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53" r:id="rId1"/>
    <p:sldMasterId id="2147484948" r:id="rId2"/>
  </p:sldMasterIdLst>
  <p:notesMasterIdLst>
    <p:notesMasterId r:id="rId123"/>
  </p:notesMasterIdLst>
  <p:handoutMasterIdLst>
    <p:handoutMasterId r:id="rId124"/>
  </p:handoutMasterIdLst>
  <p:sldIdLst>
    <p:sldId id="529" r:id="rId3"/>
    <p:sldId id="530" r:id="rId4"/>
    <p:sldId id="752" r:id="rId5"/>
    <p:sldId id="531" r:id="rId6"/>
    <p:sldId id="532" r:id="rId7"/>
    <p:sldId id="533" r:id="rId8"/>
    <p:sldId id="534" r:id="rId9"/>
    <p:sldId id="754" r:id="rId10"/>
    <p:sldId id="535" r:id="rId11"/>
    <p:sldId id="536" r:id="rId12"/>
    <p:sldId id="537" r:id="rId13"/>
    <p:sldId id="538" r:id="rId14"/>
    <p:sldId id="759" r:id="rId15"/>
    <p:sldId id="545" r:id="rId16"/>
    <p:sldId id="546" r:id="rId17"/>
    <p:sldId id="547" r:id="rId18"/>
    <p:sldId id="868" r:id="rId19"/>
    <p:sldId id="544" r:id="rId20"/>
    <p:sldId id="761" r:id="rId21"/>
    <p:sldId id="549" r:id="rId22"/>
    <p:sldId id="550" r:id="rId23"/>
    <p:sldId id="551" r:id="rId24"/>
    <p:sldId id="552" r:id="rId25"/>
    <p:sldId id="553" r:id="rId26"/>
    <p:sldId id="554" r:id="rId27"/>
    <p:sldId id="763" r:id="rId28"/>
    <p:sldId id="556" r:id="rId29"/>
    <p:sldId id="558" r:id="rId30"/>
    <p:sldId id="764" r:id="rId31"/>
    <p:sldId id="849" r:id="rId32"/>
    <p:sldId id="871" r:id="rId33"/>
    <p:sldId id="872" r:id="rId34"/>
    <p:sldId id="873" r:id="rId35"/>
    <p:sldId id="874" r:id="rId36"/>
    <p:sldId id="875" r:id="rId37"/>
    <p:sldId id="876" r:id="rId38"/>
    <p:sldId id="877" r:id="rId39"/>
    <p:sldId id="878" r:id="rId40"/>
    <p:sldId id="879" r:id="rId41"/>
    <p:sldId id="880" r:id="rId42"/>
    <p:sldId id="881" r:id="rId43"/>
    <p:sldId id="882" r:id="rId44"/>
    <p:sldId id="883" r:id="rId45"/>
    <p:sldId id="885" r:id="rId46"/>
    <p:sldId id="886" r:id="rId47"/>
    <p:sldId id="887" r:id="rId48"/>
    <p:sldId id="888" r:id="rId49"/>
    <p:sldId id="915" r:id="rId50"/>
    <p:sldId id="889" r:id="rId51"/>
    <p:sldId id="890" r:id="rId52"/>
    <p:sldId id="891" r:id="rId53"/>
    <p:sldId id="892" r:id="rId54"/>
    <p:sldId id="893" r:id="rId55"/>
    <p:sldId id="894" r:id="rId56"/>
    <p:sldId id="895" r:id="rId57"/>
    <p:sldId id="896" r:id="rId58"/>
    <p:sldId id="897" r:id="rId59"/>
    <p:sldId id="898" r:id="rId60"/>
    <p:sldId id="899" r:id="rId61"/>
    <p:sldId id="778" r:id="rId62"/>
    <p:sldId id="575" r:id="rId63"/>
    <p:sldId id="576" r:id="rId64"/>
    <p:sldId id="580" r:id="rId65"/>
    <p:sldId id="779" r:id="rId66"/>
    <p:sldId id="747" r:id="rId67"/>
    <p:sldId id="911" r:id="rId68"/>
    <p:sldId id="582" r:id="rId69"/>
    <p:sldId id="588" r:id="rId70"/>
    <p:sldId id="916" r:id="rId71"/>
    <p:sldId id="782" r:id="rId72"/>
    <p:sldId id="784" r:id="rId73"/>
    <p:sldId id="590" r:id="rId74"/>
    <p:sldId id="748" r:id="rId75"/>
    <p:sldId id="785" r:id="rId76"/>
    <p:sldId id="750" r:id="rId77"/>
    <p:sldId id="787" r:id="rId78"/>
    <p:sldId id="591" r:id="rId79"/>
    <p:sldId id="788" r:id="rId80"/>
    <p:sldId id="710" r:id="rId81"/>
    <p:sldId id="740" r:id="rId82"/>
    <p:sldId id="741" r:id="rId83"/>
    <p:sldId id="790" r:id="rId84"/>
    <p:sldId id="595" r:id="rId85"/>
    <p:sldId id="663" r:id="rId86"/>
    <p:sldId id="599" r:id="rId87"/>
    <p:sldId id="597" r:id="rId88"/>
    <p:sldId id="598" r:id="rId89"/>
    <p:sldId id="912" r:id="rId90"/>
    <p:sldId id="913" r:id="rId91"/>
    <p:sldId id="914" r:id="rId92"/>
    <p:sldId id="900" r:id="rId93"/>
    <p:sldId id="612" r:id="rId94"/>
    <p:sldId id="613" r:id="rId95"/>
    <p:sldId id="615" r:id="rId96"/>
    <p:sldId id="623" r:id="rId97"/>
    <p:sldId id="917" r:id="rId98"/>
    <p:sldId id="918" r:id="rId99"/>
    <p:sldId id="617" r:id="rId100"/>
    <p:sldId id="618" r:id="rId101"/>
    <p:sldId id="619" r:id="rId102"/>
    <p:sldId id="838" r:id="rId103"/>
    <p:sldId id="840" r:id="rId104"/>
    <p:sldId id="799" r:id="rId105"/>
    <p:sldId id="625" r:id="rId106"/>
    <p:sldId id="800" r:id="rId107"/>
    <p:sldId id="626" r:id="rId108"/>
    <p:sldId id="627" r:id="rId109"/>
    <p:sldId id="628" r:id="rId110"/>
    <p:sldId id="831" r:id="rId111"/>
    <p:sldId id="802" r:id="rId112"/>
    <p:sldId id="629" r:id="rId113"/>
    <p:sldId id="630" r:id="rId114"/>
    <p:sldId id="631" r:id="rId115"/>
    <p:sldId id="632" r:id="rId116"/>
    <p:sldId id="633" r:id="rId117"/>
    <p:sldId id="634" r:id="rId118"/>
    <p:sldId id="635" r:id="rId119"/>
    <p:sldId id="637" r:id="rId120"/>
    <p:sldId id="638" r:id="rId121"/>
    <p:sldId id="657" r:id="rId122"/>
  </p:sldIdLst>
  <p:sldSz cx="12198350" cy="6858000"/>
  <p:notesSz cx="7099300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隶书" panose="02010509060101010101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隶书" panose="02010509060101010101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隶书" panose="02010509060101010101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隶书" panose="02010509060101010101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隶书" panose="02010509060101010101" pitchFamily="49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隶书" panose="02010509060101010101" pitchFamily="49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隶书" panose="02010509060101010101" pitchFamily="49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隶书" panose="02010509060101010101" pitchFamily="49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隶书" panose="0201050906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66FF"/>
    <a:srgbClr val="85FFFF"/>
    <a:srgbClr val="0099FF"/>
    <a:srgbClr val="79DCFF"/>
    <a:srgbClr val="009999"/>
    <a:srgbClr val="FFFF66"/>
    <a:srgbClr val="CCFFCC"/>
    <a:srgbClr val="66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56" autoAdjust="0"/>
    <p:restoredTop sz="96296" autoAdjust="0"/>
  </p:normalViewPr>
  <p:slideViewPr>
    <p:cSldViewPr>
      <p:cViewPr>
        <p:scale>
          <a:sx n="100" d="100"/>
          <a:sy n="100" d="100"/>
        </p:scale>
        <p:origin x="324" y="180"/>
      </p:cViewPr>
      <p:guideLst>
        <p:guide orient="horz" pos="2160"/>
        <p:guide pos="384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140" d="100"/>
        <a:sy n="140" d="100"/>
      </p:scale>
      <p:origin x="0" y="0"/>
    </p:cViewPr>
  </p:sorterViewPr>
  <p:notesViewPr>
    <p:cSldViewPr>
      <p:cViewPr>
        <p:scale>
          <a:sx n="100" d="100"/>
          <a:sy n="100" d="100"/>
        </p:scale>
        <p:origin x="-1008" y="2045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117" Type="http://schemas.openxmlformats.org/officeDocument/2006/relationships/slide" Target="slides/slide115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12" Type="http://schemas.openxmlformats.org/officeDocument/2006/relationships/slide" Target="slides/slide110.xml"/><Relationship Id="rId16" Type="http://schemas.openxmlformats.org/officeDocument/2006/relationships/slide" Target="slides/slide14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123" Type="http://schemas.openxmlformats.org/officeDocument/2006/relationships/notesMaster" Target="notesMasters/notesMaster1.xml"/><Relationship Id="rId128" Type="http://schemas.openxmlformats.org/officeDocument/2006/relationships/tableStyles" Target="tableStyles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113" Type="http://schemas.openxmlformats.org/officeDocument/2006/relationships/slide" Target="slides/slide111.xml"/><Relationship Id="rId118" Type="http://schemas.openxmlformats.org/officeDocument/2006/relationships/slide" Target="slides/slide116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slide" Target="slides/slide101.xml"/><Relationship Id="rId108" Type="http://schemas.openxmlformats.org/officeDocument/2006/relationships/slide" Target="slides/slide106.xml"/><Relationship Id="rId124" Type="http://schemas.openxmlformats.org/officeDocument/2006/relationships/handoutMaster" Target="handoutMasters/handoutMaster1.xml"/><Relationship Id="rId54" Type="http://schemas.openxmlformats.org/officeDocument/2006/relationships/slide" Target="slides/slide52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49" Type="http://schemas.openxmlformats.org/officeDocument/2006/relationships/slide" Target="slides/slide47.xml"/><Relationship Id="rId114" Type="http://schemas.openxmlformats.org/officeDocument/2006/relationships/slide" Target="slides/slide112.xml"/><Relationship Id="rId119" Type="http://schemas.openxmlformats.org/officeDocument/2006/relationships/slide" Target="slides/slide117.xml"/><Relationship Id="rId44" Type="http://schemas.openxmlformats.org/officeDocument/2006/relationships/slide" Target="slides/slide42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slide" Target="slides/slide10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120" Type="http://schemas.openxmlformats.org/officeDocument/2006/relationships/slide" Target="slides/slide118.xml"/><Relationship Id="rId125" Type="http://schemas.openxmlformats.org/officeDocument/2006/relationships/presProps" Target="presProps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slide" Target="slides/slide108.xml"/><Relationship Id="rId115" Type="http://schemas.openxmlformats.org/officeDocument/2006/relationships/slide" Target="slides/slide113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126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121" Type="http://schemas.openxmlformats.org/officeDocument/2006/relationships/slide" Target="slides/slide119.xml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Relationship Id="rId116" Type="http://schemas.openxmlformats.org/officeDocument/2006/relationships/slide" Target="slides/slide11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62" Type="http://schemas.openxmlformats.org/officeDocument/2006/relationships/slide" Target="slides/slide60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111" Type="http://schemas.openxmlformats.org/officeDocument/2006/relationships/slide" Target="slides/slide109.xml"/><Relationship Id="rId15" Type="http://schemas.openxmlformats.org/officeDocument/2006/relationships/slide" Target="slides/slide13.xml"/><Relationship Id="rId36" Type="http://schemas.openxmlformats.org/officeDocument/2006/relationships/slide" Target="slides/slide34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Relationship Id="rId127" Type="http://schemas.openxmlformats.org/officeDocument/2006/relationships/theme" Target="theme/theme1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52" Type="http://schemas.openxmlformats.org/officeDocument/2006/relationships/slide" Target="slides/slide50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122" Type="http://schemas.openxmlformats.org/officeDocument/2006/relationships/slide" Target="slides/slide120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9" tIns="49519" rIns="99039" bIns="49519" numCol="1" anchor="t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9" tIns="49519" rIns="99039" bIns="49519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49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9" tIns="49519" rIns="99039" bIns="49519" numCol="1" anchor="b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49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9" tIns="49519" rIns="99039" bIns="49519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fld id="{C7F13ADD-376A-4A7B-8625-7C19773B899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334305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9039" tIns="49519" rIns="99039" bIns="49519" numCol="1" anchor="t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9039" tIns="49519" rIns="99039" bIns="49519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85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8113" y="768350"/>
            <a:ext cx="6824662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9039" tIns="49519" rIns="99039" bIns="495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76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9039" tIns="49519" rIns="99039" bIns="49519" numCol="1" anchor="b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6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9039" tIns="49519" rIns="99039" bIns="49519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fld id="{10891B06-E25B-4739-B888-FB188B9F17C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154991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eaLnBrk="1" hangingPunct="1"/>
            <a:fld id="{1BC277AA-C1C8-47F5-A534-4A8B29D4A6F6}" type="slidenum">
              <a:rPr lang="en-US" altLang="zh-CN" sz="1300"/>
              <a:pPr eaLnBrk="1" hangingPunct="1"/>
              <a:t>1</a:t>
            </a:fld>
            <a:endParaRPr lang="en-US" altLang="zh-CN" sz="1300"/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8637907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eaLnBrk="1" hangingPunct="1"/>
            <a:fld id="{F3B7758A-2945-415B-A066-BB65CF6B180F}" type="slidenum">
              <a:rPr lang="en-US" altLang="zh-CN" sz="1300">
                <a:ea typeface="宋体" panose="02010600030101010101" pitchFamily="2" charset="-122"/>
              </a:rPr>
              <a:pPr eaLnBrk="1" hangingPunct="1"/>
              <a:t>16</a:t>
            </a:fld>
            <a:endParaRPr lang="en-US" altLang="zh-CN" sz="1300">
              <a:ea typeface="宋体" panose="02010600030101010101" pitchFamily="2" charset="-122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8113" y="768350"/>
            <a:ext cx="6823075" cy="3836988"/>
          </a:xfrm>
          <a:ln/>
        </p:spPr>
      </p:sp>
      <p:sp>
        <p:nvSpPr>
          <p:cNvPr id="124932" name="Rectangle 4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3333204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eaLnBrk="1" hangingPunct="1"/>
            <a:fld id="{4F0202C2-5732-48CD-9D2F-6C66D9FE304B}" type="slidenum">
              <a:rPr lang="en-US" altLang="zh-CN" sz="1300">
                <a:ea typeface="宋体" panose="02010600030101010101" pitchFamily="2" charset="-122"/>
              </a:rPr>
              <a:pPr eaLnBrk="1" hangingPunct="1"/>
              <a:t>17</a:t>
            </a:fld>
            <a:endParaRPr lang="en-US" altLang="zh-CN" sz="1300">
              <a:ea typeface="宋体" panose="02010600030101010101" pitchFamily="2" charset="-122"/>
            </a:endParaRPr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8113" y="768350"/>
            <a:ext cx="6823075" cy="3836988"/>
          </a:xfrm>
          <a:ln/>
        </p:spPr>
      </p:sp>
      <p:sp>
        <p:nvSpPr>
          <p:cNvPr id="123908" name="Rectangle 4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722915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eaLnBrk="1" hangingPunct="1"/>
            <a:fld id="{A518641D-23E2-4A7F-9BE9-EB83E612E42D}" type="slidenum">
              <a:rPr lang="en-US" altLang="zh-CN" sz="1300">
                <a:ea typeface="宋体" panose="02010600030101010101" pitchFamily="2" charset="-122"/>
              </a:rPr>
              <a:pPr eaLnBrk="1" hangingPunct="1"/>
              <a:t>18</a:t>
            </a:fld>
            <a:endParaRPr lang="en-US" altLang="zh-CN" sz="1300">
              <a:ea typeface="宋体" panose="02010600030101010101" pitchFamily="2" charset="-122"/>
            </a:endParaRPr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8113" y="768350"/>
            <a:ext cx="6823075" cy="3836988"/>
          </a:xfrm>
          <a:ln/>
        </p:spPr>
      </p:sp>
      <p:sp>
        <p:nvSpPr>
          <p:cNvPr id="121860" name="Rectangle 4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1358764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eaLnBrk="1" hangingPunct="1"/>
            <a:fld id="{1EAE26B0-6EF9-4892-B8B9-F0EA6447DC24}" type="slidenum">
              <a:rPr lang="en-US" altLang="zh-CN" sz="1300">
                <a:ea typeface="宋体" panose="02010600030101010101" pitchFamily="2" charset="-122"/>
              </a:rPr>
              <a:pPr eaLnBrk="1" hangingPunct="1"/>
              <a:t>20</a:t>
            </a:fld>
            <a:endParaRPr lang="en-US" altLang="zh-CN" sz="1300">
              <a:ea typeface="宋体" panose="02010600030101010101" pitchFamily="2" charset="-122"/>
            </a:endParaRPr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8113" y="768350"/>
            <a:ext cx="6823075" cy="3836988"/>
          </a:xfrm>
          <a:ln/>
        </p:spPr>
      </p:sp>
      <p:sp>
        <p:nvSpPr>
          <p:cNvPr id="126980" name="Rectangle 4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5357224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eaLnBrk="1" hangingPunct="1"/>
            <a:fld id="{B7F00131-1DBF-4067-AB06-0A7A762049F9}" type="slidenum">
              <a:rPr lang="en-US" altLang="zh-CN" sz="1300">
                <a:ea typeface="宋体" panose="02010600030101010101" pitchFamily="2" charset="-122"/>
              </a:rPr>
              <a:pPr eaLnBrk="1" hangingPunct="1"/>
              <a:t>21</a:t>
            </a:fld>
            <a:endParaRPr lang="en-US" altLang="zh-CN" sz="1300">
              <a:ea typeface="宋体" panose="02010600030101010101" pitchFamily="2" charset="-122"/>
            </a:endParaRPr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8113" y="768350"/>
            <a:ext cx="6823075" cy="3836988"/>
          </a:xfrm>
          <a:ln/>
        </p:spPr>
      </p:sp>
      <p:sp>
        <p:nvSpPr>
          <p:cNvPr id="128004" name="Rectangle 4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7592070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eaLnBrk="1" hangingPunct="1"/>
            <a:fld id="{B2AA2F61-EA97-40A9-9F77-F3227B2D0587}" type="slidenum">
              <a:rPr lang="en-US" altLang="zh-CN" sz="1300">
                <a:ea typeface="宋体" panose="02010600030101010101" pitchFamily="2" charset="-122"/>
              </a:rPr>
              <a:pPr eaLnBrk="1" hangingPunct="1"/>
              <a:t>22</a:t>
            </a:fld>
            <a:endParaRPr lang="en-US" altLang="zh-CN" sz="1300">
              <a:ea typeface="宋体" panose="02010600030101010101" pitchFamily="2" charset="-122"/>
            </a:endParaRPr>
          </a:p>
        </p:txBody>
      </p:sp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8113" y="768350"/>
            <a:ext cx="6823075" cy="3836988"/>
          </a:xfrm>
          <a:ln/>
        </p:spPr>
      </p:sp>
      <p:sp>
        <p:nvSpPr>
          <p:cNvPr id="129028" name="Rectangle 4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9081290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eaLnBrk="1" hangingPunct="1"/>
            <a:fld id="{46316680-3107-4B73-A6C7-920F701EED2C}" type="slidenum">
              <a:rPr lang="en-US" altLang="zh-CN" sz="1300">
                <a:ea typeface="宋体" panose="02010600030101010101" pitchFamily="2" charset="-122"/>
              </a:rPr>
              <a:pPr eaLnBrk="1" hangingPunct="1"/>
              <a:t>23</a:t>
            </a:fld>
            <a:endParaRPr lang="en-US" altLang="zh-CN" sz="1300">
              <a:ea typeface="宋体" panose="02010600030101010101" pitchFamily="2" charset="-122"/>
            </a:endParaRPr>
          </a:p>
        </p:txBody>
      </p:sp>
      <p:sp>
        <p:nvSpPr>
          <p:cNvPr id="130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8113" y="768350"/>
            <a:ext cx="6823075" cy="3836988"/>
          </a:xfrm>
          <a:ln/>
        </p:spPr>
      </p:sp>
      <p:sp>
        <p:nvSpPr>
          <p:cNvPr id="130052" name="Rectangle 4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6825194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eaLnBrk="1" hangingPunct="1"/>
            <a:fld id="{F20EC7FE-8879-40D0-A29C-DE0D5DFE1DB6}" type="slidenum">
              <a:rPr lang="en-US" altLang="zh-CN" sz="1300">
                <a:ea typeface="宋体" panose="02010600030101010101" pitchFamily="2" charset="-122"/>
              </a:rPr>
              <a:pPr eaLnBrk="1" hangingPunct="1"/>
              <a:t>24</a:t>
            </a:fld>
            <a:endParaRPr lang="en-US" altLang="zh-CN" sz="1300">
              <a:ea typeface="宋体" panose="02010600030101010101" pitchFamily="2" charset="-122"/>
            </a:endParaRPr>
          </a:p>
        </p:txBody>
      </p:sp>
      <p:sp>
        <p:nvSpPr>
          <p:cNvPr id="131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8113" y="768350"/>
            <a:ext cx="6823075" cy="3836988"/>
          </a:xfrm>
          <a:ln/>
        </p:spPr>
      </p:sp>
      <p:sp>
        <p:nvSpPr>
          <p:cNvPr id="131076" name="Rectangle 4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7916945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eaLnBrk="1" hangingPunct="1"/>
            <a:fld id="{E7E93B72-73D0-4021-B1C2-5BC8688028BA}" type="slidenum">
              <a:rPr lang="en-US" altLang="zh-CN" sz="1300">
                <a:ea typeface="宋体" panose="02010600030101010101" pitchFamily="2" charset="-122"/>
              </a:rPr>
              <a:pPr eaLnBrk="1" hangingPunct="1"/>
              <a:t>25</a:t>
            </a:fld>
            <a:endParaRPr lang="en-US" altLang="zh-CN" sz="1300">
              <a:ea typeface="宋体" panose="02010600030101010101" pitchFamily="2" charset="-122"/>
            </a:endParaRPr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8113" y="768350"/>
            <a:ext cx="6823075" cy="3836988"/>
          </a:xfrm>
          <a:ln/>
        </p:spPr>
      </p:sp>
      <p:sp>
        <p:nvSpPr>
          <p:cNvPr id="132100" name="Rectangle 4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9961392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4147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414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eaLnBrk="1" hangingPunct="1"/>
            <a:fld id="{0507BDBF-928C-47E3-86C5-C14855AB423D}" type="slidenum">
              <a:rPr lang="en-US" altLang="zh-CN" sz="1300"/>
              <a:pPr eaLnBrk="1" hangingPunct="1"/>
              <a:t>27</a:t>
            </a:fld>
            <a:endParaRPr lang="en-US" altLang="zh-CN" sz="1300"/>
          </a:p>
        </p:txBody>
      </p:sp>
    </p:spTree>
    <p:extLst>
      <p:ext uri="{BB962C8B-B14F-4D97-AF65-F5344CB8AC3E}">
        <p14:creationId xmlns:p14="http://schemas.microsoft.com/office/powerpoint/2010/main" val="3032243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eaLnBrk="1" hangingPunct="1"/>
            <a:fld id="{D19C0C9D-BD51-4501-ACA9-8E328693E05C}" type="slidenum">
              <a:rPr lang="en-US" altLang="zh-CN" sz="1300"/>
              <a:pPr eaLnBrk="1" hangingPunct="1"/>
              <a:t>2</a:t>
            </a:fld>
            <a:endParaRPr lang="en-US" altLang="zh-CN" sz="1300"/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4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157519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891B06-E25B-4739-B888-FB188B9F17CF}" type="slidenum">
              <a:rPr lang="en-US" altLang="zh-CN" smtClean="0"/>
              <a:pPr/>
              <a:t>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583141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5171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517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eaLnBrk="1" hangingPunct="1"/>
            <a:fld id="{0E26DE7D-9580-43D6-87AD-40A80DC1B959}" type="slidenum">
              <a:rPr lang="en-US" altLang="zh-CN" sz="1300"/>
              <a:pPr eaLnBrk="1" hangingPunct="1"/>
              <a:t>30</a:t>
            </a:fld>
            <a:endParaRPr lang="en-US" altLang="zh-CN" sz="1300"/>
          </a:p>
        </p:txBody>
      </p:sp>
    </p:spTree>
    <p:extLst>
      <p:ext uri="{BB962C8B-B14F-4D97-AF65-F5344CB8AC3E}">
        <p14:creationId xmlns:p14="http://schemas.microsoft.com/office/powerpoint/2010/main" val="27854606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891B06-E25B-4739-B888-FB188B9F17CF}" type="slidenum">
              <a:rPr lang="en-US" altLang="zh-CN" smtClean="0"/>
              <a:pPr/>
              <a:t>35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0088114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6195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619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eaLnBrk="1" hangingPunct="1"/>
            <a:fld id="{24DF52C9-23DA-40BB-9C42-2B2D15E2006E}" type="slidenum">
              <a:rPr lang="en-US" altLang="zh-CN" sz="1300"/>
              <a:pPr eaLnBrk="1" hangingPunct="1"/>
              <a:t>39</a:t>
            </a:fld>
            <a:endParaRPr lang="en-US" altLang="zh-CN" sz="1300"/>
          </a:p>
        </p:txBody>
      </p:sp>
    </p:spTree>
    <p:extLst>
      <p:ext uri="{BB962C8B-B14F-4D97-AF65-F5344CB8AC3E}">
        <p14:creationId xmlns:p14="http://schemas.microsoft.com/office/powerpoint/2010/main" val="410201057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eaLnBrk="1" hangingPunct="1"/>
            <a:fld id="{76F21037-49D8-4012-AD27-342D4FBFD20B}" type="slidenum">
              <a:rPr lang="en-US" altLang="zh-CN" sz="1300">
                <a:ea typeface="宋体" panose="02010600030101010101" pitchFamily="2" charset="-122"/>
              </a:rPr>
              <a:pPr eaLnBrk="1" hangingPunct="1"/>
              <a:t>40</a:t>
            </a:fld>
            <a:endParaRPr lang="en-US" altLang="zh-CN" sz="1300">
              <a:ea typeface="宋体" panose="02010600030101010101" pitchFamily="2" charset="-122"/>
            </a:endParaRPr>
          </a:p>
        </p:txBody>
      </p:sp>
      <p:sp>
        <p:nvSpPr>
          <p:cNvPr id="137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8113" y="768350"/>
            <a:ext cx="6823075" cy="3836988"/>
          </a:xfrm>
          <a:ln/>
        </p:spPr>
      </p:sp>
      <p:sp>
        <p:nvSpPr>
          <p:cNvPr id="137220" name="Rectangle 4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28772475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9267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926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eaLnBrk="1" hangingPunct="1"/>
            <a:fld id="{46E025EB-1AB9-4D9F-B694-66604DE8B694}" type="slidenum">
              <a:rPr lang="en-US" altLang="zh-CN" sz="1300"/>
              <a:pPr eaLnBrk="1" hangingPunct="1"/>
              <a:t>41</a:t>
            </a:fld>
            <a:endParaRPr lang="en-US" altLang="zh-CN" sz="1300"/>
          </a:p>
        </p:txBody>
      </p:sp>
    </p:spTree>
    <p:extLst>
      <p:ext uri="{BB962C8B-B14F-4D97-AF65-F5344CB8AC3E}">
        <p14:creationId xmlns:p14="http://schemas.microsoft.com/office/powerpoint/2010/main" val="53699465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891B06-E25B-4739-B888-FB188B9F17CF}" type="slidenum">
              <a:rPr lang="en-US" altLang="zh-CN" smtClean="0"/>
              <a:pPr/>
              <a:t>42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986789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891B06-E25B-4739-B888-FB188B9F17CF}" type="slidenum">
              <a:rPr lang="en-US" altLang="zh-CN" smtClean="0"/>
              <a:pPr/>
              <a:t>43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699814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891B06-E25B-4739-B888-FB188B9F17CF}" type="slidenum">
              <a:rPr lang="en-US" altLang="zh-CN" smtClean="0"/>
              <a:pPr/>
              <a:t>44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2459555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891B06-E25B-4739-B888-FB188B9F17CF}" type="slidenum">
              <a:rPr lang="en-US" altLang="zh-CN" smtClean="0"/>
              <a:pPr/>
              <a:t>47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914985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eaLnBrk="1" hangingPunct="1"/>
            <a:fld id="{FBD46555-766F-4767-A0F7-EF3DB6F872DE}" type="slidenum">
              <a:rPr lang="en-US" altLang="zh-CN" sz="1300">
                <a:ea typeface="宋体" panose="02010600030101010101" pitchFamily="2" charset="-122"/>
              </a:rPr>
              <a:pPr eaLnBrk="1" hangingPunct="1"/>
              <a:t>7</a:t>
            </a:fld>
            <a:endParaRPr lang="en-US" altLang="zh-CN" sz="1300">
              <a:ea typeface="宋体" panose="02010600030101010101" pitchFamily="2" charset="-122"/>
            </a:endParaRPr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8113" y="768350"/>
            <a:ext cx="6823075" cy="3836988"/>
          </a:xfrm>
          <a:ln/>
        </p:spPr>
      </p:sp>
      <p:sp>
        <p:nvSpPr>
          <p:cNvPr id="111620" name="Rectangle 4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12451727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eaLnBrk="1" hangingPunct="1"/>
            <a:fld id="{7FBE884D-F0DE-472B-85BD-0A7F52A95012}" type="slidenum">
              <a:rPr lang="en-US" altLang="zh-CN" sz="1300">
                <a:ea typeface="宋体" panose="02010600030101010101" pitchFamily="2" charset="-122"/>
              </a:rPr>
              <a:pPr eaLnBrk="1" hangingPunct="1"/>
              <a:t>50</a:t>
            </a:fld>
            <a:endParaRPr lang="en-US" altLang="zh-CN" sz="1300">
              <a:ea typeface="宋体" panose="02010600030101010101" pitchFamily="2" charset="-122"/>
            </a:endParaRPr>
          </a:p>
        </p:txBody>
      </p:sp>
      <p:sp>
        <p:nvSpPr>
          <p:cNvPr id="158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8113" y="768350"/>
            <a:ext cx="6823075" cy="3836988"/>
          </a:xfrm>
          <a:ln/>
        </p:spPr>
      </p:sp>
      <p:sp>
        <p:nvSpPr>
          <p:cNvPr id="158724" name="Rectangle 4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36584597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eaLnBrk="1" hangingPunct="1"/>
            <a:fld id="{7FBE884D-F0DE-472B-85BD-0A7F52A95012}" type="slidenum">
              <a:rPr lang="en-US" altLang="zh-CN" sz="1300">
                <a:ea typeface="宋体" panose="02010600030101010101" pitchFamily="2" charset="-122"/>
              </a:rPr>
              <a:pPr eaLnBrk="1" hangingPunct="1"/>
              <a:t>51</a:t>
            </a:fld>
            <a:endParaRPr lang="en-US" altLang="zh-CN" sz="1300">
              <a:ea typeface="宋体" panose="02010600030101010101" pitchFamily="2" charset="-122"/>
            </a:endParaRPr>
          </a:p>
        </p:txBody>
      </p:sp>
      <p:sp>
        <p:nvSpPr>
          <p:cNvPr id="158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8113" y="768350"/>
            <a:ext cx="6823075" cy="3836988"/>
          </a:xfrm>
          <a:ln/>
        </p:spPr>
      </p:sp>
      <p:sp>
        <p:nvSpPr>
          <p:cNvPr id="158724" name="Rectangle 4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04004210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eaLnBrk="1" hangingPunct="1"/>
            <a:fld id="{BCC10EC4-7873-4882-BE98-FA13C211883C}" type="slidenum">
              <a:rPr lang="en-US" altLang="zh-CN" sz="1300">
                <a:ea typeface="宋体" panose="02010600030101010101" pitchFamily="2" charset="-122"/>
              </a:rPr>
              <a:pPr eaLnBrk="1" hangingPunct="1"/>
              <a:t>52</a:t>
            </a:fld>
            <a:endParaRPr lang="en-US" altLang="zh-CN" sz="1300">
              <a:ea typeface="宋体" panose="02010600030101010101" pitchFamily="2" charset="-122"/>
            </a:endParaRPr>
          </a:p>
        </p:txBody>
      </p:sp>
      <p:sp>
        <p:nvSpPr>
          <p:cNvPr id="159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8113" y="768350"/>
            <a:ext cx="6823075" cy="3836988"/>
          </a:xfrm>
          <a:ln/>
        </p:spPr>
      </p:sp>
      <p:sp>
        <p:nvSpPr>
          <p:cNvPr id="159748" name="Rectangle 4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54998326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eaLnBrk="1" hangingPunct="1"/>
            <a:fld id="{EE03D017-EF4B-46F6-99A9-6F3C53231949}" type="slidenum">
              <a:rPr lang="en-US" altLang="zh-CN" sz="1300">
                <a:ea typeface="宋体" panose="02010600030101010101" pitchFamily="2" charset="-122"/>
              </a:rPr>
              <a:pPr eaLnBrk="1" hangingPunct="1"/>
              <a:t>54</a:t>
            </a:fld>
            <a:endParaRPr lang="en-US" altLang="zh-CN" sz="1300">
              <a:ea typeface="宋体" panose="02010600030101010101" pitchFamily="2" charset="-122"/>
            </a:endParaRPr>
          </a:p>
        </p:txBody>
      </p:sp>
      <p:sp>
        <p:nvSpPr>
          <p:cNvPr id="160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8113" y="768350"/>
            <a:ext cx="6823075" cy="3836988"/>
          </a:xfrm>
          <a:ln/>
        </p:spPr>
      </p:sp>
      <p:sp>
        <p:nvSpPr>
          <p:cNvPr id="160772" name="Rectangle 4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04918464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eaLnBrk="1" hangingPunct="1"/>
            <a:fld id="{684BBDDC-6CFF-40DC-A22B-9F6BE9E2BDA8}" type="slidenum">
              <a:rPr lang="en-US" altLang="zh-CN" sz="1300">
                <a:ea typeface="宋体" panose="02010600030101010101" pitchFamily="2" charset="-122"/>
              </a:rPr>
              <a:pPr eaLnBrk="1" hangingPunct="1"/>
              <a:t>55</a:t>
            </a:fld>
            <a:endParaRPr lang="en-US" altLang="zh-CN" sz="1300">
              <a:ea typeface="宋体" panose="02010600030101010101" pitchFamily="2" charset="-122"/>
            </a:endParaRPr>
          </a:p>
        </p:txBody>
      </p:sp>
      <p:sp>
        <p:nvSpPr>
          <p:cNvPr id="161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8113" y="768350"/>
            <a:ext cx="6823075" cy="3836988"/>
          </a:xfrm>
          <a:ln/>
        </p:spPr>
      </p:sp>
      <p:sp>
        <p:nvSpPr>
          <p:cNvPr id="161796" name="Rectangle 4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30128864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0291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029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marL="0" marR="0" lvl="0" indent="0" algn="r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88159C2-FE9E-48D1-8DD0-1FC9C3F41CEF}" type="slidenum">
              <a:rPr kumimoji="1" lang="en-US" altLang="zh-CN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pPr marL="0" marR="0" lvl="0" indent="0" algn="r" defTabSz="9906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61</a:t>
            </a:fld>
            <a:endParaRPr kumimoji="1" lang="en-US" altLang="zh-CN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192465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marL="0" marR="0" lvl="0" indent="0" algn="r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0E0831F-6A7B-4254-A4B7-7A21954728D5}" type="slidenum">
              <a:rPr kumimoji="1" lang="en-US" altLang="zh-CN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906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63</a:t>
            </a:fld>
            <a:endParaRPr kumimoji="1" lang="en-US" altLang="zh-CN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8113" y="768350"/>
            <a:ext cx="6823075" cy="3836988"/>
          </a:xfrm>
          <a:ln/>
        </p:spPr>
      </p:sp>
      <p:sp>
        <p:nvSpPr>
          <p:cNvPr id="142340" name="Rectangle 4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19451154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0891B06-E25B-4739-B888-FB188B9F17CF}" type="slidenum">
              <a:rPr kumimoji="1" lang="en-US" altLang="zh-CN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pPr marL="0" marR="0" lvl="0" indent="0" algn="r" defTabSz="9906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73</a:t>
            </a:fld>
            <a:endParaRPr kumimoji="1" lang="en-US" altLang="zh-CN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3727804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0891B06-E25B-4739-B888-FB188B9F17CF}" type="slidenum">
              <a:rPr kumimoji="1" lang="en-US" altLang="zh-CN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pPr marL="0" marR="0" lvl="0" indent="0" algn="r" defTabSz="9906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75</a:t>
            </a:fld>
            <a:endParaRPr kumimoji="1" lang="en-US" altLang="zh-CN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668383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63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36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marL="0" marR="0" lvl="0" indent="0" algn="r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2790185-0588-4881-9205-A015D0CCD343}" type="slidenum">
              <a:rPr kumimoji="1" lang="en-US" altLang="zh-CN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pPr marL="0" marR="0" lvl="0" indent="0" algn="r" defTabSz="9906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83</a:t>
            </a:fld>
            <a:endParaRPr kumimoji="1" lang="en-US" altLang="zh-CN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975494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eaLnBrk="1" hangingPunct="1"/>
            <a:fld id="{DD9832BF-3123-4A4A-B2EC-18D0EC51A0C0}" type="slidenum">
              <a:rPr lang="en-US" altLang="zh-CN" sz="1300">
                <a:ea typeface="宋体" panose="02010600030101010101" pitchFamily="2" charset="-122"/>
              </a:rPr>
              <a:pPr eaLnBrk="1" hangingPunct="1"/>
              <a:t>9</a:t>
            </a:fld>
            <a:endParaRPr lang="en-US" altLang="zh-CN" sz="1300">
              <a:ea typeface="宋体" panose="02010600030101010101" pitchFamily="2" charset="-122"/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8113" y="768350"/>
            <a:ext cx="6823075" cy="3836988"/>
          </a:xfrm>
          <a:ln/>
        </p:spPr>
      </p:sp>
      <p:sp>
        <p:nvSpPr>
          <p:cNvPr id="112644" name="Rectangle 4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37992500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0891B06-E25B-4739-B888-FB188B9F17CF}" type="slidenum">
              <a:rPr kumimoji="1" lang="en-US" altLang="zh-CN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pPr marL="0" marR="0" lvl="0" indent="0" algn="r" defTabSz="9906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84</a:t>
            </a:fld>
            <a:endParaRPr kumimoji="1" lang="en-US" altLang="zh-CN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013766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0891B06-E25B-4739-B888-FB188B9F17CF}" type="slidenum">
              <a:rPr kumimoji="1" lang="en-US" altLang="zh-CN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pPr marL="0" marR="0" lvl="0" indent="0" algn="r" defTabSz="9906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85</a:t>
            </a:fld>
            <a:endParaRPr kumimoji="1" lang="en-US" altLang="zh-CN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9480365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marL="0" marR="0" lvl="0" indent="0" algn="r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4A77D-FF81-4D80-8768-A05C28857233}" type="slidenum">
              <a:rPr kumimoji="1" lang="en-US" altLang="zh-CN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906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88</a:t>
            </a:fld>
            <a:endParaRPr kumimoji="1" lang="en-US" altLang="zh-CN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4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8113" y="768350"/>
            <a:ext cx="6823075" cy="3836988"/>
          </a:xfrm>
          <a:ln/>
        </p:spPr>
      </p:sp>
      <p:sp>
        <p:nvSpPr>
          <p:cNvPr id="144388" name="Rectangle 4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54759621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marL="0" marR="0" lvl="0" indent="0" algn="r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4A77D-FF81-4D80-8768-A05C28857233}" type="slidenum">
              <a:rPr kumimoji="1" lang="en-US" altLang="zh-CN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906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89</a:t>
            </a:fld>
            <a:endParaRPr kumimoji="1" lang="en-US" altLang="zh-CN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4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8113" y="768350"/>
            <a:ext cx="6823075" cy="3836988"/>
          </a:xfrm>
          <a:ln/>
        </p:spPr>
      </p:sp>
      <p:sp>
        <p:nvSpPr>
          <p:cNvPr id="144388" name="Rectangle 4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17595825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marL="0" marR="0" lvl="0" indent="0" algn="r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7A5D289-2EBD-41B0-B4B6-1E3ECAA2D5C1}" type="slidenum">
              <a:rPr kumimoji="1" lang="en-US" altLang="zh-CN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906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90</a:t>
            </a:fld>
            <a:endParaRPr kumimoji="1" lang="en-US" altLang="zh-CN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0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8113" y="768350"/>
            <a:ext cx="6823075" cy="3836988"/>
          </a:xfrm>
          <a:ln/>
        </p:spPr>
      </p:sp>
      <p:sp>
        <p:nvSpPr>
          <p:cNvPr id="150532" name="Rectangle 4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7813145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marL="0" marR="0" lvl="0" indent="0" algn="r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A8B993B-06DE-4774-9F56-0C7A2A02695B}" type="slidenum">
              <a:rPr kumimoji="1" lang="en-US" altLang="zh-CN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906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91</a:t>
            </a:fld>
            <a:endParaRPr kumimoji="1" lang="en-US" altLang="zh-CN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5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8113" y="768350"/>
            <a:ext cx="6823075" cy="3836988"/>
          </a:xfrm>
          <a:ln/>
        </p:spPr>
      </p:sp>
      <p:sp>
        <p:nvSpPr>
          <p:cNvPr id="145412" name="Rectangle 4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9826136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7459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746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marL="0" marR="0" lvl="0" indent="0" algn="r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2F6C16-B3B1-4DAE-A508-B9B782685DFC}" type="slidenum">
              <a:rPr kumimoji="1" lang="en-US" altLang="zh-CN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pPr marL="0" marR="0" lvl="0" indent="0" algn="r" defTabSz="9906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94</a:t>
            </a:fld>
            <a:endParaRPr kumimoji="1" lang="en-US" altLang="zh-CN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468545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0891B06-E25B-4739-B888-FB188B9F17CF}" type="slidenum">
              <a:rPr kumimoji="1" lang="en-US" altLang="zh-CN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pPr marL="0" marR="0" lvl="0" indent="0" algn="r" defTabSz="9906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97</a:t>
            </a:fld>
            <a:endParaRPr kumimoji="1" lang="en-US" altLang="zh-CN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508052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marL="0" marR="0" lvl="0" indent="0" algn="r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04776E2-A8AF-4417-8AB1-FBB729E7DD95}" type="slidenum">
              <a:rPr kumimoji="1" lang="en-US" altLang="zh-CN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906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98</a:t>
            </a:fld>
            <a:endParaRPr kumimoji="1" lang="en-US" altLang="zh-CN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1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8113" y="768350"/>
            <a:ext cx="6823075" cy="3836988"/>
          </a:xfrm>
          <a:ln/>
        </p:spPr>
      </p:sp>
      <p:sp>
        <p:nvSpPr>
          <p:cNvPr id="151556" name="Rectangle 4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00164751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0891B06-E25B-4739-B888-FB188B9F17CF}" type="slidenum">
              <a:rPr kumimoji="1" lang="en-US" altLang="zh-CN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pPr marL="0" marR="0" lvl="0" indent="0" algn="r" defTabSz="9906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99</a:t>
            </a:fld>
            <a:endParaRPr kumimoji="1" lang="en-US" altLang="zh-CN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418838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eaLnBrk="1" hangingPunct="1"/>
            <a:fld id="{9A5C405F-2947-45FD-AC48-2BE581C29472}" type="slidenum">
              <a:rPr lang="en-US" altLang="zh-CN" sz="1300">
                <a:ea typeface="宋体" panose="02010600030101010101" pitchFamily="2" charset="-122"/>
              </a:rPr>
              <a:pPr eaLnBrk="1" hangingPunct="1"/>
              <a:t>10</a:t>
            </a:fld>
            <a:endParaRPr lang="en-US" altLang="zh-CN" sz="1300">
              <a:ea typeface="宋体" panose="02010600030101010101" pitchFamily="2" charset="-122"/>
            </a:endParaRPr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8113" y="768350"/>
            <a:ext cx="6823075" cy="3836988"/>
          </a:xfrm>
          <a:ln/>
        </p:spPr>
      </p:sp>
      <p:sp>
        <p:nvSpPr>
          <p:cNvPr id="113668" name="Rectangle 4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67088314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0891B06-E25B-4739-B888-FB188B9F17CF}" type="slidenum">
              <a:rPr kumimoji="1" lang="en-US" altLang="zh-CN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pPr marL="0" marR="0" lvl="0" indent="0" algn="r" defTabSz="9906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103</a:t>
            </a:fld>
            <a:endParaRPr kumimoji="1" lang="en-US" altLang="zh-CN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4258962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marL="0" marR="0" lvl="0" indent="0" algn="r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C20A064-D278-4AA6-88B2-E1AEDE2A276D}" type="slidenum">
              <a:rPr kumimoji="1" lang="en-US" altLang="zh-CN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906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104</a:t>
            </a:fld>
            <a:endParaRPr kumimoji="1" lang="en-US" altLang="zh-CN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3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8113" y="768350"/>
            <a:ext cx="6823075" cy="3836988"/>
          </a:xfrm>
          <a:ln/>
        </p:spPr>
      </p:sp>
      <p:sp>
        <p:nvSpPr>
          <p:cNvPr id="153604" name="Rectangle 4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28155757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marL="0" marR="0" lvl="0" indent="0" algn="r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C20A064-D278-4AA6-88B2-E1AEDE2A276D}" type="slidenum">
              <a:rPr kumimoji="1" lang="en-US" altLang="zh-CN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906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105</a:t>
            </a:fld>
            <a:endParaRPr kumimoji="1" lang="en-US" altLang="zh-CN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3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8113" y="768350"/>
            <a:ext cx="6823075" cy="3836988"/>
          </a:xfrm>
          <a:ln/>
        </p:spPr>
      </p:sp>
      <p:sp>
        <p:nvSpPr>
          <p:cNvPr id="153604" name="Rectangle 4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56532741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marL="0" marR="0" lvl="0" indent="0" algn="r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AE6D614-8F2C-4DA2-B953-70DE7DA72B02}" type="slidenum">
              <a:rPr kumimoji="1" lang="en-US" altLang="zh-CN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906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106</a:t>
            </a:fld>
            <a:endParaRPr kumimoji="1" lang="en-US" altLang="zh-CN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4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8113" y="768350"/>
            <a:ext cx="6823075" cy="3836988"/>
          </a:xfrm>
          <a:ln/>
        </p:spPr>
      </p:sp>
      <p:sp>
        <p:nvSpPr>
          <p:cNvPr id="154628" name="Rectangle 4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15909828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5651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565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marL="0" marR="0" lvl="0" indent="0" algn="r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3CB7D5A-84A9-46B3-BC32-038BDFC056B4}" type="slidenum">
              <a:rPr kumimoji="1" lang="en-US" altLang="zh-CN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pPr marL="0" marR="0" lvl="0" indent="0" algn="r" defTabSz="9906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108</a:t>
            </a:fld>
            <a:endParaRPr kumimoji="1" lang="en-US" altLang="zh-CN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5925469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marL="0" marR="0" lvl="0" indent="0" algn="r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CB6F986-E371-4287-A8CB-9AA2CF734AE5}" type="slidenum">
              <a:rPr kumimoji="1" lang="en-US" altLang="zh-CN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906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111</a:t>
            </a:fld>
            <a:endParaRPr kumimoji="1" lang="en-US" altLang="zh-CN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6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8113" y="768350"/>
            <a:ext cx="6823075" cy="3836988"/>
          </a:xfrm>
          <a:ln/>
        </p:spPr>
      </p:sp>
      <p:sp>
        <p:nvSpPr>
          <p:cNvPr id="156676" name="Rectangle 4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28971681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7699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770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marL="0" marR="0" lvl="0" indent="0" algn="r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BF8BBAA-5425-475C-8B47-C3977869A8E1}" type="slidenum">
              <a:rPr kumimoji="1" lang="en-US" altLang="zh-CN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pPr marL="0" marR="0" lvl="0" indent="0" algn="r" defTabSz="9906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117</a:t>
            </a:fld>
            <a:endParaRPr kumimoji="1" lang="en-US" altLang="zh-CN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6613702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marL="0" marR="0" lvl="0" indent="0" algn="r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2A58B03-032C-4EDD-986F-65E30AEF8927}" type="slidenum">
              <a:rPr kumimoji="1" lang="en-US" altLang="zh-CN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906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120</a:t>
            </a:fld>
            <a:endParaRPr kumimoji="1" lang="en-US" altLang="zh-CN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2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8113" y="768350"/>
            <a:ext cx="6823075" cy="3836988"/>
          </a:xfrm>
          <a:ln/>
        </p:spPr>
      </p:sp>
      <p:sp>
        <p:nvSpPr>
          <p:cNvPr id="162820" name="Rectangle 4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0035178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eaLnBrk="1" hangingPunct="1"/>
            <a:fld id="{77D8C92E-8860-4E85-B3CE-65EF071BA0F1}" type="slidenum">
              <a:rPr lang="en-US" altLang="zh-CN" sz="1300">
                <a:ea typeface="宋体" panose="02010600030101010101" pitchFamily="2" charset="-122"/>
              </a:rPr>
              <a:pPr eaLnBrk="1" hangingPunct="1"/>
              <a:t>11</a:t>
            </a:fld>
            <a:endParaRPr lang="en-US" altLang="zh-CN" sz="1300">
              <a:ea typeface="宋体" panose="02010600030101010101" pitchFamily="2" charset="-122"/>
            </a:endParaRPr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8113" y="768350"/>
            <a:ext cx="6823075" cy="3836988"/>
          </a:xfrm>
          <a:ln/>
        </p:spPr>
      </p:sp>
      <p:sp>
        <p:nvSpPr>
          <p:cNvPr id="114692" name="Rectangle 4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873764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eaLnBrk="1" hangingPunct="1"/>
            <a:fld id="{CB039B2A-C673-42FF-96C7-7E66AE5E05B2}" type="slidenum">
              <a:rPr lang="en-US" altLang="zh-CN" sz="1300">
                <a:ea typeface="宋体" panose="02010600030101010101" pitchFamily="2" charset="-122"/>
              </a:rPr>
              <a:pPr eaLnBrk="1" hangingPunct="1"/>
              <a:t>12</a:t>
            </a:fld>
            <a:endParaRPr lang="en-US" altLang="zh-CN" sz="1300">
              <a:ea typeface="宋体" panose="02010600030101010101" pitchFamily="2" charset="-122"/>
            </a:endParaRPr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8113" y="768350"/>
            <a:ext cx="6823075" cy="3836988"/>
          </a:xfrm>
          <a:ln/>
        </p:spPr>
      </p:sp>
      <p:sp>
        <p:nvSpPr>
          <p:cNvPr id="115716" name="Rectangle 4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7463569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eaLnBrk="1" hangingPunct="1"/>
            <a:fld id="{7EDDBC6C-9123-4970-B157-E13C4DA6D50C}" type="slidenum">
              <a:rPr lang="en-US" altLang="zh-CN" sz="1300">
                <a:ea typeface="宋体" panose="02010600030101010101" pitchFamily="2" charset="-122"/>
              </a:rPr>
              <a:pPr eaLnBrk="1" hangingPunct="1"/>
              <a:t>14</a:t>
            </a:fld>
            <a:endParaRPr lang="en-US" altLang="zh-CN" sz="1300">
              <a:ea typeface="宋体" panose="02010600030101010101" pitchFamily="2" charset="-122"/>
            </a:endParaRPr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8113" y="768350"/>
            <a:ext cx="6823075" cy="3836988"/>
          </a:xfrm>
          <a:ln/>
        </p:spPr>
      </p:sp>
      <p:sp>
        <p:nvSpPr>
          <p:cNvPr id="122884" name="Rectangle 4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6786355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eaLnBrk="1" hangingPunct="1"/>
            <a:fld id="{4F0202C2-5732-48CD-9D2F-6C66D9FE304B}" type="slidenum">
              <a:rPr lang="en-US" altLang="zh-CN" sz="1300">
                <a:ea typeface="宋体" panose="02010600030101010101" pitchFamily="2" charset="-122"/>
              </a:rPr>
              <a:pPr eaLnBrk="1" hangingPunct="1"/>
              <a:t>15</a:t>
            </a:fld>
            <a:endParaRPr lang="en-US" altLang="zh-CN" sz="1300">
              <a:ea typeface="宋体" panose="02010600030101010101" pitchFamily="2" charset="-122"/>
            </a:endParaRPr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8113" y="768350"/>
            <a:ext cx="6823075" cy="3836988"/>
          </a:xfrm>
          <a:ln/>
        </p:spPr>
      </p:sp>
      <p:sp>
        <p:nvSpPr>
          <p:cNvPr id="123908" name="Rectangle 4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679905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:\PPT\C++\C++简单程序设计00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223"/>
            <a:ext cx="12198350" cy="686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57438" y="2247007"/>
            <a:ext cx="11283474" cy="1470025"/>
          </a:xfrm>
        </p:spPr>
        <p:txBody>
          <a:bodyPr anchor="b"/>
          <a:lstStyle>
            <a:lvl1pPr algn="ctr">
              <a:defRPr sz="4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2795455" y="4052664"/>
            <a:ext cx="6607440" cy="175260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+mn-ea"/>
                <a:ea typeface="+mn-ea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003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57690" y="1109161"/>
            <a:ext cx="782812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38508" y="1143000"/>
            <a:ext cx="6099175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122152" y="3274309"/>
            <a:ext cx="3456199" cy="2516489"/>
          </a:xfrm>
        </p:spPr>
        <p:txBody>
          <a:bodyPr lIns="0" tIns="0" rIns="4572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1"/>
          <p:cNvSpPr>
            <a:spLocks noGrp="1"/>
          </p:cNvSpPr>
          <p:nvPr>
            <p:ph type="sldNum" sz="quarter" idx="4"/>
          </p:nvPr>
        </p:nvSpPr>
        <p:spPr>
          <a:xfrm>
            <a:off x="9411543" y="35370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DBF61A97-1E6D-4DF7-91B6-0C7F17F0A6D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642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灯片编号占位符 1"/>
          <p:cNvSpPr>
            <a:spLocks noGrp="1"/>
          </p:cNvSpPr>
          <p:nvPr>
            <p:ph type="sldNum" sz="quarter" idx="4"/>
          </p:nvPr>
        </p:nvSpPr>
        <p:spPr>
          <a:xfrm>
            <a:off x="9411543" y="35370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DBF61A97-1E6D-4DF7-91B6-0C7F17F0A6D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99621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047110" y="1143000"/>
            <a:ext cx="2541323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918" y="1143000"/>
            <a:ext cx="8335539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灯片编号占位符 1"/>
          <p:cNvSpPr>
            <a:spLocks noGrp="1"/>
          </p:cNvSpPr>
          <p:nvPr>
            <p:ph type="sldNum" sz="quarter" idx="4"/>
          </p:nvPr>
        </p:nvSpPr>
        <p:spPr>
          <a:xfrm>
            <a:off x="9411543" y="35370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DBF61A97-1E6D-4DF7-91B6-0C7F17F0A6D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36033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:\PPT\C++\C++简单程序设计00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8350" cy="686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609917" y="2276872"/>
            <a:ext cx="11283474" cy="1470025"/>
          </a:xfrm>
        </p:spPr>
        <p:txBody>
          <a:bodyPr anchor="b"/>
          <a:lstStyle>
            <a:lvl1pPr algn="ctr">
              <a:defRPr sz="4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2947934" y="4052664"/>
            <a:ext cx="6607440" cy="175260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+mn-ea"/>
                <a:ea typeface="+mn-ea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5175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D9BE3B-EDE4-47E0-80B0-E8D89991EED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08807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538"/>
          <a:stretch/>
        </p:blipFill>
        <p:spPr bwMode="auto">
          <a:xfrm>
            <a:off x="0" y="12870"/>
            <a:ext cx="12195176" cy="57923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54758" y="44624"/>
            <a:ext cx="9233991" cy="864096"/>
          </a:xfrm>
        </p:spPr>
        <p:txBody>
          <a:bodyPr/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8488" y="1052736"/>
            <a:ext cx="10979150" cy="5184575"/>
          </a:xfrm>
        </p:spPr>
        <p:txBody>
          <a:bodyPr/>
          <a:lstStyle>
            <a:lvl1pPr marL="109537" indent="0">
              <a:buNone/>
              <a:defRPr/>
            </a:lvl1pPr>
            <a:lvl2pPr marL="411162" indent="0">
              <a:buNone/>
              <a:defRPr/>
            </a:lvl2pPr>
            <a:lvl3pPr marL="703263" indent="0">
              <a:buNone/>
              <a:defRPr/>
            </a:lvl3pPr>
            <a:lvl4pPr marL="979488" indent="0">
              <a:buNone/>
              <a:defRPr/>
            </a:lvl4pPr>
            <a:lvl5pPr marL="12065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3D9BE3B-EDE4-47E0-80B0-E8D89991EED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92141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585" y="3367088"/>
            <a:ext cx="10368598" cy="1509712"/>
          </a:xfrm>
        </p:spPr>
        <p:txBody>
          <a:bodyPr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D9BE3B-EDE4-47E0-80B0-E8D89991EED1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6340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052736"/>
            <a:ext cx="10979150" cy="79208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8488" y="1988840"/>
            <a:ext cx="10979150" cy="446449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灯片编号占位符 1"/>
          <p:cNvSpPr>
            <a:spLocks noGrp="1"/>
          </p:cNvSpPr>
          <p:nvPr>
            <p:ph type="sldNum" sz="quarter" idx="4"/>
          </p:nvPr>
        </p:nvSpPr>
        <p:spPr>
          <a:xfrm>
            <a:off x="9411543" y="35370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DBF61A97-1E6D-4DF7-91B6-0C7F17F0A6D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0355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488"/>
          <a:stretch/>
        </p:blipFill>
        <p:spPr bwMode="auto">
          <a:xfrm>
            <a:off x="0" y="12870"/>
            <a:ext cx="12195176" cy="58644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54758" y="44624"/>
            <a:ext cx="9233991" cy="864096"/>
          </a:xfrm>
        </p:spPr>
        <p:txBody>
          <a:bodyPr/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8488" y="1052736"/>
            <a:ext cx="10979150" cy="5472607"/>
          </a:xfrm>
        </p:spPr>
        <p:txBody>
          <a:bodyPr/>
          <a:lstStyle>
            <a:lvl1pPr marL="109537" indent="0">
              <a:buNone/>
              <a:defRPr/>
            </a:lvl1pPr>
            <a:lvl2pPr marL="411162" indent="0">
              <a:buNone/>
              <a:defRPr/>
            </a:lvl2pPr>
            <a:lvl3pPr marL="703263" indent="0">
              <a:buNone/>
              <a:defRPr/>
            </a:lvl3pPr>
            <a:lvl4pPr marL="979488" indent="0">
              <a:buNone/>
              <a:defRPr/>
            </a:lvl4pPr>
            <a:lvl5pPr marL="12065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Box 17"/>
          <p:cNvSpPr txBox="1"/>
          <p:nvPr userDrawn="1"/>
        </p:nvSpPr>
        <p:spPr>
          <a:xfrm>
            <a:off x="9170988" y="6572250"/>
            <a:ext cx="3022600" cy="2619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100" dirty="0">
                <a:latin typeface="+mn-ea"/>
                <a:ea typeface="+mn-ea"/>
              </a:rPr>
              <a:t>C++</a:t>
            </a:r>
            <a:r>
              <a:rPr lang="zh-CN" altLang="en-US" sz="1100" dirty="0">
                <a:latin typeface="+mn-ea"/>
                <a:ea typeface="+mn-ea"/>
              </a:rPr>
              <a:t>语言程序设计（第</a:t>
            </a:r>
            <a:r>
              <a:rPr lang="en-US" altLang="zh-CN" sz="1100" dirty="0">
                <a:latin typeface="+mn-ea"/>
                <a:ea typeface="+mn-ea"/>
              </a:rPr>
              <a:t>5</a:t>
            </a:r>
            <a:r>
              <a:rPr lang="zh-CN" altLang="en-US" sz="1100" dirty="0">
                <a:latin typeface="+mn-ea"/>
                <a:ea typeface="+mn-ea"/>
              </a:rPr>
              <a:t>版），郑莉，清华大学</a:t>
            </a:r>
          </a:p>
        </p:txBody>
      </p:sp>
      <p:sp>
        <p:nvSpPr>
          <p:cNvPr id="6" name="灯片编号占位符 1"/>
          <p:cNvSpPr>
            <a:spLocks noGrp="1"/>
          </p:cNvSpPr>
          <p:nvPr>
            <p:ph type="sldNum" sz="quarter" idx="4"/>
          </p:nvPr>
        </p:nvSpPr>
        <p:spPr>
          <a:xfrm>
            <a:off x="9411543" y="35370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DBF61A97-1E6D-4DF7-91B6-0C7F17F0A6D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4211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585" y="1981201"/>
            <a:ext cx="10368598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585" y="3367088"/>
            <a:ext cx="10368598" cy="1509712"/>
          </a:xfrm>
        </p:spPr>
        <p:txBody>
          <a:bodyPr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灯片编号占位符 1"/>
          <p:cNvSpPr>
            <a:spLocks noGrp="1"/>
          </p:cNvSpPr>
          <p:nvPr>
            <p:ph type="sldNum" sz="quarter" idx="4"/>
          </p:nvPr>
        </p:nvSpPr>
        <p:spPr>
          <a:xfrm>
            <a:off x="9411543" y="35370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DBF61A97-1E6D-4DF7-91B6-0C7F17F0A6D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868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052736"/>
            <a:ext cx="10979150" cy="73319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917" y="1785927"/>
            <a:ext cx="5387605" cy="4989461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0828" y="1785927"/>
            <a:ext cx="5387605" cy="4989461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灯片编号占位符 1"/>
          <p:cNvSpPr>
            <a:spLocks noGrp="1"/>
          </p:cNvSpPr>
          <p:nvPr>
            <p:ph type="sldNum" sz="quarter" idx="4"/>
          </p:nvPr>
        </p:nvSpPr>
        <p:spPr>
          <a:xfrm>
            <a:off x="9411543" y="35370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DBF61A97-1E6D-4DF7-91B6-0C7F17F0A6D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5648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8265" y="991000"/>
            <a:ext cx="11181821" cy="937803"/>
          </a:xfrm>
        </p:spPr>
        <p:txBody>
          <a:bodyPr/>
          <a:lstStyle>
            <a:lvl1pPr>
              <a:defRPr sz="3600" b="0" i="0" cap="none" baseline="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08264" y="1500174"/>
            <a:ext cx="5391671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6298246" y="1500174"/>
            <a:ext cx="5391840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508264" y="1928803"/>
            <a:ext cx="5391671" cy="4665917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94349" y="1928803"/>
            <a:ext cx="5391840" cy="4665917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9411543" y="35370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DBF61A97-1E6D-4DF7-91B6-0C7F17F0A6D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0985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918" y="1052736"/>
            <a:ext cx="10978515" cy="792088"/>
          </a:xfrm>
        </p:spPr>
        <p:txBody>
          <a:bodyPr/>
          <a:lstStyle>
            <a:lvl1pPr>
              <a:defRPr sz="3600">
                <a:solidFill>
                  <a:srgbClr val="0066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5" name="灯片编号占位符 1"/>
          <p:cNvSpPr>
            <a:spLocks noGrp="1"/>
          </p:cNvSpPr>
          <p:nvPr>
            <p:ph type="sldNum" sz="quarter" idx="4"/>
          </p:nvPr>
        </p:nvSpPr>
        <p:spPr>
          <a:xfrm>
            <a:off x="9411543" y="35370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DBF61A97-1E6D-4DF7-91B6-0C7F17F0A6D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1475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>
          <a:xfrm>
            <a:off x="9411543" y="35370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DBF61A97-1E6D-4DF7-91B6-0C7F17F0A6D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4668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41712" y="1101970"/>
            <a:ext cx="451339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7141712" y="2010727"/>
            <a:ext cx="451339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203306" y="1101969"/>
            <a:ext cx="6806679" cy="552647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灯片编号占位符 1"/>
          <p:cNvSpPr>
            <a:spLocks noGrp="1"/>
          </p:cNvSpPr>
          <p:nvPr>
            <p:ph type="sldNum" sz="quarter" idx="4"/>
          </p:nvPr>
        </p:nvSpPr>
        <p:spPr>
          <a:xfrm>
            <a:off x="9411543" y="35370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DBF61A97-1E6D-4DF7-91B6-0C7F17F0A6D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9968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.jpe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21"/>
          <p:cNvSpPr>
            <a:spLocks noGrp="1"/>
          </p:cNvSpPr>
          <p:nvPr>
            <p:ph type="title"/>
          </p:nvPr>
        </p:nvSpPr>
        <p:spPr bwMode="auto">
          <a:xfrm>
            <a:off x="609600" y="1428750"/>
            <a:ext cx="1097915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单击此处编辑母版题样式标</a:t>
            </a:r>
            <a:endParaRPr lang="en-US" altLang="zh-CN"/>
          </a:p>
        </p:txBody>
      </p:sp>
      <p:sp>
        <p:nvSpPr>
          <p:cNvPr id="1027" name="文本占位符 12"/>
          <p:cNvSpPr>
            <a:spLocks noGrp="1"/>
          </p:cNvSpPr>
          <p:nvPr>
            <p:ph type="body" idx="1"/>
          </p:nvPr>
        </p:nvSpPr>
        <p:spPr bwMode="auto">
          <a:xfrm>
            <a:off x="598488" y="2638425"/>
            <a:ext cx="10979150" cy="300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18" name="TextBox 17"/>
          <p:cNvSpPr txBox="1"/>
          <p:nvPr userDrawn="1"/>
        </p:nvSpPr>
        <p:spPr>
          <a:xfrm>
            <a:off x="9170988" y="6572250"/>
            <a:ext cx="3022600" cy="2619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100" dirty="0">
                <a:latin typeface="+mn-ea"/>
                <a:ea typeface="+mn-ea"/>
              </a:rPr>
              <a:t>C++</a:t>
            </a:r>
            <a:r>
              <a:rPr lang="zh-CN" altLang="en-US" sz="1100" dirty="0">
                <a:latin typeface="+mn-ea"/>
                <a:ea typeface="+mn-ea"/>
              </a:rPr>
              <a:t>语言程序设计（第</a:t>
            </a:r>
            <a:r>
              <a:rPr lang="en-US" altLang="zh-CN" sz="1100" dirty="0">
                <a:latin typeface="+mn-ea"/>
                <a:ea typeface="+mn-ea"/>
              </a:rPr>
              <a:t>5</a:t>
            </a:r>
            <a:r>
              <a:rPr lang="zh-CN" altLang="en-US" sz="1100" dirty="0">
                <a:latin typeface="+mn-ea"/>
                <a:ea typeface="+mn-ea"/>
              </a:rPr>
              <a:t>版），郑莉，清华大学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>
          <a:xfrm>
            <a:off x="9411543" y="35370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DBF61A97-1E6D-4DF7-91B6-0C7F17F0A6D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945" r:id="rId1"/>
    <p:sldLayoutId id="2147484936" r:id="rId2"/>
    <p:sldLayoutId id="2147484947" r:id="rId3"/>
    <p:sldLayoutId id="2147484937" r:id="rId4"/>
    <p:sldLayoutId id="2147484938" r:id="rId5"/>
    <p:sldLayoutId id="2147484939" r:id="rId6"/>
    <p:sldLayoutId id="2147484946" r:id="rId7"/>
    <p:sldLayoutId id="2147484940" r:id="rId8"/>
    <p:sldLayoutId id="2147484941" r:id="rId9"/>
    <p:sldLayoutId id="2147484942" r:id="rId10"/>
    <p:sldLayoutId id="2147484943" r:id="rId11"/>
    <p:sldLayoutId id="2147484944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rgbClr val="0066FF"/>
          </a:solidFill>
          <a:latin typeface="微软雅黑" pitchFamily="34" charset="-122"/>
          <a:ea typeface="微软雅黑" pitchFamily="34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0066FF"/>
          </a:solidFill>
          <a:latin typeface="微软雅黑" pitchFamily="34" charset="-122"/>
          <a:ea typeface="微软雅黑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0066FF"/>
          </a:solidFill>
          <a:latin typeface="微软雅黑" pitchFamily="34" charset="-122"/>
          <a:ea typeface="微软雅黑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0066FF"/>
          </a:solidFill>
          <a:latin typeface="微软雅黑" pitchFamily="34" charset="-122"/>
          <a:ea typeface="微软雅黑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0066FF"/>
          </a:solidFill>
          <a:latin typeface="微软雅黑" pitchFamily="34" charset="-122"/>
          <a:ea typeface="微软雅黑" pitchFamily="34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  <a:ea typeface="方正姚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  <a:ea typeface="方正姚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  <a:ea typeface="方正姚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  <a:ea typeface="方正姚体" pitchFamily="2" charset="-122"/>
        </a:defRPr>
      </a:lvl9pPr>
    </p:titleStyle>
    <p:bodyStyle>
      <a:lvl1pPr marL="365125" indent="-255588" algn="l" rtl="0" eaLnBrk="0" fontAlgn="base" hangingPunct="0">
        <a:spcBef>
          <a:spcPts val="300"/>
        </a:spcBef>
        <a:spcAft>
          <a:spcPct val="0"/>
        </a:spcAft>
        <a:buClr>
          <a:srgbClr val="A04DA3"/>
        </a:buClr>
        <a:buFont typeface="Georgia" panose="02040502050405020303" pitchFamily="18" charset="0"/>
        <a:buChar char="•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657225" indent="-246063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Font typeface="Georgia" panose="02040502050405020303" pitchFamily="18" charset="0"/>
        <a:buChar char="▫"/>
        <a:defRPr sz="2000" kern="1200">
          <a:solidFill>
            <a:schemeClr val="accent1"/>
          </a:solidFill>
          <a:latin typeface="微软雅黑" pitchFamily="34" charset="-122"/>
          <a:ea typeface="微软雅黑" pitchFamily="34" charset="-122"/>
          <a:cs typeface="+mn-cs"/>
        </a:defRPr>
      </a:lvl2pPr>
      <a:lvl3pPr marL="922338" indent="-219075" algn="l" rtl="0" eaLnBrk="0" fontAlgn="base" hangingPunct="0">
        <a:spcBef>
          <a:spcPts val="300"/>
        </a:spcBef>
        <a:spcAft>
          <a:spcPct val="0"/>
        </a:spcAft>
        <a:buClr>
          <a:schemeClr val="accent1"/>
        </a:buClr>
        <a:buFont typeface="Wingdings 2" panose="05020102010507070707" pitchFamily="18" charset="2"/>
        <a:buChar char=""/>
        <a:defRPr kern="1200">
          <a:solidFill>
            <a:schemeClr val="accent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179513" indent="-200025" algn="l" rtl="0" eaLnBrk="0" fontAlgn="base" hangingPunct="0">
        <a:spcBef>
          <a:spcPts val="300"/>
        </a:spcBef>
        <a:spcAft>
          <a:spcPct val="0"/>
        </a:spcAft>
        <a:buClr>
          <a:schemeClr val="accent1"/>
        </a:buClr>
        <a:buFont typeface="Wingdings 2" panose="05020102010507070707" pitchFamily="18" charset="2"/>
        <a:buChar char=""/>
        <a:defRPr kern="1200">
          <a:solidFill>
            <a:schemeClr val="accent1"/>
          </a:solidFill>
          <a:latin typeface="微软雅黑" pitchFamily="34" charset="-122"/>
          <a:ea typeface="微软雅黑" pitchFamily="34" charset="-122"/>
          <a:cs typeface="+mn-cs"/>
        </a:defRPr>
      </a:lvl4pPr>
      <a:lvl5pPr marL="1389063" indent="-182563" algn="l" rtl="0" eaLnBrk="0" fontAlgn="base" hangingPunct="0">
        <a:spcBef>
          <a:spcPts val="300"/>
        </a:spcBef>
        <a:spcAft>
          <a:spcPct val="0"/>
        </a:spcAft>
        <a:buClr>
          <a:srgbClr val="A04DA3"/>
        </a:buClr>
        <a:buFont typeface="Georgia" panose="02040502050405020303" pitchFamily="18" charset="0"/>
        <a:buChar char="▫"/>
        <a:defRPr kern="1200">
          <a:solidFill>
            <a:srgbClr val="A04DA3"/>
          </a:solidFill>
          <a:latin typeface="微软雅黑" pitchFamily="34" charset="-122"/>
          <a:ea typeface="微软雅黑" pitchFamily="34" charset="-122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21"/>
          <p:cNvSpPr>
            <a:spLocks noGrp="1"/>
          </p:cNvSpPr>
          <p:nvPr>
            <p:ph type="title"/>
          </p:nvPr>
        </p:nvSpPr>
        <p:spPr bwMode="auto">
          <a:xfrm>
            <a:off x="609600" y="1428750"/>
            <a:ext cx="1097915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单击此处编辑母版题样式标</a:t>
            </a:r>
            <a:endParaRPr lang="en-US" altLang="zh-CN"/>
          </a:p>
        </p:txBody>
      </p:sp>
      <p:sp>
        <p:nvSpPr>
          <p:cNvPr id="1027" name="文本占位符 12"/>
          <p:cNvSpPr>
            <a:spLocks noGrp="1"/>
          </p:cNvSpPr>
          <p:nvPr>
            <p:ph type="body" idx="1"/>
          </p:nvPr>
        </p:nvSpPr>
        <p:spPr bwMode="auto">
          <a:xfrm>
            <a:off x="598488" y="2638425"/>
            <a:ext cx="10979150" cy="300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18" name="TextBox 17"/>
          <p:cNvSpPr txBox="1"/>
          <p:nvPr userDrawn="1"/>
        </p:nvSpPr>
        <p:spPr>
          <a:xfrm>
            <a:off x="9170988" y="6572250"/>
            <a:ext cx="3022600" cy="2619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100" dirty="0">
                <a:latin typeface="+mn-ea"/>
                <a:ea typeface="+mn-ea"/>
              </a:rPr>
              <a:t>C++</a:t>
            </a:r>
            <a:r>
              <a:rPr lang="zh-CN" altLang="en-US" sz="1100" dirty="0">
                <a:latin typeface="+mn-ea"/>
                <a:ea typeface="+mn-ea"/>
              </a:rPr>
              <a:t>语言程序设计（</a:t>
            </a:r>
            <a:r>
              <a:rPr lang="zh-CN" altLang="en-US" sz="1100" dirty="0" smtClean="0">
                <a:latin typeface="+mn-ea"/>
                <a:ea typeface="+mn-ea"/>
              </a:rPr>
              <a:t>第</a:t>
            </a:r>
            <a:r>
              <a:rPr lang="en-US" altLang="zh-CN" sz="1100" dirty="0" smtClean="0">
                <a:latin typeface="+mn-ea"/>
                <a:ea typeface="+mn-ea"/>
              </a:rPr>
              <a:t>5</a:t>
            </a:r>
            <a:r>
              <a:rPr lang="zh-CN" altLang="en-US" sz="1100" dirty="0" smtClean="0">
                <a:latin typeface="+mn-ea"/>
                <a:ea typeface="+mn-ea"/>
              </a:rPr>
              <a:t>版</a:t>
            </a:r>
            <a:r>
              <a:rPr lang="zh-CN" altLang="en-US" sz="1100" dirty="0">
                <a:latin typeface="+mn-ea"/>
                <a:ea typeface="+mn-ea"/>
              </a:rPr>
              <a:t>），郑莉，清华大学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>
          <a:xfrm>
            <a:off x="9411543" y="58738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B3D9BE3B-EDE4-47E0-80B0-E8D89991EED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7160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949" r:id="rId1"/>
    <p:sldLayoutId id="2147484950" r:id="rId2"/>
    <p:sldLayoutId id="2147484951" r:id="rId3"/>
    <p:sldLayoutId id="2147484952" r:id="rId4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rgbClr val="0066FF"/>
          </a:solidFill>
          <a:latin typeface="微软雅黑" pitchFamily="34" charset="-122"/>
          <a:ea typeface="微软雅黑" pitchFamily="34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0066FF"/>
          </a:solidFill>
          <a:latin typeface="微软雅黑" pitchFamily="34" charset="-122"/>
          <a:ea typeface="微软雅黑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0066FF"/>
          </a:solidFill>
          <a:latin typeface="微软雅黑" pitchFamily="34" charset="-122"/>
          <a:ea typeface="微软雅黑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0066FF"/>
          </a:solidFill>
          <a:latin typeface="微软雅黑" pitchFamily="34" charset="-122"/>
          <a:ea typeface="微软雅黑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0066FF"/>
          </a:solidFill>
          <a:latin typeface="微软雅黑" pitchFamily="34" charset="-122"/>
          <a:ea typeface="微软雅黑" pitchFamily="34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  <a:ea typeface="方正姚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  <a:ea typeface="方正姚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  <a:ea typeface="方正姚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  <a:ea typeface="方正姚体" pitchFamily="2" charset="-122"/>
        </a:defRPr>
      </a:lvl9pPr>
    </p:titleStyle>
    <p:bodyStyle>
      <a:lvl1pPr marL="365125" indent="-255588" algn="l" rtl="0" eaLnBrk="0" fontAlgn="base" hangingPunct="0">
        <a:spcBef>
          <a:spcPts val="300"/>
        </a:spcBef>
        <a:spcAft>
          <a:spcPct val="0"/>
        </a:spcAft>
        <a:buClr>
          <a:srgbClr val="A04DA3"/>
        </a:buClr>
        <a:buFont typeface="Georgia" panose="02040502050405020303" pitchFamily="18" charset="0"/>
        <a:buChar char="•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657225" indent="-246063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Font typeface="Georgia" panose="02040502050405020303" pitchFamily="18" charset="0"/>
        <a:buChar char="▫"/>
        <a:defRPr sz="2000" kern="1200">
          <a:solidFill>
            <a:schemeClr val="accent1"/>
          </a:solidFill>
          <a:latin typeface="微软雅黑" pitchFamily="34" charset="-122"/>
          <a:ea typeface="微软雅黑" pitchFamily="34" charset="-122"/>
          <a:cs typeface="+mn-cs"/>
        </a:defRPr>
      </a:lvl2pPr>
      <a:lvl3pPr marL="922338" indent="-219075" algn="l" rtl="0" eaLnBrk="0" fontAlgn="base" hangingPunct="0">
        <a:spcBef>
          <a:spcPts val="300"/>
        </a:spcBef>
        <a:spcAft>
          <a:spcPct val="0"/>
        </a:spcAft>
        <a:buClr>
          <a:schemeClr val="accent1"/>
        </a:buClr>
        <a:buFont typeface="Wingdings 2" panose="05020102010507070707" pitchFamily="18" charset="2"/>
        <a:buChar char=""/>
        <a:defRPr kern="1200">
          <a:solidFill>
            <a:schemeClr val="accent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179513" indent="-200025" algn="l" rtl="0" eaLnBrk="0" fontAlgn="base" hangingPunct="0">
        <a:spcBef>
          <a:spcPts val="300"/>
        </a:spcBef>
        <a:spcAft>
          <a:spcPct val="0"/>
        </a:spcAft>
        <a:buClr>
          <a:schemeClr val="accent1"/>
        </a:buClr>
        <a:buFont typeface="Wingdings 2" panose="05020102010507070707" pitchFamily="18" charset="2"/>
        <a:buChar char=""/>
        <a:defRPr kern="1200">
          <a:solidFill>
            <a:schemeClr val="accent1"/>
          </a:solidFill>
          <a:latin typeface="微软雅黑" pitchFamily="34" charset="-122"/>
          <a:ea typeface="微软雅黑" pitchFamily="34" charset="-122"/>
          <a:cs typeface="+mn-cs"/>
        </a:defRPr>
      </a:lvl4pPr>
      <a:lvl5pPr marL="1389063" indent="-182563" algn="l" rtl="0" eaLnBrk="0" fontAlgn="base" hangingPunct="0">
        <a:spcBef>
          <a:spcPts val="300"/>
        </a:spcBef>
        <a:spcAft>
          <a:spcPct val="0"/>
        </a:spcAft>
        <a:buClr>
          <a:srgbClr val="A04DA3"/>
        </a:buClr>
        <a:buFont typeface="Georgia" panose="02040502050405020303" pitchFamily="18" charset="0"/>
        <a:buChar char="▫"/>
        <a:defRPr kern="1200">
          <a:solidFill>
            <a:srgbClr val="A04DA3"/>
          </a:solidFill>
          <a:latin typeface="微软雅黑" pitchFamily="34" charset="-122"/>
          <a:ea typeface="微软雅黑" pitchFamily="34" charset="-122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6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4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4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4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5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4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5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5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5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5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4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5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4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4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4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4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5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5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4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 </a:t>
            </a:r>
            <a:r>
              <a:rPr lang="en-US" altLang="zh-CN" dirty="0"/>
              <a:t>6 </a:t>
            </a:r>
            <a:r>
              <a:rPr lang="zh-CN" altLang="en-US" dirty="0"/>
              <a:t>章  数组、指针与字符串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243191" y="5949280"/>
            <a:ext cx="5688210" cy="6714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7" tIns="45713" rIns="91427" bIns="45713"/>
          <a:lstStyle>
            <a:lvl1pPr marL="61913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eaLnBrk="1" hangingPunct="1">
              <a:spcBef>
                <a:spcPts val="300"/>
              </a:spcBef>
              <a:buClr>
                <a:srgbClr val="A04DA3"/>
              </a:buClr>
            </a:pPr>
            <a:r>
              <a:rPr kumimoji="0" lang="zh-CN" altLang="en-US" sz="1600" dirty="0">
                <a:solidFill>
                  <a:schemeClr val="bg1"/>
                </a:solidFill>
                <a:latin typeface="+mn-ea"/>
                <a:ea typeface="+mn-ea"/>
              </a:rPr>
              <a:t>教材：</a:t>
            </a:r>
            <a:r>
              <a:rPr kumimoji="0" lang="en-US" altLang="zh-CN" sz="1600" dirty="0">
                <a:solidFill>
                  <a:schemeClr val="bg1"/>
                </a:solidFill>
                <a:latin typeface="+mn-ea"/>
                <a:ea typeface="+mn-ea"/>
              </a:rPr>
              <a:t>C++</a:t>
            </a:r>
            <a:r>
              <a:rPr kumimoji="0" lang="zh-CN" altLang="en-US" sz="1600" dirty="0">
                <a:solidFill>
                  <a:schemeClr val="bg1"/>
                </a:solidFill>
                <a:latin typeface="+mn-ea"/>
                <a:ea typeface="+mn-ea"/>
              </a:rPr>
              <a:t>语言程序设计（第</a:t>
            </a:r>
            <a:r>
              <a:rPr kumimoji="0" lang="en-US" altLang="zh-CN" sz="1600" dirty="0">
                <a:solidFill>
                  <a:schemeClr val="bg1"/>
                </a:solidFill>
                <a:latin typeface="+mn-ea"/>
                <a:ea typeface="+mn-ea"/>
              </a:rPr>
              <a:t>5</a:t>
            </a:r>
            <a:r>
              <a:rPr kumimoji="0" lang="zh-CN" altLang="en-US" sz="1600" dirty="0">
                <a:solidFill>
                  <a:schemeClr val="bg1"/>
                </a:solidFill>
                <a:latin typeface="+mn-ea"/>
                <a:ea typeface="+mn-ea"/>
              </a:rPr>
              <a:t>版） 郑莉  清华大学出版社</a:t>
            </a:r>
            <a:endParaRPr kumimoji="0" lang="en-US" altLang="zh-CN" sz="16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标题 1"/>
          <p:cNvSpPr>
            <a:spLocks noGrp="1"/>
          </p:cNvSpPr>
          <p:nvPr>
            <p:ph type="title"/>
          </p:nvPr>
        </p:nvSpPr>
        <p:spPr>
          <a:xfrm>
            <a:off x="609600" y="1052736"/>
            <a:ext cx="10979150" cy="1066800"/>
          </a:xfrm>
        </p:spPr>
        <p:txBody>
          <a:bodyPr/>
          <a:lstStyle/>
          <a:p>
            <a:pPr eaLnBrk="1" hangingPunct="1"/>
            <a:r>
              <a:rPr lang="zh-CN" altLang="en-US" sz="3600"/>
              <a:t>一维数组的初始化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8488" y="2276873"/>
            <a:ext cx="10469562" cy="4248472"/>
          </a:xfrm>
        </p:spPr>
        <p:txBody>
          <a:bodyPr>
            <a:normAutofit/>
          </a:bodyPr>
          <a:lstStyle/>
          <a:p>
            <a:pPr marL="449263" indent="-342900" eaLnBrk="1" fontAlgn="auto" hangingPunct="1">
              <a:lnSpc>
                <a:spcPct val="110000"/>
              </a:lnSpc>
              <a:spcAft>
                <a:spcPts val="600"/>
              </a:spcAft>
              <a:defRPr/>
            </a:pPr>
            <a:r>
              <a:rPr lang="zh-CN" altLang="en-US" sz="3200" dirty="0"/>
              <a:t>列出全部元素的初始值</a:t>
            </a:r>
            <a:endParaRPr lang="en-US" altLang="zh-CN" sz="3200" dirty="0"/>
          </a:p>
          <a:p>
            <a:pPr marL="398463" lvl="1" indent="0" eaLnBrk="1" fontAlgn="auto" hangingPunct="1">
              <a:lnSpc>
                <a:spcPct val="110000"/>
              </a:lnSpc>
              <a:spcAft>
                <a:spcPts val="600"/>
              </a:spcAft>
              <a:buNone/>
              <a:defRPr/>
            </a:pPr>
            <a:r>
              <a:rPr lang="zh-CN" altLang="en-US" sz="2800" dirty="0"/>
              <a:t>例如：</a:t>
            </a:r>
            <a:r>
              <a:rPr lang="en-US" altLang="zh-CN" sz="2800" dirty="0"/>
              <a:t>static </a:t>
            </a:r>
            <a:r>
              <a:rPr lang="en-US" altLang="zh-CN" sz="2800" dirty="0" err="1"/>
              <a:t>int</a:t>
            </a:r>
            <a:r>
              <a:rPr lang="en-US" altLang="zh-CN" sz="2800" dirty="0"/>
              <a:t> a[10]={0,1,2,3,4,5,6,7,8,9};</a:t>
            </a:r>
          </a:p>
          <a:p>
            <a:pPr marL="449263" indent="-342900" eaLnBrk="1" fontAlgn="auto" hangingPunct="1">
              <a:lnSpc>
                <a:spcPct val="110000"/>
              </a:lnSpc>
              <a:spcAft>
                <a:spcPts val="600"/>
              </a:spcAft>
              <a:defRPr/>
            </a:pPr>
            <a:r>
              <a:rPr lang="zh-CN" altLang="en-US" sz="3200" dirty="0"/>
              <a:t>可以只给一部分元素指定初值</a:t>
            </a:r>
            <a:endParaRPr lang="en-US" altLang="zh-CN" sz="3200" dirty="0"/>
          </a:p>
          <a:p>
            <a:pPr marL="398463" lvl="1" indent="0" eaLnBrk="1" fontAlgn="auto" hangingPunct="1">
              <a:lnSpc>
                <a:spcPct val="110000"/>
              </a:lnSpc>
              <a:spcAft>
                <a:spcPts val="600"/>
              </a:spcAft>
              <a:buNone/>
              <a:defRPr/>
            </a:pPr>
            <a:r>
              <a:rPr lang="zh-CN" altLang="en-US" sz="2800" dirty="0"/>
              <a:t>例如：</a:t>
            </a:r>
            <a:r>
              <a:rPr lang="en-US" altLang="zh-CN" sz="2800" dirty="0" err="1"/>
              <a:t>int</a:t>
            </a:r>
            <a:r>
              <a:rPr lang="en-US" altLang="zh-CN" sz="2800" dirty="0"/>
              <a:t> a[10]={0,1,2,3,4};</a:t>
            </a:r>
          </a:p>
          <a:p>
            <a:pPr marL="449263" indent="-342900" eaLnBrk="1" fontAlgn="auto" hangingPunct="1">
              <a:lnSpc>
                <a:spcPct val="110000"/>
              </a:lnSpc>
              <a:spcAft>
                <a:spcPts val="600"/>
              </a:spcAft>
              <a:defRPr/>
            </a:pPr>
            <a:r>
              <a:rPr lang="zh-CN" altLang="en-US" sz="3200" dirty="0"/>
              <a:t>在列出全部数组元素初值时，可以不指定数组长度</a:t>
            </a:r>
            <a:endParaRPr lang="en-US" altLang="zh-CN" sz="3200" dirty="0"/>
          </a:p>
          <a:p>
            <a:pPr marL="398463" lvl="1" indent="0" eaLnBrk="1" fontAlgn="auto" hangingPunct="1">
              <a:lnSpc>
                <a:spcPct val="110000"/>
              </a:lnSpc>
              <a:spcAft>
                <a:spcPts val="600"/>
              </a:spcAft>
              <a:buNone/>
              <a:defRPr/>
            </a:pPr>
            <a:r>
              <a:rPr lang="zh-CN" altLang="en-US" sz="2800" dirty="0"/>
              <a:t>例如：</a:t>
            </a:r>
            <a:r>
              <a:rPr lang="en-US" altLang="zh-CN" sz="2800" dirty="0"/>
              <a:t>static </a:t>
            </a:r>
            <a:r>
              <a:rPr lang="en-US" altLang="zh-CN" sz="2800" dirty="0" err="1"/>
              <a:t>int</a:t>
            </a:r>
            <a:r>
              <a:rPr lang="en-US" altLang="zh-CN" sz="2800" dirty="0"/>
              <a:t> a[]={0,1,2,3,4,5,6,7,8,9}</a:t>
            </a:r>
          </a:p>
          <a:p>
            <a:pPr marL="658368" lvl="1" indent="-246888" eaLnBrk="1" fontAlgn="auto" hangingPunct="1">
              <a:spcAft>
                <a:spcPts val="0"/>
              </a:spcAft>
              <a:buFont typeface="Georgia"/>
              <a:buChar char="▫"/>
              <a:defRPr/>
            </a:pP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F61A97-1E6D-4DF7-91B6-0C7F17F0A6D0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  <p:transition/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例</a:t>
            </a:r>
            <a:r>
              <a:rPr lang="en-US" altLang="zh-CN"/>
              <a:t>6-18 </a:t>
            </a:r>
            <a:r>
              <a:rPr lang="zh-CN" altLang="en-US"/>
              <a:t>动态数组类</a:t>
            </a:r>
          </a:p>
        </p:txBody>
      </p:sp>
      <p:sp>
        <p:nvSpPr>
          <p:cNvPr id="83972" name="内容占位符 1"/>
          <p:cNvSpPr>
            <a:spLocks noGrp="1"/>
          </p:cNvSpPr>
          <p:nvPr>
            <p:ph idx="1"/>
          </p:nvPr>
        </p:nvSpPr>
        <p:spPr>
          <a:xfrm>
            <a:off x="1274638" y="1052736"/>
            <a:ext cx="10302999" cy="5184575"/>
          </a:xfrm>
        </p:spPr>
        <p:txBody>
          <a:bodyPr/>
          <a:lstStyle/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dirty="0" err="1">
                <a:latin typeface="Consolas" panose="020B0609020204030204" pitchFamily="49" charset="0"/>
              </a:rPr>
              <a:t>int</a:t>
            </a:r>
            <a:r>
              <a:rPr lang="en-US" altLang="zh-CN" sz="2000" dirty="0">
                <a:latin typeface="Consolas" panose="020B0609020204030204" pitchFamily="49" charset="0"/>
              </a:rPr>
              <a:t> main() {</a:t>
            </a: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	</a:t>
            </a:r>
            <a:r>
              <a:rPr lang="en-US" altLang="zh-CN" sz="2000" dirty="0" err="1">
                <a:latin typeface="Consolas" panose="020B0609020204030204" pitchFamily="49" charset="0"/>
              </a:rPr>
              <a:t>int</a:t>
            </a:r>
            <a:r>
              <a:rPr lang="en-US" altLang="zh-CN" sz="2000" dirty="0">
                <a:latin typeface="Consolas" panose="020B0609020204030204" pitchFamily="49" charset="0"/>
              </a:rPr>
              <a:t> count;</a:t>
            </a: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  </a:t>
            </a:r>
            <a:r>
              <a:rPr lang="en-US" altLang="zh-CN" sz="2000" dirty="0" err="1" smtClean="0">
                <a:latin typeface="Consolas" panose="020B0609020204030204" pitchFamily="49" charset="0"/>
              </a:rPr>
              <a:t>cout</a:t>
            </a:r>
            <a:r>
              <a:rPr lang="en-US" altLang="zh-CN" sz="2000" dirty="0" smtClean="0">
                <a:latin typeface="Consolas" panose="020B0609020204030204" pitchFamily="49" charset="0"/>
              </a:rPr>
              <a:t> </a:t>
            </a:r>
            <a:r>
              <a:rPr lang="en-US" altLang="zh-CN" sz="2000" dirty="0">
                <a:latin typeface="Consolas" panose="020B0609020204030204" pitchFamily="49" charset="0"/>
              </a:rPr>
              <a:t>&lt;&lt; "Please enter the count of points: ";</a:t>
            </a: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	</a:t>
            </a:r>
            <a:r>
              <a:rPr lang="en-US" altLang="zh-CN" sz="2000" dirty="0" err="1">
                <a:latin typeface="Consolas" panose="020B0609020204030204" pitchFamily="49" charset="0"/>
              </a:rPr>
              <a:t>cin</a:t>
            </a:r>
            <a:r>
              <a:rPr lang="en-US" altLang="zh-CN" sz="2000" dirty="0">
                <a:latin typeface="Consolas" panose="020B0609020204030204" pitchFamily="49" charset="0"/>
              </a:rPr>
              <a:t> &gt;&gt; count;</a:t>
            </a: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	</a:t>
            </a:r>
            <a:r>
              <a:rPr lang="en-US" altLang="zh-CN" sz="2000" dirty="0" err="1">
                <a:latin typeface="Consolas" panose="020B0609020204030204" pitchFamily="49" charset="0"/>
              </a:rPr>
              <a:t>ArrayOfPoints</a:t>
            </a:r>
            <a:r>
              <a:rPr lang="en-US" altLang="zh-CN" sz="2000" dirty="0">
                <a:latin typeface="Consolas" panose="020B0609020204030204" pitchFamily="49" charset="0"/>
              </a:rPr>
              <a:t> points(count);	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创建数组对象</a:t>
            </a: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000" dirty="0">
                <a:latin typeface="Consolas" panose="020B0609020204030204" pitchFamily="49" charset="0"/>
              </a:rPr>
              <a:t>	</a:t>
            </a:r>
            <a:r>
              <a:rPr lang="en-US" altLang="zh-CN" sz="2000" dirty="0" err="1">
                <a:latin typeface="Consolas" panose="020B0609020204030204" pitchFamily="49" charset="0"/>
              </a:rPr>
              <a:t>points.element</a:t>
            </a:r>
            <a:r>
              <a:rPr lang="en-US" altLang="zh-CN" sz="2000" dirty="0">
                <a:latin typeface="Consolas" panose="020B0609020204030204" pitchFamily="49" charset="0"/>
              </a:rPr>
              <a:t>(0).move(5, 0);   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访问数组元素的成员</a:t>
            </a:r>
            <a:endParaRPr lang="en-US" altLang="zh-CN" sz="20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	</a:t>
            </a:r>
            <a:r>
              <a:rPr lang="en-US" altLang="zh-CN" sz="2000" dirty="0" err="1">
                <a:latin typeface="Consolas" panose="020B0609020204030204" pitchFamily="49" charset="0"/>
              </a:rPr>
              <a:t>points.element</a:t>
            </a:r>
            <a:r>
              <a:rPr lang="en-US" altLang="zh-CN" sz="2000" dirty="0">
                <a:latin typeface="Consolas" panose="020B0609020204030204" pitchFamily="49" charset="0"/>
              </a:rPr>
              <a:t>(1).move(15, 20);  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访问数组元素的成员</a:t>
            </a: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	return 0;</a:t>
            </a: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dirty="0" smtClean="0">
                <a:latin typeface="Consolas" panose="020B0609020204030204" pitchFamily="49" charset="0"/>
              </a:rPr>
              <a:t>}</a:t>
            </a:r>
            <a:endParaRPr lang="en-US" altLang="zh-CN" sz="2000" dirty="0">
              <a:latin typeface="Consolas" panose="020B0609020204030204" pitchFamily="49" charset="0"/>
            </a:endParaRPr>
          </a:p>
        </p:txBody>
      </p:sp>
      <p:sp>
        <p:nvSpPr>
          <p:cNvPr id="12" name="内容占位符 1"/>
          <p:cNvSpPr txBox="1">
            <a:spLocks/>
          </p:cNvSpPr>
          <p:nvPr/>
        </p:nvSpPr>
        <p:spPr bwMode="auto">
          <a:xfrm>
            <a:off x="7265097" y="4274603"/>
            <a:ext cx="4710881" cy="237552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65125" indent="-255588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•"/>
              <a:defRPr sz="2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657225" indent="-246063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Georgia" panose="02040502050405020303" pitchFamily="18" charset="0"/>
              <a:buChar char="▫"/>
              <a:defRPr sz="2000" kern="12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922338" indent="-219075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kern="12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179513" indent="-200025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kern="12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389063" indent="-182563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kern="1200">
                <a:solidFill>
                  <a:srgbClr val="A04DA3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4D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运行结果：</a:t>
            </a: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4D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Please enter the number of points:2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4D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Default Constructor called.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4D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Default Constructor called.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4D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Deleting...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4D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Destructor called.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4D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Destructor called.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4D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13" name="内容占位符 1"/>
          <p:cNvSpPr txBox="1">
            <a:spLocks/>
          </p:cNvSpPr>
          <p:nvPr/>
        </p:nvSpPr>
        <p:spPr bwMode="auto">
          <a:xfrm>
            <a:off x="1493591" y="4441044"/>
            <a:ext cx="5400600" cy="17670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365125" indent="-255588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•"/>
              <a:defRPr sz="2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657225" indent="-246063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Georgia" panose="02040502050405020303" pitchFamily="18" charset="0"/>
              <a:buChar char="▫"/>
              <a:defRPr sz="2000" kern="12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922338" indent="-219075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kern="12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179513" indent="-200025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kern="12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389063" indent="-182563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kern="1200">
                <a:solidFill>
                  <a:srgbClr val="A04DA3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0" marR="0" lvl="0" indent="-256032" algn="l" defTabSz="914400" rtl="0" eaLnBrk="1" fontAlgn="auto" latinLnBrk="0" hangingPunct="1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nsolas" pitchFamily="49" charset="0"/>
                <a:ea typeface="微软雅黑" pitchFamily="34" charset="-122"/>
                <a:cs typeface="Consolas" pitchFamily="49" charset="0"/>
              </a:rPr>
              <a:t>思考：为什么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nsolas" pitchFamily="49" charset="0"/>
                <a:ea typeface="微软雅黑" pitchFamily="34" charset="-122"/>
                <a:cs typeface="Consolas" pitchFamily="49" charset="0"/>
              </a:rPr>
              <a:t>element</a:t>
            </a: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nsolas" pitchFamily="49" charset="0"/>
                <a:ea typeface="微软雅黑" pitchFamily="34" charset="-122"/>
                <a:cs typeface="Consolas" pitchFamily="49" charset="0"/>
              </a:rPr>
              <a:t>函数返回对象的引用？</a:t>
            </a:r>
            <a:endParaRPr kumimoji="0" lang="en-US" altLang="zh-CN" sz="2000" b="1" i="0" u="none" strike="noStrike" kern="1200" cap="none" spc="0" normalizeH="0" baseline="0" noProof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onsolas" pitchFamily="49" charset="0"/>
              <a:ea typeface="微软雅黑" pitchFamily="34" charset="-122"/>
              <a:cs typeface="Consolas" pitchFamily="49" charset="0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A04DA3"/>
              </a:buClr>
              <a:buSzTx/>
              <a:buFont typeface="Georgia" panose="02040502050405020303" pitchFamily="18" charset="0"/>
              <a:buChar char="•"/>
              <a:tabLst/>
              <a:defRPr/>
            </a:pP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nsolas" pitchFamily="49" charset="0"/>
                <a:ea typeface="微软雅黑" pitchFamily="34" charset="-122"/>
                <a:cs typeface="Consolas" pitchFamily="49" charset="0"/>
              </a:rPr>
              <a:t>返回“引用”可以用来操作封装数组对象内部的数组元素。如果返回“值”则只是返回了一个“副本”，通过“副本”是无法操作原来数组中的元素的</a:t>
            </a:r>
            <a:endParaRPr kumimoji="0" lang="en-US" altLang="zh-CN" sz="2000" b="1" i="0" u="none" strike="noStrike" kern="1200" cap="none" spc="0" normalizeH="0" baseline="0" noProof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onsolas" pitchFamily="49" charset="0"/>
              <a:ea typeface="微软雅黑" pitchFamily="34" charset="-122"/>
              <a:cs typeface="Consolas" pitchFamily="49" charset="0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D9BE3B-EDE4-47E0-80B0-E8D89991EED1}" type="slidenum">
              <a:rPr lang="zh-CN" altLang="en-US" smtClean="0"/>
              <a:pPr/>
              <a:t>100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智能指针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显式管理内</a:t>
            </a:r>
            <a:r>
              <a:rPr lang="zh-CN" altLang="en-US" dirty="0" smtClean="0"/>
              <a:t>存在性能</a:t>
            </a:r>
            <a:r>
              <a:rPr lang="zh-CN" altLang="en-US" dirty="0"/>
              <a:t>上有优势，但容易出错。</a:t>
            </a:r>
            <a:endParaRPr lang="en-US" altLang="zh-CN" dirty="0"/>
          </a:p>
          <a:p>
            <a:r>
              <a:rPr lang="en-US" altLang="zh-CN" dirty="0"/>
              <a:t>C++11</a:t>
            </a:r>
            <a:r>
              <a:rPr lang="zh-CN" altLang="en-US" dirty="0"/>
              <a:t>提供智能指针的数据类型，对垃圾回收技术提供了一些支持，实现一定程度的内存</a:t>
            </a:r>
            <a:r>
              <a:rPr lang="zh-CN" altLang="en-US" dirty="0" smtClean="0"/>
              <a:t>管理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D9BE3B-EDE4-47E0-80B0-E8D89991EED1}" type="slidenum">
              <a:rPr lang="zh-CN" altLang="en-US" smtClean="0"/>
              <a:pPr/>
              <a:t>101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2387947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C++11</a:t>
            </a:r>
            <a:r>
              <a:rPr lang="zh-CN" altLang="en-US"/>
              <a:t>的智能指针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unique_ptr</a:t>
            </a:r>
            <a:r>
              <a:rPr lang="en-US" altLang="zh-CN" dirty="0"/>
              <a:t> </a:t>
            </a:r>
            <a:r>
              <a:rPr lang="zh-CN" altLang="en-US" dirty="0"/>
              <a:t>：不允许多个指针共享资源，可以用标准库中的</a:t>
            </a:r>
            <a:r>
              <a:rPr lang="en-US" altLang="zh-CN" dirty="0"/>
              <a:t>move</a:t>
            </a:r>
            <a:r>
              <a:rPr lang="zh-CN" altLang="en-US" dirty="0"/>
              <a:t>函数转移指针</a:t>
            </a:r>
            <a:endParaRPr lang="en-US" altLang="zh-CN" dirty="0"/>
          </a:p>
          <a:p>
            <a:r>
              <a:rPr lang="en-US" altLang="zh-CN" dirty="0" err="1"/>
              <a:t>shared_ptr</a:t>
            </a:r>
            <a:r>
              <a:rPr lang="en-US" altLang="zh-CN" dirty="0"/>
              <a:t> </a:t>
            </a:r>
            <a:r>
              <a:rPr lang="zh-CN" altLang="en-US" dirty="0"/>
              <a:t>：多个指针共享资源</a:t>
            </a:r>
            <a:endParaRPr lang="en-US" altLang="zh-CN" dirty="0"/>
          </a:p>
          <a:p>
            <a:r>
              <a:rPr lang="en-US" altLang="zh-CN" dirty="0" err="1"/>
              <a:t>weak_ptr</a:t>
            </a:r>
            <a:r>
              <a:rPr lang="en-US" altLang="zh-CN" dirty="0"/>
              <a:t> </a:t>
            </a:r>
            <a:r>
              <a:rPr lang="zh-CN" altLang="en-US" dirty="0"/>
              <a:t>：可复制</a:t>
            </a:r>
            <a:r>
              <a:rPr lang="en-US" altLang="zh-CN" dirty="0" err="1"/>
              <a:t>shared_ptr</a:t>
            </a:r>
            <a:r>
              <a:rPr lang="zh-CN" altLang="en-US" dirty="0"/>
              <a:t>，但其构造或者释放对资源不产生影响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D9BE3B-EDE4-47E0-80B0-E8D89991EED1}" type="slidenum">
              <a:rPr lang="zh-CN" altLang="en-US" smtClean="0"/>
              <a:pPr/>
              <a:t>102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6572033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585" y="1981201"/>
            <a:ext cx="10368598" cy="1362075"/>
          </a:xfrm>
        </p:spPr>
        <p:txBody>
          <a:bodyPr/>
          <a:lstStyle/>
          <a:p>
            <a:r>
              <a:rPr lang="en-US" altLang="zh-CN"/>
              <a:t>vector</a:t>
            </a:r>
            <a:r>
              <a:rPr lang="zh-CN" altLang="en-US"/>
              <a:t>对象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D9BE3B-EDE4-47E0-80B0-E8D89991EED1}" type="slidenum">
              <a:rPr lang="zh-CN" altLang="en-US" smtClean="0"/>
              <a:pPr/>
              <a:t>103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0856500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标题 1"/>
          <p:cNvSpPr>
            <a:spLocks noGrp="1"/>
          </p:cNvSpPr>
          <p:nvPr>
            <p:ph type="title"/>
          </p:nvPr>
        </p:nvSpPr>
        <p:spPr>
          <a:xfrm>
            <a:off x="609600" y="1285875"/>
            <a:ext cx="10979150" cy="1066800"/>
          </a:xfrm>
        </p:spPr>
        <p:txBody>
          <a:bodyPr/>
          <a:lstStyle/>
          <a:p>
            <a:pPr eaLnBrk="1" hangingPunct="1"/>
            <a:r>
              <a:rPr lang="zh-CN" altLang="en-US"/>
              <a:t>为什么需要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vector</a:t>
            </a:r>
            <a:r>
              <a:rPr lang="zh-CN" altLang="en-US"/>
              <a:t>？</a:t>
            </a:r>
          </a:p>
        </p:txBody>
      </p:sp>
      <p:sp>
        <p:nvSpPr>
          <p:cNvPr id="86019" name="内容占位符 2"/>
          <p:cNvSpPr>
            <a:spLocks noGrp="1"/>
          </p:cNvSpPr>
          <p:nvPr>
            <p:ph idx="1"/>
          </p:nvPr>
        </p:nvSpPr>
        <p:spPr>
          <a:xfrm>
            <a:off x="741363" y="2565400"/>
            <a:ext cx="10542587" cy="3654425"/>
          </a:xfrm>
        </p:spPr>
        <p:txBody>
          <a:bodyPr/>
          <a:lstStyle/>
          <a:p>
            <a:pPr eaLnBrk="1" hangingPunct="1"/>
            <a:r>
              <a:rPr lang="zh-CN" altLang="en-US"/>
              <a:t>封装任何类型的动态数组，自动创建和删除。</a:t>
            </a:r>
          </a:p>
          <a:p>
            <a:pPr eaLnBrk="1" hangingPunct="1"/>
            <a:r>
              <a:rPr lang="zh-CN" altLang="en-US"/>
              <a:t>数组下标越界检查。</a:t>
            </a:r>
          </a:p>
          <a:p>
            <a:pPr eaLnBrk="1" hangingPunct="1"/>
            <a:r>
              <a:rPr lang="zh-CN" altLang="en-US"/>
              <a:t>例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6-18</a:t>
            </a:r>
            <a:r>
              <a:rPr lang="zh-CN" altLang="en-US"/>
              <a:t>中封装的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ArrayOfPoints</a:t>
            </a:r>
            <a:r>
              <a:rPr lang="zh-CN" altLang="en-US"/>
              <a:t>也提供了类似功能，但只适用于一种类型的数组。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D9BE3B-EDE4-47E0-80B0-E8D89991EED1}" type="slidenum">
              <a:rPr lang="zh-CN" altLang="en-US" smtClean="0"/>
              <a:pPr/>
              <a:t>104</a:t>
            </a:fld>
            <a:endParaRPr lang="zh-CN" altLang="en-US"/>
          </a:p>
        </p:txBody>
      </p:sp>
    </p:spTree>
  </p:cSld>
  <p:clrMapOvr>
    <a:masterClrMapping/>
  </p:clrMapOvr>
  <p:transition/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标题 1"/>
          <p:cNvSpPr>
            <a:spLocks noGrp="1"/>
          </p:cNvSpPr>
          <p:nvPr>
            <p:ph type="title"/>
          </p:nvPr>
        </p:nvSpPr>
        <p:spPr>
          <a:xfrm>
            <a:off x="609600" y="1285875"/>
            <a:ext cx="10979150" cy="1066800"/>
          </a:xfrm>
        </p:spPr>
        <p:txBody>
          <a:bodyPr/>
          <a:lstStyle/>
          <a:p>
            <a:pPr eaLnBrk="1" hangingPunct="1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vector</a:t>
            </a:r>
            <a:r>
              <a:rPr lang="zh-CN" altLang="en-US"/>
              <a:t>对象的定义</a:t>
            </a:r>
          </a:p>
        </p:txBody>
      </p:sp>
      <p:sp>
        <p:nvSpPr>
          <p:cNvPr id="86019" name="内容占位符 2"/>
          <p:cNvSpPr>
            <a:spLocks noGrp="1"/>
          </p:cNvSpPr>
          <p:nvPr>
            <p:ph idx="1"/>
          </p:nvPr>
        </p:nvSpPr>
        <p:spPr>
          <a:xfrm>
            <a:off x="741363" y="2565400"/>
            <a:ext cx="10542587" cy="3654425"/>
          </a:xfrm>
        </p:spPr>
        <p:txBody>
          <a:bodyPr/>
          <a:lstStyle/>
          <a:p>
            <a:pPr eaLnBrk="1" hangingPunct="1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vector&lt;</a:t>
            </a:r>
            <a:r>
              <a:rPr lang="zh-CN" altLang="en-US"/>
              <a:t>元素类型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altLang="zh-CN"/>
              <a:t> </a:t>
            </a:r>
            <a:r>
              <a:rPr lang="zh-CN" altLang="en-US"/>
              <a:t>数组对象名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/>
              <a:t>数组长度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eaLnBrk="1" hangingPunct="1"/>
            <a:r>
              <a:rPr lang="zh-CN" altLang="en-US"/>
              <a:t>例：</a:t>
            </a:r>
            <a:endParaRPr lang="en-US" altLang="zh-CN"/>
          </a:p>
          <a:p>
            <a:pPr marL="411162" lvl="1" indent="0" eaLnBrk="1" hangingPunct="1">
              <a:buNone/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vector&lt;int&gt; arr(5)</a:t>
            </a:r>
            <a:b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/>
              <a:t>建立大小为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/>
              <a:t>的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zh-CN" altLang="en-US"/>
              <a:t>数组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D9BE3B-EDE4-47E0-80B0-E8D89991EED1}" type="slidenum">
              <a:rPr lang="zh-CN" altLang="en-US" smtClean="0"/>
              <a:pPr/>
              <a:t>105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2139307"/>
      </p:ext>
    </p:extLst>
  </p:cSld>
  <p:clrMapOvr>
    <a:masterClrMapping/>
  </p:clrMapOvr>
  <p:transition/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vector</a:t>
            </a:r>
            <a:r>
              <a:rPr lang="zh-CN" altLang="en-US"/>
              <a:t>对象的使用</a:t>
            </a:r>
          </a:p>
        </p:txBody>
      </p:sp>
      <p:sp>
        <p:nvSpPr>
          <p:cNvPr id="87044" name="内容占位符 2"/>
          <p:cNvSpPr>
            <a:spLocks noGrp="1"/>
          </p:cNvSpPr>
          <p:nvPr>
            <p:ph idx="1"/>
          </p:nvPr>
        </p:nvSpPr>
        <p:spPr>
          <a:xfrm>
            <a:off x="884238" y="2781300"/>
            <a:ext cx="10399712" cy="3505200"/>
          </a:xfrm>
        </p:spPr>
        <p:txBody>
          <a:bodyPr/>
          <a:lstStyle/>
          <a:p>
            <a:pPr eaLnBrk="1" hangingPunct="1">
              <a:spcAft>
                <a:spcPts val="600"/>
              </a:spcAft>
            </a:pPr>
            <a:r>
              <a:rPr lang="zh-CN" altLang="en-US"/>
              <a:t>对数组元素的引用</a:t>
            </a:r>
          </a:p>
          <a:p>
            <a:pPr lvl="1" eaLnBrk="1" hangingPunct="1">
              <a:spcAft>
                <a:spcPts val="600"/>
              </a:spcAft>
            </a:pPr>
            <a:r>
              <a:rPr lang="zh-CN" altLang="en-US"/>
              <a:t>与普通数组具有相同形式：</a:t>
            </a:r>
          </a:p>
          <a:p>
            <a:pPr lvl="2" eaLnBrk="1" hangingPunct="1">
              <a:spcAft>
                <a:spcPts val="600"/>
              </a:spcAft>
            </a:pPr>
            <a:r>
              <a:rPr lang="en-US" altLang="zh-CN"/>
              <a:t>vector</a:t>
            </a:r>
            <a:r>
              <a:rPr lang="zh-CN" altLang="en-US"/>
              <a:t>对象名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[ </a:t>
            </a:r>
            <a:r>
              <a:rPr lang="zh-CN" altLang="en-US"/>
              <a:t>下标表达式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lvl="1" eaLnBrk="1" hangingPunct="1">
              <a:spcAft>
                <a:spcPts val="600"/>
              </a:spcAft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vector</a:t>
            </a:r>
            <a:r>
              <a:rPr lang="zh-CN" altLang="en-US"/>
              <a:t>数组对象名不表示数组首地址</a:t>
            </a:r>
          </a:p>
          <a:p>
            <a:pPr eaLnBrk="1" hangingPunct="1">
              <a:spcAft>
                <a:spcPts val="600"/>
              </a:spcAft>
            </a:pPr>
            <a:r>
              <a:rPr lang="zh-CN" altLang="en-US"/>
              <a:t>获得数组长度</a:t>
            </a:r>
          </a:p>
          <a:p>
            <a:pPr lvl="1" eaLnBrk="1" hangingPunct="1">
              <a:spcAft>
                <a:spcPts val="600"/>
              </a:spcAft>
            </a:pPr>
            <a:r>
              <a:rPr lang="zh-CN" altLang="en-US"/>
              <a:t>用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r>
              <a:rPr lang="zh-CN" altLang="en-US"/>
              <a:t>函数</a:t>
            </a:r>
          </a:p>
          <a:p>
            <a:pPr lvl="2" eaLnBrk="1" hangingPunct="1">
              <a:spcAft>
                <a:spcPts val="600"/>
              </a:spcAft>
            </a:pPr>
            <a:r>
              <a:rPr lang="zh-CN" altLang="en-US"/>
              <a:t>数组对象名</a:t>
            </a:r>
            <a:r>
              <a:rPr lang="en-US" altLang="zh-CN"/>
              <a:t>.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r>
              <a:rPr lang="en-US" altLang="zh-CN"/>
              <a:t>()</a:t>
            </a:r>
          </a:p>
          <a:p>
            <a:pPr eaLnBrk="1" hangingPunct="1"/>
            <a:endParaRPr lang="en-US" altLang="zh-CN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D9BE3B-EDE4-47E0-80B0-E8D89991EED1}" type="slidenum">
              <a:rPr lang="zh-CN" altLang="en-US" smtClean="0"/>
              <a:pPr/>
              <a:t>106</a:t>
            </a:fld>
            <a:endParaRPr lang="zh-CN" altLang="en-US"/>
          </a:p>
        </p:txBody>
      </p:sp>
    </p:spTree>
  </p:cSld>
  <p:clrMapOvr>
    <a:masterClrMapping/>
  </p:clrMapOvr>
  <p:transition/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例</a:t>
            </a:r>
            <a:r>
              <a:rPr lang="en-US" altLang="zh-CN"/>
              <a:t>6-20 vector</a:t>
            </a:r>
            <a:r>
              <a:rPr lang="zh-CN" altLang="en-US"/>
              <a:t>应用举例</a:t>
            </a:r>
          </a:p>
        </p:txBody>
      </p:sp>
      <p:sp>
        <p:nvSpPr>
          <p:cNvPr id="88068" name="内容占位符 1"/>
          <p:cNvSpPr>
            <a:spLocks noGrp="1"/>
          </p:cNvSpPr>
          <p:nvPr>
            <p:ph idx="1"/>
          </p:nvPr>
        </p:nvSpPr>
        <p:spPr>
          <a:xfrm>
            <a:off x="2354758" y="1052736"/>
            <a:ext cx="9222880" cy="5184575"/>
          </a:xfrm>
        </p:spPr>
        <p:txBody>
          <a:bodyPr/>
          <a:lstStyle/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dirty="0">
                <a:latin typeface="Consolas" panose="020B0609020204030204" pitchFamily="49" charset="0"/>
              </a:rPr>
              <a:t>#include &lt;</a:t>
            </a:r>
            <a:r>
              <a:rPr lang="en-US" altLang="zh-CN" dirty="0" err="1">
                <a:latin typeface="Consolas" panose="020B0609020204030204" pitchFamily="49" charset="0"/>
              </a:rPr>
              <a:t>iostream</a:t>
            </a:r>
            <a:r>
              <a:rPr lang="en-US" altLang="zh-CN" dirty="0">
                <a:latin typeface="Consolas" panose="020B0609020204030204" pitchFamily="49" charset="0"/>
              </a:rPr>
              <a:t>&gt;</a:t>
            </a: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dirty="0">
                <a:latin typeface="Consolas" panose="020B0609020204030204" pitchFamily="49" charset="0"/>
              </a:rPr>
              <a:t>#include &lt;vector&gt;</a:t>
            </a: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dirty="0">
                <a:latin typeface="Consolas" panose="020B0609020204030204" pitchFamily="49" charset="0"/>
              </a:rPr>
              <a:t>using namespace </a:t>
            </a:r>
            <a:r>
              <a:rPr lang="en-US" altLang="zh-CN" dirty="0" err="1">
                <a:latin typeface="Consolas" panose="020B0609020204030204" pitchFamily="49" charset="0"/>
              </a:rPr>
              <a:t>std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dirty="0">
              <a:latin typeface="Consolas" panose="020B0609020204030204" pitchFamily="49" charset="0"/>
            </a:endParaRP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计算数组</a:t>
            </a:r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arr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中元素的平均值</a:t>
            </a: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dirty="0">
                <a:latin typeface="Consolas" panose="020B0609020204030204" pitchFamily="49" charset="0"/>
              </a:rPr>
              <a:t>double average(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 vector&lt;double&gt; &amp;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arr</a:t>
            </a:r>
            <a:r>
              <a:rPr lang="en-US" altLang="zh-CN" dirty="0">
                <a:latin typeface="Consolas" panose="020B0609020204030204" pitchFamily="49" charset="0"/>
              </a:rPr>
              <a:t>) </a:t>
            </a: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dirty="0">
                <a:latin typeface="Consolas" panose="020B0609020204030204" pitchFamily="49" charset="0"/>
              </a:rPr>
              <a:t>{</a:t>
            </a: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dirty="0">
                <a:latin typeface="Consolas" panose="020B0609020204030204" pitchFamily="49" charset="0"/>
              </a:rPr>
              <a:t>	double sum = 0;</a:t>
            </a: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dirty="0">
                <a:latin typeface="Consolas" panose="020B0609020204030204" pitchFamily="49" charset="0"/>
              </a:rPr>
              <a:t>	for (unsigned 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 = 0; 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&lt;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arr.size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()</a:t>
            </a:r>
            <a:r>
              <a:rPr lang="en-US" altLang="zh-CN" dirty="0">
                <a:latin typeface="Consolas" panose="020B0609020204030204" pitchFamily="49" charset="0"/>
              </a:rPr>
              <a:t>; 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++)</a:t>
            </a: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dirty="0">
                <a:latin typeface="Consolas" panose="020B0609020204030204" pitchFamily="49" charset="0"/>
              </a:rPr>
              <a:t>		sum += 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arr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[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]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dirty="0">
                <a:latin typeface="Consolas" panose="020B0609020204030204" pitchFamily="49" charset="0"/>
              </a:rPr>
              <a:t>	return sum / 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arr.size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()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Consolas" panose="020B0609020204030204" pitchFamily="49" charset="0"/>
              </a:rPr>
              <a:t>}</a:t>
            </a:r>
            <a:endParaRPr lang="en-US" altLang="zh-CN" dirty="0">
              <a:latin typeface="Consolas" panose="020B0609020204030204" pitchFamily="49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D9BE3B-EDE4-47E0-80B0-E8D89991EED1}" type="slidenum">
              <a:rPr lang="zh-CN" altLang="en-US" smtClean="0"/>
              <a:pPr/>
              <a:t>107</a:t>
            </a:fld>
            <a:endParaRPr lang="zh-CN" altLang="en-US"/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例</a:t>
            </a:r>
            <a:r>
              <a:rPr lang="en-US" altLang="zh-CN"/>
              <a:t>6-20 vector</a:t>
            </a:r>
            <a:r>
              <a:rPr lang="zh-CN" altLang="en-US"/>
              <a:t>应用举例</a:t>
            </a:r>
          </a:p>
        </p:txBody>
      </p:sp>
      <p:sp>
        <p:nvSpPr>
          <p:cNvPr id="89092" name="内容占位符 1"/>
          <p:cNvSpPr>
            <a:spLocks noGrp="1"/>
          </p:cNvSpPr>
          <p:nvPr>
            <p:ph idx="1"/>
          </p:nvPr>
        </p:nvSpPr>
        <p:spPr>
          <a:xfrm>
            <a:off x="986607" y="1052736"/>
            <a:ext cx="10591031" cy="5184575"/>
          </a:xfrm>
        </p:spPr>
        <p:txBody>
          <a:bodyPr/>
          <a:lstStyle/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dirty="0" err="1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main() {</a:t>
            </a: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dirty="0">
                <a:latin typeface="Consolas" panose="020B0609020204030204" pitchFamily="49" charset="0"/>
              </a:rPr>
              <a:t>	unsigned n;</a:t>
            </a: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dirty="0">
                <a:latin typeface="Consolas" panose="020B0609020204030204" pitchFamily="49" charset="0"/>
              </a:rPr>
              <a:t>	</a:t>
            </a:r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"n = ";</a:t>
            </a: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dirty="0">
                <a:latin typeface="Consolas" panose="020B0609020204030204" pitchFamily="49" charset="0"/>
              </a:rPr>
              <a:t>	</a:t>
            </a:r>
            <a:r>
              <a:rPr lang="en-US" altLang="zh-CN" dirty="0" err="1">
                <a:latin typeface="Consolas" panose="020B0609020204030204" pitchFamily="49" charset="0"/>
              </a:rPr>
              <a:t>cin</a:t>
            </a:r>
            <a:r>
              <a:rPr lang="en-US" altLang="zh-CN" dirty="0">
                <a:latin typeface="Consolas" panose="020B0609020204030204" pitchFamily="49" charset="0"/>
              </a:rPr>
              <a:t> &gt;&gt; n;</a:t>
            </a: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dirty="0">
              <a:latin typeface="Consolas" panose="020B0609020204030204" pitchFamily="49" charset="0"/>
            </a:endParaRP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	vector&lt;double&gt; 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arr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(n)</a:t>
            </a:r>
            <a:r>
              <a:rPr lang="en-US" altLang="zh-CN" dirty="0">
                <a:latin typeface="Consolas" panose="020B0609020204030204" pitchFamily="49" charset="0"/>
              </a:rPr>
              <a:t>;	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创建数组对象</a:t>
            </a: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dirty="0">
                <a:latin typeface="Consolas" panose="020B0609020204030204" pitchFamily="49" charset="0"/>
              </a:rPr>
              <a:t>	</a:t>
            </a:r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"Please input " &lt;&lt; n &lt;&lt; " real numbers:" &lt;&lt; 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dirty="0">
                <a:latin typeface="Consolas" panose="020B0609020204030204" pitchFamily="49" charset="0"/>
              </a:rPr>
              <a:t>	for (unsigned 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 = 0; 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 &lt; n; 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++)</a:t>
            </a: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dirty="0">
                <a:latin typeface="Consolas" panose="020B0609020204030204" pitchFamily="49" charset="0"/>
              </a:rPr>
              <a:t>		</a:t>
            </a:r>
            <a:r>
              <a:rPr lang="en-US" altLang="zh-CN" dirty="0" err="1">
                <a:latin typeface="Consolas" panose="020B0609020204030204" pitchFamily="49" charset="0"/>
              </a:rPr>
              <a:t>cin</a:t>
            </a:r>
            <a:r>
              <a:rPr lang="en-US" altLang="zh-CN" dirty="0">
                <a:latin typeface="Consolas" panose="020B0609020204030204" pitchFamily="49" charset="0"/>
              </a:rPr>
              <a:t> &gt;&gt; 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arr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[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]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dirty="0">
              <a:latin typeface="Consolas" panose="020B0609020204030204" pitchFamily="49" charset="0"/>
            </a:endParaRP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dirty="0">
                <a:latin typeface="Consolas" panose="020B0609020204030204" pitchFamily="49" charset="0"/>
              </a:rPr>
              <a:t>	</a:t>
            </a:r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"Average = " &lt;&lt; average(</a:t>
            </a:r>
            <a:r>
              <a:rPr lang="en-US" altLang="zh-CN" dirty="0" err="1">
                <a:latin typeface="Consolas" panose="020B0609020204030204" pitchFamily="49" charset="0"/>
              </a:rPr>
              <a:t>arr</a:t>
            </a:r>
            <a:r>
              <a:rPr lang="en-US" altLang="zh-CN" dirty="0">
                <a:latin typeface="Consolas" panose="020B0609020204030204" pitchFamily="49" charset="0"/>
              </a:rPr>
              <a:t>) &lt;&lt; 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dirty="0">
                <a:latin typeface="Consolas" panose="020B0609020204030204" pitchFamily="49" charset="0"/>
              </a:rPr>
              <a:t>	return 0;</a:t>
            </a: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Consolas" panose="020B0609020204030204" pitchFamily="49" charset="0"/>
              </a:rPr>
              <a:t>}</a:t>
            </a:r>
            <a:endParaRPr lang="en-US" altLang="zh-CN" dirty="0">
              <a:latin typeface="Consolas" panose="020B0609020204030204" pitchFamily="49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D9BE3B-EDE4-47E0-80B0-E8D89991EED1}" type="slidenum">
              <a:rPr lang="zh-CN" altLang="en-US" smtClean="0"/>
              <a:pPr/>
              <a:t>108</a:t>
            </a:fld>
            <a:endParaRPr lang="zh-CN" altLang="en-US"/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基于范围的</a:t>
            </a:r>
            <a:r>
              <a:rPr lang="en-US" altLang="zh-CN">
                <a:solidFill>
                  <a:schemeClr val="tx1"/>
                </a:solidFill>
              </a:rPr>
              <a:t>for</a:t>
            </a:r>
            <a:r>
              <a:rPr lang="zh-CN" altLang="en-US">
                <a:solidFill>
                  <a:schemeClr val="tx1"/>
                </a:solidFill>
              </a:rPr>
              <a:t>循环配合</a:t>
            </a:r>
            <a:r>
              <a:rPr lang="en-US" altLang="zh-CN">
                <a:solidFill>
                  <a:schemeClr val="tx1"/>
                </a:solidFill>
              </a:rPr>
              <a:t>auto</a:t>
            </a:r>
            <a:r>
              <a:rPr lang="zh-CN" altLang="en-US">
                <a:solidFill>
                  <a:schemeClr val="tx1"/>
                </a:solidFill>
              </a:rPr>
              <a:t>举例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50703" y="1052736"/>
            <a:ext cx="9726935" cy="5184575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altLang="zh-CN" dirty="0">
                <a:latin typeface="Consolas" panose="020B0609020204030204" pitchFamily="49" charset="0"/>
              </a:rPr>
              <a:t>#include &lt;vector&gt;</a:t>
            </a:r>
          </a:p>
          <a:p>
            <a:pPr>
              <a:spcBef>
                <a:spcPts val="0"/>
              </a:spcBef>
            </a:pPr>
            <a:r>
              <a:rPr lang="en-US" altLang="zh-CN" dirty="0">
                <a:latin typeface="Consolas" panose="020B0609020204030204" pitchFamily="49" charset="0"/>
              </a:rPr>
              <a:t>#include &lt;</a:t>
            </a:r>
            <a:r>
              <a:rPr lang="en-US" altLang="zh-CN" dirty="0" err="1">
                <a:latin typeface="Consolas" panose="020B0609020204030204" pitchFamily="49" charset="0"/>
              </a:rPr>
              <a:t>iostream</a:t>
            </a:r>
            <a:r>
              <a:rPr lang="en-US" altLang="zh-CN" dirty="0">
                <a:latin typeface="Consolas" panose="020B0609020204030204" pitchFamily="49" charset="0"/>
              </a:rPr>
              <a:t>&gt;</a:t>
            </a:r>
          </a:p>
          <a:p>
            <a:pPr>
              <a:spcBef>
                <a:spcPts val="0"/>
              </a:spcBef>
            </a:pPr>
            <a:r>
              <a:rPr lang="en-US" altLang="zh-CN" dirty="0" err="1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main()</a:t>
            </a:r>
          </a:p>
          <a:p>
            <a:pPr>
              <a:spcBef>
                <a:spcPts val="0"/>
              </a:spcBef>
            </a:pPr>
            <a:r>
              <a:rPr lang="en-US" altLang="zh-CN" dirty="0">
                <a:latin typeface="Consolas" panose="020B0609020204030204" pitchFamily="49" charset="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std</a:t>
            </a:r>
            <a:r>
              <a:rPr lang="en-US" altLang="zh-CN" dirty="0">
                <a:latin typeface="Consolas" panose="020B0609020204030204" pitchFamily="49" charset="0"/>
              </a:rPr>
              <a:t>::vector&lt;</a:t>
            </a:r>
            <a:r>
              <a:rPr lang="en-US" altLang="zh-CN" dirty="0" err="1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&gt; v = {1,2,3};</a:t>
            </a:r>
          </a:p>
          <a:p>
            <a:pPr>
              <a:spcBef>
                <a:spcPts val="0"/>
              </a:spcBef>
            </a:pPr>
            <a:r>
              <a:rPr lang="en-US" altLang="zh-CN" dirty="0">
                <a:latin typeface="Consolas" panose="020B0609020204030204" pitchFamily="49" charset="0"/>
              </a:rPr>
              <a:t>    for(auto 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 = </a:t>
            </a:r>
            <a:r>
              <a:rPr lang="en-US" altLang="zh-CN" dirty="0" err="1">
                <a:solidFill>
                  <a:srgbClr val="0066FF"/>
                </a:solidFill>
                <a:latin typeface="Consolas" panose="020B0609020204030204" pitchFamily="49" charset="0"/>
              </a:rPr>
              <a:t>v.begin</a:t>
            </a:r>
            <a:r>
              <a:rPr lang="en-US" altLang="zh-CN" dirty="0">
                <a:solidFill>
                  <a:srgbClr val="0066FF"/>
                </a:solidFill>
                <a:latin typeface="Consolas" panose="020B0609020204030204" pitchFamily="49" charset="0"/>
              </a:rPr>
              <a:t>()</a:t>
            </a:r>
            <a:r>
              <a:rPr lang="en-US" altLang="zh-CN" dirty="0">
                <a:latin typeface="Consolas" panose="020B0609020204030204" pitchFamily="49" charset="0"/>
              </a:rPr>
              <a:t>; 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 != </a:t>
            </a:r>
            <a:r>
              <a:rPr lang="en-US" altLang="zh-CN" dirty="0" err="1">
                <a:solidFill>
                  <a:srgbClr val="0066FF"/>
                </a:solidFill>
                <a:latin typeface="Consolas" panose="020B0609020204030204" pitchFamily="49" charset="0"/>
              </a:rPr>
              <a:t>v.end</a:t>
            </a:r>
            <a:r>
              <a:rPr lang="en-US" altLang="zh-CN" dirty="0">
                <a:solidFill>
                  <a:srgbClr val="0066FF"/>
                </a:solidFill>
                <a:latin typeface="Consolas" panose="020B0609020204030204" pitchFamily="49" charset="0"/>
              </a:rPr>
              <a:t>()</a:t>
            </a:r>
            <a:r>
              <a:rPr lang="en-US" altLang="zh-CN" dirty="0">
                <a:latin typeface="Consolas" panose="020B0609020204030204" pitchFamily="49" charset="0"/>
              </a:rPr>
              <a:t>; ++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)</a:t>
            </a:r>
          </a:p>
          <a:p>
            <a:pPr>
              <a:spcBef>
                <a:spcPts val="0"/>
              </a:spcBef>
            </a:pPr>
            <a:r>
              <a:rPr lang="en-US" altLang="zh-CN" dirty="0">
                <a:latin typeface="Consolas" panose="020B0609020204030204" pitchFamily="49" charset="0"/>
              </a:rPr>
              <a:t>        </a:t>
            </a:r>
            <a:r>
              <a:rPr lang="en-US" altLang="zh-CN" dirty="0" err="1">
                <a:latin typeface="Consolas" panose="020B0609020204030204" pitchFamily="49" charset="0"/>
              </a:rPr>
              <a:t>std</a:t>
            </a:r>
            <a:r>
              <a:rPr lang="en-US" altLang="zh-CN" dirty="0">
                <a:latin typeface="Consolas" panose="020B0609020204030204" pitchFamily="49" charset="0"/>
              </a:rPr>
              <a:t>::</a:t>
            </a:r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*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 &lt;&lt; </a:t>
            </a:r>
            <a:r>
              <a:rPr lang="en-US" altLang="zh-CN" dirty="0" err="1">
                <a:latin typeface="Consolas" panose="020B0609020204030204" pitchFamily="49" charset="0"/>
              </a:rPr>
              <a:t>std</a:t>
            </a:r>
            <a:r>
              <a:rPr lang="en-US" altLang="zh-CN" dirty="0">
                <a:latin typeface="Consolas" panose="020B0609020204030204" pitchFamily="49" charset="0"/>
              </a:rPr>
              <a:t>::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endParaRPr lang="zh-CN" altLang="en-US" dirty="0"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altLang="zh-CN" dirty="0" smtClean="0">
                <a:latin typeface="Consolas" panose="020B0609020204030204" pitchFamily="49" charset="0"/>
              </a:rPr>
              <a:t>    for(</a:t>
            </a:r>
            <a:r>
              <a:rPr lang="en-US" altLang="zh-CN" dirty="0" smtClean="0">
                <a:solidFill>
                  <a:srgbClr val="0066FF"/>
                </a:solidFill>
                <a:latin typeface="Consolas" panose="020B0609020204030204" pitchFamily="49" charset="0"/>
              </a:rPr>
              <a:t>auto </a:t>
            </a:r>
            <a:r>
              <a:rPr lang="en-US" altLang="zh-CN" dirty="0">
                <a:solidFill>
                  <a:srgbClr val="0066FF"/>
                </a:solidFill>
                <a:latin typeface="Consolas" panose="020B0609020204030204" pitchFamily="49" charset="0"/>
              </a:rPr>
              <a:t>e : v</a:t>
            </a:r>
            <a:r>
              <a:rPr lang="en-US" altLang="zh-CN" dirty="0">
                <a:latin typeface="Consolas" panose="020B0609020204030204" pitchFamily="49" charset="0"/>
              </a:rPr>
              <a:t>)</a:t>
            </a:r>
          </a:p>
          <a:p>
            <a:pPr>
              <a:spcBef>
                <a:spcPts val="0"/>
              </a:spcBef>
            </a:pPr>
            <a:r>
              <a:rPr lang="de-DE" altLang="zh-CN" dirty="0">
                <a:latin typeface="Consolas" panose="020B0609020204030204" pitchFamily="49" charset="0"/>
              </a:rPr>
              <a:t>    </a:t>
            </a:r>
            <a:r>
              <a:rPr lang="de-DE" altLang="zh-CN" dirty="0" smtClean="0">
                <a:latin typeface="Consolas" panose="020B0609020204030204" pitchFamily="49" charset="0"/>
              </a:rPr>
              <a:t>    std</a:t>
            </a:r>
            <a:r>
              <a:rPr lang="de-DE" altLang="zh-CN" dirty="0">
                <a:latin typeface="Consolas" panose="020B0609020204030204" pitchFamily="49" charset="0"/>
              </a:rPr>
              <a:t>::cout &lt;&lt; e &lt;&lt; std::endl;</a:t>
            </a:r>
          </a:p>
          <a:p>
            <a:pPr>
              <a:spcBef>
                <a:spcPts val="0"/>
              </a:spcBef>
            </a:pPr>
            <a:r>
              <a:rPr lang="en-US" altLang="zh-CN" dirty="0" smtClean="0">
                <a:latin typeface="Consolas" panose="020B0609020204030204" pitchFamily="49" charset="0"/>
              </a:rPr>
              <a:t>}</a:t>
            </a:r>
            <a:endParaRPr lang="en-US" altLang="zh-CN" dirty="0">
              <a:latin typeface="Consolas" panose="020B06090202040302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D9BE3B-EDE4-47E0-80B0-E8D89991EED1}" type="slidenum">
              <a:rPr lang="zh-CN" altLang="en-US" smtClean="0"/>
              <a:pPr/>
              <a:t>109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25900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标题 1"/>
          <p:cNvSpPr>
            <a:spLocks noGrp="1"/>
          </p:cNvSpPr>
          <p:nvPr>
            <p:ph type="title"/>
          </p:nvPr>
        </p:nvSpPr>
        <p:spPr>
          <a:xfrm>
            <a:off x="609600" y="1052736"/>
            <a:ext cx="10979150" cy="1066800"/>
          </a:xfrm>
        </p:spPr>
        <p:txBody>
          <a:bodyPr/>
          <a:lstStyle/>
          <a:p>
            <a:pPr marL="109728" eaLnBrk="1" fontAlgn="auto" hangingPunct="1">
              <a:spcAft>
                <a:spcPts val="0"/>
              </a:spcAft>
              <a:buClr>
                <a:schemeClr val="accent3"/>
              </a:buClr>
              <a:defRPr/>
            </a:pPr>
            <a:r>
              <a:rPr lang="zh-CN" altLang="en-US" sz="3600"/>
              <a:t>二维数组的存储</a:t>
            </a:r>
            <a:endParaRPr lang="en-US" altLang="zh-CN" sz="36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8488" y="2276872"/>
            <a:ext cx="10979150" cy="4150221"/>
          </a:xfrm>
        </p:spPr>
        <p:txBody>
          <a:bodyPr>
            <a:normAutofit/>
          </a:bodyPr>
          <a:lstStyle/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zh-CN" altLang="en-US" sz="2800">
                <a:solidFill>
                  <a:schemeClr val="tx1"/>
                </a:solidFill>
              </a:rPr>
              <a:t>按行存放</a:t>
            </a:r>
            <a:endParaRPr lang="en-US" altLang="zh-CN" sz="2800" dirty="0"/>
          </a:p>
          <a:p>
            <a:pPr marL="401828" lvl="1" indent="0" eaLnBrk="1" fontAlgn="auto" hangingPunct="1">
              <a:spcAft>
                <a:spcPts val="0"/>
              </a:spcAft>
              <a:buClr>
                <a:schemeClr val="accent3"/>
              </a:buClr>
              <a:buNone/>
              <a:defRPr/>
            </a:pPr>
            <a:r>
              <a:rPr lang="zh-CN" altLang="en-US" sz="2400">
                <a:solidFill>
                  <a:schemeClr val="tx1"/>
                </a:solidFill>
              </a:rPr>
              <a:t>例如</a:t>
            </a:r>
            <a:r>
              <a:rPr lang="zh-CN" altLang="en-US" sz="2400" dirty="0">
                <a:solidFill>
                  <a:schemeClr val="tx1"/>
                </a:solidFill>
              </a:rPr>
              <a:t>： </a:t>
            </a:r>
            <a:r>
              <a:rPr lang="en-US" altLang="zh-CN" sz="2400" dirty="0">
                <a:solidFill>
                  <a:schemeClr val="tx1"/>
                </a:solidFill>
              </a:rPr>
              <a:t>float a[3][</a:t>
            </a:r>
            <a:r>
              <a:rPr lang="en-US" altLang="zh-CN" sz="2400">
                <a:solidFill>
                  <a:schemeClr val="tx1"/>
                </a:solidFill>
              </a:rPr>
              <a:t>4];</a:t>
            </a:r>
          </a:p>
          <a:p>
            <a:pPr marL="401828" lvl="1" indent="0" eaLnBrk="1" fontAlgn="auto" hangingPunct="1">
              <a:spcAft>
                <a:spcPts val="0"/>
              </a:spcAft>
              <a:buClr>
                <a:schemeClr val="accent3"/>
              </a:buClr>
              <a:buNone/>
              <a:defRPr/>
            </a:pPr>
            <a:endParaRPr lang="en-US" altLang="zh-CN" sz="2400">
              <a:solidFill>
                <a:schemeClr val="tx1"/>
              </a:solidFill>
            </a:endParaRPr>
          </a:p>
          <a:p>
            <a:pPr marL="401828" lvl="1" indent="0" eaLnBrk="1" fontAlgn="auto" hangingPunct="1">
              <a:spcAft>
                <a:spcPts val="0"/>
              </a:spcAft>
              <a:buClr>
                <a:schemeClr val="accent3"/>
              </a:buClr>
              <a:buNone/>
              <a:defRPr/>
            </a:pPr>
            <a:endParaRPr lang="en-US" altLang="zh-CN" sz="2400">
              <a:solidFill>
                <a:schemeClr val="tx1"/>
              </a:solidFill>
            </a:endParaRPr>
          </a:p>
          <a:p>
            <a:pPr marL="401828" lvl="1" indent="0" eaLnBrk="1" fontAlgn="auto" hangingPunct="1">
              <a:spcAft>
                <a:spcPts val="0"/>
              </a:spcAft>
              <a:buClr>
                <a:schemeClr val="accent3"/>
              </a:buClr>
              <a:buNone/>
              <a:defRPr/>
            </a:pPr>
            <a:endParaRPr lang="en-US" altLang="zh-CN" sz="2400">
              <a:solidFill>
                <a:schemeClr val="tx1"/>
              </a:solidFill>
            </a:endParaRPr>
          </a:p>
          <a:p>
            <a:pPr marL="401828" lvl="1" indent="0" eaLnBrk="1" fontAlgn="auto" hangingPunct="1">
              <a:spcAft>
                <a:spcPts val="0"/>
              </a:spcAft>
              <a:buClr>
                <a:schemeClr val="accent3"/>
              </a:buClr>
              <a:buNone/>
              <a:defRPr/>
            </a:pPr>
            <a:endParaRPr lang="en-US" altLang="zh-CN" sz="2400">
              <a:solidFill>
                <a:schemeClr val="tx1"/>
              </a:solidFill>
            </a:endParaRPr>
          </a:p>
          <a:p>
            <a:pPr marL="401828" lvl="1" indent="0" eaLnBrk="1" fontAlgn="auto" hangingPunct="1">
              <a:spcAft>
                <a:spcPts val="0"/>
              </a:spcAft>
              <a:buClr>
                <a:schemeClr val="accent3"/>
              </a:buClr>
              <a:buNone/>
              <a:defRPr/>
            </a:pPr>
            <a:r>
              <a:rPr lang="zh-CN" altLang="en-US" sz="2400">
                <a:solidFill>
                  <a:schemeClr val="tx1"/>
                </a:solidFill>
              </a:rPr>
              <a:t>其中</a:t>
            </a:r>
            <a:r>
              <a:rPr lang="zh-CN" altLang="en-US" sz="2400" dirty="0">
                <a:solidFill>
                  <a:schemeClr val="tx1"/>
                </a:solidFill>
              </a:rPr>
              <a:t>数组</a:t>
            </a:r>
            <a:r>
              <a:rPr lang="en-US" altLang="zh-CN" sz="2400" dirty="0">
                <a:solidFill>
                  <a:schemeClr val="tx1"/>
                </a:solidFill>
              </a:rPr>
              <a:t>a</a:t>
            </a:r>
            <a:r>
              <a:rPr lang="zh-CN" altLang="en-US" sz="2400" dirty="0">
                <a:solidFill>
                  <a:schemeClr val="tx1"/>
                </a:solidFill>
              </a:rPr>
              <a:t>的存储顺序</a:t>
            </a:r>
            <a:r>
              <a:rPr lang="zh-CN" altLang="en-US" sz="2400">
                <a:solidFill>
                  <a:schemeClr val="tx1"/>
                </a:solidFill>
              </a:rPr>
              <a:t>为：</a:t>
            </a:r>
            <a:endParaRPr lang="zh-CN" altLang="en-US" sz="2400" dirty="0">
              <a:solidFill>
                <a:srgbClr val="99FFCC"/>
              </a:solidFill>
              <a:latin typeface="Arial" charset="0"/>
            </a:endParaRP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endParaRPr lang="en-US" altLang="zh-CN" sz="2000" dirty="0"/>
          </a:p>
          <a:p>
            <a:pPr marL="109537" indent="0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2000" dirty="0"/>
              <a:t>	</a:t>
            </a:r>
            <a:endParaRPr lang="zh-CN" altLang="en-US" sz="2000" dirty="0"/>
          </a:p>
        </p:txBody>
      </p:sp>
      <p:grpSp>
        <p:nvGrpSpPr>
          <p:cNvPr id="12293" name="Group 9"/>
          <p:cNvGrpSpPr>
            <a:grpSpLocks/>
          </p:cNvGrpSpPr>
          <p:nvPr/>
        </p:nvGrpSpPr>
        <p:grpSpPr bwMode="auto">
          <a:xfrm>
            <a:off x="1527175" y="3268835"/>
            <a:ext cx="7115175" cy="1384301"/>
            <a:chOff x="576" y="1652"/>
            <a:chExt cx="3360" cy="872"/>
          </a:xfrm>
        </p:grpSpPr>
        <p:sp>
          <p:nvSpPr>
            <p:cNvPr id="12295" name="Freeform 10"/>
            <p:cNvSpPr>
              <a:spLocks/>
            </p:cNvSpPr>
            <p:nvPr/>
          </p:nvSpPr>
          <p:spPr bwMode="auto">
            <a:xfrm>
              <a:off x="2016" y="1824"/>
              <a:ext cx="97" cy="481"/>
            </a:xfrm>
            <a:custGeom>
              <a:avLst/>
              <a:gdLst>
                <a:gd name="T0" fmla="*/ 96 w 97"/>
                <a:gd name="T1" fmla="*/ 0 h 481"/>
                <a:gd name="T2" fmla="*/ 0 w 97"/>
                <a:gd name="T3" fmla="*/ 0 h 481"/>
                <a:gd name="T4" fmla="*/ 0 w 97"/>
                <a:gd name="T5" fmla="*/ 480 h 481"/>
                <a:gd name="T6" fmla="*/ 96 w 97"/>
                <a:gd name="T7" fmla="*/ 480 h 48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7"/>
                <a:gd name="T13" fmla="*/ 0 h 481"/>
                <a:gd name="T14" fmla="*/ 97 w 97"/>
                <a:gd name="T15" fmla="*/ 481 h 48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7" h="481">
                  <a:moveTo>
                    <a:pt x="96" y="0"/>
                  </a:moveTo>
                  <a:lnTo>
                    <a:pt x="0" y="0"/>
                  </a:lnTo>
                  <a:lnTo>
                    <a:pt x="0" y="480"/>
                  </a:lnTo>
                  <a:lnTo>
                    <a:pt x="96" y="480"/>
                  </a:lnTo>
                </a:path>
              </a:pathLst>
            </a:custGeom>
            <a:noFill/>
            <a:ln w="12699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3200" b="1"/>
            </a:p>
          </p:txBody>
        </p:sp>
        <p:sp>
          <p:nvSpPr>
            <p:cNvPr id="12296" name="Text Box 11"/>
            <p:cNvSpPr txBox="1">
              <a:spLocks noChangeArrowheads="1"/>
            </p:cNvSpPr>
            <p:nvPr/>
          </p:nvSpPr>
          <p:spPr bwMode="auto">
            <a:xfrm>
              <a:off x="2112" y="1652"/>
              <a:ext cx="1824" cy="8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eaLnBrk="1" hangingPunct="1"/>
              <a:r>
                <a:rPr lang="en-US" altLang="zh-CN" sz="2800" b="1">
                  <a:ea typeface="宋体" panose="02010600030101010101" pitchFamily="2" charset="-122"/>
                </a:rPr>
                <a:t>a[0]——a</a:t>
              </a:r>
              <a:r>
                <a:rPr lang="en-US" altLang="zh-CN" sz="2800" b="1" baseline="-25000">
                  <a:ea typeface="宋体" panose="02010600030101010101" pitchFamily="2" charset="-122"/>
                </a:rPr>
                <a:t>00</a:t>
              </a:r>
              <a:r>
                <a:rPr lang="en-US" altLang="zh-CN" sz="2800" b="1">
                  <a:ea typeface="宋体" panose="02010600030101010101" pitchFamily="2" charset="-122"/>
                </a:rPr>
                <a:t> a</a:t>
              </a:r>
              <a:r>
                <a:rPr lang="en-US" altLang="zh-CN" sz="2800" b="1" baseline="-25000">
                  <a:ea typeface="宋体" panose="02010600030101010101" pitchFamily="2" charset="-122"/>
                </a:rPr>
                <a:t>01</a:t>
              </a:r>
              <a:r>
                <a:rPr lang="en-US" altLang="zh-CN" sz="2800" b="1">
                  <a:ea typeface="宋体" panose="02010600030101010101" pitchFamily="2" charset="-122"/>
                </a:rPr>
                <a:t> a</a:t>
              </a:r>
              <a:r>
                <a:rPr lang="en-US" altLang="zh-CN" sz="2800" b="1" baseline="-25000">
                  <a:ea typeface="宋体" panose="02010600030101010101" pitchFamily="2" charset="-122"/>
                </a:rPr>
                <a:t>02</a:t>
              </a:r>
              <a:r>
                <a:rPr lang="en-US" altLang="zh-CN" sz="2800" b="1">
                  <a:ea typeface="宋体" panose="02010600030101010101" pitchFamily="2" charset="-122"/>
                </a:rPr>
                <a:t> a</a:t>
              </a:r>
              <a:r>
                <a:rPr lang="en-US" altLang="zh-CN" sz="2800" b="1" baseline="-25000">
                  <a:ea typeface="宋体" panose="02010600030101010101" pitchFamily="2" charset="-122"/>
                </a:rPr>
                <a:t>03</a:t>
              </a:r>
            </a:p>
            <a:p>
              <a:pPr eaLnBrk="1" hangingPunct="1"/>
              <a:r>
                <a:rPr lang="en-US" altLang="zh-CN" sz="2800" b="1">
                  <a:ea typeface="宋体" panose="02010600030101010101" pitchFamily="2" charset="-122"/>
                </a:rPr>
                <a:t>a[1]——a</a:t>
              </a:r>
              <a:r>
                <a:rPr lang="en-US" altLang="zh-CN" sz="2800" b="1" baseline="-25000">
                  <a:ea typeface="宋体" panose="02010600030101010101" pitchFamily="2" charset="-122"/>
                </a:rPr>
                <a:t>10</a:t>
              </a:r>
              <a:r>
                <a:rPr lang="en-US" altLang="zh-CN" sz="2800" b="1">
                  <a:ea typeface="宋体" panose="02010600030101010101" pitchFamily="2" charset="-122"/>
                </a:rPr>
                <a:t> a</a:t>
              </a:r>
              <a:r>
                <a:rPr lang="en-US" altLang="zh-CN" sz="2800" b="1" baseline="-25000">
                  <a:ea typeface="宋体" panose="02010600030101010101" pitchFamily="2" charset="-122"/>
                </a:rPr>
                <a:t>11</a:t>
              </a:r>
              <a:r>
                <a:rPr lang="en-US" altLang="zh-CN" sz="2800" b="1">
                  <a:ea typeface="宋体" panose="02010600030101010101" pitchFamily="2" charset="-122"/>
                </a:rPr>
                <a:t> a</a:t>
              </a:r>
              <a:r>
                <a:rPr lang="en-US" altLang="zh-CN" sz="2800" b="1" baseline="-25000">
                  <a:ea typeface="宋体" panose="02010600030101010101" pitchFamily="2" charset="-122"/>
                </a:rPr>
                <a:t>12</a:t>
              </a:r>
              <a:r>
                <a:rPr lang="en-US" altLang="zh-CN" sz="2800" b="1">
                  <a:ea typeface="宋体" panose="02010600030101010101" pitchFamily="2" charset="-122"/>
                </a:rPr>
                <a:t> a</a:t>
              </a:r>
              <a:r>
                <a:rPr lang="en-US" altLang="zh-CN" sz="2800" b="1" baseline="-25000">
                  <a:ea typeface="宋体" panose="02010600030101010101" pitchFamily="2" charset="-122"/>
                </a:rPr>
                <a:t>13</a:t>
              </a:r>
              <a:r>
                <a:rPr lang="en-US" altLang="zh-CN" sz="2800" b="1">
                  <a:ea typeface="宋体" panose="02010600030101010101" pitchFamily="2" charset="-122"/>
                </a:rPr>
                <a:t/>
              </a:r>
              <a:br>
                <a:rPr lang="en-US" altLang="zh-CN" sz="2800" b="1">
                  <a:ea typeface="宋体" panose="02010600030101010101" pitchFamily="2" charset="-122"/>
                </a:rPr>
              </a:br>
              <a:r>
                <a:rPr lang="en-US" altLang="zh-CN" sz="2800" b="1">
                  <a:ea typeface="宋体" panose="02010600030101010101" pitchFamily="2" charset="-122"/>
                </a:rPr>
                <a:t>a[2]——a</a:t>
              </a:r>
              <a:r>
                <a:rPr lang="en-US" altLang="zh-CN" sz="2800" b="1" baseline="-25000">
                  <a:ea typeface="宋体" panose="02010600030101010101" pitchFamily="2" charset="-122"/>
                </a:rPr>
                <a:t>20</a:t>
              </a:r>
              <a:r>
                <a:rPr lang="en-US" altLang="zh-CN" sz="2800" b="1">
                  <a:ea typeface="宋体" panose="02010600030101010101" pitchFamily="2" charset="-122"/>
                </a:rPr>
                <a:t> a</a:t>
              </a:r>
              <a:r>
                <a:rPr lang="en-US" altLang="zh-CN" sz="2800" b="1" baseline="-25000">
                  <a:ea typeface="宋体" panose="02010600030101010101" pitchFamily="2" charset="-122"/>
                </a:rPr>
                <a:t>21</a:t>
              </a:r>
              <a:r>
                <a:rPr lang="en-US" altLang="zh-CN" sz="2800" b="1">
                  <a:ea typeface="宋体" panose="02010600030101010101" pitchFamily="2" charset="-122"/>
                </a:rPr>
                <a:t> a</a:t>
              </a:r>
              <a:r>
                <a:rPr lang="en-US" altLang="zh-CN" sz="2800" b="1" baseline="-25000">
                  <a:ea typeface="宋体" panose="02010600030101010101" pitchFamily="2" charset="-122"/>
                </a:rPr>
                <a:t>22</a:t>
              </a:r>
              <a:r>
                <a:rPr lang="en-US" altLang="zh-CN" sz="2800" b="1">
                  <a:ea typeface="宋体" panose="02010600030101010101" pitchFamily="2" charset="-122"/>
                </a:rPr>
                <a:t> a</a:t>
              </a:r>
              <a:r>
                <a:rPr lang="en-US" altLang="zh-CN" sz="2800" b="1" baseline="-25000">
                  <a:ea typeface="宋体" panose="02010600030101010101" pitchFamily="2" charset="-122"/>
                </a:rPr>
                <a:t>23</a:t>
              </a:r>
            </a:p>
          </p:txBody>
        </p:sp>
        <p:sp>
          <p:nvSpPr>
            <p:cNvPr id="12297" name="Text Box 12"/>
            <p:cNvSpPr txBox="1">
              <a:spLocks noChangeArrowheads="1"/>
            </p:cNvSpPr>
            <p:nvPr/>
          </p:nvSpPr>
          <p:spPr bwMode="auto">
            <a:xfrm>
              <a:off x="1728" y="1885"/>
              <a:ext cx="19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800" b="1">
                  <a:ea typeface="宋体" panose="02010600030101010101" pitchFamily="2" charset="-122"/>
                </a:rPr>
                <a:t>a</a:t>
              </a:r>
            </a:p>
          </p:txBody>
        </p:sp>
        <p:sp>
          <p:nvSpPr>
            <p:cNvPr id="12298" name="Text Box 13"/>
            <p:cNvSpPr txBox="1">
              <a:spLocks noChangeArrowheads="1"/>
            </p:cNvSpPr>
            <p:nvPr/>
          </p:nvSpPr>
          <p:spPr bwMode="auto">
            <a:xfrm>
              <a:off x="576" y="1824"/>
              <a:ext cx="1344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2800" b="1">
                  <a:ea typeface="宋体" panose="02010600030101010101" pitchFamily="2" charset="-122"/>
                </a:rPr>
                <a:t>可以理解为：</a:t>
              </a:r>
            </a:p>
          </p:txBody>
        </p:sp>
      </p:grpSp>
      <p:sp>
        <p:nvSpPr>
          <p:cNvPr id="12294" name="Text Box 5"/>
          <p:cNvSpPr txBox="1">
            <a:spLocks noChangeArrowheads="1"/>
          </p:cNvSpPr>
          <p:nvPr/>
        </p:nvSpPr>
        <p:spPr bwMode="auto">
          <a:xfrm>
            <a:off x="1598613" y="5301208"/>
            <a:ext cx="716485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 b="1">
                <a:ea typeface="宋体" panose="02010600030101010101" pitchFamily="2" charset="-122"/>
              </a:rPr>
              <a:t>a</a:t>
            </a:r>
            <a:r>
              <a:rPr lang="en-US" altLang="zh-CN" sz="2800" b="1" baseline="-25000">
                <a:ea typeface="宋体" panose="02010600030101010101" pitchFamily="2" charset="-122"/>
              </a:rPr>
              <a:t>00</a:t>
            </a:r>
            <a:r>
              <a:rPr lang="en-US" altLang="zh-CN" sz="2800" b="1">
                <a:ea typeface="宋体" panose="02010600030101010101" pitchFamily="2" charset="-122"/>
              </a:rPr>
              <a:t> a</a:t>
            </a:r>
            <a:r>
              <a:rPr lang="en-US" altLang="zh-CN" sz="2800" b="1" baseline="-25000">
                <a:ea typeface="宋体" panose="02010600030101010101" pitchFamily="2" charset="-122"/>
              </a:rPr>
              <a:t>01</a:t>
            </a:r>
            <a:r>
              <a:rPr lang="en-US" altLang="zh-CN" sz="2800" b="1">
                <a:ea typeface="宋体" panose="02010600030101010101" pitchFamily="2" charset="-122"/>
              </a:rPr>
              <a:t> a</a:t>
            </a:r>
            <a:r>
              <a:rPr lang="en-US" altLang="zh-CN" sz="2800" b="1" baseline="-25000">
                <a:ea typeface="宋体" panose="02010600030101010101" pitchFamily="2" charset="-122"/>
              </a:rPr>
              <a:t>02</a:t>
            </a:r>
            <a:r>
              <a:rPr lang="en-US" altLang="zh-CN" sz="2800" b="1">
                <a:ea typeface="宋体" panose="02010600030101010101" pitchFamily="2" charset="-122"/>
              </a:rPr>
              <a:t> a</a:t>
            </a:r>
            <a:r>
              <a:rPr lang="en-US" altLang="zh-CN" sz="2800" b="1" baseline="-25000">
                <a:ea typeface="宋体" panose="02010600030101010101" pitchFamily="2" charset="-122"/>
              </a:rPr>
              <a:t>03</a:t>
            </a:r>
            <a:r>
              <a:rPr lang="en-US" altLang="zh-CN" sz="2800" b="1">
                <a:ea typeface="宋体" panose="02010600030101010101" pitchFamily="2" charset="-122"/>
              </a:rPr>
              <a:t>  a</a:t>
            </a:r>
            <a:r>
              <a:rPr lang="en-US" altLang="zh-CN" sz="2800" b="1" baseline="-25000">
                <a:ea typeface="宋体" panose="02010600030101010101" pitchFamily="2" charset="-122"/>
              </a:rPr>
              <a:t>10</a:t>
            </a:r>
            <a:r>
              <a:rPr lang="en-US" altLang="zh-CN" sz="2800" b="1">
                <a:ea typeface="宋体" panose="02010600030101010101" pitchFamily="2" charset="-122"/>
              </a:rPr>
              <a:t> a</a:t>
            </a:r>
            <a:r>
              <a:rPr lang="en-US" altLang="zh-CN" sz="2800" b="1" baseline="-25000">
                <a:ea typeface="宋体" panose="02010600030101010101" pitchFamily="2" charset="-122"/>
              </a:rPr>
              <a:t>11</a:t>
            </a:r>
            <a:r>
              <a:rPr lang="en-US" altLang="zh-CN" sz="2800" b="1">
                <a:ea typeface="宋体" panose="02010600030101010101" pitchFamily="2" charset="-122"/>
              </a:rPr>
              <a:t> a</a:t>
            </a:r>
            <a:r>
              <a:rPr lang="en-US" altLang="zh-CN" sz="2800" b="1" baseline="-25000">
                <a:ea typeface="宋体" panose="02010600030101010101" pitchFamily="2" charset="-122"/>
              </a:rPr>
              <a:t>12</a:t>
            </a:r>
            <a:r>
              <a:rPr lang="en-US" altLang="zh-CN" sz="2800" b="1">
                <a:ea typeface="宋体" panose="02010600030101010101" pitchFamily="2" charset="-122"/>
              </a:rPr>
              <a:t> a</a:t>
            </a:r>
            <a:r>
              <a:rPr lang="en-US" altLang="zh-CN" sz="2800" b="1" baseline="-25000">
                <a:ea typeface="宋体" panose="02010600030101010101" pitchFamily="2" charset="-122"/>
              </a:rPr>
              <a:t>13   </a:t>
            </a:r>
            <a:r>
              <a:rPr lang="en-US" altLang="zh-CN" sz="2800" b="1">
                <a:ea typeface="宋体" panose="02010600030101010101" pitchFamily="2" charset="-122"/>
              </a:rPr>
              <a:t>a</a:t>
            </a:r>
            <a:r>
              <a:rPr lang="en-US" altLang="zh-CN" sz="2800" b="1" baseline="-25000">
                <a:ea typeface="宋体" panose="02010600030101010101" pitchFamily="2" charset="-122"/>
              </a:rPr>
              <a:t>20</a:t>
            </a:r>
            <a:r>
              <a:rPr lang="en-US" altLang="zh-CN" sz="2800" b="1">
                <a:ea typeface="宋体" panose="02010600030101010101" pitchFamily="2" charset="-122"/>
              </a:rPr>
              <a:t> a</a:t>
            </a:r>
            <a:r>
              <a:rPr lang="en-US" altLang="zh-CN" sz="2800" b="1" baseline="-25000">
                <a:ea typeface="宋体" panose="02010600030101010101" pitchFamily="2" charset="-122"/>
              </a:rPr>
              <a:t>21</a:t>
            </a:r>
            <a:r>
              <a:rPr lang="en-US" altLang="zh-CN" sz="2800" b="1">
                <a:ea typeface="宋体" panose="02010600030101010101" pitchFamily="2" charset="-122"/>
              </a:rPr>
              <a:t> a</a:t>
            </a:r>
            <a:r>
              <a:rPr lang="en-US" altLang="zh-CN" sz="2800" b="1" baseline="-25000">
                <a:ea typeface="宋体" panose="02010600030101010101" pitchFamily="2" charset="-122"/>
              </a:rPr>
              <a:t>22</a:t>
            </a:r>
            <a:r>
              <a:rPr lang="en-US" altLang="zh-CN" sz="2800" b="1">
                <a:ea typeface="宋体" panose="02010600030101010101" pitchFamily="2" charset="-122"/>
              </a:rPr>
              <a:t> a</a:t>
            </a:r>
            <a:r>
              <a:rPr lang="en-US" altLang="zh-CN" sz="2800" b="1" baseline="-25000">
                <a:ea typeface="宋体" panose="02010600030101010101" pitchFamily="2" charset="-122"/>
              </a:rPr>
              <a:t>23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F61A97-1E6D-4DF7-91B6-0C7F17F0A6D0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  <p:transition/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585" y="1981201"/>
            <a:ext cx="10368598" cy="1362075"/>
          </a:xfrm>
        </p:spPr>
        <p:txBody>
          <a:bodyPr/>
          <a:lstStyle/>
          <a:p>
            <a:r>
              <a:rPr lang="zh-CN" altLang="en-US"/>
              <a:t>对象复制与移动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D9BE3B-EDE4-47E0-80B0-E8D89991EED1}" type="slidenum">
              <a:rPr lang="zh-CN" altLang="en-US" smtClean="0"/>
              <a:pPr/>
              <a:t>110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0848096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5" name="标题 1"/>
          <p:cNvSpPr>
            <a:spLocks noGrp="1"/>
          </p:cNvSpPr>
          <p:nvPr>
            <p:ph type="title"/>
          </p:nvPr>
        </p:nvSpPr>
        <p:spPr>
          <a:xfrm>
            <a:off x="609600" y="1576388"/>
            <a:ext cx="10979150" cy="1066800"/>
          </a:xfrm>
        </p:spPr>
        <p:txBody>
          <a:bodyPr/>
          <a:lstStyle/>
          <a:p>
            <a:pPr eaLnBrk="1" hangingPunct="1"/>
            <a:r>
              <a:rPr lang="zh-CN" altLang="en-US"/>
              <a:t>深层复制与浅层复制</a:t>
            </a:r>
          </a:p>
        </p:txBody>
      </p:sp>
      <p:sp>
        <p:nvSpPr>
          <p:cNvPr id="90116" name="内容占位符 2"/>
          <p:cNvSpPr>
            <a:spLocks noGrp="1"/>
          </p:cNvSpPr>
          <p:nvPr>
            <p:ph idx="1"/>
          </p:nvPr>
        </p:nvSpPr>
        <p:spPr>
          <a:xfrm>
            <a:off x="1098550" y="3000375"/>
            <a:ext cx="10401300" cy="2290763"/>
          </a:xfrm>
        </p:spPr>
        <p:txBody>
          <a:bodyPr/>
          <a:lstStyle/>
          <a:p>
            <a:pPr eaLnBrk="1" hangingPunct="1">
              <a:spcAft>
                <a:spcPts val="600"/>
              </a:spcAft>
            </a:pPr>
            <a:r>
              <a:rPr lang="zh-CN" altLang="en-US"/>
              <a:t>浅层复制</a:t>
            </a:r>
          </a:p>
          <a:p>
            <a:pPr lvl="1" eaLnBrk="1" hangingPunct="1">
              <a:spcAft>
                <a:spcPts val="600"/>
              </a:spcAft>
            </a:pPr>
            <a:r>
              <a:rPr lang="zh-CN" altLang="en-US"/>
              <a:t>实现对象间数据元素的一一对应复制。</a:t>
            </a:r>
          </a:p>
          <a:p>
            <a:pPr eaLnBrk="1" hangingPunct="1">
              <a:spcAft>
                <a:spcPts val="600"/>
              </a:spcAft>
            </a:pPr>
            <a:r>
              <a:rPr lang="zh-CN" altLang="en-US"/>
              <a:t>深层复制</a:t>
            </a:r>
          </a:p>
          <a:p>
            <a:pPr lvl="1" eaLnBrk="1" hangingPunct="1">
              <a:spcAft>
                <a:spcPts val="600"/>
              </a:spcAft>
            </a:pPr>
            <a:r>
              <a:rPr lang="zh-CN" altLang="en-US"/>
              <a:t>当被复制的对象数据成员是指针类型时，不是复制该指针成员本身，而是将指针所指对象进行复制。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D9BE3B-EDE4-47E0-80B0-E8D89991EED1}" type="slidenum">
              <a:rPr lang="zh-CN" altLang="en-US" smtClean="0"/>
              <a:pPr/>
              <a:t>111</a:t>
            </a:fld>
            <a:endParaRPr lang="zh-CN" altLang="en-US"/>
          </a:p>
        </p:txBody>
      </p:sp>
    </p:spTree>
  </p:cSld>
  <p:clrMapOvr>
    <a:masterClrMapping/>
  </p:clrMapOvr>
  <p:transition/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例</a:t>
            </a:r>
            <a:r>
              <a:rPr lang="en-US" altLang="zh-CN"/>
              <a:t>6-21 </a:t>
            </a:r>
            <a:r>
              <a:rPr lang="zh-CN" altLang="en-US"/>
              <a:t>对象的浅层复制</a:t>
            </a:r>
          </a:p>
        </p:txBody>
      </p:sp>
      <p:sp>
        <p:nvSpPr>
          <p:cNvPr id="91140" name="内容占位符 1"/>
          <p:cNvSpPr>
            <a:spLocks noGrp="1"/>
          </p:cNvSpPr>
          <p:nvPr>
            <p:ph idx="1"/>
          </p:nvPr>
        </p:nvSpPr>
        <p:spPr>
          <a:xfrm>
            <a:off x="2354758" y="1052736"/>
            <a:ext cx="9222880" cy="5184575"/>
          </a:xfrm>
        </p:spPr>
        <p:txBody>
          <a:bodyPr/>
          <a:lstStyle/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dirty="0">
                <a:latin typeface="Consolas" panose="020B0609020204030204" pitchFamily="49" charset="0"/>
              </a:rPr>
              <a:t>#include &lt;</a:t>
            </a:r>
            <a:r>
              <a:rPr lang="en-US" altLang="zh-CN" dirty="0" err="1">
                <a:latin typeface="Consolas" panose="020B0609020204030204" pitchFamily="49" charset="0"/>
              </a:rPr>
              <a:t>iostream</a:t>
            </a:r>
            <a:r>
              <a:rPr lang="en-US" altLang="zh-CN" dirty="0">
                <a:latin typeface="Consolas" panose="020B0609020204030204" pitchFamily="49" charset="0"/>
              </a:rPr>
              <a:t>&gt;</a:t>
            </a: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dirty="0">
                <a:latin typeface="Consolas" panose="020B0609020204030204" pitchFamily="49" charset="0"/>
              </a:rPr>
              <a:t>#include &lt;</a:t>
            </a:r>
            <a:r>
              <a:rPr lang="en-US" altLang="zh-CN" dirty="0" err="1">
                <a:latin typeface="Consolas" panose="020B0609020204030204" pitchFamily="49" charset="0"/>
              </a:rPr>
              <a:t>cassert</a:t>
            </a:r>
            <a:r>
              <a:rPr lang="en-US" altLang="zh-CN" dirty="0">
                <a:latin typeface="Consolas" panose="020B0609020204030204" pitchFamily="49" charset="0"/>
              </a:rPr>
              <a:t>&gt;</a:t>
            </a: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dirty="0">
                <a:latin typeface="Consolas" panose="020B0609020204030204" pitchFamily="49" charset="0"/>
              </a:rPr>
              <a:t>using namespace </a:t>
            </a:r>
            <a:r>
              <a:rPr lang="en-US" altLang="zh-CN" dirty="0" err="1">
                <a:latin typeface="Consolas" panose="020B0609020204030204" pitchFamily="49" charset="0"/>
              </a:rPr>
              <a:t>std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dirty="0">
                <a:latin typeface="Consolas" panose="020B0609020204030204" pitchFamily="49" charset="0"/>
              </a:rPr>
              <a:t>class Point { </a:t>
            </a: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 //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类的声明同例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6-16</a:t>
            </a: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 //……</a:t>
            </a: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dirty="0">
                <a:latin typeface="Consolas" panose="020B0609020204030204" pitchFamily="49" charset="0"/>
              </a:rPr>
              <a:t>};</a:t>
            </a: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dirty="0">
                <a:latin typeface="Consolas" panose="020B0609020204030204" pitchFamily="49" charset="0"/>
              </a:rPr>
              <a:t>class </a:t>
            </a:r>
            <a:r>
              <a:rPr lang="en-US" altLang="zh-CN" dirty="0" err="1">
                <a:latin typeface="Consolas" panose="020B0609020204030204" pitchFamily="49" charset="0"/>
              </a:rPr>
              <a:t>ArrayOfPoints</a:t>
            </a:r>
            <a:r>
              <a:rPr lang="en-US" altLang="zh-CN" dirty="0">
                <a:latin typeface="Consolas" panose="020B0609020204030204" pitchFamily="49" charset="0"/>
              </a:rPr>
              <a:t> {</a:t>
            </a: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 //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类的声明同例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6-18</a:t>
            </a: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 //……</a:t>
            </a: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Consolas" panose="020B0609020204030204" pitchFamily="49" charset="0"/>
              </a:rPr>
              <a:t>};</a:t>
            </a:r>
            <a:endParaRPr lang="en-US" altLang="zh-CN" dirty="0">
              <a:latin typeface="Consolas" panose="020B0609020204030204" pitchFamily="49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D9BE3B-EDE4-47E0-80B0-E8D89991EED1}" type="slidenum">
              <a:rPr lang="zh-CN" altLang="en-US" smtClean="0"/>
              <a:pPr/>
              <a:t>112</a:t>
            </a:fld>
            <a:endParaRPr lang="zh-CN" altLang="en-US"/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例</a:t>
            </a:r>
            <a:r>
              <a:rPr lang="en-US" altLang="zh-CN"/>
              <a:t>6-21 </a:t>
            </a:r>
            <a:r>
              <a:rPr lang="zh-CN" altLang="en-US"/>
              <a:t>对象的浅层复制</a:t>
            </a:r>
          </a:p>
        </p:txBody>
      </p:sp>
      <p:sp>
        <p:nvSpPr>
          <p:cNvPr id="92164" name="内容占位符 1"/>
          <p:cNvSpPr>
            <a:spLocks noGrp="1"/>
          </p:cNvSpPr>
          <p:nvPr>
            <p:ph idx="1"/>
          </p:nvPr>
        </p:nvSpPr>
        <p:spPr>
          <a:xfrm>
            <a:off x="626567" y="1052736"/>
            <a:ext cx="10951070" cy="5184575"/>
          </a:xfrm>
        </p:spPr>
        <p:txBody>
          <a:bodyPr/>
          <a:lstStyle/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dirty="0" err="1">
                <a:latin typeface="Consolas" panose="020B0609020204030204" pitchFamily="49" charset="0"/>
              </a:rPr>
              <a:t>int</a:t>
            </a:r>
            <a:r>
              <a:rPr lang="en-US" altLang="zh-CN" sz="2000" dirty="0">
                <a:latin typeface="Consolas" panose="020B0609020204030204" pitchFamily="49" charset="0"/>
              </a:rPr>
              <a:t> main() {</a:t>
            </a: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	</a:t>
            </a:r>
            <a:r>
              <a:rPr lang="en-US" altLang="zh-CN" sz="2000" dirty="0" err="1">
                <a:latin typeface="Consolas" panose="020B0609020204030204" pitchFamily="49" charset="0"/>
              </a:rPr>
              <a:t>int</a:t>
            </a:r>
            <a:r>
              <a:rPr lang="en-US" altLang="zh-CN" sz="2000" dirty="0">
                <a:latin typeface="Consolas" panose="020B0609020204030204" pitchFamily="49" charset="0"/>
              </a:rPr>
              <a:t> count;</a:t>
            </a: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	</a:t>
            </a:r>
            <a:r>
              <a:rPr lang="en-US" altLang="zh-CN" sz="2000" dirty="0" err="1">
                <a:latin typeface="Consolas" panose="020B0609020204030204" pitchFamily="49" charset="0"/>
              </a:rPr>
              <a:t>cout</a:t>
            </a:r>
            <a:r>
              <a:rPr lang="en-US" altLang="zh-CN" sz="2000" dirty="0">
                <a:latin typeface="Consolas" panose="020B0609020204030204" pitchFamily="49" charset="0"/>
              </a:rPr>
              <a:t> &lt;&lt; "Please enter the count of points: ";</a:t>
            </a: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	</a:t>
            </a:r>
            <a:r>
              <a:rPr lang="en-US" altLang="zh-CN" sz="2000" dirty="0" err="1">
                <a:latin typeface="Consolas" panose="020B0609020204030204" pitchFamily="49" charset="0"/>
              </a:rPr>
              <a:t>cin</a:t>
            </a:r>
            <a:r>
              <a:rPr lang="en-US" altLang="zh-CN" sz="2000" dirty="0">
                <a:latin typeface="Consolas" panose="020B0609020204030204" pitchFamily="49" charset="0"/>
              </a:rPr>
              <a:t> &gt;&gt; count;</a:t>
            </a: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	</a:t>
            </a:r>
            <a:r>
              <a:rPr lang="en-US" altLang="zh-CN" sz="2000" dirty="0" err="1">
                <a:latin typeface="Consolas" panose="020B0609020204030204" pitchFamily="49" charset="0"/>
              </a:rPr>
              <a:t>ArrayOfPoints</a:t>
            </a:r>
            <a:r>
              <a:rPr lang="en-US" altLang="zh-CN" sz="2000" dirty="0">
                <a:latin typeface="Consolas" panose="020B0609020204030204" pitchFamily="49" charset="0"/>
              </a:rPr>
              <a:t> pointsArray1(count);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//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创建对象数组</a:t>
            </a: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000" dirty="0">
                <a:latin typeface="Consolas" panose="020B0609020204030204" pitchFamily="49" charset="0"/>
              </a:rPr>
              <a:t>	</a:t>
            </a:r>
            <a:r>
              <a:rPr lang="en-US" altLang="zh-CN" sz="2000" dirty="0">
                <a:latin typeface="Consolas" panose="020B0609020204030204" pitchFamily="49" charset="0"/>
              </a:rPr>
              <a:t>pointsArray1.element(0).move(5,10);</a:t>
            </a: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	pointsArray1.element(1).move(15,20);</a:t>
            </a: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2000" dirty="0">
              <a:latin typeface="Consolas" panose="020B0609020204030204" pitchFamily="49" charset="0"/>
            </a:endParaRP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	</a:t>
            </a:r>
            <a:r>
              <a:rPr lang="en-US" altLang="zh-CN" sz="2000" dirty="0" err="1">
                <a:latin typeface="Consolas" panose="020B0609020204030204" pitchFamily="49" charset="0"/>
              </a:rPr>
              <a:t>ArrayOfPoints</a:t>
            </a:r>
            <a:r>
              <a:rPr lang="en-US" altLang="zh-CN" sz="2000" dirty="0">
                <a:latin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</a:rPr>
              <a:t>pointsArray2(pointsArray1)</a:t>
            </a:r>
            <a:r>
              <a:rPr lang="en-US" altLang="zh-CN" sz="2000" dirty="0">
                <a:latin typeface="Consolas" panose="020B0609020204030204" pitchFamily="49" charset="0"/>
              </a:rPr>
              <a:t>;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//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创建副本</a:t>
            </a: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2000" dirty="0">
              <a:latin typeface="Consolas" panose="020B0609020204030204" pitchFamily="49" charset="0"/>
            </a:endParaRP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	</a:t>
            </a:r>
            <a:r>
              <a:rPr lang="en-US" altLang="zh-CN" sz="2000" dirty="0" err="1" smtClean="0">
                <a:latin typeface="Consolas" panose="020B0609020204030204" pitchFamily="49" charset="0"/>
              </a:rPr>
              <a:t>cout</a:t>
            </a:r>
            <a:r>
              <a:rPr lang="en-US" altLang="zh-CN" sz="2000" dirty="0" smtClean="0">
                <a:latin typeface="Consolas" panose="020B0609020204030204" pitchFamily="49" charset="0"/>
              </a:rPr>
              <a:t> </a:t>
            </a:r>
            <a:r>
              <a:rPr lang="en-US" altLang="zh-CN" sz="2000" dirty="0">
                <a:latin typeface="Consolas" panose="020B0609020204030204" pitchFamily="49" charset="0"/>
              </a:rPr>
              <a:t>&lt;&lt; "Copy of pointsArray1:" &lt;&lt; </a:t>
            </a:r>
            <a:r>
              <a:rPr lang="en-US" altLang="zh-CN" sz="2000" dirty="0" err="1">
                <a:latin typeface="Consolas" panose="020B0609020204030204" pitchFamily="49" charset="0"/>
              </a:rPr>
              <a:t>endl</a:t>
            </a:r>
            <a:r>
              <a:rPr lang="en-US" altLang="zh-CN" sz="2000" dirty="0">
                <a:latin typeface="Consolas" panose="020B0609020204030204" pitchFamily="49" charset="0"/>
              </a:rPr>
              <a:t>;</a:t>
            </a: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	</a:t>
            </a:r>
            <a:r>
              <a:rPr lang="en-US" altLang="zh-CN" sz="2000" dirty="0" err="1">
                <a:latin typeface="Consolas" panose="020B0609020204030204" pitchFamily="49" charset="0"/>
              </a:rPr>
              <a:t>cout</a:t>
            </a:r>
            <a:r>
              <a:rPr lang="en-US" altLang="zh-CN" sz="2000" dirty="0">
                <a:latin typeface="Consolas" panose="020B0609020204030204" pitchFamily="49" charset="0"/>
              </a:rPr>
              <a:t> &lt;&lt; "Point_0 of array2: " &lt;&lt; pointsArray2.element(0).</a:t>
            </a:r>
            <a:r>
              <a:rPr lang="en-US" altLang="zh-CN" sz="2000" dirty="0" err="1">
                <a:latin typeface="Consolas" panose="020B0609020204030204" pitchFamily="49" charset="0"/>
              </a:rPr>
              <a:t>getX</a:t>
            </a:r>
            <a:r>
              <a:rPr lang="en-US" altLang="zh-CN" sz="2000" dirty="0">
                <a:latin typeface="Consolas" panose="020B0609020204030204" pitchFamily="49" charset="0"/>
              </a:rPr>
              <a:t>() &lt;&lt; ", "</a:t>
            </a: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		&lt;&lt; pointsArray2.element(0).</a:t>
            </a:r>
            <a:r>
              <a:rPr lang="en-US" altLang="zh-CN" sz="2000" dirty="0" err="1">
                <a:latin typeface="Consolas" panose="020B0609020204030204" pitchFamily="49" charset="0"/>
              </a:rPr>
              <a:t>getY</a:t>
            </a:r>
            <a:r>
              <a:rPr lang="en-US" altLang="zh-CN" sz="2000" dirty="0">
                <a:latin typeface="Consolas" panose="020B0609020204030204" pitchFamily="49" charset="0"/>
              </a:rPr>
              <a:t>() &lt;&lt; </a:t>
            </a:r>
            <a:r>
              <a:rPr lang="en-US" altLang="zh-CN" sz="2000" dirty="0" err="1">
                <a:latin typeface="Consolas" panose="020B0609020204030204" pitchFamily="49" charset="0"/>
              </a:rPr>
              <a:t>endl</a:t>
            </a:r>
            <a:r>
              <a:rPr lang="en-US" altLang="zh-CN" sz="2000" dirty="0">
                <a:latin typeface="Consolas" panose="020B0609020204030204" pitchFamily="49" charset="0"/>
              </a:rPr>
              <a:t>;</a:t>
            </a: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	</a:t>
            </a:r>
            <a:r>
              <a:rPr lang="en-US" altLang="zh-CN" sz="2000" dirty="0" err="1">
                <a:latin typeface="Consolas" panose="020B0609020204030204" pitchFamily="49" charset="0"/>
              </a:rPr>
              <a:t>cout</a:t>
            </a:r>
            <a:r>
              <a:rPr lang="en-US" altLang="zh-CN" sz="2000" dirty="0">
                <a:latin typeface="Consolas" panose="020B0609020204030204" pitchFamily="49" charset="0"/>
              </a:rPr>
              <a:t> &lt;&lt; "Point_1 of array2: " &lt;&lt; pointsArray2.element(1).</a:t>
            </a:r>
            <a:r>
              <a:rPr lang="en-US" altLang="zh-CN" sz="2000" dirty="0" err="1">
                <a:latin typeface="Consolas" panose="020B0609020204030204" pitchFamily="49" charset="0"/>
              </a:rPr>
              <a:t>getX</a:t>
            </a:r>
            <a:r>
              <a:rPr lang="en-US" altLang="zh-CN" sz="2000" dirty="0">
                <a:latin typeface="Consolas" panose="020B0609020204030204" pitchFamily="49" charset="0"/>
              </a:rPr>
              <a:t>() &lt;&lt; ", "</a:t>
            </a: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		&lt;&lt; pointsArray2.element(1).</a:t>
            </a:r>
            <a:r>
              <a:rPr lang="en-US" altLang="zh-CN" sz="2000" dirty="0" err="1">
                <a:latin typeface="Consolas" panose="020B0609020204030204" pitchFamily="49" charset="0"/>
              </a:rPr>
              <a:t>getY</a:t>
            </a:r>
            <a:r>
              <a:rPr lang="en-US" altLang="zh-CN" sz="2000" dirty="0">
                <a:latin typeface="Consolas" panose="020B0609020204030204" pitchFamily="49" charset="0"/>
              </a:rPr>
              <a:t>() &lt;&lt; </a:t>
            </a:r>
            <a:r>
              <a:rPr lang="en-US" altLang="zh-CN" sz="2000" dirty="0" err="1">
                <a:latin typeface="Consolas" panose="020B0609020204030204" pitchFamily="49" charset="0"/>
              </a:rPr>
              <a:t>endl</a:t>
            </a:r>
            <a:r>
              <a:rPr lang="en-US" altLang="zh-CN" sz="20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D9BE3B-EDE4-47E0-80B0-E8D89991EED1}" type="slidenum">
              <a:rPr lang="zh-CN" altLang="en-US" smtClean="0"/>
              <a:pPr/>
              <a:t>113</a:t>
            </a:fld>
            <a:endParaRPr lang="zh-CN" altLang="en-US"/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例</a:t>
            </a:r>
            <a:r>
              <a:rPr lang="en-US" altLang="zh-CN"/>
              <a:t>6-21 </a:t>
            </a:r>
            <a:r>
              <a:rPr lang="zh-CN" altLang="en-US"/>
              <a:t>对象的浅层复制</a:t>
            </a:r>
          </a:p>
        </p:txBody>
      </p:sp>
      <p:sp>
        <p:nvSpPr>
          <p:cNvPr id="93188" name="内容占位符 1"/>
          <p:cNvSpPr>
            <a:spLocks noGrp="1"/>
          </p:cNvSpPr>
          <p:nvPr>
            <p:ph idx="1"/>
          </p:nvPr>
        </p:nvSpPr>
        <p:spPr>
          <a:xfrm>
            <a:off x="698576" y="1052736"/>
            <a:ext cx="10879062" cy="5184575"/>
          </a:xfrm>
        </p:spPr>
        <p:txBody>
          <a:bodyPr/>
          <a:lstStyle/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	pointsArray1.element(0).move(25, 30);</a:t>
            </a: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	pointsArray1.element(1).move(35, 40);</a:t>
            </a: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2000" dirty="0">
              <a:latin typeface="Consolas" panose="020B0609020204030204" pitchFamily="49" charset="0"/>
            </a:endParaRP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dirty="0" smtClean="0">
                <a:latin typeface="Consolas" panose="020B0609020204030204" pitchFamily="49" charset="0"/>
              </a:rPr>
              <a:t>	</a:t>
            </a:r>
            <a:r>
              <a:rPr lang="en-US" altLang="zh-CN" sz="2000" dirty="0" err="1" smtClean="0">
                <a:latin typeface="Consolas" panose="020B0609020204030204" pitchFamily="49" charset="0"/>
              </a:rPr>
              <a:t>cout</a:t>
            </a:r>
            <a:r>
              <a:rPr lang="en-US" altLang="zh-CN" sz="2000" dirty="0">
                <a:latin typeface="Consolas" panose="020B0609020204030204" pitchFamily="49" charset="0"/>
              </a:rPr>
              <a:t>&lt;&lt;"After the moving of pointsArray1:"&lt;&lt;</a:t>
            </a:r>
            <a:r>
              <a:rPr lang="en-US" altLang="zh-CN" sz="2000" dirty="0" err="1">
                <a:latin typeface="Consolas" panose="020B0609020204030204" pitchFamily="49" charset="0"/>
              </a:rPr>
              <a:t>endl</a:t>
            </a:r>
            <a:r>
              <a:rPr lang="en-US" altLang="zh-CN" sz="2000" dirty="0">
                <a:latin typeface="Consolas" panose="020B0609020204030204" pitchFamily="49" charset="0"/>
              </a:rPr>
              <a:t>;</a:t>
            </a: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2000" dirty="0">
              <a:latin typeface="Consolas" panose="020B0609020204030204" pitchFamily="49" charset="0"/>
            </a:endParaRP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	</a:t>
            </a:r>
            <a:r>
              <a:rPr lang="en-US" altLang="zh-CN" sz="2000" dirty="0" err="1">
                <a:latin typeface="Consolas" panose="020B0609020204030204" pitchFamily="49" charset="0"/>
              </a:rPr>
              <a:t>cout</a:t>
            </a:r>
            <a:r>
              <a:rPr lang="en-US" altLang="zh-CN" sz="2000" dirty="0">
                <a:latin typeface="Consolas" panose="020B0609020204030204" pitchFamily="49" charset="0"/>
              </a:rPr>
              <a:t> &lt;&lt; "Point_0 of array2: " &lt;&lt; pointsArray2.element(0).</a:t>
            </a:r>
            <a:r>
              <a:rPr lang="en-US" altLang="zh-CN" sz="2000" dirty="0" err="1">
                <a:latin typeface="Consolas" panose="020B0609020204030204" pitchFamily="49" charset="0"/>
              </a:rPr>
              <a:t>getX</a:t>
            </a:r>
            <a:r>
              <a:rPr lang="en-US" altLang="zh-CN" sz="2000" dirty="0">
                <a:latin typeface="Consolas" panose="020B0609020204030204" pitchFamily="49" charset="0"/>
              </a:rPr>
              <a:t>() &lt;&lt; ", "</a:t>
            </a: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		&lt;&lt; pointsArray2.element(0).</a:t>
            </a:r>
            <a:r>
              <a:rPr lang="en-US" altLang="zh-CN" sz="2000" dirty="0" err="1">
                <a:latin typeface="Consolas" panose="020B0609020204030204" pitchFamily="49" charset="0"/>
              </a:rPr>
              <a:t>getY</a:t>
            </a:r>
            <a:r>
              <a:rPr lang="en-US" altLang="zh-CN" sz="2000" dirty="0">
                <a:latin typeface="Consolas" panose="020B0609020204030204" pitchFamily="49" charset="0"/>
              </a:rPr>
              <a:t>() &lt;&lt; </a:t>
            </a:r>
            <a:r>
              <a:rPr lang="en-US" altLang="zh-CN" sz="2000" dirty="0" err="1">
                <a:latin typeface="Consolas" panose="020B0609020204030204" pitchFamily="49" charset="0"/>
              </a:rPr>
              <a:t>endl</a:t>
            </a:r>
            <a:r>
              <a:rPr lang="en-US" altLang="zh-CN" sz="2000" dirty="0">
                <a:latin typeface="Consolas" panose="020B0609020204030204" pitchFamily="49" charset="0"/>
              </a:rPr>
              <a:t>;</a:t>
            </a: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	</a:t>
            </a:r>
            <a:r>
              <a:rPr lang="en-US" altLang="zh-CN" sz="2000" dirty="0" err="1">
                <a:latin typeface="Consolas" panose="020B0609020204030204" pitchFamily="49" charset="0"/>
              </a:rPr>
              <a:t>cout</a:t>
            </a:r>
            <a:r>
              <a:rPr lang="en-US" altLang="zh-CN" sz="2000" dirty="0">
                <a:latin typeface="Consolas" panose="020B0609020204030204" pitchFamily="49" charset="0"/>
              </a:rPr>
              <a:t> &lt;&lt; "Point_1 of array2: " &lt;&lt; pointsArray2.element(1).</a:t>
            </a:r>
            <a:r>
              <a:rPr lang="en-US" altLang="zh-CN" sz="2000" dirty="0" err="1">
                <a:latin typeface="Consolas" panose="020B0609020204030204" pitchFamily="49" charset="0"/>
              </a:rPr>
              <a:t>getX</a:t>
            </a:r>
            <a:r>
              <a:rPr lang="en-US" altLang="zh-CN" sz="2000" dirty="0">
                <a:latin typeface="Consolas" panose="020B0609020204030204" pitchFamily="49" charset="0"/>
              </a:rPr>
              <a:t>() &lt;&lt; ", "</a:t>
            </a: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		&lt;&lt; pointsArray2.element(1).</a:t>
            </a:r>
            <a:r>
              <a:rPr lang="en-US" altLang="zh-CN" sz="2000" dirty="0" err="1">
                <a:latin typeface="Consolas" panose="020B0609020204030204" pitchFamily="49" charset="0"/>
              </a:rPr>
              <a:t>getY</a:t>
            </a:r>
            <a:r>
              <a:rPr lang="en-US" altLang="zh-CN" sz="2000" dirty="0">
                <a:latin typeface="Consolas" panose="020B0609020204030204" pitchFamily="49" charset="0"/>
              </a:rPr>
              <a:t>() &lt;&lt; </a:t>
            </a:r>
            <a:r>
              <a:rPr lang="en-US" altLang="zh-CN" sz="2000" dirty="0" err="1">
                <a:latin typeface="Consolas" panose="020B0609020204030204" pitchFamily="49" charset="0"/>
              </a:rPr>
              <a:t>endl</a:t>
            </a:r>
            <a:r>
              <a:rPr lang="en-US" altLang="zh-CN" sz="2000" dirty="0">
                <a:latin typeface="Consolas" panose="020B0609020204030204" pitchFamily="49" charset="0"/>
              </a:rPr>
              <a:t>;</a:t>
            </a: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2000" dirty="0">
              <a:latin typeface="Consolas" panose="020B0609020204030204" pitchFamily="49" charset="0"/>
            </a:endParaRP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	return 0;</a:t>
            </a: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}</a:t>
            </a: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2000" dirty="0">
              <a:latin typeface="Consolas" panose="020B0609020204030204" pitchFamily="49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D9BE3B-EDE4-47E0-80B0-E8D89991EED1}" type="slidenum">
              <a:rPr lang="zh-CN" altLang="en-US" smtClean="0"/>
              <a:pPr/>
              <a:t>114</a:t>
            </a:fld>
            <a:endParaRPr lang="zh-CN" altLang="en-US"/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solidFill>
                  <a:schemeClr val="tx1"/>
                </a:solidFill>
              </a:rPr>
              <a:t>例</a:t>
            </a:r>
            <a:r>
              <a:rPr lang="en-US" altLang="zh-CN" dirty="0">
                <a:solidFill>
                  <a:schemeClr val="tx1"/>
                </a:solidFill>
              </a:rPr>
              <a:t>6-21 </a:t>
            </a:r>
            <a:r>
              <a:rPr lang="zh-CN" altLang="en-US" dirty="0">
                <a:solidFill>
                  <a:schemeClr val="tx1"/>
                </a:solidFill>
              </a:rPr>
              <a:t>对象的浅层复制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002830" y="1052736"/>
            <a:ext cx="5400601" cy="5184575"/>
          </a:xfrm>
          <a:solidFill>
            <a:srgbClr val="FFFF00"/>
          </a:solidFill>
        </p:spPr>
        <p:txBody>
          <a:bodyPr>
            <a:normAutofit/>
          </a:bodyPr>
          <a:lstStyle/>
          <a:p>
            <a:pPr marL="365760" indent="-256032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zh-CN" altLang="en-US" sz="2000" dirty="0"/>
              <a:t>运行结果如下：</a:t>
            </a:r>
          </a:p>
          <a:p>
            <a:pPr marL="365760" indent="-256032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en-US" altLang="zh-CN" sz="2000" dirty="0">
                <a:cs typeface="Consolas" pitchFamily="49" charset="0"/>
              </a:rPr>
              <a:t>Please enter the number of points:2</a:t>
            </a:r>
          </a:p>
          <a:p>
            <a:pPr marL="365760" indent="-256032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en-US" altLang="zh-CN" sz="2000" dirty="0">
                <a:cs typeface="Consolas" pitchFamily="49" charset="0"/>
              </a:rPr>
              <a:t>Default Constructor called.</a:t>
            </a:r>
          </a:p>
          <a:p>
            <a:pPr marL="365760" indent="-256032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en-US" altLang="zh-CN" sz="2000" dirty="0">
                <a:cs typeface="Consolas" pitchFamily="49" charset="0"/>
              </a:rPr>
              <a:t>Default Constructor called.</a:t>
            </a:r>
          </a:p>
          <a:p>
            <a:pPr marL="365760" indent="-256032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en-US" altLang="zh-CN" sz="2000" dirty="0">
                <a:cs typeface="Consolas" pitchFamily="49" charset="0"/>
              </a:rPr>
              <a:t>Copy of pointsArray1:</a:t>
            </a:r>
          </a:p>
          <a:p>
            <a:pPr marL="365760" indent="-256032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en-US" altLang="zh-CN" sz="2000" dirty="0">
                <a:cs typeface="Consolas" pitchFamily="49" charset="0"/>
              </a:rPr>
              <a:t>Point_0 of array2: 5, 10</a:t>
            </a:r>
          </a:p>
          <a:p>
            <a:pPr marL="365760" indent="-256032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en-US" altLang="zh-CN" sz="2000" dirty="0">
                <a:cs typeface="Consolas" pitchFamily="49" charset="0"/>
              </a:rPr>
              <a:t>Point_1 of array2: 15, 20</a:t>
            </a:r>
          </a:p>
          <a:p>
            <a:pPr marL="365760" indent="-256032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en-US" altLang="zh-CN" sz="2000" dirty="0">
                <a:cs typeface="Consolas" pitchFamily="49" charset="0"/>
              </a:rPr>
              <a:t>After the moving of pointsArray1:</a:t>
            </a:r>
          </a:p>
          <a:p>
            <a:pPr marL="365760" indent="-256032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en-US" altLang="zh-CN" sz="2000" dirty="0">
                <a:cs typeface="Consolas" pitchFamily="49" charset="0"/>
              </a:rPr>
              <a:t>Point_0 of array2: 25, 30</a:t>
            </a:r>
          </a:p>
          <a:p>
            <a:pPr marL="365760" indent="-256032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en-US" altLang="zh-CN" sz="2000" dirty="0">
                <a:cs typeface="Consolas" pitchFamily="49" charset="0"/>
              </a:rPr>
              <a:t>Point_1 of array2: 35, 40</a:t>
            </a:r>
          </a:p>
          <a:p>
            <a:pPr marL="365760" indent="-256032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en-US" altLang="zh-CN" sz="2000" dirty="0">
                <a:cs typeface="Consolas" pitchFamily="49" charset="0"/>
              </a:rPr>
              <a:t>Deleting...</a:t>
            </a:r>
          </a:p>
          <a:p>
            <a:pPr marL="365760" indent="-256032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en-US" altLang="zh-CN" sz="2000" dirty="0">
                <a:cs typeface="Consolas" pitchFamily="49" charset="0"/>
              </a:rPr>
              <a:t>Destructor called.</a:t>
            </a:r>
          </a:p>
          <a:p>
            <a:pPr marL="365760" indent="-256032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en-US" altLang="zh-CN" sz="2000" dirty="0">
                <a:cs typeface="Consolas" pitchFamily="49" charset="0"/>
              </a:rPr>
              <a:t>Destructor called.</a:t>
            </a:r>
          </a:p>
          <a:p>
            <a:pPr marL="365760" indent="-256032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en-US" altLang="zh-CN" sz="2000" dirty="0">
                <a:cs typeface="Consolas" pitchFamily="49" charset="0"/>
              </a:rPr>
              <a:t>Deleting...</a:t>
            </a:r>
          </a:p>
          <a:p>
            <a:pPr marL="365760" indent="-256032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zh-CN" altLang="en-US" sz="2000" dirty="0">
                <a:solidFill>
                  <a:srgbClr val="C00000"/>
                </a:solidFill>
              </a:rPr>
              <a:t>接下来程序出现运行错误。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D9BE3B-EDE4-47E0-80B0-E8D89991EED1}" type="slidenum">
              <a:rPr lang="zh-CN" altLang="en-US" smtClean="0"/>
              <a:pPr/>
              <a:t>115</a:t>
            </a:fld>
            <a:endParaRPr lang="zh-CN" altLang="en-US"/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10131226" y="1851620"/>
            <a:ext cx="1119188" cy="388937"/>
          </a:xfrm>
          <a:prstGeom prst="rect">
            <a:avLst/>
          </a:prstGeom>
          <a:noFill/>
          <a:ln>
            <a:noFill/>
          </a:ln>
        </p:spPr>
        <p:txBody>
          <a:bodyPr tIns="0" bIns="0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5C92B5">
                    <a:lumMod val="75000"/>
                  </a:srgbClr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复制前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5C92B5">
                  <a:lumMod val="75000"/>
                </a:srgbClr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9" name="Text Box 14"/>
          <p:cNvSpPr txBox="1">
            <a:spLocks noChangeArrowheads="1"/>
          </p:cNvSpPr>
          <p:nvPr/>
        </p:nvSpPr>
        <p:spPr bwMode="auto">
          <a:xfrm>
            <a:off x="10059789" y="3651845"/>
            <a:ext cx="1139825" cy="388937"/>
          </a:xfrm>
          <a:prstGeom prst="rect">
            <a:avLst/>
          </a:prstGeom>
          <a:noFill/>
          <a:ln>
            <a:noFill/>
          </a:ln>
        </p:spPr>
        <p:txBody>
          <a:bodyPr tIns="0" bIns="0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5C92B5">
                    <a:lumMod val="75000"/>
                  </a:srgbClr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复制后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5C92B5">
                  <a:lumMod val="75000"/>
                </a:srgbClr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grpSp>
        <p:nvGrpSpPr>
          <p:cNvPr id="95237" name="Group 27"/>
          <p:cNvGrpSpPr>
            <a:grpSpLocks/>
          </p:cNvGrpSpPr>
          <p:nvPr/>
        </p:nvGrpSpPr>
        <p:grpSpPr bwMode="auto">
          <a:xfrm>
            <a:off x="2927151" y="1346795"/>
            <a:ext cx="6942138" cy="1231900"/>
            <a:chOff x="77" y="703"/>
            <a:chExt cx="2551" cy="776"/>
          </a:xfrm>
        </p:grpSpPr>
        <p:grpSp>
          <p:nvGrpSpPr>
            <p:cNvPr id="95252" name="Group 3"/>
            <p:cNvGrpSpPr>
              <a:grpSpLocks/>
            </p:cNvGrpSpPr>
            <p:nvPr/>
          </p:nvGrpSpPr>
          <p:grpSpPr bwMode="auto">
            <a:xfrm>
              <a:off x="1848" y="1035"/>
              <a:ext cx="780" cy="345"/>
              <a:chOff x="4477" y="8257"/>
              <a:chExt cx="1051" cy="465"/>
            </a:xfrm>
          </p:grpSpPr>
          <p:sp>
            <p:nvSpPr>
              <p:cNvPr id="95257" name="Rectangle 4"/>
              <p:cNvSpPr>
                <a:spLocks noChangeArrowheads="1"/>
              </p:cNvSpPr>
              <p:nvPr/>
            </p:nvSpPr>
            <p:spPr bwMode="auto">
              <a:xfrm>
                <a:off x="4477" y="8257"/>
                <a:ext cx="1051" cy="46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隶书" panose="02010509060101010101" pitchFamily="49" charset="-122"/>
                  <a:cs typeface="+mn-cs"/>
                </a:endParaRPr>
              </a:p>
            </p:txBody>
          </p:sp>
          <p:sp>
            <p:nvSpPr>
              <p:cNvPr id="95258" name="Line 5"/>
              <p:cNvSpPr>
                <a:spLocks noChangeShapeType="1"/>
              </p:cNvSpPr>
              <p:nvPr/>
            </p:nvSpPr>
            <p:spPr bwMode="auto">
              <a:xfrm>
                <a:off x="4477" y="8497"/>
                <a:ext cx="105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</p:grpSp>
        <p:sp>
          <p:nvSpPr>
            <p:cNvPr id="95253" name="Text Box 6"/>
            <p:cNvSpPr txBox="1">
              <a:spLocks noChangeArrowheads="1"/>
            </p:cNvSpPr>
            <p:nvPr/>
          </p:nvSpPr>
          <p:spPr bwMode="auto">
            <a:xfrm>
              <a:off x="1838" y="703"/>
              <a:ext cx="780" cy="4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pointsArray1</a:t>
              </a:r>
              <a:r>
                <a:rPr kumimoji="0" lang="zh-CN" alt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的数组元素占用的内存</a:t>
              </a:r>
            </a:p>
          </p:txBody>
        </p:sp>
        <p:sp>
          <p:nvSpPr>
            <p:cNvPr id="95254" name="Line 7"/>
            <p:cNvSpPr>
              <a:spLocks noChangeShapeType="1"/>
            </p:cNvSpPr>
            <p:nvPr/>
          </p:nvSpPr>
          <p:spPr bwMode="auto">
            <a:xfrm>
              <a:off x="1292" y="1046"/>
              <a:ext cx="55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95255" name="Text Box 21"/>
            <p:cNvSpPr txBox="1">
              <a:spLocks noChangeArrowheads="1"/>
            </p:cNvSpPr>
            <p:nvPr/>
          </p:nvSpPr>
          <p:spPr bwMode="auto">
            <a:xfrm>
              <a:off x="665" y="932"/>
              <a:ext cx="907" cy="54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r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points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size</a:t>
              </a:r>
            </a:p>
          </p:txBody>
        </p:sp>
        <p:sp>
          <p:nvSpPr>
            <p:cNvPr id="95256" name="Text Box 22"/>
            <p:cNvSpPr txBox="1">
              <a:spLocks noChangeArrowheads="1"/>
            </p:cNvSpPr>
            <p:nvPr/>
          </p:nvSpPr>
          <p:spPr bwMode="auto">
            <a:xfrm>
              <a:off x="77" y="1070"/>
              <a:ext cx="768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pointsArray1</a:t>
              </a:r>
            </a:p>
          </p:txBody>
        </p:sp>
      </p:grpSp>
      <p:grpSp>
        <p:nvGrpSpPr>
          <p:cNvPr id="95238" name="Group 28"/>
          <p:cNvGrpSpPr>
            <a:grpSpLocks/>
          </p:cNvGrpSpPr>
          <p:nvPr/>
        </p:nvGrpSpPr>
        <p:grpSpPr bwMode="auto">
          <a:xfrm>
            <a:off x="2858889" y="3147020"/>
            <a:ext cx="7031037" cy="3162300"/>
            <a:chOff x="2790" y="755"/>
            <a:chExt cx="2579" cy="1992"/>
          </a:xfrm>
        </p:grpSpPr>
        <p:sp>
          <p:nvSpPr>
            <p:cNvPr id="95241" name="Text Box 10"/>
            <p:cNvSpPr txBox="1">
              <a:spLocks noChangeArrowheads="1"/>
            </p:cNvSpPr>
            <p:nvPr/>
          </p:nvSpPr>
          <p:spPr bwMode="auto">
            <a:xfrm>
              <a:off x="3365" y="989"/>
              <a:ext cx="907" cy="54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r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points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size</a:t>
              </a:r>
            </a:p>
          </p:txBody>
        </p:sp>
        <p:sp>
          <p:nvSpPr>
            <p:cNvPr id="95242" name="Text Box 11"/>
            <p:cNvSpPr txBox="1">
              <a:spLocks noChangeArrowheads="1"/>
            </p:cNvSpPr>
            <p:nvPr/>
          </p:nvSpPr>
          <p:spPr bwMode="auto">
            <a:xfrm>
              <a:off x="2790" y="1070"/>
              <a:ext cx="723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pointsArray1</a:t>
              </a:r>
            </a:p>
          </p:txBody>
        </p:sp>
        <p:sp>
          <p:nvSpPr>
            <p:cNvPr id="95243" name="Text Box 12"/>
            <p:cNvSpPr txBox="1">
              <a:spLocks noChangeArrowheads="1"/>
            </p:cNvSpPr>
            <p:nvPr/>
          </p:nvSpPr>
          <p:spPr bwMode="auto">
            <a:xfrm>
              <a:off x="4597" y="755"/>
              <a:ext cx="755" cy="4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pointsArray1</a:t>
              </a:r>
              <a:r>
                <a:rPr kumimoji="0" lang="zh-CN" alt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的数组元素占用的内存</a:t>
              </a:r>
            </a:p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5244" name="Line 13"/>
            <p:cNvSpPr>
              <a:spLocks noChangeShapeType="1"/>
            </p:cNvSpPr>
            <p:nvPr/>
          </p:nvSpPr>
          <p:spPr bwMode="auto">
            <a:xfrm>
              <a:off x="4009" y="1103"/>
              <a:ext cx="55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95245" name="Line 15"/>
            <p:cNvSpPr>
              <a:spLocks noChangeShapeType="1"/>
            </p:cNvSpPr>
            <p:nvPr/>
          </p:nvSpPr>
          <p:spPr bwMode="auto">
            <a:xfrm flipV="1">
              <a:off x="3987" y="1092"/>
              <a:ext cx="580" cy="12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95246" name="AutoShape 16"/>
            <p:cNvSpPr>
              <a:spLocks noChangeArrowheads="1"/>
            </p:cNvSpPr>
            <p:nvPr/>
          </p:nvSpPr>
          <p:spPr bwMode="auto">
            <a:xfrm>
              <a:off x="3764" y="1615"/>
              <a:ext cx="156" cy="479"/>
            </a:xfrm>
            <a:prstGeom prst="downArrow">
              <a:avLst>
                <a:gd name="adj1" fmla="val 50000"/>
                <a:gd name="adj2" fmla="val 76763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95247" name="Text Box 18"/>
            <p:cNvSpPr txBox="1">
              <a:spLocks noChangeArrowheads="1"/>
            </p:cNvSpPr>
            <p:nvPr/>
          </p:nvSpPr>
          <p:spPr bwMode="auto">
            <a:xfrm>
              <a:off x="3365" y="2202"/>
              <a:ext cx="907" cy="54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r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points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size</a:t>
              </a:r>
            </a:p>
          </p:txBody>
        </p:sp>
        <p:sp>
          <p:nvSpPr>
            <p:cNvPr id="95248" name="Text Box 19"/>
            <p:cNvSpPr txBox="1">
              <a:spLocks noChangeArrowheads="1"/>
            </p:cNvSpPr>
            <p:nvPr/>
          </p:nvSpPr>
          <p:spPr bwMode="auto">
            <a:xfrm>
              <a:off x="2790" y="2281"/>
              <a:ext cx="72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pointsArray2</a:t>
              </a:r>
            </a:p>
          </p:txBody>
        </p:sp>
        <p:grpSp>
          <p:nvGrpSpPr>
            <p:cNvPr id="95249" name="Group 23"/>
            <p:cNvGrpSpPr>
              <a:grpSpLocks/>
            </p:cNvGrpSpPr>
            <p:nvPr/>
          </p:nvGrpSpPr>
          <p:grpSpPr bwMode="auto">
            <a:xfrm>
              <a:off x="4583" y="1092"/>
              <a:ext cx="786" cy="345"/>
              <a:chOff x="4313" y="8334"/>
              <a:chExt cx="1061" cy="465"/>
            </a:xfrm>
          </p:grpSpPr>
          <p:sp>
            <p:nvSpPr>
              <p:cNvPr id="95250" name="Rectangle 24"/>
              <p:cNvSpPr>
                <a:spLocks noChangeArrowheads="1"/>
              </p:cNvSpPr>
              <p:nvPr/>
            </p:nvSpPr>
            <p:spPr bwMode="auto">
              <a:xfrm>
                <a:off x="4313" y="8334"/>
                <a:ext cx="1050" cy="46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隶书" panose="02010509060101010101" pitchFamily="49" charset="-122"/>
                  <a:cs typeface="+mn-cs"/>
                </a:endParaRPr>
              </a:p>
            </p:txBody>
          </p:sp>
          <p:sp>
            <p:nvSpPr>
              <p:cNvPr id="95251" name="Line 25"/>
              <p:cNvSpPr>
                <a:spLocks noChangeShapeType="1"/>
              </p:cNvSpPr>
              <p:nvPr/>
            </p:nvSpPr>
            <p:spPr bwMode="auto">
              <a:xfrm>
                <a:off x="4338" y="8574"/>
                <a:ext cx="10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</p:grpSp>
      </p:grpSp>
      <p:sp>
        <p:nvSpPr>
          <p:cNvPr id="95239" name="Line 29"/>
          <p:cNvSpPr>
            <a:spLocks noChangeShapeType="1"/>
          </p:cNvSpPr>
          <p:nvPr/>
        </p:nvSpPr>
        <p:spPr bwMode="auto">
          <a:xfrm>
            <a:off x="2398514" y="2932707"/>
            <a:ext cx="8885237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2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solidFill>
                  <a:schemeClr val="tx1"/>
                </a:solidFill>
              </a:rPr>
              <a:t>例</a:t>
            </a:r>
            <a:r>
              <a:rPr lang="en-US" altLang="zh-CN" dirty="0">
                <a:solidFill>
                  <a:schemeClr val="tx1"/>
                </a:solidFill>
              </a:rPr>
              <a:t>6-21 </a:t>
            </a:r>
            <a:r>
              <a:rPr lang="zh-CN" altLang="en-US" dirty="0">
                <a:solidFill>
                  <a:schemeClr val="tx1"/>
                </a:solidFill>
              </a:rPr>
              <a:t>对象的浅层复制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D9BE3B-EDE4-47E0-80B0-E8D89991EED1}" type="slidenum">
              <a:rPr lang="zh-CN" altLang="en-US" smtClean="0"/>
              <a:pPr/>
              <a:t>116</a:t>
            </a:fld>
            <a:endParaRPr lang="zh-CN" altLang="en-US"/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例</a:t>
            </a:r>
            <a:r>
              <a:rPr lang="en-US" altLang="zh-CN"/>
              <a:t>6-22 </a:t>
            </a:r>
            <a:r>
              <a:rPr lang="zh-CN" altLang="en-US"/>
              <a:t>对象的深层复制</a:t>
            </a:r>
          </a:p>
        </p:txBody>
      </p:sp>
      <p:sp>
        <p:nvSpPr>
          <p:cNvPr id="96260" name="内容占位符 1"/>
          <p:cNvSpPr>
            <a:spLocks noGrp="1"/>
          </p:cNvSpPr>
          <p:nvPr>
            <p:ph idx="1"/>
          </p:nvPr>
        </p:nvSpPr>
        <p:spPr>
          <a:xfrm>
            <a:off x="2354758" y="1052736"/>
            <a:ext cx="9222880" cy="5400600"/>
          </a:xfrm>
        </p:spPr>
        <p:txBody>
          <a:bodyPr/>
          <a:lstStyle/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#include &lt;</a:t>
            </a:r>
            <a:r>
              <a:rPr lang="en-US" altLang="zh-CN" sz="1800" dirty="0" err="1">
                <a:latin typeface="Consolas" panose="020B0609020204030204" pitchFamily="49" charset="0"/>
              </a:rPr>
              <a:t>iostream</a:t>
            </a:r>
            <a:r>
              <a:rPr lang="en-US" altLang="zh-CN" sz="1800" dirty="0">
                <a:latin typeface="Consolas" panose="020B0609020204030204" pitchFamily="49" charset="0"/>
              </a:rPr>
              <a:t>&gt;</a:t>
            </a: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#include &lt;</a:t>
            </a:r>
            <a:r>
              <a:rPr lang="en-US" altLang="zh-CN" sz="1800" dirty="0" err="1">
                <a:latin typeface="Consolas" panose="020B0609020204030204" pitchFamily="49" charset="0"/>
              </a:rPr>
              <a:t>cassert</a:t>
            </a:r>
            <a:r>
              <a:rPr lang="en-US" altLang="zh-CN" sz="1800" dirty="0">
                <a:latin typeface="Consolas" panose="020B0609020204030204" pitchFamily="49" charset="0"/>
              </a:rPr>
              <a:t>&gt;</a:t>
            </a: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using namespace </a:t>
            </a:r>
            <a:r>
              <a:rPr lang="en-US" altLang="zh-CN" sz="1800" dirty="0" err="1">
                <a:latin typeface="Consolas" panose="020B0609020204030204" pitchFamily="49" charset="0"/>
              </a:rPr>
              <a:t>std</a:t>
            </a:r>
            <a:r>
              <a:rPr lang="en-US" altLang="zh-CN" sz="1800" dirty="0">
                <a:latin typeface="Consolas" panose="020B0609020204030204" pitchFamily="49" charset="0"/>
              </a:rPr>
              <a:t>;</a:t>
            </a: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class Point { </a:t>
            </a:r>
            <a:r>
              <a:rPr lang="en-US" altLang="zh-CN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类的声明同例</a:t>
            </a:r>
            <a:r>
              <a:rPr lang="en-US" altLang="zh-CN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6-16</a:t>
            </a: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 dirty="0" smtClean="0">
                <a:latin typeface="Consolas" panose="020B0609020204030204" pitchFamily="49" charset="0"/>
              </a:rPr>
              <a:t>};</a:t>
            </a:r>
            <a:endParaRPr lang="en-US" altLang="zh-CN" sz="1800" dirty="0">
              <a:latin typeface="Consolas" panose="020B0609020204030204" pitchFamily="49" charset="0"/>
            </a:endParaRP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class </a:t>
            </a:r>
            <a:r>
              <a:rPr lang="en-US" altLang="zh-CN" sz="1800" dirty="0" err="1">
                <a:latin typeface="Consolas" panose="020B0609020204030204" pitchFamily="49" charset="0"/>
              </a:rPr>
              <a:t>ArrayOfPoints</a:t>
            </a:r>
            <a:r>
              <a:rPr lang="en-US" altLang="zh-CN" sz="1800" dirty="0">
                <a:latin typeface="Consolas" panose="020B0609020204030204" pitchFamily="49" charset="0"/>
              </a:rPr>
              <a:t> {</a:t>
            </a: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public:</a:t>
            </a: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   </a:t>
            </a:r>
            <a:r>
              <a:rPr lang="en-US" altLang="zh-CN" sz="1800" dirty="0" err="1">
                <a:solidFill>
                  <a:srgbClr val="C00000"/>
                </a:solidFill>
                <a:latin typeface="Consolas" panose="020B0609020204030204" pitchFamily="49" charset="0"/>
              </a:rPr>
              <a:t>ArrayOfPoints</a:t>
            </a:r>
            <a:r>
              <a:rPr lang="en-US" altLang="zh-CN" sz="1800" dirty="0">
                <a:solidFill>
                  <a:srgbClr val="C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 err="1">
                <a:solidFill>
                  <a:srgbClr val="C00000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sz="1800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dirty="0" err="1">
                <a:solidFill>
                  <a:srgbClr val="C00000"/>
                </a:solidFill>
                <a:latin typeface="Consolas" panose="020B0609020204030204" pitchFamily="49" charset="0"/>
              </a:rPr>
              <a:t>ArrayOfPoints</a:t>
            </a:r>
            <a:r>
              <a:rPr lang="en-US" altLang="zh-CN" sz="1800" dirty="0">
                <a:solidFill>
                  <a:srgbClr val="C00000"/>
                </a:solidFill>
                <a:latin typeface="Consolas" panose="020B0609020204030204" pitchFamily="49" charset="0"/>
              </a:rPr>
              <a:t>&amp; </a:t>
            </a:r>
            <a:r>
              <a:rPr lang="en-US" altLang="zh-CN" sz="1800" dirty="0" err="1">
                <a:solidFill>
                  <a:srgbClr val="C00000"/>
                </a:solidFill>
                <a:latin typeface="Consolas" panose="020B0609020204030204" pitchFamily="49" charset="0"/>
              </a:rPr>
              <a:t>pointsArray</a:t>
            </a:r>
            <a:r>
              <a:rPr lang="en-US" altLang="zh-CN" sz="1800" dirty="0">
                <a:solidFill>
                  <a:srgbClr val="C00000"/>
                </a:solidFill>
                <a:latin typeface="Consolas" panose="020B0609020204030204" pitchFamily="49" charset="0"/>
              </a:rPr>
              <a:t>);</a:t>
            </a: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   </a:t>
            </a:r>
            <a:r>
              <a:rPr lang="en-US" altLang="zh-CN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其他成员同例</a:t>
            </a:r>
            <a:r>
              <a:rPr lang="en-US" altLang="zh-CN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6-18</a:t>
            </a:r>
            <a:endParaRPr lang="en-US" altLang="zh-CN" sz="18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};</a:t>
            </a: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 dirty="0" err="1">
                <a:solidFill>
                  <a:srgbClr val="C00000"/>
                </a:solidFill>
                <a:latin typeface="Consolas" panose="020B0609020204030204" pitchFamily="49" charset="0"/>
              </a:rPr>
              <a:t>ArrayOfPoints</a:t>
            </a:r>
            <a:r>
              <a:rPr lang="en-US" altLang="zh-CN" sz="1800" dirty="0">
                <a:solidFill>
                  <a:srgbClr val="C00000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800" dirty="0" err="1">
                <a:solidFill>
                  <a:srgbClr val="C00000"/>
                </a:solidFill>
                <a:latin typeface="Consolas" panose="020B0609020204030204" pitchFamily="49" charset="0"/>
              </a:rPr>
              <a:t>ArrayOfPoints</a:t>
            </a:r>
            <a:r>
              <a:rPr lang="en-US" altLang="zh-CN" sz="1800" dirty="0">
                <a:solidFill>
                  <a:srgbClr val="C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 err="1">
                <a:solidFill>
                  <a:srgbClr val="C00000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sz="1800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dirty="0" err="1">
                <a:solidFill>
                  <a:srgbClr val="C00000"/>
                </a:solidFill>
                <a:latin typeface="Consolas" panose="020B0609020204030204" pitchFamily="49" charset="0"/>
              </a:rPr>
              <a:t>ArrayOfPoints</a:t>
            </a:r>
            <a:r>
              <a:rPr lang="en-US" altLang="zh-CN" sz="1800" dirty="0">
                <a:solidFill>
                  <a:srgbClr val="C00000"/>
                </a:solidFill>
                <a:latin typeface="Consolas" panose="020B0609020204030204" pitchFamily="49" charset="0"/>
              </a:rPr>
              <a:t>&amp; v) {</a:t>
            </a: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  size </a:t>
            </a:r>
            <a:r>
              <a:rPr lang="en-US" altLang="zh-CN" sz="1800" dirty="0">
                <a:solidFill>
                  <a:srgbClr val="C00000"/>
                </a:solidFill>
                <a:latin typeface="Consolas" panose="020B0609020204030204" pitchFamily="49" charset="0"/>
              </a:rPr>
              <a:t>= </a:t>
            </a:r>
            <a:r>
              <a:rPr lang="en-US" altLang="zh-CN" sz="1800" dirty="0" err="1">
                <a:solidFill>
                  <a:srgbClr val="C00000"/>
                </a:solidFill>
                <a:latin typeface="Consolas" panose="020B0609020204030204" pitchFamily="49" charset="0"/>
              </a:rPr>
              <a:t>v.size</a:t>
            </a:r>
            <a:r>
              <a:rPr lang="en-US" altLang="zh-CN" sz="1800" dirty="0">
                <a:solidFill>
                  <a:srgbClr val="C00000"/>
                </a:solidFill>
                <a:latin typeface="Consolas" panose="020B0609020204030204" pitchFamily="49" charset="0"/>
              </a:rPr>
              <a:t>;</a:t>
            </a: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  points </a:t>
            </a:r>
            <a:r>
              <a:rPr lang="en-US" altLang="zh-CN" sz="1800" dirty="0">
                <a:solidFill>
                  <a:srgbClr val="C00000"/>
                </a:solidFill>
                <a:latin typeface="Consolas" panose="020B0609020204030204" pitchFamily="49" charset="0"/>
              </a:rPr>
              <a:t>= new Point[size];</a:t>
            </a: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  for </a:t>
            </a:r>
            <a:r>
              <a:rPr lang="en-US" altLang="zh-CN" sz="1800" dirty="0">
                <a:solidFill>
                  <a:srgbClr val="C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 err="1">
                <a:solidFill>
                  <a:srgbClr val="C00000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800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dirty="0" err="1">
                <a:solidFill>
                  <a:srgbClr val="C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800" dirty="0">
                <a:solidFill>
                  <a:srgbClr val="C00000"/>
                </a:solidFill>
                <a:latin typeface="Consolas" panose="020B0609020204030204" pitchFamily="49" charset="0"/>
              </a:rPr>
              <a:t> = 0; </a:t>
            </a:r>
            <a:r>
              <a:rPr lang="en-US" altLang="zh-CN" sz="1800" dirty="0" err="1">
                <a:solidFill>
                  <a:srgbClr val="C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800" dirty="0">
                <a:solidFill>
                  <a:srgbClr val="C00000"/>
                </a:solidFill>
                <a:latin typeface="Consolas" panose="020B0609020204030204" pitchFamily="49" charset="0"/>
              </a:rPr>
              <a:t> &lt; size; </a:t>
            </a:r>
            <a:r>
              <a:rPr lang="en-US" altLang="zh-CN" sz="1800" dirty="0" err="1">
                <a:solidFill>
                  <a:srgbClr val="C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800" dirty="0">
                <a:solidFill>
                  <a:srgbClr val="C00000"/>
                </a:solidFill>
                <a:latin typeface="Consolas" panose="020B0609020204030204" pitchFamily="49" charset="0"/>
              </a:rPr>
              <a:t>++)</a:t>
            </a: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rgbClr val="C00000"/>
                </a:solidFill>
                <a:latin typeface="Consolas" panose="020B0609020204030204" pitchFamily="49" charset="0"/>
              </a:rPr>
              <a:t>		points[</a:t>
            </a:r>
            <a:r>
              <a:rPr lang="en-US" altLang="zh-CN" sz="1800" dirty="0" err="1">
                <a:solidFill>
                  <a:srgbClr val="C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800" dirty="0">
                <a:solidFill>
                  <a:srgbClr val="C00000"/>
                </a:solidFill>
                <a:latin typeface="Consolas" panose="020B0609020204030204" pitchFamily="49" charset="0"/>
              </a:rPr>
              <a:t>] = </a:t>
            </a:r>
            <a:r>
              <a:rPr lang="en-US" altLang="zh-CN" sz="1800" dirty="0" err="1">
                <a:solidFill>
                  <a:srgbClr val="C00000"/>
                </a:solidFill>
                <a:latin typeface="Consolas" panose="020B0609020204030204" pitchFamily="49" charset="0"/>
              </a:rPr>
              <a:t>v.points</a:t>
            </a:r>
            <a:r>
              <a:rPr lang="en-US" altLang="zh-CN" sz="1800" dirty="0">
                <a:solidFill>
                  <a:srgbClr val="C00000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800" dirty="0" err="1">
                <a:solidFill>
                  <a:srgbClr val="C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800" dirty="0">
                <a:solidFill>
                  <a:srgbClr val="C00000"/>
                </a:solidFill>
                <a:latin typeface="Consolas" panose="020B0609020204030204" pitchFamily="49" charset="0"/>
              </a:rPr>
              <a:t>];</a:t>
            </a: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rgbClr val="C00000"/>
                </a:solidFill>
                <a:latin typeface="Consolas" panose="020B0609020204030204" pitchFamily="49" charset="0"/>
              </a:rPr>
              <a:t>}</a:t>
            </a: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 dirty="0" err="1">
                <a:latin typeface="Consolas" panose="020B0609020204030204" pitchFamily="49" charset="0"/>
              </a:rPr>
              <a:t>int</a:t>
            </a:r>
            <a:r>
              <a:rPr lang="en-US" altLang="zh-CN" sz="1800" dirty="0">
                <a:latin typeface="Consolas" panose="020B0609020204030204" pitchFamily="49" charset="0"/>
              </a:rPr>
              <a:t> main() {</a:t>
            </a: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 </a:t>
            </a:r>
            <a:r>
              <a:rPr lang="en-US" altLang="zh-CN" sz="1800" dirty="0" smtClean="0">
                <a:latin typeface="Consolas" panose="020B0609020204030204" pitchFamily="49" charset="0"/>
              </a:rPr>
              <a:t>  </a:t>
            </a:r>
            <a:r>
              <a:rPr lang="en-US" altLang="zh-CN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同例</a:t>
            </a:r>
            <a:r>
              <a:rPr lang="en-US" altLang="zh-CN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6-20</a:t>
            </a: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 dirty="0" smtClean="0">
                <a:latin typeface="Consolas" panose="020B0609020204030204" pitchFamily="49" charset="0"/>
              </a:rPr>
              <a:t>}</a:t>
            </a:r>
            <a:endParaRPr lang="en-US" altLang="zh-CN" sz="1800" dirty="0">
              <a:latin typeface="Consolas" panose="020B0609020204030204" pitchFamily="49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D9BE3B-EDE4-47E0-80B0-E8D89991EED1}" type="slidenum">
              <a:rPr lang="zh-CN" altLang="en-US" smtClean="0"/>
              <a:pPr/>
              <a:t>117</a:t>
            </a:fld>
            <a:endParaRPr lang="zh-CN" altLang="en-US"/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例</a:t>
            </a:r>
            <a:r>
              <a:rPr lang="en-US" altLang="zh-CN"/>
              <a:t>6-22 </a:t>
            </a:r>
            <a:r>
              <a:rPr lang="zh-CN" altLang="en-US"/>
              <a:t>对象的深层复制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90863" y="1052736"/>
            <a:ext cx="5328593" cy="5040560"/>
          </a:xfrm>
          <a:solidFill>
            <a:srgbClr val="FFFF00"/>
          </a:solidFill>
        </p:spPr>
        <p:txBody>
          <a:bodyPr>
            <a:noAutofit/>
          </a:bodyPr>
          <a:lstStyle/>
          <a:p>
            <a:pPr marL="365760" indent="-256032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zh-CN" altLang="en-US" sz="1800"/>
              <a:t>程序</a:t>
            </a:r>
            <a:r>
              <a:rPr lang="zh-CN" altLang="en-US" sz="1800" dirty="0"/>
              <a:t>的运行结果如下：</a:t>
            </a:r>
          </a:p>
          <a:p>
            <a:pPr marL="365760" indent="-256032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en-US" altLang="zh-CN" sz="1800" dirty="0">
                <a:cs typeface="Consolas" pitchFamily="49" charset="0"/>
              </a:rPr>
              <a:t>Please enter the number of points:2</a:t>
            </a:r>
          </a:p>
          <a:p>
            <a:pPr marL="365760" indent="-256032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en-US" altLang="zh-CN" sz="1800" dirty="0">
                <a:cs typeface="Consolas" pitchFamily="49" charset="0"/>
              </a:rPr>
              <a:t>Default Constructor called.</a:t>
            </a:r>
          </a:p>
          <a:p>
            <a:pPr marL="365760" indent="-256032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en-US" altLang="zh-CN" sz="1800" dirty="0">
                <a:cs typeface="Consolas" pitchFamily="49" charset="0"/>
              </a:rPr>
              <a:t>Default Constructor called.</a:t>
            </a:r>
          </a:p>
          <a:p>
            <a:pPr marL="365760" indent="-256032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en-US" altLang="zh-CN" sz="1800" dirty="0">
                <a:cs typeface="Consolas" pitchFamily="49" charset="0"/>
              </a:rPr>
              <a:t>Default Constructor called.</a:t>
            </a:r>
          </a:p>
          <a:p>
            <a:pPr marL="365760" indent="-256032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en-US" altLang="zh-CN" sz="1800" dirty="0">
                <a:cs typeface="Consolas" pitchFamily="49" charset="0"/>
              </a:rPr>
              <a:t>Default Constructor called.</a:t>
            </a:r>
          </a:p>
          <a:p>
            <a:pPr marL="365760" indent="-256032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en-US" altLang="zh-CN" sz="1800" dirty="0">
                <a:cs typeface="Consolas" pitchFamily="49" charset="0"/>
              </a:rPr>
              <a:t>Copy of pointsArray1:</a:t>
            </a:r>
          </a:p>
          <a:p>
            <a:pPr marL="365760" indent="-256032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en-US" altLang="zh-CN" sz="1800" dirty="0">
                <a:cs typeface="Consolas" pitchFamily="49" charset="0"/>
              </a:rPr>
              <a:t>Point_0 of array2: 5, 10</a:t>
            </a:r>
          </a:p>
          <a:p>
            <a:pPr marL="365760" indent="-256032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en-US" altLang="zh-CN" sz="1800" dirty="0">
                <a:cs typeface="Consolas" pitchFamily="49" charset="0"/>
              </a:rPr>
              <a:t>Point_1 of array2: 15, 20</a:t>
            </a:r>
          </a:p>
          <a:p>
            <a:pPr marL="365760" indent="-256032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en-US" altLang="zh-CN" sz="1800" dirty="0">
                <a:cs typeface="Consolas" pitchFamily="49" charset="0"/>
              </a:rPr>
              <a:t>After the moving of pointsArray1:</a:t>
            </a:r>
          </a:p>
          <a:p>
            <a:pPr marL="365760" indent="-256032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en-US" altLang="zh-CN" sz="1800" dirty="0">
                <a:cs typeface="Consolas" pitchFamily="49" charset="0"/>
              </a:rPr>
              <a:t>Point_0 of array2: 5, 10</a:t>
            </a:r>
          </a:p>
          <a:p>
            <a:pPr marL="365760" indent="-256032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en-US" altLang="zh-CN" sz="1800" dirty="0">
                <a:cs typeface="Consolas" pitchFamily="49" charset="0"/>
              </a:rPr>
              <a:t>Point_1 of array2: 15, 20</a:t>
            </a:r>
          </a:p>
          <a:p>
            <a:pPr marL="365760" indent="-256032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en-US" altLang="zh-CN" sz="1800" dirty="0">
                <a:cs typeface="Consolas" pitchFamily="49" charset="0"/>
              </a:rPr>
              <a:t>Deleting...</a:t>
            </a:r>
          </a:p>
          <a:p>
            <a:pPr marL="365760" indent="-256032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en-US" altLang="zh-CN" sz="1800" dirty="0">
                <a:cs typeface="Consolas" pitchFamily="49" charset="0"/>
              </a:rPr>
              <a:t>Destructor called.</a:t>
            </a:r>
          </a:p>
          <a:p>
            <a:pPr marL="365760" indent="-256032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en-US" altLang="zh-CN" sz="1800" dirty="0">
                <a:cs typeface="Consolas" pitchFamily="49" charset="0"/>
              </a:rPr>
              <a:t>Destructor called.</a:t>
            </a:r>
          </a:p>
          <a:p>
            <a:pPr marL="365760" indent="-256032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en-US" altLang="zh-CN" sz="1800" dirty="0">
                <a:cs typeface="Consolas" pitchFamily="49" charset="0"/>
              </a:rPr>
              <a:t>Deleting...</a:t>
            </a:r>
          </a:p>
          <a:p>
            <a:pPr marL="365760" indent="-256032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en-US" altLang="zh-CN" sz="1800" dirty="0">
                <a:cs typeface="Consolas" pitchFamily="49" charset="0"/>
              </a:rPr>
              <a:t>Destructor called.</a:t>
            </a:r>
          </a:p>
          <a:p>
            <a:pPr marL="365760" indent="-256032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en-US" altLang="zh-CN" sz="1800" dirty="0">
                <a:cs typeface="Consolas" pitchFamily="49" charset="0"/>
              </a:rPr>
              <a:t>Destructor </a:t>
            </a:r>
            <a:r>
              <a:rPr lang="en-US" altLang="zh-CN" sz="1800">
                <a:cs typeface="Consolas" pitchFamily="49" charset="0"/>
              </a:rPr>
              <a:t>called.</a:t>
            </a:r>
            <a:endParaRPr lang="en-US" altLang="zh-CN" sz="1800" dirty="0">
              <a:cs typeface="Consolas" pitchFamily="49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D9BE3B-EDE4-47E0-80B0-E8D89991EED1}" type="slidenum">
              <a:rPr lang="zh-CN" altLang="en-US" smtClean="0"/>
              <a:pPr/>
              <a:t>118</a:t>
            </a:fld>
            <a:endParaRPr lang="zh-CN" altLang="en-US"/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9053438" y="1628775"/>
            <a:ext cx="1830388" cy="368300"/>
          </a:xfrm>
          <a:prstGeom prst="rect">
            <a:avLst/>
          </a:prstGeom>
          <a:noFill/>
          <a:ln>
            <a:noFill/>
          </a:ln>
        </p:spPr>
        <p:txBody>
          <a:bodyPr tIns="0" bIns="0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复制前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grpSp>
        <p:nvGrpSpPr>
          <p:cNvPr id="98308" name="Group 30"/>
          <p:cNvGrpSpPr>
            <a:grpSpLocks/>
          </p:cNvGrpSpPr>
          <p:nvPr/>
        </p:nvGrpSpPr>
        <p:grpSpPr bwMode="auto">
          <a:xfrm>
            <a:off x="2282751" y="1098550"/>
            <a:ext cx="6699250" cy="1187449"/>
            <a:chOff x="67" y="886"/>
            <a:chExt cx="2586" cy="748"/>
          </a:xfrm>
        </p:grpSpPr>
        <p:sp>
          <p:nvSpPr>
            <p:cNvPr id="98327" name="Rectangle 4"/>
            <p:cNvSpPr>
              <a:spLocks noChangeArrowheads="1"/>
            </p:cNvSpPr>
            <p:nvPr/>
          </p:nvSpPr>
          <p:spPr bwMode="auto">
            <a:xfrm>
              <a:off x="1890" y="1212"/>
              <a:ext cx="740" cy="3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98328" name="Line 5"/>
            <p:cNvSpPr>
              <a:spLocks noChangeShapeType="1"/>
            </p:cNvSpPr>
            <p:nvPr/>
          </p:nvSpPr>
          <p:spPr bwMode="auto">
            <a:xfrm>
              <a:off x="1890" y="1381"/>
              <a:ext cx="7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98329" name="Text Box 6"/>
            <p:cNvSpPr txBox="1">
              <a:spLocks noChangeArrowheads="1"/>
            </p:cNvSpPr>
            <p:nvPr/>
          </p:nvSpPr>
          <p:spPr bwMode="auto">
            <a:xfrm>
              <a:off x="1897" y="886"/>
              <a:ext cx="756" cy="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pointsArray1</a:t>
              </a:r>
              <a:r>
                <a:rPr kumimoji="0" lang="zh-CN" alt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的数组元素占用的内存</a:t>
              </a:r>
            </a:p>
          </p:txBody>
        </p:sp>
        <p:sp>
          <p:nvSpPr>
            <p:cNvPr id="98330" name="Line 7"/>
            <p:cNvSpPr>
              <a:spLocks noChangeShapeType="1"/>
            </p:cNvSpPr>
            <p:nvPr/>
          </p:nvSpPr>
          <p:spPr bwMode="auto">
            <a:xfrm>
              <a:off x="1361" y="1223"/>
              <a:ext cx="52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98331" name="Text Box 20"/>
            <p:cNvSpPr txBox="1">
              <a:spLocks noChangeArrowheads="1"/>
            </p:cNvSpPr>
            <p:nvPr/>
          </p:nvSpPr>
          <p:spPr bwMode="auto">
            <a:xfrm>
              <a:off x="766" y="1115"/>
              <a:ext cx="861" cy="51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r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points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size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8332" name="Text Box 21"/>
            <p:cNvSpPr txBox="1">
              <a:spLocks noChangeArrowheads="1"/>
            </p:cNvSpPr>
            <p:nvPr/>
          </p:nvSpPr>
          <p:spPr bwMode="auto">
            <a:xfrm>
              <a:off x="67" y="1191"/>
              <a:ext cx="686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pointsArray1</a:t>
              </a:r>
            </a:p>
          </p:txBody>
        </p:sp>
      </p:grpSp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9053438" y="3644900"/>
            <a:ext cx="1811338" cy="368300"/>
          </a:xfrm>
          <a:prstGeom prst="rect">
            <a:avLst/>
          </a:prstGeom>
          <a:noFill/>
          <a:ln>
            <a:noFill/>
          </a:ln>
        </p:spPr>
        <p:txBody>
          <a:bodyPr tIns="0" bIns="0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复制后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grpSp>
        <p:nvGrpSpPr>
          <p:cNvPr id="98310" name="Group 32"/>
          <p:cNvGrpSpPr>
            <a:grpSpLocks/>
          </p:cNvGrpSpPr>
          <p:nvPr/>
        </p:nvGrpSpPr>
        <p:grpSpPr bwMode="auto">
          <a:xfrm>
            <a:off x="2355776" y="3108490"/>
            <a:ext cx="6696075" cy="2850985"/>
            <a:chOff x="1047" y="1562"/>
            <a:chExt cx="2613" cy="1943"/>
          </a:xfrm>
        </p:grpSpPr>
        <p:sp>
          <p:nvSpPr>
            <p:cNvPr id="98314" name="Text Box 10"/>
            <p:cNvSpPr txBox="1">
              <a:spLocks noChangeArrowheads="1"/>
            </p:cNvSpPr>
            <p:nvPr/>
          </p:nvSpPr>
          <p:spPr bwMode="auto">
            <a:xfrm>
              <a:off x="1726" y="1835"/>
              <a:ext cx="862" cy="51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r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points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size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8315" name="Text Box 11"/>
            <p:cNvSpPr txBox="1">
              <a:spLocks noChangeArrowheads="1"/>
            </p:cNvSpPr>
            <p:nvPr/>
          </p:nvSpPr>
          <p:spPr bwMode="auto">
            <a:xfrm>
              <a:off x="1047" y="1911"/>
              <a:ext cx="667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pointsArray1</a:t>
              </a:r>
            </a:p>
          </p:txBody>
        </p:sp>
        <p:sp>
          <p:nvSpPr>
            <p:cNvPr id="98316" name="Text Box 12"/>
            <p:cNvSpPr txBox="1">
              <a:spLocks noChangeArrowheads="1"/>
            </p:cNvSpPr>
            <p:nvPr/>
          </p:nvSpPr>
          <p:spPr bwMode="auto">
            <a:xfrm>
              <a:off x="2894" y="1562"/>
              <a:ext cx="76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pointsArray1</a:t>
              </a:r>
              <a:r>
                <a:rPr kumimoji="0" lang="zh-CN" alt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的数组元素占用的内存</a:t>
              </a:r>
            </a:p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8317" name="Line 13"/>
            <p:cNvSpPr>
              <a:spLocks noChangeShapeType="1"/>
            </p:cNvSpPr>
            <p:nvPr/>
          </p:nvSpPr>
          <p:spPr bwMode="auto">
            <a:xfrm>
              <a:off x="2338" y="1943"/>
              <a:ext cx="52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98318" name="AutoShape 15"/>
            <p:cNvSpPr>
              <a:spLocks noChangeArrowheads="1"/>
            </p:cNvSpPr>
            <p:nvPr/>
          </p:nvSpPr>
          <p:spPr bwMode="auto">
            <a:xfrm>
              <a:off x="3180" y="2379"/>
              <a:ext cx="148" cy="641"/>
            </a:xfrm>
            <a:prstGeom prst="downArrow">
              <a:avLst>
                <a:gd name="adj1" fmla="val 50000"/>
                <a:gd name="adj2" fmla="val 108277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98319" name="Text Box 17"/>
            <p:cNvSpPr txBox="1">
              <a:spLocks noChangeArrowheads="1"/>
            </p:cNvSpPr>
            <p:nvPr/>
          </p:nvSpPr>
          <p:spPr bwMode="auto">
            <a:xfrm>
              <a:off x="1726" y="2986"/>
              <a:ext cx="862" cy="51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r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points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size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8320" name="Text Box 18"/>
            <p:cNvSpPr txBox="1">
              <a:spLocks noChangeArrowheads="1"/>
            </p:cNvSpPr>
            <p:nvPr/>
          </p:nvSpPr>
          <p:spPr bwMode="auto">
            <a:xfrm>
              <a:off x="1055" y="3062"/>
              <a:ext cx="723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pointsArray2</a:t>
              </a:r>
            </a:p>
          </p:txBody>
        </p:sp>
        <p:sp>
          <p:nvSpPr>
            <p:cNvPr id="98321" name="Rectangle 23"/>
            <p:cNvSpPr>
              <a:spLocks noChangeArrowheads="1"/>
            </p:cNvSpPr>
            <p:nvPr/>
          </p:nvSpPr>
          <p:spPr bwMode="auto">
            <a:xfrm>
              <a:off x="2892" y="1932"/>
              <a:ext cx="741" cy="3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98322" name="Line 24"/>
            <p:cNvSpPr>
              <a:spLocks noChangeShapeType="1"/>
            </p:cNvSpPr>
            <p:nvPr/>
          </p:nvSpPr>
          <p:spPr bwMode="auto">
            <a:xfrm>
              <a:off x="2892" y="2101"/>
              <a:ext cx="74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98323" name="Rectangle 26"/>
            <p:cNvSpPr>
              <a:spLocks noChangeArrowheads="1"/>
            </p:cNvSpPr>
            <p:nvPr/>
          </p:nvSpPr>
          <p:spPr bwMode="auto">
            <a:xfrm>
              <a:off x="2892" y="3101"/>
              <a:ext cx="741" cy="3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98324" name="Line 27"/>
            <p:cNvSpPr>
              <a:spLocks noChangeShapeType="1"/>
            </p:cNvSpPr>
            <p:nvPr/>
          </p:nvSpPr>
          <p:spPr bwMode="auto">
            <a:xfrm>
              <a:off x="2892" y="3270"/>
              <a:ext cx="74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98325" name="Line 28"/>
            <p:cNvSpPr>
              <a:spLocks noChangeShapeType="1"/>
            </p:cNvSpPr>
            <p:nvPr/>
          </p:nvSpPr>
          <p:spPr bwMode="auto">
            <a:xfrm>
              <a:off x="2338" y="3120"/>
              <a:ext cx="52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98326" name="AutoShape 29"/>
            <p:cNvSpPr>
              <a:spLocks noChangeArrowheads="1"/>
            </p:cNvSpPr>
            <p:nvPr/>
          </p:nvSpPr>
          <p:spPr bwMode="auto">
            <a:xfrm>
              <a:off x="1814" y="2140"/>
              <a:ext cx="152" cy="1066"/>
            </a:xfrm>
            <a:prstGeom prst="downArrow">
              <a:avLst>
                <a:gd name="adj1" fmla="val 50000"/>
                <a:gd name="adj2" fmla="val 175329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endParaRPr>
            </a:p>
          </p:txBody>
        </p:sp>
      </p:grpSp>
      <p:sp>
        <p:nvSpPr>
          <p:cNvPr id="98311" name="Line 33"/>
          <p:cNvSpPr>
            <a:spLocks noChangeShapeType="1"/>
          </p:cNvSpPr>
          <p:nvPr/>
        </p:nvSpPr>
        <p:spPr bwMode="auto">
          <a:xfrm>
            <a:off x="239713" y="2667000"/>
            <a:ext cx="1179195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98313" name="Text Box 12"/>
          <p:cNvSpPr txBox="1">
            <a:spLocks noChangeArrowheads="1"/>
          </p:cNvSpPr>
          <p:nvPr/>
        </p:nvSpPr>
        <p:spPr bwMode="auto">
          <a:xfrm>
            <a:off x="7037313" y="5876925"/>
            <a:ext cx="196215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pointsArray2</a:t>
            </a: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的数组元素占用的内存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例</a:t>
            </a:r>
            <a:r>
              <a:rPr lang="en-US" altLang="zh-CN"/>
              <a:t>6-22 </a:t>
            </a:r>
            <a:r>
              <a:rPr lang="zh-CN" altLang="en-US"/>
              <a:t>对象的深层复制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D9BE3B-EDE4-47E0-80B0-E8D89991EED1}" type="slidenum">
              <a:rPr lang="zh-CN" altLang="en-US" smtClean="0"/>
              <a:pPr/>
              <a:t>119</a:t>
            </a:fld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标题 1"/>
          <p:cNvSpPr>
            <a:spLocks noGrp="1"/>
          </p:cNvSpPr>
          <p:nvPr>
            <p:ph type="title"/>
          </p:nvPr>
        </p:nvSpPr>
        <p:spPr>
          <a:xfrm>
            <a:off x="609600" y="1076325"/>
            <a:ext cx="10979150" cy="1066800"/>
          </a:xfrm>
        </p:spPr>
        <p:txBody>
          <a:bodyPr/>
          <a:lstStyle/>
          <a:p>
            <a:pPr marL="109728" eaLnBrk="1" fontAlgn="auto" hangingPunct="1">
              <a:spcAft>
                <a:spcPts val="0"/>
              </a:spcAft>
              <a:buClr>
                <a:schemeClr val="accent3"/>
              </a:buClr>
              <a:defRPr/>
            </a:pPr>
            <a:r>
              <a:rPr lang="zh-CN" altLang="en-US" sz="3600"/>
              <a:t>二维数组的初始化</a:t>
            </a:r>
            <a:endParaRPr lang="en-US" altLang="zh-CN" sz="36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8535" y="2214563"/>
            <a:ext cx="8208912" cy="4572000"/>
          </a:xfrm>
        </p:spPr>
        <p:txBody>
          <a:bodyPr>
            <a:normAutofit/>
          </a:bodyPr>
          <a:lstStyle/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zh-CN" altLang="en-US" sz="2400"/>
              <a:t>将所有初值写在一个</a:t>
            </a:r>
            <a:r>
              <a:rPr lang="en-US" altLang="zh-CN" sz="2400"/>
              <a:t>{}</a:t>
            </a:r>
            <a:r>
              <a:rPr lang="zh-CN" altLang="en-US" sz="2400"/>
              <a:t>内，按顺序初始化</a:t>
            </a:r>
            <a:endParaRPr lang="en-US" altLang="zh-CN" sz="2400"/>
          </a:p>
          <a:p>
            <a:pPr marL="657860" lvl="1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zh-CN" altLang="en-US" sz="2200">
                <a:solidFill>
                  <a:schemeClr val="tx1"/>
                </a:solidFill>
              </a:rPr>
              <a:t>例如：</a:t>
            </a:r>
            <a:r>
              <a:rPr lang="en-US" altLang="zh-CN" sz="2200">
                <a:solidFill>
                  <a:schemeClr val="tx1"/>
                </a:solidFill>
                <a:cs typeface="Times New Roman" pitchFamily="18" charset="0"/>
              </a:rPr>
              <a:t>static int a[3][4]={1,2,3,4,5,6,7,8,9,10,11,12};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zh-CN" altLang="en-US" sz="2400"/>
              <a:t>分行列出二维数组元素的初值</a:t>
            </a:r>
            <a:endParaRPr lang="en-US" altLang="zh-CN" sz="2400"/>
          </a:p>
          <a:p>
            <a:pPr marL="657860" lvl="1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zh-CN" altLang="en-US" sz="2200">
                <a:solidFill>
                  <a:schemeClr val="tx1"/>
                </a:solidFill>
              </a:rPr>
              <a:t>例如：</a:t>
            </a:r>
            <a:r>
              <a:rPr lang="en-US" altLang="zh-CN" sz="2200">
                <a:solidFill>
                  <a:schemeClr val="tx1"/>
                </a:solidFill>
                <a:cs typeface="Times New Roman" pitchFamily="18" charset="0"/>
              </a:rPr>
              <a:t>static int a[3][4]={{1,2,3,4},{5,6,7,8},{9,10,11,12}};</a:t>
            </a:r>
          </a:p>
          <a:p>
            <a:pPr marL="365760" lvl="1" indent="-256032" eaLnBrk="1" fontAlgn="auto" hangingPunct="1">
              <a:lnSpc>
                <a:spcPct val="130000"/>
              </a:lnSpc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zh-CN" altLang="en-US" sz="2400">
                <a:solidFill>
                  <a:schemeClr val="tx1"/>
                </a:solidFill>
              </a:rPr>
              <a:t>可以只对部分元素初始化</a:t>
            </a:r>
            <a:endParaRPr lang="zh-CN" altLang="en-US" sz="2400" dirty="0">
              <a:solidFill>
                <a:schemeClr val="tx1"/>
              </a:solidFill>
            </a:endParaRPr>
          </a:p>
          <a:p>
            <a:pPr marL="630873" lvl="2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zh-CN" altLang="en-US" sz="2200">
                <a:solidFill>
                  <a:schemeClr val="tx1"/>
                </a:solidFill>
              </a:rPr>
              <a:t>例如</a:t>
            </a:r>
            <a:r>
              <a:rPr lang="zh-CN" altLang="en-US" sz="2200" dirty="0">
                <a:solidFill>
                  <a:schemeClr val="tx1"/>
                </a:solidFill>
              </a:rPr>
              <a:t>：</a:t>
            </a:r>
            <a:r>
              <a:rPr lang="en-US" altLang="zh-CN" sz="2200" dirty="0">
                <a:solidFill>
                  <a:schemeClr val="tx1"/>
                </a:solidFill>
              </a:rPr>
              <a:t>static int a[3][4]={{1},{0,6},{0,0,11}};</a:t>
            </a:r>
          </a:p>
          <a:p>
            <a:pPr marL="365760" lvl="1" indent="-256032" eaLnBrk="1" fontAlgn="auto" hangingPunct="1">
              <a:lnSpc>
                <a:spcPct val="130000"/>
              </a:lnSpc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zh-CN" altLang="en-US" sz="2400" dirty="0">
                <a:solidFill>
                  <a:schemeClr val="tx1"/>
                </a:solidFill>
              </a:rPr>
              <a:t>列出全部初始值时，第</a:t>
            </a:r>
            <a:r>
              <a:rPr lang="en-US" altLang="zh-CN" sz="2400" dirty="0">
                <a:solidFill>
                  <a:schemeClr val="tx1"/>
                </a:solidFill>
              </a:rPr>
              <a:t>1</a:t>
            </a:r>
            <a:r>
              <a:rPr lang="zh-CN" altLang="en-US" sz="2400" dirty="0">
                <a:solidFill>
                  <a:schemeClr val="tx1"/>
                </a:solidFill>
              </a:rPr>
              <a:t>维下标个数可以省略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marL="630873" lvl="2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zh-CN" altLang="en-US" sz="2200" dirty="0">
                <a:solidFill>
                  <a:schemeClr val="tx1"/>
                </a:solidFill>
              </a:rPr>
              <a:t>例如：</a:t>
            </a:r>
            <a:r>
              <a:rPr lang="en-US" altLang="zh-CN" sz="2200" dirty="0">
                <a:solidFill>
                  <a:schemeClr val="tx1"/>
                </a:solidFill>
              </a:rPr>
              <a:t>static </a:t>
            </a:r>
            <a:r>
              <a:rPr lang="en-US" altLang="zh-CN" sz="2200" dirty="0" err="1">
                <a:solidFill>
                  <a:schemeClr val="tx1"/>
                </a:solidFill>
              </a:rPr>
              <a:t>int</a:t>
            </a:r>
            <a:r>
              <a:rPr lang="en-US" altLang="zh-CN" sz="2200" dirty="0">
                <a:solidFill>
                  <a:schemeClr val="tx1"/>
                </a:solidFill>
              </a:rPr>
              <a:t> a[][4]={1,2,3,4,5,6,7,8,9,10,11,12};</a:t>
            </a:r>
          </a:p>
          <a:p>
            <a:pPr marL="630873" lvl="2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zh-CN" altLang="en-US" sz="2200">
                <a:solidFill>
                  <a:schemeClr val="tx1"/>
                </a:solidFill>
              </a:rPr>
              <a:t>或</a:t>
            </a:r>
            <a:r>
              <a:rPr lang="zh-CN" altLang="en-US" sz="2200" dirty="0">
                <a:solidFill>
                  <a:schemeClr val="tx1"/>
                </a:solidFill>
              </a:rPr>
              <a:t>：</a:t>
            </a:r>
            <a:r>
              <a:rPr lang="en-US" altLang="zh-CN" sz="2200" dirty="0">
                <a:solidFill>
                  <a:schemeClr val="tx1"/>
                </a:solidFill>
              </a:rPr>
              <a:t>static </a:t>
            </a:r>
            <a:r>
              <a:rPr lang="en-US" altLang="zh-CN" sz="2200" dirty="0" err="1">
                <a:solidFill>
                  <a:schemeClr val="tx1"/>
                </a:solidFill>
              </a:rPr>
              <a:t>int</a:t>
            </a:r>
            <a:r>
              <a:rPr lang="en-US" altLang="zh-CN" sz="2200" dirty="0">
                <a:solidFill>
                  <a:schemeClr val="tx1"/>
                </a:solidFill>
              </a:rPr>
              <a:t> a[][</a:t>
            </a:r>
            <a:r>
              <a:rPr lang="en-US" altLang="zh-CN" sz="2200">
                <a:solidFill>
                  <a:schemeClr val="tx1"/>
                </a:solidFill>
              </a:rPr>
              <a:t>4]={{</a:t>
            </a:r>
            <a:r>
              <a:rPr lang="en-US" altLang="zh-CN" sz="2200" dirty="0">
                <a:solidFill>
                  <a:schemeClr val="tx1"/>
                </a:solidFill>
              </a:rPr>
              <a:t>1,2,3,4},{5,6,7,8},{9,10,11,12}};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547447" y="2492896"/>
            <a:ext cx="3383881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61950" indent="-361950">
              <a:buFont typeface="Arial" pitchFamily="34" charset="0"/>
              <a:buChar char="•"/>
              <a:defRPr/>
            </a:pPr>
            <a:r>
              <a:rPr lang="zh-CN" altLang="en-US">
                <a:latin typeface="+mn-ea"/>
                <a:ea typeface="+mn-ea"/>
              </a:rPr>
              <a:t>如果不作任何初始化，局部作用域的非静态数组中会存在垃圾数据，</a:t>
            </a:r>
            <a:r>
              <a:rPr lang="en-US" altLang="zh-CN">
                <a:latin typeface="+mn-ea"/>
                <a:ea typeface="+mn-ea"/>
              </a:rPr>
              <a:t>static</a:t>
            </a:r>
            <a:r>
              <a:rPr lang="zh-CN" altLang="en-US">
                <a:latin typeface="+mn-ea"/>
                <a:ea typeface="+mn-ea"/>
              </a:rPr>
              <a:t>数组中的数据默认初始化为</a:t>
            </a:r>
            <a:r>
              <a:rPr lang="en-US" altLang="zh-CN">
                <a:latin typeface="+mn-ea"/>
                <a:ea typeface="+mn-ea"/>
              </a:rPr>
              <a:t>0</a:t>
            </a:r>
          </a:p>
          <a:p>
            <a:pPr marL="361950" indent="-361950">
              <a:buFont typeface="Arial" pitchFamily="34" charset="0"/>
              <a:buChar char="•"/>
              <a:defRPr/>
            </a:pPr>
            <a:r>
              <a:rPr lang="zh-CN" altLang="en-US">
                <a:latin typeface="+mn-ea"/>
                <a:ea typeface="+mn-ea"/>
              </a:rPr>
              <a:t>如果只对部分元素初始化，剩下的未显式初始化的元素，将自动被初始化为零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F61A97-1E6D-4DF7-91B6-0C7F17F0A6D0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  <p:transition/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标题 1"/>
          <p:cNvSpPr>
            <a:spLocks noGrp="1"/>
          </p:cNvSpPr>
          <p:nvPr>
            <p:ph type="title"/>
          </p:nvPr>
        </p:nvSpPr>
        <p:spPr>
          <a:xfrm>
            <a:off x="955675" y="1210072"/>
            <a:ext cx="5215508" cy="1066800"/>
          </a:xfrm>
        </p:spPr>
        <p:txBody>
          <a:bodyPr/>
          <a:lstStyle/>
          <a:p>
            <a:pPr eaLnBrk="1" hangingPunct="1">
              <a:spcAft>
                <a:spcPts val="600"/>
              </a:spcAft>
            </a:pPr>
            <a:r>
              <a:rPr lang="zh-CN" altLang="en-US"/>
              <a:t>本章主要内容回顾</a:t>
            </a:r>
          </a:p>
        </p:txBody>
      </p:sp>
      <p:sp>
        <p:nvSpPr>
          <p:cNvPr id="107523" name="内容占位符 2"/>
          <p:cNvSpPr>
            <a:spLocks noGrp="1"/>
          </p:cNvSpPr>
          <p:nvPr>
            <p:ph idx="1"/>
          </p:nvPr>
        </p:nvSpPr>
        <p:spPr>
          <a:xfrm>
            <a:off x="1312863" y="2708919"/>
            <a:ext cx="10115550" cy="3815705"/>
          </a:xfrm>
        </p:spPr>
        <p:txBody>
          <a:bodyPr/>
          <a:lstStyle/>
          <a:p>
            <a:pPr eaLnBrk="1" hangingPunct="1">
              <a:spcAft>
                <a:spcPts val="600"/>
              </a:spcAft>
            </a:pPr>
            <a:r>
              <a:rPr lang="zh-CN" altLang="en-US"/>
              <a:t>数组</a:t>
            </a:r>
            <a:endParaRPr lang="en-US" altLang="zh-CN"/>
          </a:p>
          <a:p>
            <a:pPr eaLnBrk="1" hangingPunct="1">
              <a:spcAft>
                <a:spcPts val="600"/>
              </a:spcAft>
            </a:pPr>
            <a:r>
              <a:rPr lang="zh-CN" altLang="en-US"/>
              <a:t>指针</a:t>
            </a:r>
            <a:endParaRPr lang="en-US" altLang="zh-CN"/>
          </a:p>
          <a:p>
            <a:pPr eaLnBrk="1" hangingPunct="1">
              <a:spcAft>
                <a:spcPts val="600"/>
              </a:spcAft>
            </a:pPr>
            <a:r>
              <a:rPr lang="zh-CN" altLang="en-US"/>
              <a:t>动态存储分配</a:t>
            </a:r>
            <a:endParaRPr lang="en-US" altLang="zh-CN"/>
          </a:p>
          <a:p>
            <a:pPr eaLnBrk="1" hangingPunct="1">
              <a:spcAft>
                <a:spcPts val="600"/>
              </a:spcAft>
            </a:pPr>
            <a:r>
              <a:rPr lang="zh-CN" altLang="en-US"/>
              <a:t>指针与数组</a:t>
            </a:r>
            <a:endParaRPr lang="en-US" altLang="zh-CN"/>
          </a:p>
          <a:p>
            <a:pPr eaLnBrk="1" hangingPunct="1">
              <a:spcAft>
                <a:spcPts val="600"/>
              </a:spcAft>
            </a:pPr>
            <a:r>
              <a:rPr lang="zh-CN" altLang="en-US"/>
              <a:t>指针与函数</a:t>
            </a:r>
            <a:endParaRPr lang="en-US" altLang="zh-CN"/>
          </a:p>
          <a:p>
            <a:pPr eaLnBrk="1" hangingPunct="1">
              <a:spcAft>
                <a:spcPts val="600"/>
              </a:spcAft>
            </a:pPr>
            <a:r>
              <a:rPr lang="zh-CN" altLang="en-US"/>
              <a:t>字符串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D9BE3B-EDE4-47E0-80B0-E8D89991EED1}" type="slidenum">
              <a:rPr lang="zh-CN" altLang="en-US" smtClean="0"/>
              <a:pPr/>
              <a:t>120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数组作为函数参数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F61A97-1E6D-4DF7-91B6-0C7F17F0A6D0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23334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例</a:t>
            </a:r>
            <a:r>
              <a:rPr lang="en-US" altLang="zh-CN"/>
              <a:t>6-2 </a:t>
            </a:r>
            <a:r>
              <a:rPr lang="zh-CN" altLang="en-US"/>
              <a:t>使用数组名作为函数参数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109537" indent="0">
              <a:buNone/>
            </a:pPr>
            <a:r>
              <a:rPr lang="zh-CN" altLang="en-US"/>
              <a:t>主函数中初始化一个二维数组，表示一个矩阵，并将每个元素都输出，然后调用子函数，分别计算每一行的元素之和，将和直接存放在每行的第一个元素中，返回主函数之后输出各行元素的和。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F61A97-1E6D-4DF7-91B6-0C7F17F0A6D0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1" lang="zh-CN" altLang="en-US"/>
              <a:t>例</a:t>
            </a:r>
            <a:r>
              <a:rPr kumimoji="1" lang="en-US" altLang="zh-CN"/>
              <a:t>6-2 </a:t>
            </a:r>
            <a:r>
              <a:rPr lang="zh-CN" altLang="en-US"/>
              <a:t>使用数组名作为函数参数</a:t>
            </a:r>
          </a:p>
        </p:txBody>
      </p:sp>
      <p:sp>
        <p:nvSpPr>
          <p:cNvPr id="21507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200" noProof="1">
                <a:latin typeface="Consolas" panose="020B0609020204030204" pitchFamily="49" charset="0"/>
              </a:rPr>
              <a:t>#include &lt;iostream&gt;</a:t>
            </a: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200" noProof="1">
                <a:latin typeface="Consolas" panose="020B0609020204030204" pitchFamily="49" charset="0"/>
              </a:rPr>
              <a:t>using namespace std;</a:t>
            </a: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200" noProof="1">
                <a:latin typeface="Consolas" panose="020B0609020204030204" pitchFamily="49" charset="0"/>
              </a:rPr>
              <a:t>void rowSum(int a[][4], int nRow) {</a:t>
            </a:r>
            <a:endParaRPr lang="en-US" altLang="en-US" sz="2200" noProof="1">
              <a:latin typeface="Consolas" panose="020B0609020204030204" pitchFamily="49" charset="0"/>
            </a:endParaRP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2200" noProof="1">
                <a:latin typeface="Consolas" panose="020B0609020204030204" pitchFamily="49" charset="0"/>
              </a:rPr>
              <a:t>	</a:t>
            </a:r>
            <a:r>
              <a:rPr lang="en-US" altLang="zh-CN" sz="2200" noProof="1">
                <a:latin typeface="Consolas" panose="020B0609020204030204" pitchFamily="49" charset="0"/>
              </a:rPr>
              <a:t>for (int i = 0; i &lt; nRow; i++) {</a:t>
            </a: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200" noProof="1">
                <a:latin typeface="Consolas" panose="020B0609020204030204" pitchFamily="49" charset="0"/>
              </a:rPr>
              <a:t>		for(int j = 1; j &lt; 4; j++)</a:t>
            </a: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200" noProof="1">
                <a:latin typeface="Consolas" panose="020B0609020204030204" pitchFamily="49" charset="0"/>
              </a:rPr>
              <a:t>			a[i][0] += a[i][j];</a:t>
            </a: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200" noProof="1">
                <a:latin typeface="Consolas" panose="020B0609020204030204" pitchFamily="49" charset="0"/>
              </a:rPr>
              <a:t>	}</a:t>
            </a: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200" noProof="1" smtClean="0">
                <a:latin typeface="Consolas" panose="020B0609020204030204" pitchFamily="49" charset="0"/>
              </a:rPr>
              <a:t>}</a:t>
            </a:r>
            <a:endParaRPr lang="en-US" altLang="zh-CN" sz="2200" noProof="1">
              <a:latin typeface="Consolas" panose="020B0609020204030204" pitchFamily="49" charset="0"/>
            </a:endParaRPr>
          </a:p>
        </p:txBody>
      </p:sp>
      <p:sp>
        <p:nvSpPr>
          <p:cNvPr id="21510" name="TextBox 5"/>
          <p:cNvSpPr txBox="1">
            <a:spLocks noChangeArrowheads="1"/>
          </p:cNvSpPr>
          <p:nvPr/>
        </p:nvSpPr>
        <p:spPr bwMode="auto">
          <a:xfrm>
            <a:off x="7971383" y="2170458"/>
            <a:ext cx="2787650" cy="120015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eaLnBrk="1" hangingPunct="1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技巧：多维数组通常用多重嵌套循环处理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F61A97-1E6D-4DF7-91B6-0C7F17F0A6D0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1" lang="zh-CN" altLang="en-US"/>
              <a:t>例</a:t>
            </a:r>
            <a:r>
              <a:rPr kumimoji="1" lang="en-US" altLang="zh-CN"/>
              <a:t>6-2 </a:t>
            </a:r>
            <a:r>
              <a:rPr lang="zh-CN" altLang="en-US"/>
              <a:t>使用数组名作为函数参数</a:t>
            </a:r>
          </a:p>
        </p:txBody>
      </p:sp>
      <p:sp>
        <p:nvSpPr>
          <p:cNvPr id="22531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58775" indent="-250825" eaLnBrk="1" hangingPunct="1">
              <a:spcBef>
                <a:spcPct val="0"/>
              </a:spcBef>
            </a:pPr>
            <a:r>
              <a:rPr lang="en-US" altLang="zh-CN" sz="2200" noProof="1">
                <a:latin typeface="Consolas" panose="020B0609020204030204" pitchFamily="49" charset="0"/>
              </a:rPr>
              <a:t>int main() {	//</a:t>
            </a:r>
            <a:r>
              <a:rPr lang="zh-CN" altLang="en-US" sz="2200" noProof="1">
                <a:latin typeface="Consolas" panose="020B0609020204030204" pitchFamily="49" charset="0"/>
              </a:rPr>
              <a:t>主函数</a:t>
            </a:r>
          </a:p>
          <a:p>
            <a:pPr marL="358775" indent="-250825" eaLnBrk="1" hangingPunct="1">
              <a:spcBef>
                <a:spcPct val="0"/>
              </a:spcBef>
            </a:pPr>
            <a:r>
              <a:rPr lang="zh-CN" altLang="en-US" sz="2200" noProof="1">
                <a:latin typeface="Consolas" panose="020B0609020204030204" pitchFamily="49" charset="0"/>
              </a:rPr>
              <a:t>	</a:t>
            </a:r>
            <a:r>
              <a:rPr lang="zh-CN" altLang="zh-CN" sz="2200" noProof="1">
                <a:latin typeface="Consolas" panose="020B0609020204030204" pitchFamily="49" charset="0"/>
              </a:rPr>
              <a:t>//</a:t>
            </a:r>
            <a:r>
              <a:rPr lang="zh-CN" altLang="en-US" sz="2200" noProof="1">
                <a:latin typeface="Consolas" panose="020B0609020204030204" pitchFamily="49" charset="0"/>
              </a:rPr>
              <a:t>定义并初始化数组</a:t>
            </a:r>
            <a:endParaRPr lang="zh-CN" altLang="zh-CN" sz="2200" noProof="1">
              <a:latin typeface="Consolas" panose="020B0609020204030204" pitchFamily="49" charset="0"/>
            </a:endParaRPr>
          </a:p>
          <a:p>
            <a:pPr marL="358775" indent="-250825" eaLnBrk="1" hangingPunct="1">
              <a:spcBef>
                <a:spcPct val="0"/>
              </a:spcBef>
            </a:pPr>
            <a:r>
              <a:rPr lang="en-US" altLang="zh-CN" sz="2200" noProof="1" smtClean="0">
                <a:latin typeface="Consolas" panose="020B0609020204030204" pitchFamily="49" charset="0"/>
              </a:rPr>
              <a:t>	int </a:t>
            </a:r>
            <a:r>
              <a:rPr lang="en-US" altLang="zh-CN" sz="2200" noProof="1">
                <a:latin typeface="Consolas" panose="020B0609020204030204" pitchFamily="49" charset="0"/>
              </a:rPr>
              <a:t>table[3][4] = {{1, 2, 3, 4}, {2, 3, 4, 5}, {3, 4, 5, 6</a:t>
            </a:r>
            <a:r>
              <a:rPr lang="en-US" altLang="zh-CN" sz="2200" noProof="1" smtClean="0">
                <a:latin typeface="Consolas" panose="020B0609020204030204" pitchFamily="49" charset="0"/>
              </a:rPr>
              <a:t>}};</a:t>
            </a: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200" noProof="1" smtClean="0">
                <a:latin typeface="Consolas" panose="020B0609020204030204" pitchFamily="49" charset="0"/>
              </a:rPr>
              <a:t>	</a:t>
            </a:r>
            <a:r>
              <a:rPr lang="zh-CN" altLang="zh-CN" sz="2200" noProof="1" smtClean="0">
                <a:latin typeface="Consolas" panose="020B0609020204030204" pitchFamily="49" charset="0"/>
              </a:rPr>
              <a:t>//</a:t>
            </a:r>
            <a:r>
              <a:rPr lang="zh-CN" altLang="en-US" sz="2200" noProof="1">
                <a:latin typeface="Consolas" panose="020B0609020204030204" pitchFamily="49" charset="0"/>
              </a:rPr>
              <a:t>输出数组元素</a:t>
            </a: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200" noProof="1">
                <a:latin typeface="Consolas" panose="020B0609020204030204" pitchFamily="49" charset="0"/>
              </a:rPr>
              <a:t>	</a:t>
            </a:r>
            <a:r>
              <a:rPr lang="en-US" altLang="zh-CN" sz="2200" noProof="1">
                <a:latin typeface="Consolas" panose="020B0609020204030204" pitchFamily="49" charset="0"/>
              </a:rPr>
              <a:t>for (int i = 0; i &lt; 3; i</a:t>
            </a:r>
            <a:r>
              <a:rPr lang="en-US" altLang="zh-CN" sz="2200" noProof="1" smtClean="0">
                <a:latin typeface="Consolas" panose="020B0609020204030204" pitchFamily="49" charset="0"/>
              </a:rPr>
              <a:t>++) {</a:t>
            </a:r>
            <a:endParaRPr lang="en-US" altLang="zh-CN" sz="2200" noProof="1">
              <a:latin typeface="Consolas" panose="020B0609020204030204" pitchFamily="49" charset="0"/>
            </a:endParaRP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2200" noProof="1">
                <a:latin typeface="Consolas" panose="020B0609020204030204" pitchFamily="49" charset="0"/>
              </a:rPr>
              <a:t>		</a:t>
            </a:r>
            <a:r>
              <a:rPr lang="en-US" altLang="zh-CN" sz="2200" noProof="1">
                <a:latin typeface="Consolas" panose="020B0609020204030204" pitchFamily="49" charset="0"/>
              </a:rPr>
              <a:t>for (int j = 0; j &lt; 4; j++)</a:t>
            </a: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200" noProof="1">
                <a:latin typeface="Consolas" panose="020B0609020204030204" pitchFamily="49" charset="0"/>
              </a:rPr>
              <a:t>			cout &lt;&lt; table[i][j] &lt;&lt; "   ";</a:t>
            </a: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200" noProof="1">
                <a:latin typeface="Consolas" panose="020B0609020204030204" pitchFamily="49" charset="0"/>
              </a:rPr>
              <a:t>		cout &lt;&lt; endl;</a:t>
            </a: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200" noProof="1">
                <a:latin typeface="Consolas" panose="020B0609020204030204" pitchFamily="49" charset="0"/>
              </a:rPr>
              <a:t>	}</a:t>
            </a: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200" noProof="1">
                <a:latin typeface="Consolas" panose="020B0609020204030204" pitchFamily="49" charset="0"/>
              </a:rPr>
              <a:t>	rowSum(table, 3);	//</a:t>
            </a:r>
            <a:r>
              <a:rPr lang="zh-CN" altLang="en-US" sz="2200" noProof="1">
                <a:latin typeface="Consolas" panose="020B0609020204030204" pitchFamily="49" charset="0"/>
              </a:rPr>
              <a:t>调用子函数，计算各行和</a:t>
            </a: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200" noProof="1" smtClean="0">
                <a:latin typeface="Consolas" panose="020B0609020204030204" pitchFamily="49" charset="0"/>
              </a:rPr>
              <a:t>	</a:t>
            </a:r>
            <a:r>
              <a:rPr lang="zh-CN" altLang="zh-CN" sz="2200" noProof="1" smtClean="0">
                <a:latin typeface="Consolas" panose="020B0609020204030204" pitchFamily="49" charset="0"/>
              </a:rPr>
              <a:t>//</a:t>
            </a:r>
            <a:r>
              <a:rPr lang="zh-CN" altLang="en-US" sz="2200" noProof="1">
                <a:latin typeface="Consolas" panose="020B0609020204030204" pitchFamily="49" charset="0"/>
              </a:rPr>
              <a:t>输出计算结果</a:t>
            </a:r>
            <a:endParaRPr lang="zh-CN" altLang="zh-CN" sz="2200" noProof="1">
              <a:latin typeface="Consolas" panose="020B0609020204030204" pitchFamily="49" charset="0"/>
            </a:endParaRP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200" noProof="1">
                <a:latin typeface="Consolas" panose="020B0609020204030204" pitchFamily="49" charset="0"/>
              </a:rPr>
              <a:t>	</a:t>
            </a:r>
            <a:r>
              <a:rPr lang="en-US" altLang="zh-CN" sz="2200" noProof="1">
                <a:latin typeface="Consolas" panose="020B0609020204030204" pitchFamily="49" charset="0"/>
              </a:rPr>
              <a:t>for (int i = 0; i &lt; 3; i++)	</a:t>
            </a:r>
            <a:endParaRPr lang="en-US" altLang="en-US" sz="2200" noProof="1">
              <a:latin typeface="Consolas" panose="020B0609020204030204" pitchFamily="49" charset="0"/>
            </a:endParaRP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2200" noProof="1">
                <a:latin typeface="Consolas" panose="020B0609020204030204" pitchFamily="49" charset="0"/>
              </a:rPr>
              <a:t>		</a:t>
            </a:r>
            <a:r>
              <a:rPr lang="en-US" altLang="zh-CN" sz="2200" noProof="1">
                <a:latin typeface="Consolas" panose="020B0609020204030204" pitchFamily="49" charset="0"/>
              </a:rPr>
              <a:t>cout &lt;&lt; "Sum of row " &lt;&lt; i &lt;&lt; " is " &lt;&lt; table[i][0] &lt;&lt; endl;</a:t>
            </a: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200" noProof="1">
                <a:latin typeface="Consolas" panose="020B0609020204030204" pitchFamily="49" charset="0"/>
              </a:rPr>
              <a:t>	return 0;</a:t>
            </a: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200" noProof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内容占位符 1"/>
          <p:cNvSpPr txBox="1">
            <a:spLocks/>
          </p:cNvSpPr>
          <p:nvPr/>
        </p:nvSpPr>
        <p:spPr bwMode="auto">
          <a:xfrm>
            <a:off x="8403431" y="2276872"/>
            <a:ext cx="2880320" cy="2592288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65125" indent="-255588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•"/>
              <a:defRPr sz="2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657225" indent="-246063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Georgia" panose="02040502050405020303" pitchFamily="18" charset="0"/>
              <a:buChar char="▫"/>
              <a:defRPr sz="2000" kern="12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922338" indent="-219075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kern="12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179513" indent="-200025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kern="12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389063" indent="-182563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kern="1200">
                <a:solidFill>
                  <a:srgbClr val="A04DA3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0" indent="-256032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kumimoji="0" lang="en-US" altLang="zh-CN" sz="2000" dirty="0" smtClean="0"/>
              <a:t> </a:t>
            </a:r>
            <a:r>
              <a:rPr kumimoji="0" lang="zh-CN" altLang="zh-CN" sz="2000" dirty="0"/>
              <a:t>运行结果：</a:t>
            </a:r>
            <a:endParaRPr kumimoji="0" lang="en-US" altLang="zh-CN" sz="2000" dirty="0"/>
          </a:p>
          <a:p>
            <a:pPr marL="365760" indent="-256032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endParaRPr kumimoji="0" lang="en-US" altLang="zh-CN" sz="2000" noProof="1"/>
          </a:p>
          <a:p>
            <a:pPr marL="365760" indent="-256032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kumimoji="0" lang="en-US" altLang="zh-CN" sz="2000" noProof="1">
                <a:cs typeface="Consolas" pitchFamily="49" charset="0"/>
              </a:rPr>
              <a:t> </a:t>
            </a:r>
            <a:r>
              <a:rPr kumimoji="0" lang="zh-CN" altLang="zh-CN" sz="2000" noProof="1">
                <a:cs typeface="Consolas" pitchFamily="49" charset="0"/>
              </a:rPr>
              <a:t>1   2   3   4</a:t>
            </a:r>
          </a:p>
          <a:p>
            <a:pPr marL="365760" indent="-256032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kumimoji="0" lang="en-US" altLang="zh-CN" sz="2000" noProof="1">
                <a:cs typeface="Consolas" pitchFamily="49" charset="0"/>
              </a:rPr>
              <a:t> </a:t>
            </a:r>
            <a:r>
              <a:rPr kumimoji="0" lang="zh-CN" altLang="zh-CN" sz="2000" noProof="1">
                <a:cs typeface="Consolas" pitchFamily="49" charset="0"/>
              </a:rPr>
              <a:t>2   3   4   5</a:t>
            </a:r>
          </a:p>
          <a:p>
            <a:pPr marL="365760" indent="-256032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kumimoji="0" lang="en-US" altLang="zh-CN" sz="2000" noProof="1">
                <a:cs typeface="Consolas" pitchFamily="49" charset="0"/>
              </a:rPr>
              <a:t> </a:t>
            </a:r>
            <a:r>
              <a:rPr kumimoji="0" lang="zh-CN" altLang="zh-CN" sz="2000" noProof="1">
                <a:cs typeface="Consolas" pitchFamily="49" charset="0"/>
              </a:rPr>
              <a:t>3   4   5   6</a:t>
            </a:r>
          </a:p>
          <a:p>
            <a:pPr marL="365760" indent="-256032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kumimoji="0" lang="en-US" altLang="zh-CN" sz="2000" noProof="1">
                <a:cs typeface="Consolas" pitchFamily="49" charset="0"/>
              </a:rPr>
              <a:t> Sum of row 0 is 10</a:t>
            </a:r>
          </a:p>
          <a:p>
            <a:pPr marL="365760" indent="-256032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kumimoji="0" lang="en-US" altLang="zh-CN" sz="2000" noProof="1">
                <a:cs typeface="Consolas" pitchFamily="49" charset="0"/>
              </a:rPr>
              <a:t> Sum of row 1 is 14</a:t>
            </a:r>
          </a:p>
          <a:p>
            <a:pPr marL="365760" indent="-256032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kumimoji="0" lang="en-US" altLang="zh-CN" sz="2000" noProof="1">
                <a:cs typeface="Consolas" pitchFamily="49" charset="0"/>
              </a:rPr>
              <a:t> Sum of row 2 is 18</a:t>
            </a:r>
            <a:endParaRPr kumimoji="0" lang="en-US" altLang="zh-CN" sz="2000" dirty="0">
              <a:cs typeface="Consolas" pitchFamily="49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F61A97-1E6D-4DF7-91B6-0C7F17F0A6D0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1" lang="zh-CN" altLang="en-US">
                <a:solidFill>
                  <a:schemeClr val="tx1"/>
                </a:solidFill>
              </a:rPr>
              <a:t>例</a:t>
            </a:r>
            <a:r>
              <a:rPr kumimoji="1" lang="en-US" altLang="zh-CN">
                <a:solidFill>
                  <a:schemeClr val="tx1"/>
                </a:solidFill>
              </a:rPr>
              <a:t>6_2</a:t>
            </a:r>
            <a:r>
              <a:rPr kumimoji="1" lang="zh-CN" altLang="en-US">
                <a:solidFill>
                  <a:schemeClr val="tx1"/>
                </a:solidFill>
              </a:rPr>
              <a:t>修改：</a:t>
            </a:r>
            <a:r>
              <a:rPr lang="zh-CN" altLang="en-US">
                <a:solidFill>
                  <a:schemeClr val="tx1"/>
                </a:solidFill>
              </a:rPr>
              <a:t>使用常数组作为函数参数</a:t>
            </a:r>
          </a:p>
        </p:txBody>
      </p:sp>
      <p:sp>
        <p:nvSpPr>
          <p:cNvPr id="21507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58775" indent="-250825" eaLnBrk="1" hangingPunct="1">
              <a:spcBef>
                <a:spcPct val="0"/>
              </a:spcBef>
              <a:buNone/>
            </a:pPr>
            <a:r>
              <a:rPr lang="zh-CN" altLang="en-US" dirty="0"/>
              <a:t>修改例</a:t>
            </a:r>
            <a:r>
              <a:rPr lang="en-US" altLang="zh-CN" dirty="0"/>
              <a:t>6_2</a:t>
            </a:r>
            <a:r>
              <a:rPr lang="zh-CN" altLang="en-US" dirty="0"/>
              <a:t>，以常数组作为函数的参数，观察编译时的情况</a:t>
            </a: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noProof="1"/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200" noProof="1">
                <a:latin typeface="Consolas" panose="020B0609020204030204" pitchFamily="49" charset="0"/>
              </a:rPr>
              <a:t>#include &lt;iostream&gt;</a:t>
            </a: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200" noProof="1">
                <a:latin typeface="Consolas" panose="020B0609020204030204" pitchFamily="49" charset="0"/>
              </a:rPr>
              <a:t>using namespace std;</a:t>
            </a: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200" noProof="1">
                <a:latin typeface="Consolas" panose="020B0609020204030204" pitchFamily="49" charset="0"/>
              </a:rPr>
              <a:t>void rowSum(const int a[][4], int nRow) {</a:t>
            </a:r>
            <a:endParaRPr lang="en-US" altLang="en-US" sz="2200" noProof="1">
              <a:latin typeface="Consolas" panose="020B0609020204030204" pitchFamily="49" charset="0"/>
            </a:endParaRP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2200" noProof="1">
                <a:latin typeface="Consolas" panose="020B0609020204030204" pitchFamily="49" charset="0"/>
              </a:rPr>
              <a:t>	</a:t>
            </a:r>
            <a:r>
              <a:rPr lang="en-US" altLang="zh-CN" sz="2200" noProof="1">
                <a:latin typeface="Consolas" panose="020B0609020204030204" pitchFamily="49" charset="0"/>
              </a:rPr>
              <a:t>for (int i = 0; i &lt; nRow; i++) {</a:t>
            </a: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200" noProof="1">
                <a:latin typeface="Consolas" panose="020B0609020204030204" pitchFamily="49" charset="0"/>
              </a:rPr>
              <a:t>		for(int j = 1; j &lt; 4; j++)</a:t>
            </a: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200" noProof="1">
                <a:latin typeface="Consolas" panose="020B0609020204030204" pitchFamily="49" charset="0"/>
              </a:rPr>
              <a:t>			a[i][0] += a[i][j];  //</a:t>
            </a:r>
            <a:r>
              <a:rPr lang="zh-CN" altLang="en-US" sz="2200" noProof="1">
                <a:latin typeface="Consolas" panose="020B0609020204030204" pitchFamily="49" charset="0"/>
              </a:rPr>
              <a:t>编译错误</a:t>
            </a:r>
            <a:endParaRPr lang="en-US" altLang="zh-CN" sz="2200" noProof="1">
              <a:latin typeface="Consolas" panose="020B0609020204030204" pitchFamily="49" charset="0"/>
            </a:endParaRP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200" noProof="1">
                <a:latin typeface="Consolas" panose="020B0609020204030204" pitchFamily="49" charset="0"/>
              </a:rPr>
              <a:t>	}</a:t>
            </a: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200" noProof="1">
                <a:latin typeface="Consolas" panose="020B0609020204030204" pitchFamily="49" charset="0"/>
              </a:rPr>
              <a:t>} </a:t>
            </a: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200" noProof="1">
                <a:latin typeface="Consolas" panose="020B0609020204030204" pitchFamily="49" charset="0"/>
              </a:rPr>
              <a:t>int main() </a:t>
            </a:r>
            <a:r>
              <a:rPr lang="en-US" altLang="zh-CN" sz="2200" noProof="1" smtClean="0">
                <a:latin typeface="Consolas" panose="020B0609020204030204" pitchFamily="49" charset="0"/>
              </a:rPr>
              <a:t>{</a:t>
            </a:r>
            <a:endParaRPr lang="zh-CN" altLang="en-US" sz="2200" noProof="1">
              <a:latin typeface="Consolas" panose="020B0609020204030204" pitchFamily="49" charset="0"/>
            </a:endParaRP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200" noProof="1">
                <a:latin typeface="Consolas" panose="020B0609020204030204" pitchFamily="49" charset="0"/>
              </a:rPr>
              <a:t>	</a:t>
            </a:r>
            <a:r>
              <a:rPr lang="en-US" altLang="zh-CN" sz="2200" noProof="1">
                <a:latin typeface="Consolas" panose="020B0609020204030204" pitchFamily="49" charset="0"/>
              </a:rPr>
              <a:t>//</a:t>
            </a:r>
            <a:r>
              <a:rPr lang="zh-CN" altLang="en-US" sz="2200" noProof="1">
                <a:latin typeface="Consolas" panose="020B0609020204030204" pitchFamily="49" charset="0"/>
              </a:rPr>
              <a:t>函数体同例</a:t>
            </a:r>
            <a:r>
              <a:rPr lang="en-US" altLang="zh-CN" sz="2200" noProof="1">
                <a:latin typeface="Consolas" panose="020B0609020204030204" pitchFamily="49" charset="0"/>
              </a:rPr>
              <a:t>7_4</a:t>
            </a:r>
            <a:r>
              <a:rPr lang="zh-CN" altLang="en-US" sz="2200" noProof="1">
                <a:latin typeface="Consolas" panose="020B0609020204030204" pitchFamily="49" charset="0"/>
              </a:rPr>
              <a:t>，略</a:t>
            </a:r>
            <a:endParaRPr lang="en-US" altLang="zh-CN" sz="2200" noProof="1">
              <a:latin typeface="Consolas" panose="020B0609020204030204" pitchFamily="49" charset="0"/>
            </a:endParaRP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200" noProof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F61A97-1E6D-4DF7-91B6-0C7F17F0A6D0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8322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799" y="1916832"/>
            <a:ext cx="10614967" cy="3655293"/>
          </a:xfrm>
        </p:spPr>
        <p:txBody>
          <a:bodyPr>
            <a:normAutofit/>
          </a:bodyPr>
          <a:lstStyle/>
          <a:p>
            <a:pPr marL="365760" indent="-256032" eaLnBrk="1" fontAlgn="auto" hangingPunct="1">
              <a:lnSpc>
                <a:spcPct val="120000"/>
              </a:lnSpc>
              <a:spcAft>
                <a:spcPts val="60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zh-CN" altLang="en-US" sz="2800" dirty="0"/>
              <a:t>数组元素作实参，与单个变量一样。</a:t>
            </a:r>
          </a:p>
          <a:p>
            <a:pPr marL="365760" indent="-256032" eaLnBrk="1" fontAlgn="auto" hangingPunct="1">
              <a:lnSpc>
                <a:spcPct val="120000"/>
              </a:lnSpc>
              <a:spcAft>
                <a:spcPts val="60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zh-CN" altLang="en-US" sz="2800" dirty="0"/>
              <a:t>数组名作参数，形、实参数都应是数组名（实质上是地址，关于地址详见</a:t>
            </a:r>
            <a:r>
              <a:rPr lang="en-US" altLang="zh-CN" sz="2800" dirty="0"/>
              <a:t>6.2</a:t>
            </a:r>
            <a:r>
              <a:rPr lang="zh-CN" altLang="en-US" sz="2800" dirty="0"/>
              <a:t>），类型要一样，传送的是数组首地址。对形参数组的改变会直接影响到实参数组</a:t>
            </a:r>
            <a:r>
              <a:rPr lang="zh-CN" altLang="en-US" sz="2800" dirty="0" smtClean="0"/>
              <a:t>。</a:t>
            </a:r>
            <a:endParaRPr lang="zh-CN" altLang="en-US" sz="2800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F61A97-1E6D-4DF7-91B6-0C7F17F0A6D0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对象数组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F61A97-1E6D-4DF7-91B6-0C7F17F0A6D0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5655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目录</a:t>
            </a:r>
          </a:p>
        </p:txBody>
      </p:sp>
      <p:sp>
        <p:nvSpPr>
          <p:cNvPr id="5123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数组</a:t>
            </a:r>
          </a:p>
          <a:p>
            <a:r>
              <a:rPr lang="zh-CN" altLang="en-US" dirty="0"/>
              <a:t>指针</a:t>
            </a:r>
            <a:endParaRPr lang="en-US" altLang="zh-CN" dirty="0"/>
          </a:p>
          <a:p>
            <a:r>
              <a:rPr lang="zh-CN" altLang="en-US" dirty="0"/>
              <a:t>动态内存分配</a:t>
            </a:r>
            <a:endParaRPr lang="en-US" altLang="zh-CN" dirty="0"/>
          </a:p>
          <a:p>
            <a:r>
              <a:rPr lang="zh-CN" altLang="en-US" dirty="0"/>
              <a:t>用</a:t>
            </a:r>
            <a:r>
              <a:rPr lang="en-US" altLang="zh-CN" dirty="0"/>
              <a:t>vector</a:t>
            </a:r>
            <a:r>
              <a:rPr lang="zh-CN" altLang="en-US" dirty="0"/>
              <a:t>创建数组对象</a:t>
            </a:r>
            <a:endParaRPr lang="en-US" altLang="zh-CN" dirty="0"/>
          </a:p>
          <a:p>
            <a:r>
              <a:rPr lang="zh-CN" altLang="zh-CN" dirty="0"/>
              <a:t>深</a:t>
            </a:r>
            <a:r>
              <a:rPr lang="zh-CN" altLang="en-US" dirty="0"/>
              <a:t>层复制</a:t>
            </a:r>
            <a:r>
              <a:rPr lang="zh-CN" altLang="zh-CN" dirty="0"/>
              <a:t>与浅</a:t>
            </a:r>
            <a:r>
              <a:rPr lang="zh-CN" altLang="en-US" dirty="0"/>
              <a:t>层复制</a:t>
            </a:r>
            <a:endParaRPr lang="en-US" altLang="zh-CN" dirty="0"/>
          </a:p>
          <a:p>
            <a:r>
              <a:rPr lang="zh-CN" altLang="en-US" dirty="0"/>
              <a:t>字符串</a:t>
            </a:r>
            <a:endParaRPr lang="en-US" altLang="zh-CN" dirty="0"/>
          </a:p>
          <a:p>
            <a:r>
              <a:rPr lang="zh-CN" altLang="en-US" dirty="0"/>
              <a:t>小结</a:t>
            </a:r>
          </a:p>
          <a:p>
            <a:endParaRPr lang="zh-CN" altLang="en-US" dirty="0"/>
          </a:p>
          <a:p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F61A97-1E6D-4DF7-91B6-0C7F17F0A6D0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标题 1"/>
          <p:cNvSpPr>
            <a:spLocks noGrp="1"/>
          </p:cNvSpPr>
          <p:nvPr>
            <p:ph type="title"/>
          </p:nvPr>
        </p:nvSpPr>
        <p:spPr>
          <a:xfrm>
            <a:off x="609600" y="1285875"/>
            <a:ext cx="10979150" cy="1066800"/>
          </a:xfrm>
        </p:spPr>
        <p:txBody>
          <a:bodyPr/>
          <a:lstStyle/>
          <a:p>
            <a:pPr eaLnBrk="1" hangingPunct="1"/>
            <a:r>
              <a:rPr lang="zh-CN" altLang="en-US"/>
              <a:t>对象数组的定义与访问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9338" y="2643188"/>
            <a:ext cx="10306050" cy="3000375"/>
          </a:xfrm>
        </p:spPr>
        <p:txBody>
          <a:bodyPr>
            <a:normAutofit/>
          </a:bodyPr>
          <a:lstStyle/>
          <a:p>
            <a:pPr marL="365760" indent="-256032" eaLnBrk="1" fontAlgn="auto" hangingPunct="1">
              <a:lnSpc>
                <a:spcPct val="120000"/>
              </a:lnSpc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zh-CN" altLang="en-US" sz="2800"/>
              <a:t>定义对象数组</a:t>
            </a:r>
            <a:endParaRPr lang="en-US" altLang="zh-CN" sz="2800" dirty="0"/>
          </a:p>
          <a:p>
            <a:pPr marL="411162" lvl="1" indent="0" eaLnBrk="1" fontAlgn="auto" hangingPunct="1">
              <a:lnSpc>
                <a:spcPct val="120000"/>
              </a:lnSpc>
              <a:spcAft>
                <a:spcPts val="0"/>
              </a:spcAft>
              <a:buFont typeface="Georgia"/>
              <a:buNone/>
              <a:defRPr/>
            </a:pPr>
            <a:r>
              <a:rPr lang="zh-CN" altLang="en-US" sz="2800" dirty="0">
                <a:solidFill>
                  <a:schemeClr val="accent4">
                    <a:lumMod val="75000"/>
                  </a:schemeClr>
                </a:solidFill>
              </a:rPr>
              <a:t>类名    数组名</a:t>
            </a:r>
            <a:r>
              <a:rPr lang="en-US" altLang="zh-CN" sz="2800" dirty="0">
                <a:solidFill>
                  <a:schemeClr val="accent4">
                    <a:lumMod val="75000"/>
                  </a:schemeClr>
                </a:solidFill>
              </a:rPr>
              <a:t>[</a:t>
            </a:r>
            <a:r>
              <a:rPr lang="zh-CN" altLang="en-US" sz="2800" dirty="0">
                <a:solidFill>
                  <a:schemeClr val="accent4">
                    <a:lumMod val="75000"/>
                  </a:schemeClr>
                </a:solidFill>
              </a:rPr>
              <a:t>元素个数</a:t>
            </a:r>
            <a:r>
              <a:rPr lang="en-US" altLang="zh-CN" sz="2800" dirty="0">
                <a:solidFill>
                  <a:schemeClr val="accent4">
                    <a:lumMod val="75000"/>
                  </a:schemeClr>
                </a:solidFill>
              </a:rPr>
              <a:t>]</a:t>
            </a:r>
            <a:r>
              <a:rPr lang="zh-CN" altLang="en-US" sz="2800" dirty="0">
                <a:solidFill>
                  <a:schemeClr val="accent4">
                    <a:lumMod val="75000"/>
                  </a:schemeClr>
                </a:solidFill>
              </a:rPr>
              <a:t>；</a:t>
            </a:r>
            <a:endParaRPr lang="en-US" altLang="zh-CN" sz="2800" dirty="0"/>
          </a:p>
          <a:p>
            <a:pPr marL="365760" indent="-256032" eaLnBrk="1" fontAlgn="auto" hangingPunct="1">
              <a:lnSpc>
                <a:spcPct val="120000"/>
              </a:lnSpc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zh-CN" altLang="en-US" sz="2800"/>
              <a:t>访问对象数组元素</a:t>
            </a:r>
            <a:endParaRPr lang="en-US" altLang="zh-CN" sz="2800"/>
          </a:p>
          <a:p>
            <a:pPr marL="658368" lvl="1" indent="-246888" eaLnBrk="1" fontAlgn="auto" hangingPunct="1">
              <a:lnSpc>
                <a:spcPct val="120000"/>
              </a:lnSpc>
              <a:spcAft>
                <a:spcPts val="0"/>
              </a:spcAft>
              <a:buFontTx/>
              <a:buNone/>
              <a:defRPr/>
            </a:pPr>
            <a:r>
              <a:rPr lang="zh-CN" altLang="en-US" sz="2800">
                <a:solidFill>
                  <a:schemeClr val="accent4">
                    <a:lumMod val="75000"/>
                  </a:schemeClr>
                </a:solidFill>
              </a:rPr>
              <a:t>通</a:t>
            </a:r>
            <a:r>
              <a:rPr lang="zh-CN" altLang="en-US" sz="2800" dirty="0">
                <a:solidFill>
                  <a:schemeClr val="accent4">
                    <a:lumMod val="75000"/>
                  </a:schemeClr>
                </a:solidFill>
              </a:rPr>
              <a:t>过下标访问</a:t>
            </a:r>
          </a:p>
          <a:p>
            <a:pPr marL="658368" lvl="1" indent="-246888" eaLnBrk="1" fontAlgn="auto" hangingPunct="1">
              <a:lnSpc>
                <a:spcPct val="120000"/>
              </a:lnSpc>
              <a:spcAft>
                <a:spcPts val="0"/>
              </a:spcAft>
              <a:buFontTx/>
              <a:buNone/>
              <a:defRPr/>
            </a:pPr>
            <a:r>
              <a:rPr lang="zh-CN" altLang="en-US" sz="2800" dirty="0">
                <a:solidFill>
                  <a:schemeClr val="accent4">
                    <a:lumMod val="75000"/>
                  </a:schemeClr>
                </a:solidFill>
              </a:rPr>
              <a:t>             数组名</a:t>
            </a:r>
            <a:r>
              <a:rPr lang="en-US" altLang="zh-CN" sz="2800" dirty="0">
                <a:solidFill>
                  <a:schemeClr val="accent4">
                    <a:lumMod val="75000"/>
                  </a:schemeClr>
                </a:solidFill>
              </a:rPr>
              <a:t>[</a:t>
            </a:r>
            <a:r>
              <a:rPr lang="zh-CN" altLang="en-US" sz="2800" dirty="0">
                <a:solidFill>
                  <a:schemeClr val="accent4">
                    <a:lumMod val="75000"/>
                  </a:schemeClr>
                </a:solidFill>
              </a:rPr>
              <a:t>下标</a:t>
            </a:r>
            <a:r>
              <a:rPr lang="en-US" altLang="zh-CN" sz="2800" dirty="0">
                <a:solidFill>
                  <a:schemeClr val="accent4">
                    <a:lumMod val="75000"/>
                  </a:schemeClr>
                </a:solidFill>
              </a:rPr>
              <a:t>].</a:t>
            </a:r>
            <a:r>
              <a:rPr lang="zh-CN" altLang="en-US" sz="2800" dirty="0">
                <a:solidFill>
                  <a:schemeClr val="accent4">
                    <a:lumMod val="75000"/>
                  </a:schemeClr>
                </a:solidFill>
              </a:rPr>
              <a:t>成员名</a:t>
            </a:r>
          </a:p>
          <a:p>
            <a:pPr marL="411162" lvl="1" indent="0" eaLnBrk="1" fontAlgn="auto" hangingPunct="1">
              <a:lnSpc>
                <a:spcPct val="120000"/>
              </a:lnSpc>
              <a:spcAft>
                <a:spcPts val="0"/>
              </a:spcAft>
              <a:buFont typeface="Georgia"/>
              <a:buNone/>
              <a:defRPr/>
            </a:pPr>
            <a:endParaRPr lang="en-US" altLang="zh-CN" sz="28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F61A97-1E6D-4DF7-91B6-0C7F17F0A6D0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/>
          <p:cNvSpPr>
            <a:spLocks noGrp="1"/>
          </p:cNvSpPr>
          <p:nvPr>
            <p:ph type="title"/>
          </p:nvPr>
        </p:nvSpPr>
        <p:spPr>
          <a:xfrm>
            <a:off x="812800" y="1268760"/>
            <a:ext cx="10979150" cy="1066800"/>
          </a:xfrm>
        </p:spPr>
        <p:txBody>
          <a:bodyPr/>
          <a:lstStyle/>
          <a:p>
            <a:pPr eaLnBrk="1" hangingPunct="1"/>
            <a:r>
              <a:rPr lang="zh-CN" altLang="en-US"/>
              <a:t>对象数组初始化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2492897"/>
            <a:ext cx="10399713" cy="3507854"/>
          </a:xfrm>
        </p:spPr>
        <p:txBody>
          <a:bodyPr>
            <a:normAutofit/>
          </a:bodyPr>
          <a:lstStyle/>
          <a:p>
            <a:pPr marL="365760" indent="-256032" eaLnBrk="1" fontAlgn="auto" hangingPunct="1">
              <a:spcAft>
                <a:spcPts val="60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zh-CN" altLang="en-US" sz="2800" dirty="0">
                <a:latin typeface="+mn-ea"/>
              </a:rPr>
              <a:t>数组中每一个元素对象被创建时，系统都会调用类构造函数初始化该对象。</a:t>
            </a:r>
          </a:p>
          <a:p>
            <a:pPr marL="365760" indent="-256032" eaLnBrk="1" fontAlgn="auto" hangingPunct="1">
              <a:spcAft>
                <a:spcPts val="60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zh-CN" altLang="en-US" sz="2800" dirty="0">
                <a:latin typeface="+mn-ea"/>
              </a:rPr>
              <a:t>通过初始化列表赋值。</a:t>
            </a:r>
            <a:endParaRPr lang="en-US" altLang="zh-CN" sz="2800" dirty="0">
              <a:latin typeface="+mn-ea"/>
            </a:endParaRPr>
          </a:p>
          <a:p>
            <a:pPr marL="109537" indent="0" eaLnBrk="1" fontAlgn="auto" hangingPunct="1">
              <a:spcAft>
                <a:spcPts val="60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2800" dirty="0">
                <a:latin typeface="+mn-ea"/>
              </a:rPr>
              <a:t>    </a:t>
            </a:r>
            <a:r>
              <a:rPr lang="zh-CN" altLang="en-US" sz="2800" dirty="0">
                <a:solidFill>
                  <a:srgbClr val="002060"/>
                </a:solidFill>
                <a:latin typeface="+mn-ea"/>
              </a:rPr>
              <a:t>例：</a:t>
            </a:r>
            <a:r>
              <a:rPr lang="en-US" altLang="zh-CN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Point a[2]={Point(1,2),Point(3,4)};</a:t>
            </a:r>
          </a:p>
          <a:p>
            <a:pPr marL="365760" indent="-256032" eaLnBrk="1" fontAlgn="auto" hangingPunct="1">
              <a:spcAft>
                <a:spcPts val="60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zh-CN" altLang="en-US" sz="2800" dirty="0">
                <a:latin typeface="+mn-ea"/>
              </a:rPr>
              <a:t>如果没有为数组元素指定显式初始值，数组元素便使用默认值初始化（</a:t>
            </a:r>
            <a:r>
              <a:rPr lang="zh-CN" altLang="en-US" sz="2800">
                <a:latin typeface="+mn-ea"/>
              </a:rPr>
              <a:t>调用默认构</a:t>
            </a:r>
            <a:r>
              <a:rPr lang="zh-CN" altLang="en-US" sz="2800" dirty="0">
                <a:latin typeface="+mn-ea"/>
              </a:rPr>
              <a:t>造函数）。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endParaRPr lang="en-US" altLang="zh-CN" sz="2800" dirty="0">
              <a:latin typeface="+mn-ea"/>
            </a:endParaRP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endParaRPr lang="zh-CN" altLang="en-US" sz="2800" dirty="0">
              <a:latin typeface="+mn-ea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F61A97-1E6D-4DF7-91B6-0C7F17F0A6D0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/>
          <p:cNvSpPr>
            <a:spLocks noGrp="1"/>
          </p:cNvSpPr>
          <p:nvPr>
            <p:ph type="title"/>
          </p:nvPr>
        </p:nvSpPr>
        <p:spPr>
          <a:xfrm>
            <a:off x="609600" y="1576388"/>
            <a:ext cx="10979150" cy="1066800"/>
          </a:xfrm>
        </p:spPr>
        <p:txBody>
          <a:bodyPr/>
          <a:lstStyle/>
          <a:p>
            <a:pPr eaLnBrk="1" hangingPunct="1"/>
            <a:r>
              <a:rPr lang="zh-CN" altLang="en-US"/>
              <a:t>数组元素所属类的构造函数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2780928"/>
            <a:ext cx="10902950" cy="3291260"/>
          </a:xfrm>
        </p:spPr>
        <p:txBody>
          <a:bodyPr>
            <a:normAutofit/>
          </a:bodyPr>
          <a:lstStyle/>
          <a:p>
            <a:pPr marL="365760" indent="-256032" eaLnBrk="1" fontAlgn="auto" hangingPunct="1">
              <a:spcAft>
                <a:spcPts val="60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zh-CN" altLang="en-US" sz="2800"/>
              <a:t>元素所属的类不声明构</a:t>
            </a:r>
            <a:r>
              <a:rPr lang="zh-CN" altLang="en-US" sz="2800" dirty="0"/>
              <a:t>造函数，则</a:t>
            </a:r>
            <a:r>
              <a:rPr lang="zh-CN" altLang="en-US" sz="2800"/>
              <a:t>采用默认构</a:t>
            </a:r>
            <a:r>
              <a:rPr lang="zh-CN" altLang="en-US" sz="2800" dirty="0"/>
              <a:t>造函数。</a:t>
            </a:r>
          </a:p>
          <a:p>
            <a:pPr marL="365760" indent="-256032" eaLnBrk="1" fontAlgn="auto" hangingPunct="1">
              <a:spcAft>
                <a:spcPts val="60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zh-CN" altLang="en-US" sz="2800" dirty="0"/>
              <a:t>各元素对象的初值要求为相同的值时，可以声明具有默认形参值的构造函数。</a:t>
            </a:r>
          </a:p>
          <a:p>
            <a:pPr marL="365760" indent="-256032" eaLnBrk="1" fontAlgn="auto" hangingPunct="1">
              <a:spcAft>
                <a:spcPts val="60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zh-CN" altLang="en-US" sz="2800" dirty="0"/>
              <a:t>各元素对象的初值要求为不同的值时，需要声明带形参的构造函数。</a:t>
            </a:r>
          </a:p>
          <a:p>
            <a:pPr marL="365760" indent="-256032" eaLnBrk="1" fontAlgn="auto" hangingPunct="1">
              <a:spcAft>
                <a:spcPts val="60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zh-CN" altLang="en-US" sz="2800" dirty="0"/>
              <a:t>当数组中每一个对象被删除时，系统都要调用一次析构函数。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endParaRPr lang="zh-CN" altLang="en-US" sz="2800" dirty="0">
              <a:latin typeface="+mn-ea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F61A97-1E6D-4DF7-91B6-0C7F17F0A6D0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例</a:t>
            </a:r>
            <a:r>
              <a:rPr lang="en-US" altLang="zh-CN"/>
              <a:t>6-3 </a:t>
            </a:r>
            <a:r>
              <a:rPr lang="zh-CN" altLang="en-US"/>
              <a:t>对象数组应用举例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54758" y="1052736"/>
            <a:ext cx="9222880" cy="5472607"/>
          </a:xfrm>
        </p:spPr>
        <p:txBody>
          <a:bodyPr>
            <a:noAutofit/>
          </a:bodyPr>
          <a:lstStyle/>
          <a:p>
            <a:pPr marL="360000" indent="-252000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en-US" altLang="zh-CN" sz="2000" noProof="1">
                <a:latin typeface="Consolas" panose="020B0609020204030204" pitchFamily="49" charset="0"/>
                <a:cs typeface="Consolas" pitchFamily="49" charset="0"/>
              </a:rPr>
              <a:t>//</a:t>
            </a:r>
            <a:r>
              <a:rPr lang="en-US" altLang="zh-CN" sz="2000" noProof="1">
                <a:solidFill>
                  <a:schemeClr val="accent3"/>
                </a:solidFill>
                <a:latin typeface="Consolas" panose="020B0609020204030204" pitchFamily="49" charset="0"/>
                <a:cs typeface="Consolas" pitchFamily="49" charset="0"/>
              </a:rPr>
              <a:t>Point.h</a:t>
            </a:r>
          </a:p>
          <a:p>
            <a:pPr marL="360000" indent="-252000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en-US" altLang="zh-CN" sz="2000" noProof="1">
                <a:latin typeface="Consolas" panose="020B0609020204030204" pitchFamily="49" charset="0"/>
                <a:cs typeface="Consolas" pitchFamily="49" charset="0"/>
              </a:rPr>
              <a:t>#ifndef _POINT_H</a:t>
            </a:r>
          </a:p>
          <a:p>
            <a:pPr marL="360000" indent="-252000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en-US" altLang="zh-CN" sz="2000" noProof="1">
                <a:latin typeface="Consolas" panose="020B0609020204030204" pitchFamily="49" charset="0"/>
                <a:cs typeface="Consolas" pitchFamily="49" charset="0"/>
              </a:rPr>
              <a:t>#define _POINT_H</a:t>
            </a:r>
          </a:p>
          <a:p>
            <a:pPr marL="360000" indent="-252000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en-US" altLang="zh-CN" sz="2000" noProof="1">
                <a:latin typeface="Consolas" panose="020B0609020204030204" pitchFamily="49" charset="0"/>
                <a:cs typeface="Consolas" pitchFamily="49" charset="0"/>
              </a:rPr>
              <a:t>class </a:t>
            </a:r>
            <a:r>
              <a:rPr lang="en-US" altLang="zh-CN" sz="2000" noProof="1">
                <a:solidFill>
                  <a:schemeClr val="accent3"/>
                </a:solidFill>
                <a:latin typeface="Consolas" panose="020B0609020204030204" pitchFamily="49" charset="0"/>
                <a:cs typeface="Consolas" pitchFamily="49" charset="0"/>
              </a:rPr>
              <a:t>Point</a:t>
            </a:r>
            <a:r>
              <a:rPr lang="en-US" altLang="zh-CN" sz="2000" noProof="1">
                <a:latin typeface="Consolas" panose="020B0609020204030204" pitchFamily="49" charset="0"/>
                <a:cs typeface="Consolas" pitchFamily="49" charset="0"/>
              </a:rPr>
              <a:t> {	//</a:t>
            </a:r>
            <a:r>
              <a:rPr lang="zh-CN" altLang="en-US" sz="2000" noProof="1">
                <a:latin typeface="Consolas" panose="020B0609020204030204" pitchFamily="49" charset="0"/>
                <a:cs typeface="Consolas" pitchFamily="49" charset="0"/>
              </a:rPr>
              <a:t>类的定义</a:t>
            </a:r>
          </a:p>
          <a:p>
            <a:pPr marL="360000" indent="-252000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en-US" altLang="zh-CN" sz="2000" noProof="1">
                <a:latin typeface="Consolas" panose="020B0609020204030204" pitchFamily="49" charset="0"/>
                <a:cs typeface="Consolas" pitchFamily="49" charset="0"/>
              </a:rPr>
              <a:t>public:		//</a:t>
            </a:r>
            <a:r>
              <a:rPr lang="zh-CN" altLang="en-US" sz="2000" noProof="1">
                <a:latin typeface="Consolas" panose="020B0609020204030204" pitchFamily="49" charset="0"/>
                <a:cs typeface="Consolas" pitchFamily="49" charset="0"/>
              </a:rPr>
              <a:t>外部接口</a:t>
            </a:r>
          </a:p>
          <a:p>
            <a:pPr marL="360000" indent="-252000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zh-CN" altLang="en-US" sz="2000" noProof="1">
                <a:latin typeface="Consolas" panose="020B0609020204030204" pitchFamily="49" charset="0"/>
                <a:cs typeface="Consolas" pitchFamily="49" charset="0"/>
              </a:rPr>
              <a:t>	</a:t>
            </a:r>
            <a:r>
              <a:rPr lang="en-US" altLang="zh-CN" sz="2000" noProof="1">
                <a:solidFill>
                  <a:srgbClr val="FF0000"/>
                </a:solidFill>
                <a:latin typeface="Consolas" panose="020B0609020204030204" pitchFamily="49" charset="0"/>
                <a:cs typeface="Consolas" pitchFamily="49" charset="0"/>
              </a:rPr>
              <a:t>Point();</a:t>
            </a:r>
          </a:p>
          <a:p>
            <a:pPr marL="360000" indent="-252000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en-US" altLang="zh-CN" sz="2000" noProof="1">
                <a:solidFill>
                  <a:srgbClr val="FF0000"/>
                </a:solidFill>
                <a:latin typeface="Consolas" panose="020B0609020204030204" pitchFamily="49" charset="0"/>
                <a:cs typeface="Consolas" pitchFamily="49" charset="0"/>
              </a:rPr>
              <a:t>	Point(int x, int y);</a:t>
            </a:r>
          </a:p>
          <a:p>
            <a:pPr marL="360000" indent="-252000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en-US" altLang="zh-CN" sz="2000" noProof="1">
                <a:solidFill>
                  <a:srgbClr val="FF0000"/>
                </a:solidFill>
                <a:latin typeface="Consolas" panose="020B0609020204030204" pitchFamily="49" charset="0"/>
                <a:cs typeface="Consolas" pitchFamily="49" charset="0"/>
              </a:rPr>
              <a:t>	~Point();</a:t>
            </a:r>
          </a:p>
          <a:p>
            <a:pPr marL="360000" indent="-252000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en-US" altLang="zh-CN" sz="2000" noProof="1">
                <a:latin typeface="Consolas" panose="020B0609020204030204" pitchFamily="49" charset="0"/>
                <a:cs typeface="Consolas" pitchFamily="49" charset="0"/>
              </a:rPr>
              <a:t>	void move(int newX,int newY);</a:t>
            </a:r>
          </a:p>
          <a:p>
            <a:pPr marL="360000" indent="-252000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en-US" altLang="zh-CN" sz="2000" noProof="1">
                <a:latin typeface="Consolas" panose="020B0609020204030204" pitchFamily="49" charset="0"/>
                <a:cs typeface="Consolas" pitchFamily="49" charset="0"/>
              </a:rPr>
              <a:t>	int getX() const { return x; }</a:t>
            </a:r>
          </a:p>
          <a:p>
            <a:pPr marL="360000" indent="-252000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en-US" altLang="zh-CN" sz="2000" noProof="1">
                <a:latin typeface="Consolas" panose="020B0609020204030204" pitchFamily="49" charset="0"/>
                <a:cs typeface="Consolas" pitchFamily="49" charset="0"/>
              </a:rPr>
              <a:t>	int getY() const { return y; }</a:t>
            </a:r>
          </a:p>
          <a:p>
            <a:pPr marL="360000" indent="-252000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en-US" altLang="zh-CN" sz="2000" noProof="1">
                <a:latin typeface="Consolas" panose="020B0609020204030204" pitchFamily="49" charset="0"/>
                <a:cs typeface="Consolas" pitchFamily="49" charset="0"/>
              </a:rPr>
              <a:t>	static void showCount();	//</a:t>
            </a:r>
            <a:r>
              <a:rPr lang="zh-CN" altLang="en-US" sz="2000" noProof="1">
                <a:latin typeface="Consolas" panose="020B0609020204030204" pitchFamily="49" charset="0"/>
                <a:cs typeface="Consolas" pitchFamily="49" charset="0"/>
              </a:rPr>
              <a:t>静态函数成员</a:t>
            </a:r>
          </a:p>
          <a:p>
            <a:pPr marL="360000" indent="-252000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en-US" altLang="zh-CN" sz="2000" noProof="1">
                <a:latin typeface="Consolas" panose="020B0609020204030204" pitchFamily="49" charset="0"/>
                <a:cs typeface="Consolas" pitchFamily="49" charset="0"/>
              </a:rPr>
              <a:t>private:			//</a:t>
            </a:r>
            <a:r>
              <a:rPr lang="zh-CN" altLang="en-US" sz="2000" noProof="1">
                <a:latin typeface="Consolas" panose="020B0609020204030204" pitchFamily="49" charset="0"/>
                <a:cs typeface="Consolas" pitchFamily="49" charset="0"/>
              </a:rPr>
              <a:t>私有数据成员</a:t>
            </a:r>
          </a:p>
          <a:p>
            <a:pPr marL="360000" indent="-252000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zh-CN" altLang="en-US" sz="2000" noProof="1">
                <a:latin typeface="Consolas" panose="020B0609020204030204" pitchFamily="49" charset="0"/>
                <a:cs typeface="Consolas" pitchFamily="49" charset="0"/>
              </a:rPr>
              <a:t>	</a:t>
            </a:r>
            <a:r>
              <a:rPr lang="en-US" altLang="zh-CN" sz="2000" noProof="1">
                <a:latin typeface="Consolas" panose="020B0609020204030204" pitchFamily="49" charset="0"/>
                <a:cs typeface="Consolas" pitchFamily="49" charset="0"/>
              </a:rPr>
              <a:t>int x, y;</a:t>
            </a:r>
          </a:p>
          <a:p>
            <a:pPr marL="360000" indent="-252000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en-US" altLang="zh-CN" sz="2000" noProof="1">
                <a:latin typeface="Consolas" panose="020B0609020204030204" pitchFamily="49" charset="0"/>
                <a:cs typeface="Consolas" pitchFamily="49" charset="0"/>
              </a:rPr>
              <a:t>};</a:t>
            </a:r>
          </a:p>
          <a:p>
            <a:pPr marL="360000" indent="-252000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en-US" altLang="zh-CN" sz="2000" noProof="1">
                <a:latin typeface="Consolas" panose="020B0609020204030204" pitchFamily="49" charset="0"/>
                <a:cs typeface="Consolas" pitchFamily="49" charset="0"/>
              </a:rPr>
              <a:t>#endif	//_</a:t>
            </a:r>
            <a:r>
              <a:rPr lang="en-US" altLang="zh-CN" sz="2000" noProof="1" smtClean="0">
                <a:latin typeface="Consolas" panose="020B0609020204030204" pitchFamily="49" charset="0"/>
                <a:cs typeface="Consolas" pitchFamily="49" charset="0"/>
              </a:rPr>
              <a:t>POINT_H</a:t>
            </a:r>
            <a:endParaRPr lang="en-US" altLang="zh-CN" dirty="0">
              <a:latin typeface="Consolas" panose="020B0609020204030204" pitchFamily="49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F61A97-1E6D-4DF7-91B6-0C7F17F0A6D0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例</a:t>
            </a:r>
            <a:r>
              <a:rPr lang="en-US" altLang="zh-CN"/>
              <a:t>6-3 </a:t>
            </a:r>
            <a:r>
              <a:rPr lang="zh-CN" altLang="en-US"/>
              <a:t>对象数组应用举例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18655" y="1052736"/>
            <a:ext cx="10657183" cy="5616624"/>
          </a:xfrm>
        </p:spPr>
        <p:txBody>
          <a:bodyPr>
            <a:noAutofit/>
          </a:bodyPr>
          <a:lstStyle/>
          <a:p>
            <a:pPr marL="360000" indent="-252000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en-US" altLang="zh-CN" sz="2000" noProof="1">
                <a:latin typeface="Consolas" panose="020B0609020204030204" pitchFamily="49" charset="0"/>
                <a:cs typeface="Consolas" pitchFamily="49" charset="0"/>
              </a:rPr>
              <a:t>//Point.cpp</a:t>
            </a:r>
          </a:p>
          <a:p>
            <a:pPr marL="360000" indent="-252000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en-US" altLang="zh-CN" sz="2000" noProof="1">
                <a:latin typeface="Consolas" panose="020B0609020204030204" pitchFamily="49" charset="0"/>
                <a:cs typeface="Consolas" pitchFamily="49" charset="0"/>
              </a:rPr>
              <a:t>#include &lt;iostream&gt;</a:t>
            </a:r>
          </a:p>
          <a:p>
            <a:pPr marL="360000" indent="-252000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en-US" altLang="zh-CN" sz="2000" noProof="1">
                <a:latin typeface="Consolas" panose="020B0609020204030204" pitchFamily="49" charset="0"/>
                <a:cs typeface="Consolas" pitchFamily="49" charset="0"/>
              </a:rPr>
              <a:t>#include "Point.h"</a:t>
            </a:r>
          </a:p>
          <a:p>
            <a:pPr marL="360000" indent="-252000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en-US" altLang="zh-CN" sz="2000" noProof="1">
                <a:latin typeface="Consolas" panose="020B0609020204030204" pitchFamily="49" charset="0"/>
                <a:cs typeface="Consolas" pitchFamily="49" charset="0"/>
              </a:rPr>
              <a:t>using namespace std;</a:t>
            </a:r>
          </a:p>
          <a:p>
            <a:pPr marL="360000" indent="-252000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en-US" altLang="zh-CN" sz="2000" noProof="1">
                <a:latin typeface="Consolas" panose="020B0609020204030204" pitchFamily="49" charset="0"/>
                <a:cs typeface="Consolas" pitchFamily="49" charset="0"/>
              </a:rPr>
              <a:t>Point::Point() : x(0), y(0) {</a:t>
            </a:r>
          </a:p>
          <a:p>
            <a:pPr marL="360000" indent="-252000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en-US" altLang="zh-CN" sz="2000" noProof="1">
                <a:latin typeface="Consolas" panose="020B0609020204030204" pitchFamily="49" charset="0"/>
                <a:cs typeface="Consolas" pitchFamily="49" charset="0"/>
              </a:rPr>
              <a:t>	cout &lt;&lt; "Default Constructor called." &lt;&lt; endl;</a:t>
            </a:r>
          </a:p>
          <a:p>
            <a:pPr marL="360000" indent="-252000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en-US" altLang="zh-CN" sz="2000" noProof="1">
                <a:latin typeface="Consolas" panose="020B0609020204030204" pitchFamily="49" charset="0"/>
                <a:cs typeface="Consolas" pitchFamily="49" charset="0"/>
              </a:rPr>
              <a:t>}</a:t>
            </a:r>
          </a:p>
          <a:p>
            <a:pPr marL="360000" indent="-252000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en-US" altLang="zh-CN" sz="2000" noProof="1">
                <a:latin typeface="Consolas" panose="020B0609020204030204" pitchFamily="49" charset="0"/>
                <a:cs typeface="Consolas" pitchFamily="49" charset="0"/>
              </a:rPr>
              <a:t>Point::Point(int x, int y) : x(x), y(y) {</a:t>
            </a:r>
          </a:p>
          <a:p>
            <a:pPr marL="360000" indent="-252000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en-US" altLang="zh-CN" sz="2000" noProof="1">
                <a:latin typeface="Consolas" panose="020B0609020204030204" pitchFamily="49" charset="0"/>
                <a:cs typeface="Consolas" pitchFamily="49" charset="0"/>
              </a:rPr>
              <a:t>	cout &lt;&lt; "Constructor called." &lt;&lt; endl;</a:t>
            </a:r>
          </a:p>
          <a:p>
            <a:pPr marL="360000" indent="-252000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en-US" altLang="zh-CN" sz="2000" noProof="1">
                <a:latin typeface="Consolas" panose="020B0609020204030204" pitchFamily="49" charset="0"/>
                <a:cs typeface="Consolas" pitchFamily="49" charset="0"/>
              </a:rPr>
              <a:t>}</a:t>
            </a:r>
          </a:p>
          <a:p>
            <a:pPr marL="360000" indent="-252000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en-US" altLang="zh-CN" sz="2000" noProof="1">
                <a:latin typeface="Consolas" panose="020B0609020204030204" pitchFamily="49" charset="0"/>
                <a:cs typeface="Consolas" pitchFamily="49" charset="0"/>
              </a:rPr>
              <a:t>Point::~Point() {</a:t>
            </a:r>
          </a:p>
          <a:p>
            <a:pPr marL="360000" indent="-252000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en-US" altLang="zh-CN" sz="2000" noProof="1">
                <a:latin typeface="Consolas" panose="020B0609020204030204" pitchFamily="49" charset="0"/>
                <a:cs typeface="Consolas" pitchFamily="49" charset="0"/>
              </a:rPr>
              <a:t>	cout &lt;&lt; "Destructor called." &lt;&lt; endl;</a:t>
            </a:r>
          </a:p>
          <a:p>
            <a:pPr marL="360000" indent="-252000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en-US" altLang="zh-CN" sz="2000" noProof="1">
                <a:latin typeface="Consolas" panose="020B0609020204030204" pitchFamily="49" charset="0"/>
                <a:cs typeface="Consolas" pitchFamily="49" charset="0"/>
              </a:rPr>
              <a:t>}</a:t>
            </a:r>
          </a:p>
          <a:p>
            <a:pPr marL="360000" indent="-252000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en-US" altLang="zh-CN" sz="2000" noProof="1">
                <a:latin typeface="Consolas" panose="020B0609020204030204" pitchFamily="49" charset="0"/>
                <a:cs typeface="Consolas" pitchFamily="49" charset="0"/>
              </a:rPr>
              <a:t>void Point::move(int newX,int newY) {</a:t>
            </a:r>
          </a:p>
          <a:p>
            <a:pPr marL="360000" indent="-252000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en-US" altLang="zh-CN" sz="2000" noProof="1">
                <a:latin typeface="Consolas" panose="020B0609020204030204" pitchFamily="49" charset="0"/>
                <a:cs typeface="Consolas" pitchFamily="49" charset="0"/>
              </a:rPr>
              <a:t>	cout &lt;&lt; "Moving the point to (" &lt;&lt; newX &lt;&lt; ", " &lt;&lt; newY &lt;&lt; ")" &lt;&lt; endl;</a:t>
            </a:r>
          </a:p>
          <a:p>
            <a:pPr marL="360000" indent="-252000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en-US" altLang="zh-CN" sz="2000" noProof="1">
                <a:latin typeface="Consolas" panose="020B0609020204030204" pitchFamily="49" charset="0"/>
                <a:cs typeface="Consolas" pitchFamily="49" charset="0"/>
              </a:rPr>
              <a:t>	x = newX;</a:t>
            </a:r>
          </a:p>
          <a:p>
            <a:pPr marL="360000" indent="-252000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en-US" altLang="zh-CN" sz="2000" noProof="1">
                <a:latin typeface="Consolas" panose="020B0609020204030204" pitchFamily="49" charset="0"/>
                <a:cs typeface="Consolas" pitchFamily="49" charset="0"/>
              </a:rPr>
              <a:t>	y = newY;</a:t>
            </a:r>
          </a:p>
          <a:p>
            <a:pPr marL="360000" indent="-252000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en-US" altLang="zh-CN" sz="2000" noProof="1">
                <a:latin typeface="Consolas" panose="020B0609020204030204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F61A97-1E6D-4DF7-91B6-0C7F17F0A6D0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例</a:t>
            </a:r>
            <a:r>
              <a:rPr lang="en-US" altLang="zh-CN"/>
              <a:t>6-3 </a:t>
            </a:r>
            <a:r>
              <a:rPr lang="zh-CN" altLang="en-US"/>
              <a:t>对象数组应用举例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54758" y="1052736"/>
            <a:ext cx="9222880" cy="5472607"/>
          </a:xfrm>
        </p:spPr>
        <p:txBody>
          <a:bodyPr>
            <a:normAutofit/>
          </a:bodyPr>
          <a:lstStyle/>
          <a:p>
            <a:pPr marL="360000" indent="-25200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en-US" altLang="zh-CN" sz="2000" noProof="1">
                <a:latin typeface="Consolas" panose="020B0609020204030204" pitchFamily="49" charset="0"/>
                <a:cs typeface="Consolas" pitchFamily="49" charset="0"/>
              </a:rPr>
              <a:t>//6-3.cpp</a:t>
            </a:r>
          </a:p>
          <a:p>
            <a:pPr marL="360000" indent="-25200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en-US" altLang="zh-CN" sz="2000" noProof="1">
                <a:latin typeface="Consolas" panose="020B0609020204030204" pitchFamily="49" charset="0"/>
                <a:cs typeface="Consolas" pitchFamily="49" charset="0"/>
              </a:rPr>
              <a:t>#include "Point.h"</a:t>
            </a:r>
          </a:p>
          <a:p>
            <a:pPr marL="360000" indent="-25200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en-US" altLang="zh-CN" sz="2000" noProof="1">
                <a:latin typeface="Consolas" panose="020B0609020204030204" pitchFamily="49" charset="0"/>
                <a:cs typeface="Consolas" pitchFamily="49" charset="0"/>
              </a:rPr>
              <a:t>#include &lt;iostream&gt;</a:t>
            </a:r>
          </a:p>
          <a:p>
            <a:pPr marL="360000" indent="-25200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en-US" altLang="zh-CN" sz="2000" noProof="1">
                <a:latin typeface="Consolas" panose="020B0609020204030204" pitchFamily="49" charset="0"/>
                <a:cs typeface="Consolas" pitchFamily="49" charset="0"/>
              </a:rPr>
              <a:t>using namespace std;</a:t>
            </a:r>
          </a:p>
          <a:p>
            <a:pPr marL="360000" indent="-25200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endParaRPr lang="en-US" altLang="zh-CN" sz="2000" noProof="1">
              <a:latin typeface="Consolas" panose="020B0609020204030204" pitchFamily="49" charset="0"/>
              <a:cs typeface="Consolas" pitchFamily="49" charset="0"/>
            </a:endParaRPr>
          </a:p>
          <a:p>
            <a:pPr marL="360000" indent="-25200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en-US" altLang="zh-CN" sz="2000" noProof="1">
                <a:latin typeface="Consolas" panose="020B0609020204030204" pitchFamily="49" charset="0"/>
                <a:cs typeface="Consolas" pitchFamily="49" charset="0"/>
              </a:rPr>
              <a:t>int main() {</a:t>
            </a:r>
          </a:p>
          <a:p>
            <a:pPr marL="360000" indent="-25200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en-US" altLang="zh-CN" sz="2000" noProof="1">
                <a:latin typeface="Consolas" panose="020B0609020204030204" pitchFamily="49" charset="0"/>
                <a:cs typeface="Consolas" pitchFamily="49" charset="0"/>
              </a:rPr>
              <a:t>	cout &lt;&lt; "Entering main..." &lt;&lt; endl;</a:t>
            </a:r>
          </a:p>
          <a:p>
            <a:pPr marL="360000" indent="-25200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en-US" altLang="zh-CN" sz="2000" noProof="1">
                <a:latin typeface="Consolas" panose="020B0609020204030204" pitchFamily="49" charset="0"/>
                <a:cs typeface="Consolas" pitchFamily="49" charset="0"/>
              </a:rPr>
              <a:t>	Point </a:t>
            </a:r>
            <a:r>
              <a:rPr lang="en-US" altLang="zh-CN" sz="2000" noProof="1">
                <a:solidFill>
                  <a:srgbClr val="C00000"/>
                </a:solidFill>
                <a:latin typeface="Consolas" panose="020B0609020204030204" pitchFamily="49" charset="0"/>
                <a:cs typeface="Consolas" pitchFamily="49" charset="0"/>
              </a:rPr>
              <a:t>a[2]</a:t>
            </a:r>
            <a:r>
              <a:rPr lang="en-US" altLang="zh-CN" sz="2000" noProof="1">
                <a:latin typeface="Consolas" panose="020B0609020204030204" pitchFamily="49" charset="0"/>
                <a:cs typeface="Consolas" pitchFamily="49" charset="0"/>
              </a:rPr>
              <a:t>;</a:t>
            </a:r>
          </a:p>
          <a:p>
            <a:pPr marL="360000" indent="-25200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en-US" altLang="zh-CN" sz="2000" noProof="1">
                <a:latin typeface="Consolas" panose="020B0609020204030204" pitchFamily="49" charset="0"/>
                <a:cs typeface="Consolas" pitchFamily="49" charset="0"/>
              </a:rPr>
              <a:t>	for(int i = 0; i &lt; 2; i++)</a:t>
            </a:r>
          </a:p>
          <a:p>
            <a:pPr marL="360000" indent="-25200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en-US" altLang="zh-CN" sz="2000" noProof="1">
                <a:latin typeface="Consolas" panose="020B0609020204030204" pitchFamily="49" charset="0"/>
                <a:cs typeface="Consolas" pitchFamily="49" charset="0"/>
              </a:rPr>
              <a:t>		</a:t>
            </a:r>
            <a:r>
              <a:rPr lang="en-US" altLang="zh-CN" sz="2000" noProof="1">
                <a:solidFill>
                  <a:srgbClr val="C00000"/>
                </a:solidFill>
                <a:latin typeface="Consolas" panose="020B0609020204030204" pitchFamily="49" charset="0"/>
                <a:cs typeface="Consolas" pitchFamily="49" charset="0"/>
              </a:rPr>
              <a:t>a[i].move(i + 10, i + 20);</a:t>
            </a:r>
          </a:p>
          <a:p>
            <a:pPr marL="360000" indent="-25200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en-US" altLang="zh-CN" sz="2000" noProof="1">
                <a:latin typeface="Consolas" panose="020B0609020204030204" pitchFamily="49" charset="0"/>
                <a:cs typeface="Consolas" pitchFamily="49" charset="0"/>
              </a:rPr>
              <a:t>	cout &lt;&lt; "Exiting main..." &lt;&lt; endl;</a:t>
            </a:r>
          </a:p>
          <a:p>
            <a:pPr marL="360000" indent="-25200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en-US" altLang="zh-CN" sz="2000" noProof="1">
                <a:latin typeface="Consolas" panose="020B0609020204030204" pitchFamily="49" charset="0"/>
                <a:cs typeface="Consolas" pitchFamily="49" charset="0"/>
              </a:rPr>
              <a:t>	return 0;</a:t>
            </a:r>
          </a:p>
          <a:p>
            <a:pPr marL="360000" indent="-25200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en-US" altLang="zh-CN" sz="2000" noProof="1" smtClean="0">
                <a:latin typeface="Consolas" panose="020B0609020204030204" pitchFamily="49" charset="0"/>
                <a:cs typeface="Consolas" pitchFamily="49" charset="0"/>
              </a:rPr>
              <a:t>}</a:t>
            </a:r>
            <a:endParaRPr lang="en-US" altLang="zh-CN" sz="2000" noProof="1"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11" name="内容占位符 1"/>
          <p:cNvSpPr txBox="1">
            <a:spLocks/>
          </p:cNvSpPr>
          <p:nvPr/>
        </p:nvSpPr>
        <p:spPr bwMode="auto">
          <a:xfrm>
            <a:off x="7899375" y="3461665"/>
            <a:ext cx="3848497" cy="3024336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65125" indent="-255588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•"/>
              <a:defRPr sz="2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657225" indent="-246063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Georgia" panose="02040502050405020303" pitchFamily="18" charset="0"/>
              <a:buChar char="▫"/>
              <a:defRPr sz="2000" kern="12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922338" indent="-219075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kern="12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179513" indent="-200025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kern="12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389063" indent="-182563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kern="1200">
                <a:solidFill>
                  <a:srgbClr val="A04DA3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0" indent="-256032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kumimoji="0" lang="zh-CN" altLang="zh-CN" sz="2000" dirty="0"/>
              <a:t>运行结果：</a:t>
            </a:r>
            <a:endParaRPr kumimoji="0" lang="en-US" altLang="zh-CN" sz="2000" dirty="0"/>
          </a:p>
          <a:p>
            <a:pPr marL="365760" indent="-256032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kumimoji="0" lang="en-US" altLang="zh-CN" sz="2000" dirty="0">
                <a:cs typeface="Consolas" pitchFamily="49" charset="0"/>
              </a:rPr>
              <a:t>Entering main...</a:t>
            </a:r>
          </a:p>
          <a:p>
            <a:pPr marL="365760" indent="-256032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kumimoji="0" lang="en-US" altLang="zh-CN" sz="2000" dirty="0">
                <a:cs typeface="Consolas" pitchFamily="49" charset="0"/>
              </a:rPr>
              <a:t>Default Constructor called.</a:t>
            </a:r>
          </a:p>
          <a:p>
            <a:pPr marL="365760" indent="-256032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kumimoji="0" lang="en-US" altLang="zh-CN" sz="2000" dirty="0">
                <a:cs typeface="Consolas" pitchFamily="49" charset="0"/>
              </a:rPr>
              <a:t>Default Constructor called.</a:t>
            </a:r>
          </a:p>
          <a:p>
            <a:pPr marL="365760" indent="-256032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kumimoji="0" lang="en-US" altLang="zh-CN" sz="2000" dirty="0">
                <a:cs typeface="Consolas" pitchFamily="49" charset="0"/>
              </a:rPr>
              <a:t>Moving the point to (10, 20)</a:t>
            </a:r>
          </a:p>
          <a:p>
            <a:pPr marL="365760" indent="-256032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kumimoji="0" lang="en-US" altLang="zh-CN" sz="2000" dirty="0">
                <a:cs typeface="Consolas" pitchFamily="49" charset="0"/>
              </a:rPr>
              <a:t>Moving the point to (11, 21)</a:t>
            </a:r>
          </a:p>
          <a:p>
            <a:pPr marL="365760" indent="-256032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kumimoji="0" lang="en-US" altLang="zh-CN" sz="2000" dirty="0">
                <a:cs typeface="Consolas" pitchFamily="49" charset="0"/>
              </a:rPr>
              <a:t>Exiting main...</a:t>
            </a:r>
          </a:p>
          <a:p>
            <a:pPr marL="365760" indent="-256032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kumimoji="0" lang="en-US" altLang="zh-CN" sz="2000" dirty="0">
                <a:cs typeface="Consolas" pitchFamily="49" charset="0"/>
              </a:rPr>
              <a:t>Destructor called.</a:t>
            </a:r>
          </a:p>
          <a:p>
            <a:pPr marL="365760" indent="-256032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kumimoji="0" lang="en-US" altLang="zh-CN" sz="2000" dirty="0">
                <a:cs typeface="Consolas" pitchFamily="49" charset="0"/>
              </a:rPr>
              <a:t>Destructor called.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F61A97-1E6D-4DF7-91B6-0C7F17F0A6D0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指针的概念和定义、与地址相关的运算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F61A97-1E6D-4DF7-91B6-0C7F17F0A6D0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44111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/>
          <p:cNvSpPr>
            <a:spLocks noGrp="1"/>
          </p:cNvSpPr>
          <p:nvPr>
            <p:ph type="title"/>
          </p:nvPr>
        </p:nvSpPr>
        <p:spPr>
          <a:xfrm>
            <a:off x="609600" y="1268760"/>
            <a:ext cx="10979150" cy="1066800"/>
          </a:xfrm>
        </p:spPr>
        <p:txBody>
          <a:bodyPr/>
          <a:lstStyle/>
          <a:p>
            <a:pPr eaLnBrk="1" hangingPunct="1"/>
            <a:r>
              <a:rPr lang="zh-CN" altLang="en-US"/>
              <a:t>内存空间的访问方式</a:t>
            </a:r>
          </a:p>
        </p:txBody>
      </p:sp>
      <p:sp>
        <p:nvSpPr>
          <p:cNvPr id="31747" name="内容占位符 2"/>
          <p:cNvSpPr>
            <a:spLocks noGrp="1"/>
          </p:cNvSpPr>
          <p:nvPr>
            <p:ph idx="1"/>
          </p:nvPr>
        </p:nvSpPr>
        <p:spPr>
          <a:xfrm>
            <a:off x="1098550" y="2564904"/>
            <a:ext cx="10256838" cy="2721471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sz="2800">
                <a:solidFill>
                  <a:schemeClr val="tx1"/>
                </a:solidFill>
                <a:latin typeface="宋体" panose="02010600030101010101" pitchFamily="2" charset="-122"/>
              </a:rPr>
              <a:t>通过变量名访问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800">
                <a:solidFill>
                  <a:schemeClr val="tx1"/>
                </a:solidFill>
                <a:latin typeface="宋体" panose="02010600030101010101" pitchFamily="2" charset="-122"/>
              </a:rPr>
              <a:t>通过地址访问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F61A97-1E6D-4DF7-91B6-0C7F17F0A6D0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1"/>
          <p:cNvSpPr>
            <a:spLocks noGrp="1"/>
          </p:cNvSpPr>
          <p:nvPr>
            <p:ph type="title"/>
          </p:nvPr>
        </p:nvSpPr>
        <p:spPr>
          <a:xfrm>
            <a:off x="609600" y="1576388"/>
            <a:ext cx="10979150" cy="1066800"/>
          </a:xfrm>
        </p:spPr>
        <p:txBody>
          <a:bodyPr/>
          <a:lstStyle/>
          <a:p>
            <a:pPr eaLnBrk="1" hangingPunct="1"/>
            <a:r>
              <a:rPr lang="zh-CN" altLang="en-US" sz="3600">
                <a:latin typeface="宋体" panose="02010600030101010101" pitchFamily="2" charset="-122"/>
              </a:rPr>
              <a:t>地址运算符：</a:t>
            </a:r>
            <a:r>
              <a:rPr lang="en-US" altLang="zh-CN" sz="3600">
                <a:latin typeface="宋体" panose="02010600030101010101" pitchFamily="2" charset="-122"/>
              </a:rPr>
              <a:t>&amp;</a:t>
            </a:r>
            <a:endParaRPr lang="zh-CN" altLang="en-US"/>
          </a:p>
        </p:txBody>
      </p:sp>
      <p:sp>
        <p:nvSpPr>
          <p:cNvPr id="33795" name="内容占位符 2"/>
          <p:cNvSpPr>
            <a:spLocks noGrp="1"/>
          </p:cNvSpPr>
          <p:nvPr>
            <p:ph idx="1"/>
          </p:nvPr>
        </p:nvSpPr>
        <p:spPr>
          <a:xfrm>
            <a:off x="669925" y="3209925"/>
            <a:ext cx="10541818" cy="1862138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sz="2800">
                <a:solidFill>
                  <a:schemeClr val="tx1"/>
                </a:solidFill>
                <a:latin typeface="宋体" panose="02010600030101010101" pitchFamily="2" charset="-122"/>
              </a:rPr>
              <a:t>例：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 var;</a:t>
            </a:r>
          </a:p>
          <a:p>
            <a:pPr lvl="2" eaLnBrk="1" hangingPunct="1">
              <a:lnSpc>
                <a:spcPct val="120000"/>
              </a:lnSpc>
            </a:pPr>
            <a:r>
              <a:rPr lang="en-US" altLang="zh-CN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&amp;var </a:t>
            </a:r>
            <a:r>
              <a:rPr lang="zh-CN" altLang="en-US" sz="2200">
                <a:solidFill>
                  <a:schemeClr val="tx1"/>
                </a:solidFill>
                <a:latin typeface="宋体" panose="02010600030101010101" pitchFamily="2" charset="-122"/>
              </a:rPr>
              <a:t>表示变量 </a:t>
            </a:r>
            <a:r>
              <a:rPr lang="en-US" altLang="zh-CN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altLang="zh-CN" sz="2200">
                <a:solidFill>
                  <a:schemeClr val="tx1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2200">
                <a:solidFill>
                  <a:schemeClr val="tx1"/>
                </a:solidFill>
                <a:latin typeface="宋体" panose="02010600030101010101" pitchFamily="2" charset="-122"/>
              </a:rPr>
              <a:t>在内存中的起始地址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F61A97-1E6D-4DF7-91B6-0C7F17F0A6D0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指针的概念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  <a:defRPr/>
            </a:pPr>
            <a:r>
              <a:rPr lang="zh-CN" altLang="en-US" sz="2800">
                <a:latin typeface="宋体" panose="02010600030101010101" pitchFamily="2" charset="-122"/>
              </a:rPr>
              <a:t>指针：内存地址，用于间接访问内存单元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zh-CN" altLang="en-US" sz="2800">
                <a:latin typeface="宋体" panose="02010600030101010101" pitchFamily="2" charset="-122"/>
              </a:rPr>
              <a:t>指针变量：用于存放地址的变量</a:t>
            </a:r>
            <a:endParaRPr lang="en-US" altLang="zh-CN" sz="2800">
              <a:latin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</a:pPr>
            <a:endParaRPr lang="zh-CN" altLang="en-US" sz="2800">
              <a:latin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F61A97-1E6D-4DF7-91B6-0C7F17F0A6D0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5425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数组的定义与使用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F61A97-1E6D-4DF7-91B6-0C7F17F0A6D0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69731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标题 1"/>
          <p:cNvSpPr>
            <a:spLocks noGrp="1"/>
          </p:cNvSpPr>
          <p:nvPr>
            <p:ph type="title"/>
          </p:nvPr>
        </p:nvSpPr>
        <p:spPr>
          <a:xfrm>
            <a:off x="609600" y="1362075"/>
            <a:ext cx="10979150" cy="1066800"/>
          </a:xfrm>
        </p:spPr>
        <p:txBody>
          <a:bodyPr/>
          <a:lstStyle/>
          <a:p>
            <a:pPr eaLnBrk="1" hangingPunct="1"/>
            <a:r>
              <a:rPr lang="zh-CN" altLang="en-US"/>
              <a:t>指针变量</a:t>
            </a:r>
          </a:p>
        </p:txBody>
      </p:sp>
      <p:sp>
        <p:nvSpPr>
          <p:cNvPr id="18435" name="内容占位符 2"/>
          <p:cNvSpPr>
            <a:spLocks noGrp="1"/>
          </p:cNvSpPr>
          <p:nvPr>
            <p:ph idx="1"/>
          </p:nvPr>
        </p:nvSpPr>
        <p:spPr>
          <a:xfrm>
            <a:off x="669925" y="2500313"/>
            <a:ext cx="5429250" cy="4000500"/>
          </a:xfrm>
        </p:spPr>
        <p:txBody>
          <a:bodyPr>
            <a:noAutofit/>
          </a:bodyPr>
          <a:lstStyle/>
          <a:p>
            <a:pPr marL="365760" indent="-256032" eaLnBrk="1" fontAlgn="auto" hangingPunct="1">
              <a:lnSpc>
                <a:spcPct val="120000"/>
              </a:lnSpc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zh-CN" altLang="en-US" sz="2000" dirty="0"/>
              <a:t>概念</a:t>
            </a:r>
            <a:endParaRPr lang="en-US" altLang="zh-CN" sz="2000" dirty="0"/>
          </a:p>
          <a:p>
            <a:pPr marL="658368" lvl="1" indent="-246888" eaLnBrk="1" fontAlgn="auto" hangingPunct="1">
              <a:lnSpc>
                <a:spcPct val="95000"/>
              </a:lnSpc>
              <a:spcAft>
                <a:spcPts val="0"/>
              </a:spcAft>
              <a:buFont typeface="Georgia"/>
              <a:buChar char="▫"/>
              <a:defRPr/>
            </a:pPr>
            <a:r>
              <a:rPr lang="zh-CN" altLang="en-US" b="1" dirty="0">
                <a:solidFill>
                  <a:schemeClr val="tx1"/>
                </a:solidFill>
              </a:rPr>
              <a:t>指针：</a:t>
            </a:r>
            <a:r>
              <a:rPr lang="zh-CN" altLang="en-US" dirty="0">
                <a:solidFill>
                  <a:schemeClr val="tx1"/>
                </a:solidFill>
              </a:rPr>
              <a:t>内存地址，用于间接访问内存单元</a:t>
            </a:r>
          </a:p>
          <a:p>
            <a:pPr marL="658368" lvl="1" indent="-246888" eaLnBrk="1" fontAlgn="auto" hangingPunct="1">
              <a:lnSpc>
                <a:spcPct val="95000"/>
              </a:lnSpc>
              <a:spcAft>
                <a:spcPts val="0"/>
              </a:spcAft>
              <a:buFont typeface="Georgia"/>
              <a:buChar char="▫"/>
              <a:defRPr/>
            </a:pPr>
            <a:r>
              <a:rPr lang="zh-CN" altLang="en-US" b="1" dirty="0">
                <a:solidFill>
                  <a:schemeClr val="tx1"/>
                </a:solidFill>
              </a:rPr>
              <a:t>指针变量：</a:t>
            </a:r>
            <a:r>
              <a:rPr lang="zh-CN" altLang="en-US" dirty="0">
                <a:solidFill>
                  <a:schemeClr val="tx1"/>
                </a:solidFill>
              </a:rPr>
              <a:t>用于存放地址的变量</a:t>
            </a:r>
            <a:endParaRPr lang="en-US" altLang="zh-CN" dirty="0">
              <a:solidFill>
                <a:schemeClr val="tx1"/>
              </a:solidFill>
            </a:endParaRPr>
          </a:p>
          <a:p>
            <a:pPr marL="365760" indent="-256032" eaLnBrk="1" fontAlgn="auto" hangingPunct="1">
              <a:lnSpc>
                <a:spcPct val="120000"/>
              </a:lnSpc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zh-CN" altLang="en-US" sz="2000"/>
              <a:t>声明和定义</a:t>
            </a:r>
            <a:endParaRPr lang="en-US" altLang="zh-CN" sz="2000" dirty="0"/>
          </a:p>
          <a:p>
            <a:pPr marL="411162" lvl="1" indent="0" eaLnBrk="1" fontAlgn="auto" hangingPunct="1">
              <a:spcAft>
                <a:spcPts val="0"/>
              </a:spcAft>
              <a:buFont typeface="Georgia"/>
              <a:buNone/>
              <a:defRPr/>
            </a:pPr>
            <a:r>
              <a:rPr lang="zh-CN" altLang="en-US">
                <a:solidFill>
                  <a:schemeClr val="tx1"/>
                </a:solidFill>
              </a:rPr>
              <a:t>例：</a:t>
            </a:r>
            <a:r>
              <a:rPr lang="en-US" altLang="zh-CN">
                <a:solidFill>
                  <a:schemeClr val="tx1"/>
                </a:solidFill>
                <a:cs typeface="Times New Roman" pitchFamily="18" charset="0"/>
              </a:rPr>
              <a:t>static </a:t>
            </a:r>
            <a:r>
              <a:rPr lang="en-US" altLang="zh-CN" dirty="0">
                <a:solidFill>
                  <a:schemeClr val="tx1"/>
                </a:solidFill>
                <a:cs typeface="Times New Roman" pitchFamily="18" charset="0"/>
              </a:rPr>
              <a:t>int i;</a:t>
            </a:r>
          </a:p>
          <a:p>
            <a:pPr marL="411162" lvl="1" indent="0" eaLnBrk="1" fontAlgn="auto" hangingPunct="1">
              <a:spcAft>
                <a:spcPts val="0"/>
              </a:spcAft>
              <a:buFont typeface="Georgia"/>
              <a:buNone/>
              <a:defRPr/>
            </a:pPr>
            <a:r>
              <a:rPr lang="en-US" altLang="zh-CN">
                <a:solidFill>
                  <a:schemeClr val="tx1"/>
                </a:solidFill>
                <a:cs typeface="Times New Roman" pitchFamily="18" charset="0"/>
              </a:rPr>
              <a:t>       static </a:t>
            </a:r>
            <a:r>
              <a:rPr lang="en-US" altLang="zh-CN" dirty="0" err="1">
                <a:solidFill>
                  <a:schemeClr val="tx1"/>
                </a:solidFill>
                <a:cs typeface="Times New Roman" pitchFamily="18" charset="0"/>
              </a:rPr>
              <a:t>int</a:t>
            </a:r>
            <a:r>
              <a:rPr lang="en-US" altLang="zh-CN" dirty="0">
                <a:solidFill>
                  <a:schemeClr val="tx1"/>
                </a:solidFill>
                <a:cs typeface="Times New Roman" pitchFamily="18" charset="0"/>
              </a:rPr>
              <a:t>*  </a:t>
            </a:r>
            <a:r>
              <a:rPr lang="en-US" altLang="zh-CN" dirty="0" err="1">
                <a:solidFill>
                  <a:schemeClr val="tx1"/>
                </a:solidFill>
                <a:cs typeface="Times New Roman" pitchFamily="18" charset="0"/>
              </a:rPr>
              <a:t>ptr</a:t>
            </a:r>
            <a:r>
              <a:rPr lang="en-US" altLang="zh-CN" dirty="0">
                <a:solidFill>
                  <a:schemeClr val="tx1"/>
                </a:solidFill>
                <a:cs typeface="Times New Roman" pitchFamily="18" charset="0"/>
              </a:rPr>
              <a:t> = &amp;i;</a:t>
            </a:r>
          </a:p>
          <a:p>
            <a:pPr marL="109728" indent="0" eaLnBrk="1" fontAlgn="auto" hangingPunct="1">
              <a:lnSpc>
                <a:spcPct val="120000"/>
              </a:lnSpc>
              <a:spcAft>
                <a:spcPts val="0"/>
              </a:spcAft>
              <a:buClr>
                <a:schemeClr val="accent3"/>
              </a:buClr>
              <a:buNone/>
              <a:defRPr/>
            </a:pPr>
            <a:endParaRPr lang="en-US" altLang="zh-CN" sz="2000" dirty="0"/>
          </a:p>
          <a:p>
            <a:pPr marL="365760" indent="-256032" eaLnBrk="1" fontAlgn="auto" hangingPunct="1">
              <a:lnSpc>
                <a:spcPct val="120000"/>
              </a:lnSpc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zh-CN" altLang="en-US" sz="2000"/>
              <a:t>引用</a:t>
            </a:r>
            <a:endParaRPr lang="en-US" altLang="zh-CN" sz="2000" dirty="0"/>
          </a:p>
          <a:p>
            <a:pPr marL="411162" lvl="1" indent="0" eaLnBrk="1" fontAlgn="auto" hangingPunct="1">
              <a:spcAft>
                <a:spcPts val="0"/>
              </a:spcAft>
              <a:buFont typeface="Georgia"/>
              <a:buNone/>
              <a:defRPr/>
            </a:pPr>
            <a:r>
              <a:rPr lang="zh-CN" altLang="en-US" dirty="0">
                <a:solidFill>
                  <a:schemeClr val="tx1"/>
                </a:solidFill>
              </a:rPr>
              <a:t>例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zh-CN" altLang="en-US" dirty="0">
                <a:solidFill>
                  <a:schemeClr val="tx1"/>
                </a:solidFill>
              </a:rPr>
              <a:t>：</a:t>
            </a:r>
            <a:r>
              <a:rPr lang="en-US" altLang="zh-CN" dirty="0">
                <a:solidFill>
                  <a:schemeClr val="tx1"/>
                </a:solidFill>
                <a:cs typeface="Times New Roman" pitchFamily="18" charset="0"/>
              </a:rPr>
              <a:t>i = 3;</a:t>
            </a:r>
          </a:p>
          <a:p>
            <a:pPr marL="411162" lvl="1" indent="0" eaLnBrk="1" fontAlgn="auto" hangingPunct="1">
              <a:spcAft>
                <a:spcPts val="0"/>
              </a:spcAft>
              <a:buFont typeface="Georgia"/>
              <a:buNone/>
              <a:defRPr/>
            </a:pPr>
            <a:r>
              <a:rPr lang="zh-CN" altLang="en-US" dirty="0">
                <a:solidFill>
                  <a:schemeClr val="tx1"/>
                </a:solidFill>
              </a:rPr>
              <a:t>例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：</a:t>
            </a:r>
            <a:r>
              <a:rPr lang="zh-CN" altLang="en-US" dirty="0">
                <a:solidFill>
                  <a:schemeClr val="tx1"/>
                </a:solidFill>
                <a:cs typeface="Times New Roman" pitchFamily="18" charset="0"/>
              </a:rPr>
              <a:t>*</a:t>
            </a:r>
            <a:r>
              <a:rPr lang="en-US" altLang="zh-CN" dirty="0" err="1">
                <a:solidFill>
                  <a:schemeClr val="tx1"/>
                </a:solidFill>
                <a:cs typeface="Times New Roman" pitchFamily="18" charset="0"/>
              </a:rPr>
              <a:t>ptr</a:t>
            </a:r>
            <a:r>
              <a:rPr lang="en-US" altLang="zh-CN" dirty="0">
                <a:solidFill>
                  <a:schemeClr val="tx1"/>
                </a:solidFill>
                <a:cs typeface="Times New Roman" pitchFamily="18" charset="0"/>
              </a:rPr>
              <a:t> = 3;</a:t>
            </a:r>
          </a:p>
        </p:txBody>
      </p:sp>
      <p:sp>
        <p:nvSpPr>
          <p:cNvPr id="32773" name="Line 40"/>
          <p:cNvSpPr>
            <a:spLocks noChangeShapeType="1"/>
          </p:cNvSpPr>
          <p:nvPr/>
        </p:nvSpPr>
        <p:spPr bwMode="auto">
          <a:xfrm flipV="1">
            <a:off x="3146847" y="4675990"/>
            <a:ext cx="0" cy="228600"/>
          </a:xfrm>
          <a:prstGeom prst="line">
            <a:avLst/>
          </a:prstGeom>
          <a:noFill/>
          <a:ln w="12700" cap="sq">
            <a:solidFill>
              <a:schemeClr val="tx2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74" name="TextBox 1"/>
          <p:cNvSpPr txBox="1">
            <a:spLocks noChangeArrowheads="1"/>
          </p:cNvSpPr>
          <p:nvPr/>
        </p:nvSpPr>
        <p:spPr bwMode="auto">
          <a:xfrm>
            <a:off x="1512142" y="4839890"/>
            <a:ext cx="393858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marL="0" lvl="1" algn="ctr" eaLnBrk="1" hangingPunct="1"/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指向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变量的指针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775" name="Rectangle 44"/>
          <p:cNvSpPr>
            <a:spLocks noChangeArrowheads="1"/>
          </p:cNvSpPr>
          <p:nvPr/>
        </p:nvSpPr>
        <p:spPr bwMode="auto">
          <a:xfrm>
            <a:off x="8355013" y="5040313"/>
            <a:ext cx="2593975" cy="12954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32776" name="Group 5"/>
          <p:cNvGrpSpPr>
            <a:grpSpLocks/>
          </p:cNvGrpSpPr>
          <p:nvPr/>
        </p:nvGrpSpPr>
        <p:grpSpPr bwMode="auto">
          <a:xfrm>
            <a:off x="5599113" y="4929188"/>
            <a:ext cx="4357687" cy="1681162"/>
            <a:chOff x="2438" y="3264"/>
            <a:chExt cx="2184" cy="1059"/>
          </a:xfrm>
        </p:grpSpPr>
        <p:sp>
          <p:nvSpPr>
            <p:cNvPr id="32799" name="Rectangle 6"/>
            <p:cNvSpPr>
              <a:spLocks noChangeArrowheads="1"/>
            </p:cNvSpPr>
            <p:nvPr/>
          </p:nvSpPr>
          <p:spPr bwMode="auto">
            <a:xfrm>
              <a:off x="2452" y="3566"/>
              <a:ext cx="568" cy="424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 defTabSz="7620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defTabSz="7620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defTabSz="7620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defTabSz="7620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defTabSz="7620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algn="ctr"/>
              <a:r>
                <a:rPr lang="en-US" altLang="zh-CN">
                  <a:solidFill>
                    <a:schemeClr val="bg1"/>
                  </a:solidFill>
                  <a:latin typeface="Consolas" panose="020B0609020204030204" pitchFamily="49" charset="0"/>
                </a:rPr>
                <a:t>2000</a:t>
              </a:r>
              <a:endParaRPr lang="en-US" altLang="zh-CN">
                <a:latin typeface="Consolas" panose="020B0609020204030204" pitchFamily="49" charset="0"/>
              </a:endParaRPr>
            </a:p>
          </p:txBody>
        </p:sp>
        <p:sp>
          <p:nvSpPr>
            <p:cNvPr id="32800" name="Rectangle 7"/>
            <p:cNvSpPr>
              <a:spLocks noChangeArrowheads="1"/>
            </p:cNvSpPr>
            <p:nvPr/>
          </p:nvSpPr>
          <p:spPr bwMode="auto">
            <a:xfrm>
              <a:off x="3796" y="3566"/>
              <a:ext cx="568" cy="424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 defTabSz="7620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defTabSz="7620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defTabSz="7620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defTabSz="7620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defTabSz="7620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algn="ctr"/>
              <a:r>
                <a:rPr lang="en-US" altLang="zh-CN">
                  <a:solidFill>
                    <a:schemeClr val="bg1"/>
                  </a:solidFill>
                  <a:latin typeface="Consolas" panose="020B0609020204030204" pitchFamily="49" charset="0"/>
                </a:rPr>
                <a:t>3</a:t>
              </a:r>
              <a:endParaRPr lang="en-US" altLang="zh-CN">
                <a:latin typeface="Consolas" panose="020B0609020204030204" pitchFamily="49" charset="0"/>
              </a:endParaRPr>
            </a:p>
          </p:txBody>
        </p:sp>
        <p:sp>
          <p:nvSpPr>
            <p:cNvPr id="32801" name="Line 8"/>
            <p:cNvSpPr>
              <a:spLocks noChangeShapeType="1"/>
            </p:cNvSpPr>
            <p:nvPr/>
          </p:nvSpPr>
          <p:spPr bwMode="auto">
            <a:xfrm>
              <a:off x="3024" y="3778"/>
              <a:ext cx="768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02" name="Rectangle 9"/>
            <p:cNvSpPr>
              <a:spLocks noChangeArrowheads="1"/>
            </p:cNvSpPr>
            <p:nvPr/>
          </p:nvSpPr>
          <p:spPr bwMode="auto">
            <a:xfrm>
              <a:off x="2438" y="3264"/>
              <a:ext cx="329" cy="5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defTabSz="7620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defTabSz="7620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defTabSz="7620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defTabSz="7620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r>
                <a:rPr lang="en-US" altLang="zh-CN">
                  <a:latin typeface="Consolas" panose="020B0609020204030204" pitchFamily="49" charset="0"/>
                </a:rPr>
                <a:t>ptr</a:t>
              </a:r>
            </a:p>
            <a:p>
              <a:endParaRPr lang="en-US" altLang="zh-CN">
                <a:latin typeface="Consolas" panose="020B0609020204030204" pitchFamily="49" charset="0"/>
              </a:endParaRPr>
            </a:p>
          </p:txBody>
        </p:sp>
        <p:sp>
          <p:nvSpPr>
            <p:cNvPr id="32803" name="Rectangle 10"/>
            <p:cNvSpPr>
              <a:spLocks noChangeArrowheads="1"/>
            </p:cNvSpPr>
            <p:nvPr/>
          </p:nvSpPr>
          <p:spPr bwMode="auto">
            <a:xfrm>
              <a:off x="3734" y="3264"/>
              <a:ext cx="40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defTabSz="7620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defTabSz="7620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defTabSz="7620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defTabSz="7620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r>
                <a:rPr lang="en-US" altLang="zh-CN">
                  <a:latin typeface="Consolas" panose="020B0609020204030204" pitchFamily="49" charset="0"/>
                </a:rPr>
                <a:t>*ptr</a:t>
              </a:r>
            </a:p>
          </p:txBody>
        </p:sp>
        <p:sp>
          <p:nvSpPr>
            <p:cNvPr id="32804" name="Rectangle 11"/>
            <p:cNvSpPr>
              <a:spLocks noChangeArrowheads="1"/>
            </p:cNvSpPr>
            <p:nvPr/>
          </p:nvSpPr>
          <p:spPr bwMode="auto">
            <a:xfrm>
              <a:off x="4454" y="3648"/>
              <a:ext cx="168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defTabSz="7620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defTabSz="7620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defTabSz="7620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defTabSz="7620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r>
                <a:rPr lang="en-US" altLang="zh-CN">
                  <a:latin typeface="Consolas" panose="020B0609020204030204" pitchFamily="49" charset="0"/>
                </a:rPr>
                <a:t>i</a:t>
              </a:r>
            </a:p>
          </p:txBody>
        </p:sp>
        <p:sp>
          <p:nvSpPr>
            <p:cNvPr id="32805" name="Rectangle 12"/>
            <p:cNvSpPr>
              <a:spLocks noChangeArrowheads="1"/>
            </p:cNvSpPr>
            <p:nvPr/>
          </p:nvSpPr>
          <p:spPr bwMode="auto">
            <a:xfrm>
              <a:off x="3830" y="4032"/>
              <a:ext cx="40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defTabSz="7620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defTabSz="7620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defTabSz="7620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defTabSz="7620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r>
                <a:rPr lang="en-US" altLang="zh-CN">
                  <a:latin typeface="Consolas" panose="020B0609020204030204" pitchFamily="49" charset="0"/>
                </a:rPr>
                <a:t>2000</a:t>
              </a:r>
            </a:p>
          </p:txBody>
        </p:sp>
      </p:grpSp>
      <p:grpSp>
        <p:nvGrpSpPr>
          <p:cNvPr id="32777" name="Group 13"/>
          <p:cNvGrpSpPr>
            <a:grpSpLocks/>
          </p:cNvGrpSpPr>
          <p:nvPr/>
        </p:nvGrpSpPr>
        <p:grpSpPr bwMode="auto">
          <a:xfrm>
            <a:off x="7658100" y="1571625"/>
            <a:ext cx="3584575" cy="3714750"/>
            <a:chOff x="3408" y="576"/>
            <a:chExt cx="2079" cy="2638"/>
          </a:xfrm>
        </p:grpSpPr>
        <p:grpSp>
          <p:nvGrpSpPr>
            <p:cNvPr id="32778" name="Group 14"/>
            <p:cNvGrpSpPr>
              <a:grpSpLocks/>
            </p:cNvGrpSpPr>
            <p:nvPr/>
          </p:nvGrpSpPr>
          <p:grpSpPr bwMode="auto">
            <a:xfrm>
              <a:off x="3984" y="576"/>
              <a:ext cx="1067" cy="2638"/>
              <a:chOff x="3984" y="576"/>
              <a:chExt cx="1067" cy="2638"/>
            </a:xfrm>
          </p:grpSpPr>
          <p:sp>
            <p:nvSpPr>
              <p:cNvPr id="32786" name="Rectangle 15"/>
              <p:cNvSpPr>
                <a:spLocks noChangeArrowheads="1"/>
              </p:cNvSpPr>
              <p:nvPr/>
            </p:nvSpPr>
            <p:spPr bwMode="auto">
              <a:xfrm>
                <a:off x="4046" y="835"/>
                <a:ext cx="1000" cy="181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9pPr>
              </a:lstStyle>
              <a:p>
                <a:pPr eaLnBrk="1" hangingPunct="1"/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2787" name="Line 16"/>
              <p:cNvSpPr>
                <a:spLocks noChangeShapeType="1"/>
              </p:cNvSpPr>
              <p:nvPr/>
            </p:nvSpPr>
            <p:spPr bwMode="auto">
              <a:xfrm>
                <a:off x="4042" y="1071"/>
                <a:ext cx="100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788" name="Line 17"/>
              <p:cNvSpPr>
                <a:spLocks noChangeShapeType="1"/>
              </p:cNvSpPr>
              <p:nvPr/>
            </p:nvSpPr>
            <p:spPr bwMode="auto">
              <a:xfrm>
                <a:off x="4042" y="1503"/>
                <a:ext cx="100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789" name="Line 18"/>
              <p:cNvSpPr>
                <a:spLocks noChangeShapeType="1"/>
              </p:cNvSpPr>
              <p:nvPr/>
            </p:nvSpPr>
            <p:spPr bwMode="auto">
              <a:xfrm>
                <a:off x="4042" y="1743"/>
                <a:ext cx="100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790" name="Line 19"/>
              <p:cNvSpPr>
                <a:spLocks noChangeShapeType="1"/>
              </p:cNvSpPr>
              <p:nvPr/>
            </p:nvSpPr>
            <p:spPr bwMode="auto">
              <a:xfrm>
                <a:off x="4042" y="1983"/>
                <a:ext cx="100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791" name="Line 20"/>
              <p:cNvSpPr>
                <a:spLocks noChangeShapeType="1"/>
              </p:cNvSpPr>
              <p:nvPr/>
            </p:nvSpPr>
            <p:spPr bwMode="auto">
              <a:xfrm>
                <a:off x="4042" y="2415"/>
                <a:ext cx="100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792" name="Line 21"/>
              <p:cNvSpPr>
                <a:spLocks noChangeShapeType="1"/>
              </p:cNvSpPr>
              <p:nvPr/>
            </p:nvSpPr>
            <p:spPr bwMode="auto">
              <a:xfrm>
                <a:off x="5044" y="2655"/>
                <a:ext cx="0" cy="38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793" name="Line 22"/>
              <p:cNvSpPr>
                <a:spLocks noChangeShapeType="1"/>
              </p:cNvSpPr>
              <p:nvPr/>
            </p:nvSpPr>
            <p:spPr bwMode="auto">
              <a:xfrm>
                <a:off x="4048" y="2655"/>
                <a:ext cx="0" cy="3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794" name="Freeform 23"/>
              <p:cNvSpPr>
                <a:spLocks/>
              </p:cNvSpPr>
              <p:nvPr/>
            </p:nvSpPr>
            <p:spPr bwMode="auto">
              <a:xfrm>
                <a:off x="4042" y="2930"/>
                <a:ext cx="1009" cy="284"/>
              </a:xfrm>
              <a:custGeom>
                <a:avLst/>
                <a:gdLst>
                  <a:gd name="T0" fmla="*/ 0 w 1009"/>
                  <a:gd name="T1" fmla="*/ 61 h 284"/>
                  <a:gd name="T2" fmla="*/ 57 w 1009"/>
                  <a:gd name="T3" fmla="*/ 37 h 284"/>
                  <a:gd name="T4" fmla="*/ 94 w 1009"/>
                  <a:gd name="T5" fmla="*/ 12 h 284"/>
                  <a:gd name="T6" fmla="*/ 131 w 1009"/>
                  <a:gd name="T7" fmla="*/ 0 h 284"/>
                  <a:gd name="T8" fmla="*/ 168 w 1009"/>
                  <a:gd name="T9" fmla="*/ 0 h 284"/>
                  <a:gd name="T10" fmla="*/ 205 w 1009"/>
                  <a:gd name="T11" fmla="*/ 0 h 284"/>
                  <a:gd name="T12" fmla="*/ 254 w 1009"/>
                  <a:gd name="T13" fmla="*/ 0 h 284"/>
                  <a:gd name="T14" fmla="*/ 291 w 1009"/>
                  <a:gd name="T15" fmla="*/ 37 h 284"/>
                  <a:gd name="T16" fmla="*/ 328 w 1009"/>
                  <a:gd name="T17" fmla="*/ 49 h 284"/>
                  <a:gd name="T18" fmla="*/ 365 w 1009"/>
                  <a:gd name="T19" fmla="*/ 86 h 284"/>
                  <a:gd name="T20" fmla="*/ 402 w 1009"/>
                  <a:gd name="T21" fmla="*/ 111 h 284"/>
                  <a:gd name="T22" fmla="*/ 426 w 1009"/>
                  <a:gd name="T23" fmla="*/ 148 h 284"/>
                  <a:gd name="T24" fmla="*/ 463 w 1009"/>
                  <a:gd name="T25" fmla="*/ 173 h 284"/>
                  <a:gd name="T26" fmla="*/ 500 w 1009"/>
                  <a:gd name="T27" fmla="*/ 197 h 284"/>
                  <a:gd name="T28" fmla="*/ 525 w 1009"/>
                  <a:gd name="T29" fmla="*/ 234 h 284"/>
                  <a:gd name="T30" fmla="*/ 562 w 1009"/>
                  <a:gd name="T31" fmla="*/ 246 h 284"/>
                  <a:gd name="T32" fmla="*/ 598 w 1009"/>
                  <a:gd name="T33" fmla="*/ 271 h 284"/>
                  <a:gd name="T34" fmla="*/ 635 w 1009"/>
                  <a:gd name="T35" fmla="*/ 283 h 284"/>
                  <a:gd name="T36" fmla="*/ 672 w 1009"/>
                  <a:gd name="T37" fmla="*/ 283 h 284"/>
                  <a:gd name="T38" fmla="*/ 709 w 1009"/>
                  <a:gd name="T39" fmla="*/ 283 h 284"/>
                  <a:gd name="T40" fmla="*/ 759 w 1009"/>
                  <a:gd name="T41" fmla="*/ 283 h 284"/>
                  <a:gd name="T42" fmla="*/ 795 w 1009"/>
                  <a:gd name="T43" fmla="*/ 283 h 284"/>
                  <a:gd name="T44" fmla="*/ 832 w 1009"/>
                  <a:gd name="T45" fmla="*/ 271 h 284"/>
                  <a:gd name="T46" fmla="*/ 869 w 1009"/>
                  <a:gd name="T47" fmla="*/ 259 h 284"/>
                  <a:gd name="T48" fmla="*/ 906 w 1009"/>
                  <a:gd name="T49" fmla="*/ 234 h 284"/>
                  <a:gd name="T50" fmla="*/ 931 w 1009"/>
                  <a:gd name="T51" fmla="*/ 197 h 284"/>
                  <a:gd name="T52" fmla="*/ 955 w 1009"/>
                  <a:gd name="T53" fmla="*/ 160 h 284"/>
                  <a:gd name="T54" fmla="*/ 968 w 1009"/>
                  <a:gd name="T55" fmla="*/ 123 h 284"/>
                  <a:gd name="T56" fmla="*/ 1005 w 1009"/>
                  <a:gd name="T57" fmla="*/ 111 h 284"/>
                  <a:gd name="T58" fmla="*/ 1008 w 1009"/>
                  <a:gd name="T59" fmla="*/ 109 h 284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w 1009"/>
                  <a:gd name="T91" fmla="*/ 0 h 284"/>
                  <a:gd name="T92" fmla="*/ 1009 w 1009"/>
                  <a:gd name="T93" fmla="*/ 284 h 284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T90" t="T91" r="T92" b="T93"/>
                <a:pathLst>
                  <a:path w="1009" h="284">
                    <a:moveTo>
                      <a:pt x="0" y="61"/>
                    </a:moveTo>
                    <a:lnTo>
                      <a:pt x="57" y="37"/>
                    </a:lnTo>
                    <a:lnTo>
                      <a:pt x="94" y="12"/>
                    </a:lnTo>
                    <a:lnTo>
                      <a:pt x="131" y="0"/>
                    </a:lnTo>
                    <a:lnTo>
                      <a:pt x="168" y="0"/>
                    </a:lnTo>
                    <a:lnTo>
                      <a:pt x="205" y="0"/>
                    </a:lnTo>
                    <a:lnTo>
                      <a:pt x="254" y="0"/>
                    </a:lnTo>
                    <a:lnTo>
                      <a:pt x="291" y="37"/>
                    </a:lnTo>
                    <a:lnTo>
                      <a:pt x="328" y="49"/>
                    </a:lnTo>
                    <a:lnTo>
                      <a:pt x="365" y="86"/>
                    </a:lnTo>
                    <a:lnTo>
                      <a:pt x="402" y="111"/>
                    </a:lnTo>
                    <a:lnTo>
                      <a:pt x="426" y="148"/>
                    </a:lnTo>
                    <a:lnTo>
                      <a:pt x="463" y="173"/>
                    </a:lnTo>
                    <a:lnTo>
                      <a:pt x="500" y="197"/>
                    </a:lnTo>
                    <a:lnTo>
                      <a:pt x="525" y="234"/>
                    </a:lnTo>
                    <a:lnTo>
                      <a:pt x="562" y="246"/>
                    </a:lnTo>
                    <a:lnTo>
                      <a:pt x="598" y="271"/>
                    </a:lnTo>
                    <a:lnTo>
                      <a:pt x="635" y="283"/>
                    </a:lnTo>
                    <a:lnTo>
                      <a:pt x="672" y="283"/>
                    </a:lnTo>
                    <a:lnTo>
                      <a:pt x="709" y="283"/>
                    </a:lnTo>
                    <a:lnTo>
                      <a:pt x="759" y="283"/>
                    </a:lnTo>
                    <a:lnTo>
                      <a:pt x="795" y="283"/>
                    </a:lnTo>
                    <a:lnTo>
                      <a:pt x="832" y="271"/>
                    </a:lnTo>
                    <a:lnTo>
                      <a:pt x="869" y="259"/>
                    </a:lnTo>
                    <a:lnTo>
                      <a:pt x="906" y="234"/>
                    </a:lnTo>
                    <a:lnTo>
                      <a:pt x="931" y="197"/>
                    </a:lnTo>
                    <a:lnTo>
                      <a:pt x="955" y="160"/>
                    </a:lnTo>
                    <a:lnTo>
                      <a:pt x="968" y="123"/>
                    </a:lnTo>
                    <a:lnTo>
                      <a:pt x="1005" y="111"/>
                    </a:lnTo>
                    <a:lnTo>
                      <a:pt x="1008" y="109"/>
                    </a:lnTo>
                  </a:path>
                </a:pathLst>
              </a:custGeom>
              <a:solidFill>
                <a:schemeClr val="bg1"/>
              </a:solidFill>
              <a:ln w="1905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795" name="Line 24"/>
              <p:cNvSpPr>
                <a:spLocks noChangeShapeType="1"/>
              </p:cNvSpPr>
              <p:nvPr/>
            </p:nvSpPr>
            <p:spPr bwMode="auto">
              <a:xfrm>
                <a:off x="4546" y="1167"/>
                <a:ext cx="0" cy="24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sysDot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796" name="Line 25"/>
              <p:cNvSpPr>
                <a:spLocks noChangeShapeType="1"/>
              </p:cNvSpPr>
              <p:nvPr/>
            </p:nvSpPr>
            <p:spPr bwMode="auto">
              <a:xfrm>
                <a:off x="4546" y="2079"/>
                <a:ext cx="0" cy="24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sysDot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797" name="Line 26"/>
              <p:cNvSpPr>
                <a:spLocks noChangeShapeType="1"/>
              </p:cNvSpPr>
              <p:nvPr/>
            </p:nvSpPr>
            <p:spPr bwMode="auto">
              <a:xfrm>
                <a:off x="4546" y="2751"/>
                <a:ext cx="0" cy="24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sysDot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798" name="Rectangle 27"/>
              <p:cNvSpPr>
                <a:spLocks noChangeArrowheads="1"/>
              </p:cNvSpPr>
              <p:nvPr/>
            </p:nvSpPr>
            <p:spPr bwMode="auto">
              <a:xfrm>
                <a:off x="3984" y="576"/>
                <a:ext cx="924" cy="236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defTabSz="7620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1pPr>
                <a:lvl2pPr marL="742950" indent="-285750" defTabSz="7620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2pPr>
                <a:lvl3pPr marL="1143000" indent="-228600" defTabSz="7620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3pPr>
                <a:lvl4pPr marL="1600200" indent="-228600" defTabSz="7620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4pPr>
                <a:lvl5pPr marL="2057400" indent="-228600" defTabSz="7620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5pPr>
                <a:lvl6pPr marL="25146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6pPr>
                <a:lvl7pPr marL="29718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7pPr>
                <a:lvl8pPr marL="34290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8pPr>
                <a:lvl9pPr marL="38862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9pPr>
              </a:lstStyle>
              <a:p>
                <a:r>
                  <a:rPr lang="zh-CN" altLang="en-US" sz="18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内存用户数据区</a:t>
                </a:r>
              </a:p>
            </p:txBody>
          </p:sp>
        </p:grpSp>
        <p:sp>
          <p:nvSpPr>
            <p:cNvPr id="32779" name="Rectangle 28"/>
            <p:cNvSpPr>
              <a:spLocks noChangeArrowheads="1"/>
            </p:cNvSpPr>
            <p:nvPr/>
          </p:nvSpPr>
          <p:spPr bwMode="auto">
            <a:xfrm>
              <a:off x="5088" y="1536"/>
              <a:ext cx="399" cy="236"/>
            </a:xfrm>
            <a:prstGeom prst="rect">
              <a:avLst/>
            </a:prstGeom>
            <a:solidFill>
              <a:schemeClr val="bg1"/>
            </a:solidFill>
            <a:ln w="19050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>
              <a:lvl1pPr defTabSz="7620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defTabSz="7620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defTabSz="7620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defTabSz="7620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defTabSz="7620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r>
                <a:rPr lang="zh-CN" altLang="en-US" sz="1800">
                  <a:latin typeface="微软雅黑" panose="020B0503020204020204" pitchFamily="34" charset="-122"/>
                  <a:ea typeface="微软雅黑" panose="020B0503020204020204" pitchFamily="34" charset="-122"/>
                </a:rPr>
                <a:t>变量 </a:t>
              </a:r>
              <a:r>
                <a:rPr lang="en-US" altLang="zh-CN" sz="1800">
                  <a:latin typeface="微软雅黑" panose="020B0503020204020204" pitchFamily="34" charset="-122"/>
                  <a:ea typeface="微软雅黑" panose="020B0503020204020204" pitchFamily="34" charset="-122"/>
                </a:rPr>
                <a:t>i</a:t>
              </a:r>
            </a:p>
          </p:txBody>
        </p:sp>
        <p:sp>
          <p:nvSpPr>
            <p:cNvPr id="32780" name="Rectangle 30"/>
            <p:cNvSpPr>
              <a:spLocks noChangeArrowheads="1"/>
            </p:cNvSpPr>
            <p:nvPr/>
          </p:nvSpPr>
          <p:spPr bwMode="auto">
            <a:xfrm>
              <a:off x="5088" y="2304"/>
              <a:ext cx="368" cy="412"/>
            </a:xfrm>
            <a:prstGeom prst="rect">
              <a:avLst/>
            </a:prstGeom>
            <a:solidFill>
              <a:schemeClr val="bg1"/>
            </a:solidFill>
            <a:ln w="19050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>
              <a:lvl1pPr defTabSz="7620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defTabSz="7620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defTabSz="7620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defTabSz="7620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defTabSz="7620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r>
                <a:rPr lang="zh-CN" altLang="en-US" sz="1800">
                  <a:latin typeface="微软雅黑" panose="020B0503020204020204" pitchFamily="34" charset="-122"/>
                  <a:ea typeface="微软雅黑" panose="020B0503020204020204" pitchFamily="34" charset="-122"/>
                </a:rPr>
                <a:t>变量 </a:t>
              </a:r>
              <a:br>
                <a:rPr lang="zh-CN" altLang="en-US" sz="1800">
                  <a:latin typeface="微软雅黑" panose="020B0503020204020204" pitchFamily="34" charset="-122"/>
                  <a:ea typeface="微软雅黑" panose="020B0503020204020204" pitchFamily="34" charset="-122"/>
                </a:rPr>
              </a:br>
              <a:r>
                <a:rPr lang="en-US" altLang="zh-CN" sz="1800">
                  <a:latin typeface="微软雅黑" panose="020B0503020204020204" pitchFamily="34" charset="-122"/>
                  <a:ea typeface="微软雅黑" panose="020B0503020204020204" pitchFamily="34" charset="-122"/>
                </a:rPr>
                <a:t>ptr</a:t>
              </a:r>
            </a:p>
          </p:txBody>
        </p:sp>
        <p:sp>
          <p:nvSpPr>
            <p:cNvPr id="32781" name="Rectangle 31"/>
            <p:cNvSpPr>
              <a:spLocks noChangeArrowheads="1"/>
            </p:cNvSpPr>
            <p:nvPr/>
          </p:nvSpPr>
          <p:spPr bwMode="auto">
            <a:xfrm>
              <a:off x="4440" y="1536"/>
              <a:ext cx="164" cy="23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defTabSz="7620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defTabSz="7620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defTabSz="7620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defTabSz="7620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algn="ctr"/>
              <a:r>
                <a:rPr lang="en-US" altLang="zh-CN" sz="1800"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</a:p>
          </p:txBody>
        </p:sp>
        <p:sp>
          <p:nvSpPr>
            <p:cNvPr id="32782" name="Rectangle 33"/>
            <p:cNvSpPr>
              <a:spLocks noChangeArrowheads="1"/>
            </p:cNvSpPr>
            <p:nvPr/>
          </p:nvSpPr>
          <p:spPr bwMode="auto">
            <a:xfrm>
              <a:off x="4336" y="2448"/>
              <a:ext cx="372" cy="23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defTabSz="7620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defTabSz="7620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defTabSz="7620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defTabSz="7620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algn="ctr"/>
              <a:r>
                <a:rPr lang="en-US" altLang="zh-CN" sz="1800">
                  <a:latin typeface="微软雅黑" panose="020B0503020204020204" pitchFamily="34" charset="-122"/>
                  <a:ea typeface="微软雅黑" panose="020B0503020204020204" pitchFamily="34" charset="-122"/>
                </a:rPr>
                <a:t>2000</a:t>
              </a:r>
            </a:p>
          </p:txBody>
        </p:sp>
        <p:sp>
          <p:nvSpPr>
            <p:cNvPr id="32783" name="Freeform 34"/>
            <p:cNvSpPr>
              <a:spLocks/>
            </p:cNvSpPr>
            <p:nvPr/>
          </p:nvSpPr>
          <p:spPr bwMode="auto">
            <a:xfrm>
              <a:off x="3898" y="1647"/>
              <a:ext cx="145" cy="913"/>
            </a:xfrm>
            <a:custGeom>
              <a:avLst/>
              <a:gdLst>
                <a:gd name="T0" fmla="*/ 144 w 145"/>
                <a:gd name="T1" fmla="*/ 912 h 913"/>
                <a:gd name="T2" fmla="*/ 0 w 145"/>
                <a:gd name="T3" fmla="*/ 912 h 913"/>
                <a:gd name="T4" fmla="*/ 0 w 145"/>
                <a:gd name="T5" fmla="*/ 0 h 913"/>
                <a:gd name="T6" fmla="*/ 144 w 145"/>
                <a:gd name="T7" fmla="*/ 0 h 91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5"/>
                <a:gd name="T13" fmla="*/ 0 h 913"/>
                <a:gd name="T14" fmla="*/ 145 w 145"/>
                <a:gd name="T15" fmla="*/ 913 h 91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5" h="913">
                  <a:moveTo>
                    <a:pt x="144" y="912"/>
                  </a:moveTo>
                  <a:lnTo>
                    <a:pt x="0" y="912"/>
                  </a:lnTo>
                  <a:lnTo>
                    <a:pt x="0" y="0"/>
                  </a:lnTo>
                  <a:lnTo>
                    <a:pt x="144" y="0"/>
                  </a:lnTo>
                </a:path>
              </a:pathLst>
            </a:custGeom>
            <a:solidFill>
              <a:schemeClr val="bg1"/>
            </a:solidFill>
            <a:ln w="19050" cap="rnd">
              <a:solidFill>
                <a:schemeClr val="tx1"/>
              </a:solidFill>
              <a:round/>
              <a:headEnd type="none" w="sm" len="sm"/>
              <a:tailEnd type="stealth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84" name="Rectangle 35"/>
            <p:cNvSpPr>
              <a:spLocks noChangeArrowheads="1"/>
            </p:cNvSpPr>
            <p:nvPr/>
          </p:nvSpPr>
          <p:spPr bwMode="auto">
            <a:xfrm>
              <a:off x="3408" y="1536"/>
              <a:ext cx="372" cy="236"/>
            </a:xfrm>
            <a:prstGeom prst="rect">
              <a:avLst/>
            </a:prstGeom>
            <a:solidFill>
              <a:schemeClr val="bg1"/>
            </a:solidFill>
            <a:ln w="19050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>
              <a:lvl1pPr defTabSz="7620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defTabSz="7620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defTabSz="7620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defTabSz="7620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defTabSz="7620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r>
                <a:rPr lang="en-US" altLang="zh-CN" sz="1800">
                  <a:latin typeface="微软雅黑" panose="020B0503020204020204" pitchFamily="34" charset="-122"/>
                  <a:ea typeface="微软雅黑" panose="020B0503020204020204" pitchFamily="34" charset="-122"/>
                </a:rPr>
                <a:t>2000</a:t>
              </a:r>
            </a:p>
          </p:txBody>
        </p:sp>
        <p:sp>
          <p:nvSpPr>
            <p:cNvPr id="32785" name="Rectangle 37"/>
            <p:cNvSpPr>
              <a:spLocks noChangeArrowheads="1"/>
            </p:cNvSpPr>
            <p:nvPr/>
          </p:nvSpPr>
          <p:spPr bwMode="auto">
            <a:xfrm>
              <a:off x="3408" y="2448"/>
              <a:ext cx="372" cy="236"/>
            </a:xfrm>
            <a:prstGeom prst="rect">
              <a:avLst/>
            </a:prstGeom>
            <a:solidFill>
              <a:schemeClr val="bg1"/>
            </a:solidFill>
            <a:ln w="19050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>
              <a:lvl1pPr defTabSz="7620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defTabSz="7620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defTabSz="7620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defTabSz="7620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defTabSz="7620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r>
                <a:rPr lang="en-US" altLang="zh-CN" sz="1800">
                  <a:latin typeface="微软雅黑" panose="020B0503020204020204" pitchFamily="34" charset="-122"/>
                  <a:ea typeface="微软雅黑" panose="020B0503020204020204" pitchFamily="34" charset="-122"/>
                </a:rPr>
                <a:t>3010</a:t>
              </a: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F61A97-1E6D-4DF7-91B6-0C7F17F0A6D0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66163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指针的初始化和赋值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F61A97-1E6D-4DF7-91B6-0C7F17F0A6D0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59797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1"/>
          <p:cNvSpPr>
            <a:spLocks noGrp="1"/>
          </p:cNvSpPr>
          <p:nvPr>
            <p:ph type="title"/>
          </p:nvPr>
        </p:nvSpPr>
        <p:spPr>
          <a:xfrm>
            <a:off x="609600" y="1052736"/>
            <a:ext cx="10979150" cy="1066800"/>
          </a:xfrm>
        </p:spPr>
        <p:txBody>
          <a:bodyPr/>
          <a:lstStyle/>
          <a:p>
            <a:pPr eaLnBrk="1" hangingPunct="1"/>
            <a:r>
              <a:rPr lang="zh-CN" altLang="en-US" sz="3600"/>
              <a:t>指针变量的初始化</a:t>
            </a:r>
          </a:p>
        </p:txBody>
      </p:sp>
      <p:sp>
        <p:nvSpPr>
          <p:cNvPr id="18435" name="内容占位符 2"/>
          <p:cNvSpPr>
            <a:spLocks noGrp="1"/>
          </p:cNvSpPr>
          <p:nvPr>
            <p:ph idx="1"/>
          </p:nvPr>
        </p:nvSpPr>
        <p:spPr>
          <a:xfrm>
            <a:off x="598488" y="2132856"/>
            <a:ext cx="10972800" cy="4536504"/>
          </a:xfrm>
        </p:spPr>
        <p:txBody>
          <a:bodyPr>
            <a:normAutofit lnSpcReduction="10000"/>
          </a:bodyPr>
          <a:lstStyle/>
          <a:p>
            <a:pPr marL="576580" indent="-457200" eaLnBrk="1" fontAlgn="auto" hangingPunct="1">
              <a:lnSpc>
                <a:spcPct val="120000"/>
              </a:lnSpc>
              <a:spcAft>
                <a:spcPts val="0"/>
              </a:spcAft>
              <a:defRPr/>
            </a:pPr>
            <a:r>
              <a:rPr lang="zh-CN" altLang="en-US" sz="2800" dirty="0">
                <a:solidFill>
                  <a:schemeClr val="accent6">
                    <a:lumMod val="75000"/>
                  </a:schemeClr>
                </a:solidFill>
                <a:latin typeface="宋体" pitchFamily="2" charset="-122"/>
              </a:rPr>
              <a:t>语法形式</a:t>
            </a:r>
            <a:endParaRPr lang="en-US" altLang="zh-CN" dirty="0">
              <a:solidFill>
                <a:schemeClr val="accent6">
                  <a:lumMod val="75000"/>
                </a:schemeClr>
              </a:solidFill>
              <a:latin typeface="宋体" pitchFamily="2" charset="-122"/>
            </a:endParaRPr>
          </a:p>
          <a:p>
            <a:pPr marL="411162" lvl="1" indent="0" eaLnBrk="1" fontAlgn="auto" hangingPunct="1">
              <a:lnSpc>
                <a:spcPct val="120000"/>
              </a:lnSpc>
              <a:spcAft>
                <a:spcPts val="0"/>
              </a:spcAft>
              <a:buFont typeface="Georgia"/>
              <a:buNone/>
              <a:defRPr/>
            </a:pP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  <a:latin typeface="宋体" pitchFamily="2" charset="-122"/>
              </a:rPr>
              <a:t>   </a:t>
            </a:r>
            <a:r>
              <a:rPr lang="zh-CN" altLang="en-US" sz="2400" dirty="0">
                <a:solidFill>
                  <a:schemeClr val="tx1"/>
                </a:solidFill>
                <a:latin typeface="宋体" pitchFamily="2" charset="-122"/>
              </a:rPr>
              <a:t>存储类型 数据类型 *指针名＝初始地址；</a:t>
            </a:r>
            <a:endParaRPr lang="zh-CN" altLang="en-US" sz="2800" dirty="0">
              <a:solidFill>
                <a:schemeClr val="tx1"/>
              </a:solidFill>
              <a:latin typeface="宋体" pitchFamily="2" charset="-122"/>
            </a:endParaRPr>
          </a:p>
          <a:p>
            <a:pPr marL="576580" lvl="1" indent="-457200" eaLnBrk="1" fontAlgn="auto" hangingPunct="1">
              <a:lnSpc>
                <a:spcPct val="130000"/>
              </a:lnSpc>
              <a:spcAft>
                <a:spcPts val="0"/>
              </a:spcAft>
              <a:buClr>
                <a:srgbClr val="A04DA3"/>
              </a:buClr>
              <a:buFont typeface="Georgia" panose="02040502050405020303" pitchFamily="18" charset="0"/>
              <a:buChar char="•"/>
              <a:defRPr/>
            </a:pPr>
            <a:r>
              <a:rPr lang="zh-CN" altLang="en-US" sz="2800" dirty="0">
                <a:solidFill>
                  <a:schemeClr val="accent6">
                    <a:lumMod val="75000"/>
                  </a:schemeClr>
                </a:solidFill>
                <a:latin typeface="宋体" pitchFamily="2" charset="-122"/>
              </a:rPr>
              <a:t>例：</a:t>
            </a:r>
            <a:endParaRPr lang="en-US" altLang="zh-CN" sz="2800" dirty="0">
              <a:solidFill>
                <a:schemeClr val="accent6">
                  <a:lumMod val="75000"/>
                </a:schemeClr>
              </a:solidFill>
              <a:latin typeface="宋体" pitchFamily="2" charset="-122"/>
            </a:endParaRPr>
          </a:p>
          <a:p>
            <a:pPr marL="384493" lvl="2" indent="0" eaLnBrk="1" fontAlgn="auto" hangingPunct="1">
              <a:lnSpc>
                <a:spcPct val="130000"/>
              </a:lnSpc>
              <a:spcAft>
                <a:spcPts val="0"/>
              </a:spcAft>
              <a:buClr>
                <a:srgbClr val="A04DA3"/>
              </a:buClr>
              <a:buNone/>
              <a:defRPr/>
            </a:pPr>
            <a:r>
              <a:rPr lang="en-US" altLang="zh-CN" sz="2600" dirty="0" err="1">
                <a:solidFill>
                  <a:schemeClr val="accent6">
                    <a:lumMod val="75000"/>
                  </a:schemeClr>
                </a:solidFill>
                <a:latin typeface="宋体" pitchFamily="2" charset="-122"/>
              </a:rPr>
              <a:t>int</a:t>
            </a:r>
            <a:r>
              <a:rPr lang="en-US" altLang="zh-CN" sz="2600" dirty="0">
                <a:solidFill>
                  <a:schemeClr val="accent6">
                    <a:lumMod val="75000"/>
                  </a:schemeClr>
                </a:solidFill>
                <a:latin typeface="宋体" pitchFamily="2" charset="-122"/>
              </a:rPr>
              <a:t> *pa = &amp;a;</a:t>
            </a:r>
          </a:p>
          <a:p>
            <a:pPr marL="576580" indent="-457200" eaLnBrk="1" fontAlgn="auto" hangingPunct="1">
              <a:lnSpc>
                <a:spcPct val="120000"/>
              </a:lnSpc>
              <a:spcAft>
                <a:spcPts val="0"/>
              </a:spcAft>
              <a:defRPr/>
            </a:pPr>
            <a:r>
              <a:rPr lang="zh-CN" altLang="en-US" sz="2800" dirty="0">
                <a:solidFill>
                  <a:schemeClr val="accent6">
                    <a:lumMod val="75000"/>
                  </a:schemeClr>
                </a:solidFill>
                <a:latin typeface="宋体" pitchFamily="2" charset="-122"/>
              </a:rPr>
              <a:t>注意事项</a:t>
            </a:r>
            <a:endParaRPr lang="en-US" altLang="zh-CN" sz="2800" dirty="0">
              <a:solidFill>
                <a:schemeClr val="accent6">
                  <a:lumMod val="75000"/>
                </a:schemeClr>
              </a:solidFill>
              <a:latin typeface="宋体" pitchFamily="2" charset="-122"/>
            </a:endParaRPr>
          </a:p>
          <a:p>
            <a:pPr marL="868680" lvl="1" indent="-457200" eaLnBrk="1" fontAlgn="auto" hangingPunct="1">
              <a:lnSpc>
                <a:spcPct val="120000"/>
              </a:lnSpc>
              <a:spcAft>
                <a:spcPts val="0"/>
              </a:spcAft>
              <a:defRPr/>
            </a:pPr>
            <a:r>
              <a:rPr lang="zh-CN" altLang="en-US" sz="2400" dirty="0">
                <a:solidFill>
                  <a:schemeClr val="accent4">
                    <a:lumMod val="50000"/>
                  </a:schemeClr>
                </a:solidFill>
                <a:latin typeface="宋体" pitchFamily="2" charset="-122"/>
              </a:rPr>
              <a:t>用变量地址作为初值时，该变量必须在指针初始化之前已声明过，且变量类型应与指针类型一致。</a:t>
            </a:r>
          </a:p>
          <a:p>
            <a:pPr marL="868680" lvl="1" indent="-457200" eaLnBrk="1" fontAlgn="auto" hangingPunct="1">
              <a:lnSpc>
                <a:spcPct val="120000"/>
              </a:lnSpc>
              <a:spcAft>
                <a:spcPts val="0"/>
              </a:spcAft>
              <a:defRPr/>
            </a:pPr>
            <a:r>
              <a:rPr lang="zh-CN" altLang="en-US" sz="2400" dirty="0">
                <a:solidFill>
                  <a:schemeClr val="accent4">
                    <a:lumMod val="50000"/>
                  </a:schemeClr>
                </a:solidFill>
                <a:latin typeface="宋体" pitchFamily="2" charset="-122"/>
              </a:rPr>
              <a:t>可以用一个已有合法值的指针去初始化另一个指针变量</a:t>
            </a:r>
            <a:r>
              <a:rPr lang="zh-CN" altLang="en-US" sz="2400" dirty="0" smtClean="0">
                <a:solidFill>
                  <a:schemeClr val="accent4">
                    <a:lumMod val="50000"/>
                  </a:schemeClr>
                </a:solidFill>
                <a:latin typeface="宋体" pitchFamily="2" charset="-122"/>
              </a:rPr>
              <a:t>。</a:t>
            </a:r>
            <a:endParaRPr lang="zh-CN" altLang="en-US" sz="2400" dirty="0">
              <a:solidFill>
                <a:schemeClr val="accent4">
                  <a:lumMod val="50000"/>
                </a:schemeClr>
              </a:solidFill>
              <a:latin typeface="宋体" pitchFamily="2" charset="-122"/>
            </a:endParaRPr>
          </a:p>
        </p:txBody>
      </p:sp>
      <p:sp>
        <p:nvSpPr>
          <p:cNvPr id="34821" name="Rectangle 4"/>
          <p:cNvSpPr>
            <a:spLocks noChangeArrowheads="1"/>
          </p:cNvSpPr>
          <p:nvPr/>
        </p:nvSpPr>
        <p:spPr bwMode="auto">
          <a:xfrm>
            <a:off x="1562671" y="2636912"/>
            <a:ext cx="5688632" cy="432048"/>
          </a:xfrm>
          <a:prstGeom prst="rect">
            <a:avLst/>
          </a:prstGeom>
          <a:noFill/>
          <a:ln w="12699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F61A97-1E6D-4DF7-91B6-0C7F17F0A6D0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6144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标题 1"/>
          <p:cNvSpPr>
            <a:spLocks noGrp="1"/>
          </p:cNvSpPr>
          <p:nvPr>
            <p:ph type="title"/>
          </p:nvPr>
        </p:nvSpPr>
        <p:spPr>
          <a:xfrm>
            <a:off x="609600" y="908720"/>
            <a:ext cx="10979150" cy="1066800"/>
          </a:xfrm>
        </p:spPr>
        <p:txBody>
          <a:bodyPr/>
          <a:lstStyle/>
          <a:p>
            <a:pPr eaLnBrk="1" hangingPunct="1"/>
            <a:r>
              <a:rPr lang="zh-CN" altLang="en-US" sz="3600"/>
              <a:t>指针变量的赋值运算</a:t>
            </a:r>
          </a:p>
        </p:txBody>
      </p:sp>
      <p:sp>
        <p:nvSpPr>
          <p:cNvPr id="18435" name="内容占位符 2"/>
          <p:cNvSpPr>
            <a:spLocks noGrp="1"/>
          </p:cNvSpPr>
          <p:nvPr>
            <p:ph idx="1"/>
          </p:nvPr>
        </p:nvSpPr>
        <p:spPr>
          <a:xfrm>
            <a:off x="669925" y="1772816"/>
            <a:ext cx="11045874" cy="4896544"/>
          </a:xfrm>
        </p:spPr>
        <p:txBody>
          <a:bodyPr>
            <a:noAutofit/>
          </a:bodyPr>
          <a:lstStyle/>
          <a:p>
            <a:pPr marL="365760" lvl="1" indent="-256032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zh-CN" altLang="en-US" sz="2800" dirty="0">
                <a:solidFill>
                  <a:schemeClr val="tx1"/>
                </a:solidFill>
                <a:latin typeface="宋体" pitchFamily="2" charset="-122"/>
              </a:rPr>
              <a:t>语法形式</a:t>
            </a:r>
          </a:p>
          <a:p>
            <a:pPr marL="658368" lvl="1" indent="-246888" eaLnBrk="1" fontAlgn="auto" hangingPunct="1">
              <a:spcBef>
                <a:spcPts val="0"/>
              </a:spcBef>
              <a:spcAft>
                <a:spcPts val="0"/>
              </a:spcAft>
              <a:buFont typeface="Georgia" panose="02040502050405020303" pitchFamily="18" charset="0"/>
              <a:buNone/>
              <a:defRPr/>
            </a:pPr>
            <a:r>
              <a:rPr lang="zh-CN" altLang="en-US" sz="2400" dirty="0">
                <a:solidFill>
                  <a:srgbClr val="0070C0"/>
                </a:solidFill>
                <a:latin typeface="宋体" pitchFamily="2" charset="-122"/>
              </a:rPr>
              <a:t>指针名</a:t>
            </a:r>
            <a:r>
              <a:rPr lang="en-US" altLang="zh-CN" sz="2400" dirty="0">
                <a:solidFill>
                  <a:srgbClr val="0070C0"/>
                </a:solidFill>
                <a:latin typeface="宋体" pitchFamily="2" charset="-122"/>
              </a:rPr>
              <a:t>=</a:t>
            </a:r>
            <a:r>
              <a:rPr lang="zh-CN" altLang="en-US" sz="2400" dirty="0">
                <a:solidFill>
                  <a:srgbClr val="0070C0"/>
                </a:solidFill>
                <a:latin typeface="宋体" pitchFamily="2" charset="-122"/>
              </a:rPr>
              <a:t>地址</a:t>
            </a:r>
          </a:p>
          <a:p>
            <a:pPr marL="658368" lvl="1" indent="-246888" eaLnBrk="1" fontAlgn="auto" hangingPunct="1">
              <a:spcBef>
                <a:spcPts val="0"/>
              </a:spcBef>
              <a:spcAft>
                <a:spcPts val="0"/>
              </a:spcAft>
              <a:buFont typeface="Georgia" panose="02040502050405020303" pitchFamily="18" charset="0"/>
              <a:buNone/>
              <a:defRPr/>
            </a:pPr>
            <a:r>
              <a:rPr lang="zh-CN" altLang="en-US" sz="2400" dirty="0">
                <a:solidFill>
                  <a:schemeClr val="accent6">
                    <a:lumMod val="50000"/>
                  </a:schemeClr>
                </a:solidFill>
                <a:latin typeface="宋体" pitchFamily="2" charset="-122"/>
              </a:rPr>
              <a:t>注意：“地址”中存放的数据类型与指针类型必须相符</a:t>
            </a:r>
            <a:endParaRPr lang="zh-CN" altLang="en-US" sz="2800" dirty="0">
              <a:solidFill>
                <a:schemeClr val="accent6">
                  <a:lumMod val="50000"/>
                </a:schemeClr>
              </a:solidFill>
              <a:latin typeface="宋体" pitchFamily="2" charset="-122"/>
            </a:endParaRPr>
          </a:p>
          <a:p>
            <a:pPr marL="365760" lvl="1" indent="-256032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zh-CN" altLang="en-US" sz="2800" dirty="0">
                <a:solidFill>
                  <a:schemeClr val="tx1"/>
                </a:solidFill>
                <a:latin typeface="宋体" pitchFamily="2" charset="-122"/>
              </a:rPr>
              <a:t>向指针变量赋的值必须是地址常量或变量，不能是普通整数。</a:t>
            </a:r>
          </a:p>
          <a:p>
            <a:pPr marL="630873" lvl="2" indent="-256032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Wingdings 2" panose="05020102010507070707" pitchFamily="18" charset="2"/>
              <a:buNone/>
              <a:defRPr/>
            </a:pPr>
            <a:r>
              <a:rPr lang="zh-CN" altLang="en-US" sz="2800" dirty="0">
                <a:solidFill>
                  <a:schemeClr val="tx1"/>
                </a:solidFill>
                <a:latin typeface="宋体" pitchFamily="2" charset="-122"/>
              </a:rPr>
              <a:t>例如：</a:t>
            </a:r>
          </a:p>
          <a:p>
            <a:pPr marL="658368" lvl="1" indent="-246888" eaLnBrk="1" fontAlgn="auto" hangingPunct="1">
              <a:spcBef>
                <a:spcPts val="0"/>
              </a:spcBef>
              <a:spcAft>
                <a:spcPts val="0"/>
              </a:spcAft>
              <a:buFont typeface="Georgia"/>
              <a:buChar char="▫"/>
              <a:defRPr/>
            </a:pPr>
            <a:r>
              <a:rPr lang="zh-CN" altLang="en-US" sz="2400" dirty="0">
                <a:solidFill>
                  <a:schemeClr val="accent6">
                    <a:lumMod val="50000"/>
                  </a:schemeClr>
                </a:solidFill>
                <a:latin typeface="宋体" pitchFamily="2" charset="-122"/>
              </a:rPr>
              <a:t>通过地址运算“</a:t>
            </a:r>
            <a:r>
              <a:rPr lang="en-US" altLang="zh-CN" sz="2400" dirty="0">
                <a:solidFill>
                  <a:schemeClr val="accent6">
                    <a:lumMod val="50000"/>
                  </a:schemeClr>
                </a:solidFill>
                <a:latin typeface="宋体" pitchFamily="2" charset="-122"/>
              </a:rPr>
              <a:t>&amp;”</a:t>
            </a:r>
            <a:r>
              <a:rPr lang="zh-CN" altLang="en-US" sz="2400" dirty="0">
                <a:solidFill>
                  <a:schemeClr val="accent6">
                    <a:lumMod val="50000"/>
                  </a:schemeClr>
                </a:solidFill>
                <a:latin typeface="宋体" pitchFamily="2" charset="-122"/>
              </a:rPr>
              <a:t>求得已定义的变量和对象的起始地址</a:t>
            </a:r>
          </a:p>
          <a:p>
            <a:pPr marL="658368" lvl="1" indent="-246888" eaLnBrk="1" fontAlgn="auto" hangingPunct="1">
              <a:spcBef>
                <a:spcPts val="0"/>
              </a:spcBef>
              <a:spcAft>
                <a:spcPts val="0"/>
              </a:spcAft>
              <a:buFont typeface="Georgia"/>
              <a:buChar char="▫"/>
              <a:defRPr/>
            </a:pPr>
            <a:r>
              <a:rPr lang="zh-CN" altLang="en-US" sz="2400" dirty="0">
                <a:solidFill>
                  <a:schemeClr val="accent6">
                    <a:lumMod val="50000"/>
                  </a:schemeClr>
                </a:solidFill>
                <a:latin typeface="宋体" pitchFamily="2" charset="-122"/>
              </a:rPr>
              <a:t>动态内存分配成功时返回的地址</a:t>
            </a:r>
          </a:p>
          <a:p>
            <a:pPr marL="365760" lvl="1" indent="-256032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zh-CN" altLang="en-US" sz="2800" dirty="0">
                <a:solidFill>
                  <a:schemeClr val="tx1"/>
                </a:solidFill>
                <a:latin typeface="宋体" pitchFamily="2" charset="-122"/>
              </a:rPr>
              <a:t>例外：整数</a:t>
            </a:r>
            <a:r>
              <a:rPr lang="en-US" altLang="zh-CN" sz="2800" dirty="0">
                <a:solidFill>
                  <a:schemeClr val="tx1"/>
                </a:solidFill>
                <a:latin typeface="宋体" pitchFamily="2" charset="-122"/>
              </a:rPr>
              <a:t>0</a:t>
            </a:r>
            <a:r>
              <a:rPr lang="zh-CN" altLang="en-US" sz="2800" dirty="0">
                <a:solidFill>
                  <a:schemeClr val="tx1"/>
                </a:solidFill>
                <a:latin typeface="宋体" pitchFamily="2" charset="-122"/>
              </a:rPr>
              <a:t>可以赋给指针，表示空指针。</a:t>
            </a:r>
          </a:p>
          <a:p>
            <a:pPr marL="365760" lvl="1" indent="-256032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zh-CN" altLang="en-US" sz="2800" dirty="0">
                <a:solidFill>
                  <a:schemeClr val="tx1"/>
                </a:solidFill>
                <a:latin typeface="宋体" pitchFamily="2" charset="-122"/>
              </a:rPr>
              <a:t>允许定义或声明指向 </a:t>
            </a:r>
            <a:r>
              <a:rPr lang="en-US" altLang="zh-CN" sz="2800" dirty="0">
                <a:solidFill>
                  <a:schemeClr val="tx1"/>
                </a:solidFill>
                <a:latin typeface="宋体" pitchFamily="2" charset="-122"/>
              </a:rPr>
              <a:t>void </a:t>
            </a:r>
            <a:r>
              <a:rPr lang="zh-CN" altLang="en-US" sz="2800" dirty="0">
                <a:solidFill>
                  <a:schemeClr val="tx1"/>
                </a:solidFill>
                <a:latin typeface="宋体" pitchFamily="2" charset="-122"/>
              </a:rPr>
              <a:t>类型的指针。该指针可以被赋予任何类型对象的地址。</a:t>
            </a:r>
          </a:p>
          <a:p>
            <a:pPr marL="658368" lvl="1" indent="-246888" eaLnBrk="1" fontAlgn="auto" hangingPunct="1">
              <a:spcBef>
                <a:spcPts val="0"/>
              </a:spcBef>
              <a:spcAft>
                <a:spcPts val="0"/>
              </a:spcAft>
              <a:buFont typeface="Georgia" panose="02040502050405020303" pitchFamily="18" charset="0"/>
              <a:buNone/>
              <a:defRPr/>
            </a:pPr>
            <a:r>
              <a:rPr lang="zh-CN" altLang="en-US" sz="2400" dirty="0">
                <a:solidFill>
                  <a:schemeClr val="accent6">
                    <a:lumMod val="50000"/>
                  </a:schemeClr>
                </a:solidFill>
                <a:latin typeface="宋体" pitchFamily="2" charset="-122"/>
              </a:rPr>
              <a:t>例： </a:t>
            </a:r>
            <a:r>
              <a:rPr lang="en-US" altLang="zh-CN" sz="2400" dirty="0">
                <a:solidFill>
                  <a:schemeClr val="accent6">
                    <a:lumMod val="50000"/>
                  </a:schemeClr>
                </a:solidFill>
                <a:latin typeface="宋体" pitchFamily="2" charset="-122"/>
              </a:rPr>
              <a:t>void *general;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F61A97-1E6D-4DF7-91B6-0C7F17F0A6D0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78607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/>
              <a:t>指针空值</a:t>
            </a:r>
            <a:r>
              <a:rPr lang="en-US" altLang="zh-CN" sz="3600"/>
              <a:t>nullptr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以往用</a:t>
            </a:r>
            <a:r>
              <a:rPr lang="en-US" altLang="zh-CN" dirty="0"/>
              <a:t>0</a:t>
            </a:r>
            <a:r>
              <a:rPr lang="zh-CN" altLang="en-US" dirty="0"/>
              <a:t>或者</a:t>
            </a:r>
            <a:r>
              <a:rPr lang="en-US" altLang="zh-CN" dirty="0"/>
              <a:t>NULL</a:t>
            </a:r>
            <a:r>
              <a:rPr lang="zh-CN" altLang="en-US" dirty="0"/>
              <a:t>去表达空指针的问题：</a:t>
            </a:r>
            <a:endParaRPr lang="en-US" altLang="zh-CN" dirty="0"/>
          </a:p>
          <a:p>
            <a:pPr lvl="1"/>
            <a:r>
              <a:rPr lang="en-US" altLang="zh-CN" dirty="0"/>
              <a:t>C/C++</a:t>
            </a:r>
            <a:r>
              <a:rPr lang="zh-CN" altLang="en-US" dirty="0"/>
              <a:t>的</a:t>
            </a:r>
            <a:r>
              <a:rPr lang="en-US" altLang="zh-CN" dirty="0"/>
              <a:t>NULL</a:t>
            </a:r>
            <a:r>
              <a:rPr lang="zh-CN" altLang="en-US" dirty="0"/>
              <a:t>宏是个有很多潜在</a:t>
            </a:r>
            <a:r>
              <a:rPr lang="en-US" altLang="zh-CN" dirty="0"/>
              <a:t>BUG</a:t>
            </a:r>
            <a:r>
              <a:rPr lang="zh-CN" altLang="en-US" dirty="0"/>
              <a:t>的宏。因为有的库把其定义成整数</a:t>
            </a:r>
            <a:r>
              <a:rPr lang="en-US" altLang="zh-CN" dirty="0"/>
              <a:t>0</a:t>
            </a:r>
            <a:r>
              <a:rPr lang="zh-CN" altLang="en-US" dirty="0"/>
              <a:t>，有的定义成 </a:t>
            </a:r>
            <a:r>
              <a:rPr lang="en-US" altLang="zh-CN" dirty="0"/>
              <a:t>(void*)0</a:t>
            </a:r>
            <a:r>
              <a:rPr lang="zh-CN" altLang="en-US" dirty="0"/>
              <a:t>。在</a:t>
            </a:r>
            <a:r>
              <a:rPr lang="en-US" altLang="zh-CN" dirty="0"/>
              <a:t>C</a:t>
            </a:r>
            <a:r>
              <a:rPr lang="zh-CN" altLang="en-US" dirty="0"/>
              <a:t>的时代还好。但是在</a:t>
            </a:r>
            <a:r>
              <a:rPr lang="en-US" altLang="zh-CN" dirty="0"/>
              <a:t>C++</a:t>
            </a:r>
            <a:r>
              <a:rPr lang="zh-CN" altLang="en-US" dirty="0"/>
              <a:t>的时代，这就会引发很多问题。</a:t>
            </a:r>
          </a:p>
          <a:p>
            <a:r>
              <a:rPr lang="en-US" altLang="zh-CN" dirty="0"/>
              <a:t>C++11</a:t>
            </a:r>
            <a:r>
              <a:rPr lang="zh-CN" altLang="en-US" dirty="0"/>
              <a:t>使用</a:t>
            </a:r>
            <a:r>
              <a:rPr lang="en-US" altLang="zh-CN" dirty="0" err="1"/>
              <a:t>nullptr</a:t>
            </a:r>
            <a:r>
              <a:rPr lang="zh-CN" altLang="en-US" dirty="0"/>
              <a:t>关键字，是表达更准确，类型安全的空指针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F61A97-1E6D-4DF7-91B6-0C7F17F0A6D0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58332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124744"/>
            <a:ext cx="10979150" cy="1066800"/>
          </a:xfrm>
        </p:spPr>
        <p:txBody>
          <a:bodyPr/>
          <a:lstStyle/>
          <a:p>
            <a:r>
              <a:rPr lang="zh-CN" altLang="en-US"/>
              <a:t>指向常量的指针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8488" y="2191544"/>
            <a:ext cx="10979150" cy="4189783"/>
          </a:xfrm>
        </p:spPr>
        <p:txBody>
          <a:bodyPr/>
          <a:lstStyle/>
          <a:p>
            <a:pPr marL="365760" indent="-256032" eaLnBrk="1" fontAlgn="auto" hangingPunct="1">
              <a:lnSpc>
                <a:spcPct val="120000"/>
              </a:lnSpc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zh-CN" altLang="en-US" sz="2800" dirty="0"/>
              <a:t>不能通过指向常量的指针改变所指对象的值，但指针本身可以改变，可以指向另外的对象。</a:t>
            </a:r>
            <a:endParaRPr lang="en-US" altLang="zh-CN" sz="2800" dirty="0"/>
          </a:p>
          <a:p>
            <a:pPr marL="365760" lvl="1" indent="-256032" eaLnBrk="1" fontAlgn="auto" hangingPunct="1">
              <a:lnSpc>
                <a:spcPct val="120000"/>
              </a:lnSpc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zh-CN" altLang="en-US" sz="2800" dirty="0">
                <a:solidFill>
                  <a:schemeClr val="tx1"/>
                </a:solidFill>
              </a:rPr>
              <a:t>例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marL="411162" lvl="1" indent="0" eaLnBrk="1" fontAlgn="auto" hangingPunct="1">
              <a:spcAft>
                <a:spcPts val="0"/>
              </a:spcAft>
              <a:buFont typeface="Georgia"/>
              <a:buNone/>
              <a:defRPr/>
            </a:pPr>
            <a:r>
              <a:rPr lang="en-US" altLang="zh-CN" sz="2400" dirty="0">
                <a:solidFill>
                  <a:srgbClr val="00B050"/>
                </a:solidFill>
              </a:rPr>
              <a:t>	</a:t>
            </a:r>
            <a:r>
              <a:rPr lang="en-US" altLang="zh-CN" dirty="0" err="1">
                <a:solidFill>
                  <a:schemeClr val="tx1"/>
                </a:solidFill>
                <a:cs typeface="Times New Roman" pitchFamily="18" charset="0"/>
              </a:rPr>
              <a:t>int</a:t>
            </a:r>
            <a:r>
              <a:rPr lang="en-US" altLang="zh-CN" dirty="0">
                <a:solidFill>
                  <a:schemeClr val="tx1"/>
                </a:solidFill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cs typeface="Times New Roman" pitchFamily="18" charset="0"/>
              </a:rPr>
              <a:t>a, b;</a:t>
            </a:r>
            <a:endParaRPr lang="en-US" altLang="zh-CN" dirty="0">
              <a:solidFill>
                <a:schemeClr val="tx1"/>
              </a:solidFill>
              <a:cs typeface="Times New Roman" pitchFamily="18" charset="0"/>
            </a:endParaRPr>
          </a:p>
          <a:p>
            <a:pPr marL="411162" lvl="1" indent="0" eaLnBrk="1" fontAlgn="auto" hangingPunct="1">
              <a:spcAft>
                <a:spcPts val="0"/>
              </a:spcAft>
              <a:buFont typeface="Georgia"/>
              <a:buNone/>
              <a:defRPr/>
            </a:pPr>
            <a:r>
              <a:rPr lang="en-US" altLang="zh-CN" dirty="0">
                <a:solidFill>
                  <a:schemeClr val="tx1"/>
                </a:solidFill>
              </a:rPr>
              <a:t>	</a:t>
            </a:r>
            <a:r>
              <a:rPr lang="en-US" altLang="zh-CN" dirty="0" err="1">
                <a:solidFill>
                  <a:schemeClr val="tx1"/>
                </a:solidFill>
                <a:cs typeface="Times New Roman" pitchFamily="18" charset="0"/>
              </a:rPr>
              <a:t>const</a:t>
            </a:r>
            <a:r>
              <a:rPr lang="en-US" altLang="zh-CN" dirty="0">
                <a:solidFill>
                  <a:schemeClr val="tx1"/>
                </a:solidFill>
                <a:cs typeface="Times New Roman" pitchFamily="18" charset="0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cs typeface="Times New Roman" pitchFamily="18" charset="0"/>
              </a:rPr>
              <a:t>int</a:t>
            </a:r>
            <a:r>
              <a:rPr lang="en-US" altLang="zh-CN" dirty="0">
                <a:solidFill>
                  <a:schemeClr val="tx1"/>
                </a:solidFill>
                <a:cs typeface="Times New Roman" pitchFamily="18" charset="0"/>
              </a:rPr>
              <a:t> *p1 = &amp;a;</a:t>
            </a:r>
            <a:r>
              <a:rPr lang="en-US" altLang="zh-CN" dirty="0">
                <a:solidFill>
                  <a:schemeClr val="tx1"/>
                </a:solidFill>
              </a:rPr>
              <a:t>	</a:t>
            </a:r>
            <a:r>
              <a:rPr lang="en-US" altLang="zh-CN" dirty="0" smtClean="0">
                <a:solidFill>
                  <a:schemeClr val="tx1"/>
                </a:solidFill>
              </a:rPr>
              <a:t>//</a:t>
            </a:r>
            <a:r>
              <a:rPr lang="zh-CN" altLang="en-US" dirty="0">
                <a:solidFill>
                  <a:schemeClr val="tx1"/>
                </a:solidFill>
              </a:rPr>
              <a:t>正确</a:t>
            </a:r>
            <a:r>
              <a:rPr lang="zh-CN" altLang="en-US" dirty="0" smtClean="0">
                <a:solidFill>
                  <a:schemeClr val="tx1"/>
                </a:solidFill>
              </a:rPr>
              <a:t>，</a:t>
            </a:r>
            <a:r>
              <a:rPr lang="en-US" altLang="zh-CN" dirty="0" smtClean="0">
                <a:solidFill>
                  <a:schemeClr val="tx1"/>
                </a:solidFill>
                <a:cs typeface="Times New Roman" pitchFamily="18" charset="0"/>
              </a:rPr>
              <a:t>p1</a:t>
            </a:r>
            <a:r>
              <a:rPr lang="zh-CN" altLang="en-US" dirty="0">
                <a:solidFill>
                  <a:schemeClr val="tx1"/>
                </a:solidFill>
              </a:rPr>
              <a:t>是指向常量的指针</a:t>
            </a:r>
          </a:p>
          <a:p>
            <a:pPr marL="411162" lvl="1" indent="0" eaLnBrk="1" fontAlgn="auto" hangingPunct="1">
              <a:spcAft>
                <a:spcPts val="0"/>
              </a:spcAft>
              <a:buFont typeface="Georgia"/>
              <a:buNone/>
              <a:defRPr/>
            </a:pPr>
            <a:r>
              <a:rPr lang="en-US" altLang="zh-CN" dirty="0">
                <a:solidFill>
                  <a:schemeClr val="tx1"/>
                </a:solidFill>
                <a:cs typeface="Times New Roman" pitchFamily="18" charset="0"/>
              </a:rPr>
              <a:t>	p1 = &amp;b;</a:t>
            </a:r>
            <a:r>
              <a:rPr lang="en-US" altLang="zh-CN" dirty="0">
                <a:solidFill>
                  <a:schemeClr val="tx1"/>
                </a:solidFill>
              </a:rPr>
              <a:t>	//</a:t>
            </a:r>
            <a:r>
              <a:rPr lang="zh-CN" altLang="en-US" dirty="0">
                <a:solidFill>
                  <a:schemeClr val="tx1"/>
                </a:solidFill>
              </a:rPr>
              <a:t>正确，</a:t>
            </a:r>
            <a:r>
              <a:rPr lang="en-US" altLang="zh-CN" dirty="0">
                <a:solidFill>
                  <a:schemeClr val="tx1"/>
                </a:solidFill>
                <a:cs typeface="Times New Roman" pitchFamily="18" charset="0"/>
              </a:rPr>
              <a:t>p1</a:t>
            </a:r>
            <a:r>
              <a:rPr lang="zh-CN" altLang="en-US" dirty="0">
                <a:solidFill>
                  <a:schemeClr val="tx1"/>
                </a:solidFill>
              </a:rPr>
              <a:t>本身的值可以改变</a:t>
            </a:r>
          </a:p>
          <a:p>
            <a:pPr marL="411162" lvl="1" indent="0" eaLnBrk="1" fontAlgn="auto" hangingPunct="1">
              <a:spcAft>
                <a:spcPts val="0"/>
              </a:spcAft>
              <a:buFont typeface="Georgia"/>
              <a:buNone/>
              <a:defRPr/>
            </a:pPr>
            <a:r>
              <a:rPr lang="en-US" altLang="zh-CN" dirty="0">
                <a:solidFill>
                  <a:schemeClr val="tx1"/>
                </a:solidFill>
              </a:rPr>
              <a:t>	</a:t>
            </a:r>
            <a:r>
              <a:rPr lang="zh-CN" altLang="en-US" dirty="0">
                <a:solidFill>
                  <a:schemeClr val="tx1"/>
                </a:solidFill>
                <a:cs typeface="Times New Roman" pitchFamily="18" charset="0"/>
              </a:rPr>
              <a:t>*</a:t>
            </a:r>
            <a:r>
              <a:rPr lang="en-US" altLang="zh-CN" dirty="0">
                <a:solidFill>
                  <a:schemeClr val="tx1"/>
                </a:solidFill>
                <a:cs typeface="Times New Roman" pitchFamily="18" charset="0"/>
              </a:rPr>
              <a:t>p1 = 1;</a:t>
            </a:r>
            <a:r>
              <a:rPr lang="en-US" altLang="zh-CN" dirty="0">
                <a:solidFill>
                  <a:schemeClr val="tx1"/>
                </a:solidFill>
              </a:rPr>
              <a:t>	//</a:t>
            </a:r>
            <a:r>
              <a:rPr lang="zh-CN" altLang="en-US" dirty="0">
                <a:solidFill>
                  <a:schemeClr val="tx1"/>
                </a:solidFill>
              </a:rPr>
              <a:t>编译时出错，不能通过</a:t>
            </a:r>
            <a:r>
              <a:rPr lang="en-US" altLang="zh-CN" dirty="0">
                <a:solidFill>
                  <a:schemeClr val="tx1"/>
                </a:solidFill>
                <a:cs typeface="Times New Roman" pitchFamily="18" charset="0"/>
              </a:rPr>
              <a:t>p1</a:t>
            </a:r>
            <a:r>
              <a:rPr lang="zh-CN" altLang="en-US" dirty="0">
                <a:solidFill>
                  <a:schemeClr val="tx1"/>
                </a:solidFill>
              </a:rPr>
              <a:t>改变所指的</a:t>
            </a:r>
            <a:r>
              <a:rPr lang="zh-CN" altLang="en-US" dirty="0" smtClean="0">
                <a:solidFill>
                  <a:schemeClr val="tx1"/>
                </a:solidFill>
              </a:rPr>
              <a:t>对象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411162" lvl="1" indent="0" eaLnBrk="1" fontAlgn="auto" hangingPunct="1">
              <a:spcAft>
                <a:spcPts val="0"/>
              </a:spcAft>
              <a:buFont typeface="Georgia"/>
              <a:buNone/>
              <a:defRPr/>
            </a:pPr>
            <a:endParaRPr lang="en-US" altLang="zh-CN" dirty="0" smtClean="0">
              <a:solidFill>
                <a:schemeClr val="tx1"/>
              </a:solidFill>
            </a:endParaRPr>
          </a:p>
          <a:p>
            <a:pPr marL="411162" lvl="1" indent="0" eaLnBrk="1" fontAlgn="auto" hangingPunct="1">
              <a:spcAft>
                <a:spcPts val="0"/>
              </a:spcAft>
              <a:buFont typeface="Georgia"/>
              <a:buNone/>
              <a:defRPr/>
            </a:pPr>
            <a:r>
              <a:rPr lang="en-US" altLang="zh-CN" dirty="0" smtClean="0">
                <a:solidFill>
                  <a:schemeClr val="tx1"/>
                </a:solidFill>
              </a:rPr>
              <a:t>	</a:t>
            </a:r>
            <a:r>
              <a:rPr lang="en-US" altLang="zh-CN" dirty="0" err="1" smtClean="0">
                <a:solidFill>
                  <a:schemeClr val="tx1"/>
                </a:solidFill>
              </a:rPr>
              <a:t>const</a:t>
            </a:r>
            <a:r>
              <a:rPr lang="en-US" altLang="zh-CN" dirty="0" smtClean="0">
                <a:solidFill>
                  <a:schemeClr val="tx1"/>
                </a:solidFill>
              </a:rPr>
              <a:t> </a:t>
            </a:r>
            <a:r>
              <a:rPr lang="en-US" altLang="zh-CN" dirty="0" err="1" smtClean="0">
                <a:solidFill>
                  <a:schemeClr val="tx1"/>
                </a:solidFill>
              </a:rPr>
              <a:t>int</a:t>
            </a:r>
            <a:r>
              <a:rPr lang="en-US" altLang="zh-CN" dirty="0" smtClean="0">
                <a:solidFill>
                  <a:schemeClr val="tx1"/>
                </a:solidFill>
              </a:rPr>
              <a:t> c = 5;</a:t>
            </a:r>
          </a:p>
          <a:p>
            <a:pPr marL="411162" lvl="1" indent="0" eaLnBrk="1" fontAlgn="auto" hangingPunct="1">
              <a:spcAft>
                <a:spcPts val="0"/>
              </a:spcAft>
              <a:buFont typeface="Georgia"/>
              <a:buNone/>
              <a:defRPr/>
            </a:pPr>
            <a:r>
              <a:rPr lang="en-US" altLang="zh-CN" dirty="0">
                <a:solidFill>
                  <a:schemeClr val="tx1"/>
                </a:solidFill>
              </a:rPr>
              <a:t>	</a:t>
            </a:r>
            <a:r>
              <a:rPr lang="en-US" altLang="zh-CN" dirty="0" err="1" smtClean="0">
                <a:solidFill>
                  <a:schemeClr val="tx1"/>
                </a:solidFill>
              </a:rPr>
              <a:t>int</a:t>
            </a:r>
            <a:r>
              <a:rPr lang="en-US" altLang="zh-CN" dirty="0" smtClean="0">
                <a:solidFill>
                  <a:schemeClr val="tx1"/>
                </a:solidFill>
              </a:rPr>
              <a:t> *p2 = &amp;c;	//</a:t>
            </a:r>
            <a:r>
              <a:rPr lang="zh-CN" altLang="en-US" dirty="0">
                <a:solidFill>
                  <a:schemeClr val="tx1"/>
                </a:solidFill>
              </a:rPr>
              <a:t>编译时</a:t>
            </a:r>
            <a:r>
              <a:rPr lang="zh-CN" altLang="en-US" dirty="0" smtClean="0">
                <a:solidFill>
                  <a:schemeClr val="tx1"/>
                </a:solidFill>
              </a:rPr>
              <a:t>出错，普通指针不能指向</a:t>
            </a:r>
            <a:r>
              <a:rPr lang="zh-CN" altLang="en-US" dirty="0">
                <a:solidFill>
                  <a:schemeClr val="tx1"/>
                </a:solidFill>
              </a:rPr>
              <a:t>常变量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F61A97-1E6D-4DF7-91B6-0C7F17F0A6D0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039038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标题 1"/>
          <p:cNvSpPr>
            <a:spLocks noGrp="1"/>
          </p:cNvSpPr>
          <p:nvPr>
            <p:ph type="title"/>
          </p:nvPr>
        </p:nvSpPr>
        <p:spPr>
          <a:xfrm>
            <a:off x="609600" y="1719263"/>
            <a:ext cx="10979150" cy="1066800"/>
          </a:xfrm>
        </p:spPr>
        <p:txBody>
          <a:bodyPr/>
          <a:lstStyle/>
          <a:p>
            <a:pPr eaLnBrk="1" hangingPunct="1"/>
            <a:r>
              <a:rPr lang="zh-CN" altLang="en-US"/>
              <a:t>指针类型的常量</a:t>
            </a:r>
          </a:p>
        </p:txBody>
      </p:sp>
      <p:sp>
        <p:nvSpPr>
          <p:cNvPr id="18435" name="内容占位符 2"/>
          <p:cNvSpPr>
            <a:spLocks noGrp="1"/>
          </p:cNvSpPr>
          <p:nvPr>
            <p:ph idx="1"/>
          </p:nvPr>
        </p:nvSpPr>
        <p:spPr>
          <a:xfrm>
            <a:off x="741363" y="2786063"/>
            <a:ext cx="10542587" cy="3076575"/>
          </a:xfrm>
        </p:spPr>
        <p:txBody>
          <a:bodyPr>
            <a:normAutofit/>
          </a:bodyPr>
          <a:lstStyle/>
          <a:p>
            <a:pPr marL="365760" indent="-256032" eaLnBrk="1" fontAlgn="auto" hangingPunct="1">
              <a:lnSpc>
                <a:spcPct val="120000"/>
              </a:lnSpc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zh-CN" altLang="en-US" sz="2800" dirty="0"/>
              <a:t>若声明指针常量，则指针本身的值不能被改变。</a:t>
            </a:r>
          </a:p>
          <a:p>
            <a:pPr marL="365760" lvl="1" indent="-256032" eaLnBrk="1" fontAlgn="auto" hangingPunct="1">
              <a:lnSpc>
                <a:spcPct val="120000"/>
              </a:lnSpc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zh-CN" altLang="en-US" sz="2800" dirty="0">
                <a:solidFill>
                  <a:schemeClr val="tx1"/>
                </a:solidFill>
              </a:rPr>
              <a:t>例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marL="411162" lvl="1" indent="0" eaLnBrk="1" fontAlgn="auto" hangingPunct="1">
              <a:spcAft>
                <a:spcPts val="0"/>
              </a:spcAft>
              <a:buFont typeface="Georgia"/>
              <a:buNone/>
              <a:defRPr/>
            </a:pPr>
            <a:r>
              <a:rPr lang="en-US" altLang="zh-CN" sz="2400" dirty="0">
                <a:solidFill>
                  <a:srgbClr val="00B050"/>
                </a:solidFill>
              </a:rPr>
              <a:t>	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cs typeface="Times New Roman" pitchFamily="18" charset="0"/>
              </a:rPr>
              <a:t>int a;</a:t>
            </a:r>
          </a:p>
          <a:p>
            <a:pPr marL="658368" lvl="1" indent="-246888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cs typeface="Times New Roman" pitchFamily="18" charset="0"/>
              </a:rPr>
              <a:t>		int * const </a:t>
            </a:r>
            <a:r>
              <a:rPr lang="en-US" altLang="zh-CN" sz="2400" dirty="0">
                <a:solidFill>
                  <a:srgbClr val="00B050"/>
                </a:solidFill>
                <a:cs typeface="Times New Roman" pitchFamily="18" charset="0"/>
              </a:rPr>
              <a:t>p2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cs typeface="Times New Roman" pitchFamily="18" charset="0"/>
              </a:rPr>
              <a:t> = &amp;a</a:t>
            </a:r>
            <a:r>
              <a:rPr lang="en-US" altLang="zh-CN" sz="2400" dirty="0" smtClean="0">
                <a:solidFill>
                  <a:schemeClr val="bg2">
                    <a:lumMod val="25000"/>
                  </a:schemeClr>
                </a:solidFill>
                <a:cs typeface="Times New Roman" pitchFamily="18" charset="0"/>
              </a:rPr>
              <a:t>;</a:t>
            </a:r>
            <a:endParaRPr lang="en-US" altLang="zh-CN" sz="2400" dirty="0">
              <a:solidFill>
                <a:schemeClr val="bg2">
                  <a:lumMod val="25000"/>
                </a:schemeClr>
              </a:solidFill>
              <a:cs typeface="Times New Roman" pitchFamily="18" charset="0"/>
            </a:endParaRPr>
          </a:p>
          <a:p>
            <a:pPr marL="658368" lvl="1" indent="-246888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altLang="zh-CN" sz="2400" dirty="0" smtClean="0">
                <a:solidFill>
                  <a:schemeClr val="tx1"/>
                </a:solidFill>
                <a:cs typeface="Times New Roman" pitchFamily="18" charset="0"/>
              </a:rPr>
              <a:t>		</a:t>
            </a:r>
            <a:r>
              <a:rPr lang="en-US" altLang="zh-CN" sz="2400" dirty="0" err="1" smtClean="0">
                <a:solidFill>
                  <a:schemeClr val="tx1"/>
                </a:solidFill>
                <a:cs typeface="Times New Roman" pitchFamily="18" charset="0"/>
              </a:rPr>
              <a:t>int</a:t>
            </a:r>
            <a:r>
              <a:rPr lang="en-US" altLang="zh-CN" sz="2400" dirty="0" smtClean="0">
                <a:solidFill>
                  <a:schemeClr val="tx1"/>
                </a:solidFill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cs typeface="Times New Roman" pitchFamily="18" charset="0"/>
              </a:rPr>
              <a:t>b;</a:t>
            </a:r>
            <a:endParaRPr lang="en-US" altLang="zh-CN" sz="2400" dirty="0">
              <a:solidFill>
                <a:schemeClr val="bg2">
                  <a:lumMod val="25000"/>
                </a:schemeClr>
              </a:solidFill>
              <a:cs typeface="Times New Roman" pitchFamily="18" charset="0"/>
            </a:endParaRPr>
          </a:p>
          <a:p>
            <a:pPr marL="658368" lvl="1" indent="-246888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cs typeface="Times New Roman" pitchFamily="18" charset="0"/>
              </a:rPr>
              <a:t>		</a:t>
            </a:r>
            <a:r>
              <a:rPr lang="en-US" altLang="zh-CN" sz="2400" dirty="0">
                <a:solidFill>
                  <a:srgbClr val="00B050"/>
                </a:solidFill>
                <a:cs typeface="Times New Roman" pitchFamily="18" charset="0"/>
              </a:rPr>
              <a:t>p2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cs typeface="Times New Roman" pitchFamily="18" charset="0"/>
              </a:rPr>
              <a:t> = &amp;b;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</a:rPr>
              <a:t>	//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</a:rPr>
              <a:t>错误，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cs typeface="Times New Roman" pitchFamily="18" charset="0"/>
              </a:rPr>
              <a:t>p2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</a:rPr>
              <a:t>是指针常量，值不能</a:t>
            </a:r>
            <a:r>
              <a:rPr lang="zh-CN" altLang="en-US" sz="2400" dirty="0" smtClean="0">
                <a:solidFill>
                  <a:schemeClr val="bg2">
                    <a:lumMod val="25000"/>
                  </a:schemeClr>
                </a:solidFill>
              </a:rPr>
              <a:t>改变</a:t>
            </a:r>
            <a:endParaRPr lang="zh-CN" altLang="en-US" sz="2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F61A97-1E6D-4DF7-91B6-0C7F17F0A6D0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98329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指针的运算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指针的算术运算、关系运算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F61A97-1E6D-4DF7-91B6-0C7F17F0A6D0}" type="slidenum">
              <a:rPr lang="zh-CN" altLang="en-US" smtClean="0"/>
              <a:pPr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341983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指针类型的算术运算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latin typeface="宋体" pitchFamily="2" charset="-122"/>
              </a:rPr>
              <a:t>指针与整数的加减运算</a:t>
            </a:r>
          </a:p>
          <a:p>
            <a:r>
              <a:rPr lang="zh-CN" altLang="en-US">
                <a:latin typeface="宋体" pitchFamily="2" charset="-122"/>
              </a:rPr>
              <a:t>指针</a:t>
            </a:r>
            <a:r>
              <a:rPr lang="en-US" altLang="zh-CN">
                <a:latin typeface="宋体" pitchFamily="2" charset="-122"/>
              </a:rPr>
              <a:t>++</a:t>
            </a:r>
            <a:r>
              <a:rPr lang="zh-CN" altLang="en-US">
                <a:latin typeface="宋体" pitchFamily="2" charset="-122"/>
              </a:rPr>
              <a:t>，</a:t>
            </a:r>
            <a:r>
              <a:rPr lang="en-US" altLang="zh-CN">
                <a:latin typeface="宋体" pitchFamily="2" charset="-122"/>
              </a:rPr>
              <a:t>--</a:t>
            </a:r>
            <a:r>
              <a:rPr lang="zh-CN" altLang="en-US">
                <a:latin typeface="宋体" pitchFamily="2" charset="-122"/>
              </a:rPr>
              <a:t>运算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F61A97-1E6D-4DF7-91B6-0C7F17F0A6D0}" type="slidenum">
              <a:rPr lang="zh-CN" altLang="en-US" smtClean="0"/>
              <a:pPr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329520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标题 1"/>
          <p:cNvSpPr>
            <a:spLocks noGrp="1"/>
          </p:cNvSpPr>
          <p:nvPr>
            <p:ph type="title"/>
          </p:nvPr>
        </p:nvSpPr>
        <p:spPr>
          <a:xfrm>
            <a:off x="835025" y="1124744"/>
            <a:ext cx="10979150" cy="1066800"/>
          </a:xfrm>
        </p:spPr>
        <p:txBody>
          <a:bodyPr/>
          <a:lstStyle/>
          <a:p>
            <a:pPr eaLnBrk="1" hangingPunct="1"/>
            <a:r>
              <a:rPr lang="zh-CN" altLang="en-US"/>
              <a:t>指针类型的算术运算</a:t>
            </a:r>
          </a:p>
        </p:txBody>
      </p:sp>
      <p:sp>
        <p:nvSpPr>
          <p:cNvPr id="18435" name="内容占位符 2"/>
          <p:cNvSpPr>
            <a:spLocks noGrp="1"/>
          </p:cNvSpPr>
          <p:nvPr>
            <p:ph idx="1"/>
          </p:nvPr>
        </p:nvSpPr>
        <p:spPr>
          <a:xfrm>
            <a:off x="823913" y="2191545"/>
            <a:ext cx="10747375" cy="4261792"/>
          </a:xfrm>
        </p:spPr>
        <p:txBody>
          <a:bodyPr>
            <a:normAutofit/>
          </a:bodyPr>
          <a:lstStyle/>
          <a:p>
            <a:pPr marL="576580" indent="-457200" eaLnBrk="1" fontAlgn="auto" hangingPunct="1">
              <a:lnSpc>
                <a:spcPct val="120000"/>
              </a:lnSpc>
              <a:spcAft>
                <a:spcPts val="0"/>
              </a:spcAft>
              <a:defRPr/>
            </a:pPr>
            <a:r>
              <a:rPr lang="zh-CN" altLang="en-US" sz="2800" dirty="0">
                <a:solidFill>
                  <a:schemeClr val="accent6">
                    <a:lumMod val="50000"/>
                  </a:schemeClr>
                </a:solidFill>
              </a:rPr>
              <a:t>指针</a:t>
            </a:r>
            <a:r>
              <a:rPr lang="en-US" altLang="zh-CN" sz="2800" dirty="0">
                <a:solidFill>
                  <a:schemeClr val="accent6">
                    <a:lumMod val="50000"/>
                  </a:schemeClr>
                </a:solidFill>
                <a:cs typeface="Times New Roman" pitchFamily="18" charset="0"/>
              </a:rPr>
              <a:t>p</a:t>
            </a:r>
            <a:r>
              <a:rPr lang="zh-CN" altLang="en-US" sz="2800" dirty="0">
                <a:solidFill>
                  <a:schemeClr val="accent6">
                    <a:lumMod val="50000"/>
                  </a:schemeClr>
                </a:solidFill>
              </a:rPr>
              <a:t>加上或减去</a:t>
            </a:r>
            <a:r>
              <a:rPr lang="en-US" altLang="zh-CN" sz="2800" dirty="0">
                <a:solidFill>
                  <a:schemeClr val="accent6">
                    <a:lumMod val="50000"/>
                  </a:schemeClr>
                </a:solidFill>
                <a:cs typeface="Times New Roman" pitchFamily="18" charset="0"/>
              </a:rPr>
              <a:t>n</a:t>
            </a:r>
            <a:endParaRPr lang="en-US" altLang="zh-CN" sz="2800" dirty="0">
              <a:solidFill>
                <a:schemeClr val="accent6">
                  <a:lumMod val="50000"/>
                </a:schemeClr>
              </a:solidFill>
            </a:endParaRPr>
          </a:p>
          <a:p>
            <a:pPr marL="868680" lvl="1" indent="-457200" eaLnBrk="1" fontAlgn="auto" hangingPunct="1">
              <a:lnSpc>
                <a:spcPct val="120000"/>
              </a:lnSpc>
              <a:spcAft>
                <a:spcPts val="0"/>
              </a:spcAft>
              <a:defRPr/>
            </a:pPr>
            <a:r>
              <a:rPr lang="zh-CN" altLang="en-US" sz="2400" dirty="0">
                <a:solidFill>
                  <a:schemeClr val="accent6">
                    <a:lumMod val="50000"/>
                  </a:schemeClr>
                </a:solidFill>
              </a:rPr>
              <a:t>其意义是指针当前指向位置的前方或后方第</a:t>
            </a:r>
            <a:r>
              <a:rPr lang="en-US" altLang="zh-CN" sz="2400" dirty="0">
                <a:solidFill>
                  <a:schemeClr val="accent6">
                    <a:lumMod val="50000"/>
                  </a:schemeClr>
                </a:solidFill>
                <a:cs typeface="Times New Roman" pitchFamily="18" charset="0"/>
              </a:rPr>
              <a:t>n</a:t>
            </a:r>
            <a:r>
              <a:rPr lang="zh-CN" altLang="en-US" sz="2400" dirty="0">
                <a:solidFill>
                  <a:schemeClr val="accent6">
                    <a:lumMod val="50000"/>
                  </a:schemeClr>
                </a:solidFill>
              </a:rPr>
              <a:t>个数据的起始位置。</a:t>
            </a:r>
          </a:p>
          <a:p>
            <a:pPr marL="576580" indent="-457200" eaLnBrk="1" fontAlgn="auto" hangingPunct="1">
              <a:lnSpc>
                <a:spcPct val="120000"/>
              </a:lnSpc>
              <a:spcAft>
                <a:spcPts val="0"/>
              </a:spcAft>
              <a:defRPr/>
            </a:pPr>
            <a:r>
              <a:rPr lang="zh-CN" altLang="en-US" sz="2800" dirty="0">
                <a:solidFill>
                  <a:schemeClr val="accent6">
                    <a:lumMod val="50000"/>
                  </a:schemeClr>
                </a:solidFill>
              </a:rPr>
              <a:t>指针的</a:t>
            </a:r>
            <a:r>
              <a:rPr lang="en-US" altLang="zh-CN" sz="2800" dirty="0">
                <a:solidFill>
                  <a:schemeClr val="accent6">
                    <a:lumMod val="50000"/>
                  </a:schemeClr>
                </a:solidFill>
              </a:rPr>
              <a:t>++</a:t>
            </a:r>
            <a:r>
              <a:rPr lang="zh-CN" altLang="en-US" sz="2800" dirty="0">
                <a:solidFill>
                  <a:schemeClr val="accent6">
                    <a:lumMod val="50000"/>
                  </a:schemeClr>
                </a:solidFill>
              </a:rPr>
              <a:t>、</a:t>
            </a:r>
            <a:r>
              <a:rPr lang="en-US" altLang="zh-CN" sz="2800" dirty="0">
                <a:solidFill>
                  <a:schemeClr val="accent6">
                    <a:lumMod val="50000"/>
                  </a:schemeClr>
                </a:solidFill>
              </a:rPr>
              <a:t>--</a:t>
            </a:r>
            <a:r>
              <a:rPr lang="zh-CN" altLang="en-US" sz="2800" dirty="0">
                <a:solidFill>
                  <a:schemeClr val="accent6">
                    <a:lumMod val="50000"/>
                  </a:schemeClr>
                </a:solidFill>
              </a:rPr>
              <a:t>运算</a:t>
            </a:r>
            <a:endParaRPr lang="en-US" altLang="zh-CN" sz="2800" dirty="0">
              <a:solidFill>
                <a:schemeClr val="accent6">
                  <a:lumMod val="50000"/>
                </a:schemeClr>
              </a:solidFill>
            </a:endParaRPr>
          </a:p>
          <a:p>
            <a:pPr marL="868680" lvl="1" indent="-457200" eaLnBrk="1" fontAlgn="auto" hangingPunct="1">
              <a:lnSpc>
                <a:spcPct val="130000"/>
              </a:lnSpc>
              <a:spcAft>
                <a:spcPts val="0"/>
              </a:spcAft>
              <a:defRPr/>
            </a:pPr>
            <a:r>
              <a:rPr lang="zh-CN" altLang="en-US" sz="2400" dirty="0">
                <a:solidFill>
                  <a:schemeClr val="accent6">
                    <a:lumMod val="50000"/>
                  </a:schemeClr>
                </a:solidFill>
              </a:rPr>
              <a:t>意义是指向下一个或前一个完整数据的起始。</a:t>
            </a:r>
            <a:endParaRPr lang="en-US" altLang="zh-CN" sz="2400" dirty="0">
              <a:solidFill>
                <a:schemeClr val="accent6">
                  <a:lumMod val="50000"/>
                </a:schemeClr>
              </a:solidFill>
            </a:endParaRPr>
          </a:p>
          <a:p>
            <a:pPr marL="576580" indent="-457200" eaLnBrk="1" fontAlgn="auto" hangingPunct="1">
              <a:lnSpc>
                <a:spcPct val="120000"/>
              </a:lnSpc>
              <a:spcAft>
                <a:spcPts val="0"/>
              </a:spcAft>
              <a:defRPr/>
            </a:pPr>
            <a:r>
              <a:rPr lang="zh-CN" altLang="en-US" sz="2800" dirty="0">
                <a:solidFill>
                  <a:schemeClr val="accent6">
                    <a:lumMod val="50000"/>
                  </a:schemeClr>
                </a:solidFill>
              </a:rPr>
              <a:t>运算的结果值取决于指针指向的数据类型，总是指向一个完整数据的起始位置。</a:t>
            </a:r>
          </a:p>
          <a:p>
            <a:pPr marL="576580" indent="-457200" eaLnBrk="1" fontAlgn="auto" hangingPunct="1">
              <a:lnSpc>
                <a:spcPct val="120000"/>
              </a:lnSpc>
              <a:spcAft>
                <a:spcPts val="0"/>
              </a:spcAft>
              <a:defRPr/>
            </a:pPr>
            <a:r>
              <a:rPr lang="zh-CN" altLang="en-US" sz="2800" dirty="0">
                <a:solidFill>
                  <a:schemeClr val="accent6">
                    <a:lumMod val="50000"/>
                  </a:schemeClr>
                </a:solidFill>
                <a:cs typeface="Times New Roman" pitchFamily="18" charset="0"/>
              </a:rPr>
              <a:t>当指针指向连续存储的同类型数据时，指针与整数的加减运和自增自减算才有意义。</a:t>
            </a:r>
            <a:endParaRPr lang="en-US" altLang="zh-CN" sz="2800" dirty="0">
              <a:solidFill>
                <a:schemeClr val="accent6">
                  <a:lumMod val="50000"/>
                </a:schemeClr>
              </a:solidFill>
              <a:cs typeface="Times New Roman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F61A97-1E6D-4DF7-91B6-0C7F17F0A6D0}" type="slidenum">
              <a:rPr lang="zh-CN" altLang="en-US" smtClean="0"/>
              <a:pPr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3725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内容占位符 2"/>
          <p:cNvSpPr>
            <a:spLocks noGrp="1"/>
          </p:cNvSpPr>
          <p:nvPr>
            <p:ph idx="1"/>
          </p:nvPr>
        </p:nvSpPr>
        <p:spPr>
          <a:xfrm>
            <a:off x="857250" y="2492896"/>
            <a:ext cx="10399713" cy="2290763"/>
          </a:xfrm>
        </p:spPr>
        <p:txBody>
          <a:bodyPr>
            <a:normAutofit/>
          </a:bodyPr>
          <a:lstStyle/>
          <a:p>
            <a:pPr marL="365760" indent="-256032" eaLnBrk="1" fontAlgn="auto" hangingPunct="1">
              <a:spcAft>
                <a:spcPts val="240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zh-CN" altLang="en-US" sz="2800" dirty="0">
                <a:solidFill>
                  <a:schemeClr val="accent4">
                    <a:lumMod val="75000"/>
                  </a:schemeClr>
                </a:solidFill>
                <a:latin typeface="宋体" pitchFamily="2" charset="-122"/>
              </a:rPr>
              <a:t>数组</a:t>
            </a:r>
            <a:r>
              <a:rPr lang="zh-CN" altLang="en-US" sz="2800" dirty="0">
                <a:latin typeface="宋体" pitchFamily="2" charset="-122"/>
              </a:rPr>
              <a:t>是</a:t>
            </a:r>
            <a:r>
              <a:rPr lang="zh-CN" altLang="en-US" sz="2800" dirty="0" smtClean="0">
                <a:latin typeface="宋体" pitchFamily="2" charset="-122"/>
              </a:rPr>
              <a:t>具有</a:t>
            </a:r>
            <a:r>
              <a:rPr lang="zh-CN" altLang="en-US" sz="2800" u="sng" dirty="0" smtClean="0">
                <a:solidFill>
                  <a:schemeClr val="accent4">
                    <a:lumMod val="75000"/>
                  </a:schemeClr>
                </a:solidFill>
                <a:latin typeface="宋体" pitchFamily="2" charset="-122"/>
              </a:rPr>
              <a:t>顺序</a:t>
            </a:r>
            <a:r>
              <a:rPr lang="zh-CN" altLang="en-US" sz="2800" u="sng" dirty="0">
                <a:solidFill>
                  <a:schemeClr val="accent4">
                    <a:lumMod val="75000"/>
                  </a:schemeClr>
                </a:solidFill>
                <a:latin typeface="宋体" pitchFamily="2" charset="-122"/>
              </a:rPr>
              <a:t>关系</a:t>
            </a:r>
            <a:r>
              <a:rPr lang="zh-CN" altLang="en-US" sz="2800" dirty="0">
                <a:latin typeface="宋体" pitchFamily="2" charset="-122"/>
              </a:rPr>
              <a:t>的若干</a:t>
            </a:r>
            <a:r>
              <a:rPr lang="zh-CN" altLang="en-US" sz="2800" u="sng" dirty="0">
                <a:solidFill>
                  <a:schemeClr val="accent4">
                    <a:lumMod val="75000"/>
                  </a:schemeClr>
                </a:solidFill>
                <a:latin typeface="宋体" pitchFamily="2" charset="-122"/>
              </a:rPr>
              <a:t>相同类型变量的集合体</a:t>
            </a:r>
            <a:r>
              <a:rPr lang="zh-CN" altLang="en-US" sz="2800" dirty="0">
                <a:latin typeface="宋体" pitchFamily="2" charset="-122"/>
              </a:rPr>
              <a:t>，组成数组的变量称为该数组的</a:t>
            </a:r>
            <a:r>
              <a:rPr lang="zh-CN" altLang="en-US" sz="2800" u="sng" dirty="0">
                <a:solidFill>
                  <a:schemeClr val="accent4">
                    <a:lumMod val="75000"/>
                  </a:schemeClr>
                </a:solidFill>
                <a:latin typeface="宋体" pitchFamily="2" charset="-122"/>
              </a:rPr>
              <a:t>元素</a:t>
            </a:r>
            <a:r>
              <a:rPr lang="zh-CN" altLang="en-US" sz="2800" dirty="0">
                <a:latin typeface="宋体" pitchFamily="2" charset="-122"/>
              </a:rPr>
              <a:t>。</a:t>
            </a:r>
            <a:endParaRPr lang="zh-CN" altLang="en-US" sz="2800" dirty="0"/>
          </a:p>
          <a:p>
            <a:pPr marL="365760" indent="-256032" eaLnBrk="1" fontAlgn="auto" hangingPunct="1">
              <a:spcAft>
                <a:spcPts val="1200"/>
              </a:spcAft>
              <a:buClr>
                <a:schemeClr val="accent3"/>
              </a:buClr>
              <a:buFont typeface="Georgia"/>
              <a:buChar char="•"/>
              <a:defRPr/>
            </a:pPr>
            <a:endParaRPr lang="zh-CN" altLang="en-US" sz="2800" dirty="0">
              <a:latin typeface="宋体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F61A97-1E6D-4DF7-91B6-0C7F17F0A6D0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001" name="组合 55"/>
          <p:cNvGrpSpPr>
            <a:grpSpLocks/>
          </p:cNvGrpSpPr>
          <p:nvPr/>
        </p:nvGrpSpPr>
        <p:grpSpPr bwMode="auto">
          <a:xfrm>
            <a:off x="2858789" y="2847752"/>
            <a:ext cx="6408738" cy="2957512"/>
            <a:chOff x="5451103" y="3429000"/>
            <a:chExt cx="6408712" cy="2957513"/>
          </a:xfrm>
        </p:grpSpPr>
        <p:sp>
          <p:nvSpPr>
            <p:cNvPr id="42003" name="AutoShape 19"/>
            <p:cNvSpPr>
              <a:spLocks/>
            </p:cNvSpPr>
            <p:nvPr/>
          </p:nvSpPr>
          <p:spPr bwMode="auto">
            <a:xfrm>
              <a:off x="7865883" y="3479801"/>
              <a:ext cx="219781" cy="685800"/>
            </a:xfrm>
            <a:prstGeom prst="rightBrace">
              <a:avLst>
                <a:gd name="adj1" fmla="val 37502"/>
                <a:gd name="adj2" fmla="val 50000"/>
              </a:avLst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7620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defTabSz="7620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defTabSz="7620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defTabSz="7620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defTabSz="7620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algn="ctr"/>
              <a:endParaRPr lang="zh-CN" altLang="zh-CN" sz="2000">
                <a:latin typeface="Consolas" panose="020B0609020204030204" pitchFamily="49" charset="0"/>
              </a:endParaRPr>
            </a:p>
          </p:txBody>
        </p:sp>
        <p:sp>
          <p:nvSpPr>
            <p:cNvPr id="42004" name="AutoShape 20"/>
            <p:cNvSpPr>
              <a:spLocks/>
            </p:cNvSpPr>
            <p:nvPr/>
          </p:nvSpPr>
          <p:spPr bwMode="auto">
            <a:xfrm>
              <a:off x="7865883" y="4219576"/>
              <a:ext cx="219781" cy="685800"/>
            </a:xfrm>
            <a:prstGeom prst="rightBrace">
              <a:avLst>
                <a:gd name="adj1" fmla="val 37502"/>
                <a:gd name="adj2" fmla="val 50000"/>
              </a:avLst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7620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defTabSz="7620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defTabSz="7620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defTabSz="7620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defTabSz="7620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algn="ctr"/>
              <a:endParaRPr lang="zh-CN" altLang="zh-CN" sz="2000">
                <a:latin typeface="Consolas" panose="020B0609020204030204" pitchFamily="49" charset="0"/>
              </a:endParaRPr>
            </a:p>
          </p:txBody>
        </p:sp>
        <p:sp>
          <p:nvSpPr>
            <p:cNvPr id="42005" name="AutoShape 21"/>
            <p:cNvSpPr>
              <a:spLocks/>
            </p:cNvSpPr>
            <p:nvPr/>
          </p:nvSpPr>
          <p:spPr bwMode="auto">
            <a:xfrm>
              <a:off x="7865883" y="4959351"/>
              <a:ext cx="219781" cy="685800"/>
            </a:xfrm>
            <a:prstGeom prst="rightBrace">
              <a:avLst>
                <a:gd name="adj1" fmla="val 37502"/>
                <a:gd name="adj2" fmla="val 50000"/>
              </a:avLst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7620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defTabSz="7620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defTabSz="7620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defTabSz="7620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defTabSz="7620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algn="ctr"/>
              <a:endParaRPr lang="zh-CN" altLang="zh-CN" sz="2000">
                <a:latin typeface="Consolas" panose="020B0609020204030204" pitchFamily="49" charset="0"/>
              </a:endParaRPr>
            </a:p>
          </p:txBody>
        </p:sp>
        <p:sp>
          <p:nvSpPr>
            <p:cNvPr id="42006" name="AutoShape 22"/>
            <p:cNvSpPr>
              <a:spLocks/>
            </p:cNvSpPr>
            <p:nvPr/>
          </p:nvSpPr>
          <p:spPr bwMode="auto">
            <a:xfrm>
              <a:off x="7865883" y="5700713"/>
              <a:ext cx="219781" cy="685800"/>
            </a:xfrm>
            <a:prstGeom prst="rightBrace">
              <a:avLst>
                <a:gd name="adj1" fmla="val 37502"/>
                <a:gd name="adj2" fmla="val 50000"/>
              </a:avLst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7620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defTabSz="7620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defTabSz="7620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defTabSz="7620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defTabSz="7620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algn="ctr"/>
              <a:endParaRPr lang="zh-CN" altLang="zh-CN" sz="2000">
                <a:latin typeface="Consolas" panose="020B0609020204030204" pitchFamily="49" charset="0"/>
              </a:endParaRPr>
            </a:p>
          </p:txBody>
        </p:sp>
        <p:sp>
          <p:nvSpPr>
            <p:cNvPr id="42007" name="Text Box 36"/>
            <p:cNvSpPr txBox="1">
              <a:spLocks noChangeArrowheads="1"/>
            </p:cNvSpPr>
            <p:nvPr/>
          </p:nvSpPr>
          <p:spPr bwMode="auto">
            <a:xfrm>
              <a:off x="8271102" y="3516313"/>
              <a:ext cx="304258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7620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defTabSz="7620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defTabSz="7620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defTabSz="7620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defTabSz="7620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000">
                  <a:latin typeface="Consolas" panose="020B0609020204030204" pitchFamily="49" charset="0"/>
                  <a:ea typeface="宋体" panose="02010600030101010101" pitchFamily="2" charset="-122"/>
                </a:rPr>
                <a:t>*pa</a:t>
              </a:r>
              <a:r>
                <a:rPr lang="zh-CN" altLang="en-US" sz="2000">
                  <a:latin typeface="Consolas" panose="020B0609020204030204" pitchFamily="49" charset="0"/>
                  <a:ea typeface="宋体" panose="02010600030101010101" pitchFamily="2" charset="-122"/>
                </a:rPr>
                <a:t>等同于</a:t>
              </a:r>
              <a:r>
                <a:rPr lang="en-US" altLang="zh-CN" sz="2000">
                  <a:latin typeface="Consolas" panose="020B0609020204030204" pitchFamily="49" charset="0"/>
                  <a:ea typeface="宋体" panose="02010600030101010101" pitchFamily="2" charset="-122"/>
                </a:rPr>
                <a:t>a[0]</a:t>
              </a:r>
            </a:p>
          </p:txBody>
        </p:sp>
        <p:sp>
          <p:nvSpPr>
            <p:cNvPr id="42008" name="Text Box 37"/>
            <p:cNvSpPr txBox="1">
              <a:spLocks noChangeArrowheads="1"/>
            </p:cNvSpPr>
            <p:nvPr/>
          </p:nvSpPr>
          <p:spPr bwMode="auto">
            <a:xfrm>
              <a:off x="8271103" y="4254501"/>
              <a:ext cx="351670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7620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defTabSz="7620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defTabSz="7620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defTabSz="7620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defTabSz="7620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000">
                  <a:latin typeface="Consolas" panose="020B0609020204030204" pitchFamily="49" charset="0"/>
                  <a:ea typeface="宋体" panose="02010600030101010101" pitchFamily="2" charset="-122"/>
                </a:rPr>
                <a:t>*(pa+1)</a:t>
              </a:r>
              <a:r>
                <a:rPr lang="zh-CN" altLang="en-US" sz="2000">
                  <a:latin typeface="Consolas" panose="020B0609020204030204" pitchFamily="49" charset="0"/>
                  <a:ea typeface="宋体" panose="02010600030101010101" pitchFamily="2" charset="-122"/>
                </a:rPr>
                <a:t>等同于</a:t>
              </a:r>
              <a:r>
                <a:rPr lang="en-US" altLang="zh-CN" sz="2000">
                  <a:latin typeface="Consolas" panose="020B0609020204030204" pitchFamily="49" charset="0"/>
                  <a:ea typeface="宋体" panose="02010600030101010101" pitchFamily="2" charset="-122"/>
                </a:rPr>
                <a:t>a[1]</a:t>
              </a:r>
            </a:p>
          </p:txBody>
        </p:sp>
        <p:sp>
          <p:nvSpPr>
            <p:cNvPr id="42009" name="Text Box 38"/>
            <p:cNvSpPr txBox="1">
              <a:spLocks noChangeArrowheads="1"/>
            </p:cNvSpPr>
            <p:nvPr/>
          </p:nvSpPr>
          <p:spPr bwMode="auto">
            <a:xfrm>
              <a:off x="8271103" y="4991101"/>
              <a:ext cx="358871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7620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defTabSz="7620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defTabSz="7620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defTabSz="7620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defTabSz="7620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000">
                  <a:latin typeface="Consolas" panose="020B0609020204030204" pitchFamily="49" charset="0"/>
                  <a:ea typeface="宋体" panose="02010600030101010101" pitchFamily="2" charset="-122"/>
                </a:rPr>
                <a:t>*(pa+2)</a:t>
              </a:r>
              <a:r>
                <a:rPr lang="zh-CN" altLang="en-US" sz="2000">
                  <a:latin typeface="Consolas" panose="020B0609020204030204" pitchFamily="49" charset="0"/>
                  <a:ea typeface="宋体" panose="02010600030101010101" pitchFamily="2" charset="-122"/>
                </a:rPr>
                <a:t>等同于</a:t>
              </a:r>
              <a:r>
                <a:rPr lang="en-US" altLang="zh-CN" sz="2000">
                  <a:latin typeface="Consolas" panose="020B0609020204030204" pitchFamily="49" charset="0"/>
                  <a:ea typeface="宋体" panose="02010600030101010101" pitchFamily="2" charset="-122"/>
                </a:rPr>
                <a:t>a[2]</a:t>
              </a:r>
            </a:p>
          </p:txBody>
        </p:sp>
        <p:sp>
          <p:nvSpPr>
            <p:cNvPr id="42010" name="Text Box 39"/>
            <p:cNvSpPr txBox="1">
              <a:spLocks noChangeArrowheads="1"/>
            </p:cNvSpPr>
            <p:nvPr/>
          </p:nvSpPr>
          <p:spPr bwMode="auto">
            <a:xfrm>
              <a:off x="8271103" y="5729288"/>
              <a:ext cx="358871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7620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defTabSz="7620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defTabSz="7620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defTabSz="7620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defTabSz="7620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000">
                  <a:latin typeface="Consolas" panose="020B0609020204030204" pitchFamily="49" charset="0"/>
                  <a:ea typeface="宋体" panose="02010600030101010101" pitchFamily="2" charset="-122"/>
                </a:rPr>
                <a:t>*(pa+3)</a:t>
              </a:r>
              <a:r>
                <a:rPr lang="zh-CN" altLang="en-US" sz="2000">
                  <a:latin typeface="Consolas" panose="020B0609020204030204" pitchFamily="49" charset="0"/>
                  <a:ea typeface="宋体" panose="02010600030101010101" pitchFamily="2" charset="-122"/>
                </a:rPr>
                <a:t>等同于</a:t>
              </a:r>
              <a:r>
                <a:rPr lang="en-US" altLang="zh-CN" sz="2000">
                  <a:latin typeface="Consolas" panose="020B0609020204030204" pitchFamily="49" charset="0"/>
                  <a:ea typeface="宋体" panose="02010600030101010101" pitchFamily="2" charset="-122"/>
                </a:rPr>
                <a:t>a[3]</a:t>
              </a:r>
            </a:p>
          </p:txBody>
        </p:sp>
        <p:sp>
          <p:nvSpPr>
            <p:cNvPr id="42011" name="Rectangle 5"/>
            <p:cNvSpPr>
              <a:spLocks noChangeArrowheads="1"/>
            </p:cNvSpPr>
            <p:nvPr/>
          </p:nvSpPr>
          <p:spPr bwMode="auto">
            <a:xfrm>
              <a:off x="5451103" y="3429000"/>
              <a:ext cx="2307696" cy="2952328"/>
            </a:xfrm>
            <a:prstGeom prst="rect">
              <a:avLst/>
            </a:prstGeom>
            <a:solidFill>
              <a:schemeClr val="bg1"/>
            </a:solidFill>
            <a:ln w="12699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eaLnBrk="1" hangingPunct="1"/>
              <a:endParaRPr lang="zh-CN" altLang="en-US">
                <a:latin typeface="Consolas" panose="020B0609020204030204" pitchFamily="49" charset="0"/>
              </a:endParaRPr>
            </a:p>
          </p:txBody>
        </p:sp>
        <p:sp>
          <p:nvSpPr>
            <p:cNvPr id="42012" name="Line 6"/>
            <p:cNvSpPr>
              <a:spLocks noChangeShapeType="1"/>
            </p:cNvSpPr>
            <p:nvPr/>
          </p:nvSpPr>
          <p:spPr bwMode="auto">
            <a:xfrm>
              <a:off x="5451103" y="4176291"/>
              <a:ext cx="2307696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13" name="Line 10"/>
            <p:cNvSpPr>
              <a:spLocks noChangeShapeType="1"/>
            </p:cNvSpPr>
            <p:nvPr/>
          </p:nvSpPr>
          <p:spPr bwMode="auto">
            <a:xfrm>
              <a:off x="5451103" y="5290716"/>
              <a:ext cx="2307696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14" name="Line 11"/>
            <p:cNvSpPr>
              <a:spLocks noChangeShapeType="1"/>
            </p:cNvSpPr>
            <p:nvPr/>
          </p:nvSpPr>
          <p:spPr bwMode="auto">
            <a:xfrm>
              <a:off x="5451103" y="4547766"/>
              <a:ext cx="2307696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15" name="Line 12"/>
            <p:cNvSpPr>
              <a:spLocks noChangeShapeType="1"/>
            </p:cNvSpPr>
            <p:nvPr/>
          </p:nvSpPr>
          <p:spPr bwMode="auto">
            <a:xfrm>
              <a:off x="5451103" y="4919241"/>
              <a:ext cx="2307696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16" name="Line 13"/>
            <p:cNvSpPr>
              <a:spLocks noChangeShapeType="1"/>
            </p:cNvSpPr>
            <p:nvPr/>
          </p:nvSpPr>
          <p:spPr bwMode="auto">
            <a:xfrm>
              <a:off x="5451103" y="6033666"/>
              <a:ext cx="2307696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17" name="Line 14"/>
            <p:cNvSpPr>
              <a:spLocks noChangeShapeType="1"/>
            </p:cNvSpPr>
            <p:nvPr/>
          </p:nvSpPr>
          <p:spPr bwMode="auto">
            <a:xfrm>
              <a:off x="5451103" y="5662191"/>
              <a:ext cx="2307696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18" name="Line 15"/>
            <p:cNvSpPr>
              <a:spLocks noChangeShapeType="1"/>
            </p:cNvSpPr>
            <p:nvPr/>
          </p:nvSpPr>
          <p:spPr bwMode="auto">
            <a:xfrm>
              <a:off x="5451103" y="3804816"/>
              <a:ext cx="2307696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2002" name="Text Box 41"/>
          <p:cNvSpPr txBox="1">
            <a:spLocks noChangeArrowheads="1"/>
          </p:cNvSpPr>
          <p:nvPr/>
        </p:nvSpPr>
        <p:spPr bwMode="auto">
          <a:xfrm>
            <a:off x="2888952" y="2068289"/>
            <a:ext cx="2951162" cy="70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7620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7620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7620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7620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7620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r>
              <a:rPr lang="en-US" altLang="zh-CN" sz="2000">
                <a:latin typeface="Consolas" panose="020B0609020204030204" pitchFamily="49" charset="0"/>
                <a:ea typeface="宋体" panose="02010600030101010101" pitchFamily="2" charset="-122"/>
              </a:rPr>
              <a:t>short a[4];</a:t>
            </a:r>
          </a:p>
          <a:p>
            <a:r>
              <a:rPr lang="en-US" altLang="zh-CN" sz="2000">
                <a:latin typeface="Consolas" panose="020B0609020204030204" pitchFamily="49" charset="0"/>
                <a:ea typeface="宋体" panose="02010600030101010101" pitchFamily="2" charset="-122"/>
              </a:rPr>
              <a:t>short *pa=a</a:t>
            </a:r>
          </a:p>
        </p:txBody>
      </p:sp>
      <p:sp>
        <p:nvSpPr>
          <p:cNvPr id="48" name="标题 1"/>
          <p:cNvSpPr txBox="1">
            <a:spLocks/>
          </p:cNvSpPr>
          <p:nvPr/>
        </p:nvSpPr>
        <p:spPr>
          <a:xfrm>
            <a:off x="2858789" y="34736"/>
            <a:ext cx="7848898" cy="848695"/>
          </a:xfrm>
          <a:prstGeom prst="rect">
            <a:avLst/>
          </a:prstGeom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9pPr>
          </a:lstStyle>
          <a:p>
            <a:pPr eaLnBrk="1" hangingPunct="1"/>
            <a:endParaRPr kumimoji="0" lang="zh-CN" altLang="en-US">
              <a:solidFill>
                <a:schemeClr val="bg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指针与整数相加的含义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F61A97-1E6D-4DF7-91B6-0C7F17F0A6D0}" type="slidenum">
              <a:rPr lang="zh-CN" altLang="en-US" smtClean="0"/>
              <a:pPr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612920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标题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9150" cy="1066800"/>
          </a:xfrm>
        </p:spPr>
        <p:txBody>
          <a:bodyPr/>
          <a:lstStyle/>
          <a:p>
            <a:pPr eaLnBrk="1" hangingPunct="1"/>
            <a:r>
              <a:rPr lang="zh-CN" altLang="en-US"/>
              <a:t>指针类型的关系运算</a:t>
            </a:r>
          </a:p>
        </p:txBody>
      </p:sp>
      <p:sp>
        <p:nvSpPr>
          <p:cNvPr id="18435" name="内容占位符 2"/>
          <p:cNvSpPr>
            <a:spLocks noGrp="1"/>
          </p:cNvSpPr>
          <p:nvPr>
            <p:ph idx="1"/>
          </p:nvPr>
        </p:nvSpPr>
        <p:spPr>
          <a:xfrm>
            <a:off x="1098550" y="2357438"/>
            <a:ext cx="9825038" cy="3929062"/>
          </a:xfrm>
        </p:spPr>
        <p:txBody>
          <a:bodyPr>
            <a:normAutofit/>
          </a:bodyPr>
          <a:lstStyle/>
          <a:p>
            <a:pPr marL="365760" lvl="1" indent="-256032" eaLnBrk="1" fontAlgn="auto" hangingPunct="1">
              <a:lnSpc>
                <a:spcPct val="120000"/>
              </a:lnSpc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zh-CN" altLang="en-US" sz="2600">
                <a:solidFill>
                  <a:schemeClr val="tx1"/>
                </a:solidFill>
                <a:latin typeface="宋体" pitchFamily="2" charset="-122"/>
              </a:rPr>
              <a:t>指</a:t>
            </a:r>
            <a:r>
              <a:rPr lang="zh-CN" altLang="en-US" sz="2600" dirty="0">
                <a:solidFill>
                  <a:schemeClr val="tx1"/>
                </a:solidFill>
                <a:latin typeface="宋体" pitchFamily="2" charset="-122"/>
              </a:rPr>
              <a:t>向相同类型数据的指针之间可以进行各种关系运算。</a:t>
            </a:r>
          </a:p>
          <a:p>
            <a:pPr marL="365760" lvl="1" indent="-256032" eaLnBrk="1" fontAlgn="auto" hangingPunct="1">
              <a:lnSpc>
                <a:spcPct val="120000"/>
              </a:lnSpc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zh-CN" altLang="en-US" sz="2600" dirty="0">
                <a:solidFill>
                  <a:schemeClr val="tx1"/>
                </a:solidFill>
                <a:latin typeface="宋体" pitchFamily="2" charset="-122"/>
              </a:rPr>
              <a:t>指向不同数据类型的指针，以及指针与一般整数变量之间的关系运算是无意义的。</a:t>
            </a:r>
          </a:p>
          <a:p>
            <a:pPr marL="365760" lvl="1" indent="-256032" eaLnBrk="1" fontAlgn="auto" hangingPunct="1">
              <a:lnSpc>
                <a:spcPct val="120000"/>
              </a:lnSpc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zh-CN" altLang="en-US" sz="2600" dirty="0">
                <a:solidFill>
                  <a:schemeClr val="tx1"/>
                </a:solidFill>
                <a:latin typeface="宋体" pitchFamily="2" charset="-122"/>
              </a:rPr>
              <a:t>指针可以和零之间进行等于或不等于的关系运算。</a:t>
            </a:r>
            <a:endParaRPr lang="en-US" altLang="zh-CN" sz="2600" dirty="0">
              <a:solidFill>
                <a:schemeClr val="tx1"/>
              </a:solidFill>
              <a:latin typeface="宋体" pitchFamily="2" charset="-122"/>
            </a:endParaRPr>
          </a:p>
          <a:p>
            <a:pPr marL="411162" lvl="1" indent="0" eaLnBrk="1" fontAlgn="auto" hangingPunct="1">
              <a:lnSpc>
                <a:spcPct val="120000"/>
              </a:lnSpc>
              <a:spcAft>
                <a:spcPts val="0"/>
              </a:spcAft>
              <a:buFont typeface="Georgia"/>
              <a:buNone/>
              <a:defRPr/>
            </a:pPr>
            <a:r>
              <a:rPr lang="zh-CN" altLang="en-US" dirty="0">
                <a:solidFill>
                  <a:srgbClr val="00B050"/>
                </a:solidFill>
                <a:latin typeface="宋体" pitchFamily="2" charset="-122"/>
              </a:rPr>
              <a:t>例如：</a:t>
            </a:r>
            <a:r>
              <a:rPr lang="en-US" altLang="zh-CN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p==0</a:t>
            </a:r>
            <a:r>
              <a:rPr lang="zh-CN" altLang="en-US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或</a:t>
            </a:r>
            <a:r>
              <a:rPr lang="en-US" altLang="zh-CN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!=0</a:t>
            </a:r>
            <a:endParaRPr lang="en-US" altLang="zh-CN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F61A97-1E6D-4DF7-91B6-0C7F17F0A6D0}" type="slidenum">
              <a:rPr lang="zh-CN" altLang="en-US" smtClean="0"/>
              <a:pPr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878007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用指针处理数组元素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数组是一组连续存储的同类型数据，可以通过指针的算术运算，使指针依次指向数组的各个元素，进而可以遍历数组。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F61A97-1E6D-4DF7-91B6-0C7F17F0A6D0}" type="slidenum">
              <a:rPr lang="zh-CN" altLang="en-US" smtClean="0"/>
              <a:pPr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222201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标题 1"/>
          <p:cNvSpPr>
            <a:spLocks noGrp="1"/>
          </p:cNvSpPr>
          <p:nvPr>
            <p:ph type="title"/>
          </p:nvPr>
        </p:nvSpPr>
        <p:spPr>
          <a:xfrm>
            <a:off x="763588" y="1124744"/>
            <a:ext cx="10979150" cy="1066800"/>
          </a:xfrm>
        </p:spPr>
        <p:txBody>
          <a:bodyPr/>
          <a:lstStyle/>
          <a:p>
            <a:pPr eaLnBrk="1" hangingPunct="1"/>
            <a:r>
              <a:rPr lang="zh-CN" altLang="en-US"/>
              <a:t>定义指向数组元素的指针</a:t>
            </a:r>
          </a:p>
        </p:txBody>
      </p:sp>
      <p:sp>
        <p:nvSpPr>
          <p:cNvPr id="18435" name="内容占位符 2"/>
          <p:cNvSpPr>
            <a:spLocks noGrp="1"/>
          </p:cNvSpPr>
          <p:nvPr>
            <p:ph idx="1"/>
          </p:nvPr>
        </p:nvSpPr>
        <p:spPr>
          <a:xfrm>
            <a:off x="1098550" y="2204864"/>
            <a:ext cx="10329863" cy="4392488"/>
          </a:xfrm>
        </p:spPr>
        <p:txBody>
          <a:bodyPr>
            <a:normAutofit/>
          </a:bodyPr>
          <a:lstStyle/>
          <a:p>
            <a:pPr marL="365760" indent="-256032" eaLnBrk="1" fontAlgn="auto" hangingPunct="1">
              <a:lnSpc>
                <a:spcPct val="120000"/>
              </a:lnSpc>
              <a:spcAft>
                <a:spcPts val="60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zh-CN" altLang="en-US" sz="2800">
                <a:latin typeface="宋体" pitchFamily="2" charset="-122"/>
              </a:rPr>
              <a:t>定义与赋值</a:t>
            </a:r>
          </a:p>
          <a:p>
            <a:pPr marL="411162" lvl="1" indent="0" eaLnBrk="1" fontAlgn="auto" hangingPunct="1">
              <a:lnSpc>
                <a:spcPct val="120000"/>
              </a:lnSpc>
              <a:spcAft>
                <a:spcPts val="600"/>
              </a:spcAft>
              <a:buFont typeface="Georgia"/>
              <a:buNone/>
              <a:defRPr/>
            </a:pPr>
            <a:r>
              <a:rPr lang="zh-CN" altLang="en-US" sz="2400">
                <a:solidFill>
                  <a:srgbClr val="0070C0"/>
                </a:solidFill>
                <a:latin typeface="宋体" pitchFamily="2" charset="-122"/>
              </a:rPr>
              <a:t>例：</a:t>
            </a:r>
            <a:r>
              <a:rPr lang="en-US" altLang="zh-CN" sz="240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int a[10], *pa;</a:t>
            </a:r>
          </a:p>
          <a:p>
            <a:pPr marL="411162" lvl="1" indent="0" eaLnBrk="1" fontAlgn="auto" hangingPunct="1">
              <a:lnSpc>
                <a:spcPct val="120000"/>
              </a:lnSpc>
              <a:spcAft>
                <a:spcPts val="600"/>
              </a:spcAft>
              <a:buFont typeface="Georgia"/>
              <a:buNone/>
              <a:defRPr/>
            </a:pPr>
            <a:r>
              <a:rPr lang="en-US" altLang="zh-CN" sz="240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  	 pa</a:t>
            </a:r>
            <a:r>
              <a:rPr lang="en-US" altLang="zh-CN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=&amp;a[0]; </a:t>
            </a:r>
            <a:r>
              <a:rPr lang="zh-CN" alt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或 </a:t>
            </a:r>
            <a:r>
              <a:rPr lang="en-US" altLang="zh-CN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pa=a;</a:t>
            </a:r>
          </a:p>
          <a:p>
            <a:pPr marL="365760" lvl="1" indent="-256032" eaLnBrk="1" fontAlgn="auto" hangingPunct="1">
              <a:lnSpc>
                <a:spcPct val="120000"/>
              </a:lnSpc>
              <a:spcAft>
                <a:spcPts val="60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zh-CN" altLang="en-US" sz="2800">
                <a:solidFill>
                  <a:schemeClr val="tx1"/>
                </a:solidFill>
                <a:latin typeface="宋体" pitchFamily="2" charset="-122"/>
              </a:rPr>
              <a:t>经过上述定义及赋值后</a:t>
            </a:r>
            <a:endParaRPr lang="zh-CN" altLang="en-US" sz="2800" dirty="0">
              <a:solidFill>
                <a:schemeClr val="tx1"/>
              </a:solidFill>
              <a:latin typeface="宋体" pitchFamily="2" charset="-122"/>
            </a:endParaRPr>
          </a:p>
          <a:p>
            <a:pPr marL="658431" lvl="1" indent="-219456" eaLnBrk="1" fontAlgn="auto" hangingPunct="1">
              <a:lnSpc>
                <a:spcPct val="120000"/>
              </a:lnSpc>
              <a:spcAft>
                <a:spcPts val="600"/>
              </a:spcAft>
              <a:buFont typeface="Wingdings 2"/>
              <a:buChar char=""/>
              <a:defRPr/>
            </a:pPr>
            <a:r>
              <a:rPr lang="zh-CN" altLang="en-US" sz="2200" dirty="0"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n-US" altLang="zh-CN" sz="2200" dirty="0">
                <a:latin typeface="Times New Roman" pitchFamily="18" charset="0"/>
                <a:cs typeface="Times New Roman" pitchFamily="18" charset="0"/>
              </a:rPr>
              <a:t>pa</a:t>
            </a:r>
            <a:r>
              <a:rPr lang="zh-CN" altLang="en-US" sz="2200" dirty="0">
                <a:latin typeface="宋体" pitchFamily="2" charset="-122"/>
              </a:rPr>
              <a:t>就是</a:t>
            </a:r>
            <a:r>
              <a:rPr lang="en-US" altLang="zh-CN" sz="2200" dirty="0">
                <a:latin typeface="Times New Roman" pitchFamily="18" charset="0"/>
                <a:cs typeface="Times New Roman" pitchFamily="18" charset="0"/>
              </a:rPr>
              <a:t>a[0]</a:t>
            </a:r>
            <a:r>
              <a:rPr lang="zh-CN" altLang="en-US" sz="2200" dirty="0">
                <a:latin typeface="宋体" pitchFamily="2" charset="-122"/>
              </a:rPr>
              <a:t>，</a:t>
            </a:r>
            <a:r>
              <a:rPr lang="zh-CN" altLang="en-US" sz="2200" dirty="0"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n-US" altLang="zh-CN" sz="2200" dirty="0">
                <a:latin typeface="Times New Roman" pitchFamily="18" charset="0"/>
                <a:cs typeface="Times New Roman" pitchFamily="18" charset="0"/>
              </a:rPr>
              <a:t>(pa+1)</a:t>
            </a:r>
            <a:r>
              <a:rPr lang="zh-CN" altLang="en-US" sz="2200" dirty="0">
                <a:latin typeface="宋体" pitchFamily="2" charset="-122"/>
              </a:rPr>
              <a:t>就是</a:t>
            </a:r>
            <a:r>
              <a:rPr lang="en-US" altLang="zh-CN" sz="2200" dirty="0">
                <a:latin typeface="Times New Roman" pitchFamily="18" charset="0"/>
                <a:cs typeface="Times New Roman" pitchFamily="18" charset="0"/>
              </a:rPr>
              <a:t>a[1]</a:t>
            </a:r>
            <a:r>
              <a:rPr lang="zh-CN" altLang="en-US" sz="2200" dirty="0">
                <a:latin typeface="宋体" pitchFamily="2" charset="-122"/>
              </a:rPr>
              <a:t>，</a:t>
            </a:r>
            <a:r>
              <a:rPr lang="en-US" altLang="zh-CN" sz="2200" dirty="0">
                <a:latin typeface="宋体" pitchFamily="2" charset="-122"/>
              </a:rPr>
              <a:t>... </a:t>
            </a:r>
            <a:r>
              <a:rPr lang="zh-CN" altLang="en-US" sz="2200" dirty="0">
                <a:latin typeface="宋体" pitchFamily="2" charset="-122"/>
              </a:rPr>
              <a:t>，</a:t>
            </a:r>
            <a:r>
              <a:rPr lang="zh-CN" altLang="en-US" sz="2200" dirty="0"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n-US" altLang="zh-CN" sz="22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200" dirty="0" err="1">
                <a:latin typeface="Times New Roman" pitchFamily="18" charset="0"/>
                <a:cs typeface="Times New Roman" pitchFamily="18" charset="0"/>
              </a:rPr>
              <a:t>pa+i</a:t>
            </a:r>
            <a:r>
              <a:rPr lang="en-US" altLang="zh-CN" sz="22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200" dirty="0">
                <a:latin typeface="宋体" pitchFamily="2" charset="-122"/>
              </a:rPr>
              <a:t>就是</a:t>
            </a:r>
            <a:r>
              <a:rPr lang="en-US" altLang="zh-CN" sz="2200" dirty="0">
                <a:latin typeface="Times New Roman" pitchFamily="18" charset="0"/>
                <a:cs typeface="Times New Roman" pitchFamily="18" charset="0"/>
              </a:rPr>
              <a:t>a[i]</a:t>
            </a:r>
            <a:r>
              <a:rPr lang="en-US" altLang="zh-CN" sz="2200" dirty="0">
                <a:latin typeface="宋体" pitchFamily="2" charset="-122"/>
              </a:rPr>
              <a:t>.</a:t>
            </a:r>
          </a:p>
          <a:p>
            <a:pPr marL="658431" lvl="1" indent="-219456" eaLnBrk="1" fontAlgn="auto" hangingPunct="1">
              <a:lnSpc>
                <a:spcPct val="120000"/>
              </a:lnSpc>
              <a:spcAft>
                <a:spcPts val="600"/>
              </a:spcAft>
              <a:buFont typeface="Wingdings 2"/>
              <a:buChar char=""/>
              <a:defRPr/>
            </a:pPr>
            <a:r>
              <a:rPr lang="en-US" altLang="zh-CN" sz="2200" dirty="0">
                <a:latin typeface="Times New Roman" pitchFamily="18" charset="0"/>
                <a:cs typeface="Times New Roman" pitchFamily="18" charset="0"/>
              </a:rPr>
              <a:t>a[i]</a:t>
            </a:r>
            <a:r>
              <a:rPr lang="en-US" altLang="zh-CN" sz="2200" dirty="0">
                <a:latin typeface="宋体" pitchFamily="2" charset="-122"/>
              </a:rPr>
              <a:t>, </a:t>
            </a:r>
            <a:r>
              <a:rPr lang="en-US" altLang="zh-CN" sz="2200" dirty="0">
                <a:latin typeface="Times New Roman" pitchFamily="18" charset="0"/>
                <a:cs typeface="Times New Roman" pitchFamily="18" charset="0"/>
              </a:rPr>
              <a:t>*(</a:t>
            </a:r>
            <a:r>
              <a:rPr lang="en-US" altLang="zh-CN" sz="2200" dirty="0" err="1">
                <a:latin typeface="Times New Roman" pitchFamily="18" charset="0"/>
                <a:cs typeface="Times New Roman" pitchFamily="18" charset="0"/>
              </a:rPr>
              <a:t>pa+i</a:t>
            </a:r>
            <a:r>
              <a:rPr lang="en-US" altLang="zh-CN" sz="22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2200" dirty="0">
                <a:latin typeface="宋体" pitchFamily="2" charset="-122"/>
              </a:rPr>
              <a:t>, </a:t>
            </a:r>
            <a:r>
              <a:rPr lang="en-US" altLang="zh-CN" sz="2200" dirty="0">
                <a:latin typeface="Times New Roman" pitchFamily="18" charset="0"/>
                <a:cs typeface="Times New Roman" pitchFamily="18" charset="0"/>
              </a:rPr>
              <a:t>*(</a:t>
            </a:r>
            <a:r>
              <a:rPr lang="en-US" altLang="zh-CN" sz="2200" dirty="0" err="1">
                <a:latin typeface="Times New Roman" pitchFamily="18" charset="0"/>
                <a:cs typeface="Times New Roman" pitchFamily="18" charset="0"/>
              </a:rPr>
              <a:t>a+i</a:t>
            </a:r>
            <a:r>
              <a:rPr lang="en-US" altLang="zh-CN" sz="22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2200" dirty="0">
                <a:latin typeface="宋体" pitchFamily="2" charset="-122"/>
              </a:rPr>
              <a:t>, </a:t>
            </a:r>
            <a:r>
              <a:rPr lang="en-US" altLang="zh-CN" sz="2200" dirty="0">
                <a:latin typeface="Times New Roman" pitchFamily="18" charset="0"/>
                <a:cs typeface="Times New Roman" pitchFamily="18" charset="0"/>
              </a:rPr>
              <a:t>pa[i]</a:t>
            </a:r>
            <a:r>
              <a:rPr lang="zh-CN" altLang="en-US" sz="2200" dirty="0">
                <a:latin typeface="宋体" pitchFamily="2" charset="-122"/>
              </a:rPr>
              <a:t>都是等效的。</a:t>
            </a:r>
          </a:p>
          <a:p>
            <a:pPr marL="366331" indent="-219456" eaLnBrk="1" fontAlgn="auto" hangingPunct="1">
              <a:lnSpc>
                <a:spcPct val="120000"/>
              </a:lnSpc>
              <a:spcAft>
                <a:spcPts val="600"/>
              </a:spcAft>
              <a:buFont typeface="Wingdings 2"/>
              <a:buChar char=""/>
              <a:defRPr/>
            </a:pPr>
            <a:r>
              <a:rPr lang="zh-CN" altLang="en-US" sz="2600">
                <a:latin typeface="宋体" pitchFamily="2" charset="-122"/>
              </a:rPr>
              <a:t>注意：不能</a:t>
            </a:r>
            <a:r>
              <a:rPr lang="zh-CN" altLang="en-US" sz="2600" dirty="0">
                <a:latin typeface="宋体" pitchFamily="2" charset="-122"/>
              </a:rPr>
              <a:t>写 </a:t>
            </a:r>
            <a:r>
              <a:rPr lang="en-US" altLang="zh-CN" sz="2600" dirty="0">
                <a:latin typeface="Times New Roman" pitchFamily="18" charset="0"/>
                <a:cs typeface="Times New Roman" pitchFamily="18" charset="0"/>
              </a:rPr>
              <a:t>a++</a:t>
            </a:r>
            <a:r>
              <a:rPr lang="zh-CN" altLang="en-US" sz="2600" dirty="0">
                <a:latin typeface="宋体" pitchFamily="2" charset="-122"/>
              </a:rPr>
              <a:t>，因为</a:t>
            </a:r>
            <a:r>
              <a:rPr lang="en-US" altLang="zh-CN" sz="26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600" dirty="0">
                <a:latin typeface="宋体" pitchFamily="2" charset="-122"/>
              </a:rPr>
              <a:t>是数组</a:t>
            </a:r>
            <a:r>
              <a:rPr lang="zh-CN" altLang="en-US" sz="2600">
                <a:latin typeface="宋体" pitchFamily="2" charset="-122"/>
              </a:rPr>
              <a:t>首地址、是</a:t>
            </a:r>
            <a:r>
              <a:rPr lang="zh-CN" altLang="en-US" sz="2600" dirty="0">
                <a:latin typeface="宋体" pitchFamily="2" charset="-122"/>
              </a:rPr>
              <a:t>常量。</a:t>
            </a:r>
            <a:endParaRPr lang="en-US" altLang="zh-CN" sz="3000" dirty="0">
              <a:solidFill>
                <a:schemeClr val="accent4">
                  <a:lumMod val="50000"/>
                </a:schemeClr>
              </a:solidFill>
              <a:latin typeface="宋体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F61A97-1E6D-4DF7-91B6-0C7F17F0A6D0}" type="slidenum">
              <a:rPr lang="zh-CN" altLang="en-US" smtClean="0"/>
              <a:pPr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375302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标题 1"/>
          <p:cNvSpPr>
            <a:spLocks noGrp="1"/>
          </p:cNvSpPr>
          <p:nvPr>
            <p:ph type="title"/>
          </p:nvPr>
        </p:nvSpPr>
        <p:spPr>
          <a:xfrm>
            <a:off x="906463" y="1340768"/>
            <a:ext cx="10979150" cy="1066800"/>
          </a:xfrm>
        </p:spPr>
        <p:txBody>
          <a:bodyPr/>
          <a:lstStyle/>
          <a:p>
            <a:pPr eaLnBrk="1" hangingPunct="1"/>
            <a:r>
              <a:rPr lang="zh-CN" altLang="en-US"/>
              <a:t>例</a:t>
            </a:r>
            <a:r>
              <a:rPr lang="en-US" altLang="zh-CN"/>
              <a:t>6-7</a:t>
            </a:r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098550" y="2564904"/>
            <a:ext cx="10329863" cy="2721471"/>
          </a:xfrm>
        </p:spPr>
        <p:txBody>
          <a:bodyPr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zh-CN" altLang="en-US" sz="2800" dirty="0"/>
              <a:t>设有一个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zh-CN" altLang="en-US" sz="2800" dirty="0"/>
              <a:t>型数组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800" dirty="0"/>
              <a:t>，有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zh-CN" altLang="en-US" sz="2800" dirty="0"/>
              <a:t>个元素。用三种方法输出各元素：</a:t>
            </a:r>
          </a:p>
          <a:p>
            <a:pPr marL="658368" lvl="1" indent="-246888" eaLnBrk="1" fontAlgn="auto" hangingPunct="1">
              <a:spcAft>
                <a:spcPts val="0"/>
              </a:spcAft>
              <a:buFont typeface="Georgia"/>
              <a:buChar char="▫"/>
              <a:defRPr/>
            </a:pPr>
            <a:r>
              <a:rPr lang="zh-CN" altLang="en-US" sz="2800" dirty="0">
                <a:solidFill>
                  <a:schemeClr val="accent6">
                    <a:lumMod val="50000"/>
                  </a:schemeClr>
                </a:solidFill>
              </a:rPr>
              <a:t>使用数组名和下标</a:t>
            </a:r>
          </a:p>
          <a:p>
            <a:pPr marL="658368" lvl="1" indent="-246888" eaLnBrk="1" fontAlgn="auto" hangingPunct="1">
              <a:spcAft>
                <a:spcPts val="0"/>
              </a:spcAft>
              <a:buFont typeface="Georgia"/>
              <a:buChar char="▫"/>
              <a:defRPr/>
            </a:pPr>
            <a:r>
              <a:rPr lang="zh-CN" altLang="en-US" sz="2800" dirty="0">
                <a:solidFill>
                  <a:schemeClr val="accent6">
                    <a:lumMod val="50000"/>
                  </a:schemeClr>
                </a:solidFill>
              </a:rPr>
              <a:t>使用数组名和指针运算</a:t>
            </a:r>
          </a:p>
          <a:p>
            <a:pPr marL="658368" lvl="1" indent="-246888" eaLnBrk="1" fontAlgn="auto" hangingPunct="1">
              <a:spcAft>
                <a:spcPts val="0"/>
              </a:spcAft>
              <a:buFont typeface="Georgia"/>
              <a:buChar char="▫"/>
              <a:defRPr/>
            </a:pPr>
            <a:r>
              <a:rPr lang="zh-CN" altLang="en-US" sz="2800" dirty="0">
                <a:solidFill>
                  <a:schemeClr val="accent6">
                    <a:lumMod val="50000"/>
                  </a:schemeClr>
                </a:solidFill>
              </a:rPr>
              <a:t>使用指针变量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F61A97-1E6D-4DF7-91B6-0C7F17F0A6D0}" type="slidenum">
              <a:rPr lang="zh-CN" altLang="en-US" smtClean="0"/>
              <a:pPr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815296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例</a:t>
            </a:r>
            <a:r>
              <a:rPr lang="en-US" altLang="zh-CN" sz="3600"/>
              <a:t>6-7 (1) </a:t>
            </a:r>
            <a:r>
              <a:rPr lang="zh-CN" altLang="en-US" sz="3600"/>
              <a:t>使用数组名和下标访问数组元素</a:t>
            </a:r>
          </a:p>
        </p:txBody>
      </p:sp>
      <p:sp>
        <p:nvSpPr>
          <p:cNvPr id="47109" name="内容占位符 1"/>
          <p:cNvSpPr>
            <a:spLocks noGrp="1"/>
          </p:cNvSpPr>
          <p:nvPr>
            <p:ph idx="1"/>
          </p:nvPr>
        </p:nvSpPr>
        <p:spPr>
          <a:xfrm>
            <a:off x="2354758" y="1052736"/>
            <a:ext cx="9222880" cy="5472607"/>
          </a:xfrm>
        </p:spPr>
        <p:txBody>
          <a:bodyPr/>
          <a:lstStyle/>
          <a:p>
            <a:pPr marL="358775" indent="-250825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/>
              <a:t>#include &lt;iostream&gt;</a:t>
            </a:r>
          </a:p>
          <a:p>
            <a:pPr marL="358775" indent="-250825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/>
              <a:t>using namespace std;</a:t>
            </a:r>
          </a:p>
          <a:p>
            <a:pPr marL="358775" indent="-250825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/>
              <a:t>int main() {</a:t>
            </a:r>
          </a:p>
          <a:p>
            <a:pPr marL="358775" indent="-250825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/>
              <a:t>	int a[10] = { 1, 2, 3, 4, 5, 6, 7, 8, 9, 0 };</a:t>
            </a:r>
          </a:p>
          <a:p>
            <a:pPr marL="358775" indent="-250825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/>
              <a:t>	for (int i = 0; i &lt; 10; i++)</a:t>
            </a:r>
          </a:p>
          <a:p>
            <a:pPr marL="358775" indent="-250825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/>
              <a:t>		cout &lt;&lt; </a:t>
            </a:r>
            <a:r>
              <a:rPr lang="en-US" altLang="zh-CN">
                <a:solidFill>
                  <a:srgbClr val="0070C0"/>
                </a:solidFill>
              </a:rPr>
              <a:t>a[i]</a:t>
            </a:r>
            <a:r>
              <a:rPr lang="en-US" altLang="zh-CN"/>
              <a:t> &lt;&lt; "  ";</a:t>
            </a:r>
          </a:p>
          <a:p>
            <a:pPr marL="358775" indent="-250825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/>
              <a:t>	cout &lt;&lt; endl;</a:t>
            </a:r>
          </a:p>
          <a:p>
            <a:pPr marL="358775" indent="-250825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/>
              <a:t>	return 0;</a:t>
            </a:r>
          </a:p>
          <a:p>
            <a:pPr marL="358775" indent="-250825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/>
              <a:t>}</a:t>
            </a: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F61A97-1E6D-4DF7-91B6-0C7F17F0A6D0}" type="slidenum">
              <a:rPr lang="zh-CN" altLang="en-US" smtClean="0"/>
              <a:pPr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57717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例</a:t>
            </a:r>
            <a:r>
              <a:rPr lang="en-US" altLang="zh-CN" sz="3600"/>
              <a:t>6-7 (2) </a:t>
            </a:r>
            <a:r>
              <a:rPr lang="zh-CN" altLang="en-US" sz="3200"/>
              <a:t>使用数组名和指针运算访问数组元素</a:t>
            </a:r>
          </a:p>
        </p:txBody>
      </p:sp>
      <p:sp>
        <p:nvSpPr>
          <p:cNvPr id="48134" name="内容占位符 1"/>
          <p:cNvSpPr>
            <a:spLocks noGrp="1"/>
          </p:cNvSpPr>
          <p:nvPr>
            <p:ph idx="1"/>
          </p:nvPr>
        </p:nvSpPr>
        <p:spPr>
          <a:xfrm>
            <a:off x="2354758" y="1052736"/>
            <a:ext cx="9222880" cy="5472607"/>
          </a:xfrm>
        </p:spPr>
        <p:txBody>
          <a:bodyPr/>
          <a:lstStyle/>
          <a:p>
            <a:pPr marL="358775" indent="-250825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/>
              <a:t>#include &lt;iostream&gt;</a:t>
            </a:r>
          </a:p>
          <a:p>
            <a:pPr marL="358775" indent="-250825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/>
              <a:t>using namespace std;</a:t>
            </a:r>
          </a:p>
          <a:p>
            <a:pPr marL="358775" indent="-250825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/>
              <a:t>int main() {</a:t>
            </a:r>
          </a:p>
          <a:p>
            <a:pPr marL="358775" indent="-250825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/>
              <a:t>	int a[10] = { 1, 2, 3, 4, 5, 6, 7, 8, 9, 0 };</a:t>
            </a:r>
          </a:p>
          <a:p>
            <a:pPr marL="358775" indent="-250825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/>
              <a:t>	for (int i = 0; i &lt; 10; i++)</a:t>
            </a:r>
          </a:p>
          <a:p>
            <a:pPr marL="358775" indent="-250825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/>
              <a:t>		cout &lt;&lt; </a:t>
            </a:r>
            <a:r>
              <a:rPr lang="en-US" altLang="zh-CN">
                <a:solidFill>
                  <a:srgbClr val="0070C0"/>
                </a:solidFill>
              </a:rPr>
              <a:t>*(a+i) </a:t>
            </a:r>
            <a:r>
              <a:rPr lang="en-US" altLang="zh-CN"/>
              <a:t>&lt;&lt; "  ";</a:t>
            </a:r>
          </a:p>
          <a:p>
            <a:pPr marL="358775" indent="-250825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/>
              <a:t>	cout &lt;&lt; endl;</a:t>
            </a:r>
          </a:p>
          <a:p>
            <a:pPr marL="358775" indent="-250825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/>
              <a:t>	return 0;</a:t>
            </a:r>
          </a:p>
          <a:p>
            <a:pPr marL="358775" indent="-250825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/>
              <a:t>}</a:t>
            </a: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/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354758" y="1196752"/>
            <a:ext cx="6336705" cy="2651174"/>
          </a:xfrm>
          <a:prstGeom prst="rect">
            <a:avLst/>
          </a:prstGeom>
          <a:solidFill>
            <a:srgbClr val="79DC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F61A97-1E6D-4DF7-91B6-0C7F17F0A6D0}" type="slidenum">
              <a:rPr lang="zh-CN" altLang="en-US" smtClean="0"/>
              <a:pPr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247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例</a:t>
            </a:r>
            <a:r>
              <a:rPr lang="en-US" altLang="zh-CN"/>
              <a:t>6-7 (3) </a:t>
            </a:r>
            <a:r>
              <a:rPr lang="zh-CN" altLang="en-US"/>
              <a:t>使用指针变量访问数组元素</a:t>
            </a:r>
          </a:p>
        </p:txBody>
      </p:sp>
      <p:sp>
        <p:nvSpPr>
          <p:cNvPr id="49157" name="内容占位符 1"/>
          <p:cNvSpPr>
            <a:spLocks noGrp="1"/>
          </p:cNvSpPr>
          <p:nvPr>
            <p:ph idx="1"/>
          </p:nvPr>
        </p:nvSpPr>
        <p:spPr>
          <a:xfrm>
            <a:off x="2354758" y="1052736"/>
            <a:ext cx="9222880" cy="5472607"/>
          </a:xfrm>
        </p:spPr>
        <p:txBody>
          <a:bodyPr/>
          <a:lstStyle/>
          <a:p>
            <a:pPr marL="358775" indent="-250825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/>
              <a:t>#include &lt;iostream&gt;</a:t>
            </a:r>
          </a:p>
          <a:p>
            <a:pPr marL="358775" indent="-250825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/>
              <a:t>using namespace std;</a:t>
            </a:r>
          </a:p>
          <a:p>
            <a:pPr marL="358775" indent="-250825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/>
              <a:t>int main() {</a:t>
            </a:r>
          </a:p>
          <a:p>
            <a:pPr marL="358775" indent="-250825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/>
              <a:t>	int a[10] = { 1, 2, 3, 4, 5, 6, 7, 8, 9, 0 };</a:t>
            </a:r>
          </a:p>
          <a:p>
            <a:pPr marL="358775" indent="-250825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/>
              <a:t>	for (int *p = a; p &lt; (a + 10); p++)</a:t>
            </a:r>
          </a:p>
          <a:p>
            <a:pPr marL="358775" indent="-250825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/>
              <a:t>		cout &lt;&lt; </a:t>
            </a:r>
            <a:r>
              <a:rPr lang="en-US" altLang="zh-CN">
                <a:solidFill>
                  <a:srgbClr val="0070C0"/>
                </a:solidFill>
              </a:rPr>
              <a:t>*p</a:t>
            </a:r>
            <a:r>
              <a:rPr lang="en-US" altLang="zh-CN">
                <a:solidFill>
                  <a:srgbClr val="FFFF00"/>
                </a:solidFill>
              </a:rPr>
              <a:t> </a:t>
            </a:r>
            <a:r>
              <a:rPr lang="en-US" altLang="zh-CN"/>
              <a:t>&lt;&lt; "  ";</a:t>
            </a:r>
          </a:p>
          <a:p>
            <a:pPr marL="358775" indent="-250825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/>
              <a:t>	cout &lt;&lt; endl;</a:t>
            </a:r>
          </a:p>
          <a:p>
            <a:pPr marL="358775" indent="-250825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/>
              <a:t>	return 0;</a:t>
            </a:r>
          </a:p>
          <a:p>
            <a:pPr marL="358775" indent="-250825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/>
              <a:t>}</a:t>
            </a: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/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370316" y="1219014"/>
            <a:ext cx="6249139" cy="2218556"/>
          </a:xfrm>
          <a:prstGeom prst="rect">
            <a:avLst/>
          </a:prstGeom>
          <a:solidFill>
            <a:srgbClr val="79DC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F61A97-1E6D-4DF7-91B6-0C7F17F0A6D0}" type="slidenum">
              <a:rPr lang="zh-CN" altLang="en-US" smtClean="0"/>
              <a:pPr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3616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指向数组元素的指针的运算比较灵活</a:t>
            </a:r>
          </a:p>
          <a:p>
            <a:pPr lvl="1"/>
            <a:r>
              <a:rPr lang="en-US" altLang="zh-CN" sz="2400" dirty="0">
                <a:latin typeface="Consolas" panose="020B0609020204030204" pitchFamily="49" charset="0"/>
              </a:rPr>
              <a:t>p++</a:t>
            </a:r>
            <a:r>
              <a:rPr lang="zh-CN" altLang="en-US" sz="2400" dirty="0">
                <a:latin typeface="Consolas" panose="020B0609020204030204" pitchFamily="49" charset="0"/>
              </a:rPr>
              <a:t>：使</a:t>
            </a:r>
            <a:r>
              <a:rPr lang="en-US" altLang="zh-CN" sz="2400" dirty="0">
                <a:latin typeface="Consolas" panose="020B0609020204030204" pitchFamily="49" charset="0"/>
              </a:rPr>
              <a:t>p</a:t>
            </a:r>
            <a:r>
              <a:rPr lang="zh-CN" altLang="en-US" sz="2400" dirty="0">
                <a:latin typeface="Consolas" panose="020B0609020204030204" pitchFamily="49" charset="0"/>
              </a:rPr>
              <a:t>指向下一元素</a:t>
            </a:r>
          </a:p>
          <a:p>
            <a:pPr lvl="1"/>
            <a:r>
              <a:rPr lang="zh-CN" altLang="en-US" sz="2400" dirty="0">
                <a:latin typeface="Consolas" panose="020B0609020204030204" pitchFamily="49" charset="0"/>
              </a:rPr>
              <a:t>*</a:t>
            </a:r>
            <a:r>
              <a:rPr lang="en-US" altLang="zh-CN" sz="2400" dirty="0">
                <a:latin typeface="Consolas" panose="020B0609020204030204" pitchFamily="49" charset="0"/>
              </a:rPr>
              <a:t>p++</a:t>
            </a:r>
            <a:r>
              <a:rPr lang="zh-CN" altLang="en-US" sz="2400" dirty="0" smtClean="0">
                <a:latin typeface="Consolas" panose="020B0609020204030204" pitchFamily="49" charset="0"/>
              </a:rPr>
              <a:t>：即</a:t>
            </a:r>
            <a:r>
              <a:rPr lang="en-US" altLang="zh-CN" sz="2400" dirty="0" smtClean="0">
                <a:latin typeface="Consolas" panose="020B0609020204030204" pitchFamily="49" charset="0"/>
              </a:rPr>
              <a:t>*(p++)</a:t>
            </a:r>
            <a:r>
              <a:rPr lang="zh-CN" altLang="en-US" sz="2400" dirty="0" smtClean="0">
                <a:latin typeface="Consolas" panose="020B0609020204030204" pitchFamily="49" charset="0"/>
              </a:rPr>
              <a:t>，先</a:t>
            </a:r>
            <a:r>
              <a:rPr lang="zh-CN" altLang="en-US" sz="2400" dirty="0">
                <a:latin typeface="Consolas" panose="020B0609020204030204" pitchFamily="49" charset="0"/>
              </a:rPr>
              <a:t>得到</a:t>
            </a:r>
            <a:r>
              <a:rPr lang="en-US" altLang="zh-CN" sz="2400" dirty="0">
                <a:latin typeface="Consolas" panose="020B0609020204030204" pitchFamily="49" charset="0"/>
              </a:rPr>
              <a:t>p</a:t>
            </a:r>
            <a:r>
              <a:rPr lang="zh-CN" altLang="en-US" sz="2400" dirty="0">
                <a:latin typeface="Consolas" panose="020B0609020204030204" pitchFamily="49" charset="0"/>
              </a:rPr>
              <a:t>指向的元素的值，然后使</a:t>
            </a:r>
            <a:r>
              <a:rPr lang="en-US" altLang="zh-CN" sz="2400" dirty="0">
                <a:latin typeface="Consolas" panose="020B0609020204030204" pitchFamily="49" charset="0"/>
              </a:rPr>
              <a:t>p</a:t>
            </a:r>
            <a:r>
              <a:rPr lang="zh-CN" altLang="en-US" sz="2400" dirty="0">
                <a:latin typeface="Consolas" panose="020B0609020204030204" pitchFamily="49" charset="0"/>
              </a:rPr>
              <a:t>加</a:t>
            </a:r>
            <a:r>
              <a:rPr lang="en-US" altLang="zh-CN" sz="2400" dirty="0">
                <a:latin typeface="Consolas" panose="020B0609020204030204" pitchFamily="49" charset="0"/>
              </a:rPr>
              <a:t>1</a:t>
            </a:r>
          </a:p>
          <a:p>
            <a:pPr lvl="1"/>
            <a:r>
              <a:rPr lang="en-US" altLang="zh-CN" sz="2400" dirty="0">
                <a:latin typeface="Consolas" panose="020B0609020204030204" pitchFamily="49" charset="0"/>
              </a:rPr>
              <a:t>*(++p)</a:t>
            </a:r>
            <a:r>
              <a:rPr lang="zh-CN" altLang="en-US" sz="2400" dirty="0">
                <a:latin typeface="Consolas" panose="020B0609020204030204" pitchFamily="49" charset="0"/>
              </a:rPr>
              <a:t>：先使</a:t>
            </a:r>
            <a:r>
              <a:rPr lang="en-US" altLang="zh-CN" sz="2400" dirty="0">
                <a:latin typeface="Consolas" panose="020B0609020204030204" pitchFamily="49" charset="0"/>
              </a:rPr>
              <a:t>p</a:t>
            </a:r>
            <a:r>
              <a:rPr lang="zh-CN" altLang="en-US" sz="2400" dirty="0">
                <a:latin typeface="Consolas" panose="020B0609020204030204" pitchFamily="49" charset="0"/>
              </a:rPr>
              <a:t>加</a:t>
            </a:r>
            <a:r>
              <a:rPr lang="en-US" altLang="zh-CN" sz="2400" dirty="0">
                <a:latin typeface="Consolas" panose="020B0609020204030204" pitchFamily="49" charset="0"/>
              </a:rPr>
              <a:t>1</a:t>
            </a:r>
            <a:r>
              <a:rPr lang="zh-CN" altLang="en-US" sz="2400" dirty="0">
                <a:latin typeface="Consolas" panose="020B0609020204030204" pitchFamily="49" charset="0"/>
              </a:rPr>
              <a:t>，再取*</a:t>
            </a:r>
            <a:r>
              <a:rPr lang="en-US" altLang="zh-CN" sz="2400" dirty="0">
                <a:latin typeface="Consolas" panose="020B0609020204030204" pitchFamily="49" charset="0"/>
              </a:rPr>
              <a:t>p</a:t>
            </a:r>
          </a:p>
          <a:p>
            <a:pPr lvl="1"/>
            <a:r>
              <a:rPr lang="en-US" altLang="zh-CN" sz="2400" dirty="0">
                <a:latin typeface="Consolas" panose="020B0609020204030204" pitchFamily="49" charset="0"/>
              </a:rPr>
              <a:t>(*p)++</a:t>
            </a:r>
            <a:r>
              <a:rPr lang="zh-CN" altLang="en-US" sz="2400" dirty="0">
                <a:latin typeface="Consolas" panose="020B0609020204030204" pitchFamily="49" charset="0"/>
              </a:rPr>
              <a:t>：</a:t>
            </a:r>
            <a:r>
              <a:rPr lang="en-US" altLang="zh-CN" sz="2400" dirty="0">
                <a:latin typeface="Consolas" panose="020B0609020204030204" pitchFamily="49" charset="0"/>
              </a:rPr>
              <a:t>p</a:t>
            </a:r>
            <a:r>
              <a:rPr lang="zh-CN" altLang="en-US" sz="2400" dirty="0">
                <a:latin typeface="Consolas" panose="020B0609020204030204" pitchFamily="49" charset="0"/>
              </a:rPr>
              <a:t>所指向的元素值加</a:t>
            </a:r>
            <a:r>
              <a:rPr lang="en-US" altLang="zh-CN" sz="2400" dirty="0">
                <a:latin typeface="Consolas" panose="020B0609020204030204" pitchFamily="49" charset="0"/>
              </a:rPr>
              <a:t>1</a:t>
            </a:r>
          </a:p>
          <a:p>
            <a:pPr lvl="1"/>
            <a:r>
              <a:rPr lang="zh-CN" altLang="en-US" sz="2400" dirty="0">
                <a:latin typeface="Consolas" panose="020B0609020204030204" pitchFamily="49" charset="0"/>
              </a:rPr>
              <a:t>在用*</a:t>
            </a:r>
            <a:r>
              <a:rPr lang="en-US" altLang="zh-CN" sz="2400" dirty="0">
                <a:latin typeface="Consolas" panose="020B0609020204030204" pitchFamily="49" charset="0"/>
              </a:rPr>
              <a:t>p++</a:t>
            </a:r>
            <a:r>
              <a:rPr lang="zh-CN" altLang="en-US" sz="2400" dirty="0">
                <a:latin typeface="Consolas" panose="020B0609020204030204" pitchFamily="49" charset="0"/>
              </a:rPr>
              <a:t>形式的运算时，很容易弄错，一定要十分小心，弄清楚先取</a:t>
            </a:r>
            <a:r>
              <a:rPr lang="en-US" altLang="zh-CN" sz="2400" dirty="0">
                <a:latin typeface="Consolas" panose="020B0609020204030204" pitchFamily="49" charset="0"/>
              </a:rPr>
              <a:t>p</a:t>
            </a:r>
            <a:r>
              <a:rPr lang="zh-CN" altLang="en-US" sz="2400" dirty="0">
                <a:latin typeface="Consolas" panose="020B0609020204030204" pitchFamily="49" charset="0"/>
              </a:rPr>
              <a:t>值还是先使</a:t>
            </a:r>
            <a:r>
              <a:rPr lang="en-US" altLang="zh-CN" sz="2400" dirty="0">
                <a:latin typeface="Consolas" panose="020B0609020204030204" pitchFamily="49" charset="0"/>
              </a:rPr>
              <a:t>p</a:t>
            </a:r>
            <a:r>
              <a:rPr lang="zh-CN" altLang="en-US" sz="2400" dirty="0">
                <a:latin typeface="Consolas" panose="020B0609020204030204" pitchFamily="49" charset="0"/>
              </a:rPr>
              <a:t>加</a:t>
            </a:r>
            <a:r>
              <a:rPr lang="en-US" altLang="zh-CN" sz="2400" dirty="0" smtClean="0">
                <a:latin typeface="Consolas" panose="020B0609020204030204" pitchFamily="49" charset="0"/>
              </a:rPr>
              <a:t>1</a:t>
            </a:r>
            <a:endParaRPr lang="en-US" altLang="zh-CN" sz="2400" dirty="0">
              <a:latin typeface="Consolas" panose="020B06090202040302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F61A97-1E6D-4DF7-91B6-0C7F17F0A6D0}" type="slidenum">
              <a:rPr lang="zh-CN" altLang="en-US" smtClean="0"/>
              <a:pPr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9612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>
                <a:solidFill>
                  <a:schemeClr val="bg1"/>
                </a:solidFill>
              </a:rPr>
              <a:t>字符串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F61A97-1E6D-4DF7-91B6-0C7F17F0A6D0}" type="slidenum">
              <a:rPr lang="zh-CN" altLang="en-US" smtClean="0"/>
              <a:pPr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5473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>
          <a:xfrm>
            <a:off x="609600" y="1290638"/>
            <a:ext cx="10979150" cy="1066800"/>
          </a:xfrm>
        </p:spPr>
        <p:txBody>
          <a:bodyPr/>
          <a:lstStyle/>
          <a:p>
            <a:pPr eaLnBrk="1" hangingPunct="1">
              <a:spcAft>
                <a:spcPts val="1200"/>
              </a:spcAft>
            </a:pPr>
            <a:r>
              <a:rPr lang="zh-CN" altLang="en-US" sz="3600">
                <a:latin typeface="宋体" panose="02010600030101010101" pitchFamily="2" charset="-122"/>
              </a:rPr>
              <a:t>数组的定义</a:t>
            </a:r>
            <a:endParaRPr lang="en-US" altLang="zh-CN" sz="3600">
              <a:latin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27050" y="2348880"/>
            <a:ext cx="10372725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lvl="1">
              <a:defRPr/>
            </a:pPr>
            <a:r>
              <a:rPr lang="zh-CN" altLang="en-US" u="sng" dirty="0">
                <a:solidFill>
                  <a:schemeClr val="accent4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类型说明符    数组名</a:t>
            </a:r>
            <a:r>
              <a:rPr lang="en-US" altLang="zh-CN" u="sng" dirty="0">
                <a:solidFill>
                  <a:schemeClr val="accent4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[ </a:t>
            </a:r>
            <a:r>
              <a:rPr lang="zh-CN" altLang="en-US" u="sng" dirty="0">
                <a:solidFill>
                  <a:schemeClr val="accent4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常量表达式 </a:t>
            </a:r>
            <a:r>
              <a:rPr lang="en-US" altLang="zh-CN" u="sng" dirty="0">
                <a:solidFill>
                  <a:schemeClr val="accent4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] [ </a:t>
            </a:r>
            <a:r>
              <a:rPr lang="zh-CN" altLang="en-US" u="sng" dirty="0">
                <a:solidFill>
                  <a:schemeClr val="accent4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常量表达式 </a:t>
            </a:r>
            <a:r>
              <a:rPr lang="en-US" altLang="zh-CN" u="sng" dirty="0">
                <a:solidFill>
                  <a:schemeClr val="accent4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]…… </a:t>
            </a:r>
            <a:r>
              <a:rPr lang="zh-CN" altLang="en-US" u="sng" dirty="0">
                <a:solidFill>
                  <a:schemeClr val="accent4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；</a:t>
            </a:r>
          </a:p>
        </p:txBody>
      </p:sp>
      <p:grpSp>
        <p:nvGrpSpPr>
          <p:cNvPr id="7174" name="Group 5"/>
          <p:cNvGrpSpPr>
            <a:grpSpLocks/>
          </p:cNvGrpSpPr>
          <p:nvPr/>
        </p:nvGrpSpPr>
        <p:grpSpPr bwMode="auto">
          <a:xfrm>
            <a:off x="957263" y="2793382"/>
            <a:ext cx="5573014" cy="731838"/>
            <a:chOff x="1214" y="1762"/>
            <a:chExt cx="2632" cy="461"/>
          </a:xfrm>
        </p:grpSpPr>
        <p:sp>
          <p:nvSpPr>
            <p:cNvPr id="15" name="Line 6"/>
            <p:cNvSpPr>
              <a:spLocks noChangeShapeType="1"/>
            </p:cNvSpPr>
            <p:nvPr/>
          </p:nvSpPr>
          <p:spPr bwMode="auto">
            <a:xfrm>
              <a:off x="2347" y="1762"/>
              <a:ext cx="0" cy="192"/>
            </a:xfrm>
            <a:prstGeom prst="line">
              <a:avLst/>
            </a:prstGeom>
            <a:noFill/>
            <a:ln w="12699">
              <a:solidFill>
                <a:srgbClr val="0070C0"/>
              </a:solidFill>
              <a:round/>
              <a:headEnd type="stealth" w="med" len="med"/>
              <a:tailEnd type="none" w="sm" len="sm"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 sz="200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178" name="Text Box 7"/>
            <p:cNvSpPr txBox="1">
              <a:spLocks noChangeArrowheads="1"/>
            </p:cNvSpPr>
            <p:nvPr/>
          </p:nvSpPr>
          <p:spPr bwMode="auto">
            <a:xfrm>
              <a:off x="1214" y="1932"/>
              <a:ext cx="263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数组名的构成方法与一般变量名相同。</a:t>
              </a:r>
            </a:p>
          </p:txBody>
        </p:sp>
      </p:grpSp>
      <p:sp>
        <p:nvSpPr>
          <p:cNvPr id="7175" name="矩形 9"/>
          <p:cNvSpPr>
            <a:spLocks noChangeArrowheads="1"/>
          </p:cNvSpPr>
          <p:nvPr/>
        </p:nvSpPr>
        <p:spPr bwMode="auto">
          <a:xfrm>
            <a:off x="512763" y="3613596"/>
            <a:ext cx="1037272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lvl="1" eaLnBrk="1" hangingPunct="1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例如：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int a[10]; </a:t>
            </a:r>
            <a:b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</a:b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表示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为整型数组，有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个元素：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a[0]...a[9]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76" name="矩形 12"/>
          <p:cNvSpPr>
            <a:spLocks noChangeArrowheads="1"/>
          </p:cNvSpPr>
          <p:nvPr/>
        </p:nvSpPr>
        <p:spPr bwMode="auto">
          <a:xfrm>
            <a:off x="990599" y="4590430"/>
            <a:ext cx="10725199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例如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int a[5][3];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表示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为整型二维数组，其中第一维有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个下标（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0~4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），第二维有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个下标（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0~2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），数组的元素个数为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15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，可以用于存放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行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列的整型数据表格。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F61A97-1E6D-4DF7-91B6-0C7F17F0A6D0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1" name="标题 1"/>
          <p:cNvSpPr>
            <a:spLocks noGrp="1"/>
          </p:cNvSpPr>
          <p:nvPr>
            <p:ph type="title"/>
          </p:nvPr>
        </p:nvSpPr>
        <p:spPr>
          <a:xfrm>
            <a:off x="609600" y="908050"/>
            <a:ext cx="10979150" cy="1066800"/>
          </a:xfrm>
        </p:spPr>
        <p:txBody>
          <a:bodyPr/>
          <a:lstStyle/>
          <a:p>
            <a:pPr eaLnBrk="1" hangingPunct="1"/>
            <a:r>
              <a:rPr lang="zh-CN" altLang="en-US"/>
              <a:t>字符串常量</a:t>
            </a:r>
          </a:p>
        </p:txBody>
      </p:sp>
      <p:sp>
        <p:nvSpPr>
          <p:cNvPr id="99332" name="内容占位符 2"/>
          <p:cNvSpPr>
            <a:spLocks noGrp="1"/>
          </p:cNvSpPr>
          <p:nvPr>
            <p:ph idx="1"/>
          </p:nvPr>
        </p:nvSpPr>
        <p:spPr>
          <a:xfrm>
            <a:off x="598488" y="1844675"/>
            <a:ext cx="10972800" cy="4679950"/>
          </a:xfrm>
        </p:spPr>
        <p:txBody>
          <a:bodyPr/>
          <a:lstStyle/>
          <a:p>
            <a:pPr eaLnBrk="1" hangingPunct="1"/>
            <a:r>
              <a:rPr lang="zh-CN" altLang="en-US"/>
              <a:t>例：</a:t>
            </a:r>
            <a:r>
              <a:rPr lang="en-US" altLang="zh-CN"/>
              <a:t>"</a:t>
            </a:r>
            <a:r>
              <a:rPr lang="en-US" altLang="zh-CN">
                <a:cs typeface="Times New Roman" panose="02020603050405020304" pitchFamily="18" charset="0"/>
              </a:rPr>
              <a:t>program</a:t>
            </a:r>
            <a:r>
              <a:rPr lang="en-US" altLang="zh-CN"/>
              <a:t>"</a:t>
            </a:r>
            <a:endParaRPr lang="zh-CN" altLang="en-US"/>
          </a:p>
          <a:p>
            <a:pPr eaLnBrk="1" hangingPunct="1"/>
            <a:r>
              <a:rPr lang="zh-CN" altLang="en-US"/>
              <a:t>各字符连续、顺序存放，每个字符占一个字节，以</a:t>
            </a:r>
            <a:r>
              <a:rPr lang="zh-CN" altLang="en-US">
                <a:cs typeface="Times New Roman" panose="02020603050405020304" pitchFamily="18" charset="0"/>
              </a:rPr>
              <a:t>‘</a:t>
            </a:r>
            <a:r>
              <a:rPr lang="en-US" altLang="zh-CN">
                <a:cs typeface="Times New Roman" panose="02020603050405020304" pitchFamily="18" charset="0"/>
              </a:rPr>
              <a:t>\0’</a:t>
            </a:r>
            <a:r>
              <a:rPr lang="zh-CN" altLang="en-US"/>
              <a:t>结尾，相当于一个隐含创建的字符常量数组</a:t>
            </a:r>
          </a:p>
          <a:p>
            <a:pPr eaLnBrk="1" hangingPunct="1"/>
            <a:r>
              <a:rPr lang="zh-CN" altLang="en-US"/>
              <a:t>“</a:t>
            </a:r>
            <a:r>
              <a:rPr lang="en-US" altLang="zh-CN">
                <a:cs typeface="Times New Roman" panose="02020603050405020304" pitchFamily="18" charset="0"/>
              </a:rPr>
              <a:t>program</a:t>
            </a:r>
            <a:r>
              <a:rPr lang="en-US" altLang="zh-CN"/>
              <a:t>”</a:t>
            </a:r>
            <a:r>
              <a:rPr lang="zh-CN" altLang="en-US"/>
              <a:t>出现在表达式中，表示这一</a:t>
            </a:r>
            <a:r>
              <a:rPr lang="en-US" altLang="zh-CN"/>
              <a:t>char</a:t>
            </a:r>
            <a:r>
              <a:rPr lang="zh-CN" altLang="en-US"/>
              <a:t>数组的首地址</a:t>
            </a:r>
          </a:p>
          <a:p>
            <a:pPr eaLnBrk="1" hangingPunct="1"/>
            <a:r>
              <a:rPr lang="zh-CN" altLang="en-US"/>
              <a:t>首地址可以赋给</a:t>
            </a:r>
            <a:r>
              <a:rPr lang="en-US" altLang="zh-CN"/>
              <a:t>char</a:t>
            </a:r>
            <a:r>
              <a:rPr lang="zh-CN" altLang="en-US"/>
              <a:t>常量指针：</a:t>
            </a:r>
          </a:p>
          <a:p>
            <a:pPr eaLnBrk="1" hangingPunct="1"/>
            <a:r>
              <a:rPr lang="en-US" altLang="zh-CN">
                <a:cs typeface="Times New Roman" panose="02020603050405020304" pitchFamily="18" charset="0"/>
              </a:rPr>
              <a:t>const char *STRING1 = "program";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F61A97-1E6D-4DF7-91B6-0C7F17F0A6D0}" type="slidenum">
              <a:rPr lang="zh-CN" altLang="en-US" smtClean="0"/>
              <a:pPr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835460"/>
      </p:ext>
    </p:extLst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1" name="标题 1"/>
          <p:cNvSpPr>
            <a:spLocks noGrp="1"/>
          </p:cNvSpPr>
          <p:nvPr>
            <p:ph type="title"/>
          </p:nvPr>
        </p:nvSpPr>
        <p:spPr>
          <a:xfrm>
            <a:off x="609600" y="908050"/>
            <a:ext cx="10979150" cy="1066800"/>
          </a:xfrm>
        </p:spPr>
        <p:txBody>
          <a:bodyPr/>
          <a:lstStyle/>
          <a:p>
            <a:pPr eaLnBrk="1" hangingPunct="1"/>
            <a:r>
              <a:rPr lang="zh-CN" altLang="en-US"/>
              <a:t>用字符数组存储字符串（</a:t>
            </a:r>
            <a:r>
              <a:rPr lang="en-US" altLang="zh-CN"/>
              <a:t>C</a:t>
            </a:r>
            <a:r>
              <a:rPr lang="zh-CN" altLang="en-US"/>
              <a:t>风格字符串）</a:t>
            </a:r>
          </a:p>
        </p:txBody>
      </p:sp>
      <p:sp>
        <p:nvSpPr>
          <p:cNvPr id="99332" name="内容占位符 2"/>
          <p:cNvSpPr>
            <a:spLocks noGrp="1"/>
          </p:cNvSpPr>
          <p:nvPr>
            <p:ph idx="1"/>
          </p:nvPr>
        </p:nvSpPr>
        <p:spPr>
          <a:xfrm>
            <a:off x="598488" y="1844675"/>
            <a:ext cx="10972800" cy="4679950"/>
          </a:xfrm>
        </p:spPr>
        <p:txBody>
          <a:bodyPr/>
          <a:lstStyle/>
          <a:p>
            <a:pPr eaLnBrk="1" hangingPunct="1"/>
            <a:r>
              <a:rPr lang="zh-CN" altLang="en-US" dirty="0"/>
              <a:t>例如</a:t>
            </a:r>
            <a:endParaRPr lang="en-US" altLang="zh-CN" dirty="0"/>
          </a:p>
          <a:p>
            <a:pPr marL="411162" lvl="1" indent="0" eaLnBrk="1" hangingPunct="1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[8] = { 'p', 'r', 'o', 'g', 'r', 'a', 'm', '\0' };</a:t>
            </a:r>
          </a:p>
          <a:p>
            <a:pPr marL="411162" lvl="1" indent="0" eaLnBrk="1" hangingPunct="1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[8] = "program";</a:t>
            </a:r>
          </a:p>
          <a:p>
            <a:pPr marL="411162" lvl="1" indent="0" eaLnBrk="1" hangingPunct="1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[] = "program";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418655" y="3717032"/>
          <a:ext cx="5368928" cy="457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7111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7111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7111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7111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71116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671116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671116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671116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28575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accent4"/>
                          </a:solidFill>
                          <a:latin typeface="+mn-ea"/>
                          <a:ea typeface="+mn-ea"/>
                        </a:rPr>
                        <a:t>p</a:t>
                      </a:r>
                      <a:endParaRPr lang="zh-CN" altLang="en-US" sz="2400" dirty="0">
                        <a:solidFill>
                          <a:schemeClr val="accent4"/>
                        </a:solidFill>
                        <a:latin typeface="+mn-ea"/>
                        <a:ea typeface="+mn-ea"/>
                      </a:endParaRPr>
                    </a:p>
                  </a:txBody>
                  <a:tcPr marL="121993" marR="1219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accent4"/>
                          </a:solidFill>
                          <a:latin typeface="+mn-ea"/>
                          <a:ea typeface="+mn-ea"/>
                        </a:rPr>
                        <a:t>r</a:t>
                      </a:r>
                      <a:endParaRPr lang="zh-CN" altLang="en-US" sz="2400" dirty="0">
                        <a:solidFill>
                          <a:schemeClr val="accent4"/>
                        </a:solidFill>
                        <a:latin typeface="+mn-ea"/>
                        <a:ea typeface="+mn-ea"/>
                      </a:endParaRPr>
                    </a:p>
                  </a:txBody>
                  <a:tcPr marL="121993" marR="1219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accent4"/>
                          </a:solidFill>
                          <a:latin typeface="+mn-ea"/>
                          <a:ea typeface="+mn-ea"/>
                        </a:rPr>
                        <a:t>o</a:t>
                      </a:r>
                      <a:endParaRPr lang="zh-CN" altLang="en-US" sz="2400" dirty="0">
                        <a:solidFill>
                          <a:schemeClr val="accent4"/>
                        </a:solidFill>
                        <a:latin typeface="+mn-ea"/>
                        <a:ea typeface="+mn-ea"/>
                      </a:endParaRPr>
                    </a:p>
                  </a:txBody>
                  <a:tcPr marL="121993" marR="1219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accent4"/>
                          </a:solidFill>
                          <a:latin typeface="+mn-ea"/>
                          <a:ea typeface="+mn-ea"/>
                        </a:rPr>
                        <a:t>g</a:t>
                      </a:r>
                      <a:endParaRPr lang="zh-CN" altLang="en-US" sz="2400" dirty="0">
                        <a:solidFill>
                          <a:schemeClr val="accent4"/>
                        </a:solidFill>
                        <a:latin typeface="+mn-ea"/>
                        <a:ea typeface="+mn-ea"/>
                      </a:endParaRPr>
                    </a:p>
                  </a:txBody>
                  <a:tcPr marL="121993" marR="1219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accent4"/>
                          </a:solidFill>
                          <a:latin typeface="+mn-ea"/>
                          <a:ea typeface="+mn-ea"/>
                        </a:rPr>
                        <a:t>r</a:t>
                      </a:r>
                      <a:endParaRPr lang="zh-CN" altLang="en-US" sz="2400" dirty="0">
                        <a:solidFill>
                          <a:schemeClr val="accent4"/>
                        </a:solidFill>
                        <a:latin typeface="+mn-ea"/>
                        <a:ea typeface="+mn-ea"/>
                      </a:endParaRPr>
                    </a:p>
                  </a:txBody>
                  <a:tcPr marL="121993" marR="1219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accent4"/>
                          </a:solidFill>
                          <a:latin typeface="+mn-ea"/>
                          <a:ea typeface="+mn-ea"/>
                        </a:rPr>
                        <a:t>a</a:t>
                      </a:r>
                      <a:endParaRPr lang="zh-CN" altLang="en-US" sz="2400" dirty="0">
                        <a:solidFill>
                          <a:schemeClr val="accent4"/>
                        </a:solidFill>
                        <a:latin typeface="+mn-ea"/>
                        <a:ea typeface="+mn-ea"/>
                      </a:endParaRPr>
                    </a:p>
                  </a:txBody>
                  <a:tcPr marL="121993" marR="1219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accent4"/>
                          </a:solidFill>
                          <a:latin typeface="+mn-ea"/>
                          <a:ea typeface="+mn-ea"/>
                        </a:rPr>
                        <a:t>m</a:t>
                      </a:r>
                      <a:endParaRPr lang="zh-CN" altLang="en-US" sz="2400" dirty="0">
                        <a:solidFill>
                          <a:schemeClr val="accent4"/>
                        </a:solidFill>
                        <a:latin typeface="+mn-ea"/>
                        <a:ea typeface="+mn-ea"/>
                      </a:endParaRPr>
                    </a:p>
                  </a:txBody>
                  <a:tcPr marL="121993" marR="1219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accent4"/>
                          </a:solidFill>
                          <a:latin typeface="+mn-ea"/>
                          <a:ea typeface="+mn-ea"/>
                        </a:rPr>
                        <a:t>\0</a:t>
                      </a:r>
                      <a:endParaRPr lang="zh-CN" altLang="en-US" sz="2400" dirty="0">
                        <a:solidFill>
                          <a:schemeClr val="accent4"/>
                        </a:solidFill>
                        <a:latin typeface="+mn-ea"/>
                        <a:ea typeface="+mn-ea"/>
                      </a:endParaRPr>
                    </a:p>
                  </a:txBody>
                  <a:tcPr marL="121993" marR="1219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F61A97-1E6D-4DF7-91B6-0C7F17F0A6D0}" type="slidenum">
              <a:rPr lang="zh-CN" altLang="en-US" smtClean="0"/>
              <a:pPr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4310672"/>
      </p:ext>
    </p:extLst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5" name="标题 1"/>
          <p:cNvSpPr>
            <a:spLocks noGrp="1"/>
          </p:cNvSpPr>
          <p:nvPr>
            <p:ph type="title"/>
          </p:nvPr>
        </p:nvSpPr>
        <p:spPr>
          <a:xfrm>
            <a:off x="609600" y="1219200"/>
            <a:ext cx="10979150" cy="1066800"/>
          </a:xfrm>
        </p:spPr>
        <p:txBody>
          <a:bodyPr/>
          <a:lstStyle/>
          <a:p>
            <a:pPr eaLnBrk="1" hangingPunct="1"/>
            <a:r>
              <a:rPr lang="zh-CN" altLang="en-US"/>
              <a:t>用字符数组表示字符串的缺点</a:t>
            </a:r>
          </a:p>
        </p:txBody>
      </p:sp>
      <p:sp>
        <p:nvSpPr>
          <p:cNvPr id="100356" name="内容占位符 2"/>
          <p:cNvSpPr>
            <a:spLocks noGrp="1"/>
          </p:cNvSpPr>
          <p:nvPr>
            <p:ph idx="1"/>
          </p:nvPr>
        </p:nvSpPr>
        <p:spPr>
          <a:xfrm>
            <a:off x="598488" y="2357438"/>
            <a:ext cx="10972800" cy="3862387"/>
          </a:xfrm>
        </p:spPr>
        <p:txBody>
          <a:bodyPr/>
          <a:lstStyle/>
          <a:p>
            <a:pPr eaLnBrk="1" hangingPunct="1"/>
            <a:r>
              <a:rPr lang="zh-CN" altLang="en-US" sz="2800"/>
              <a:t>执行连接、拷贝、比较等操作，都需要显式调用库函数，很麻烦</a:t>
            </a:r>
          </a:p>
          <a:p>
            <a:pPr eaLnBrk="1" hangingPunct="1"/>
            <a:r>
              <a:rPr lang="zh-CN" altLang="en-US" sz="2800"/>
              <a:t>当字符串长度很不确定时，需要用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zh-CN" altLang="en-US" sz="2800"/>
              <a:t>动态创建字符数组，最后要用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delete</a:t>
            </a:r>
            <a:r>
              <a:rPr lang="zh-CN" altLang="en-US" sz="2800"/>
              <a:t>释放，很繁琐</a:t>
            </a:r>
          </a:p>
          <a:p>
            <a:pPr eaLnBrk="1" hangingPunct="1"/>
            <a:r>
              <a:rPr lang="zh-CN" altLang="en-US" sz="2800"/>
              <a:t>字符串实际长度大于为它分配的空间时，会产生数组下标越界的错误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F61A97-1E6D-4DF7-91B6-0C7F17F0A6D0}" type="slidenum">
              <a:rPr lang="zh-CN" altLang="en-US" smtClean="0"/>
              <a:pPr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7531088"/>
      </p:ext>
    </p:extLst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string</a:t>
            </a:r>
            <a:r>
              <a:rPr lang="zh-CN" altLang="en-US" dirty="0"/>
              <a:t>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800"/>
              <a:t>使用字符串类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zh-CN" altLang="en-US" sz="2800"/>
              <a:t>表示字符串</a:t>
            </a:r>
          </a:p>
          <a:p>
            <a:pPr eaLnBrk="1" hangingPunct="1"/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zh-CN" altLang="en-US" sz="2800"/>
              <a:t>实际上是对字符数组操作的封装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F61A97-1E6D-4DF7-91B6-0C7F17F0A6D0}" type="slidenum">
              <a:rPr lang="zh-CN" altLang="en-US" smtClean="0"/>
              <a:pPr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492503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9" name="标题 1"/>
          <p:cNvSpPr>
            <a:spLocks noGrp="1"/>
          </p:cNvSpPr>
          <p:nvPr>
            <p:ph type="title"/>
          </p:nvPr>
        </p:nvSpPr>
        <p:spPr>
          <a:xfrm>
            <a:off x="609600" y="1219200"/>
            <a:ext cx="10979150" cy="1066800"/>
          </a:xfrm>
        </p:spPr>
        <p:txBody>
          <a:bodyPr/>
          <a:lstStyle/>
          <a:p>
            <a:pPr eaLnBrk="1" hangingPunct="1"/>
            <a:r>
              <a:rPr lang="en-US" altLang="zh-CN"/>
              <a:t>string</a:t>
            </a:r>
            <a:r>
              <a:rPr lang="zh-CN" altLang="en-US"/>
              <a:t>类常用的构造函数</a:t>
            </a:r>
          </a:p>
        </p:txBody>
      </p:sp>
      <p:sp>
        <p:nvSpPr>
          <p:cNvPr id="101380" name="内容占位符 2"/>
          <p:cNvSpPr>
            <a:spLocks noGrp="1"/>
          </p:cNvSpPr>
          <p:nvPr>
            <p:ph idx="1"/>
          </p:nvPr>
        </p:nvSpPr>
        <p:spPr>
          <a:xfrm>
            <a:off x="620713" y="2286000"/>
            <a:ext cx="10879137" cy="3929063"/>
          </a:xfrm>
        </p:spPr>
        <p:txBody>
          <a:bodyPr/>
          <a:lstStyle/>
          <a:p>
            <a:pPr eaLnBrk="1" hangingPunct="1"/>
            <a:r>
              <a:rPr lang="en-US" altLang="zh-CN">
                <a:cs typeface="Times New Roman" panose="02020603050405020304" pitchFamily="18" charset="0"/>
              </a:rPr>
              <a:t>string();          </a:t>
            </a:r>
            <a:r>
              <a:rPr lang="en-US" altLang="zh-CN"/>
              <a:t>//</a:t>
            </a:r>
            <a:r>
              <a:rPr lang="zh-CN" altLang="en-US"/>
              <a:t>默认构造函数，建立一个长度为</a:t>
            </a:r>
            <a:r>
              <a:rPr lang="en-US" altLang="zh-CN">
                <a:cs typeface="Times New Roman" panose="02020603050405020304" pitchFamily="18" charset="0"/>
              </a:rPr>
              <a:t>0</a:t>
            </a:r>
            <a:r>
              <a:rPr lang="zh-CN" altLang="en-US"/>
              <a:t>的串</a:t>
            </a:r>
          </a:p>
          <a:p>
            <a:pPr marL="411162" lvl="1" indent="0" eaLnBrk="1" hangingPunct="1">
              <a:buNone/>
            </a:pPr>
            <a:r>
              <a:rPr lang="zh-CN" altLang="en-US">
                <a:cs typeface="Times New Roman" panose="02020603050405020304" pitchFamily="18" charset="0"/>
              </a:rPr>
              <a:t>例：</a:t>
            </a:r>
            <a:endParaRPr lang="en-US" altLang="zh-CN">
              <a:cs typeface="Times New Roman" panose="02020603050405020304" pitchFamily="18" charset="0"/>
            </a:endParaRPr>
          </a:p>
          <a:p>
            <a:pPr marL="411162" lvl="1" indent="0" eaLnBrk="1" hangingPunct="1">
              <a:buNone/>
            </a:pPr>
            <a:r>
              <a:rPr lang="en-US" altLang="zh-CN">
                <a:cs typeface="Times New Roman" panose="02020603050405020304" pitchFamily="18" charset="0"/>
              </a:rPr>
              <a:t>string s1;</a:t>
            </a:r>
            <a:endParaRPr lang="zh-CN" altLang="en-US"/>
          </a:p>
          <a:p>
            <a:pPr eaLnBrk="1" hangingPunct="1"/>
            <a:r>
              <a:rPr lang="en-US" altLang="zh-CN">
                <a:cs typeface="Times New Roman" panose="02020603050405020304" pitchFamily="18" charset="0"/>
              </a:rPr>
              <a:t>string(const char *s);   </a:t>
            </a:r>
            <a:r>
              <a:rPr lang="en-US" altLang="zh-CN"/>
              <a:t>//</a:t>
            </a:r>
            <a:r>
              <a:rPr lang="zh-CN" altLang="en-US"/>
              <a:t>用指针</a:t>
            </a:r>
            <a:r>
              <a:rPr lang="en-US" altLang="zh-CN">
                <a:cs typeface="Times New Roman" panose="02020603050405020304" pitchFamily="18" charset="0"/>
              </a:rPr>
              <a:t>s</a:t>
            </a:r>
            <a:r>
              <a:rPr lang="zh-CN" altLang="en-US"/>
              <a:t>所指向的字符串常量初始化</a:t>
            </a:r>
            <a:r>
              <a:rPr lang="en-US" altLang="zh-CN">
                <a:cs typeface="Times New Roman" panose="02020603050405020304" pitchFamily="18" charset="0"/>
              </a:rPr>
              <a:t>string</a:t>
            </a:r>
            <a:r>
              <a:rPr lang="zh-CN" altLang="en-US"/>
              <a:t>对象</a:t>
            </a:r>
          </a:p>
          <a:p>
            <a:pPr marL="411162" lvl="1" indent="0" eaLnBrk="1" hangingPunct="1">
              <a:buNone/>
            </a:pPr>
            <a:r>
              <a:rPr lang="zh-CN" altLang="en-US">
                <a:cs typeface="Times New Roman" panose="02020603050405020304" pitchFamily="18" charset="0"/>
              </a:rPr>
              <a:t>例：</a:t>
            </a:r>
            <a:endParaRPr lang="en-US" altLang="zh-CN">
              <a:cs typeface="Times New Roman" panose="02020603050405020304" pitchFamily="18" charset="0"/>
            </a:endParaRPr>
          </a:p>
          <a:p>
            <a:pPr marL="411162" lvl="1" indent="0" eaLnBrk="1" hangingPunct="1">
              <a:buNone/>
            </a:pPr>
            <a:r>
              <a:rPr lang="en-US" altLang="zh-CN">
                <a:cs typeface="Times New Roman" panose="02020603050405020304" pitchFamily="18" charset="0"/>
              </a:rPr>
              <a:t>string s2 = “abc”;  </a:t>
            </a:r>
            <a:endParaRPr lang="zh-CN" altLang="en-US"/>
          </a:p>
          <a:p>
            <a:pPr eaLnBrk="1" hangingPunct="1"/>
            <a:r>
              <a:rPr lang="en-US" altLang="zh-CN">
                <a:cs typeface="Times New Roman" panose="02020603050405020304" pitchFamily="18" charset="0"/>
              </a:rPr>
              <a:t>string(const string&amp; rhs);  </a:t>
            </a:r>
            <a:r>
              <a:rPr lang="en-US" altLang="zh-CN"/>
              <a:t>//</a:t>
            </a:r>
            <a:r>
              <a:rPr lang="zh-CN" altLang="en-US"/>
              <a:t>复制构造函数</a:t>
            </a:r>
          </a:p>
          <a:p>
            <a:pPr marL="411162" lvl="1" indent="0" eaLnBrk="1" hangingPunct="1">
              <a:buNone/>
            </a:pPr>
            <a:r>
              <a:rPr lang="zh-CN" altLang="en-US"/>
              <a:t>例：</a:t>
            </a:r>
          </a:p>
          <a:p>
            <a:pPr marL="411162" lvl="1" indent="0" eaLnBrk="1" hangingPunct="1">
              <a:buNone/>
            </a:pPr>
            <a:r>
              <a:rPr lang="en-US" altLang="zh-CN">
                <a:cs typeface="Times New Roman" panose="02020603050405020304" pitchFamily="18" charset="0"/>
              </a:rPr>
              <a:t>string s3 = s2;</a:t>
            </a:r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F61A97-1E6D-4DF7-91B6-0C7F17F0A6D0}" type="slidenum">
              <a:rPr lang="zh-CN" altLang="en-US" smtClean="0"/>
              <a:pPr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0237716"/>
      </p:ext>
    </p:extLst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3" name="标题 1"/>
          <p:cNvSpPr>
            <a:spLocks noGrp="1"/>
          </p:cNvSpPr>
          <p:nvPr>
            <p:ph type="title"/>
          </p:nvPr>
        </p:nvSpPr>
        <p:spPr>
          <a:xfrm>
            <a:off x="609600" y="836613"/>
            <a:ext cx="10979150" cy="864195"/>
          </a:xfrm>
        </p:spPr>
        <p:txBody>
          <a:bodyPr/>
          <a:lstStyle/>
          <a:p>
            <a:pPr marL="109728" eaLnBrk="1" fontAlgn="auto" hangingPunct="1">
              <a:spcAft>
                <a:spcPts val="0"/>
              </a:spcAft>
              <a:buClr>
                <a:schemeClr val="accent3"/>
              </a:buClr>
              <a:defRPr/>
            </a:pPr>
            <a:r>
              <a:rPr lang="en-US" altLang="zh-CN"/>
              <a:t>string</a:t>
            </a:r>
            <a:r>
              <a:rPr lang="zh-CN" altLang="en-US"/>
              <a:t>类常用操作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55675" y="1556793"/>
            <a:ext cx="10544175" cy="5112567"/>
          </a:xfrm>
        </p:spPr>
        <p:txBody>
          <a:bodyPr>
            <a:normAutofit/>
          </a:bodyPr>
          <a:lstStyle/>
          <a:p>
            <a:pPr marL="462280" indent="-342900" eaLnBrk="1" fontAlgn="auto" hangingPunct="1">
              <a:spcAft>
                <a:spcPts val="0"/>
              </a:spcAft>
              <a:defRPr/>
            </a:pPr>
            <a:r>
              <a:rPr lang="en-US" altLang="zh-CN" sz="2200"/>
              <a:t>s </a:t>
            </a:r>
            <a:r>
              <a:rPr lang="en-US" altLang="zh-CN" sz="2200" dirty="0"/>
              <a:t>+ t	</a:t>
            </a:r>
            <a:r>
              <a:rPr lang="zh-CN" altLang="en-US" sz="2200" dirty="0"/>
              <a:t>将串</a:t>
            </a:r>
            <a:r>
              <a:rPr lang="en-US" altLang="zh-CN" sz="2200" dirty="0"/>
              <a:t>s</a:t>
            </a:r>
            <a:r>
              <a:rPr lang="zh-CN" altLang="en-US" sz="2200" dirty="0"/>
              <a:t>和</a:t>
            </a:r>
            <a:r>
              <a:rPr lang="en-US" altLang="zh-CN" sz="2200" dirty="0"/>
              <a:t>t</a:t>
            </a:r>
            <a:r>
              <a:rPr lang="zh-CN" altLang="en-US" sz="2200" dirty="0"/>
              <a:t>连接成一个新串</a:t>
            </a:r>
          </a:p>
          <a:p>
            <a:pPr marL="462280" indent="-342900" eaLnBrk="1" fontAlgn="auto" hangingPunct="1">
              <a:spcAft>
                <a:spcPts val="0"/>
              </a:spcAft>
              <a:defRPr/>
            </a:pPr>
            <a:r>
              <a:rPr lang="en-US" altLang="zh-CN" sz="2200" dirty="0"/>
              <a:t>s = t	</a:t>
            </a:r>
            <a:r>
              <a:rPr lang="zh-CN" altLang="en-US" sz="2200" dirty="0"/>
              <a:t>用</a:t>
            </a:r>
            <a:r>
              <a:rPr lang="en-US" altLang="zh-CN" sz="2200" dirty="0"/>
              <a:t>t</a:t>
            </a:r>
            <a:r>
              <a:rPr lang="zh-CN" altLang="en-US" sz="2200" dirty="0"/>
              <a:t>更新</a:t>
            </a:r>
            <a:r>
              <a:rPr lang="en-US" altLang="zh-CN" sz="2200" dirty="0"/>
              <a:t>s</a:t>
            </a:r>
          </a:p>
          <a:p>
            <a:pPr marL="462280" indent="-342900" eaLnBrk="1" fontAlgn="auto" hangingPunct="1">
              <a:spcAft>
                <a:spcPts val="0"/>
              </a:spcAft>
              <a:defRPr/>
            </a:pPr>
            <a:r>
              <a:rPr lang="en-US" altLang="zh-CN" sz="2200" dirty="0"/>
              <a:t>s == t	</a:t>
            </a:r>
            <a:r>
              <a:rPr lang="zh-CN" altLang="en-US" sz="2200" dirty="0"/>
              <a:t>判断</a:t>
            </a:r>
            <a:r>
              <a:rPr lang="en-US" altLang="zh-CN" sz="2200" dirty="0"/>
              <a:t>s</a:t>
            </a:r>
            <a:r>
              <a:rPr lang="zh-CN" altLang="en-US" sz="2200" dirty="0"/>
              <a:t>与</a:t>
            </a:r>
            <a:r>
              <a:rPr lang="en-US" altLang="zh-CN" sz="2200" dirty="0"/>
              <a:t>t</a:t>
            </a:r>
            <a:r>
              <a:rPr lang="zh-CN" altLang="en-US" sz="2200" dirty="0"/>
              <a:t>是否相等</a:t>
            </a:r>
          </a:p>
          <a:p>
            <a:pPr marL="462280" indent="-342900" eaLnBrk="1" fontAlgn="auto" hangingPunct="1">
              <a:spcAft>
                <a:spcPts val="0"/>
              </a:spcAft>
              <a:defRPr/>
            </a:pPr>
            <a:r>
              <a:rPr lang="en-US" altLang="zh-CN" sz="2200" dirty="0"/>
              <a:t>s != t	</a:t>
            </a:r>
            <a:r>
              <a:rPr lang="zh-CN" altLang="en-US" sz="2200" dirty="0"/>
              <a:t>判断</a:t>
            </a:r>
            <a:r>
              <a:rPr lang="en-US" altLang="zh-CN" sz="2200" dirty="0"/>
              <a:t>s</a:t>
            </a:r>
            <a:r>
              <a:rPr lang="zh-CN" altLang="en-US" sz="2200" dirty="0"/>
              <a:t>与</a:t>
            </a:r>
            <a:r>
              <a:rPr lang="en-US" altLang="zh-CN" sz="2200" dirty="0"/>
              <a:t>t</a:t>
            </a:r>
            <a:r>
              <a:rPr lang="zh-CN" altLang="en-US" sz="2200" dirty="0"/>
              <a:t>是否不等</a:t>
            </a:r>
          </a:p>
          <a:p>
            <a:pPr marL="462280" indent="-342900" eaLnBrk="1" fontAlgn="auto" hangingPunct="1">
              <a:spcAft>
                <a:spcPts val="0"/>
              </a:spcAft>
              <a:defRPr/>
            </a:pPr>
            <a:r>
              <a:rPr lang="en-US" altLang="zh-CN" sz="2200" dirty="0"/>
              <a:t>s &lt; t	</a:t>
            </a:r>
            <a:r>
              <a:rPr lang="zh-CN" altLang="en-US" sz="2200" dirty="0"/>
              <a:t>判断</a:t>
            </a:r>
            <a:r>
              <a:rPr lang="en-US" altLang="zh-CN" sz="2200" dirty="0"/>
              <a:t>s</a:t>
            </a:r>
            <a:r>
              <a:rPr lang="zh-CN" altLang="en-US" sz="2200" dirty="0"/>
              <a:t>是否小于</a:t>
            </a:r>
            <a:r>
              <a:rPr lang="en-US" altLang="zh-CN" sz="2200" dirty="0"/>
              <a:t>t</a:t>
            </a:r>
            <a:r>
              <a:rPr lang="zh-CN" altLang="en-US" sz="2200" dirty="0"/>
              <a:t>（按字典顺序比较）</a:t>
            </a:r>
          </a:p>
          <a:p>
            <a:pPr marL="462280" indent="-342900" eaLnBrk="1" fontAlgn="auto" hangingPunct="1">
              <a:spcAft>
                <a:spcPts val="0"/>
              </a:spcAft>
              <a:defRPr/>
            </a:pPr>
            <a:r>
              <a:rPr lang="en-US" altLang="zh-CN" sz="2200" dirty="0"/>
              <a:t>s &lt;= t	</a:t>
            </a:r>
            <a:r>
              <a:rPr lang="zh-CN" altLang="en-US" sz="2200" dirty="0"/>
              <a:t>判断</a:t>
            </a:r>
            <a:r>
              <a:rPr lang="en-US" altLang="zh-CN" sz="2200" dirty="0"/>
              <a:t>s</a:t>
            </a:r>
            <a:r>
              <a:rPr lang="zh-CN" altLang="en-US" sz="2200" dirty="0"/>
              <a:t>是否小于或等于</a:t>
            </a:r>
            <a:r>
              <a:rPr lang="en-US" altLang="zh-CN" sz="2200" dirty="0"/>
              <a:t>t </a:t>
            </a:r>
            <a:r>
              <a:rPr lang="zh-CN" altLang="en-US" sz="2200" dirty="0"/>
              <a:t>（按字典顺序比较）</a:t>
            </a:r>
          </a:p>
          <a:p>
            <a:pPr marL="462280" indent="-342900" eaLnBrk="1" fontAlgn="auto" hangingPunct="1">
              <a:spcAft>
                <a:spcPts val="0"/>
              </a:spcAft>
              <a:defRPr/>
            </a:pPr>
            <a:r>
              <a:rPr lang="en-US" altLang="zh-CN" sz="2200" dirty="0"/>
              <a:t>s &gt; t	</a:t>
            </a:r>
            <a:r>
              <a:rPr lang="zh-CN" altLang="en-US" sz="2200" dirty="0"/>
              <a:t>判断</a:t>
            </a:r>
            <a:r>
              <a:rPr lang="en-US" altLang="zh-CN" sz="2200" dirty="0"/>
              <a:t>s</a:t>
            </a:r>
            <a:r>
              <a:rPr lang="zh-CN" altLang="en-US" sz="2200" dirty="0"/>
              <a:t>是否大于</a:t>
            </a:r>
            <a:r>
              <a:rPr lang="en-US" altLang="zh-CN" sz="2200" dirty="0"/>
              <a:t>t </a:t>
            </a:r>
            <a:r>
              <a:rPr lang="zh-CN" altLang="en-US" sz="2200" dirty="0"/>
              <a:t>（按字典顺序比较）</a:t>
            </a:r>
          </a:p>
          <a:p>
            <a:pPr marL="462280" indent="-342900" eaLnBrk="1" fontAlgn="auto" hangingPunct="1">
              <a:spcAft>
                <a:spcPts val="0"/>
              </a:spcAft>
              <a:defRPr/>
            </a:pPr>
            <a:r>
              <a:rPr lang="en-US" altLang="zh-CN" sz="2200" dirty="0"/>
              <a:t>s &gt;= t	</a:t>
            </a:r>
            <a:r>
              <a:rPr lang="zh-CN" altLang="en-US" sz="2200" dirty="0"/>
              <a:t>判断</a:t>
            </a:r>
            <a:r>
              <a:rPr lang="en-US" altLang="zh-CN" sz="2200" dirty="0"/>
              <a:t>s</a:t>
            </a:r>
            <a:r>
              <a:rPr lang="zh-CN" altLang="en-US" sz="2200" dirty="0"/>
              <a:t>是否大于或等于</a:t>
            </a:r>
            <a:r>
              <a:rPr lang="en-US" altLang="zh-CN" sz="2200" dirty="0"/>
              <a:t>t </a:t>
            </a:r>
            <a:r>
              <a:rPr lang="zh-CN" altLang="en-US" sz="2200" dirty="0"/>
              <a:t>（按字典顺序比较）</a:t>
            </a:r>
          </a:p>
          <a:p>
            <a:pPr marL="462280" indent="-342900" eaLnBrk="1" fontAlgn="auto" hangingPunct="1">
              <a:spcAft>
                <a:spcPts val="0"/>
              </a:spcAft>
              <a:defRPr/>
            </a:pPr>
            <a:r>
              <a:rPr lang="en-US" altLang="zh-CN" sz="2200" dirty="0"/>
              <a:t>s[i]	</a:t>
            </a:r>
            <a:r>
              <a:rPr lang="zh-CN" altLang="en-US" sz="2200" dirty="0"/>
              <a:t>访问串中下标为</a:t>
            </a:r>
            <a:r>
              <a:rPr lang="en-US" altLang="zh-CN" sz="2200" dirty="0"/>
              <a:t>i</a:t>
            </a:r>
            <a:r>
              <a:rPr lang="zh-CN" altLang="en-US" sz="2200" dirty="0"/>
              <a:t>的字符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zh-CN" altLang="en-US" sz="2000" dirty="0"/>
              <a:t>例：</a:t>
            </a:r>
          </a:p>
          <a:p>
            <a:pPr marL="658368" lvl="1" indent="-246888" eaLnBrk="1" fontAlgn="auto" hangingPunct="1">
              <a:spcAft>
                <a:spcPts val="0"/>
              </a:spcAft>
              <a:buFont typeface="Georgia"/>
              <a:buChar char="▫"/>
              <a:defRPr/>
            </a:pP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string s1 = "</a:t>
            </a:r>
            <a:r>
              <a:rPr lang="en-US" altLang="zh-CN" sz="1800" dirty="0" err="1">
                <a:latin typeface="Times New Roman" pitchFamily="18" charset="0"/>
                <a:cs typeface="Times New Roman" pitchFamily="18" charset="0"/>
              </a:rPr>
              <a:t>abc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", s2 = "def";</a:t>
            </a:r>
          </a:p>
          <a:p>
            <a:pPr marL="658368" lvl="1" indent="-246888" eaLnBrk="1" fontAlgn="auto" hangingPunct="1">
              <a:spcAft>
                <a:spcPts val="0"/>
              </a:spcAft>
              <a:buFont typeface="Georgia"/>
              <a:buChar char="▫"/>
              <a:defRPr/>
            </a:pP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string s3 = s1 + s2;</a:t>
            </a:r>
            <a:r>
              <a:rPr lang="en-US" altLang="zh-CN" sz="1800" dirty="0"/>
              <a:t>	//</a:t>
            </a:r>
            <a:r>
              <a:rPr lang="zh-CN" altLang="en-US" sz="1800" dirty="0"/>
              <a:t>结果是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"</a:t>
            </a:r>
            <a:r>
              <a:rPr lang="en-US" altLang="zh-CN" sz="1800" dirty="0" err="1">
                <a:latin typeface="Times New Roman" pitchFamily="18" charset="0"/>
                <a:cs typeface="Times New Roman" pitchFamily="18" charset="0"/>
              </a:rPr>
              <a:t>abcdef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"</a:t>
            </a:r>
          </a:p>
          <a:p>
            <a:pPr marL="658368" lvl="1" indent="-246888" eaLnBrk="1" fontAlgn="auto" hangingPunct="1">
              <a:spcAft>
                <a:spcPts val="0"/>
              </a:spcAft>
              <a:buFont typeface="Georgia"/>
              <a:buChar char="▫"/>
              <a:defRPr/>
            </a:pPr>
            <a:r>
              <a:rPr lang="en-US" altLang="zh-CN" sz="1800" dirty="0" err="1">
                <a:latin typeface="Times New Roman" pitchFamily="18" charset="0"/>
                <a:cs typeface="Times New Roman" pitchFamily="18" charset="0"/>
              </a:rPr>
              <a:t>bool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s4 = (s1 &lt; s2);</a:t>
            </a:r>
            <a:r>
              <a:rPr lang="en-US" altLang="zh-CN" sz="1800" dirty="0"/>
              <a:t>	//</a:t>
            </a:r>
            <a:r>
              <a:rPr lang="zh-CN" altLang="en-US" sz="1800" dirty="0"/>
              <a:t>结果是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true</a:t>
            </a:r>
          </a:p>
          <a:p>
            <a:pPr marL="658368" lvl="1" indent="-246888" eaLnBrk="1" fontAlgn="auto" hangingPunct="1">
              <a:spcAft>
                <a:spcPts val="0"/>
              </a:spcAft>
              <a:buFont typeface="Georgia"/>
              <a:buChar char="▫"/>
              <a:defRPr/>
            </a:pP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char s5 = s2[1];</a:t>
            </a:r>
            <a:r>
              <a:rPr lang="en-US" altLang="zh-CN" sz="1800" dirty="0"/>
              <a:t>	//</a:t>
            </a:r>
            <a:r>
              <a:rPr lang="zh-CN" altLang="en-US" sz="1800" dirty="0"/>
              <a:t>结果是</a:t>
            </a:r>
            <a:r>
              <a:rPr lang="en-US" altLang="zh-CN" sz="1800">
                <a:latin typeface="Times New Roman" pitchFamily="18" charset="0"/>
                <a:cs typeface="Times New Roman" pitchFamily="18" charset="0"/>
              </a:rPr>
              <a:t>'e'</a:t>
            </a:r>
            <a:endParaRPr lang="en-US" altLang="zh-CN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F61A97-1E6D-4DF7-91B6-0C7F17F0A6D0}" type="slidenum">
              <a:rPr lang="zh-CN" altLang="en-US" smtClean="0"/>
              <a:pPr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73183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例</a:t>
            </a:r>
            <a:r>
              <a:rPr lang="en-US" altLang="zh-CN"/>
              <a:t>6-23 string</a:t>
            </a:r>
            <a:r>
              <a:rPr lang="zh-CN" altLang="en-US"/>
              <a:t>类应用举例</a:t>
            </a:r>
          </a:p>
        </p:txBody>
      </p:sp>
      <p:sp>
        <p:nvSpPr>
          <p:cNvPr id="103428" name="内容占位符 1"/>
          <p:cNvSpPr>
            <a:spLocks noGrp="1"/>
          </p:cNvSpPr>
          <p:nvPr>
            <p:ph idx="1"/>
          </p:nvPr>
        </p:nvSpPr>
        <p:spPr>
          <a:xfrm>
            <a:off x="194519" y="1052736"/>
            <a:ext cx="5256584" cy="5472607"/>
          </a:xfrm>
        </p:spPr>
        <p:txBody>
          <a:bodyPr/>
          <a:lstStyle/>
          <a:p>
            <a:pPr marL="0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#include &lt;string&gt;</a:t>
            </a:r>
          </a:p>
          <a:p>
            <a:pPr marL="0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#include &lt;</a:t>
            </a:r>
            <a:r>
              <a:rPr lang="en-US" altLang="zh-CN" sz="1800" dirty="0" err="1">
                <a:latin typeface="Consolas" panose="020B0609020204030204" pitchFamily="49" charset="0"/>
              </a:rPr>
              <a:t>iostream</a:t>
            </a:r>
            <a:r>
              <a:rPr lang="en-US" altLang="zh-CN" sz="1800" dirty="0">
                <a:latin typeface="Consolas" panose="020B0609020204030204" pitchFamily="49" charset="0"/>
              </a:rPr>
              <a:t>&gt;</a:t>
            </a:r>
          </a:p>
          <a:p>
            <a:pPr marL="0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using namespace </a:t>
            </a:r>
            <a:r>
              <a:rPr lang="en-US" altLang="zh-CN" sz="1800" dirty="0" err="1">
                <a:latin typeface="Consolas" panose="020B0609020204030204" pitchFamily="49" charset="0"/>
              </a:rPr>
              <a:t>std</a:t>
            </a:r>
            <a:r>
              <a:rPr lang="en-US" altLang="zh-CN" sz="1800" dirty="0">
                <a:latin typeface="Consolas" panose="020B0609020204030204" pitchFamily="49" charset="0"/>
              </a:rPr>
              <a:t>;</a:t>
            </a:r>
          </a:p>
          <a:p>
            <a:pPr marL="0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1800" dirty="0">
              <a:latin typeface="Consolas" panose="020B0609020204030204" pitchFamily="49" charset="0"/>
            </a:endParaRPr>
          </a:p>
          <a:p>
            <a:pPr marL="0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根据</a:t>
            </a:r>
            <a:r>
              <a:rPr lang="en-US" altLang="zh-CN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value</a:t>
            </a:r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的值输出</a:t>
            </a:r>
            <a:r>
              <a:rPr lang="en-US" altLang="zh-CN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true</a:t>
            </a:r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或</a:t>
            </a:r>
            <a:r>
              <a:rPr lang="en-US" altLang="zh-CN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false</a:t>
            </a:r>
          </a:p>
          <a:p>
            <a:pPr marL="0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//title</a:t>
            </a:r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为提示文字</a:t>
            </a:r>
          </a:p>
          <a:p>
            <a:pPr marL="0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 dirty="0" smtClean="0">
                <a:latin typeface="Consolas" panose="020B0609020204030204" pitchFamily="49" charset="0"/>
              </a:rPr>
              <a:t>void </a:t>
            </a:r>
            <a:r>
              <a:rPr lang="en-US" altLang="zh-CN" sz="1800" dirty="0">
                <a:latin typeface="Consolas" panose="020B0609020204030204" pitchFamily="49" charset="0"/>
              </a:rPr>
              <a:t>test(</a:t>
            </a:r>
            <a:r>
              <a:rPr lang="en-US" altLang="zh-CN" sz="1800" dirty="0" err="1">
                <a:latin typeface="Consolas" panose="020B0609020204030204" pitchFamily="49" charset="0"/>
              </a:rPr>
              <a:t>const</a:t>
            </a:r>
            <a:r>
              <a:rPr lang="en-US" altLang="zh-CN" sz="1800" dirty="0">
                <a:latin typeface="Consolas" panose="020B0609020204030204" pitchFamily="49" charset="0"/>
              </a:rPr>
              <a:t> char *title, bool value)</a:t>
            </a:r>
          </a:p>
          <a:p>
            <a:pPr marL="0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{</a:t>
            </a:r>
          </a:p>
          <a:p>
            <a:pPr marL="0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	</a:t>
            </a:r>
            <a:r>
              <a:rPr lang="en-US" altLang="zh-CN" sz="1800" dirty="0" err="1">
                <a:latin typeface="Consolas" panose="020B0609020204030204" pitchFamily="49" charset="0"/>
              </a:rPr>
              <a:t>cout</a:t>
            </a:r>
            <a:r>
              <a:rPr lang="en-US" altLang="zh-CN" sz="1800" dirty="0">
                <a:latin typeface="Consolas" panose="020B0609020204030204" pitchFamily="49" charset="0"/>
              </a:rPr>
              <a:t> &lt;&lt; title &lt;&lt; " returns </a:t>
            </a:r>
            <a:r>
              <a:rPr lang="en-US" altLang="zh-CN" sz="1800" dirty="0" smtClean="0">
                <a:latin typeface="Consolas" panose="020B0609020204030204" pitchFamily="49" charset="0"/>
              </a:rPr>
              <a:t>"</a:t>
            </a:r>
          </a:p>
          <a:p>
            <a:pPr marL="0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 dirty="0" smtClean="0">
                <a:latin typeface="Consolas" panose="020B0609020204030204" pitchFamily="49" charset="0"/>
              </a:rPr>
              <a:t>	&lt;&lt; </a:t>
            </a:r>
            <a:r>
              <a:rPr lang="en-US" altLang="zh-CN" sz="1800" dirty="0">
                <a:latin typeface="Consolas" panose="020B0609020204030204" pitchFamily="49" charset="0"/>
              </a:rPr>
              <a:t>(value ? "true" : "false</a:t>
            </a:r>
            <a:r>
              <a:rPr lang="en-US" altLang="zh-CN" sz="1800" dirty="0" smtClean="0">
                <a:latin typeface="Consolas" panose="020B0609020204030204" pitchFamily="49" charset="0"/>
              </a:rPr>
              <a:t>")</a:t>
            </a:r>
          </a:p>
          <a:p>
            <a:pPr marL="0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	</a:t>
            </a:r>
            <a:r>
              <a:rPr lang="en-US" altLang="zh-CN" sz="1800" dirty="0" smtClean="0">
                <a:latin typeface="Consolas" panose="020B0609020204030204" pitchFamily="49" charset="0"/>
              </a:rPr>
              <a:t>&lt;&lt; </a:t>
            </a:r>
            <a:r>
              <a:rPr lang="en-US" altLang="zh-CN" sz="1800" dirty="0" err="1">
                <a:latin typeface="Consolas" panose="020B0609020204030204" pitchFamily="49" charset="0"/>
              </a:rPr>
              <a:t>endl</a:t>
            </a:r>
            <a:r>
              <a:rPr lang="en-US" altLang="zh-CN" sz="1800" dirty="0">
                <a:latin typeface="Consolas" panose="020B0609020204030204" pitchFamily="49" charset="0"/>
              </a:rPr>
              <a:t>;</a:t>
            </a:r>
          </a:p>
          <a:p>
            <a:pPr marL="0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内容占位符 1"/>
          <p:cNvSpPr>
            <a:spLocks noGrp="1"/>
          </p:cNvSpPr>
          <p:nvPr>
            <p:ph sz="half" idx="4294967295"/>
          </p:nvPr>
        </p:nvSpPr>
        <p:spPr>
          <a:xfrm>
            <a:off x="5379095" y="1031876"/>
            <a:ext cx="6624736" cy="5205436"/>
          </a:xfrm>
          <a:prstGeom prst="rect">
            <a:avLst/>
          </a:prstGeom>
        </p:spPr>
        <p:txBody>
          <a:bodyPr/>
          <a:lstStyle/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 dirty="0" err="1">
                <a:latin typeface="Consolas" panose="020B0609020204030204" pitchFamily="49" charset="0"/>
              </a:rPr>
              <a:t>int</a:t>
            </a:r>
            <a:r>
              <a:rPr lang="en-US" altLang="zh-CN" sz="1800" dirty="0">
                <a:latin typeface="Consolas" panose="020B0609020204030204" pitchFamily="49" charset="0"/>
              </a:rPr>
              <a:t> main() {</a:t>
            </a: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	string s1 = "DEF";</a:t>
            </a: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	</a:t>
            </a:r>
            <a:r>
              <a:rPr lang="en-US" altLang="zh-CN" sz="1800" dirty="0" err="1">
                <a:latin typeface="Consolas" panose="020B0609020204030204" pitchFamily="49" charset="0"/>
              </a:rPr>
              <a:t>cout</a:t>
            </a:r>
            <a:r>
              <a:rPr lang="en-US" altLang="zh-CN" sz="1800" dirty="0">
                <a:latin typeface="Consolas" panose="020B0609020204030204" pitchFamily="49" charset="0"/>
              </a:rPr>
              <a:t> &lt;&lt; "s1 is " &lt;&lt; s1 &lt;&lt; </a:t>
            </a:r>
            <a:r>
              <a:rPr lang="en-US" altLang="zh-CN" sz="1800" dirty="0" err="1">
                <a:latin typeface="Consolas" panose="020B0609020204030204" pitchFamily="49" charset="0"/>
              </a:rPr>
              <a:t>endl</a:t>
            </a:r>
            <a:r>
              <a:rPr lang="en-US" altLang="zh-CN" sz="1800" dirty="0">
                <a:latin typeface="Consolas" panose="020B0609020204030204" pitchFamily="49" charset="0"/>
              </a:rPr>
              <a:t>;</a:t>
            </a: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	string s2;</a:t>
            </a: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	</a:t>
            </a:r>
            <a:r>
              <a:rPr lang="en-US" altLang="zh-CN" sz="1800" dirty="0" err="1">
                <a:latin typeface="Consolas" panose="020B0609020204030204" pitchFamily="49" charset="0"/>
              </a:rPr>
              <a:t>cout</a:t>
            </a:r>
            <a:r>
              <a:rPr lang="en-US" altLang="zh-CN" sz="1800" dirty="0">
                <a:latin typeface="Consolas" panose="020B0609020204030204" pitchFamily="49" charset="0"/>
              </a:rPr>
              <a:t> &lt;&lt; "Please enter s2: ";</a:t>
            </a: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	</a:t>
            </a:r>
            <a:r>
              <a:rPr lang="en-US" altLang="zh-CN" sz="1800" dirty="0" err="1">
                <a:latin typeface="Consolas" panose="020B0609020204030204" pitchFamily="49" charset="0"/>
              </a:rPr>
              <a:t>cin</a:t>
            </a:r>
            <a:r>
              <a:rPr lang="en-US" altLang="zh-CN" sz="1800" dirty="0">
                <a:latin typeface="Consolas" panose="020B0609020204030204" pitchFamily="49" charset="0"/>
              </a:rPr>
              <a:t> &gt;&gt; s2;</a:t>
            </a: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	</a:t>
            </a:r>
            <a:r>
              <a:rPr lang="en-US" altLang="zh-CN" sz="1800" dirty="0" err="1">
                <a:latin typeface="Consolas" panose="020B0609020204030204" pitchFamily="49" charset="0"/>
              </a:rPr>
              <a:t>cout</a:t>
            </a:r>
            <a:r>
              <a:rPr lang="en-US" altLang="zh-CN" sz="1800" dirty="0">
                <a:latin typeface="Consolas" panose="020B0609020204030204" pitchFamily="49" charset="0"/>
              </a:rPr>
              <a:t> &lt;&lt; "length of s2: " &lt;&lt; s2.length() &lt;&lt; </a:t>
            </a:r>
            <a:r>
              <a:rPr lang="en-US" altLang="zh-CN" sz="1800" dirty="0" err="1">
                <a:latin typeface="Consolas" panose="020B0609020204030204" pitchFamily="49" charset="0"/>
              </a:rPr>
              <a:t>endl</a:t>
            </a:r>
            <a:r>
              <a:rPr lang="en-US" altLang="zh-CN" sz="1800" dirty="0">
                <a:latin typeface="Consolas" panose="020B0609020204030204" pitchFamily="49" charset="0"/>
              </a:rPr>
              <a:t>;</a:t>
            </a: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1800" dirty="0">
              <a:latin typeface="Consolas" panose="020B0609020204030204" pitchFamily="49" charset="0"/>
            </a:endParaRP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	//</a:t>
            </a:r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比较运算符的测试</a:t>
            </a: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1800" dirty="0">
                <a:latin typeface="Consolas" panose="020B0609020204030204" pitchFamily="49" charset="0"/>
              </a:rPr>
              <a:t>	</a:t>
            </a:r>
            <a:r>
              <a:rPr lang="en-US" altLang="zh-CN" sz="1800" dirty="0">
                <a:latin typeface="Consolas" panose="020B0609020204030204" pitchFamily="49" charset="0"/>
              </a:rPr>
              <a:t>test("s1 &lt;= \"ABC\"", s1 &lt;= "ABC"); </a:t>
            </a: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	test("\"DEF\" &lt;= s1", "DEF" &lt;= s1);</a:t>
            </a: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	</a:t>
            </a: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//</a:t>
            </a:r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连接运算符的测试</a:t>
            </a: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1800" dirty="0">
                <a:latin typeface="Consolas" panose="020B0609020204030204" pitchFamily="49" charset="0"/>
              </a:rPr>
              <a:t>	</a:t>
            </a:r>
            <a:r>
              <a:rPr lang="en-US" altLang="zh-CN" sz="1800" dirty="0">
                <a:latin typeface="Consolas" panose="020B0609020204030204" pitchFamily="49" charset="0"/>
              </a:rPr>
              <a:t>s2 += s1;</a:t>
            </a: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	</a:t>
            </a:r>
            <a:r>
              <a:rPr lang="en-US" altLang="zh-CN" sz="1800" dirty="0" err="1">
                <a:latin typeface="Consolas" panose="020B0609020204030204" pitchFamily="49" charset="0"/>
              </a:rPr>
              <a:t>cout</a:t>
            </a:r>
            <a:r>
              <a:rPr lang="en-US" altLang="zh-CN" sz="1800" dirty="0">
                <a:latin typeface="Consolas" panose="020B0609020204030204" pitchFamily="49" charset="0"/>
              </a:rPr>
              <a:t> &lt;&lt; "s2 = s2 + s1: " &lt;&lt; s2 &lt;&lt; </a:t>
            </a:r>
            <a:r>
              <a:rPr lang="en-US" altLang="zh-CN" sz="1800" dirty="0" err="1">
                <a:latin typeface="Consolas" panose="020B0609020204030204" pitchFamily="49" charset="0"/>
              </a:rPr>
              <a:t>endl</a:t>
            </a:r>
            <a:r>
              <a:rPr lang="en-US" altLang="zh-CN" sz="1800" dirty="0">
                <a:latin typeface="Consolas" panose="020B0609020204030204" pitchFamily="49" charset="0"/>
              </a:rPr>
              <a:t>;</a:t>
            </a: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	</a:t>
            </a:r>
            <a:r>
              <a:rPr lang="en-US" altLang="zh-CN" sz="1800" dirty="0" err="1">
                <a:latin typeface="Consolas" panose="020B0609020204030204" pitchFamily="49" charset="0"/>
              </a:rPr>
              <a:t>cout</a:t>
            </a:r>
            <a:r>
              <a:rPr lang="en-US" altLang="zh-CN" sz="1800" dirty="0">
                <a:latin typeface="Consolas" panose="020B0609020204030204" pitchFamily="49" charset="0"/>
              </a:rPr>
              <a:t> &lt;&lt; "length of s2: " &lt;&lt; s2.length() &lt;&lt; </a:t>
            </a:r>
            <a:r>
              <a:rPr lang="en-US" altLang="zh-CN" sz="1800" dirty="0" err="1">
                <a:latin typeface="Consolas" panose="020B0609020204030204" pitchFamily="49" charset="0"/>
              </a:rPr>
              <a:t>endl</a:t>
            </a:r>
            <a:r>
              <a:rPr lang="en-US" altLang="zh-CN" sz="1800" dirty="0">
                <a:latin typeface="Consolas" panose="020B0609020204030204" pitchFamily="49" charset="0"/>
              </a:rPr>
              <a:t>;</a:t>
            </a: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	return 0;</a:t>
            </a: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5451103" y="1052736"/>
            <a:ext cx="0" cy="5544616"/>
          </a:xfrm>
          <a:prstGeom prst="line">
            <a:avLst/>
          </a:prstGeom>
          <a:ln w="12700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F61A97-1E6D-4DF7-91B6-0C7F17F0A6D0}" type="slidenum">
              <a:rPr lang="zh-CN" altLang="en-US" smtClean="0"/>
              <a:pPr/>
              <a:t>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8397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标题 1"/>
          <p:cNvSpPr>
            <a:spLocks noGrp="1"/>
          </p:cNvSpPr>
          <p:nvPr>
            <p:ph type="title"/>
          </p:nvPr>
        </p:nvSpPr>
        <p:spPr>
          <a:xfrm>
            <a:off x="609600" y="1071563"/>
            <a:ext cx="10979150" cy="1066800"/>
          </a:xfrm>
        </p:spPr>
        <p:txBody>
          <a:bodyPr/>
          <a:lstStyle/>
          <a:p>
            <a:pPr eaLnBrk="1" hangingPunct="1"/>
            <a:r>
              <a:rPr lang="zh-CN" altLang="en-US"/>
              <a:t>思考：如何输入整行字符串？</a:t>
            </a:r>
          </a:p>
        </p:txBody>
      </p:sp>
      <p:sp>
        <p:nvSpPr>
          <p:cNvPr id="105475" name="内容占位符 1"/>
          <p:cNvSpPr>
            <a:spLocks noGrp="1"/>
          </p:cNvSpPr>
          <p:nvPr>
            <p:ph idx="1"/>
          </p:nvPr>
        </p:nvSpPr>
        <p:spPr>
          <a:xfrm>
            <a:off x="884238" y="2286000"/>
            <a:ext cx="10471150" cy="4214813"/>
          </a:xfrm>
        </p:spPr>
        <p:txBody>
          <a:bodyPr/>
          <a:lstStyle/>
          <a:p>
            <a:pPr eaLnBrk="1" hangingPunct="1">
              <a:spcBef>
                <a:spcPts val="600"/>
              </a:spcBef>
            </a:pPr>
            <a:r>
              <a:rPr lang="zh-CN" altLang="en-US"/>
              <a:t>用</a:t>
            </a:r>
            <a:r>
              <a:rPr lang="en-US" altLang="zh-CN"/>
              <a:t>cin</a:t>
            </a:r>
            <a:r>
              <a:rPr lang="zh-CN" altLang="en-US"/>
              <a:t>的</a:t>
            </a:r>
            <a:r>
              <a:rPr lang="en-US" altLang="zh-CN"/>
              <a:t>&gt;&gt;</a:t>
            </a:r>
            <a:r>
              <a:rPr lang="zh-CN" altLang="en-US"/>
              <a:t>操作符输入字符串，会以空格作为分隔符，空格后的内容会在下一回输入时被读取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F61A97-1E6D-4DF7-91B6-0C7F17F0A6D0}" type="slidenum">
              <a:rPr lang="zh-CN" altLang="en-US" smtClean="0"/>
              <a:pPr/>
              <a:t>57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0110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标题 1"/>
          <p:cNvSpPr>
            <a:spLocks noGrp="1"/>
          </p:cNvSpPr>
          <p:nvPr>
            <p:ph type="title"/>
          </p:nvPr>
        </p:nvSpPr>
        <p:spPr>
          <a:xfrm>
            <a:off x="609600" y="1071563"/>
            <a:ext cx="10979150" cy="1066800"/>
          </a:xfrm>
        </p:spPr>
        <p:txBody>
          <a:bodyPr/>
          <a:lstStyle/>
          <a:p>
            <a:pPr eaLnBrk="1" hangingPunct="1"/>
            <a:r>
              <a:rPr lang="zh-CN" altLang="en-US"/>
              <a:t>输入整行字符串</a:t>
            </a:r>
          </a:p>
        </p:txBody>
      </p:sp>
      <p:sp>
        <p:nvSpPr>
          <p:cNvPr id="105475" name="内容占位符 1"/>
          <p:cNvSpPr>
            <a:spLocks noGrp="1"/>
          </p:cNvSpPr>
          <p:nvPr>
            <p:ph idx="1"/>
          </p:nvPr>
        </p:nvSpPr>
        <p:spPr>
          <a:xfrm>
            <a:off x="951140" y="2276872"/>
            <a:ext cx="10471150" cy="4214813"/>
          </a:xfrm>
        </p:spPr>
        <p:txBody>
          <a:bodyPr/>
          <a:lstStyle/>
          <a:p>
            <a:pPr eaLnBrk="1" hangingPunct="1">
              <a:spcBef>
                <a:spcPts val="600"/>
              </a:spcBef>
            </a:pPr>
            <a:r>
              <a:rPr lang="en-US" altLang="zh-CN"/>
              <a:t>getline</a:t>
            </a:r>
            <a:r>
              <a:rPr lang="zh-CN" altLang="en-US"/>
              <a:t>可以输入整行字符串（要包括</a:t>
            </a:r>
            <a:r>
              <a:rPr lang="en-US" altLang="zh-CN"/>
              <a:t>string</a:t>
            </a:r>
            <a:r>
              <a:rPr lang="zh-CN" altLang="en-US"/>
              <a:t>头文件），例如：</a:t>
            </a:r>
          </a:p>
          <a:p>
            <a:pPr lvl="1" eaLnBrk="1" hangingPunct="1">
              <a:spcBef>
                <a:spcPts val="600"/>
              </a:spcBef>
            </a:pPr>
            <a:r>
              <a:rPr lang="en-US" altLang="zh-CN"/>
              <a:t>getline(cin, s2);</a:t>
            </a:r>
          </a:p>
          <a:p>
            <a:pPr eaLnBrk="1" hangingPunct="1">
              <a:spcBef>
                <a:spcPts val="600"/>
              </a:spcBef>
            </a:pPr>
            <a:r>
              <a:rPr lang="zh-CN" altLang="en-US"/>
              <a:t>输入字符串时，可以使用其它分隔符作为字符串结束的标志（例如逗号、分号），将分隔符作为</a:t>
            </a:r>
            <a:r>
              <a:rPr lang="en-US" altLang="zh-CN"/>
              <a:t>getline</a:t>
            </a:r>
            <a:r>
              <a:rPr lang="zh-CN" altLang="en-US"/>
              <a:t>的第</a:t>
            </a:r>
            <a:r>
              <a:rPr lang="en-US" altLang="zh-CN"/>
              <a:t>3</a:t>
            </a:r>
            <a:r>
              <a:rPr lang="zh-CN" altLang="en-US"/>
              <a:t>个参数即可，例如：</a:t>
            </a:r>
          </a:p>
          <a:p>
            <a:pPr lvl="1" eaLnBrk="1" hangingPunct="1">
              <a:spcBef>
                <a:spcPts val="600"/>
              </a:spcBef>
            </a:pPr>
            <a:r>
              <a:rPr lang="en-US" altLang="zh-CN"/>
              <a:t>getline(cin, s2, ',');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F61A97-1E6D-4DF7-91B6-0C7F17F0A6D0}" type="slidenum">
              <a:rPr lang="zh-CN" altLang="en-US" smtClean="0"/>
              <a:pPr/>
              <a:t>58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824954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例</a:t>
            </a:r>
            <a:r>
              <a:rPr lang="en-US" altLang="zh-CN"/>
              <a:t>6-24 </a:t>
            </a:r>
            <a:r>
              <a:rPr lang="zh-CN" altLang="en-US"/>
              <a:t>用</a:t>
            </a:r>
            <a:r>
              <a:rPr lang="en-US" altLang="zh-CN"/>
              <a:t>getline</a:t>
            </a:r>
            <a:r>
              <a:rPr lang="zh-CN" altLang="en-US"/>
              <a:t>输入字符串</a:t>
            </a:r>
          </a:p>
        </p:txBody>
      </p:sp>
      <p:sp>
        <p:nvSpPr>
          <p:cNvPr id="106500" name="内容占位符 1"/>
          <p:cNvSpPr>
            <a:spLocks noGrp="1"/>
          </p:cNvSpPr>
          <p:nvPr>
            <p:ph idx="1"/>
          </p:nvPr>
        </p:nvSpPr>
        <p:spPr>
          <a:xfrm>
            <a:off x="1418654" y="1340768"/>
            <a:ext cx="10158983" cy="5184575"/>
          </a:xfrm>
        </p:spPr>
        <p:txBody>
          <a:bodyPr/>
          <a:lstStyle/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include &lt;</a:t>
            </a:r>
            <a:r>
              <a:rPr lang="en-US" altLang="zh-CN" sz="2000" dirty="0" err="1">
                <a:latin typeface="Consolas" panose="020B0609020204030204" pitchFamily="49" charset="0"/>
              </a:rPr>
              <a:t>iostream</a:t>
            </a:r>
            <a:r>
              <a:rPr lang="en-US" altLang="zh-CN" sz="2000" dirty="0">
                <a:latin typeface="Consolas" panose="020B0609020204030204" pitchFamily="49" charset="0"/>
              </a:rPr>
              <a:t>&gt;</a:t>
            </a: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#include &lt;string&gt;</a:t>
            </a: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using namespace </a:t>
            </a:r>
            <a:r>
              <a:rPr lang="en-US" altLang="zh-CN" sz="2000" dirty="0" err="1">
                <a:latin typeface="Consolas" panose="020B0609020204030204" pitchFamily="49" charset="0"/>
              </a:rPr>
              <a:t>std</a:t>
            </a:r>
            <a:r>
              <a:rPr lang="en-US" altLang="zh-CN" sz="2000" dirty="0">
                <a:latin typeface="Consolas" panose="020B0609020204030204" pitchFamily="49" charset="0"/>
              </a:rPr>
              <a:t>;</a:t>
            </a: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dirty="0" err="1">
                <a:latin typeface="Consolas" panose="020B0609020204030204" pitchFamily="49" charset="0"/>
              </a:rPr>
              <a:t>int</a:t>
            </a:r>
            <a:r>
              <a:rPr lang="en-US" altLang="zh-CN" sz="2000" dirty="0">
                <a:latin typeface="Consolas" panose="020B0609020204030204" pitchFamily="49" charset="0"/>
              </a:rPr>
              <a:t> main() {</a:t>
            </a: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	for (</a:t>
            </a:r>
            <a:r>
              <a:rPr lang="en-US" altLang="zh-CN" sz="2000" dirty="0" err="1">
                <a:latin typeface="Consolas" panose="020B0609020204030204" pitchFamily="49" charset="0"/>
              </a:rPr>
              <a:t>int</a:t>
            </a:r>
            <a:r>
              <a:rPr lang="en-US" altLang="zh-CN" sz="2000" dirty="0">
                <a:latin typeface="Consolas" panose="020B0609020204030204" pitchFamily="49" charset="0"/>
              </a:rPr>
              <a:t> </a:t>
            </a:r>
            <a:r>
              <a:rPr lang="en-US" altLang="zh-CN" sz="2000" dirty="0" err="1">
                <a:latin typeface="Consolas" panose="020B0609020204030204" pitchFamily="49" charset="0"/>
              </a:rPr>
              <a:t>i</a:t>
            </a:r>
            <a:r>
              <a:rPr lang="en-US" altLang="zh-CN" sz="2000" dirty="0">
                <a:latin typeface="Consolas" panose="020B0609020204030204" pitchFamily="49" charset="0"/>
              </a:rPr>
              <a:t> = 0; </a:t>
            </a:r>
            <a:r>
              <a:rPr lang="en-US" altLang="zh-CN" sz="2000" dirty="0" err="1">
                <a:latin typeface="Consolas" panose="020B0609020204030204" pitchFamily="49" charset="0"/>
              </a:rPr>
              <a:t>i</a:t>
            </a:r>
            <a:r>
              <a:rPr lang="en-US" altLang="zh-CN" sz="2000" dirty="0">
                <a:latin typeface="Consolas" panose="020B0609020204030204" pitchFamily="49" charset="0"/>
              </a:rPr>
              <a:t> &lt; 2; </a:t>
            </a:r>
            <a:r>
              <a:rPr lang="en-US" altLang="zh-CN" sz="2000" dirty="0" err="1">
                <a:latin typeface="Consolas" panose="020B0609020204030204" pitchFamily="49" charset="0"/>
              </a:rPr>
              <a:t>i</a:t>
            </a:r>
            <a:r>
              <a:rPr lang="en-US" altLang="zh-CN" sz="2000" dirty="0">
                <a:latin typeface="Consolas" panose="020B0609020204030204" pitchFamily="49" charset="0"/>
              </a:rPr>
              <a:t>++){</a:t>
            </a: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		string city, state;</a:t>
            </a: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		</a:t>
            </a:r>
            <a:r>
              <a:rPr lang="en-US" altLang="zh-CN" sz="2000" dirty="0" err="1">
                <a:latin typeface="Consolas" panose="020B0609020204030204" pitchFamily="49" charset="0"/>
              </a:rPr>
              <a:t>getline</a:t>
            </a:r>
            <a:r>
              <a:rPr lang="en-US" altLang="zh-CN" sz="2000" dirty="0">
                <a:latin typeface="Consolas" panose="020B0609020204030204" pitchFamily="49" charset="0"/>
              </a:rPr>
              <a:t>(</a:t>
            </a:r>
            <a:r>
              <a:rPr lang="en-US" altLang="zh-CN" sz="2000" dirty="0" err="1">
                <a:latin typeface="Consolas" panose="020B0609020204030204" pitchFamily="49" charset="0"/>
              </a:rPr>
              <a:t>cin</a:t>
            </a:r>
            <a:r>
              <a:rPr lang="en-US" altLang="zh-CN" sz="2000" dirty="0">
                <a:latin typeface="Consolas" panose="020B0609020204030204" pitchFamily="49" charset="0"/>
              </a:rPr>
              <a:t>, city, ',');</a:t>
            </a: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		</a:t>
            </a:r>
            <a:r>
              <a:rPr lang="en-US" altLang="zh-CN" sz="2000" dirty="0" err="1">
                <a:latin typeface="Consolas" panose="020B0609020204030204" pitchFamily="49" charset="0"/>
              </a:rPr>
              <a:t>getline</a:t>
            </a:r>
            <a:r>
              <a:rPr lang="en-US" altLang="zh-CN" sz="2000" dirty="0">
                <a:latin typeface="Consolas" panose="020B0609020204030204" pitchFamily="49" charset="0"/>
              </a:rPr>
              <a:t>(</a:t>
            </a:r>
            <a:r>
              <a:rPr lang="en-US" altLang="zh-CN" sz="2000" dirty="0" err="1">
                <a:latin typeface="Consolas" panose="020B0609020204030204" pitchFamily="49" charset="0"/>
              </a:rPr>
              <a:t>cin</a:t>
            </a:r>
            <a:r>
              <a:rPr lang="en-US" altLang="zh-CN" sz="2000" dirty="0">
                <a:latin typeface="Consolas" panose="020B0609020204030204" pitchFamily="49" charset="0"/>
              </a:rPr>
              <a:t>, state);</a:t>
            </a:r>
          </a:p>
          <a:p>
            <a:pPr marL="358775" indent="-250825" eaLnBrk="1" hangingPunct="1">
              <a:spcBef>
                <a:spcPct val="0"/>
              </a:spcBef>
            </a:pPr>
            <a:r>
              <a:rPr lang="en-US" altLang="zh-CN" sz="2000" dirty="0">
                <a:latin typeface="Consolas" panose="020B0609020204030204" pitchFamily="49" charset="0"/>
              </a:rPr>
              <a:t>		</a:t>
            </a:r>
            <a:r>
              <a:rPr lang="en-US" altLang="zh-CN" sz="2000" dirty="0" err="1">
                <a:latin typeface="Consolas" panose="020B0609020204030204" pitchFamily="49" charset="0"/>
              </a:rPr>
              <a:t>cout</a:t>
            </a:r>
            <a:r>
              <a:rPr lang="en-US" altLang="zh-CN" sz="2000" dirty="0">
                <a:latin typeface="Consolas" panose="020B0609020204030204" pitchFamily="49" charset="0"/>
              </a:rPr>
              <a:t> &lt;&lt; "City</a:t>
            </a:r>
            <a:r>
              <a:rPr lang="en-US" altLang="zh-CN" sz="2000" dirty="0" smtClean="0">
                <a:latin typeface="Consolas" panose="020B0609020204030204" pitchFamily="49" charset="0"/>
              </a:rPr>
              <a:t>: " </a:t>
            </a:r>
            <a:r>
              <a:rPr lang="en-US" altLang="zh-CN" sz="2000" dirty="0">
                <a:latin typeface="Consolas" panose="020B0609020204030204" pitchFamily="49" charset="0"/>
              </a:rPr>
              <a:t>&lt;&lt; city &lt;&lt; </a:t>
            </a:r>
            <a:r>
              <a:rPr lang="en-US" altLang="zh-CN" sz="2000" dirty="0" smtClean="0">
                <a:latin typeface="Consolas" panose="020B0609020204030204" pitchFamily="49" charset="0"/>
              </a:rPr>
              <a:t>"  </a:t>
            </a:r>
            <a:r>
              <a:rPr lang="en-US" altLang="zh-CN" sz="2000" dirty="0">
                <a:latin typeface="Consolas" panose="020B0609020204030204" pitchFamily="49" charset="0"/>
              </a:rPr>
              <a:t>State</a:t>
            </a:r>
            <a:r>
              <a:rPr lang="en-US" altLang="zh-CN" sz="2000" dirty="0" smtClean="0">
                <a:latin typeface="Consolas" panose="020B0609020204030204" pitchFamily="49" charset="0"/>
              </a:rPr>
              <a:t>: " </a:t>
            </a:r>
            <a:r>
              <a:rPr lang="en-US" altLang="zh-CN" sz="2000" dirty="0">
                <a:latin typeface="Consolas" panose="020B0609020204030204" pitchFamily="49" charset="0"/>
              </a:rPr>
              <a:t>&lt;&lt; state &lt;&lt; </a:t>
            </a:r>
            <a:r>
              <a:rPr lang="en-US" altLang="zh-CN" sz="2000" dirty="0" err="1">
                <a:latin typeface="Consolas" panose="020B0609020204030204" pitchFamily="49" charset="0"/>
              </a:rPr>
              <a:t>endl</a:t>
            </a:r>
            <a:r>
              <a:rPr lang="en-US" altLang="zh-CN" sz="2000" dirty="0">
                <a:latin typeface="Consolas" panose="020B0609020204030204" pitchFamily="49" charset="0"/>
              </a:rPr>
              <a:t>;</a:t>
            </a: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	}</a:t>
            </a: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	return 0;</a:t>
            </a: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811143" y="4509120"/>
            <a:ext cx="5496596" cy="1631216"/>
          </a:xfrm>
          <a:prstGeom prst="rect">
            <a:avLst/>
          </a:prstGeom>
          <a:solidFill>
            <a:srgbClr val="FFFF66"/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运行结果：</a:t>
            </a:r>
            <a:endParaRPr 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Beijing,China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City: Beijing   State: China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San </a:t>
            </a:r>
            <a:r>
              <a:rPr lang="en-US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Francisco,the</a:t>
            </a:r>
            <a:r>
              <a:rPr 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United States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City: San Francisco   State: the United States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F61A97-1E6D-4DF7-91B6-0C7F17F0A6D0}" type="slidenum">
              <a:rPr lang="zh-CN" altLang="en-US" smtClean="0"/>
              <a:pPr/>
              <a:t>59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9780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>
          <a:xfrm>
            <a:off x="609600" y="1124744"/>
            <a:ext cx="10979150" cy="1066800"/>
          </a:xfrm>
        </p:spPr>
        <p:txBody>
          <a:bodyPr/>
          <a:lstStyle/>
          <a:p>
            <a:pPr eaLnBrk="1" hangingPunct="1"/>
            <a:r>
              <a:rPr lang="zh-CN" altLang="en-US" sz="3600"/>
              <a:t>数组的使用</a:t>
            </a:r>
          </a:p>
        </p:txBody>
      </p:sp>
      <p:sp>
        <p:nvSpPr>
          <p:cNvPr id="18435" name="内容占位符 2"/>
          <p:cNvSpPr>
            <a:spLocks noGrp="1"/>
          </p:cNvSpPr>
          <p:nvPr>
            <p:ph idx="1"/>
          </p:nvPr>
        </p:nvSpPr>
        <p:spPr>
          <a:xfrm>
            <a:off x="598488" y="2191544"/>
            <a:ext cx="10685462" cy="4549825"/>
          </a:xfrm>
        </p:spPr>
        <p:txBody>
          <a:bodyPr>
            <a:noAutofit/>
          </a:bodyPr>
          <a:lstStyle/>
          <a:p>
            <a:pPr marL="365760" indent="-256032" eaLnBrk="1" fontAlgn="auto" hangingPunct="1">
              <a:spcAft>
                <a:spcPts val="120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zh-CN" altLang="en-US" sz="2800"/>
              <a:t>使用数组元素</a:t>
            </a:r>
          </a:p>
          <a:p>
            <a:pPr marL="630873" lvl="2" indent="-256032" eaLnBrk="1" fontAlgn="auto" hangingPunct="1">
              <a:spcAft>
                <a:spcPts val="120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zh-CN" altLang="en-US" sz="2600">
                <a:solidFill>
                  <a:schemeClr val="tx1"/>
                </a:solidFill>
              </a:rPr>
              <a:t>数组必须先定义，后使用。</a:t>
            </a:r>
          </a:p>
          <a:p>
            <a:pPr marL="630873" lvl="2" indent="-256032" eaLnBrk="1" fontAlgn="auto" hangingPunct="1">
              <a:spcAft>
                <a:spcPts val="120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zh-CN" altLang="en-US" sz="2600">
                <a:solidFill>
                  <a:schemeClr val="tx1"/>
                </a:solidFill>
              </a:rPr>
              <a:t>可以逐个引用数组元素。</a:t>
            </a:r>
          </a:p>
          <a:p>
            <a:pPr marL="630873" lvl="2" indent="-256032" eaLnBrk="1" fontAlgn="auto" hangingPunct="1">
              <a:spcAft>
                <a:spcPts val="120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zh-CN" altLang="en-US" sz="2600">
                <a:solidFill>
                  <a:schemeClr val="tx1"/>
                </a:solidFill>
              </a:rPr>
              <a:t>例如：</a:t>
            </a:r>
          </a:p>
          <a:p>
            <a:pPr marL="632016" lvl="3" indent="0" eaLnBrk="1" fontAlgn="auto" hangingPunct="1">
              <a:spcAft>
                <a:spcPts val="1200"/>
              </a:spcAft>
              <a:buClr>
                <a:schemeClr val="accent3"/>
              </a:buClr>
              <a:buNone/>
              <a:defRPr/>
            </a:pPr>
            <a:r>
              <a:rPr lang="en-US" altLang="zh-CN" sz="2600">
                <a:solidFill>
                  <a:schemeClr val="tx1"/>
                </a:solidFill>
              </a:rPr>
              <a:t>a[0]=a[5]+a[7]-a[2*3]</a:t>
            </a:r>
          </a:p>
          <a:p>
            <a:pPr marL="632016" lvl="3" indent="0" eaLnBrk="1" fontAlgn="auto" hangingPunct="1">
              <a:spcAft>
                <a:spcPts val="1200"/>
              </a:spcAft>
              <a:buClr>
                <a:schemeClr val="accent3"/>
              </a:buClr>
              <a:buNone/>
              <a:defRPr/>
            </a:pPr>
            <a:r>
              <a:rPr lang="en-US" altLang="zh-CN" sz="2600">
                <a:solidFill>
                  <a:schemeClr val="tx1"/>
                </a:solidFill>
              </a:rPr>
              <a:t>b[1][2]=a[2][3]/2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F61A97-1E6D-4DF7-91B6-0C7F17F0A6D0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585" y="1981201"/>
            <a:ext cx="10368598" cy="1362075"/>
          </a:xfrm>
        </p:spPr>
        <p:txBody>
          <a:bodyPr/>
          <a:lstStyle/>
          <a:p>
            <a:r>
              <a:rPr lang="zh-CN" altLang="en-US" sz="4300" b="1" dirty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rPr>
              <a:t>指针数组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D9BE3B-EDE4-47E0-80B0-E8D89991EED1}" type="slidenum">
              <a:rPr lang="zh-CN" altLang="en-US" smtClean="0"/>
              <a:pPr/>
              <a:t>60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369892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标题 1"/>
          <p:cNvSpPr>
            <a:spLocks noGrp="1"/>
          </p:cNvSpPr>
          <p:nvPr>
            <p:ph type="title"/>
          </p:nvPr>
        </p:nvSpPr>
        <p:spPr>
          <a:xfrm>
            <a:off x="620713" y="1504950"/>
            <a:ext cx="10979150" cy="1066800"/>
          </a:xfrm>
        </p:spPr>
        <p:txBody>
          <a:bodyPr/>
          <a:lstStyle/>
          <a:p>
            <a:pPr eaLnBrk="1" hangingPunct="1"/>
            <a:r>
              <a:rPr lang="zh-CN" altLang="en-US"/>
              <a:t>指针数组</a:t>
            </a:r>
          </a:p>
        </p:txBody>
      </p:sp>
      <p:sp>
        <p:nvSpPr>
          <p:cNvPr id="50179" name="内容占位符 2"/>
          <p:cNvSpPr>
            <a:spLocks noGrp="1"/>
          </p:cNvSpPr>
          <p:nvPr>
            <p:ph idx="1"/>
          </p:nvPr>
        </p:nvSpPr>
        <p:spPr>
          <a:xfrm>
            <a:off x="955675" y="2995613"/>
            <a:ext cx="10183813" cy="2290762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sz="2800">
                <a:latin typeface="宋体" panose="02010600030101010101" pitchFamily="2" charset="-122"/>
              </a:rPr>
              <a:t>数组的元素是指针型</a:t>
            </a:r>
          </a:p>
          <a:p>
            <a:pPr marL="409575" lvl="1" indent="0" eaLnBrk="1" hangingPunct="1">
              <a:lnSpc>
                <a:spcPct val="120000"/>
              </a:lnSpc>
              <a:buFont typeface="Georgia" panose="02040502050405020303" pitchFamily="18" charset="0"/>
              <a:buNone/>
            </a:pPr>
            <a:r>
              <a:rPr lang="zh-CN" altLang="en-US" sz="2800">
                <a:solidFill>
                  <a:srgbClr val="0070C0"/>
                </a:solidFill>
                <a:latin typeface="宋体" panose="02010600030101010101" pitchFamily="2" charset="-122"/>
              </a:rPr>
              <a:t>例：</a:t>
            </a:r>
            <a:r>
              <a:rPr lang="en-US" altLang="zh-CN" sz="280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Point *pa[2];</a:t>
            </a:r>
          </a:p>
          <a:p>
            <a:pPr marL="409575" lvl="1" indent="0" eaLnBrk="1" hangingPunct="1">
              <a:lnSpc>
                <a:spcPct val="120000"/>
              </a:lnSpc>
              <a:buFont typeface="Georgia" panose="02040502050405020303" pitchFamily="18" charset="0"/>
              <a:buNone/>
            </a:pPr>
            <a:endParaRPr lang="en-US" altLang="zh-CN" sz="2400">
              <a:solidFill>
                <a:schemeClr val="tx2"/>
              </a:solidFill>
              <a:latin typeface="宋体" panose="02010600030101010101" pitchFamily="2" charset="-122"/>
            </a:endParaRPr>
          </a:p>
          <a:p>
            <a:pPr marL="409575" lvl="1" indent="0" eaLnBrk="1" hangingPunct="1">
              <a:lnSpc>
                <a:spcPct val="120000"/>
              </a:lnSpc>
              <a:buFont typeface="Georgia" panose="02040502050405020303" pitchFamily="18" charset="0"/>
              <a:buNone/>
            </a:pPr>
            <a:r>
              <a:rPr lang="en-US" altLang="zh-CN" sz="2400">
                <a:solidFill>
                  <a:schemeClr val="tx2"/>
                </a:solidFill>
                <a:latin typeface="宋体" panose="02010600030101010101" pitchFamily="2" charset="-122"/>
              </a:rPr>
              <a:t>		</a:t>
            </a:r>
            <a:r>
              <a:rPr lang="zh-CN" altLang="en-US" sz="2400">
                <a:solidFill>
                  <a:schemeClr val="tx1"/>
                </a:solidFill>
                <a:latin typeface="宋体" panose="02010600030101010101" pitchFamily="2" charset="-122"/>
              </a:rPr>
              <a:t>由</a:t>
            </a:r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pa[0],pa[1]</a:t>
            </a:r>
            <a:r>
              <a:rPr lang="zh-CN" altLang="en-US" sz="2400">
                <a:solidFill>
                  <a:schemeClr val="tx1"/>
                </a:solidFill>
                <a:latin typeface="宋体" panose="02010600030101010101" pitchFamily="2" charset="-122"/>
              </a:rPr>
              <a:t>两个指针组成</a:t>
            </a:r>
            <a:endParaRPr lang="en-US" altLang="zh-CN" sz="2400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 marL="409575" lvl="1" indent="0" eaLnBrk="1" hangingPunct="1">
              <a:lnSpc>
                <a:spcPct val="120000"/>
              </a:lnSpc>
              <a:buFont typeface="Georgia" panose="02040502050405020303" pitchFamily="18" charset="0"/>
              <a:buNone/>
            </a:pPr>
            <a:r>
              <a:rPr lang="en-US" altLang="zh-CN" sz="2400">
                <a:solidFill>
                  <a:schemeClr val="tx1"/>
                </a:solidFill>
                <a:latin typeface="宋体" panose="02010600030101010101" pitchFamily="2" charset="-122"/>
              </a:rPr>
              <a:t>    </a:t>
            </a:r>
            <a:endParaRPr lang="en-US" altLang="zh-CN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  <p:sp>
        <p:nvSpPr>
          <p:cNvPr id="50181" name="Line 7"/>
          <p:cNvSpPr>
            <a:spLocks noChangeShapeType="1"/>
          </p:cNvSpPr>
          <p:nvPr/>
        </p:nvSpPr>
        <p:spPr bwMode="auto">
          <a:xfrm flipV="1">
            <a:off x="3362871" y="4077890"/>
            <a:ext cx="0" cy="503238"/>
          </a:xfrm>
          <a:prstGeom prst="line">
            <a:avLst/>
          </a:prstGeom>
          <a:noFill/>
          <a:ln w="12700" cap="sq">
            <a:solidFill>
              <a:schemeClr val="tx2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D9BE3B-EDE4-47E0-80B0-E8D89991EED1}" type="slidenum">
              <a:rPr lang="zh-CN" altLang="en-US" smtClean="0"/>
              <a:pPr/>
              <a:t>61</a:t>
            </a:fld>
            <a:endParaRPr lang="zh-CN" altLang="en-US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例</a:t>
            </a:r>
            <a:r>
              <a:rPr lang="en-US" altLang="zh-CN"/>
              <a:t>6-8 </a:t>
            </a:r>
            <a:r>
              <a:rPr lang="zh-CN" altLang="en-US"/>
              <a:t>利用指针数组存放矩阵</a:t>
            </a:r>
          </a:p>
        </p:txBody>
      </p:sp>
      <p:sp>
        <p:nvSpPr>
          <p:cNvPr id="51205" name="内容占位符 1"/>
          <p:cNvSpPr>
            <a:spLocks noGrp="1"/>
          </p:cNvSpPr>
          <p:nvPr>
            <p:ph idx="1"/>
          </p:nvPr>
        </p:nvSpPr>
        <p:spPr>
          <a:xfrm>
            <a:off x="2354758" y="1052736"/>
            <a:ext cx="9222880" cy="5616624"/>
          </a:xfrm>
        </p:spPr>
        <p:txBody>
          <a:bodyPr/>
          <a:lstStyle/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#include &lt;</a:t>
            </a:r>
            <a:r>
              <a:rPr lang="en-US" altLang="zh-CN" sz="2000" dirty="0" err="1">
                <a:latin typeface="Consolas" panose="020B0609020204030204" pitchFamily="49" charset="0"/>
              </a:rPr>
              <a:t>iostream</a:t>
            </a:r>
            <a:r>
              <a:rPr lang="en-US" altLang="zh-CN" sz="2000" dirty="0">
                <a:latin typeface="Consolas" panose="020B0609020204030204" pitchFamily="49" charset="0"/>
              </a:rPr>
              <a:t>&gt;</a:t>
            </a: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using namespace </a:t>
            </a:r>
            <a:r>
              <a:rPr lang="en-US" altLang="zh-CN" sz="2000" dirty="0" err="1">
                <a:latin typeface="Consolas" panose="020B0609020204030204" pitchFamily="49" charset="0"/>
              </a:rPr>
              <a:t>std</a:t>
            </a:r>
            <a:r>
              <a:rPr lang="en-US" altLang="zh-CN" sz="2000" dirty="0">
                <a:latin typeface="Consolas" panose="020B0609020204030204" pitchFamily="49" charset="0"/>
              </a:rPr>
              <a:t>;</a:t>
            </a: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dirty="0" err="1">
                <a:latin typeface="Consolas" panose="020B0609020204030204" pitchFamily="49" charset="0"/>
              </a:rPr>
              <a:t>int</a:t>
            </a:r>
            <a:r>
              <a:rPr lang="en-US" altLang="zh-CN" sz="2000" dirty="0">
                <a:latin typeface="Consolas" panose="020B0609020204030204" pitchFamily="49" charset="0"/>
              </a:rPr>
              <a:t> main() {</a:t>
            </a: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	</a:t>
            </a:r>
            <a:r>
              <a:rPr lang="en-US" altLang="zh-CN" sz="2000" dirty="0" err="1">
                <a:latin typeface="Consolas" panose="020B0609020204030204" pitchFamily="49" charset="0"/>
              </a:rPr>
              <a:t>int</a:t>
            </a:r>
            <a:r>
              <a:rPr lang="en-US" altLang="zh-CN" sz="2000" dirty="0">
                <a:latin typeface="Consolas" panose="020B0609020204030204" pitchFamily="49" charset="0"/>
              </a:rPr>
              <a:t> line1[] = { 1, </a:t>
            </a:r>
            <a:r>
              <a:rPr lang="en-US" altLang="zh-CN" sz="2000" dirty="0" smtClean="0">
                <a:latin typeface="Consolas" panose="020B0609020204030204" pitchFamily="49" charset="0"/>
              </a:rPr>
              <a:t>2, 3 </a:t>
            </a:r>
            <a:r>
              <a:rPr lang="en-US" altLang="zh-CN" sz="2000" dirty="0">
                <a:latin typeface="Consolas" panose="020B0609020204030204" pitchFamily="49" charset="0"/>
              </a:rPr>
              <a:t>};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	//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矩阵的第一行</a:t>
            </a: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000" dirty="0">
                <a:latin typeface="Consolas" panose="020B0609020204030204" pitchFamily="49" charset="0"/>
              </a:rPr>
              <a:t>	</a:t>
            </a:r>
            <a:r>
              <a:rPr lang="en-US" altLang="zh-CN" sz="2000" dirty="0" err="1">
                <a:latin typeface="Consolas" panose="020B0609020204030204" pitchFamily="49" charset="0"/>
              </a:rPr>
              <a:t>int</a:t>
            </a:r>
            <a:r>
              <a:rPr lang="en-US" altLang="zh-CN" sz="2000" dirty="0">
                <a:latin typeface="Consolas" panose="020B0609020204030204" pitchFamily="49" charset="0"/>
              </a:rPr>
              <a:t> line2[] = { </a:t>
            </a:r>
            <a:r>
              <a:rPr lang="en-US" altLang="zh-CN" sz="2000" dirty="0" smtClean="0">
                <a:latin typeface="Consolas" panose="020B0609020204030204" pitchFamily="49" charset="0"/>
              </a:rPr>
              <a:t>4, 5, 6 </a:t>
            </a:r>
            <a:r>
              <a:rPr lang="en-US" altLang="zh-CN" sz="2000" dirty="0">
                <a:latin typeface="Consolas" panose="020B0609020204030204" pitchFamily="49" charset="0"/>
              </a:rPr>
              <a:t>};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	//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矩阵的第二行</a:t>
            </a: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000" dirty="0">
                <a:latin typeface="Consolas" panose="020B0609020204030204" pitchFamily="49" charset="0"/>
              </a:rPr>
              <a:t>	</a:t>
            </a:r>
            <a:r>
              <a:rPr lang="en-US" altLang="zh-CN" sz="2000" dirty="0" err="1">
                <a:latin typeface="Consolas" panose="020B0609020204030204" pitchFamily="49" charset="0"/>
              </a:rPr>
              <a:t>int</a:t>
            </a:r>
            <a:r>
              <a:rPr lang="en-US" altLang="zh-CN" sz="2000" dirty="0">
                <a:latin typeface="Consolas" panose="020B0609020204030204" pitchFamily="49" charset="0"/>
              </a:rPr>
              <a:t> line3[] = { </a:t>
            </a:r>
            <a:r>
              <a:rPr lang="en-US" altLang="zh-CN" sz="2000" dirty="0" smtClean="0">
                <a:latin typeface="Consolas" panose="020B0609020204030204" pitchFamily="49" charset="0"/>
              </a:rPr>
              <a:t>7, 8, 9 </a:t>
            </a:r>
            <a:r>
              <a:rPr lang="en-US" altLang="zh-CN" sz="2000" dirty="0">
                <a:latin typeface="Consolas" panose="020B0609020204030204" pitchFamily="49" charset="0"/>
              </a:rPr>
              <a:t>};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	//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矩阵的第三行</a:t>
            </a: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000" dirty="0">
                <a:latin typeface="Consolas" panose="020B0609020204030204" pitchFamily="49" charset="0"/>
              </a:rPr>
              <a:t>	</a:t>
            </a: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定义整型指针数组并初始化</a:t>
            </a: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000" dirty="0">
                <a:latin typeface="Consolas" panose="020B0609020204030204" pitchFamily="49" charset="0"/>
              </a:rPr>
              <a:t>	</a:t>
            </a:r>
            <a:r>
              <a:rPr lang="en-US" altLang="zh-CN" sz="2000" dirty="0" err="1">
                <a:latin typeface="Consolas" panose="020B0609020204030204" pitchFamily="49" charset="0"/>
              </a:rPr>
              <a:t>int</a:t>
            </a:r>
            <a:r>
              <a:rPr lang="en-US" altLang="zh-CN" sz="2000" dirty="0">
                <a:latin typeface="Consolas" panose="020B0609020204030204" pitchFamily="49" charset="0"/>
              </a:rPr>
              <a:t> *</a:t>
            </a:r>
            <a:r>
              <a:rPr lang="en-US" altLang="zh-CN" sz="2000" dirty="0" err="1">
                <a:latin typeface="Consolas" panose="020B0609020204030204" pitchFamily="49" charset="0"/>
              </a:rPr>
              <a:t>pLine</a:t>
            </a:r>
            <a:r>
              <a:rPr lang="en-US" altLang="zh-CN" sz="2000" dirty="0">
                <a:latin typeface="Consolas" panose="020B0609020204030204" pitchFamily="49" charset="0"/>
              </a:rPr>
              <a:t>[3] = { line1, line2, line3 };	</a:t>
            </a: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	</a:t>
            </a:r>
            <a:r>
              <a:rPr lang="en-US" altLang="zh-CN" sz="2000" dirty="0" err="1">
                <a:latin typeface="Consolas" panose="020B0609020204030204" pitchFamily="49" charset="0"/>
              </a:rPr>
              <a:t>cout</a:t>
            </a:r>
            <a:r>
              <a:rPr lang="en-US" altLang="zh-CN" sz="2000" dirty="0">
                <a:latin typeface="Consolas" panose="020B0609020204030204" pitchFamily="49" charset="0"/>
              </a:rPr>
              <a:t> &lt;&lt; "Matrix test:" &lt;&lt; </a:t>
            </a:r>
            <a:r>
              <a:rPr lang="en-US" altLang="zh-CN" sz="2000" dirty="0" err="1">
                <a:latin typeface="Consolas" panose="020B0609020204030204" pitchFamily="49" charset="0"/>
              </a:rPr>
              <a:t>endl</a:t>
            </a:r>
            <a:r>
              <a:rPr lang="en-US" altLang="zh-CN" sz="2000" dirty="0">
                <a:latin typeface="Consolas" panose="020B0609020204030204" pitchFamily="49" charset="0"/>
              </a:rPr>
              <a:t>;</a:t>
            </a:r>
          </a:p>
          <a:p>
            <a:pPr marL="358775" indent="-250825" eaLnBrk="1" hangingPunct="1">
              <a:spcBef>
                <a:spcPct val="0"/>
              </a:spcBef>
            </a:pP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输出矩阵</a:t>
            </a: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000" dirty="0">
                <a:latin typeface="Consolas" panose="020B0609020204030204" pitchFamily="49" charset="0"/>
              </a:rPr>
              <a:t>	</a:t>
            </a:r>
            <a:r>
              <a:rPr lang="en-US" altLang="zh-CN" sz="2000" dirty="0">
                <a:latin typeface="Consolas" panose="020B0609020204030204" pitchFamily="49" charset="0"/>
              </a:rPr>
              <a:t>for (</a:t>
            </a:r>
            <a:r>
              <a:rPr lang="en-US" altLang="zh-CN" sz="2000" dirty="0" err="1">
                <a:latin typeface="Consolas" panose="020B0609020204030204" pitchFamily="49" charset="0"/>
              </a:rPr>
              <a:t>int</a:t>
            </a:r>
            <a:r>
              <a:rPr lang="en-US" altLang="zh-CN" sz="2000" dirty="0">
                <a:latin typeface="Consolas" panose="020B0609020204030204" pitchFamily="49" charset="0"/>
              </a:rPr>
              <a:t> </a:t>
            </a:r>
            <a:r>
              <a:rPr lang="en-US" altLang="zh-CN" sz="2000" dirty="0" err="1">
                <a:latin typeface="Consolas" panose="020B0609020204030204" pitchFamily="49" charset="0"/>
              </a:rPr>
              <a:t>i</a:t>
            </a:r>
            <a:r>
              <a:rPr lang="en-US" altLang="zh-CN" sz="2000" dirty="0">
                <a:latin typeface="Consolas" panose="020B0609020204030204" pitchFamily="49" charset="0"/>
              </a:rPr>
              <a:t> = 0; </a:t>
            </a:r>
            <a:r>
              <a:rPr lang="en-US" altLang="zh-CN" sz="2000" dirty="0" err="1">
                <a:latin typeface="Consolas" panose="020B0609020204030204" pitchFamily="49" charset="0"/>
              </a:rPr>
              <a:t>i</a:t>
            </a:r>
            <a:r>
              <a:rPr lang="en-US" altLang="zh-CN" sz="2000" dirty="0">
                <a:latin typeface="Consolas" panose="020B0609020204030204" pitchFamily="49" charset="0"/>
              </a:rPr>
              <a:t> &lt; 3; </a:t>
            </a:r>
            <a:r>
              <a:rPr lang="en-US" altLang="zh-CN" sz="2000" dirty="0" err="1">
                <a:latin typeface="Consolas" panose="020B0609020204030204" pitchFamily="49" charset="0"/>
              </a:rPr>
              <a:t>i</a:t>
            </a:r>
            <a:r>
              <a:rPr lang="en-US" altLang="zh-CN" sz="2000" dirty="0">
                <a:latin typeface="Consolas" panose="020B0609020204030204" pitchFamily="49" charset="0"/>
              </a:rPr>
              <a:t>++) {</a:t>
            </a:r>
            <a:endParaRPr lang="zh-CN" altLang="en-US" sz="2000" dirty="0">
              <a:latin typeface="Consolas" panose="020B0609020204030204" pitchFamily="49" charset="0"/>
            </a:endParaRP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000" dirty="0">
                <a:latin typeface="Consolas" panose="020B0609020204030204" pitchFamily="49" charset="0"/>
              </a:rPr>
              <a:t>	  </a:t>
            </a:r>
            <a:r>
              <a:rPr lang="en-US" altLang="zh-CN" sz="2000" dirty="0">
                <a:latin typeface="Consolas" panose="020B0609020204030204" pitchFamily="49" charset="0"/>
              </a:rPr>
              <a:t>for (</a:t>
            </a:r>
            <a:r>
              <a:rPr lang="en-US" altLang="zh-CN" sz="2000" dirty="0" err="1">
                <a:latin typeface="Consolas" panose="020B0609020204030204" pitchFamily="49" charset="0"/>
              </a:rPr>
              <a:t>int</a:t>
            </a:r>
            <a:r>
              <a:rPr lang="en-US" altLang="zh-CN" sz="2000" dirty="0">
                <a:latin typeface="Consolas" panose="020B0609020204030204" pitchFamily="49" charset="0"/>
              </a:rPr>
              <a:t> j = 0; j &lt; 3; </a:t>
            </a:r>
            <a:r>
              <a:rPr lang="en-US" altLang="zh-CN" sz="2000" dirty="0" err="1">
                <a:latin typeface="Consolas" panose="020B0609020204030204" pitchFamily="49" charset="0"/>
              </a:rPr>
              <a:t>j++</a:t>
            </a:r>
            <a:r>
              <a:rPr lang="en-US" altLang="zh-CN" sz="2000" dirty="0">
                <a:latin typeface="Consolas" panose="020B0609020204030204" pitchFamily="49" charset="0"/>
              </a:rPr>
              <a:t>)</a:t>
            </a:r>
            <a:endParaRPr lang="zh-CN" altLang="en-US" sz="2000" dirty="0">
              <a:latin typeface="Consolas" panose="020B0609020204030204" pitchFamily="49" charset="0"/>
            </a:endParaRP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000" dirty="0">
                <a:latin typeface="Consolas" panose="020B0609020204030204" pitchFamily="49" charset="0"/>
              </a:rPr>
              <a:t>	    </a:t>
            </a:r>
            <a:r>
              <a:rPr lang="en-US" altLang="zh-CN" sz="2000" dirty="0" err="1">
                <a:latin typeface="Consolas" panose="020B0609020204030204" pitchFamily="49" charset="0"/>
              </a:rPr>
              <a:t>cout</a:t>
            </a:r>
            <a:r>
              <a:rPr lang="en-US" altLang="zh-CN" sz="2000" dirty="0">
                <a:latin typeface="Consolas" panose="020B0609020204030204" pitchFamily="49" charset="0"/>
              </a:rPr>
              <a:t> &lt;&lt; </a:t>
            </a:r>
            <a:r>
              <a:rPr lang="en-US" altLang="zh-CN" sz="20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pLine</a:t>
            </a:r>
            <a:r>
              <a:rPr lang="en-US" altLang="zh-CN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20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]</a:t>
            </a:r>
            <a:r>
              <a:rPr lang="en-US" altLang="zh-CN" sz="2000" dirty="0">
                <a:latin typeface="Consolas" panose="020B0609020204030204" pitchFamily="49" charset="0"/>
              </a:rPr>
              <a:t>[j] &lt;&lt; </a:t>
            </a:r>
            <a:r>
              <a:rPr lang="en-US" altLang="zh-CN" sz="2000" dirty="0" smtClean="0">
                <a:latin typeface="Consolas" panose="020B0609020204030204" pitchFamily="49" charset="0"/>
              </a:rPr>
              <a:t>",";</a:t>
            </a:r>
            <a:endParaRPr lang="en-US" altLang="zh-CN" sz="2000" dirty="0">
              <a:latin typeface="Consolas" panose="020B0609020204030204" pitchFamily="49" charset="0"/>
            </a:endParaRP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    </a:t>
            </a:r>
            <a:r>
              <a:rPr lang="en-US" altLang="zh-CN" sz="2000" dirty="0" err="1">
                <a:latin typeface="Consolas" panose="020B0609020204030204" pitchFamily="49" charset="0"/>
              </a:rPr>
              <a:t>cout</a:t>
            </a:r>
            <a:r>
              <a:rPr lang="en-US" altLang="zh-CN" sz="2000" dirty="0">
                <a:latin typeface="Consolas" panose="020B0609020204030204" pitchFamily="49" charset="0"/>
              </a:rPr>
              <a:t> &lt;&lt; </a:t>
            </a:r>
            <a:r>
              <a:rPr lang="en-US" altLang="zh-CN" sz="2000" dirty="0" err="1">
                <a:latin typeface="Consolas" panose="020B0609020204030204" pitchFamily="49" charset="0"/>
              </a:rPr>
              <a:t>endl</a:t>
            </a:r>
            <a:r>
              <a:rPr lang="en-US" altLang="zh-CN" sz="2000" dirty="0">
                <a:latin typeface="Consolas" panose="020B0609020204030204" pitchFamily="49" charset="0"/>
              </a:rPr>
              <a:t>;</a:t>
            </a: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	}</a:t>
            </a: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	return 0;</a:t>
            </a: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dirty="0" smtClean="0">
                <a:latin typeface="Consolas" panose="020B0609020204030204" pitchFamily="49" charset="0"/>
              </a:rPr>
              <a:t>}</a:t>
            </a:r>
            <a:endParaRPr lang="en-US" altLang="zh-CN" sz="2000" dirty="0">
              <a:latin typeface="Consolas" panose="020B0609020204030204" pitchFamily="49" charset="0"/>
            </a:endParaRPr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8115399" y="4419602"/>
            <a:ext cx="2663825" cy="1692771"/>
          </a:xfrm>
          <a:prstGeom prst="rect">
            <a:avLst/>
          </a:prstGeom>
          <a:solidFill>
            <a:srgbClr val="FFFF66"/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A04DA3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输出结果为：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A04DA3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Matrix test: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A04DA3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1,2,3</a:t>
            </a:r>
            <a:endParaRPr kumimoji="1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A04DA3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A04DA3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4,5,6</a:t>
            </a:r>
            <a:endParaRPr kumimoji="1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A04DA3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A04DA3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7,8,9</a:t>
            </a:r>
            <a:endParaRPr kumimoji="1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A04DA3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D9BE3B-EDE4-47E0-80B0-E8D89991EED1}" type="slidenum">
              <a:rPr lang="zh-CN" altLang="en-US" smtClean="0"/>
              <a:pPr/>
              <a:t>62</a:t>
            </a:fld>
            <a:endParaRPr lang="zh-CN" altLang="en-US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指针数组与二维数组对比</a:t>
            </a:r>
          </a:p>
        </p:txBody>
      </p:sp>
      <p:sp>
        <p:nvSpPr>
          <p:cNvPr id="53251" name="内容占位符 46"/>
          <p:cNvSpPr>
            <a:spLocks noGrp="1"/>
          </p:cNvSpPr>
          <p:nvPr>
            <p:ph idx="1"/>
          </p:nvPr>
        </p:nvSpPr>
        <p:spPr>
          <a:xfrm>
            <a:off x="2354758" y="1052736"/>
            <a:ext cx="9222880" cy="5184575"/>
          </a:xfrm>
        </p:spPr>
        <p:txBody>
          <a:bodyPr/>
          <a:lstStyle/>
          <a:p>
            <a:pPr>
              <a:buFont typeface="Georgia" panose="02040502050405020303" pitchFamily="18" charset="0"/>
              <a:buNone/>
            </a:pPr>
            <a:r>
              <a:rPr lang="zh-CN" altLang="en-US" sz="2800"/>
              <a:t>对比例</a:t>
            </a:r>
            <a:r>
              <a:rPr lang="en-US" altLang="zh-CN" sz="2800"/>
              <a:t>6-8</a:t>
            </a:r>
            <a:r>
              <a:rPr lang="zh-CN" altLang="en-US" sz="2800"/>
              <a:t>中的指针数组和如下二维数组</a:t>
            </a:r>
            <a:endParaRPr lang="en-US" altLang="zh-CN" sz="2800"/>
          </a:p>
          <a:p>
            <a:pPr lvl="1">
              <a:buFont typeface="Georgia" panose="02040502050405020303" pitchFamily="18" charset="0"/>
              <a:buNone/>
            </a:pPr>
            <a:r>
              <a:rPr lang="en-US" altLang="zh-CN" sz="2400"/>
              <a:t>int array2[3][3] ={ { 1,0,0 }, { 0,1,0 }, { 0,0,1 } };</a:t>
            </a:r>
            <a:endParaRPr lang="zh-CN" altLang="en-US" sz="2400"/>
          </a:p>
        </p:txBody>
      </p:sp>
      <p:sp>
        <p:nvSpPr>
          <p:cNvPr id="53253" name="Rectangle 2"/>
          <p:cNvSpPr>
            <a:spLocks noChangeArrowheads="1"/>
          </p:cNvSpPr>
          <p:nvPr/>
        </p:nvSpPr>
        <p:spPr bwMode="auto">
          <a:xfrm>
            <a:off x="2762770" y="2720231"/>
            <a:ext cx="690563" cy="4445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zh-CN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53254" name="Rectangle 3"/>
          <p:cNvSpPr>
            <a:spLocks noChangeArrowheads="1"/>
          </p:cNvSpPr>
          <p:nvPr/>
        </p:nvSpPr>
        <p:spPr bwMode="auto">
          <a:xfrm>
            <a:off x="3453333" y="2720231"/>
            <a:ext cx="692150" cy="4445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53255" name="Rectangle 4"/>
          <p:cNvSpPr>
            <a:spLocks noChangeArrowheads="1"/>
          </p:cNvSpPr>
          <p:nvPr/>
        </p:nvSpPr>
        <p:spPr bwMode="auto">
          <a:xfrm>
            <a:off x="4135337" y="2720231"/>
            <a:ext cx="683246" cy="4445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53256" name="Rectangle 5"/>
          <p:cNvSpPr>
            <a:spLocks noChangeArrowheads="1"/>
          </p:cNvSpPr>
          <p:nvPr/>
        </p:nvSpPr>
        <p:spPr bwMode="auto">
          <a:xfrm>
            <a:off x="2762770" y="3598119"/>
            <a:ext cx="690563" cy="44291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53257" name="Rectangle 6"/>
          <p:cNvSpPr>
            <a:spLocks noChangeArrowheads="1"/>
          </p:cNvSpPr>
          <p:nvPr/>
        </p:nvSpPr>
        <p:spPr bwMode="auto">
          <a:xfrm>
            <a:off x="3453333" y="3598119"/>
            <a:ext cx="692150" cy="44291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53258" name="Rectangle 7"/>
          <p:cNvSpPr>
            <a:spLocks noChangeArrowheads="1"/>
          </p:cNvSpPr>
          <p:nvPr/>
        </p:nvSpPr>
        <p:spPr bwMode="auto">
          <a:xfrm>
            <a:off x="4134370" y="3598119"/>
            <a:ext cx="684213" cy="44291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53259" name="Rectangle 9"/>
          <p:cNvSpPr>
            <a:spLocks noChangeArrowheads="1"/>
          </p:cNvSpPr>
          <p:nvPr/>
        </p:nvSpPr>
        <p:spPr bwMode="auto">
          <a:xfrm>
            <a:off x="5936182" y="3598119"/>
            <a:ext cx="685799" cy="439736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53260" name="Rectangle 10"/>
          <p:cNvSpPr>
            <a:spLocks noChangeArrowheads="1"/>
          </p:cNvSpPr>
          <p:nvPr/>
        </p:nvSpPr>
        <p:spPr bwMode="auto">
          <a:xfrm>
            <a:off x="6610870" y="3598119"/>
            <a:ext cx="690563" cy="439736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53261" name="Rectangle 11"/>
          <p:cNvSpPr>
            <a:spLocks noChangeArrowheads="1"/>
          </p:cNvSpPr>
          <p:nvPr/>
        </p:nvSpPr>
        <p:spPr bwMode="auto">
          <a:xfrm>
            <a:off x="7703070" y="3598119"/>
            <a:ext cx="690563" cy="44291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53262" name="Rectangle 12"/>
          <p:cNvSpPr>
            <a:spLocks noChangeArrowheads="1"/>
          </p:cNvSpPr>
          <p:nvPr/>
        </p:nvSpPr>
        <p:spPr bwMode="auto">
          <a:xfrm>
            <a:off x="8393633" y="3598119"/>
            <a:ext cx="682004" cy="44291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53263" name="Rectangle 13"/>
          <p:cNvSpPr>
            <a:spLocks noChangeArrowheads="1"/>
          </p:cNvSpPr>
          <p:nvPr/>
        </p:nvSpPr>
        <p:spPr bwMode="auto">
          <a:xfrm>
            <a:off x="9081020" y="3598119"/>
            <a:ext cx="690563" cy="44291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  <a:cs typeface="+mn-cs"/>
            </a:endParaRPr>
          </a:p>
        </p:txBody>
      </p:sp>
      <p:cxnSp>
        <p:nvCxnSpPr>
          <p:cNvPr id="53264" name="AutoShape 23"/>
          <p:cNvCxnSpPr>
            <a:cxnSpLocks noChangeShapeType="1"/>
          </p:cNvCxnSpPr>
          <p:nvPr/>
        </p:nvCxnSpPr>
        <p:spPr bwMode="auto">
          <a:xfrm flipH="1">
            <a:off x="3234258" y="2415431"/>
            <a:ext cx="6350" cy="2873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265" name="AutoShape 24"/>
          <p:cNvCxnSpPr>
            <a:cxnSpLocks noChangeShapeType="1"/>
          </p:cNvCxnSpPr>
          <p:nvPr/>
        </p:nvCxnSpPr>
        <p:spPr bwMode="auto">
          <a:xfrm flipH="1">
            <a:off x="3107258" y="3018681"/>
            <a:ext cx="11112" cy="5794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266" name="AutoShape 25"/>
          <p:cNvCxnSpPr>
            <a:cxnSpLocks noChangeShapeType="1"/>
          </p:cNvCxnSpPr>
          <p:nvPr/>
        </p:nvCxnSpPr>
        <p:spPr bwMode="auto">
          <a:xfrm flipH="1">
            <a:off x="5609158" y="3390156"/>
            <a:ext cx="9525" cy="2079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267" name="AutoShape 26"/>
          <p:cNvCxnSpPr>
            <a:cxnSpLocks noChangeShapeType="1"/>
          </p:cNvCxnSpPr>
          <p:nvPr/>
        </p:nvCxnSpPr>
        <p:spPr bwMode="auto">
          <a:xfrm flipH="1">
            <a:off x="3799408" y="3390156"/>
            <a:ext cx="18097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268" name="AutoShape 27"/>
          <p:cNvCxnSpPr>
            <a:cxnSpLocks noChangeShapeType="1"/>
          </p:cNvCxnSpPr>
          <p:nvPr/>
        </p:nvCxnSpPr>
        <p:spPr bwMode="auto">
          <a:xfrm flipV="1">
            <a:off x="3802583" y="3018681"/>
            <a:ext cx="0" cy="371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269" name="AutoShape 28"/>
          <p:cNvCxnSpPr>
            <a:cxnSpLocks noChangeShapeType="1"/>
          </p:cNvCxnSpPr>
          <p:nvPr/>
        </p:nvCxnSpPr>
        <p:spPr bwMode="auto">
          <a:xfrm flipV="1">
            <a:off x="4515370" y="3018681"/>
            <a:ext cx="4763" cy="279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270" name="AutoShape 29"/>
          <p:cNvCxnSpPr>
            <a:cxnSpLocks noChangeShapeType="1"/>
          </p:cNvCxnSpPr>
          <p:nvPr/>
        </p:nvCxnSpPr>
        <p:spPr bwMode="auto">
          <a:xfrm>
            <a:off x="4524895" y="3298081"/>
            <a:ext cx="3522663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271" name="AutoShape 30"/>
          <p:cNvCxnSpPr>
            <a:cxnSpLocks noChangeShapeType="1"/>
          </p:cNvCxnSpPr>
          <p:nvPr/>
        </p:nvCxnSpPr>
        <p:spPr bwMode="auto">
          <a:xfrm flipH="1">
            <a:off x="8039620" y="3299669"/>
            <a:ext cx="14288" cy="2984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3272" name="Text Box 39"/>
          <p:cNvSpPr txBox="1">
            <a:spLocks noChangeArrowheads="1"/>
          </p:cNvSpPr>
          <p:nvPr/>
        </p:nvSpPr>
        <p:spPr bwMode="auto">
          <a:xfrm>
            <a:off x="2591320" y="2772619"/>
            <a:ext cx="10271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pLine[0]</a:t>
            </a:r>
            <a:endParaRPr kumimoji="1" lang="zh-CN" altLang="zh-CN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3273" name="Text Box 40"/>
          <p:cNvSpPr txBox="1">
            <a:spLocks noChangeArrowheads="1"/>
          </p:cNvSpPr>
          <p:nvPr/>
        </p:nvSpPr>
        <p:spPr bwMode="auto">
          <a:xfrm>
            <a:off x="3308870" y="2772619"/>
            <a:ext cx="10271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pLine[1]</a:t>
            </a:r>
            <a:endParaRPr kumimoji="1" lang="zh-CN" altLang="zh-CN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3274" name="Text Box 41"/>
          <p:cNvSpPr txBox="1">
            <a:spLocks noChangeArrowheads="1"/>
          </p:cNvSpPr>
          <p:nvPr/>
        </p:nvSpPr>
        <p:spPr bwMode="auto">
          <a:xfrm>
            <a:off x="4013720" y="2772619"/>
            <a:ext cx="10271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pLine[2]</a:t>
            </a:r>
            <a:endParaRPr kumimoji="1" lang="zh-CN" altLang="zh-CN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3275" name="Text Box 42"/>
          <p:cNvSpPr txBox="1">
            <a:spLocks noChangeArrowheads="1"/>
          </p:cNvSpPr>
          <p:nvPr/>
        </p:nvSpPr>
        <p:spPr bwMode="auto">
          <a:xfrm>
            <a:off x="5248795" y="4120405"/>
            <a:ext cx="2147888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指针数组</a:t>
            </a:r>
            <a:endParaRPr kumimoji="1" lang="zh-CN" altLang="zh-CN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3276" name="Rectangle 14"/>
          <p:cNvSpPr>
            <a:spLocks noChangeArrowheads="1"/>
          </p:cNvSpPr>
          <p:nvPr/>
        </p:nvSpPr>
        <p:spPr bwMode="auto">
          <a:xfrm>
            <a:off x="2999308" y="5068144"/>
            <a:ext cx="690562" cy="4445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53277" name="Rectangle 15"/>
          <p:cNvSpPr>
            <a:spLocks noChangeArrowheads="1"/>
          </p:cNvSpPr>
          <p:nvPr/>
        </p:nvSpPr>
        <p:spPr bwMode="auto">
          <a:xfrm>
            <a:off x="3701703" y="5068144"/>
            <a:ext cx="699467" cy="4445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53278" name="Rectangle 16"/>
          <p:cNvSpPr>
            <a:spLocks noChangeArrowheads="1"/>
          </p:cNvSpPr>
          <p:nvPr/>
        </p:nvSpPr>
        <p:spPr bwMode="auto">
          <a:xfrm>
            <a:off x="4407818" y="5068144"/>
            <a:ext cx="683245" cy="4445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53279" name="Rectangle 17"/>
          <p:cNvSpPr>
            <a:spLocks noChangeArrowheads="1"/>
          </p:cNvSpPr>
          <p:nvPr/>
        </p:nvSpPr>
        <p:spPr bwMode="auto">
          <a:xfrm>
            <a:off x="5096395" y="5068144"/>
            <a:ext cx="690563" cy="4445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53280" name="Rectangle 18"/>
          <p:cNvSpPr>
            <a:spLocks noChangeArrowheads="1"/>
          </p:cNvSpPr>
          <p:nvPr/>
        </p:nvSpPr>
        <p:spPr bwMode="auto">
          <a:xfrm>
            <a:off x="5786957" y="5068144"/>
            <a:ext cx="693737" cy="4445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53281" name="Rectangle 19"/>
          <p:cNvSpPr>
            <a:spLocks noChangeArrowheads="1"/>
          </p:cNvSpPr>
          <p:nvPr/>
        </p:nvSpPr>
        <p:spPr bwMode="auto">
          <a:xfrm>
            <a:off x="6480696" y="5068144"/>
            <a:ext cx="679450" cy="4445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53282" name="Rectangle 20"/>
          <p:cNvSpPr>
            <a:spLocks noChangeArrowheads="1"/>
          </p:cNvSpPr>
          <p:nvPr/>
        </p:nvSpPr>
        <p:spPr bwMode="auto">
          <a:xfrm>
            <a:off x="7160145" y="5068144"/>
            <a:ext cx="693738" cy="4445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53283" name="Rectangle 21"/>
          <p:cNvSpPr>
            <a:spLocks noChangeArrowheads="1"/>
          </p:cNvSpPr>
          <p:nvPr/>
        </p:nvSpPr>
        <p:spPr bwMode="auto">
          <a:xfrm>
            <a:off x="7853883" y="5068144"/>
            <a:ext cx="690562" cy="4445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53284" name="Rectangle 22"/>
          <p:cNvSpPr>
            <a:spLocks noChangeArrowheads="1"/>
          </p:cNvSpPr>
          <p:nvPr/>
        </p:nvSpPr>
        <p:spPr bwMode="auto">
          <a:xfrm>
            <a:off x="8547447" y="5068144"/>
            <a:ext cx="690562" cy="4445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53285" name="Text Box 31"/>
          <p:cNvSpPr txBox="1">
            <a:spLocks noChangeArrowheads="1"/>
          </p:cNvSpPr>
          <p:nvPr/>
        </p:nvSpPr>
        <p:spPr bwMode="auto">
          <a:xfrm>
            <a:off x="2784995" y="5765056"/>
            <a:ext cx="11699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array2[0]</a:t>
            </a:r>
            <a:endParaRPr kumimoji="1" lang="zh-CN" altLang="zh-CN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3286" name="Text Box 32"/>
          <p:cNvSpPr txBox="1">
            <a:spLocks noChangeArrowheads="1"/>
          </p:cNvSpPr>
          <p:nvPr/>
        </p:nvSpPr>
        <p:spPr bwMode="auto">
          <a:xfrm>
            <a:off x="4850333" y="5765056"/>
            <a:ext cx="1168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array2[1]</a:t>
            </a:r>
            <a:endParaRPr kumimoji="1" lang="zh-CN" altLang="zh-CN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3287" name="Text Box 33"/>
          <p:cNvSpPr txBox="1">
            <a:spLocks noChangeArrowheads="1"/>
          </p:cNvSpPr>
          <p:nvPr/>
        </p:nvSpPr>
        <p:spPr bwMode="auto">
          <a:xfrm>
            <a:off x="6923608" y="5765056"/>
            <a:ext cx="11668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array2[2]</a:t>
            </a:r>
            <a:endParaRPr kumimoji="1" lang="zh-CN" altLang="zh-CN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53288" name="AutoShape 34"/>
          <p:cNvCxnSpPr>
            <a:cxnSpLocks noChangeShapeType="1"/>
          </p:cNvCxnSpPr>
          <p:nvPr/>
        </p:nvCxnSpPr>
        <p:spPr bwMode="auto">
          <a:xfrm flipV="1">
            <a:off x="3370783" y="5512644"/>
            <a:ext cx="0" cy="2524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289" name="AutoShape 35"/>
          <p:cNvCxnSpPr>
            <a:cxnSpLocks noChangeShapeType="1"/>
          </p:cNvCxnSpPr>
          <p:nvPr/>
        </p:nvCxnSpPr>
        <p:spPr bwMode="auto">
          <a:xfrm flipV="1">
            <a:off x="5434533" y="5512644"/>
            <a:ext cx="6350" cy="2524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3290" name="Text Box 36"/>
          <p:cNvSpPr txBox="1">
            <a:spLocks noChangeArrowheads="1"/>
          </p:cNvSpPr>
          <p:nvPr/>
        </p:nvSpPr>
        <p:spPr bwMode="auto">
          <a:xfrm>
            <a:off x="2784995" y="4433144"/>
            <a:ext cx="11699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array2</a:t>
            </a:r>
            <a:endParaRPr kumimoji="1" lang="zh-CN" altLang="zh-CN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53291" name="AutoShape 37"/>
          <p:cNvCxnSpPr>
            <a:cxnSpLocks noChangeShapeType="1"/>
          </p:cNvCxnSpPr>
          <p:nvPr/>
        </p:nvCxnSpPr>
        <p:spPr bwMode="auto">
          <a:xfrm flipV="1">
            <a:off x="7507808" y="5512644"/>
            <a:ext cx="0" cy="2524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292" name="AutoShape 38"/>
          <p:cNvCxnSpPr>
            <a:cxnSpLocks noChangeShapeType="1"/>
          </p:cNvCxnSpPr>
          <p:nvPr/>
        </p:nvCxnSpPr>
        <p:spPr bwMode="auto">
          <a:xfrm>
            <a:off x="3370783" y="4769694"/>
            <a:ext cx="0" cy="2984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3293" name="Text Box 43"/>
          <p:cNvSpPr txBox="1">
            <a:spLocks noChangeArrowheads="1"/>
          </p:cNvSpPr>
          <p:nvPr/>
        </p:nvSpPr>
        <p:spPr bwMode="auto">
          <a:xfrm>
            <a:off x="5186883" y="6151389"/>
            <a:ext cx="21494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二维数组</a:t>
            </a:r>
            <a:endParaRPr kumimoji="1" lang="zh-CN" altLang="zh-CN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3294" name="Text Box 36"/>
          <p:cNvSpPr txBox="1">
            <a:spLocks noChangeArrowheads="1"/>
          </p:cNvSpPr>
          <p:nvPr/>
        </p:nvSpPr>
        <p:spPr bwMode="auto">
          <a:xfrm>
            <a:off x="2662758" y="2132856"/>
            <a:ext cx="1168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pLine</a:t>
            </a:r>
            <a:endParaRPr kumimoji="1" lang="zh-CN" altLang="zh-CN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3295" name="Rectangle 9"/>
          <p:cNvSpPr>
            <a:spLocks noChangeArrowheads="1"/>
          </p:cNvSpPr>
          <p:nvPr/>
        </p:nvSpPr>
        <p:spPr bwMode="auto">
          <a:xfrm>
            <a:off x="5244033" y="3598118"/>
            <a:ext cx="690562" cy="439737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D9BE3B-EDE4-47E0-80B0-E8D89991EED1}" type="slidenum">
              <a:rPr lang="zh-CN" altLang="en-US" smtClean="0"/>
              <a:pPr/>
              <a:t>63</a:t>
            </a:fld>
            <a:endParaRPr lang="zh-CN" altLang="en-US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585" y="1981201"/>
            <a:ext cx="10368598" cy="1362075"/>
          </a:xfrm>
        </p:spPr>
        <p:txBody>
          <a:bodyPr/>
          <a:lstStyle/>
          <a:p>
            <a:r>
              <a:rPr lang="zh-CN" altLang="en-US"/>
              <a:t>以指针作为函数参数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24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D9BE3B-EDE4-47E0-80B0-E8D89991EED1}" type="slidenum">
              <a:rPr lang="zh-CN" altLang="en-US" smtClean="0"/>
              <a:pPr/>
              <a:t>64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854789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标题 1"/>
          <p:cNvSpPr>
            <a:spLocks noGrp="1"/>
          </p:cNvSpPr>
          <p:nvPr>
            <p:ph type="title"/>
          </p:nvPr>
        </p:nvSpPr>
        <p:spPr>
          <a:xfrm>
            <a:off x="609600" y="1647825"/>
            <a:ext cx="10979150" cy="1066800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Font typeface="Georgia" panose="02040502050405020303" pitchFamily="18" charset="0"/>
              <a:buNone/>
            </a:pPr>
            <a:r>
              <a:rPr lang="zh-CN" altLang="en-US">
                <a:latin typeface="宋体" panose="02010600030101010101" pitchFamily="2" charset="-122"/>
              </a:rPr>
              <a:t>为什么需要用指针做参数？</a:t>
            </a:r>
            <a:endParaRPr lang="en-US" altLang="zh-CN">
              <a:latin typeface="宋体" panose="02010600030101010101" pitchFamily="2" charset="-122"/>
            </a:endParaRPr>
          </a:p>
        </p:txBody>
      </p:sp>
      <p:sp>
        <p:nvSpPr>
          <p:cNvPr id="54275" name="内容占位符 2"/>
          <p:cNvSpPr>
            <a:spLocks noGrp="1"/>
          </p:cNvSpPr>
          <p:nvPr>
            <p:ph idx="1"/>
          </p:nvPr>
        </p:nvSpPr>
        <p:spPr>
          <a:xfrm>
            <a:off x="598488" y="2995613"/>
            <a:ext cx="10469562" cy="3170237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sz="2800">
                <a:latin typeface="宋体" panose="02010600030101010101" pitchFamily="2" charset="-122"/>
              </a:rPr>
              <a:t>需要数据双向传递时（引用也可以达到此效果）</a:t>
            </a:r>
            <a:endParaRPr lang="en-US" altLang="zh-CN" sz="2800">
              <a:latin typeface="宋体" panose="02010600030101010101" pitchFamily="2" charset="-122"/>
            </a:endParaRPr>
          </a:p>
          <a:p>
            <a:pPr lvl="1" eaLnBrk="1" hangingPunct="1">
              <a:lnSpc>
                <a:spcPct val="120000"/>
              </a:lnSpc>
            </a:pPr>
            <a:r>
              <a:rPr lang="zh-CN" altLang="en-US" sz="2400">
                <a:latin typeface="宋体" panose="02010600030101010101" pitchFamily="2" charset="-122"/>
              </a:rPr>
              <a:t>用指针作为函数的参数，可以使被调函数通过形参指针存取主调函数中实参指针指向的数据，实现数据的双向传递</a:t>
            </a:r>
            <a:endParaRPr lang="en-US" altLang="zh-CN" sz="2400">
              <a:latin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sz="2800">
                <a:latin typeface="宋体" panose="02010600030101010101" pitchFamily="2" charset="-122"/>
              </a:rPr>
              <a:t>需要传递一组数据，只传首地址运行效率比较高</a:t>
            </a:r>
            <a:endParaRPr lang="en-US" altLang="zh-CN" sz="2800">
              <a:latin typeface="宋体" panose="02010600030101010101" pitchFamily="2" charset="-122"/>
            </a:endParaRPr>
          </a:p>
          <a:p>
            <a:pPr lvl="1" eaLnBrk="1" hangingPunct="1">
              <a:lnSpc>
                <a:spcPct val="120000"/>
              </a:lnSpc>
            </a:pPr>
            <a:r>
              <a:rPr lang="zh-CN" altLang="en-US" sz="2400">
                <a:latin typeface="宋体" panose="02010600030101010101" pitchFamily="2" charset="-122"/>
              </a:rPr>
              <a:t>实参是数组名时形参可以是指针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D9BE3B-EDE4-47E0-80B0-E8D89991EED1}" type="slidenum">
              <a:rPr lang="zh-CN" altLang="en-US" smtClean="0"/>
              <a:pPr/>
              <a:t>65</a:t>
            </a:fld>
            <a:endParaRPr lang="zh-CN" altLang="en-US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例</a:t>
            </a:r>
            <a:r>
              <a:rPr lang="en-US" altLang="zh-CN"/>
              <a:t>6-10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537" indent="0">
              <a:buNone/>
            </a:pPr>
            <a:r>
              <a:rPr lang="zh-CN" altLang="en-US"/>
              <a:t>读入三个浮点数，将整数部分和小数部分分别输出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D9BE3B-EDE4-47E0-80B0-E8D89991EED1}" type="slidenum">
              <a:rPr lang="zh-CN" altLang="en-US" smtClean="0"/>
              <a:pPr/>
              <a:t>66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163790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例</a:t>
            </a:r>
            <a:r>
              <a:rPr lang="en-US" altLang="zh-CN"/>
              <a:t>6-10</a:t>
            </a:r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058615" y="1052736"/>
            <a:ext cx="10519023" cy="5328592"/>
          </a:xfrm>
        </p:spPr>
        <p:txBody>
          <a:bodyPr>
            <a:noAutofit/>
          </a:bodyPr>
          <a:lstStyle/>
          <a:p>
            <a:pPr marL="360000" indent="-252000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en-US" altLang="zh-CN" sz="2000" dirty="0">
                <a:latin typeface="Consolas" panose="020B0609020204030204" pitchFamily="49" charset="0"/>
                <a:cs typeface="Consolas" pitchFamily="49" charset="0"/>
              </a:rPr>
              <a:t>#include &lt;</a:t>
            </a:r>
            <a:r>
              <a:rPr lang="en-US" altLang="zh-CN" sz="2000" dirty="0" err="1">
                <a:latin typeface="Consolas" panose="020B0609020204030204" pitchFamily="49" charset="0"/>
                <a:cs typeface="Consolas" pitchFamily="49" charset="0"/>
              </a:rPr>
              <a:t>iostream</a:t>
            </a:r>
            <a:r>
              <a:rPr lang="en-US" altLang="zh-CN" sz="2000" dirty="0">
                <a:latin typeface="Consolas" panose="020B0609020204030204" pitchFamily="49" charset="0"/>
                <a:cs typeface="Consolas" pitchFamily="49" charset="0"/>
              </a:rPr>
              <a:t>&gt;</a:t>
            </a:r>
          </a:p>
          <a:p>
            <a:pPr marL="360000" indent="-252000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en-US" altLang="zh-CN" sz="2000" dirty="0">
                <a:latin typeface="Consolas" panose="020B0609020204030204" pitchFamily="49" charset="0"/>
                <a:cs typeface="Consolas" pitchFamily="49" charset="0"/>
              </a:rPr>
              <a:t>using namespace </a:t>
            </a:r>
            <a:r>
              <a:rPr lang="en-US" altLang="zh-CN" sz="2000" dirty="0" err="1">
                <a:latin typeface="Consolas" panose="020B0609020204030204" pitchFamily="49" charset="0"/>
                <a:cs typeface="Consolas" pitchFamily="49" charset="0"/>
              </a:rPr>
              <a:t>std</a:t>
            </a:r>
            <a:r>
              <a:rPr lang="en-US" altLang="zh-CN" sz="2000" dirty="0">
                <a:latin typeface="Consolas" panose="020B0609020204030204" pitchFamily="49" charset="0"/>
                <a:cs typeface="Consolas" pitchFamily="49" charset="0"/>
              </a:rPr>
              <a:t>;</a:t>
            </a:r>
          </a:p>
          <a:p>
            <a:pPr marL="360000" indent="-252000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en-US" altLang="zh-CN" sz="2000" dirty="0">
                <a:latin typeface="Consolas" panose="020B0609020204030204" pitchFamily="49" charset="0"/>
                <a:cs typeface="Consolas" pitchFamily="49" charset="0"/>
              </a:rPr>
              <a:t>void </a:t>
            </a:r>
            <a:r>
              <a:rPr lang="en-US" altLang="zh-CN" sz="2000" dirty="0" err="1">
                <a:latin typeface="Consolas" panose="020B0609020204030204" pitchFamily="49" charset="0"/>
                <a:cs typeface="Consolas" pitchFamily="49" charset="0"/>
              </a:rPr>
              <a:t>splitFloat</a:t>
            </a:r>
            <a:r>
              <a:rPr lang="en-US" altLang="zh-CN" sz="2000" dirty="0">
                <a:latin typeface="Consolas" panose="020B0609020204030204" pitchFamily="49" charset="0"/>
                <a:cs typeface="Consolas" pitchFamily="49" charset="0"/>
              </a:rPr>
              <a:t>(float x, 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cs typeface="Consolas" pitchFamily="49" charset="0"/>
              </a:rPr>
              <a:t>int *</a:t>
            </a:r>
            <a:r>
              <a:rPr lang="en-US" altLang="zh-CN" sz="2000" dirty="0" err="1">
                <a:solidFill>
                  <a:srgbClr val="C00000"/>
                </a:solidFill>
                <a:latin typeface="Consolas" panose="020B0609020204030204" pitchFamily="49" charset="0"/>
                <a:cs typeface="Consolas" pitchFamily="49" charset="0"/>
              </a:rPr>
              <a:t>intPart</a:t>
            </a:r>
            <a:r>
              <a:rPr lang="en-US" altLang="zh-CN" sz="2000" dirty="0">
                <a:latin typeface="Consolas" panose="020B0609020204030204" pitchFamily="49" charset="0"/>
                <a:cs typeface="Consolas" pitchFamily="49" charset="0"/>
              </a:rPr>
              <a:t>, float 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cs typeface="Consolas" pitchFamily="49" charset="0"/>
              </a:rPr>
              <a:t>*</a:t>
            </a:r>
            <a:r>
              <a:rPr lang="en-US" altLang="zh-CN" sz="2000" dirty="0" err="1">
                <a:solidFill>
                  <a:srgbClr val="C00000"/>
                </a:solidFill>
                <a:latin typeface="Consolas" panose="020B0609020204030204" pitchFamily="49" charset="0"/>
                <a:cs typeface="Consolas" pitchFamily="49" charset="0"/>
              </a:rPr>
              <a:t>fracPart</a:t>
            </a:r>
            <a:r>
              <a:rPr lang="en-US" altLang="zh-CN" sz="2000" dirty="0">
                <a:latin typeface="Consolas" panose="020B0609020204030204" pitchFamily="49" charset="0"/>
                <a:cs typeface="Consolas" pitchFamily="49" charset="0"/>
              </a:rPr>
              <a:t>) {</a:t>
            </a:r>
          </a:p>
          <a:p>
            <a:pPr marL="360000" indent="-252000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en-US" altLang="zh-CN" sz="2000" dirty="0">
                <a:latin typeface="Consolas" panose="020B0609020204030204" pitchFamily="49" charset="0"/>
                <a:cs typeface="Consolas" pitchFamily="49" charset="0"/>
              </a:rPr>
              <a:t> </a:t>
            </a:r>
            <a:r>
              <a:rPr lang="zh-CN" altLang="en-US" sz="2000" dirty="0">
                <a:latin typeface="Consolas" panose="020B0609020204030204" pitchFamily="49" charset="0"/>
                <a:cs typeface="Consolas" pitchFamily="49" charset="0"/>
              </a:rPr>
              <a:t>  </a:t>
            </a:r>
            <a:r>
              <a:rPr lang="zh-CN" altLang="en-US" sz="2000" dirty="0">
                <a:solidFill>
                  <a:srgbClr val="C00000"/>
                </a:solidFill>
                <a:latin typeface="Consolas" panose="020B0609020204030204" pitchFamily="49" charset="0"/>
                <a:cs typeface="Consolas" pitchFamily="49" charset="0"/>
              </a:rPr>
              <a:t>*</a:t>
            </a:r>
            <a:r>
              <a:rPr lang="en-US" altLang="zh-CN" sz="2000" dirty="0" err="1">
                <a:solidFill>
                  <a:srgbClr val="C00000"/>
                </a:solidFill>
                <a:latin typeface="Consolas" panose="020B0609020204030204" pitchFamily="49" charset="0"/>
                <a:cs typeface="Consolas" pitchFamily="49" charset="0"/>
              </a:rPr>
              <a:t>intPart</a:t>
            </a:r>
            <a:r>
              <a:rPr lang="en-US" altLang="zh-CN" sz="2000" dirty="0">
                <a:latin typeface="Consolas" panose="020B0609020204030204" pitchFamily="49" charset="0"/>
                <a:cs typeface="Consolas" pitchFamily="49" charset="0"/>
              </a:rPr>
              <a:t> = </a:t>
            </a:r>
            <a:r>
              <a:rPr lang="en-US" altLang="zh-CN" sz="2000" dirty="0" err="1">
                <a:latin typeface="Consolas" panose="020B0609020204030204" pitchFamily="49" charset="0"/>
                <a:cs typeface="Consolas" pitchFamily="49" charset="0"/>
              </a:rPr>
              <a:t>static_cast</a:t>
            </a:r>
            <a:r>
              <a:rPr lang="en-US" altLang="zh-CN" sz="2000" dirty="0">
                <a:latin typeface="Consolas" panose="020B0609020204030204" pitchFamily="49" charset="0"/>
                <a:cs typeface="Consolas" pitchFamily="49" charset="0"/>
              </a:rPr>
              <a:t>&lt;int&gt;(x); //</a:t>
            </a:r>
            <a:r>
              <a:rPr lang="zh-CN" altLang="en-US" sz="2000" dirty="0">
                <a:latin typeface="Consolas" panose="020B0609020204030204" pitchFamily="49" charset="0"/>
                <a:cs typeface="Consolas" pitchFamily="49" charset="0"/>
              </a:rPr>
              <a:t>取</a:t>
            </a:r>
            <a:r>
              <a:rPr lang="en-US" altLang="zh-CN" sz="2000" dirty="0">
                <a:latin typeface="Consolas" panose="020B0609020204030204" pitchFamily="49" charset="0"/>
                <a:cs typeface="Consolas" pitchFamily="49" charset="0"/>
              </a:rPr>
              <a:t>x</a:t>
            </a:r>
            <a:r>
              <a:rPr lang="zh-CN" altLang="en-US" sz="2000" dirty="0">
                <a:latin typeface="Consolas" panose="020B0609020204030204" pitchFamily="49" charset="0"/>
                <a:cs typeface="Consolas" pitchFamily="49" charset="0"/>
              </a:rPr>
              <a:t>的整数部分</a:t>
            </a:r>
            <a:endParaRPr lang="en-US" altLang="zh-CN" sz="2000" dirty="0">
              <a:latin typeface="Consolas" panose="020B0609020204030204" pitchFamily="49" charset="0"/>
              <a:cs typeface="Consolas" pitchFamily="49" charset="0"/>
            </a:endParaRPr>
          </a:p>
          <a:p>
            <a:pPr marL="360000" indent="-252000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en-US" altLang="zh-CN" sz="2000" dirty="0">
                <a:latin typeface="Consolas" panose="020B0609020204030204" pitchFamily="49" charset="0"/>
                <a:cs typeface="Consolas" pitchFamily="49" charset="0"/>
              </a:rPr>
              <a:t>  </a:t>
            </a:r>
            <a:r>
              <a:rPr lang="zh-CN" altLang="en-US" sz="2000" dirty="0">
                <a:latin typeface="Consolas" panose="020B0609020204030204" pitchFamily="49" charset="0"/>
                <a:cs typeface="Consolas" pitchFamily="49" charset="0"/>
              </a:rPr>
              <a:t> </a:t>
            </a:r>
            <a:r>
              <a:rPr lang="zh-CN" altLang="en-US" sz="2000" dirty="0">
                <a:solidFill>
                  <a:srgbClr val="C00000"/>
                </a:solidFill>
                <a:latin typeface="Consolas" panose="020B0609020204030204" pitchFamily="49" charset="0"/>
                <a:cs typeface="Consolas" pitchFamily="49" charset="0"/>
              </a:rPr>
              <a:t>*</a:t>
            </a:r>
            <a:r>
              <a:rPr lang="en-US" altLang="zh-CN" sz="2000" dirty="0" err="1">
                <a:solidFill>
                  <a:srgbClr val="C00000"/>
                </a:solidFill>
                <a:latin typeface="Consolas" panose="020B0609020204030204" pitchFamily="49" charset="0"/>
                <a:cs typeface="Consolas" pitchFamily="49" charset="0"/>
              </a:rPr>
              <a:t>fracPart</a:t>
            </a:r>
            <a:r>
              <a:rPr lang="en-US" altLang="zh-CN" sz="2000" dirty="0">
                <a:latin typeface="Consolas" panose="020B0609020204030204" pitchFamily="49" charset="0"/>
                <a:cs typeface="Consolas" pitchFamily="49" charset="0"/>
              </a:rPr>
              <a:t> = x - *</a:t>
            </a:r>
            <a:r>
              <a:rPr lang="en-US" altLang="zh-CN" sz="2000" dirty="0" err="1">
                <a:latin typeface="Consolas" panose="020B0609020204030204" pitchFamily="49" charset="0"/>
                <a:cs typeface="Consolas" pitchFamily="49" charset="0"/>
              </a:rPr>
              <a:t>intPart</a:t>
            </a:r>
            <a:r>
              <a:rPr lang="en-US" altLang="zh-CN" sz="2000" dirty="0">
                <a:latin typeface="Consolas" panose="020B0609020204030204" pitchFamily="49" charset="0"/>
                <a:cs typeface="Consolas" pitchFamily="49" charset="0"/>
              </a:rPr>
              <a:t>; //</a:t>
            </a:r>
            <a:r>
              <a:rPr lang="zh-CN" altLang="en-US" sz="2000" dirty="0">
                <a:latin typeface="Consolas" panose="020B0609020204030204" pitchFamily="49" charset="0"/>
                <a:cs typeface="Consolas" pitchFamily="49" charset="0"/>
              </a:rPr>
              <a:t>取</a:t>
            </a:r>
            <a:r>
              <a:rPr lang="en-US" altLang="zh-CN" sz="2000" dirty="0">
                <a:latin typeface="Consolas" panose="020B0609020204030204" pitchFamily="49" charset="0"/>
                <a:cs typeface="Consolas" pitchFamily="49" charset="0"/>
              </a:rPr>
              <a:t>x</a:t>
            </a:r>
            <a:r>
              <a:rPr lang="zh-CN" altLang="en-US" sz="2000" dirty="0">
                <a:latin typeface="Consolas" panose="020B0609020204030204" pitchFamily="49" charset="0"/>
                <a:cs typeface="Consolas" pitchFamily="49" charset="0"/>
              </a:rPr>
              <a:t>的小数部分</a:t>
            </a:r>
            <a:endParaRPr lang="en-US" altLang="zh-CN" sz="2000" dirty="0">
              <a:latin typeface="Consolas" panose="020B0609020204030204" pitchFamily="49" charset="0"/>
              <a:cs typeface="Consolas" pitchFamily="49" charset="0"/>
            </a:endParaRPr>
          </a:p>
          <a:p>
            <a:pPr marL="360000" indent="-252000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en-US" altLang="zh-CN" sz="2000" dirty="0">
                <a:latin typeface="Consolas" panose="020B0609020204030204" pitchFamily="49" charset="0"/>
                <a:cs typeface="Consolas" pitchFamily="49" charset="0"/>
              </a:rPr>
              <a:t>}</a:t>
            </a:r>
          </a:p>
          <a:p>
            <a:pPr marL="358775" indent="-250825" eaLnBrk="1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zh-CN" sz="2000" noProof="1">
                <a:latin typeface="Consolas" panose="020B0609020204030204" pitchFamily="49" charset="0"/>
              </a:rPr>
              <a:t>int main() {</a:t>
            </a:r>
          </a:p>
          <a:p>
            <a:pPr marL="358775" indent="-250825" eaLnBrk="1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zh-CN" sz="2000" noProof="1">
                <a:latin typeface="Consolas" panose="020B0609020204030204" pitchFamily="49" charset="0"/>
              </a:rPr>
              <a:t>  cout &lt;&lt; "Enter 3 float point numbers:" &lt;&lt; endl;</a:t>
            </a:r>
          </a:p>
          <a:p>
            <a:pPr marL="358775" indent="-250825" eaLnBrk="1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zh-CN" sz="2000" noProof="1">
                <a:latin typeface="Consolas" panose="020B0609020204030204" pitchFamily="49" charset="0"/>
              </a:rPr>
              <a:t>  for(int i = 0; i &lt; 3; i++) {</a:t>
            </a:r>
          </a:p>
          <a:p>
            <a:pPr marL="358775" indent="-250825" eaLnBrk="1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zh-CN" sz="2000" noProof="1">
                <a:latin typeface="Consolas" panose="020B0609020204030204" pitchFamily="49" charset="0"/>
              </a:rPr>
              <a:t>    float x, </a:t>
            </a:r>
            <a:r>
              <a:rPr lang="en-US" altLang="zh-CN" sz="2000" noProof="1">
                <a:solidFill>
                  <a:srgbClr val="0070C0"/>
                </a:solidFill>
                <a:latin typeface="Consolas" panose="020B0609020204030204" pitchFamily="49" charset="0"/>
              </a:rPr>
              <a:t>f</a:t>
            </a:r>
            <a:r>
              <a:rPr lang="en-US" altLang="zh-CN" sz="2000" noProof="1">
                <a:latin typeface="Consolas" panose="020B0609020204030204" pitchFamily="49" charset="0"/>
              </a:rPr>
              <a:t>;</a:t>
            </a:r>
          </a:p>
          <a:p>
            <a:pPr marL="358775" indent="-250825" eaLnBrk="1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zh-CN" sz="2000" noProof="1">
                <a:latin typeface="Consolas" panose="020B0609020204030204" pitchFamily="49" charset="0"/>
              </a:rPr>
              <a:t>    int </a:t>
            </a:r>
            <a:r>
              <a:rPr lang="en-US" altLang="zh-CN" sz="2000" noProof="1">
                <a:solidFill>
                  <a:srgbClr val="0070C0"/>
                </a:solidFill>
                <a:latin typeface="Consolas" panose="020B0609020204030204" pitchFamily="49" charset="0"/>
              </a:rPr>
              <a:t>n</a:t>
            </a:r>
            <a:r>
              <a:rPr lang="en-US" altLang="zh-CN" sz="2000" noProof="1">
                <a:latin typeface="Consolas" panose="020B0609020204030204" pitchFamily="49" charset="0"/>
              </a:rPr>
              <a:t>;</a:t>
            </a:r>
          </a:p>
          <a:p>
            <a:pPr marL="358775" indent="-250825" eaLnBrk="1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zh-CN" sz="2000" noProof="1">
                <a:latin typeface="Consolas" panose="020B0609020204030204" pitchFamily="49" charset="0"/>
              </a:rPr>
              <a:t>    cin &gt;&gt; x;</a:t>
            </a:r>
          </a:p>
          <a:p>
            <a:pPr marL="358775" indent="-250825" eaLnBrk="1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zh-CN" sz="2000" noProof="1">
                <a:latin typeface="Consolas" panose="020B0609020204030204" pitchFamily="49" charset="0"/>
              </a:rPr>
              <a:t>    splitFloat(x, </a:t>
            </a:r>
            <a:r>
              <a:rPr lang="en-US" altLang="zh-CN" sz="2000" noProof="1">
                <a:solidFill>
                  <a:srgbClr val="0070C0"/>
                </a:solidFill>
                <a:latin typeface="Consolas" panose="020B0609020204030204" pitchFamily="49" charset="0"/>
              </a:rPr>
              <a:t>&amp;n</a:t>
            </a:r>
            <a:r>
              <a:rPr lang="en-US" altLang="zh-CN" sz="2000" noProof="1">
                <a:latin typeface="Consolas" panose="020B0609020204030204" pitchFamily="49" charset="0"/>
              </a:rPr>
              <a:t>, </a:t>
            </a:r>
            <a:r>
              <a:rPr lang="en-US" altLang="zh-CN" sz="2000" noProof="1">
                <a:solidFill>
                  <a:srgbClr val="0070C0"/>
                </a:solidFill>
                <a:latin typeface="Consolas" panose="020B0609020204030204" pitchFamily="49" charset="0"/>
              </a:rPr>
              <a:t>&amp;f</a:t>
            </a:r>
            <a:r>
              <a:rPr lang="en-US" altLang="zh-CN" sz="2000" noProof="1">
                <a:latin typeface="Consolas" panose="020B0609020204030204" pitchFamily="49" charset="0"/>
              </a:rPr>
              <a:t>);	//</a:t>
            </a:r>
            <a:r>
              <a:rPr lang="zh-CN" altLang="en-US" sz="2000" noProof="1">
                <a:latin typeface="Consolas" panose="020B0609020204030204" pitchFamily="49" charset="0"/>
              </a:rPr>
              <a:t>变量地址作为实参</a:t>
            </a:r>
          </a:p>
          <a:p>
            <a:pPr marL="358775" indent="-250825" eaLnBrk="1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zh-CN" altLang="en-US" sz="2000" noProof="1">
                <a:latin typeface="Consolas" panose="020B0609020204030204" pitchFamily="49" charset="0"/>
              </a:rPr>
              <a:t>    </a:t>
            </a:r>
            <a:r>
              <a:rPr lang="en-US" altLang="zh-CN" sz="2000" noProof="1">
                <a:latin typeface="Consolas" panose="020B0609020204030204" pitchFamily="49" charset="0"/>
              </a:rPr>
              <a:t>cout &lt;&lt; "Integer Part = " &lt;&lt; </a:t>
            </a:r>
            <a:r>
              <a:rPr lang="en-US" altLang="zh-CN" sz="2000" noProof="1">
                <a:solidFill>
                  <a:srgbClr val="0070C0"/>
                </a:solidFill>
                <a:latin typeface="Consolas" panose="020B0609020204030204" pitchFamily="49" charset="0"/>
              </a:rPr>
              <a:t>n</a:t>
            </a:r>
            <a:r>
              <a:rPr lang="en-US" altLang="zh-CN" sz="2000" noProof="1">
                <a:latin typeface="Consolas" panose="020B0609020204030204" pitchFamily="49" charset="0"/>
              </a:rPr>
              <a:t> &lt;&lt; " Fraction Part = " &lt;&lt; </a:t>
            </a:r>
            <a:r>
              <a:rPr lang="en-US" altLang="zh-CN" sz="2000" noProof="1">
                <a:solidFill>
                  <a:srgbClr val="0070C0"/>
                </a:solidFill>
                <a:latin typeface="Consolas" panose="020B0609020204030204" pitchFamily="49" charset="0"/>
              </a:rPr>
              <a:t>f</a:t>
            </a:r>
            <a:r>
              <a:rPr lang="en-US" altLang="zh-CN" sz="2000" noProof="1">
                <a:latin typeface="Consolas" panose="020B0609020204030204" pitchFamily="49" charset="0"/>
              </a:rPr>
              <a:t> &lt;&lt; endl;</a:t>
            </a:r>
          </a:p>
          <a:p>
            <a:pPr marL="358775" indent="-250825" eaLnBrk="1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zh-CN" sz="2000" noProof="1">
                <a:latin typeface="Consolas" panose="020B0609020204030204" pitchFamily="49" charset="0"/>
              </a:rPr>
              <a:t>  }</a:t>
            </a:r>
          </a:p>
          <a:p>
            <a:pPr marL="358775" indent="-250825" eaLnBrk="1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zh-CN" sz="2000" noProof="1">
                <a:latin typeface="Consolas" panose="020B0609020204030204" pitchFamily="49" charset="0"/>
              </a:rPr>
              <a:t>  return 0;</a:t>
            </a:r>
          </a:p>
          <a:p>
            <a:pPr marL="358775" indent="-250825" eaLnBrk="1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zh-CN" sz="2000" noProof="1" smtClean="0">
                <a:latin typeface="Consolas" panose="020B0609020204030204" pitchFamily="49" charset="0"/>
              </a:rPr>
              <a:t>}</a:t>
            </a:r>
            <a:endParaRPr lang="en-US" altLang="zh-CN" sz="2000" noProof="1">
              <a:latin typeface="Consolas" panose="020B0609020204030204" pitchFamily="49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D9BE3B-EDE4-47E0-80B0-E8D89991EED1}" type="slidenum">
              <a:rPr lang="zh-CN" altLang="en-US" smtClean="0"/>
              <a:pPr/>
              <a:t>67</a:t>
            </a:fld>
            <a:endParaRPr lang="zh-CN" altLang="en-US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例</a:t>
            </a:r>
            <a:r>
              <a:rPr lang="en-US" altLang="zh-CN"/>
              <a:t>: </a:t>
            </a:r>
            <a:r>
              <a:rPr lang="zh-CN" altLang="en-US"/>
              <a:t>指向常量的指针做形参</a:t>
            </a:r>
          </a:p>
        </p:txBody>
      </p:sp>
      <p:sp>
        <p:nvSpPr>
          <p:cNvPr id="57349" name="内容占位符 1"/>
          <p:cNvSpPr>
            <a:spLocks noGrp="1"/>
          </p:cNvSpPr>
          <p:nvPr>
            <p:ph idx="1"/>
          </p:nvPr>
        </p:nvSpPr>
        <p:spPr>
          <a:xfrm>
            <a:off x="2354758" y="1052736"/>
            <a:ext cx="9222880" cy="5328592"/>
          </a:xfrm>
        </p:spPr>
        <p:txBody>
          <a:bodyPr/>
          <a:lstStyle/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#include&lt;</a:t>
            </a:r>
            <a:r>
              <a:rPr lang="en-US" altLang="zh-CN" sz="2000" dirty="0" err="1">
                <a:latin typeface="Consolas" panose="020B0609020204030204" pitchFamily="49" charset="0"/>
              </a:rPr>
              <a:t>iostream</a:t>
            </a:r>
            <a:r>
              <a:rPr lang="en-US" altLang="zh-CN" sz="2000" dirty="0">
                <a:latin typeface="Consolas" panose="020B0609020204030204" pitchFamily="49" charset="0"/>
              </a:rPr>
              <a:t>&gt;</a:t>
            </a: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using namespace </a:t>
            </a:r>
            <a:r>
              <a:rPr lang="en-US" altLang="zh-CN" sz="2000" dirty="0" err="1">
                <a:latin typeface="Consolas" panose="020B0609020204030204" pitchFamily="49" charset="0"/>
              </a:rPr>
              <a:t>std</a:t>
            </a:r>
            <a:r>
              <a:rPr lang="en-US" altLang="zh-CN" sz="2000" dirty="0">
                <a:latin typeface="Consolas" panose="020B0609020204030204" pitchFamily="49" charset="0"/>
              </a:rPr>
              <a:t>;</a:t>
            </a: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dirty="0" err="1">
                <a:latin typeface="Consolas" panose="020B0609020204030204" pitchFamily="49" charset="0"/>
              </a:rPr>
              <a:t>const</a:t>
            </a:r>
            <a:r>
              <a:rPr lang="en-US" altLang="zh-CN" sz="2000" dirty="0">
                <a:latin typeface="Consolas" panose="020B0609020204030204" pitchFamily="49" charset="0"/>
              </a:rPr>
              <a:t> </a:t>
            </a:r>
            <a:r>
              <a:rPr lang="en-US" altLang="zh-CN" sz="2000" dirty="0" err="1">
                <a:latin typeface="Consolas" panose="020B0609020204030204" pitchFamily="49" charset="0"/>
              </a:rPr>
              <a:t>int</a:t>
            </a:r>
            <a:r>
              <a:rPr lang="en-US" altLang="zh-CN" sz="2000" dirty="0">
                <a:latin typeface="Consolas" panose="020B0609020204030204" pitchFamily="49" charset="0"/>
              </a:rPr>
              <a:t> N = 6;</a:t>
            </a: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void print(</a:t>
            </a:r>
            <a:r>
              <a:rPr lang="en-US" altLang="zh-CN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sz="2000" dirty="0">
                <a:latin typeface="Consolas" panose="020B0609020204030204" pitchFamily="49" charset="0"/>
              </a:rPr>
              <a:t> </a:t>
            </a:r>
            <a:r>
              <a:rPr lang="en-US" altLang="zh-CN" sz="2000" dirty="0" err="1">
                <a:latin typeface="Consolas" panose="020B0609020204030204" pitchFamily="49" charset="0"/>
              </a:rPr>
              <a:t>int</a:t>
            </a:r>
            <a:r>
              <a:rPr lang="en-US" altLang="zh-CN" sz="2000" dirty="0">
                <a:latin typeface="Consolas" panose="020B0609020204030204" pitchFamily="49" charset="0"/>
              </a:rPr>
              <a:t> *p, </a:t>
            </a:r>
            <a:r>
              <a:rPr lang="en-US" altLang="zh-CN" sz="2000" dirty="0" err="1">
                <a:latin typeface="Consolas" panose="020B0609020204030204" pitchFamily="49" charset="0"/>
              </a:rPr>
              <a:t>int</a:t>
            </a:r>
            <a:r>
              <a:rPr lang="en-US" altLang="zh-CN" sz="2000" dirty="0">
                <a:latin typeface="Consolas" panose="020B0609020204030204" pitchFamily="49" charset="0"/>
              </a:rPr>
              <a:t> n);</a:t>
            </a: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dirty="0" err="1">
                <a:latin typeface="Consolas" panose="020B0609020204030204" pitchFamily="49" charset="0"/>
              </a:rPr>
              <a:t>int</a:t>
            </a:r>
            <a:r>
              <a:rPr lang="en-US" altLang="zh-CN" sz="2000" dirty="0">
                <a:latin typeface="Consolas" panose="020B0609020204030204" pitchFamily="49" charset="0"/>
              </a:rPr>
              <a:t> main() {</a:t>
            </a: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  </a:t>
            </a:r>
            <a:r>
              <a:rPr lang="en-US" altLang="zh-CN" sz="2000" dirty="0" err="1">
                <a:latin typeface="Consolas" panose="020B0609020204030204" pitchFamily="49" charset="0"/>
              </a:rPr>
              <a:t>int</a:t>
            </a:r>
            <a:r>
              <a:rPr lang="en-US" altLang="zh-CN" sz="2000" dirty="0">
                <a:latin typeface="Consolas" panose="020B0609020204030204" pitchFamily="49" charset="0"/>
              </a:rPr>
              <a:t> array[N];</a:t>
            </a: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  for (</a:t>
            </a:r>
            <a:r>
              <a:rPr lang="en-US" altLang="zh-CN" sz="2000" dirty="0" err="1">
                <a:latin typeface="Consolas" panose="020B0609020204030204" pitchFamily="49" charset="0"/>
              </a:rPr>
              <a:t>int</a:t>
            </a:r>
            <a:r>
              <a:rPr lang="en-US" altLang="zh-CN" sz="2000" dirty="0">
                <a:latin typeface="Consolas" panose="020B0609020204030204" pitchFamily="49" charset="0"/>
              </a:rPr>
              <a:t> </a:t>
            </a:r>
            <a:r>
              <a:rPr lang="en-US" altLang="zh-CN" sz="2000" dirty="0" err="1">
                <a:latin typeface="Consolas" panose="020B0609020204030204" pitchFamily="49" charset="0"/>
              </a:rPr>
              <a:t>i</a:t>
            </a:r>
            <a:r>
              <a:rPr lang="en-US" altLang="zh-CN" sz="2000" dirty="0">
                <a:latin typeface="Consolas" panose="020B0609020204030204" pitchFamily="49" charset="0"/>
              </a:rPr>
              <a:t> = 0; </a:t>
            </a:r>
            <a:r>
              <a:rPr lang="en-US" altLang="zh-CN" sz="2000" dirty="0" err="1">
                <a:latin typeface="Consolas" panose="020B0609020204030204" pitchFamily="49" charset="0"/>
              </a:rPr>
              <a:t>i</a:t>
            </a:r>
            <a:r>
              <a:rPr lang="en-US" altLang="zh-CN" sz="2000" dirty="0">
                <a:latin typeface="Consolas" panose="020B0609020204030204" pitchFamily="49" charset="0"/>
              </a:rPr>
              <a:t> &lt; N; </a:t>
            </a:r>
            <a:r>
              <a:rPr lang="en-US" altLang="zh-CN" sz="2000" dirty="0" err="1">
                <a:latin typeface="Consolas" panose="020B0609020204030204" pitchFamily="49" charset="0"/>
              </a:rPr>
              <a:t>i</a:t>
            </a:r>
            <a:r>
              <a:rPr lang="en-US" altLang="zh-CN" sz="2000" dirty="0">
                <a:latin typeface="Consolas" panose="020B0609020204030204" pitchFamily="49" charset="0"/>
              </a:rPr>
              <a:t>++)</a:t>
            </a: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        </a:t>
            </a:r>
            <a:r>
              <a:rPr lang="en-US" altLang="zh-CN" sz="2000" dirty="0" err="1">
                <a:latin typeface="Consolas" panose="020B0609020204030204" pitchFamily="49" charset="0"/>
              </a:rPr>
              <a:t>cin</a:t>
            </a:r>
            <a:r>
              <a:rPr lang="en-US" altLang="zh-CN" sz="2000" dirty="0">
                <a:latin typeface="Consolas" panose="020B0609020204030204" pitchFamily="49" charset="0"/>
              </a:rPr>
              <a:t>&gt;&gt;array[</a:t>
            </a:r>
            <a:r>
              <a:rPr lang="en-US" altLang="zh-CN" sz="2000" dirty="0" err="1">
                <a:latin typeface="Consolas" panose="020B0609020204030204" pitchFamily="49" charset="0"/>
              </a:rPr>
              <a:t>i</a:t>
            </a:r>
            <a:r>
              <a:rPr lang="en-US" altLang="zh-CN" sz="2000" dirty="0">
                <a:latin typeface="Consolas" panose="020B0609020204030204" pitchFamily="49" charset="0"/>
              </a:rPr>
              <a:t>];</a:t>
            </a: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  print(</a:t>
            </a:r>
            <a:r>
              <a:rPr lang="en-US" altLang="zh-CN" sz="2000" dirty="0">
                <a:solidFill>
                  <a:srgbClr val="0070C0"/>
                </a:solidFill>
                <a:latin typeface="Consolas" panose="020B0609020204030204" pitchFamily="49" charset="0"/>
              </a:rPr>
              <a:t>array</a:t>
            </a:r>
            <a:r>
              <a:rPr lang="en-US" altLang="zh-CN" sz="2000" dirty="0">
                <a:latin typeface="Consolas" panose="020B0609020204030204" pitchFamily="49" charset="0"/>
              </a:rPr>
              <a:t>, N);</a:t>
            </a: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  return 0;</a:t>
            </a: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}</a:t>
            </a: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void print(</a:t>
            </a:r>
            <a:r>
              <a:rPr lang="en-US" altLang="zh-CN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dirty="0" err="1">
                <a:latin typeface="Consolas" panose="020B0609020204030204" pitchFamily="49" charset="0"/>
              </a:rPr>
              <a:t>int</a:t>
            </a:r>
            <a:r>
              <a:rPr lang="en-US" altLang="zh-CN" sz="2000" dirty="0">
                <a:latin typeface="Consolas" panose="020B0609020204030204" pitchFamily="49" charset="0"/>
              </a:rPr>
              <a:t> *p, </a:t>
            </a:r>
            <a:r>
              <a:rPr lang="en-US" altLang="zh-CN" sz="2000" dirty="0" err="1">
                <a:latin typeface="Consolas" panose="020B0609020204030204" pitchFamily="49" charset="0"/>
              </a:rPr>
              <a:t>int</a:t>
            </a:r>
            <a:r>
              <a:rPr lang="en-US" altLang="zh-CN" sz="2000" dirty="0">
                <a:latin typeface="Consolas" panose="020B0609020204030204" pitchFamily="49" charset="0"/>
              </a:rPr>
              <a:t> n) {</a:t>
            </a: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  </a:t>
            </a:r>
            <a:r>
              <a:rPr lang="en-US" altLang="zh-CN" sz="2000" dirty="0" err="1">
                <a:latin typeface="Consolas" panose="020B0609020204030204" pitchFamily="49" charset="0"/>
              </a:rPr>
              <a:t>cout</a:t>
            </a:r>
            <a:r>
              <a:rPr lang="en-US" altLang="zh-CN" sz="2000" dirty="0">
                <a:latin typeface="Consolas" panose="020B0609020204030204" pitchFamily="49" charset="0"/>
              </a:rPr>
              <a:t> &lt;&lt; "{ " &lt;&lt; *p;</a:t>
            </a: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  for (</a:t>
            </a:r>
            <a:r>
              <a:rPr lang="en-US" altLang="zh-CN" sz="2000" dirty="0" err="1">
                <a:latin typeface="Consolas" panose="020B0609020204030204" pitchFamily="49" charset="0"/>
              </a:rPr>
              <a:t>int</a:t>
            </a:r>
            <a:r>
              <a:rPr lang="en-US" altLang="zh-CN" sz="2000" dirty="0">
                <a:latin typeface="Consolas" panose="020B0609020204030204" pitchFamily="49" charset="0"/>
              </a:rPr>
              <a:t> </a:t>
            </a:r>
            <a:r>
              <a:rPr lang="en-US" altLang="zh-CN" sz="2000" dirty="0" err="1">
                <a:latin typeface="Consolas" panose="020B0609020204030204" pitchFamily="49" charset="0"/>
              </a:rPr>
              <a:t>i</a:t>
            </a:r>
            <a:r>
              <a:rPr lang="en-US" altLang="zh-CN" sz="2000" dirty="0">
                <a:latin typeface="Consolas" panose="020B0609020204030204" pitchFamily="49" charset="0"/>
              </a:rPr>
              <a:t> = 1; </a:t>
            </a:r>
            <a:r>
              <a:rPr lang="en-US" altLang="zh-CN" sz="2000" dirty="0" err="1">
                <a:latin typeface="Consolas" panose="020B0609020204030204" pitchFamily="49" charset="0"/>
              </a:rPr>
              <a:t>i</a:t>
            </a:r>
            <a:r>
              <a:rPr lang="en-US" altLang="zh-CN" sz="2000" dirty="0">
                <a:latin typeface="Consolas" panose="020B0609020204030204" pitchFamily="49" charset="0"/>
              </a:rPr>
              <a:t> &lt; n; </a:t>
            </a:r>
            <a:r>
              <a:rPr lang="en-US" altLang="zh-CN" sz="2000" dirty="0" err="1">
                <a:latin typeface="Consolas" panose="020B0609020204030204" pitchFamily="49" charset="0"/>
              </a:rPr>
              <a:t>i</a:t>
            </a:r>
            <a:r>
              <a:rPr lang="en-US" altLang="zh-CN" sz="2000" dirty="0">
                <a:latin typeface="Consolas" panose="020B0609020204030204" pitchFamily="49" charset="0"/>
              </a:rPr>
              <a:t>++)</a:t>
            </a: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        </a:t>
            </a:r>
            <a:r>
              <a:rPr lang="en-US" altLang="zh-CN" sz="2000" dirty="0" err="1">
                <a:latin typeface="Consolas" panose="020B0609020204030204" pitchFamily="49" charset="0"/>
              </a:rPr>
              <a:t>cout</a:t>
            </a:r>
            <a:r>
              <a:rPr lang="en-US" altLang="zh-CN" sz="2000" dirty="0">
                <a:latin typeface="Consolas" panose="020B0609020204030204" pitchFamily="49" charset="0"/>
              </a:rPr>
              <a:t> &lt;&lt; ", " &lt;&lt; *(</a:t>
            </a:r>
            <a:r>
              <a:rPr lang="en-US" altLang="zh-CN" sz="2000" dirty="0" err="1">
                <a:latin typeface="Consolas" panose="020B0609020204030204" pitchFamily="49" charset="0"/>
              </a:rPr>
              <a:t>p+i</a:t>
            </a:r>
            <a:r>
              <a:rPr lang="en-US" altLang="zh-CN" sz="2000" dirty="0">
                <a:latin typeface="Consolas" panose="020B0609020204030204" pitchFamily="49" charset="0"/>
              </a:rPr>
              <a:t>);</a:t>
            </a: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  </a:t>
            </a:r>
            <a:r>
              <a:rPr lang="en-US" altLang="zh-CN" sz="2000" dirty="0" err="1">
                <a:latin typeface="Consolas" panose="020B0609020204030204" pitchFamily="49" charset="0"/>
              </a:rPr>
              <a:t>cout</a:t>
            </a:r>
            <a:r>
              <a:rPr lang="en-US" altLang="zh-CN" sz="2000" dirty="0">
                <a:latin typeface="Consolas" panose="020B0609020204030204" pitchFamily="49" charset="0"/>
              </a:rPr>
              <a:t> &lt;&lt; " }" &lt;&lt; </a:t>
            </a:r>
            <a:r>
              <a:rPr lang="en-US" altLang="zh-CN" sz="2000" dirty="0" err="1">
                <a:latin typeface="Consolas" panose="020B0609020204030204" pitchFamily="49" charset="0"/>
              </a:rPr>
              <a:t>endl</a:t>
            </a:r>
            <a:r>
              <a:rPr lang="en-US" altLang="zh-CN" sz="2000" dirty="0">
                <a:latin typeface="Consolas" panose="020B0609020204030204" pitchFamily="49" charset="0"/>
              </a:rPr>
              <a:t>;</a:t>
            </a: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dirty="0" smtClean="0">
                <a:latin typeface="Consolas" panose="020B0609020204030204" pitchFamily="49" charset="0"/>
              </a:rPr>
              <a:t>}</a:t>
            </a:r>
            <a:endParaRPr lang="en-US" altLang="zh-CN" sz="2000" dirty="0">
              <a:latin typeface="Consolas" panose="020B0609020204030204" pitchFamily="49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D9BE3B-EDE4-47E0-80B0-E8D89991EED1}" type="slidenum">
              <a:rPr lang="zh-CN" altLang="en-US" smtClean="0"/>
              <a:pPr/>
              <a:t>68</a:t>
            </a:fld>
            <a:endParaRPr lang="zh-CN" altLang="en-US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例：用</a:t>
            </a:r>
            <a:r>
              <a:rPr lang="zh-CN" altLang="en-US" dirty="0"/>
              <a:t>指针变量作函数参数接收数组地址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66726" y="1052736"/>
            <a:ext cx="9510911" cy="5472607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altLang="zh-CN" sz="2000" dirty="0">
                <a:latin typeface="Consolas" panose="020B0609020204030204" pitchFamily="49" charset="0"/>
              </a:rPr>
              <a:t>……</a:t>
            </a:r>
          </a:p>
          <a:p>
            <a:pPr>
              <a:spcBef>
                <a:spcPts val="0"/>
              </a:spcBef>
            </a:pPr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</a:rPr>
              <a:t>void </a:t>
            </a:r>
            <a:r>
              <a:rPr lang="en-US" altLang="zh-CN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select_sort</a:t>
            </a:r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</a:rPr>
              <a:t> *</a:t>
            </a:r>
            <a:r>
              <a:rPr lang="en-US" altLang="zh-CN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p,int</a:t>
            </a:r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</a:rPr>
              <a:t> n){</a:t>
            </a:r>
          </a:p>
          <a:p>
            <a:pPr>
              <a:spcBef>
                <a:spcPts val="0"/>
              </a:spcBef>
            </a:pPr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i,j,k,t</a:t>
            </a:r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		//k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用于锁定本轮扫描的最小元素</a:t>
            </a:r>
          </a:p>
          <a:p>
            <a:pPr>
              <a:spcBef>
                <a:spcPts val="0"/>
              </a:spcBef>
            </a:pPr>
            <a:r>
              <a:rPr lang="zh-CN" alt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</a:rPr>
              <a:t>for(</a:t>
            </a:r>
            <a:r>
              <a:rPr lang="en-US" altLang="zh-CN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</a:rPr>
              <a:t>=0;i&lt;n-1;i++){</a:t>
            </a:r>
          </a:p>
          <a:p>
            <a:pPr>
              <a:spcBef>
                <a:spcPts val="0"/>
              </a:spcBef>
            </a:pPr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</a:rPr>
              <a:t>		k=</a:t>
            </a:r>
            <a:r>
              <a:rPr lang="en-US" altLang="zh-CN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</a:rPr>
              <a:t>		for(j=i+1;j&lt;</a:t>
            </a:r>
            <a:r>
              <a:rPr lang="en-US" altLang="zh-CN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n;j</a:t>
            </a:r>
            <a:r>
              <a:rPr lang="en-US" altLang="zh-CN" sz="2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++)</a:t>
            </a:r>
            <a:endParaRPr lang="en-US" altLang="zh-CN" sz="20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</a:rPr>
              <a:t>			if(*(</a:t>
            </a:r>
            <a:r>
              <a:rPr lang="en-US" altLang="zh-CN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p+j</a:t>
            </a:r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</a:rPr>
              <a:t>)&lt;*(</a:t>
            </a:r>
            <a:r>
              <a:rPr lang="en-US" altLang="zh-CN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p+k</a:t>
            </a:r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</a:rPr>
              <a:t>)) k=j;</a:t>
            </a:r>
          </a:p>
          <a:p>
            <a:pPr>
              <a:spcBef>
                <a:spcPts val="0"/>
              </a:spcBef>
            </a:pPr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</a:rPr>
              <a:t>		t=*(</a:t>
            </a:r>
            <a:r>
              <a:rPr lang="en-US" altLang="zh-CN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p+k</a:t>
            </a:r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</a:rPr>
              <a:t>);*(</a:t>
            </a:r>
            <a:r>
              <a:rPr lang="en-US" altLang="zh-CN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p+k</a:t>
            </a:r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</a:rPr>
              <a:t>)=*(</a:t>
            </a:r>
            <a:r>
              <a:rPr lang="en-US" altLang="zh-CN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p+i</a:t>
            </a:r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</a:rPr>
              <a:t>);*(</a:t>
            </a:r>
            <a:r>
              <a:rPr lang="en-US" altLang="zh-CN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p+i</a:t>
            </a:r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</a:rPr>
              <a:t>)=t;</a:t>
            </a:r>
          </a:p>
          <a:p>
            <a:pPr>
              <a:spcBef>
                <a:spcPts val="0"/>
              </a:spcBef>
            </a:pPr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</a:rPr>
              <a:t>	}</a:t>
            </a:r>
          </a:p>
          <a:p>
            <a:pPr>
              <a:spcBef>
                <a:spcPts val="0"/>
              </a:spcBef>
            </a:pPr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spcBef>
                <a:spcPts val="0"/>
              </a:spcBef>
            </a:pPr>
            <a:r>
              <a:rPr lang="en-US" altLang="zh-CN" sz="2000" dirty="0" err="1">
                <a:latin typeface="Consolas" panose="020B0609020204030204" pitchFamily="49" charset="0"/>
              </a:rPr>
              <a:t>int</a:t>
            </a:r>
            <a:r>
              <a:rPr lang="en-US" altLang="zh-CN" sz="2000" dirty="0">
                <a:latin typeface="Consolas" panose="020B0609020204030204" pitchFamily="49" charset="0"/>
              </a:rPr>
              <a:t> main( ){</a:t>
            </a:r>
          </a:p>
          <a:p>
            <a:pPr>
              <a:spcBef>
                <a:spcPts val="0"/>
              </a:spcBef>
            </a:pPr>
            <a:r>
              <a:rPr lang="en-US" altLang="zh-CN" sz="2000" dirty="0">
                <a:latin typeface="Consolas" panose="020B0609020204030204" pitchFamily="49" charset="0"/>
              </a:rPr>
              <a:t>	</a:t>
            </a:r>
            <a:r>
              <a:rPr lang="en-US" altLang="zh-CN" sz="2000" dirty="0" err="1">
                <a:latin typeface="Consolas" panose="020B0609020204030204" pitchFamily="49" charset="0"/>
              </a:rPr>
              <a:t>int</a:t>
            </a:r>
            <a:r>
              <a:rPr lang="en-US" altLang="zh-CN" sz="2000" dirty="0">
                <a:latin typeface="Consolas" panose="020B0609020204030204" pitchFamily="49" charset="0"/>
              </a:rPr>
              <a:t> a[10],</a:t>
            </a:r>
            <a:r>
              <a:rPr lang="en-US" altLang="zh-CN" sz="2000" dirty="0" err="1">
                <a:latin typeface="Consolas" panose="020B0609020204030204" pitchFamily="49" charset="0"/>
              </a:rPr>
              <a:t>i</a:t>
            </a:r>
            <a:r>
              <a:rPr lang="en-US" altLang="zh-CN" sz="2000" dirty="0"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altLang="zh-CN" sz="2000" dirty="0">
                <a:latin typeface="Consolas" panose="020B0609020204030204" pitchFamily="49" charset="0"/>
              </a:rPr>
              <a:t>	for(</a:t>
            </a:r>
            <a:r>
              <a:rPr lang="en-US" altLang="zh-CN" sz="2000" dirty="0" err="1">
                <a:latin typeface="Consolas" panose="020B0609020204030204" pitchFamily="49" charset="0"/>
              </a:rPr>
              <a:t>i</a:t>
            </a:r>
            <a:r>
              <a:rPr lang="en-US" altLang="zh-CN" sz="2000" dirty="0">
                <a:latin typeface="Consolas" panose="020B0609020204030204" pitchFamily="49" charset="0"/>
              </a:rPr>
              <a:t>=0;i&lt;10;i++) </a:t>
            </a:r>
            <a:r>
              <a:rPr lang="en-US" altLang="zh-CN" sz="2000" dirty="0" err="1">
                <a:latin typeface="Consolas" panose="020B0609020204030204" pitchFamily="49" charset="0"/>
              </a:rPr>
              <a:t>cin</a:t>
            </a:r>
            <a:r>
              <a:rPr lang="en-US" altLang="zh-CN" sz="2000" dirty="0">
                <a:latin typeface="Consolas" panose="020B0609020204030204" pitchFamily="49" charset="0"/>
              </a:rPr>
              <a:t>&gt;&gt;a[</a:t>
            </a:r>
            <a:r>
              <a:rPr lang="en-US" altLang="zh-CN" sz="2000" dirty="0" err="1">
                <a:latin typeface="Consolas" panose="020B0609020204030204" pitchFamily="49" charset="0"/>
              </a:rPr>
              <a:t>i</a:t>
            </a:r>
            <a:r>
              <a:rPr lang="en-US" altLang="zh-CN" sz="2000" dirty="0">
                <a:latin typeface="Consolas" panose="020B0609020204030204" pitchFamily="49" charset="0"/>
              </a:rPr>
              <a:t>]; </a:t>
            </a:r>
            <a:r>
              <a:rPr lang="en-US" altLang="zh-CN" sz="2000" dirty="0" err="1">
                <a:latin typeface="Consolas" panose="020B0609020204030204" pitchFamily="49" charset="0"/>
              </a:rPr>
              <a:t>cout</a:t>
            </a:r>
            <a:r>
              <a:rPr lang="en-US" altLang="zh-CN" sz="2000" dirty="0">
                <a:latin typeface="Consolas" panose="020B0609020204030204" pitchFamily="49" charset="0"/>
              </a:rPr>
              <a:t>&lt;&lt;</a:t>
            </a:r>
            <a:r>
              <a:rPr lang="en-US" altLang="zh-CN" sz="2000" dirty="0" err="1">
                <a:latin typeface="Consolas" panose="020B0609020204030204" pitchFamily="49" charset="0"/>
              </a:rPr>
              <a:t>endl</a:t>
            </a:r>
            <a:r>
              <a:rPr lang="en-US" altLang="zh-CN" sz="2000" dirty="0"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altLang="zh-CN" sz="2000" dirty="0">
                <a:latin typeface="Consolas" panose="020B0609020204030204" pitchFamily="49" charset="0"/>
              </a:rPr>
              <a:t>	</a:t>
            </a:r>
            <a:r>
              <a:rPr lang="en-US" altLang="zh-CN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select_sort</a:t>
            </a:r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</a:rPr>
              <a:t>(a,10);</a:t>
            </a:r>
          </a:p>
          <a:p>
            <a:pPr>
              <a:spcBef>
                <a:spcPts val="0"/>
              </a:spcBef>
            </a:pPr>
            <a:r>
              <a:rPr lang="en-US" altLang="zh-CN" sz="2000" dirty="0">
                <a:latin typeface="Consolas" panose="020B0609020204030204" pitchFamily="49" charset="0"/>
              </a:rPr>
              <a:t>	for(</a:t>
            </a:r>
            <a:r>
              <a:rPr lang="en-US" altLang="zh-CN" sz="2000" dirty="0" err="1">
                <a:latin typeface="Consolas" panose="020B0609020204030204" pitchFamily="49" charset="0"/>
              </a:rPr>
              <a:t>i</a:t>
            </a:r>
            <a:r>
              <a:rPr lang="en-US" altLang="zh-CN" sz="2000" dirty="0">
                <a:latin typeface="Consolas" panose="020B0609020204030204" pitchFamily="49" charset="0"/>
              </a:rPr>
              <a:t>=0;i&lt;10;i++) </a:t>
            </a:r>
            <a:r>
              <a:rPr lang="en-US" altLang="zh-CN" sz="2000" dirty="0" err="1">
                <a:latin typeface="Consolas" panose="020B0609020204030204" pitchFamily="49" charset="0"/>
              </a:rPr>
              <a:t>cout</a:t>
            </a:r>
            <a:r>
              <a:rPr lang="en-US" altLang="zh-CN" sz="2000" dirty="0">
                <a:latin typeface="Consolas" panose="020B0609020204030204" pitchFamily="49" charset="0"/>
              </a:rPr>
              <a:t>&lt;&lt;a[</a:t>
            </a:r>
            <a:r>
              <a:rPr lang="en-US" altLang="zh-CN" sz="2000" dirty="0" err="1">
                <a:latin typeface="Consolas" panose="020B0609020204030204" pitchFamily="49" charset="0"/>
              </a:rPr>
              <a:t>i</a:t>
            </a:r>
            <a:r>
              <a:rPr lang="en-US" altLang="zh-CN" sz="2000" dirty="0">
                <a:latin typeface="Consolas" panose="020B0609020204030204" pitchFamily="49" charset="0"/>
              </a:rPr>
              <a:t>]&lt;&lt;″  ″; </a:t>
            </a:r>
            <a:r>
              <a:rPr lang="en-US" altLang="zh-CN" sz="2000" dirty="0" err="1">
                <a:latin typeface="Consolas" panose="020B0609020204030204" pitchFamily="49" charset="0"/>
              </a:rPr>
              <a:t>cout</a:t>
            </a:r>
            <a:r>
              <a:rPr lang="en-US" altLang="zh-CN" sz="2000" dirty="0">
                <a:latin typeface="Consolas" panose="020B0609020204030204" pitchFamily="49" charset="0"/>
              </a:rPr>
              <a:t>&lt;&lt;</a:t>
            </a:r>
            <a:r>
              <a:rPr lang="en-US" altLang="zh-CN" sz="2000" dirty="0" err="1">
                <a:latin typeface="Consolas" panose="020B0609020204030204" pitchFamily="49" charset="0"/>
              </a:rPr>
              <a:t>endl</a:t>
            </a:r>
            <a:r>
              <a:rPr lang="en-US" altLang="zh-CN" sz="2000" dirty="0"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altLang="zh-CN" sz="2000" dirty="0">
                <a:latin typeface="Consolas" panose="020B0609020204030204" pitchFamily="49" charset="0"/>
              </a:rPr>
              <a:t>	return 0;</a:t>
            </a:r>
          </a:p>
          <a:p>
            <a:pPr>
              <a:spcBef>
                <a:spcPts val="0"/>
              </a:spcBef>
            </a:pPr>
            <a:r>
              <a:rPr lang="en-US" altLang="zh-CN" sz="2000" dirty="0" smtClean="0">
                <a:latin typeface="Consolas" panose="020B0609020204030204" pitchFamily="49" charset="0"/>
              </a:rPr>
              <a:t>}</a:t>
            </a:r>
            <a:endParaRPr lang="en-US" altLang="zh-CN" sz="2000" dirty="0">
              <a:latin typeface="Consolas" panose="020B06090202040302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F61A97-1E6D-4DF7-91B6-0C7F17F0A6D0}" type="slidenum">
              <a:rPr lang="zh-CN" altLang="en-US" smtClean="0"/>
              <a:pPr/>
              <a:t>69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66704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</a:t>
            </a:r>
            <a:r>
              <a:rPr lang="en-US" altLang="zh-CN" dirty="0"/>
              <a:t>6-1</a:t>
            </a:r>
            <a:endParaRPr lang="zh-CN" altLang="en-US" dirty="0"/>
          </a:p>
        </p:txBody>
      </p:sp>
      <p:sp>
        <p:nvSpPr>
          <p:cNvPr id="9221" name="内容占位符 2"/>
          <p:cNvSpPr>
            <a:spLocks noGrp="1"/>
          </p:cNvSpPr>
          <p:nvPr>
            <p:ph idx="1"/>
          </p:nvPr>
        </p:nvSpPr>
        <p:spPr>
          <a:xfrm>
            <a:off x="2138734" y="1052736"/>
            <a:ext cx="9438903" cy="5544616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altLang="zh-CN" sz="2000" dirty="0">
                <a:latin typeface="Consolas" panose="020B0609020204030204" pitchFamily="49" charset="0"/>
              </a:rPr>
              <a:t>#include &lt;iostream&gt;</a:t>
            </a:r>
          </a:p>
          <a:p>
            <a:pPr>
              <a:spcBef>
                <a:spcPts val="0"/>
              </a:spcBef>
            </a:pPr>
            <a:r>
              <a:rPr lang="en-US" altLang="zh-CN" sz="2000" dirty="0">
                <a:latin typeface="Consolas" panose="020B0609020204030204" pitchFamily="49" charset="0"/>
              </a:rPr>
              <a:t>using namespace std;</a:t>
            </a:r>
          </a:p>
          <a:p>
            <a:pPr>
              <a:spcBef>
                <a:spcPts val="0"/>
              </a:spcBef>
            </a:pPr>
            <a:r>
              <a:rPr lang="en-US" altLang="zh-CN" sz="2000" dirty="0">
                <a:latin typeface="Consolas" panose="020B0609020204030204" pitchFamily="49" charset="0"/>
              </a:rPr>
              <a:t>int main() {</a:t>
            </a:r>
          </a:p>
          <a:p>
            <a:pPr>
              <a:spcBef>
                <a:spcPts val="0"/>
              </a:spcBef>
            </a:pPr>
            <a:r>
              <a:rPr lang="en-US" altLang="zh-CN" sz="2000" dirty="0">
                <a:latin typeface="Consolas" panose="020B0609020204030204" pitchFamily="49" charset="0"/>
              </a:rPr>
              <a:t>  int a[10], b[10];</a:t>
            </a:r>
          </a:p>
          <a:p>
            <a:pPr>
              <a:spcBef>
                <a:spcPts val="0"/>
              </a:spcBef>
            </a:pPr>
            <a:r>
              <a:rPr lang="en-US" altLang="zh-CN" sz="2000" dirty="0">
                <a:latin typeface="Consolas" panose="020B0609020204030204" pitchFamily="49" charset="0"/>
              </a:rPr>
              <a:t>  for(int </a:t>
            </a:r>
            <a:r>
              <a:rPr lang="en-US" altLang="zh-CN" sz="2000" dirty="0" err="1">
                <a:latin typeface="Consolas" panose="020B0609020204030204" pitchFamily="49" charset="0"/>
              </a:rPr>
              <a:t>i</a:t>
            </a:r>
            <a:r>
              <a:rPr lang="en-US" altLang="zh-CN" sz="2000" dirty="0">
                <a:latin typeface="Consolas" panose="020B0609020204030204" pitchFamily="49" charset="0"/>
              </a:rPr>
              <a:t> = 0; </a:t>
            </a:r>
            <a:r>
              <a:rPr lang="en-US" altLang="zh-CN" sz="2000" dirty="0" err="1">
                <a:latin typeface="Consolas" panose="020B0609020204030204" pitchFamily="49" charset="0"/>
              </a:rPr>
              <a:t>i</a:t>
            </a:r>
            <a:r>
              <a:rPr lang="en-US" altLang="zh-CN" sz="2000" dirty="0">
                <a:latin typeface="Consolas" panose="020B0609020204030204" pitchFamily="49" charset="0"/>
              </a:rPr>
              <a:t> &lt; 10; </a:t>
            </a:r>
            <a:r>
              <a:rPr lang="en-US" altLang="zh-CN" sz="2000" dirty="0" err="1">
                <a:latin typeface="Consolas" panose="020B0609020204030204" pitchFamily="49" charset="0"/>
              </a:rPr>
              <a:t>i</a:t>
            </a:r>
            <a:r>
              <a:rPr lang="en-US" altLang="zh-CN" sz="2000" dirty="0">
                <a:latin typeface="Consolas" panose="020B0609020204030204" pitchFamily="49" charset="0"/>
              </a:rPr>
              <a:t>++) {</a:t>
            </a:r>
          </a:p>
          <a:p>
            <a:pPr>
              <a:spcBef>
                <a:spcPts val="0"/>
              </a:spcBef>
            </a:pPr>
            <a:r>
              <a:rPr lang="en-US" altLang="zh-CN" sz="2000" dirty="0" smtClean="0">
                <a:latin typeface="Consolas" panose="020B0609020204030204" pitchFamily="49" charset="0"/>
              </a:rPr>
              <a:t>	a[</a:t>
            </a:r>
            <a:r>
              <a:rPr lang="en-US" altLang="zh-CN" sz="2000" dirty="0" err="1" smtClean="0">
                <a:latin typeface="Consolas" panose="020B0609020204030204" pitchFamily="49" charset="0"/>
              </a:rPr>
              <a:t>i</a:t>
            </a:r>
            <a:r>
              <a:rPr lang="en-US" altLang="zh-CN" sz="2000" dirty="0">
                <a:latin typeface="Consolas" panose="020B0609020204030204" pitchFamily="49" charset="0"/>
              </a:rPr>
              <a:t>] = </a:t>
            </a:r>
            <a:r>
              <a:rPr lang="en-US" altLang="zh-CN" sz="2000" dirty="0" err="1">
                <a:latin typeface="Consolas" panose="020B0609020204030204" pitchFamily="49" charset="0"/>
              </a:rPr>
              <a:t>i</a:t>
            </a:r>
            <a:r>
              <a:rPr lang="en-US" altLang="zh-CN" sz="2000" dirty="0">
                <a:latin typeface="Consolas" panose="020B0609020204030204" pitchFamily="49" charset="0"/>
              </a:rPr>
              <a:t> * 2 - 1;</a:t>
            </a:r>
          </a:p>
          <a:p>
            <a:pPr>
              <a:spcBef>
                <a:spcPts val="0"/>
              </a:spcBef>
            </a:pPr>
            <a:r>
              <a:rPr lang="en-US" altLang="zh-CN" sz="2000" dirty="0" smtClean="0">
                <a:latin typeface="Consolas" panose="020B0609020204030204" pitchFamily="49" charset="0"/>
              </a:rPr>
              <a:t>	b[10 </a:t>
            </a:r>
            <a:r>
              <a:rPr lang="en-US" altLang="zh-CN" sz="2000" dirty="0">
                <a:latin typeface="Consolas" panose="020B0609020204030204" pitchFamily="49" charset="0"/>
              </a:rPr>
              <a:t>- </a:t>
            </a:r>
            <a:r>
              <a:rPr lang="en-US" altLang="zh-CN" sz="2000" dirty="0" err="1">
                <a:latin typeface="Consolas" panose="020B0609020204030204" pitchFamily="49" charset="0"/>
              </a:rPr>
              <a:t>i</a:t>
            </a:r>
            <a:r>
              <a:rPr lang="en-US" altLang="zh-CN" sz="2000" dirty="0">
                <a:latin typeface="Consolas" panose="020B0609020204030204" pitchFamily="49" charset="0"/>
              </a:rPr>
              <a:t> - 1] = a[</a:t>
            </a:r>
            <a:r>
              <a:rPr lang="en-US" altLang="zh-CN" sz="2000" dirty="0" err="1">
                <a:latin typeface="Consolas" panose="020B0609020204030204" pitchFamily="49" charset="0"/>
              </a:rPr>
              <a:t>i</a:t>
            </a:r>
            <a:r>
              <a:rPr lang="en-US" altLang="zh-CN" sz="2000" dirty="0">
                <a:latin typeface="Consolas" panose="020B0609020204030204" pitchFamily="49" charset="0"/>
              </a:rPr>
              <a:t>];</a:t>
            </a:r>
          </a:p>
          <a:p>
            <a:pPr>
              <a:spcBef>
                <a:spcPts val="0"/>
              </a:spcBef>
            </a:pPr>
            <a:r>
              <a:rPr lang="en-US" altLang="zh-CN" sz="2000" dirty="0">
                <a:latin typeface="Consolas" panose="020B0609020204030204" pitchFamily="49" charset="0"/>
              </a:rPr>
              <a:t>  }</a:t>
            </a:r>
          </a:p>
          <a:p>
            <a:pPr>
              <a:spcBef>
                <a:spcPts val="0"/>
              </a:spcBef>
            </a:pPr>
            <a:r>
              <a:rPr lang="en-US" altLang="zh-CN" sz="2000" dirty="0">
                <a:latin typeface="Consolas" panose="020B0609020204030204" pitchFamily="49" charset="0"/>
              </a:rPr>
              <a:t> </a:t>
            </a:r>
            <a:r>
              <a:rPr lang="zh-CN" altLang="en-US" sz="2000" dirty="0">
                <a:latin typeface="Consolas" panose="020B0609020204030204" pitchFamily="49" charset="0"/>
              </a:rPr>
              <a:t> </a:t>
            </a:r>
            <a:r>
              <a:rPr lang="en-US" altLang="zh-CN" sz="2000" dirty="0">
                <a:latin typeface="Consolas" panose="020B0609020204030204" pitchFamily="49" charset="0"/>
              </a:rPr>
              <a:t>for (const auto &amp;</a:t>
            </a:r>
            <a:r>
              <a:rPr lang="en-US" altLang="zh-CN" sz="2000" dirty="0" err="1">
                <a:latin typeface="Consolas" panose="020B0609020204030204" pitchFamily="49" charset="0"/>
              </a:rPr>
              <a:t>e:a</a:t>
            </a:r>
            <a:r>
              <a:rPr lang="en-US" altLang="zh-CN" sz="2000" dirty="0">
                <a:latin typeface="Consolas" panose="020B0609020204030204" pitchFamily="49" charset="0"/>
              </a:rPr>
              <a:t>) //</a:t>
            </a:r>
            <a:r>
              <a:rPr lang="zh-CN" altLang="zh-CN" sz="2000" dirty="0">
                <a:latin typeface="Consolas" panose="020B0609020204030204" pitchFamily="49" charset="0"/>
              </a:rPr>
              <a:t>范围</a:t>
            </a:r>
            <a:r>
              <a:rPr lang="en-US" altLang="zh-CN" sz="2000" dirty="0">
                <a:latin typeface="Consolas" panose="020B0609020204030204" pitchFamily="49" charset="0"/>
              </a:rPr>
              <a:t>for</a:t>
            </a:r>
            <a:r>
              <a:rPr lang="zh-CN" altLang="zh-CN" sz="2000" dirty="0">
                <a:latin typeface="Consolas" panose="020B0609020204030204" pitchFamily="49" charset="0"/>
              </a:rPr>
              <a:t>循环，输出</a:t>
            </a:r>
            <a:r>
              <a:rPr lang="en-US" altLang="zh-CN" sz="2000" dirty="0">
                <a:latin typeface="Consolas" panose="020B0609020204030204" pitchFamily="49" charset="0"/>
              </a:rPr>
              <a:t>a</a:t>
            </a:r>
            <a:r>
              <a:rPr lang="zh-CN" altLang="zh-CN" sz="2000" dirty="0">
                <a:latin typeface="Consolas" panose="020B0609020204030204" pitchFamily="49" charset="0"/>
              </a:rPr>
              <a:t>中每个元素</a:t>
            </a:r>
            <a:r>
              <a:rPr lang="en-US" altLang="zh-CN" sz="2000" dirty="0">
                <a:latin typeface="Consolas" panose="020B0609020204030204" pitchFamily="49" charset="0"/>
              </a:rPr>
              <a:t/>
            </a:r>
            <a:br>
              <a:rPr lang="en-US" altLang="zh-CN" sz="2000" dirty="0">
                <a:latin typeface="Consolas" panose="020B0609020204030204" pitchFamily="49" charset="0"/>
              </a:rPr>
            </a:br>
            <a:r>
              <a:rPr lang="en-US" altLang="zh-CN" sz="2000" dirty="0">
                <a:latin typeface="Consolas" panose="020B0609020204030204" pitchFamily="49" charset="0"/>
              </a:rPr>
              <a:t>	</a:t>
            </a:r>
            <a:r>
              <a:rPr lang="en-US" altLang="zh-CN" sz="2000" dirty="0" err="1">
                <a:latin typeface="Consolas" panose="020B0609020204030204" pitchFamily="49" charset="0"/>
              </a:rPr>
              <a:t>cout</a:t>
            </a:r>
            <a:r>
              <a:rPr lang="en-US" altLang="zh-CN" sz="2000" dirty="0">
                <a:latin typeface="Consolas" panose="020B0609020204030204" pitchFamily="49" charset="0"/>
              </a:rPr>
              <a:t> &lt;&lt; e &lt;&lt; " ";</a:t>
            </a:r>
            <a:endParaRPr lang="zh-CN" altLang="zh-CN" sz="2000" dirty="0"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zh-CN" altLang="en-US" sz="2000" dirty="0">
                <a:latin typeface="Consolas" panose="020B0609020204030204" pitchFamily="49" charset="0"/>
              </a:rPr>
              <a:t>  </a:t>
            </a:r>
            <a:r>
              <a:rPr lang="en-US" altLang="zh-CN" sz="2000" dirty="0" err="1" smtClean="0">
                <a:latin typeface="Consolas" panose="020B0609020204030204" pitchFamily="49" charset="0"/>
              </a:rPr>
              <a:t>cout</a:t>
            </a:r>
            <a:r>
              <a:rPr lang="en-US" altLang="zh-CN" sz="2000" dirty="0" smtClean="0">
                <a:latin typeface="Consolas" panose="020B0609020204030204" pitchFamily="49" charset="0"/>
              </a:rPr>
              <a:t> </a:t>
            </a:r>
            <a:r>
              <a:rPr lang="en-US" altLang="zh-CN" sz="2000" dirty="0">
                <a:latin typeface="Consolas" panose="020B0609020204030204" pitchFamily="49" charset="0"/>
              </a:rPr>
              <a:t>&lt;&lt; </a:t>
            </a:r>
            <a:r>
              <a:rPr lang="en-US" altLang="zh-CN" sz="2000" dirty="0" err="1">
                <a:latin typeface="Consolas" panose="020B0609020204030204" pitchFamily="49" charset="0"/>
              </a:rPr>
              <a:t>endl</a:t>
            </a:r>
            <a:r>
              <a:rPr lang="en-US" altLang="zh-CN" sz="2000" dirty="0">
                <a:latin typeface="Consolas" panose="020B0609020204030204" pitchFamily="49" charset="0"/>
              </a:rPr>
              <a:t>;	</a:t>
            </a:r>
            <a:endParaRPr lang="zh-CN" altLang="zh-CN" sz="2000" dirty="0"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zh-CN" altLang="en-US" sz="2000" dirty="0">
                <a:latin typeface="Consolas" panose="020B0609020204030204" pitchFamily="49" charset="0"/>
              </a:rPr>
              <a:t>  </a:t>
            </a:r>
            <a:r>
              <a:rPr lang="en-US" altLang="zh-CN" sz="2000" dirty="0" smtClean="0">
                <a:latin typeface="Consolas" panose="020B0609020204030204" pitchFamily="49" charset="0"/>
              </a:rPr>
              <a:t>for </a:t>
            </a:r>
            <a:r>
              <a:rPr lang="en-US" altLang="zh-CN" sz="2000" dirty="0">
                <a:latin typeface="Consolas" panose="020B0609020204030204" pitchFamily="49" charset="0"/>
              </a:rPr>
              <a:t>(int </a:t>
            </a:r>
            <a:r>
              <a:rPr lang="en-US" altLang="zh-CN" sz="2000" dirty="0" err="1">
                <a:latin typeface="Consolas" panose="020B0609020204030204" pitchFamily="49" charset="0"/>
              </a:rPr>
              <a:t>i</a:t>
            </a:r>
            <a:r>
              <a:rPr lang="en-US" altLang="zh-CN" sz="2000" dirty="0">
                <a:latin typeface="Consolas" panose="020B0609020204030204" pitchFamily="49" charset="0"/>
              </a:rPr>
              <a:t> = 0; </a:t>
            </a:r>
            <a:r>
              <a:rPr lang="en-US" altLang="zh-CN" sz="2000" dirty="0" err="1">
                <a:latin typeface="Consolas" panose="020B0609020204030204" pitchFamily="49" charset="0"/>
              </a:rPr>
              <a:t>i</a:t>
            </a:r>
            <a:r>
              <a:rPr lang="en-US" altLang="zh-CN" sz="2000" dirty="0">
                <a:latin typeface="Consolas" panose="020B0609020204030204" pitchFamily="49" charset="0"/>
              </a:rPr>
              <a:t> &lt;10; </a:t>
            </a:r>
            <a:r>
              <a:rPr lang="en-US" altLang="zh-CN" sz="2000" dirty="0" err="1">
                <a:latin typeface="Consolas" panose="020B0609020204030204" pitchFamily="49" charset="0"/>
              </a:rPr>
              <a:t>i</a:t>
            </a:r>
            <a:r>
              <a:rPr lang="en-US" altLang="zh-CN" sz="2000" dirty="0">
                <a:latin typeface="Consolas" panose="020B0609020204030204" pitchFamily="49" charset="0"/>
              </a:rPr>
              <a:t>++) //</a:t>
            </a:r>
            <a:r>
              <a:rPr lang="zh-CN" altLang="zh-CN" sz="2000" dirty="0">
                <a:latin typeface="Consolas" panose="020B0609020204030204" pitchFamily="49" charset="0"/>
              </a:rPr>
              <a:t>下标迭代循环，输出</a:t>
            </a:r>
            <a:r>
              <a:rPr lang="en-US" altLang="zh-CN" sz="2000" dirty="0">
                <a:latin typeface="Consolas" panose="020B0609020204030204" pitchFamily="49" charset="0"/>
              </a:rPr>
              <a:t>b</a:t>
            </a:r>
            <a:r>
              <a:rPr lang="zh-CN" altLang="zh-CN" sz="2000" dirty="0">
                <a:latin typeface="Consolas" panose="020B0609020204030204" pitchFamily="49" charset="0"/>
              </a:rPr>
              <a:t>中每个元素</a:t>
            </a:r>
          </a:p>
          <a:p>
            <a:pPr>
              <a:spcBef>
                <a:spcPts val="0"/>
              </a:spcBef>
            </a:pPr>
            <a:r>
              <a:rPr lang="en-US" altLang="zh-CN" sz="2000" dirty="0">
                <a:latin typeface="Consolas" panose="020B0609020204030204" pitchFamily="49" charset="0"/>
              </a:rPr>
              <a:t>	</a:t>
            </a:r>
            <a:r>
              <a:rPr lang="en-US" altLang="zh-CN" sz="2000" dirty="0" err="1">
                <a:latin typeface="Consolas" panose="020B0609020204030204" pitchFamily="49" charset="0"/>
              </a:rPr>
              <a:t>cout</a:t>
            </a:r>
            <a:r>
              <a:rPr lang="en-US" altLang="zh-CN" sz="2000" dirty="0">
                <a:latin typeface="Consolas" panose="020B0609020204030204" pitchFamily="49" charset="0"/>
              </a:rPr>
              <a:t> &lt;&lt; b[</a:t>
            </a:r>
            <a:r>
              <a:rPr lang="en-US" altLang="zh-CN" sz="2000" dirty="0" err="1">
                <a:latin typeface="Consolas" panose="020B0609020204030204" pitchFamily="49" charset="0"/>
              </a:rPr>
              <a:t>i</a:t>
            </a:r>
            <a:r>
              <a:rPr lang="en-US" altLang="zh-CN" sz="2000" dirty="0">
                <a:latin typeface="Consolas" panose="020B0609020204030204" pitchFamily="49" charset="0"/>
              </a:rPr>
              <a:t>] &lt;&lt; " ";</a:t>
            </a:r>
            <a:endParaRPr lang="zh-CN" altLang="zh-CN" sz="2000" dirty="0"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zh-CN" altLang="en-US" sz="2000" dirty="0">
                <a:latin typeface="Consolas" panose="020B0609020204030204" pitchFamily="49" charset="0"/>
              </a:rPr>
              <a:t>  </a:t>
            </a:r>
            <a:r>
              <a:rPr lang="en-US" altLang="zh-CN" sz="2000" dirty="0" err="1" smtClean="0">
                <a:latin typeface="Consolas" panose="020B0609020204030204" pitchFamily="49" charset="0"/>
              </a:rPr>
              <a:t>cout</a:t>
            </a:r>
            <a:r>
              <a:rPr lang="en-US" altLang="zh-CN" sz="2000" dirty="0" smtClean="0">
                <a:latin typeface="Consolas" panose="020B0609020204030204" pitchFamily="49" charset="0"/>
              </a:rPr>
              <a:t> </a:t>
            </a:r>
            <a:r>
              <a:rPr lang="en-US" altLang="zh-CN" sz="2000" dirty="0">
                <a:latin typeface="Consolas" panose="020B0609020204030204" pitchFamily="49" charset="0"/>
              </a:rPr>
              <a:t>&lt;&lt; </a:t>
            </a:r>
            <a:r>
              <a:rPr lang="en-US" altLang="zh-CN" sz="2000" dirty="0" err="1">
                <a:latin typeface="Consolas" panose="020B0609020204030204" pitchFamily="49" charset="0"/>
              </a:rPr>
              <a:t>endl</a:t>
            </a:r>
            <a:r>
              <a:rPr lang="en-US" altLang="zh-CN" sz="2000" dirty="0">
                <a:latin typeface="Consolas" panose="020B0609020204030204" pitchFamily="49" charset="0"/>
              </a:rPr>
              <a:t>;</a:t>
            </a:r>
            <a:endParaRPr lang="zh-CN" altLang="zh-CN" sz="2000" dirty="0"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altLang="zh-CN" sz="2000" dirty="0">
                <a:latin typeface="Consolas" panose="020B0609020204030204" pitchFamily="49" charset="0"/>
              </a:rPr>
              <a:t>  return 0;</a:t>
            </a:r>
          </a:p>
          <a:p>
            <a:pPr>
              <a:spcBef>
                <a:spcPts val="0"/>
              </a:spcBef>
            </a:pPr>
            <a:r>
              <a:rPr lang="en-US" altLang="zh-CN" sz="2000" dirty="0" smtClean="0">
                <a:latin typeface="Consolas" panose="020B0609020204030204" pitchFamily="49" charset="0"/>
              </a:rPr>
              <a:t>}</a:t>
            </a:r>
            <a:endParaRPr lang="en-US" altLang="zh-CN" sz="2000" dirty="0">
              <a:latin typeface="Consolas" panose="020B0609020204030204" pitchFamily="49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>
          <a:xfrm>
            <a:off x="9453563" y="34925"/>
            <a:ext cx="2744787" cy="365125"/>
          </a:xfrm>
        </p:spPr>
        <p:txBody>
          <a:bodyPr/>
          <a:lstStyle/>
          <a:p>
            <a:fld id="{DBF61A97-1E6D-4DF7-91B6-0C7F17F0A6D0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  <p:transition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585" y="1981201"/>
            <a:ext cx="10368598" cy="1362075"/>
          </a:xfrm>
        </p:spPr>
        <p:txBody>
          <a:bodyPr/>
          <a:lstStyle/>
          <a:p>
            <a:r>
              <a:rPr lang="zh-CN" altLang="en-US"/>
              <a:t>指针类型的函数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D9BE3B-EDE4-47E0-80B0-E8D89991EED1}" type="slidenum">
              <a:rPr lang="zh-CN" altLang="en-US" smtClean="0"/>
              <a:pPr/>
              <a:t>70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085261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定义</a:t>
            </a:r>
            <a:r>
              <a:rPr lang="zh-CN" altLang="en-US" dirty="0"/>
              <a:t>形式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537" indent="0">
              <a:buNone/>
            </a:pPr>
            <a:r>
              <a:rPr lang="zh-CN" altLang="en-US"/>
              <a:t>存储类型  数据类型  *函数名</a:t>
            </a:r>
            <a:r>
              <a:rPr lang="en-US" altLang="zh-CN"/>
              <a:t>() </a:t>
            </a:r>
          </a:p>
          <a:p>
            <a:pPr marL="109537" indent="0">
              <a:buNone/>
            </a:pPr>
            <a:r>
              <a:rPr lang="en-US" altLang="zh-CN"/>
              <a:t>{ //</a:t>
            </a:r>
            <a:r>
              <a:rPr lang="zh-CN" altLang="en-US"/>
              <a:t>函数体语句</a:t>
            </a:r>
          </a:p>
          <a:p>
            <a:pPr marL="109537" indent="0">
              <a:buNone/>
            </a:pPr>
            <a:r>
              <a:rPr lang="en-US" altLang="zh-CN"/>
              <a:t>}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D9BE3B-EDE4-47E0-80B0-E8D89991EED1}" type="slidenum">
              <a:rPr lang="zh-CN" altLang="en-US" smtClean="0"/>
              <a:pPr/>
              <a:t>71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038426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标题 1"/>
          <p:cNvSpPr>
            <a:spLocks noGrp="1"/>
          </p:cNvSpPr>
          <p:nvPr>
            <p:ph type="title"/>
          </p:nvPr>
        </p:nvSpPr>
        <p:spPr>
          <a:xfrm>
            <a:off x="609600" y="1138238"/>
            <a:ext cx="10979150" cy="1066800"/>
          </a:xfrm>
        </p:spPr>
        <p:txBody>
          <a:bodyPr/>
          <a:lstStyle/>
          <a:p>
            <a:pPr eaLnBrk="1" hangingPunct="1"/>
            <a:r>
              <a:rPr lang="zh-CN" altLang="en-US" dirty="0"/>
              <a:t>注意</a:t>
            </a:r>
          </a:p>
        </p:txBody>
      </p:sp>
      <p:sp>
        <p:nvSpPr>
          <p:cNvPr id="18435" name="内容占位符 2"/>
          <p:cNvSpPr>
            <a:spLocks noGrp="1"/>
          </p:cNvSpPr>
          <p:nvPr>
            <p:ph idx="1"/>
          </p:nvPr>
        </p:nvSpPr>
        <p:spPr>
          <a:xfrm>
            <a:off x="609600" y="2133600"/>
            <a:ext cx="10961688" cy="4535488"/>
          </a:xfrm>
        </p:spPr>
        <p:txBody>
          <a:bodyPr>
            <a:normAutofit/>
          </a:bodyPr>
          <a:lstStyle/>
          <a:p>
            <a:pPr marL="366268" indent="-246888" eaLnBrk="1" fontAlgn="auto" hangingPunct="1">
              <a:lnSpc>
                <a:spcPct val="110000"/>
              </a:lnSpc>
              <a:spcAft>
                <a:spcPts val="0"/>
              </a:spcAft>
              <a:buFont typeface="Georgia"/>
              <a:buChar char="▫"/>
              <a:defRPr/>
            </a:pPr>
            <a:r>
              <a:rPr lang="zh-CN" altLang="en-US">
                <a:latin typeface="宋体" pitchFamily="2" charset="-122"/>
              </a:rPr>
              <a:t>不要</a:t>
            </a:r>
            <a:r>
              <a:rPr lang="zh-CN" altLang="en-US" dirty="0">
                <a:latin typeface="宋体" pitchFamily="2" charset="-122"/>
              </a:rPr>
              <a:t>将非静态局部地址用作函数的返</a:t>
            </a:r>
            <a:r>
              <a:rPr lang="zh-CN" altLang="en-US">
                <a:latin typeface="宋体" pitchFamily="2" charset="-122"/>
              </a:rPr>
              <a:t>回值</a:t>
            </a:r>
            <a:endParaRPr lang="en-US" altLang="zh-CN">
              <a:latin typeface="宋体" pitchFamily="2" charset="-122"/>
            </a:endParaRPr>
          </a:p>
          <a:p>
            <a:pPr marL="658368" lvl="1" indent="-246888" eaLnBrk="1" fontAlgn="auto" hangingPunct="1">
              <a:lnSpc>
                <a:spcPct val="110000"/>
              </a:lnSpc>
              <a:spcAft>
                <a:spcPts val="0"/>
              </a:spcAft>
              <a:buFont typeface="Georgia"/>
              <a:buChar char="▫"/>
              <a:defRPr/>
            </a:pPr>
            <a:r>
              <a:rPr lang="zh-CN" altLang="en-US">
                <a:solidFill>
                  <a:schemeClr val="tx1"/>
                </a:solidFill>
                <a:latin typeface="宋体" pitchFamily="2" charset="-122"/>
              </a:rPr>
              <a:t>错误的例子：在子函数中定义局部变量后将其地址返回给主函数，就是非法地址</a:t>
            </a:r>
            <a:endParaRPr lang="en-US" altLang="zh-CN" dirty="0">
              <a:solidFill>
                <a:schemeClr val="tx1"/>
              </a:solidFill>
              <a:latin typeface="宋体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D9BE3B-EDE4-47E0-80B0-E8D89991EED1}" type="slidenum">
              <a:rPr lang="zh-CN" altLang="en-US" smtClean="0"/>
              <a:pPr/>
              <a:t>72</a:t>
            </a:fld>
            <a:endParaRPr lang="zh-CN" altLang="en-US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错误的例子</a:t>
            </a:r>
          </a:p>
        </p:txBody>
      </p:sp>
      <p:sp>
        <p:nvSpPr>
          <p:cNvPr id="59396" name="内容占位符 2"/>
          <p:cNvSpPr>
            <a:spLocks noGrp="1"/>
          </p:cNvSpPr>
          <p:nvPr>
            <p:ph idx="1"/>
          </p:nvPr>
        </p:nvSpPr>
        <p:spPr>
          <a:xfrm>
            <a:off x="1490663" y="1052736"/>
            <a:ext cx="9433049" cy="5184575"/>
          </a:xfrm>
        </p:spPr>
        <p:txBody>
          <a:bodyPr/>
          <a:lstStyle/>
          <a:p>
            <a:pPr>
              <a:buFont typeface="Georgia" panose="02040502050405020303" pitchFamily="18" charset="0"/>
              <a:buNone/>
            </a:pPr>
            <a:r>
              <a:rPr lang="en-US" altLang="zh-CN" sz="2000" dirty="0" err="1">
                <a:latin typeface="Consolas" panose="020B0609020204030204" pitchFamily="49" charset="0"/>
              </a:rPr>
              <a:t>int</a:t>
            </a:r>
            <a:r>
              <a:rPr lang="en-US" altLang="zh-CN" sz="2000" dirty="0">
                <a:latin typeface="Consolas" panose="020B0609020204030204" pitchFamily="49" charset="0"/>
              </a:rPr>
              <a:t> main(){</a:t>
            </a:r>
          </a:p>
          <a:p>
            <a:pPr>
              <a:buFont typeface="Georgia" panose="02040502050405020303" pitchFamily="18" charset="0"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    </a:t>
            </a:r>
            <a:r>
              <a:rPr lang="en-US" altLang="zh-CN" sz="2000" dirty="0" err="1">
                <a:latin typeface="Consolas" panose="020B0609020204030204" pitchFamily="49" charset="0"/>
              </a:rPr>
              <a:t>int</a:t>
            </a:r>
            <a:r>
              <a:rPr lang="en-US" altLang="zh-CN" sz="2000" dirty="0">
                <a:latin typeface="Consolas" panose="020B0609020204030204" pitchFamily="49" charset="0"/>
              </a:rPr>
              <a:t>* function();</a:t>
            </a:r>
          </a:p>
          <a:p>
            <a:pPr>
              <a:buFont typeface="Georgia" panose="02040502050405020303" pitchFamily="18" charset="0"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    </a:t>
            </a:r>
            <a:r>
              <a:rPr lang="en-US" altLang="zh-CN" sz="2000" dirty="0" err="1">
                <a:latin typeface="Consolas" panose="020B0609020204030204" pitchFamily="49" charset="0"/>
              </a:rPr>
              <a:t>int</a:t>
            </a:r>
            <a:r>
              <a:rPr lang="en-US" altLang="zh-CN" sz="2000" dirty="0">
                <a:latin typeface="Consolas" panose="020B0609020204030204" pitchFamily="49" charset="0"/>
              </a:rPr>
              <a:t>* </a:t>
            </a:r>
            <a:r>
              <a:rPr lang="en-US" altLang="zh-CN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ptr</a:t>
            </a:r>
            <a:r>
              <a:rPr lang="en-US" altLang="zh-CN" sz="2000" dirty="0">
                <a:latin typeface="Consolas" panose="020B0609020204030204" pitchFamily="49" charset="0"/>
              </a:rPr>
              <a:t>= function();</a:t>
            </a:r>
          </a:p>
          <a:p>
            <a:pPr>
              <a:buFont typeface="Georgia" panose="02040502050405020303" pitchFamily="18" charset="0"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    </a:t>
            </a:r>
            <a:r>
              <a:rPr lang="en-US" altLang="zh-CN" sz="2000" dirty="0">
                <a:solidFill>
                  <a:srgbClr val="0070C0"/>
                </a:solidFill>
                <a:latin typeface="Consolas" panose="020B0609020204030204" pitchFamily="49" charset="0"/>
              </a:rPr>
              <a:t>*</a:t>
            </a:r>
            <a:r>
              <a:rPr lang="en-US" altLang="zh-CN" sz="2000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ptr</a:t>
            </a:r>
            <a:r>
              <a:rPr lang="en-US" altLang="zh-CN" sz="2000" dirty="0" smtClean="0">
                <a:latin typeface="Consolas" panose="020B0609020204030204" pitchFamily="49" charset="0"/>
              </a:rPr>
              <a:t>=5</a:t>
            </a:r>
            <a:r>
              <a:rPr lang="en-US" altLang="zh-CN" sz="2000" dirty="0">
                <a:latin typeface="Consolas" panose="020B0609020204030204" pitchFamily="49" charset="0"/>
              </a:rPr>
              <a:t>; </a:t>
            </a:r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危险的访问！</a:t>
            </a:r>
          </a:p>
          <a:p>
            <a:pPr>
              <a:buFont typeface="Georgia" panose="02040502050405020303" pitchFamily="18" charset="0"/>
              <a:buNone/>
            </a:pPr>
            <a:r>
              <a:rPr lang="zh-CN" altLang="en-US" sz="2000" dirty="0">
                <a:latin typeface="Consolas" panose="020B0609020204030204" pitchFamily="49" charset="0"/>
              </a:rPr>
              <a:t>    </a:t>
            </a:r>
            <a:r>
              <a:rPr lang="en-US" altLang="zh-CN" sz="2000" dirty="0">
                <a:latin typeface="Consolas" panose="020B0609020204030204" pitchFamily="49" charset="0"/>
              </a:rPr>
              <a:t>return 0;</a:t>
            </a:r>
          </a:p>
          <a:p>
            <a:pPr>
              <a:buFont typeface="Georgia" panose="02040502050405020303" pitchFamily="18" charset="0"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}</a:t>
            </a:r>
          </a:p>
          <a:p>
            <a:pPr>
              <a:buFont typeface="Georgia" panose="02040502050405020303" pitchFamily="18" charset="0"/>
              <a:buNone/>
            </a:pPr>
            <a:r>
              <a:rPr lang="en-US" altLang="zh-CN" sz="2000" dirty="0" err="1">
                <a:latin typeface="Consolas" panose="020B0609020204030204" pitchFamily="49" charset="0"/>
              </a:rPr>
              <a:t>int</a:t>
            </a:r>
            <a:r>
              <a:rPr lang="en-US" altLang="zh-CN" sz="2000" dirty="0">
                <a:latin typeface="Consolas" panose="020B0609020204030204" pitchFamily="49" charset="0"/>
              </a:rPr>
              <a:t>* function(){</a:t>
            </a:r>
          </a:p>
          <a:p>
            <a:pPr>
              <a:buFont typeface="Georgia" panose="02040502050405020303" pitchFamily="18" charset="0"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    </a:t>
            </a:r>
            <a:r>
              <a:rPr lang="en-US" altLang="zh-CN" sz="2000" dirty="0" err="1">
                <a:latin typeface="Consolas" panose="020B0609020204030204" pitchFamily="49" charset="0"/>
              </a:rPr>
              <a:t>int</a:t>
            </a:r>
            <a:r>
              <a:rPr lang="en-US" altLang="zh-CN" sz="2000" dirty="0">
                <a:latin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</a:rPr>
              <a:t>local</a:t>
            </a:r>
            <a:r>
              <a:rPr lang="en-US" altLang="zh-CN" sz="2000" dirty="0">
                <a:latin typeface="Consolas" panose="020B0609020204030204" pitchFamily="49" charset="0"/>
              </a:rPr>
              <a:t>=0; //</a:t>
            </a:r>
            <a:r>
              <a:rPr lang="zh-CN" altLang="en-US" sz="2000" dirty="0">
                <a:latin typeface="Consolas" panose="020B0609020204030204" pitchFamily="49" charset="0"/>
              </a:rPr>
              <a:t>非静态局部变量作用域和寿命都仅限于本函数体内</a:t>
            </a:r>
          </a:p>
          <a:p>
            <a:pPr>
              <a:buFont typeface="Georgia" panose="02040502050405020303" pitchFamily="18" charset="0"/>
              <a:buNone/>
            </a:pPr>
            <a:r>
              <a:rPr lang="zh-CN" altLang="en-US" sz="2000" dirty="0">
                <a:latin typeface="Consolas" panose="020B0609020204030204" pitchFamily="49" charset="0"/>
              </a:rPr>
              <a:t>    </a:t>
            </a:r>
            <a:r>
              <a:rPr lang="en-US" altLang="zh-CN" sz="2000" dirty="0">
                <a:latin typeface="Consolas" panose="020B0609020204030204" pitchFamily="49" charset="0"/>
              </a:rPr>
              <a:t>return 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</a:rPr>
              <a:t>&amp;local</a:t>
            </a:r>
            <a:r>
              <a:rPr lang="en-US" altLang="zh-CN" sz="2000" dirty="0">
                <a:latin typeface="Consolas" panose="020B0609020204030204" pitchFamily="49" charset="0"/>
              </a:rPr>
              <a:t>;</a:t>
            </a:r>
          </a:p>
          <a:p>
            <a:pPr>
              <a:buFont typeface="Georgia" panose="02040502050405020303" pitchFamily="18" charset="0"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}//</a:t>
            </a:r>
            <a:r>
              <a:rPr lang="zh-CN" altLang="en-US" sz="2000" dirty="0">
                <a:latin typeface="Consolas" panose="020B0609020204030204" pitchFamily="49" charset="0"/>
              </a:rPr>
              <a:t>函数运行结束时，变量</a:t>
            </a:r>
            <a:r>
              <a:rPr lang="en-US" altLang="zh-CN" sz="2000" dirty="0">
                <a:latin typeface="Consolas" panose="020B0609020204030204" pitchFamily="49" charset="0"/>
              </a:rPr>
              <a:t>local</a:t>
            </a:r>
            <a:r>
              <a:rPr lang="zh-CN" altLang="en-US" sz="2000" dirty="0">
                <a:latin typeface="Consolas" panose="020B0609020204030204" pitchFamily="49" charset="0"/>
              </a:rPr>
              <a:t>被</a:t>
            </a:r>
            <a:r>
              <a:rPr lang="zh-CN" altLang="en-US" sz="2000" dirty="0" smtClean="0">
                <a:latin typeface="Consolas" panose="020B0609020204030204" pitchFamily="49" charset="0"/>
              </a:rPr>
              <a:t>释放</a:t>
            </a:r>
            <a:endParaRPr lang="zh-CN" altLang="en-US" sz="2000" dirty="0">
              <a:latin typeface="Consolas" panose="020B0609020204030204" pitchFamily="49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D9BE3B-EDE4-47E0-80B0-E8D89991EED1}" type="slidenum">
              <a:rPr lang="zh-CN" altLang="en-US" smtClean="0"/>
              <a:pPr/>
              <a:t>73</a:t>
            </a:fld>
            <a:endParaRPr lang="zh-CN" altLang="en-US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标题 1"/>
          <p:cNvSpPr>
            <a:spLocks noGrp="1"/>
          </p:cNvSpPr>
          <p:nvPr>
            <p:ph type="title"/>
          </p:nvPr>
        </p:nvSpPr>
        <p:spPr>
          <a:xfrm>
            <a:off x="609600" y="1138238"/>
            <a:ext cx="10979150" cy="1066800"/>
          </a:xfrm>
        </p:spPr>
        <p:txBody>
          <a:bodyPr/>
          <a:lstStyle/>
          <a:p>
            <a:pPr eaLnBrk="1" hangingPunct="1"/>
            <a:r>
              <a:rPr lang="zh-CN" altLang="en-US"/>
              <a:t>注意</a:t>
            </a:r>
          </a:p>
        </p:txBody>
      </p:sp>
      <p:sp>
        <p:nvSpPr>
          <p:cNvPr id="18435" name="内容占位符 2"/>
          <p:cNvSpPr>
            <a:spLocks noGrp="1"/>
          </p:cNvSpPr>
          <p:nvPr>
            <p:ph idx="1"/>
          </p:nvPr>
        </p:nvSpPr>
        <p:spPr>
          <a:xfrm>
            <a:off x="609600" y="2133600"/>
            <a:ext cx="10961688" cy="4535488"/>
          </a:xfrm>
        </p:spPr>
        <p:txBody>
          <a:bodyPr>
            <a:normAutofit/>
          </a:bodyPr>
          <a:lstStyle/>
          <a:p>
            <a:pPr marL="366268" indent="-246888" eaLnBrk="1" fontAlgn="auto" hangingPunct="1">
              <a:lnSpc>
                <a:spcPct val="110000"/>
              </a:lnSpc>
              <a:spcAft>
                <a:spcPts val="0"/>
              </a:spcAft>
              <a:buFont typeface="Georgia"/>
              <a:buChar char="▫"/>
              <a:defRPr/>
            </a:pPr>
            <a:r>
              <a:rPr lang="zh-CN" altLang="en-US">
                <a:latin typeface="宋体" pitchFamily="2" charset="-122"/>
              </a:rPr>
              <a:t>返回的</a:t>
            </a:r>
            <a:r>
              <a:rPr lang="zh-CN" altLang="en-US" dirty="0">
                <a:latin typeface="宋体" pitchFamily="2" charset="-122"/>
              </a:rPr>
              <a:t>指针要确保在主调函数中是有效、合法的地址</a:t>
            </a:r>
            <a:endParaRPr lang="en-US" altLang="zh-CN" dirty="0">
              <a:latin typeface="宋体" pitchFamily="2" charset="-122"/>
            </a:endParaRPr>
          </a:p>
          <a:p>
            <a:pPr marL="658368" lvl="1" indent="-246888" eaLnBrk="1" fontAlgn="auto" hangingPunct="1">
              <a:lnSpc>
                <a:spcPct val="110000"/>
              </a:lnSpc>
              <a:spcAft>
                <a:spcPts val="0"/>
              </a:spcAft>
              <a:buFont typeface="Georgia"/>
              <a:buChar char="▫"/>
              <a:defRPr/>
            </a:pPr>
            <a:r>
              <a:rPr lang="zh-CN" altLang="en-US">
                <a:solidFill>
                  <a:schemeClr val="tx1"/>
                </a:solidFill>
                <a:latin typeface="宋体" pitchFamily="2" charset="-122"/>
              </a:rPr>
              <a:t>正确的例子：</a:t>
            </a:r>
            <a:endParaRPr lang="en-US" altLang="zh-CN">
              <a:solidFill>
                <a:schemeClr val="tx1"/>
              </a:solidFill>
              <a:latin typeface="宋体" pitchFamily="2" charset="-122"/>
            </a:endParaRPr>
          </a:p>
          <a:p>
            <a:pPr marL="676593" lvl="2" indent="0" eaLnBrk="1" fontAlgn="auto" hangingPunct="1">
              <a:lnSpc>
                <a:spcPct val="110000"/>
              </a:lnSpc>
              <a:spcAft>
                <a:spcPts val="0"/>
              </a:spcAft>
              <a:buNone/>
              <a:defRPr/>
            </a:pPr>
            <a:r>
              <a:rPr lang="zh-CN" altLang="en-US">
                <a:solidFill>
                  <a:schemeClr val="tx1"/>
                </a:solidFill>
                <a:latin typeface="宋体" pitchFamily="2" charset="-122"/>
              </a:rPr>
              <a:t>主</a:t>
            </a:r>
            <a:r>
              <a:rPr lang="zh-CN" altLang="en-US" dirty="0">
                <a:solidFill>
                  <a:schemeClr val="tx1"/>
                </a:solidFill>
                <a:latin typeface="宋体" pitchFamily="2" charset="-122"/>
              </a:rPr>
              <a:t>函数中定义的数组，在子函数中对该数组元素进行某种操作后，返回其中一个元素的地址，这就是合法有效</a:t>
            </a:r>
            <a:r>
              <a:rPr lang="zh-CN" altLang="en-US">
                <a:solidFill>
                  <a:schemeClr val="tx1"/>
                </a:solidFill>
                <a:latin typeface="宋体" pitchFamily="2" charset="-122"/>
              </a:rPr>
              <a:t>的地址</a:t>
            </a:r>
            <a:endParaRPr lang="zh-CN" altLang="en-US" dirty="0">
              <a:solidFill>
                <a:schemeClr val="tx1"/>
              </a:solidFill>
              <a:latin typeface="宋体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D9BE3B-EDE4-47E0-80B0-E8D89991EED1}" type="slidenum">
              <a:rPr lang="zh-CN" altLang="en-US" smtClean="0"/>
              <a:pPr/>
              <a:t>74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361605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正确的例子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60420" name="内容占位符 2"/>
          <p:cNvSpPr>
            <a:spLocks noGrp="1"/>
          </p:cNvSpPr>
          <p:nvPr>
            <p:ph idx="1"/>
          </p:nvPr>
        </p:nvSpPr>
        <p:spPr>
          <a:xfrm>
            <a:off x="1274639" y="1052736"/>
            <a:ext cx="10302999" cy="5256584"/>
          </a:xfrm>
        </p:spPr>
        <p:txBody>
          <a:bodyPr/>
          <a:lstStyle/>
          <a:p>
            <a:pPr>
              <a:spcBef>
                <a:spcPts val="0"/>
              </a:spcBef>
              <a:buFont typeface="Georgia" panose="02040502050405020303" pitchFamily="18" charset="0"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#include&lt;</a:t>
            </a:r>
            <a:r>
              <a:rPr lang="en-US" altLang="zh-CN" sz="2000" dirty="0" err="1">
                <a:latin typeface="Consolas" panose="020B0609020204030204" pitchFamily="49" charset="0"/>
              </a:rPr>
              <a:t>iostream</a:t>
            </a:r>
            <a:r>
              <a:rPr lang="en-US" altLang="zh-CN" sz="2000" dirty="0">
                <a:latin typeface="Consolas" panose="020B0609020204030204" pitchFamily="49" charset="0"/>
              </a:rPr>
              <a:t>&gt;</a:t>
            </a:r>
          </a:p>
          <a:p>
            <a:pPr>
              <a:spcBef>
                <a:spcPts val="0"/>
              </a:spcBef>
              <a:buFont typeface="Georgia" panose="02040502050405020303" pitchFamily="18" charset="0"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using namespace </a:t>
            </a:r>
            <a:r>
              <a:rPr lang="en-US" altLang="zh-CN" sz="2000" dirty="0" err="1">
                <a:latin typeface="Consolas" panose="020B0609020204030204" pitchFamily="49" charset="0"/>
              </a:rPr>
              <a:t>std</a:t>
            </a:r>
            <a:r>
              <a:rPr lang="en-US" altLang="zh-CN" sz="2000" dirty="0"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  <a:buFont typeface="Georgia" panose="02040502050405020303" pitchFamily="18" charset="0"/>
              <a:buNone/>
            </a:pPr>
            <a:r>
              <a:rPr lang="en-US" altLang="zh-CN" sz="2000" dirty="0" err="1">
                <a:latin typeface="Consolas" panose="020B0609020204030204" pitchFamily="49" charset="0"/>
              </a:rPr>
              <a:t>int</a:t>
            </a:r>
            <a:r>
              <a:rPr lang="en-US" altLang="zh-CN" sz="2000" dirty="0">
                <a:latin typeface="Consolas" panose="020B0609020204030204" pitchFamily="49" charset="0"/>
              </a:rPr>
              <a:t> main(){</a:t>
            </a:r>
          </a:p>
          <a:p>
            <a:pPr>
              <a:spcBef>
                <a:spcPts val="0"/>
              </a:spcBef>
              <a:buFont typeface="Georgia" panose="02040502050405020303" pitchFamily="18" charset="0"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    </a:t>
            </a:r>
            <a:r>
              <a:rPr lang="en-US" altLang="zh-CN" sz="2000" dirty="0" err="1">
                <a:latin typeface="Consolas" panose="020B0609020204030204" pitchFamily="49" charset="0"/>
              </a:rPr>
              <a:t>int</a:t>
            </a:r>
            <a:r>
              <a:rPr lang="en-US" altLang="zh-CN" sz="2000" dirty="0">
                <a:latin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</a:rPr>
              <a:t>array[10]</a:t>
            </a:r>
            <a:r>
              <a:rPr lang="en-US" altLang="zh-CN" sz="2000" dirty="0">
                <a:latin typeface="Consolas" panose="020B0609020204030204" pitchFamily="49" charset="0"/>
              </a:rPr>
              <a:t>; //</a:t>
            </a:r>
            <a:r>
              <a:rPr lang="zh-CN" altLang="en-US" sz="2000" dirty="0">
                <a:latin typeface="Consolas" panose="020B0609020204030204" pitchFamily="49" charset="0"/>
              </a:rPr>
              <a:t>主函数中定义的数组</a:t>
            </a:r>
          </a:p>
          <a:p>
            <a:pPr>
              <a:spcBef>
                <a:spcPts val="0"/>
              </a:spcBef>
              <a:buFont typeface="Georgia" panose="02040502050405020303" pitchFamily="18" charset="0"/>
              <a:buNone/>
            </a:pPr>
            <a:r>
              <a:rPr lang="zh-CN" altLang="en-US" sz="2000" dirty="0">
                <a:latin typeface="Consolas" panose="020B0609020204030204" pitchFamily="49" charset="0"/>
              </a:rPr>
              <a:t>    </a:t>
            </a:r>
            <a:r>
              <a:rPr lang="en-US" altLang="zh-CN" sz="2000" dirty="0" err="1">
                <a:latin typeface="Consolas" panose="020B0609020204030204" pitchFamily="49" charset="0"/>
              </a:rPr>
              <a:t>int</a:t>
            </a:r>
            <a:r>
              <a:rPr lang="en-US" altLang="zh-CN" sz="2000" dirty="0">
                <a:latin typeface="Consolas" panose="020B0609020204030204" pitchFamily="49" charset="0"/>
              </a:rPr>
              <a:t>* search(</a:t>
            </a:r>
            <a:r>
              <a:rPr lang="en-US" altLang="zh-CN" sz="2000" dirty="0" err="1">
                <a:latin typeface="Consolas" panose="020B0609020204030204" pitchFamily="49" charset="0"/>
              </a:rPr>
              <a:t>int</a:t>
            </a:r>
            <a:r>
              <a:rPr lang="en-US" altLang="zh-CN" sz="2000" dirty="0">
                <a:latin typeface="Consolas" panose="020B0609020204030204" pitchFamily="49" charset="0"/>
              </a:rPr>
              <a:t>* a, </a:t>
            </a:r>
            <a:r>
              <a:rPr lang="en-US" altLang="zh-CN" sz="2000" dirty="0" err="1">
                <a:latin typeface="Consolas" panose="020B0609020204030204" pitchFamily="49" charset="0"/>
              </a:rPr>
              <a:t>int</a:t>
            </a:r>
            <a:r>
              <a:rPr lang="en-US" altLang="zh-CN" sz="2000" dirty="0">
                <a:latin typeface="Consolas" panose="020B0609020204030204" pitchFamily="49" charset="0"/>
              </a:rPr>
              <a:t> </a:t>
            </a:r>
            <a:r>
              <a:rPr lang="en-US" altLang="zh-CN" sz="2000" dirty="0" err="1">
                <a:latin typeface="Consolas" panose="020B0609020204030204" pitchFamily="49" charset="0"/>
              </a:rPr>
              <a:t>num</a:t>
            </a:r>
            <a:r>
              <a:rPr lang="en-US" altLang="zh-CN" sz="2000" dirty="0"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0"/>
              </a:spcBef>
              <a:buFont typeface="Georgia" panose="02040502050405020303" pitchFamily="18" charset="0"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    for(</a:t>
            </a:r>
            <a:r>
              <a:rPr lang="en-US" altLang="zh-CN" sz="2000" dirty="0" err="1">
                <a:latin typeface="Consolas" panose="020B0609020204030204" pitchFamily="49" charset="0"/>
              </a:rPr>
              <a:t>int</a:t>
            </a:r>
            <a:r>
              <a:rPr lang="en-US" altLang="zh-CN" sz="2000" dirty="0">
                <a:latin typeface="Consolas" panose="020B0609020204030204" pitchFamily="49" charset="0"/>
              </a:rPr>
              <a:t> </a:t>
            </a:r>
            <a:r>
              <a:rPr lang="en-US" altLang="zh-CN" sz="2000" dirty="0" err="1">
                <a:latin typeface="Consolas" panose="020B0609020204030204" pitchFamily="49" charset="0"/>
              </a:rPr>
              <a:t>i</a:t>
            </a:r>
            <a:r>
              <a:rPr lang="en-US" altLang="zh-CN" sz="2000" dirty="0">
                <a:latin typeface="Consolas" panose="020B0609020204030204" pitchFamily="49" charset="0"/>
              </a:rPr>
              <a:t>=0; </a:t>
            </a:r>
            <a:r>
              <a:rPr lang="en-US" altLang="zh-CN" sz="2000" dirty="0" err="1">
                <a:latin typeface="Consolas" panose="020B0609020204030204" pitchFamily="49" charset="0"/>
              </a:rPr>
              <a:t>i</a:t>
            </a:r>
            <a:r>
              <a:rPr lang="en-US" altLang="zh-CN" sz="2000" dirty="0">
                <a:latin typeface="Consolas" panose="020B0609020204030204" pitchFamily="49" charset="0"/>
              </a:rPr>
              <a:t>&lt;10; </a:t>
            </a:r>
            <a:r>
              <a:rPr lang="en-US" altLang="zh-CN" sz="2000" dirty="0" err="1">
                <a:latin typeface="Consolas" panose="020B0609020204030204" pitchFamily="49" charset="0"/>
              </a:rPr>
              <a:t>i</a:t>
            </a:r>
            <a:r>
              <a:rPr lang="en-US" altLang="zh-CN" sz="2000" dirty="0">
                <a:latin typeface="Consolas" panose="020B0609020204030204" pitchFamily="49" charset="0"/>
              </a:rPr>
              <a:t>++)</a:t>
            </a:r>
          </a:p>
          <a:p>
            <a:pPr>
              <a:spcBef>
                <a:spcPts val="0"/>
              </a:spcBef>
              <a:buFont typeface="Georgia" panose="02040502050405020303" pitchFamily="18" charset="0"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      </a:t>
            </a:r>
            <a:r>
              <a:rPr lang="en-US" altLang="zh-CN" sz="2000" dirty="0" err="1">
                <a:latin typeface="Consolas" panose="020B0609020204030204" pitchFamily="49" charset="0"/>
              </a:rPr>
              <a:t>cin</a:t>
            </a:r>
            <a:r>
              <a:rPr lang="en-US" altLang="zh-CN" sz="2000" dirty="0">
                <a:latin typeface="Consolas" panose="020B0609020204030204" pitchFamily="49" charset="0"/>
              </a:rPr>
              <a:t>&gt;&gt;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</a:rPr>
              <a:t>array[</a:t>
            </a:r>
            <a:r>
              <a:rPr lang="en-US" altLang="zh-CN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</a:rPr>
              <a:t>]</a:t>
            </a:r>
            <a:r>
              <a:rPr lang="en-US" altLang="zh-CN" sz="2000" dirty="0"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  <a:buFont typeface="Georgia" panose="02040502050405020303" pitchFamily="18" charset="0"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    </a:t>
            </a:r>
            <a:r>
              <a:rPr lang="en-US" altLang="zh-CN" sz="2000" dirty="0" err="1">
                <a:latin typeface="Consolas" panose="020B0609020204030204" pitchFamily="49" charset="0"/>
              </a:rPr>
              <a:t>int</a:t>
            </a:r>
            <a:r>
              <a:rPr lang="en-US" altLang="zh-CN" sz="2000" dirty="0">
                <a:latin typeface="Consolas" panose="020B0609020204030204" pitchFamily="49" charset="0"/>
              </a:rPr>
              <a:t>* </a:t>
            </a:r>
            <a:r>
              <a:rPr lang="en-US" altLang="zh-CN" sz="2000" dirty="0" err="1">
                <a:latin typeface="Consolas" panose="020B0609020204030204" pitchFamily="49" charset="0"/>
              </a:rPr>
              <a:t>zeroptr</a:t>
            </a:r>
            <a:r>
              <a:rPr lang="en-US" altLang="zh-CN" sz="2000" dirty="0">
                <a:latin typeface="Consolas" panose="020B0609020204030204" pitchFamily="49" charset="0"/>
              </a:rPr>
              <a:t>= search(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</a:rPr>
              <a:t>array</a:t>
            </a:r>
            <a:r>
              <a:rPr lang="en-US" altLang="zh-CN" sz="2000" dirty="0">
                <a:latin typeface="Consolas" panose="020B0609020204030204" pitchFamily="49" charset="0"/>
              </a:rPr>
              <a:t>, 10);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//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将主函数中数组的首地址传给子函数</a:t>
            </a:r>
          </a:p>
          <a:p>
            <a:pPr>
              <a:spcBef>
                <a:spcPts val="0"/>
              </a:spcBef>
              <a:buFont typeface="Georgia" panose="02040502050405020303" pitchFamily="18" charset="0"/>
              <a:buNone/>
            </a:pPr>
            <a:r>
              <a:rPr lang="zh-CN" altLang="en-US" sz="2000" dirty="0">
                <a:latin typeface="Consolas" panose="020B0609020204030204" pitchFamily="49" charset="0"/>
              </a:rPr>
              <a:t>    </a:t>
            </a:r>
            <a:r>
              <a:rPr lang="en-US" altLang="zh-CN" sz="2000" dirty="0">
                <a:latin typeface="Consolas" panose="020B0609020204030204" pitchFamily="49" charset="0"/>
              </a:rPr>
              <a:t>return 0;</a:t>
            </a:r>
          </a:p>
          <a:p>
            <a:pPr>
              <a:spcBef>
                <a:spcPts val="0"/>
              </a:spcBef>
              <a:buFont typeface="Georgia" panose="02040502050405020303" pitchFamily="18" charset="0"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}</a:t>
            </a:r>
          </a:p>
          <a:p>
            <a:pPr>
              <a:spcBef>
                <a:spcPts val="0"/>
              </a:spcBef>
              <a:buFont typeface="Georgia" panose="02040502050405020303" pitchFamily="18" charset="0"/>
              <a:buNone/>
            </a:pPr>
            <a:r>
              <a:rPr lang="en-US" altLang="zh-CN" sz="2000" dirty="0" err="1">
                <a:latin typeface="Consolas" panose="020B0609020204030204" pitchFamily="49" charset="0"/>
              </a:rPr>
              <a:t>int</a:t>
            </a:r>
            <a:r>
              <a:rPr lang="en-US" altLang="zh-CN" sz="2000" dirty="0">
                <a:latin typeface="Consolas" panose="020B0609020204030204" pitchFamily="49" charset="0"/>
              </a:rPr>
              <a:t>* search(</a:t>
            </a:r>
            <a:r>
              <a:rPr lang="en-US" altLang="zh-CN" sz="2000" dirty="0" err="1">
                <a:latin typeface="Consolas" panose="020B0609020204030204" pitchFamily="49" charset="0"/>
              </a:rPr>
              <a:t>int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</a:rPr>
              <a:t>* a</a:t>
            </a:r>
            <a:r>
              <a:rPr lang="en-US" altLang="zh-CN" sz="2000" dirty="0">
                <a:latin typeface="Consolas" panose="020B0609020204030204" pitchFamily="49" charset="0"/>
              </a:rPr>
              <a:t>, </a:t>
            </a:r>
            <a:r>
              <a:rPr lang="en-US" altLang="zh-CN" sz="2000" dirty="0" err="1">
                <a:latin typeface="Consolas" panose="020B0609020204030204" pitchFamily="49" charset="0"/>
              </a:rPr>
              <a:t>int</a:t>
            </a:r>
            <a:r>
              <a:rPr lang="en-US" altLang="zh-CN" sz="2000" dirty="0">
                <a:latin typeface="Consolas" panose="020B0609020204030204" pitchFamily="49" charset="0"/>
              </a:rPr>
              <a:t> </a:t>
            </a:r>
            <a:r>
              <a:rPr lang="en-US" altLang="zh-CN" sz="2000" dirty="0" err="1">
                <a:latin typeface="Consolas" panose="020B0609020204030204" pitchFamily="49" charset="0"/>
              </a:rPr>
              <a:t>num</a:t>
            </a:r>
            <a:r>
              <a:rPr lang="en-US" altLang="zh-CN" sz="2000" dirty="0">
                <a:latin typeface="Consolas" panose="020B0609020204030204" pitchFamily="49" charset="0"/>
              </a:rPr>
              <a:t>){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//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指针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a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指向主函数中定义的数组</a:t>
            </a:r>
          </a:p>
          <a:p>
            <a:pPr>
              <a:spcBef>
                <a:spcPts val="0"/>
              </a:spcBef>
              <a:buFont typeface="Georgia" panose="02040502050405020303" pitchFamily="18" charset="0"/>
              <a:buNone/>
            </a:pPr>
            <a:r>
              <a:rPr lang="zh-CN" altLang="en-US" sz="2000" dirty="0">
                <a:latin typeface="Consolas" panose="020B0609020204030204" pitchFamily="49" charset="0"/>
              </a:rPr>
              <a:t>    </a:t>
            </a:r>
            <a:r>
              <a:rPr lang="en-US" altLang="zh-CN" sz="2000" dirty="0">
                <a:latin typeface="Consolas" panose="020B0609020204030204" pitchFamily="49" charset="0"/>
              </a:rPr>
              <a:t>for(</a:t>
            </a:r>
            <a:r>
              <a:rPr lang="en-US" altLang="zh-CN" sz="2000" dirty="0" err="1">
                <a:latin typeface="Consolas" panose="020B0609020204030204" pitchFamily="49" charset="0"/>
              </a:rPr>
              <a:t>int</a:t>
            </a:r>
            <a:r>
              <a:rPr lang="en-US" altLang="zh-CN" sz="2000" dirty="0">
                <a:latin typeface="Consolas" panose="020B0609020204030204" pitchFamily="49" charset="0"/>
              </a:rPr>
              <a:t> </a:t>
            </a:r>
            <a:r>
              <a:rPr lang="en-US" altLang="zh-CN" sz="2000" dirty="0" err="1">
                <a:latin typeface="Consolas" panose="020B0609020204030204" pitchFamily="49" charset="0"/>
              </a:rPr>
              <a:t>i</a:t>
            </a:r>
            <a:r>
              <a:rPr lang="en-US" altLang="zh-CN" sz="2000" dirty="0">
                <a:latin typeface="Consolas" panose="020B0609020204030204" pitchFamily="49" charset="0"/>
              </a:rPr>
              <a:t>=0; </a:t>
            </a:r>
            <a:r>
              <a:rPr lang="en-US" altLang="zh-CN" sz="2000" dirty="0" err="1">
                <a:latin typeface="Consolas" panose="020B0609020204030204" pitchFamily="49" charset="0"/>
              </a:rPr>
              <a:t>i</a:t>
            </a:r>
            <a:r>
              <a:rPr lang="en-US" altLang="zh-CN" sz="2000" dirty="0">
                <a:latin typeface="Consolas" panose="020B0609020204030204" pitchFamily="49" charset="0"/>
              </a:rPr>
              <a:t>&lt;</a:t>
            </a:r>
            <a:r>
              <a:rPr lang="en-US" altLang="zh-CN" sz="2000" dirty="0" err="1">
                <a:latin typeface="Consolas" panose="020B0609020204030204" pitchFamily="49" charset="0"/>
              </a:rPr>
              <a:t>num</a:t>
            </a:r>
            <a:r>
              <a:rPr lang="en-US" altLang="zh-CN" sz="2000" dirty="0">
                <a:latin typeface="Consolas" panose="020B0609020204030204" pitchFamily="49" charset="0"/>
              </a:rPr>
              <a:t>; </a:t>
            </a:r>
            <a:r>
              <a:rPr lang="en-US" altLang="zh-CN" sz="2000" dirty="0" err="1">
                <a:latin typeface="Consolas" panose="020B0609020204030204" pitchFamily="49" charset="0"/>
              </a:rPr>
              <a:t>i</a:t>
            </a:r>
            <a:r>
              <a:rPr lang="en-US" altLang="zh-CN" sz="2000" dirty="0">
                <a:latin typeface="Consolas" panose="020B0609020204030204" pitchFamily="49" charset="0"/>
              </a:rPr>
              <a:t>++)</a:t>
            </a:r>
          </a:p>
          <a:p>
            <a:pPr>
              <a:spcBef>
                <a:spcPts val="0"/>
              </a:spcBef>
              <a:buFont typeface="Georgia" panose="02040502050405020303" pitchFamily="18" charset="0"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      if(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</a:rPr>
              <a:t>a[</a:t>
            </a:r>
            <a:r>
              <a:rPr lang="en-US" altLang="zh-CN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</a:rPr>
              <a:t>]</a:t>
            </a:r>
            <a:r>
              <a:rPr lang="en-US" altLang="zh-CN" sz="2000" dirty="0">
                <a:latin typeface="Consolas" panose="020B0609020204030204" pitchFamily="49" charset="0"/>
              </a:rPr>
              <a:t>==0)</a:t>
            </a:r>
          </a:p>
          <a:p>
            <a:pPr>
              <a:spcBef>
                <a:spcPts val="0"/>
              </a:spcBef>
              <a:buFont typeface="Georgia" panose="02040502050405020303" pitchFamily="18" charset="0"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        return 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</a:rPr>
              <a:t>&amp;a[</a:t>
            </a:r>
            <a:r>
              <a:rPr lang="en-US" altLang="zh-CN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</a:rPr>
              <a:t>];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//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返回的地址指向的元素是在主函数中定义的</a:t>
            </a:r>
            <a:endParaRPr lang="en-US" altLang="zh-CN" sz="20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  <a:buFont typeface="Georgia" panose="02040502050405020303" pitchFamily="18" charset="0"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    return 0;</a:t>
            </a:r>
            <a:endParaRPr lang="zh-CN" altLang="en-US" sz="2000" dirty="0"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  <a:buFont typeface="Georgia" panose="02040502050405020303" pitchFamily="18" charset="0"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}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2000" dirty="0">
                <a:solidFill>
                  <a:srgbClr val="0066FF"/>
                </a:solidFill>
                <a:latin typeface="Consolas" panose="020B0609020204030204" pitchFamily="49" charset="0"/>
              </a:rPr>
              <a:t>函数运行结束时，</a:t>
            </a:r>
            <a:r>
              <a:rPr lang="en-US" altLang="zh-CN" sz="2000" dirty="0">
                <a:solidFill>
                  <a:srgbClr val="0066FF"/>
                </a:solidFill>
                <a:latin typeface="Consolas" panose="020B0609020204030204" pitchFamily="49" charset="0"/>
              </a:rPr>
              <a:t>a[</a:t>
            </a:r>
            <a:r>
              <a:rPr lang="en-US" altLang="zh-CN" sz="2000" dirty="0" err="1">
                <a:solidFill>
                  <a:srgbClr val="0066FF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2000" dirty="0">
                <a:solidFill>
                  <a:srgbClr val="0066FF"/>
                </a:solidFill>
                <a:latin typeface="Consolas" panose="020B0609020204030204" pitchFamily="49" charset="0"/>
              </a:rPr>
              <a:t>]</a:t>
            </a:r>
            <a:r>
              <a:rPr lang="zh-CN" altLang="en-US" sz="2000" dirty="0">
                <a:solidFill>
                  <a:srgbClr val="0066FF"/>
                </a:solidFill>
                <a:latin typeface="Consolas" panose="020B0609020204030204" pitchFamily="49" charset="0"/>
              </a:rPr>
              <a:t>的地址仍有效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D9BE3B-EDE4-47E0-80B0-E8D89991EED1}" type="slidenum">
              <a:rPr lang="zh-CN" altLang="en-US" smtClean="0"/>
              <a:pPr/>
              <a:t>75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585" y="1981201"/>
            <a:ext cx="10368598" cy="1362075"/>
          </a:xfrm>
        </p:spPr>
        <p:txBody>
          <a:bodyPr/>
          <a:lstStyle/>
          <a:p>
            <a:r>
              <a:rPr lang="zh-CN" altLang="en-US"/>
              <a:t>指向函数的指针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D9BE3B-EDE4-47E0-80B0-E8D89991EED1}" type="slidenum">
              <a:rPr lang="zh-CN" altLang="en-US" smtClean="0"/>
              <a:pPr/>
              <a:t>76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787162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标题 1"/>
          <p:cNvSpPr>
            <a:spLocks noGrp="1"/>
          </p:cNvSpPr>
          <p:nvPr>
            <p:ph type="title"/>
          </p:nvPr>
        </p:nvSpPr>
        <p:spPr>
          <a:xfrm>
            <a:off x="609600" y="1147763"/>
            <a:ext cx="10979150" cy="1066800"/>
          </a:xfrm>
        </p:spPr>
        <p:txBody>
          <a:bodyPr/>
          <a:lstStyle/>
          <a:p>
            <a:pPr eaLnBrk="1" hangingPunct="1"/>
            <a:r>
              <a:rPr lang="zh-CN" altLang="en-US"/>
              <a:t>函数指针的定义</a:t>
            </a:r>
          </a:p>
        </p:txBody>
      </p:sp>
      <p:sp>
        <p:nvSpPr>
          <p:cNvPr id="18435" name="内容占位符 2"/>
          <p:cNvSpPr>
            <a:spLocks noGrp="1"/>
          </p:cNvSpPr>
          <p:nvPr>
            <p:ph idx="1"/>
          </p:nvPr>
        </p:nvSpPr>
        <p:spPr>
          <a:xfrm>
            <a:off x="966788" y="2197100"/>
            <a:ext cx="10028237" cy="4232275"/>
          </a:xfrm>
        </p:spPr>
        <p:txBody>
          <a:bodyPr>
            <a:normAutofit/>
          </a:bodyPr>
          <a:lstStyle/>
          <a:p>
            <a:pPr marL="365760" indent="-256032" eaLnBrk="1" fontAlgn="auto" hangingPunct="1">
              <a:lnSpc>
                <a:spcPct val="120000"/>
              </a:lnSpc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zh-CN" altLang="en-US">
                <a:latin typeface="宋体" pitchFamily="2" charset="-122"/>
              </a:rPr>
              <a:t>定义形</a:t>
            </a:r>
            <a:r>
              <a:rPr lang="zh-CN" altLang="en-US" dirty="0">
                <a:latin typeface="宋体" pitchFamily="2" charset="-122"/>
              </a:rPr>
              <a:t>式</a:t>
            </a:r>
            <a:endParaRPr lang="en-US" altLang="zh-CN" dirty="0">
              <a:latin typeface="宋体" pitchFamily="2" charset="-122"/>
            </a:endParaRPr>
          </a:p>
          <a:p>
            <a:pPr marL="109537" indent="0" eaLnBrk="1" fontAlgn="auto" hangingPunct="1">
              <a:lnSpc>
                <a:spcPct val="120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latin typeface="宋体" pitchFamily="2" charset="-122"/>
              </a:rPr>
              <a:t>	</a:t>
            </a:r>
            <a:r>
              <a:rPr lang="zh-CN" altLang="en-US" dirty="0">
                <a:latin typeface="宋体" pitchFamily="2" charset="-122"/>
              </a:rPr>
              <a:t>存储类型  数据类型  </a:t>
            </a:r>
            <a:r>
              <a:rPr lang="en-US" altLang="zh-CN" dirty="0">
                <a:latin typeface="宋体" pitchFamily="2" charset="-122"/>
              </a:rPr>
              <a:t>(*</a:t>
            </a:r>
            <a:r>
              <a:rPr lang="zh-CN" altLang="en-US" dirty="0">
                <a:latin typeface="宋体" pitchFamily="2" charset="-122"/>
              </a:rPr>
              <a:t>函数指针名</a:t>
            </a:r>
            <a:r>
              <a:rPr lang="en-US" altLang="zh-CN" dirty="0">
                <a:latin typeface="宋体" pitchFamily="2" charset="-122"/>
              </a:rPr>
              <a:t>)();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zh-CN" altLang="en-US" dirty="0">
                <a:latin typeface="宋体" pitchFamily="2" charset="-122"/>
              </a:rPr>
              <a:t>含义</a:t>
            </a:r>
          </a:p>
          <a:p>
            <a:pPr marL="658368" lvl="1" indent="-246888" eaLnBrk="1" fontAlgn="auto" hangingPunct="1">
              <a:spcAft>
                <a:spcPts val="0"/>
              </a:spcAft>
              <a:buFont typeface="Georgia"/>
              <a:buChar char="▫"/>
              <a:defRPr/>
            </a:pPr>
            <a:r>
              <a:rPr lang="zh-CN" altLang="en-US" sz="2400" dirty="0">
                <a:solidFill>
                  <a:schemeClr val="accent6">
                    <a:lumMod val="50000"/>
                  </a:schemeClr>
                </a:solidFill>
                <a:latin typeface="宋体" pitchFamily="2" charset="-122"/>
              </a:rPr>
              <a:t>函数指针指向的是程序代码存储</a:t>
            </a:r>
            <a:r>
              <a:rPr lang="zh-CN" altLang="en-US" sz="2400">
                <a:solidFill>
                  <a:schemeClr val="accent6">
                    <a:lumMod val="50000"/>
                  </a:schemeClr>
                </a:solidFill>
                <a:latin typeface="宋体" pitchFamily="2" charset="-122"/>
              </a:rPr>
              <a:t>区。</a:t>
            </a:r>
            <a:endParaRPr lang="zh-CN" altLang="en-US" sz="2400" dirty="0">
              <a:solidFill>
                <a:schemeClr val="accent6">
                  <a:lumMod val="50000"/>
                </a:schemeClr>
              </a:solidFill>
              <a:latin typeface="宋体" pitchFamily="2" charset="-122"/>
            </a:endParaRPr>
          </a:p>
        </p:txBody>
      </p:sp>
      <p:sp>
        <p:nvSpPr>
          <p:cNvPr id="62469" name="Rectangle 4"/>
          <p:cNvSpPr>
            <a:spLocks noChangeArrowheads="1"/>
          </p:cNvSpPr>
          <p:nvPr/>
        </p:nvSpPr>
        <p:spPr bwMode="auto">
          <a:xfrm>
            <a:off x="1884363" y="2715518"/>
            <a:ext cx="5654972" cy="425450"/>
          </a:xfrm>
          <a:prstGeom prst="rect">
            <a:avLst/>
          </a:prstGeom>
          <a:noFill/>
          <a:ln w="12699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D9BE3B-EDE4-47E0-80B0-E8D89991EED1}" type="slidenum">
              <a:rPr lang="zh-CN" altLang="en-US" smtClean="0"/>
              <a:pPr/>
              <a:t>77</a:t>
            </a:fld>
            <a:endParaRPr lang="zh-CN" altLang="en-US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标题 1"/>
          <p:cNvSpPr>
            <a:spLocks noGrp="1"/>
          </p:cNvSpPr>
          <p:nvPr>
            <p:ph type="title"/>
          </p:nvPr>
        </p:nvSpPr>
        <p:spPr>
          <a:xfrm>
            <a:off x="609600" y="1147763"/>
            <a:ext cx="10979150" cy="1066800"/>
          </a:xfrm>
        </p:spPr>
        <p:txBody>
          <a:bodyPr/>
          <a:lstStyle/>
          <a:p>
            <a:pPr eaLnBrk="1" hangingPunct="1"/>
            <a:r>
              <a:rPr lang="zh-CN" altLang="en-US"/>
              <a:t>函数指针的</a:t>
            </a:r>
            <a:r>
              <a:rPr lang="zh-CN" altLang="en-US">
                <a:latin typeface="宋体" pitchFamily="2" charset="-122"/>
              </a:rPr>
              <a:t>典型用途</a:t>
            </a:r>
            <a:r>
              <a:rPr lang="en-US" altLang="zh-CN">
                <a:latin typeface="宋体" pitchFamily="2" charset="-122"/>
              </a:rPr>
              <a:t>——</a:t>
            </a:r>
            <a:r>
              <a:rPr lang="zh-CN" altLang="en-US">
                <a:latin typeface="宋体" pitchFamily="2" charset="-122"/>
              </a:rPr>
              <a:t>实现函数回调</a:t>
            </a:r>
            <a:endParaRPr lang="zh-CN" altLang="en-US"/>
          </a:p>
        </p:txBody>
      </p:sp>
      <p:sp>
        <p:nvSpPr>
          <p:cNvPr id="18435" name="内容占位符 2"/>
          <p:cNvSpPr>
            <a:spLocks noGrp="1"/>
          </p:cNvSpPr>
          <p:nvPr>
            <p:ph idx="1"/>
          </p:nvPr>
        </p:nvSpPr>
        <p:spPr>
          <a:xfrm>
            <a:off x="966788" y="2197100"/>
            <a:ext cx="10028237" cy="4232275"/>
          </a:xfrm>
        </p:spPr>
        <p:txBody>
          <a:bodyPr>
            <a:normAutofit/>
          </a:bodyPr>
          <a:lstStyle/>
          <a:p>
            <a:pPr marL="365760" indent="-256032" eaLnBrk="1" fontAlgn="auto" hangingPunct="1">
              <a:lnSpc>
                <a:spcPct val="120000"/>
              </a:lnSpc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zh-CN" altLang="en-US" dirty="0">
                <a:latin typeface="宋体" pitchFamily="2" charset="-122"/>
              </a:rPr>
              <a:t>通过函数指针调用的函数</a:t>
            </a:r>
            <a:endParaRPr lang="en-US" altLang="zh-CN" dirty="0">
              <a:latin typeface="宋体" pitchFamily="2" charset="-122"/>
            </a:endParaRPr>
          </a:p>
          <a:p>
            <a:pPr marL="657860" lvl="1" indent="-256032" eaLnBrk="1" fontAlgn="auto" hangingPunct="1">
              <a:lnSpc>
                <a:spcPct val="120000"/>
              </a:lnSpc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zh-CN" altLang="en-US" dirty="0">
                <a:latin typeface="宋体" pitchFamily="2" charset="-122"/>
              </a:rPr>
              <a:t>例如将函数的指针作为参数传递给一个函数，使得在处理相似事件的时候可以灵活的使用不同的方法。</a:t>
            </a:r>
            <a:endParaRPr lang="en-US" altLang="zh-CN" dirty="0">
              <a:latin typeface="宋体" pitchFamily="2" charset="-122"/>
            </a:endParaRPr>
          </a:p>
          <a:p>
            <a:pPr marL="365760" indent="-256032" eaLnBrk="1" fontAlgn="auto" hangingPunct="1">
              <a:lnSpc>
                <a:spcPct val="120000"/>
              </a:lnSpc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zh-CN" altLang="en-US" dirty="0">
                <a:latin typeface="宋体" pitchFamily="2" charset="-122"/>
              </a:rPr>
              <a:t>调用者不关心谁是被调用者</a:t>
            </a:r>
            <a:endParaRPr lang="en-US" altLang="zh-CN" dirty="0">
              <a:latin typeface="宋体" pitchFamily="2" charset="-122"/>
            </a:endParaRPr>
          </a:p>
          <a:p>
            <a:pPr marL="657860" lvl="1" indent="-256032" eaLnBrk="1" fontAlgn="auto" hangingPunct="1">
              <a:lnSpc>
                <a:spcPct val="120000"/>
              </a:lnSpc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zh-CN" altLang="en-US" dirty="0">
                <a:latin typeface="宋体" pitchFamily="2" charset="-122"/>
              </a:rPr>
              <a:t>需知道存在一个具有特定原型和限制条件的被调用函数。</a:t>
            </a:r>
            <a:endParaRPr lang="en-US" altLang="zh-CN" dirty="0">
              <a:latin typeface="宋体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D9BE3B-EDE4-47E0-80B0-E8D89991EED1}" type="slidenum">
              <a:rPr lang="zh-CN" altLang="en-US" smtClean="0"/>
              <a:pPr/>
              <a:t>78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095936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函数指针举例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842963" y="2638425"/>
            <a:ext cx="10512425" cy="3454400"/>
          </a:xfrm>
        </p:spPr>
        <p:txBody>
          <a:bodyPr/>
          <a:lstStyle/>
          <a:p>
            <a:pPr>
              <a:defRPr/>
            </a:pPr>
            <a:endParaRPr lang="en-US" altLang="zh-CN"/>
          </a:p>
          <a:p>
            <a:pPr marL="0" indent="630238">
              <a:buFont typeface="Georgia" panose="02040502050405020303" pitchFamily="18" charset="0"/>
              <a:buNone/>
              <a:defRPr/>
            </a:pPr>
            <a:r>
              <a:rPr lang="zh-CN" altLang="en-US"/>
              <a:t>编写一个计算函数</a:t>
            </a:r>
            <a:r>
              <a:rPr lang="en-US" altLang="zh-CN">
                <a:latin typeface="Consolas" pitchFamily="49" charset="0"/>
              </a:rPr>
              <a:t>compute</a:t>
            </a:r>
            <a:r>
              <a:rPr lang="zh-CN" altLang="en-US"/>
              <a:t>，对两个整数进行各种计算。有一个形参为指向具体算法函数的指针，根据不同的实参函数，用不同的算法进行计算</a:t>
            </a:r>
            <a:endParaRPr lang="en-US" altLang="zh-CN"/>
          </a:p>
          <a:p>
            <a:pPr marL="0" indent="630238">
              <a:buFont typeface="Georgia" panose="02040502050405020303" pitchFamily="18" charset="0"/>
              <a:buNone/>
              <a:defRPr/>
            </a:pPr>
            <a:r>
              <a:rPr lang="zh-CN" altLang="en-US"/>
              <a:t>编写三个函数：求两个整数的最大值、最小值、和。分别用这三个函数作为实参，测试</a:t>
            </a:r>
            <a:r>
              <a:rPr lang="en-US" altLang="zh-CN">
                <a:latin typeface="Consolas" pitchFamily="49" charset="0"/>
              </a:rPr>
              <a:t>compute</a:t>
            </a:r>
            <a:r>
              <a:rPr lang="zh-CN" altLang="en-US">
                <a:latin typeface="Consolas" pitchFamily="49" charset="0"/>
              </a:rPr>
              <a:t>函数</a:t>
            </a:r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D9BE3B-EDE4-47E0-80B0-E8D89991EED1}" type="slidenum">
              <a:rPr lang="zh-CN" altLang="en-US" smtClean="0"/>
              <a:pPr/>
              <a:t>79</a:t>
            </a:fld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数组的存储与初始化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F61A97-1E6D-4DF7-91B6-0C7F17F0A6D0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6172465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函数指针举例</a:t>
            </a:r>
          </a:p>
        </p:txBody>
      </p:sp>
      <p:sp>
        <p:nvSpPr>
          <p:cNvPr id="64516" name="内容占位符 1"/>
          <p:cNvSpPr>
            <a:spLocks noGrp="1"/>
          </p:cNvSpPr>
          <p:nvPr>
            <p:ph idx="1"/>
          </p:nvPr>
        </p:nvSpPr>
        <p:spPr>
          <a:xfrm>
            <a:off x="2354758" y="1052736"/>
            <a:ext cx="9222880" cy="5184575"/>
          </a:xfrm>
        </p:spPr>
        <p:txBody>
          <a:bodyPr/>
          <a:lstStyle/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#include &lt;</a:t>
            </a:r>
            <a:r>
              <a:rPr lang="en-US" altLang="zh-CN" sz="2000" dirty="0" err="1">
                <a:latin typeface="Consolas" panose="020B0609020204030204" pitchFamily="49" charset="0"/>
              </a:rPr>
              <a:t>iostream</a:t>
            </a:r>
            <a:r>
              <a:rPr lang="en-US" altLang="zh-CN" sz="2000" dirty="0">
                <a:latin typeface="Consolas" panose="020B0609020204030204" pitchFamily="49" charset="0"/>
              </a:rPr>
              <a:t>&gt;</a:t>
            </a: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using namespace </a:t>
            </a:r>
            <a:r>
              <a:rPr lang="en-US" altLang="zh-CN" sz="2000" dirty="0" err="1">
                <a:latin typeface="Consolas" panose="020B0609020204030204" pitchFamily="49" charset="0"/>
              </a:rPr>
              <a:t>std</a:t>
            </a:r>
            <a:r>
              <a:rPr lang="en-US" altLang="zh-CN" sz="2000" dirty="0">
                <a:latin typeface="Consolas" panose="020B0609020204030204" pitchFamily="49" charset="0"/>
              </a:rPr>
              <a:t>;</a:t>
            </a: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2000" dirty="0">
              <a:latin typeface="Consolas" panose="020B0609020204030204" pitchFamily="49" charset="0"/>
            </a:endParaRP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dirty="0" err="1">
                <a:latin typeface="Consolas" panose="020B0609020204030204" pitchFamily="49" charset="0"/>
              </a:rPr>
              <a:t>int</a:t>
            </a:r>
            <a:r>
              <a:rPr lang="en-US" altLang="zh-CN" sz="2000" dirty="0">
                <a:latin typeface="Consolas" panose="020B0609020204030204" pitchFamily="49" charset="0"/>
              </a:rPr>
              <a:t> compute(</a:t>
            </a:r>
            <a:r>
              <a:rPr lang="en-US" altLang="zh-CN" sz="2000" dirty="0" err="1">
                <a:latin typeface="Consolas" panose="020B0609020204030204" pitchFamily="49" charset="0"/>
              </a:rPr>
              <a:t>int</a:t>
            </a:r>
            <a:r>
              <a:rPr lang="en-US" altLang="zh-CN" sz="2000" dirty="0">
                <a:latin typeface="Consolas" panose="020B0609020204030204" pitchFamily="49" charset="0"/>
              </a:rPr>
              <a:t> a, </a:t>
            </a:r>
            <a:r>
              <a:rPr lang="en-US" altLang="zh-CN" sz="2000" dirty="0" err="1">
                <a:latin typeface="Consolas" panose="020B0609020204030204" pitchFamily="49" charset="0"/>
              </a:rPr>
              <a:t>int</a:t>
            </a:r>
            <a:r>
              <a:rPr lang="en-US" altLang="zh-CN" sz="2000" dirty="0">
                <a:latin typeface="Consolas" panose="020B0609020204030204" pitchFamily="49" charset="0"/>
              </a:rPr>
              <a:t> b, </a:t>
            </a:r>
            <a:r>
              <a:rPr lang="en-US" altLang="zh-CN" sz="2000" dirty="0" err="1">
                <a:latin typeface="Consolas" panose="020B0609020204030204" pitchFamily="49" charset="0"/>
              </a:rPr>
              <a:t>int</a:t>
            </a:r>
            <a:r>
              <a:rPr lang="en-US" altLang="zh-CN" sz="2000" dirty="0">
                <a:latin typeface="Consolas" panose="020B0609020204030204" pitchFamily="49" charset="0"/>
              </a:rPr>
              <a:t>(*</a:t>
            </a:r>
            <a:r>
              <a:rPr lang="en-US" altLang="zh-CN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func</a:t>
            </a:r>
            <a:r>
              <a:rPr lang="en-US" altLang="zh-CN" sz="2000" dirty="0">
                <a:latin typeface="Consolas" panose="020B0609020204030204" pitchFamily="49" charset="0"/>
              </a:rPr>
              <a:t>)(</a:t>
            </a:r>
            <a:r>
              <a:rPr lang="en-US" altLang="zh-CN" sz="2000" dirty="0" err="1">
                <a:latin typeface="Consolas" panose="020B0609020204030204" pitchFamily="49" charset="0"/>
              </a:rPr>
              <a:t>int</a:t>
            </a:r>
            <a:r>
              <a:rPr lang="en-US" altLang="zh-CN" sz="2000" dirty="0">
                <a:latin typeface="Consolas" panose="020B0609020204030204" pitchFamily="49" charset="0"/>
              </a:rPr>
              <a:t>, </a:t>
            </a:r>
            <a:r>
              <a:rPr lang="en-US" altLang="zh-CN" sz="2000" dirty="0" err="1">
                <a:latin typeface="Consolas" panose="020B0609020204030204" pitchFamily="49" charset="0"/>
              </a:rPr>
              <a:t>int</a:t>
            </a:r>
            <a:r>
              <a:rPr lang="en-US" altLang="zh-CN" sz="2000" dirty="0">
                <a:latin typeface="Consolas" panose="020B0609020204030204" pitchFamily="49" charset="0"/>
              </a:rPr>
              <a:t>))</a:t>
            </a: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{	return </a:t>
            </a:r>
            <a:r>
              <a:rPr lang="en-US" altLang="zh-CN" sz="2000" dirty="0" err="1">
                <a:latin typeface="Consolas" panose="020B0609020204030204" pitchFamily="49" charset="0"/>
              </a:rPr>
              <a:t>func</a:t>
            </a:r>
            <a:r>
              <a:rPr lang="en-US" altLang="zh-CN" sz="2000" dirty="0">
                <a:latin typeface="Consolas" panose="020B0609020204030204" pitchFamily="49" charset="0"/>
              </a:rPr>
              <a:t>(a, b);}</a:t>
            </a: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2000" dirty="0">
              <a:latin typeface="Consolas" panose="020B0609020204030204" pitchFamily="49" charset="0"/>
            </a:endParaRPr>
          </a:p>
          <a:p>
            <a:pPr marL="358775" indent="-250825" eaLnBrk="1" hangingPunct="1">
              <a:spcBef>
                <a:spcPct val="0"/>
              </a:spcBef>
              <a:buFont typeface="Georgia" panose="02040502050405020303" pitchFamily="18" charset="0"/>
              <a:buNone/>
            </a:pPr>
            <a:r>
              <a:rPr lang="en-US" altLang="zh-CN" sz="2000" dirty="0" err="1">
                <a:latin typeface="Consolas" panose="020B0609020204030204" pitchFamily="49" charset="0"/>
              </a:rPr>
              <a:t>int</a:t>
            </a:r>
            <a:r>
              <a:rPr lang="en-US" altLang="zh-CN" sz="2000" dirty="0">
                <a:latin typeface="Consolas" panose="020B0609020204030204" pitchFamily="49" charset="0"/>
              </a:rPr>
              <a:t> max(</a:t>
            </a:r>
            <a:r>
              <a:rPr lang="en-US" altLang="zh-CN" sz="2000" dirty="0" err="1">
                <a:latin typeface="Consolas" panose="020B0609020204030204" pitchFamily="49" charset="0"/>
              </a:rPr>
              <a:t>int</a:t>
            </a:r>
            <a:r>
              <a:rPr lang="en-US" altLang="zh-CN" sz="2000" dirty="0">
                <a:latin typeface="Consolas" panose="020B0609020204030204" pitchFamily="49" charset="0"/>
              </a:rPr>
              <a:t> a, </a:t>
            </a:r>
            <a:r>
              <a:rPr lang="en-US" altLang="zh-CN" sz="2000" dirty="0" err="1">
                <a:latin typeface="Consolas" panose="020B0609020204030204" pitchFamily="49" charset="0"/>
              </a:rPr>
              <a:t>int</a:t>
            </a:r>
            <a:r>
              <a:rPr lang="en-US" altLang="zh-CN" sz="2000" dirty="0">
                <a:latin typeface="Consolas" panose="020B0609020204030204" pitchFamily="49" charset="0"/>
              </a:rPr>
              <a:t> b) // </a:t>
            </a:r>
            <a:r>
              <a:rPr lang="zh-CN" altLang="en-US" sz="2000" dirty="0">
                <a:latin typeface="Consolas" panose="020B0609020204030204" pitchFamily="49" charset="0"/>
              </a:rPr>
              <a:t>求最大值</a:t>
            </a:r>
            <a:endParaRPr lang="en-US" altLang="zh-CN" sz="2000" dirty="0">
              <a:latin typeface="Consolas" panose="020B0609020204030204" pitchFamily="49" charset="0"/>
            </a:endParaRP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{	return ((a &gt; b) ? a: b);}</a:t>
            </a: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2000" dirty="0">
              <a:latin typeface="Consolas" panose="020B0609020204030204" pitchFamily="49" charset="0"/>
            </a:endParaRPr>
          </a:p>
          <a:p>
            <a:pPr marL="358775" indent="-250825" eaLnBrk="1" hangingPunct="1">
              <a:spcBef>
                <a:spcPct val="0"/>
              </a:spcBef>
              <a:buFont typeface="Georgia" panose="02040502050405020303" pitchFamily="18" charset="0"/>
              <a:buNone/>
            </a:pPr>
            <a:r>
              <a:rPr lang="en-US" altLang="zh-CN" sz="2000" dirty="0" err="1">
                <a:latin typeface="Consolas" panose="020B0609020204030204" pitchFamily="49" charset="0"/>
              </a:rPr>
              <a:t>int</a:t>
            </a:r>
            <a:r>
              <a:rPr lang="en-US" altLang="zh-CN" sz="2000" dirty="0">
                <a:latin typeface="Consolas" panose="020B0609020204030204" pitchFamily="49" charset="0"/>
              </a:rPr>
              <a:t> min(</a:t>
            </a:r>
            <a:r>
              <a:rPr lang="en-US" altLang="zh-CN" sz="2000" dirty="0" err="1">
                <a:latin typeface="Consolas" panose="020B0609020204030204" pitchFamily="49" charset="0"/>
              </a:rPr>
              <a:t>int</a:t>
            </a:r>
            <a:r>
              <a:rPr lang="en-US" altLang="zh-CN" sz="2000" dirty="0">
                <a:latin typeface="Consolas" panose="020B0609020204030204" pitchFamily="49" charset="0"/>
              </a:rPr>
              <a:t> a, </a:t>
            </a:r>
            <a:r>
              <a:rPr lang="en-US" altLang="zh-CN" sz="2000" dirty="0" err="1">
                <a:latin typeface="Consolas" panose="020B0609020204030204" pitchFamily="49" charset="0"/>
              </a:rPr>
              <a:t>int</a:t>
            </a:r>
            <a:r>
              <a:rPr lang="en-US" altLang="zh-CN" sz="2000" dirty="0">
                <a:latin typeface="Consolas" panose="020B0609020204030204" pitchFamily="49" charset="0"/>
              </a:rPr>
              <a:t> b) // </a:t>
            </a:r>
            <a:r>
              <a:rPr lang="zh-CN" altLang="en-US" sz="2000" dirty="0">
                <a:latin typeface="Consolas" panose="020B0609020204030204" pitchFamily="49" charset="0"/>
              </a:rPr>
              <a:t>求最小值</a:t>
            </a:r>
            <a:endParaRPr lang="en-US" altLang="zh-CN" sz="2000" dirty="0">
              <a:latin typeface="Consolas" panose="020B0609020204030204" pitchFamily="49" charset="0"/>
            </a:endParaRP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{	return ((a &lt; b) ? a: b);}</a:t>
            </a: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2000" dirty="0">
              <a:latin typeface="Consolas" panose="020B0609020204030204" pitchFamily="49" charset="0"/>
            </a:endParaRPr>
          </a:p>
          <a:p>
            <a:pPr marL="358775" indent="-250825" eaLnBrk="1" hangingPunct="1">
              <a:spcBef>
                <a:spcPct val="0"/>
              </a:spcBef>
              <a:buFont typeface="Georgia" panose="02040502050405020303" pitchFamily="18" charset="0"/>
              <a:buNone/>
            </a:pPr>
            <a:r>
              <a:rPr lang="en-US" altLang="zh-CN" sz="2000" dirty="0" err="1">
                <a:latin typeface="Consolas" panose="020B0609020204030204" pitchFamily="49" charset="0"/>
              </a:rPr>
              <a:t>int</a:t>
            </a:r>
            <a:r>
              <a:rPr lang="en-US" altLang="zh-CN" sz="2000" dirty="0">
                <a:latin typeface="Consolas" panose="020B0609020204030204" pitchFamily="49" charset="0"/>
              </a:rPr>
              <a:t> sum(</a:t>
            </a:r>
            <a:r>
              <a:rPr lang="en-US" altLang="zh-CN" sz="2000" dirty="0" err="1">
                <a:latin typeface="Consolas" panose="020B0609020204030204" pitchFamily="49" charset="0"/>
              </a:rPr>
              <a:t>int</a:t>
            </a:r>
            <a:r>
              <a:rPr lang="en-US" altLang="zh-CN" sz="2000" dirty="0">
                <a:latin typeface="Consolas" panose="020B0609020204030204" pitchFamily="49" charset="0"/>
              </a:rPr>
              <a:t> a, </a:t>
            </a:r>
            <a:r>
              <a:rPr lang="en-US" altLang="zh-CN" sz="2000" dirty="0" err="1">
                <a:latin typeface="Consolas" panose="020B0609020204030204" pitchFamily="49" charset="0"/>
              </a:rPr>
              <a:t>int</a:t>
            </a:r>
            <a:r>
              <a:rPr lang="en-US" altLang="zh-CN" sz="2000" dirty="0">
                <a:latin typeface="Consolas" panose="020B0609020204030204" pitchFamily="49" charset="0"/>
              </a:rPr>
              <a:t> b) // </a:t>
            </a:r>
            <a:r>
              <a:rPr lang="zh-CN" altLang="en-US" sz="2000" dirty="0">
                <a:latin typeface="Consolas" panose="020B0609020204030204" pitchFamily="49" charset="0"/>
              </a:rPr>
              <a:t>求和</a:t>
            </a:r>
            <a:endParaRPr lang="en-US" altLang="zh-CN" sz="2000" dirty="0">
              <a:latin typeface="Consolas" panose="020B0609020204030204" pitchFamily="49" charset="0"/>
            </a:endParaRP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{	return a + b</a:t>
            </a:r>
            <a:r>
              <a:rPr lang="en-US" altLang="zh-CN" sz="2000" dirty="0" smtClean="0">
                <a:latin typeface="Consolas" panose="020B0609020204030204" pitchFamily="49" charset="0"/>
              </a:rPr>
              <a:t>;}</a:t>
            </a:r>
            <a:endParaRPr lang="en-US" altLang="zh-CN" sz="2000" dirty="0">
              <a:latin typeface="Consolas" panose="020B0609020204030204" pitchFamily="49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D9BE3B-EDE4-47E0-80B0-E8D89991EED1}" type="slidenum">
              <a:rPr lang="zh-CN" altLang="en-US" smtClean="0"/>
              <a:pPr/>
              <a:t>80</a:t>
            </a:fld>
            <a:endParaRPr lang="zh-CN" altLang="en-US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函数指针举例</a:t>
            </a:r>
          </a:p>
        </p:txBody>
      </p:sp>
      <p:sp>
        <p:nvSpPr>
          <p:cNvPr id="65540" name="内容占位符 1"/>
          <p:cNvSpPr>
            <a:spLocks noGrp="1"/>
          </p:cNvSpPr>
          <p:nvPr>
            <p:ph idx="1"/>
          </p:nvPr>
        </p:nvSpPr>
        <p:spPr>
          <a:xfrm>
            <a:off x="1346647" y="1052736"/>
            <a:ext cx="10230991" cy="5184575"/>
          </a:xfrm>
        </p:spPr>
        <p:txBody>
          <a:bodyPr/>
          <a:lstStyle/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dirty="0" err="1">
                <a:latin typeface="Consolas" panose="020B0609020204030204" pitchFamily="49" charset="0"/>
              </a:rPr>
              <a:t>int</a:t>
            </a:r>
            <a:r>
              <a:rPr lang="en-US" altLang="zh-CN" sz="2000" dirty="0">
                <a:latin typeface="Consolas" panose="020B0609020204030204" pitchFamily="49" charset="0"/>
              </a:rPr>
              <a:t> main()</a:t>
            </a: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{</a:t>
            </a: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	</a:t>
            </a:r>
            <a:r>
              <a:rPr lang="en-US" altLang="zh-CN" sz="2000" dirty="0" err="1">
                <a:latin typeface="Consolas" panose="020B0609020204030204" pitchFamily="49" charset="0"/>
              </a:rPr>
              <a:t>int</a:t>
            </a:r>
            <a:r>
              <a:rPr lang="en-US" altLang="zh-CN" sz="2000" dirty="0">
                <a:latin typeface="Consolas" panose="020B0609020204030204" pitchFamily="49" charset="0"/>
              </a:rPr>
              <a:t> a, b, res;</a:t>
            </a: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	</a:t>
            </a:r>
            <a:r>
              <a:rPr lang="en-US" altLang="zh-CN" sz="2000" dirty="0" err="1">
                <a:latin typeface="Consolas" panose="020B0609020204030204" pitchFamily="49" charset="0"/>
              </a:rPr>
              <a:t>cout</a:t>
            </a:r>
            <a:r>
              <a:rPr lang="en-US" altLang="zh-CN" sz="2000" dirty="0">
                <a:latin typeface="Consolas" panose="020B0609020204030204" pitchFamily="49" charset="0"/>
              </a:rPr>
              <a:t> &lt;&lt; "</a:t>
            </a:r>
            <a:r>
              <a:rPr lang="zh-CN" altLang="en-US" sz="2000" dirty="0">
                <a:latin typeface="Consolas" panose="020B0609020204030204" pitchFamily="49" charset="0"/>
              </a:rPr>
              <a:t>请输入整数</a:t>
            </a:r>
            <a:r>
              <a:rPr lang="en-US" altLang="zh-CN" sz="2000" dirty="0">
                <a:latin typeface="Consolas" panose="020B0609020204030204" pitchFamily="49" charset="0"/>
              </a:rPr>
              <a:t>a</a:t>
            </a:r>
            <a:r>
              <a:rPr lang="zh-CN" altLang="en-US" sz="2000" dirty="0">
                <a:latin typeface="Consolas" panose="020B0609020204030204" pitchFamily="49" charset="0"/>
              </a:rPr>
              <a:t>：</a:t>
            </a:r>
            <a:r>
              <a:rPr lang="en-US" altLang="zh-CN" sz="2000" dirty="0">
                <a:latin typeface="Consolas" panose="020B0609020204030204" pitchFamily="49" charset="0"/>
              </a:rPr>
              <a:t>"; </a:t>
            </a:r>
            <a:r>
              <a:rPr lang="en-US" altLang="zh-CN" sz="2000" dirty="0" err="1">
                <a:latin typeface="Consolas" panose="020B0609020204030204" pitchFamily="49" charset="0"/>
              </a:rPr>
              <a:t>cin</a:t>
            </a:r>
            <a:r>
              <a:rPr lang="en-US" altLang="zh-CN" sz="2000" dirty="0">
                <a:latin typeface="Consolas" panose="020B0609020204030204" pitchFamily="49" charset="0"/>
              </a:rPr>
              <a:t> &gt;&gt; a;</a:t>
            </a: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	</a:t>
            </a:r>
            <a:r>
              <a:rPr lang="en-US" altLang="zh-CN" sz="2000" dirty="0" err="1">
                <a:latin typeface="Consolas" panose="020B0609020204030204" pitchFamily="49" charset="0"/>
              </a:rPr>
              <a:t>cout</a:t>
            </a:r>
            <a:r>
              <a:rPr lang="en-US" altLang="zh-CN" sz="2000" dirty="0">
                <a:latin typeface="Consolas" panose="020B0609020204030204" pitchFamily="49" charset="0"/>
              </a:rPr>
              <a:t> &lt;&lt; "</a:t>
            </a:r>
            <a:r>
              <a:rPr lang="zh-CN" altLang="en-US" sz="2000" dirty="0">
                <a:latin typeface="Consolas" panose="020B0609020204030204" pitchFamily="49" charset="0"/>
              </a:rPr>
              <a:t>请输入整数</a:t>
            </a:r>
            <a:r>
              <a:rPr lang="en-US" altLang="zh-CN" sz="2000" dirty="0">
                <a:latin typeface="Consolas" panose="020B0609020204030204" pitchFamily="49" charset="0"/>
              </a:rPr>
              <a:t>b</a:t>
            </a:r>
            <a:r>
              <a:rPr lang="zh-CN" altLang="en-US" sz="2000" dirty="0">
                <a:latin typeface="Consolas" panose="020B0609020204030204" pitchFamily="49" charset="0"/>
              </a:rPr>
              <a:t>：</a:t>
            </a:r>
            <a:r>
              <a:rPr lang="en-US" altLang="zh-CN" sz="2000" dirty="0">
                <a:latin typeface="Consolas" panose="020B0609020204030204" pitchFamily="49" charset="0"/>
              </a:rPr>
              <a:t>"; </a:t>
            </a:r>
            <a:r>
              <a:rPr lang="en-US" altLang="zh-CN" sz="2000" dirty="0" err="1">
                <a:latin typeface="Consolas" panose="020B0609020204030204" pitchFamily="49" charset="0"/>
              </a:rPr>
              <a:t>cin</a:t>
            </a:r>
            <a:r>
              <a:rPr lang="en-US" altLang="zh-CN" sz="2000" dirty="0">
                <a:latin typeface="Consolas" panose="020B0609020204030204" pitchFamily="49" charset="0"/>
              </a:rPr>
              <a:t> &gt;&gt; b;</a:t>
            </a: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2000" dirty="0">
              <a:latin typeface="Consolas" panose="020B0609020204030204" pitchFamily="49" charset="0"/>
            </a:endParaRP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	res = compute(a, b, </a:t>
            </a:r>
            <a:r>
              <a:rPr lang="en-US" altLang="zh-CN" sz="2000" dirty="0">
                <a:solidFill>
                  <a:srgbClr val="0070C0"/>
                </a:solidFill>
                <a:latin typeface="Consolas" panose="020B0609020204030204" pitchFamily="49" charset="0"/>
              </a:rPr>
              <a:t>&amp; max</a:t>
            </a:r>
            <a:r>
              <a:rPr lang="en-US" altLang="zh-CN" sz="2000" dirty="0">
                <a:latin typeface="Consolas" panose="020B0609020204030204" pitchFamily="49" charset="0"/>
              </a:rPr>
              <a:t>);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//&amp;</a:t>
            </a:r>
            <a:r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符号可省略，通常被省略</a:t>
            </a:r>
            <a:endParaRPr lang="en-US" altLang="zh-CN" sz="20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	</a:t>
            </a:r>
            <a:r>
              <a:rPr lang="en-US" altLang="zh-CN" sz="2000" dirty="0" err="1">
                <a:latin typeface="Consolas" panose="020B0609020204030204" pitchFamily="49" charset="0"/>
              </a:rPr>
              <a:t>cout</a:t>
            </a:r>
            <a:r>
              <a:rPr lang="en-US" altLang="zh-CN" sz="2000" dirty="0">
                <a:latin typeface="Consolas" panose="020B0609020204030204" pitchFamily="49" charset="0"/>
              </a:rPr>
              <a:t> &lt;&lt; "Max of " &lt;&lt; a &lt;&lt; " and " &lt;&lt; b &lt;&lt; " is " &lt;&lt; res &lt;&lt; </a:t>
            </a:r>
            <a:r>
              <a:rPr lang="en-US" altLang="zh-CN" sz="2000" dirty="0" err="1">
                <a:latin typeface="Consolas" panose="020B0609020204030204" pitchFamily="49" charset="0"/>
              </a:rPr>
              <a:t>endl</a:t>
            </a:r>
            <a:r>
              <a:rPr lang="en-US" altLang="zh-CN" sz="2000" dirty="0">
                <a:latin typeface="Consolas" panose="020B0609020204030204" pitchFamily="49" charset="0"/>
              </a:rPr>
              <a:t>;</a:t>
            </a: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	res = compute(a, b, </a:t>
            </a:r>
            <a:r>
              <a:rPr lang="en-US" altLang="zh-CN" sz="2000" dirty="0">
                <a:solidFill>
                  <a:srgbClr val="0070C0"/>
                </a:solidFill>
                <a:latin typeface="Consolas" panose="020B0609020204030204" pitchFamily="49" charset="0"/>
              </a:rPr>
              <a:t>&amp; min</a:t>
            </a:r>
            <a:r>
              <a:rPr lang="en-US" altLang="zh-CN" sz="2000" dirty="0" smtClean="0">
                <a:latin typeface="Consolas" panose="020B0609020204030204" pitchFamily="49" charset="0"/>
              </a:rPr>
              <a:t>);</a:t>
            </a:r>
            <a:endParaRPr lang="en-US" altLang="zh-CN" sz="2000" dirty="0">
              <a:latin typeface="Consolas" panose="020B0609020204030204" pitchFamily="49" charset="0"/>
            </a:endParaRP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  </a:t>
            </a:r>
            <a:r>
              <a:rPr lang="en-US" altLang="zh-CN" sz="2000" dirty="0" err="1" smtClean="0">
                <a:latin typeface="Consolas" panose="020B0609020204030204" pitchFamily="49" charset="0"/>
              </a:rPr>
              <a:t>cout</a:t>
            </a:r>
            <a:r>
              <a:rPr lang="en-US" altLang="zh-CN" sz="2000" dirty="0" smtClean="0">
                <a:latin typeface="Consolas" panose="020B0609020204030204" pitchFamily="49" charset="0"/>
              </a:rPr>
              <a:t> </a:t>
            </a:r>
            <a:r>
              <a:rPr lang="en-US" altLang="zh-CN" sz="2000" dirty="0">
                <a:latin typeface="Consolas" panose="020B0609020204030204" pitchFamily="49" charset="0"/>
              </a:rPr>
              <a:t>&lt;&lt; "Min of " &lt;&lt; a &lt;&lt; " and " &lt;&lt; b &lt;&lt; " is " &lt;&lt; res &lt;&lt; </a:t>
            </a:r>
            <a:r>
              <a:rPr lang="en-US" altLang="zh-CN" sz="2000" dirty="0" err="1">
                <a:latin typeface="Consolas" panose="020B0609020204030204" pitchFamily="49" charset="0"/>
              </a:rPr>
              <a:t>endl</a:t>
            </a:r>
            <a:r>
              <a:rPr lang="en-US" altLang="zh-CN" sz="2000" dirty="0">
                <a:latin typeface="Consolas" panose="020B0609020204030204" pitchFamily="49" charset="0"/>
              </a:rPr>
              <a:t>;</a:t>
            </a: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	res = compute(a, b, </a:t>
            </a:r>
            <a:r>
              <a:rPr lang="en-US" altLang="zh-CN" sz="2000" dirty="0">
                <a:solidFill>
                  <a:srgbClr val="0070C0"/>
                </a:solidFill>
                <a:latin typeface="Consolas" panose="020B0609020204030204" pitchFamily="49" charset="0"/>
              </a:rPr>
              <a:t>&amp; sum</a:t>
            </a:r>
            <a:r>
              <a:rPr lang="en-US" altLang="zh-CN" sz="2000" dirty="0" smtClean="0">
                <a:latin typeface="Consolas" panose="020B0609020204030204" pitchFamily="49" charset="0"/>
              </a:rPr>
              <a:t>);</a:t>
            </a:r>
            <a:endParaRPr lang="en-US" altLang="zh-CN" sz="20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	</a:t>
            </a:r>
            <a:r>
              <a:rPr lang="en-US" altLang="zh-CN" sz="2000" dirty="0" err="1">
                <a:latin typeface="Consolas" panose="020B0609020204030204" pitchFamily="49" charset="0"/>
              </a:rPr>
              <a:t>cout</a:t>
            </a:r>
            <a:r>
              <a:rPr lang="en-US" altLang="zh-CN" sz="2000" dirty="0">
                <a:latin typeface="Consolas" panose="020B0609020204030204" pitchFamily="49" charset="0"/>
              </a:rPr>
              <a:t> &lt;&lt; "Sum of " &lt;&lt; a &lt;&lt; " and " &lt;&lt; b &lt;&lt; " is " &lt;&lt; res &lt;&lt; </a:t>
            </a:r>
            <a:r>
              <a:rPr lang="en-US" altLang="zh-CN" sz="2000" dirty="0" err="1">
                <a:latin typeface="Consolas" panose="020B0609020204030204" pitchFamily="49" charset="0"/>
              </a:rPr>
              <a:t>endl</a:t>
            </a:r>
            <a:r>
              <a:rPr lang="en-US" altLang="zh-CN" sz="2000" dirty="0" smtClean="0">
                <a:latin typeface="Consolas" panose="020B0609020204030204" pitchFamily="49" charset="0"/>
              </a:rPr>
              <a:t>;</a:t>
            </a:r>
            <a:endParaRPr lang="en-US" altLang="zh-CN" sz="2000" dirty="0">
              <a:latin typeface="Consolas" panose="020B0609020204030204" pitchFamily="49" charset="0"/>
            </a:endParaRP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D9BE3B-EDE4-47E0-80B0-E8D89991EED1}" type="slidenum">
              <a:rPr lang="zh-CN" altLang="en-US" smtClean="0"/>
              <a:pPr/>
              <a:t>81</a:t>
            </a:fld>
            <a:endParaRPr lang="zh-CN" altLang="en-US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585" y="1981201"/>
            <a:ext cx="10368598" cy="1362075"/>
          </a:xfrm>
        </p:spPr>
        <p:txBody>
          <a:bodyPr/>
          <a:lstStyle/>
          <a:p>
            <a:r>
              <a:rPr lang="zh-CN" altLang="en-US"/>
              <a:t>对象指针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D9BE3B-EDE4-47E0-80B0-E8D89991EED1}" type="slidenum">
              <a:rPr lang="zh-CN" altLang="en-US" smtClean="0"/>
              <a:pPr/>
              <a:t>82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4281737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标题 1"/>
          <p:cNvSpPr>
            <a:spLocks noGrp="1"/>
          </p:cNvSpPr>
          <p:nvPr>
            <p:ph type="title"/>
          </p:nvPr>
        </p:nvSpPr>
        <p:spPr>
          <a:xfrm>
            <a:off x="609600" y="1357313"/>
            <a:ext cx="10979150" cy="1066800"/>
          </a:xfrm>
        </p:spPr>
        <p:txBody>
          <a:bodyPr/>
          <a:lstStyle/>
          <a:p>
            <a:pPr eaLnBrk="1" hangingPunct="1"/>
            <a:r>
              <a:rPr lang="zh-CN" altLang="en-US"/>
              <a:t>对象指针</a:t>
            </a:r>
          </a:p>
        </p:txBody>
      </p:sp>
      <p:sp>
        <p:nvSpPr>
          <p:cNvPr id="18435" name="内容占位符 2"/>
          <p:cNvSpPr>
            <a:spLocks noGrp="1"/>
          </p:cNvSpPr>
          <p:nvPr>
            <p:ph idx="1"/>
          </p:nvPr>
        </p:nvSpPr>
        <p:spPr>
          <a:xfrm>
            <a:off x="1049338" y="2786063"/>
            <a:ext cx="10090150" cy="3000375"/>
          </a:xfrm>
        </p:spPr>
        <p:txBody>
          <a:bodyPr>
            <a:normAutofit fontScale="92500" lnSpcReduction="10000"/>
          </a:bodyPr>
          <a:lstStyle/>
          <a:p>
            <a:pPr marL="365760" indent="-256032" eaLnBrk="1" fontAlgn="auto" hangingPunct="1">
              <a:lnSpc>
                <a:spcPct val="120000"/>
              </a:lnSpc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zh-CN" altLang="en-US" dirty="0">
                <a:latin typeface="宋体" pitchFamily="2" charset="-122"/>
              </a:rPr>
              <a:t>对象指针定义形式</a:t>
            </a:r>
          </a:p>
          <a:p>
            <a:pPr marL="411162" lvl="1" indent="0" eaLnBrk="1" fontAlgn="auto" hangingPunct="1">
              <a:lnSpc>
                <a:spcPct val="120000"/>
              </a:lnSpc>
              <a:spcAft>
                <a:spcPts val="0"/>
              </a:spcAft>
              <a:buFont typeface="Georgia"/>
              <a:buNone/>
              <a:defRPr/>
            </a:pPr>
            <a:r>
              <a:rPr lang="en-US" altLang="zh-CN" dirty="0">
                <a:latin typeface="宋体" pitchFamily="2" charset="-122"/>
              </a:rPr>
              <a:t>	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宋体" pitchFamily="2" charset="-122"/>
              </a:rPr>
              <a:t>类名  *对象指针名；</a:t>
            </a:r>
          </a:p>
          <a:p>
            <a:pPr marL="411162" lvl="1" indent="0" eaLnBrk="1" fontAlgn="auto" hangingPunct="1">
              <a:spcAft>
                <a:spcPts val="0"/>
              </a:spcAft>
              <a:buFont typeface="Georgia"/>
              <a:buNone/>
              <a:defRPr/>
            </a:pPr>
            <a:r>
              <a:rPr lang="en-US" altLang="zh-CN" dirty="0">
                <a:solidFill>
                  <a:schemeClr val="tx1"/>
                </a:solidFill>
                <a:latin typeface="宋体" pitchFamily="2" charset="-122"/>
              </a:rPr>
              <a:t>	</a:t>
            </a:r>
            <a:r>
              <a:rPr lang="zh-CN" altLang="en-US" dirty="0">
                <a:solidFill>
                  <a:schemeClr val="tx1"/>
                </a:solidFill>
                <a:latin typeface="宋体" pitchFamily="2" charset="-122"/>
              </a:rPr>
              <a:t>例</a:t>
            </a:r>
            <a:r>
              <a:rPr lang="en-US" altLang="zh-CN" dirty="0">
                <a:solidFill>
                  <a:schemeClr val="tx1"/>
                </a:solidFill>
                <a:latin typeface="宋体" pitchFamily="2" charset="-122"/>
              </a:rPr>
              <a:t>:	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Point a(5,10);</a:t>
            </a:r>
          </a:p>
          <a:p>
            <a:pPr marL="109537" indent="0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Point 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n-US" altLang="zh-CN" sz="2000" dirty="0" err="1">
                <a:latin typeface="Times New Roman" pitchFamily="18" charset="0"/>
                <a:cs typeface="Times New Roman" pitchFamily="18" charset="0"/>
              </a:rPr>
              <a:t>ptr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109537" indent="0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altLang="zh-CN" sz="2000" dirty="0" err="1">
                <a:latin typeface="Times New Roman" pitchFamily="18" charset="0"/>
                <a:cs typeface="Times New Roman" pitchFamily="18" charset="0"/>
              </a:rPr>
              <a:t>ptr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=&amp;a;</a:t>
            </a:r>
          </a:p>
          <a:p>
            <a:pPr marL="365760" indent="-256032" eaLnBrk="1" fontAlgn="auto" hangingPunct="1">
              <a:lnSpc>
                <a:spcPct val="120000"/>
              </a:lnSpc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zh-CN" altLang="en-US" dirty="0">
                <a:latin typeface="宋体" pitchFamily="2" charset="-122"/>
              </a:rPr>
              <a:t>通过指针访问对象成员</a:t>
            </a:r>
          </a:p>
          <a:p>
            <a:pPr marL="411162" lvl="1" indent="0" eaLnBrk="1" fontAlgn="auto" hangingPunct="1">
              <a:lnSpc>
                <a:spcPct val="120000"/>
              </a:lnSpc>
              <a:spcAft>
                <a:spcPts val="0"/>
              </a:spcAft>
              <a:buFont typeface="Georgia"/>
              <a:buNone/>
              <a:defRPr/>
            </a:pPr>
            <a:r>
              <a:rPr lang="en-US" altLang="zh-CN" dirty="0">
                <a:latin typeface="宋体" pitchFamily="2" charset="-122"/>
              </a:rPr>
              <a:t>	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宋体" pitchFamily="2" charset="-122"/>
              </a:rPr>
              <a:t>对象指针名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宋体" pitchFamily="2" charset="-122"/>
              </a:rPr>
              <a:t>-&gt;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宋体" pitchFamily="2" charset="-122"/>
              </a:rPr>
              <a:t>成员名</a:t>
            </a:r>
          </a:p>
          <a:p>
            <a:pPr marL="109537" indent="0" eaLnBrk="1" fontAlgn="auto" hangingPunct="1">
              <a:lnSpc>
                <a:spcPct val="120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solidFill>
                  <a:schemeClr val="accent1"/>
                </a:solidFill>
                <a:latin typeface="宋体" pitchFamily="2" charset="-122"/>
              </a:rPr>
              <a:t>	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ptr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-&gt;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getx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() </a:t>
            </a:r>
            <a:r>
              <a:rPr lang="zh-CN" altLang="en-US" dirty="0">
                <a:latin typeface="宋体" pitchFamily="2" charset="-122"/>
              </a:rPr>
              <a:t>相当于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(*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ptr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).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getx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();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D9BE3B-EDE4-47E0-80B0-E8D89991EED1}" type="slidenum">
              <a:rPr lang="zh-CN" altLang="en-US" smtClean="0"/>
              <a:pPr/>
              <a:t>83</a:t>
            </a:fld>
            <a:endParaRPr lang="zh-CN" altLang="en-US"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例</a:t>
            </a:r>
            <a:r>
              <a:rPr lang="en-US" altLang="zh-CN"/>
              <a:t>6-12</a:t>
            </a:r>
            <a:r>
              <a:rPr lang="zh-CN" altLang="en-US" sz="3600"/>
              <a:t>使用指针来访问</a:t>
            </a:r>
            <a:r>
              <a:rPr lang="en-US" altLang="zh-CN" sz="3600"/>
              <a:t>Point</a:t>
            </a:r>
            <a:r>
              <a:rPr lang="zh-CN" altLang="en-US" sz="3600"/>
              <a:t>类的成员</a:t>
            </a:r>
            <a:endParaRPr lang="zh-CN" altLang="en-US"/>
          </a:p>
        </p:txBody>
      </p:sp>
      <p:sp>
        <p:nvSpPr>
          <p:cNvPr id="67588" name="内容占位符 2"/>
          <p:cNvSpPr>
            <a:spLocks noGrp="1"/>
          </p:cNvSpPr>
          <p:nvPr>
            <p:ph idx="1"/>
          </p:nvPr>
        </p:nvSpPr>
        <p:spPr>
          <a:xfrm>
            <a:off x="2066727" y="1052736"/>
            <a:ext cx="9510911" cy="5616624"/>
          </a:xfrm>
        </p:spPr>
        <p:txBody>
          <a:bodyPr/>
          <a:lstStyle/>
          <a:p>
            <a:pPr>
              <a:spcBef>
                <a:spcPts val="0"/>
              </a:spcBef>
              <a:buFont typeface="Georgia" panose="02040502050405020303" pitchFamily="18" charset="0"/>
              <a:buNone/>
              <a:defRPr/>
            </a:pPr>
            <a:r>
              <a:rPr lang="en-US" altLang="zh-CN" sz="2000" dirty="0">
                <a:latin typeface="Consolas" panose="020B0609020204030204" pitchFamily="49" charset="0"/>
              </a:rPr>
              <a:t>//6_12.cpp</a:t>
            </a:r>
          </a:p>
          <a:p>
            <a:pPr>
              <a:spcBef>
                <a:spcPts val="0"/>
              </a:spcBef>
              <a:buFont typeface="Georgia" panose="02040502050405020303" pitchFamily="18" charset="0"/>
              <a:buNone/>
              <a:defRPr/>
            </a:pPr>
            <a:r>
              <a:rPr lang="en-US" altLang="zh-CN" sz="2000" dirty="0">
                <a:latin typeface="Consolas" panose="020B0609020204030204" pitchFamily="49" charset="0"/>
              </a:rPr>
              <a:t>#include &lt;</a:t>
            </a:r>
            <a:r>
              <a:rPr lang="en-US" altLang="zh-CN" sz="2000" dirty="0" err="1">
                <a:latin typeface="Consolas" panose="020B0609020204030204" pitchFamily="49" charset="0"/>
              </a:rPr>
              <a:t>iostream</a:t>
            </a:r>
            <a:r>
              <a:rPr lang="en-US" altLang="zh-CN" sz="2000" dirty="0">
                <a:latin typeface="Consolas" panose="020B0609020204030204" pitchFamily="49" charset="0"/>
              </a:rPr>
              <a:t>&gt;</a:t>
            </a:r>
          </a:p>
          <a:p>
            <a:pPr>
              <a:spcBef>
                <a:spcPts val="0"/>
              </a:spcBef>
              <a:buFont typeface="Georgia" panose="02040502050405020303" pitchFamily="18" charset="0"/>
              <a:buNone/>
              <a:defRPr/>
            </a:pPr>
            <a:r>
              <a:rPr lang="en-US" altLang="zh-CN" sz="2000" dirty="0">
                <a:latin typeface="Consolas" panose="020B0609020204030204" pitchFamily="49" charset="0"/>
              </a:rPr>
              <a:t>using namespace </a:t>
            </a:r>
            <a:r>
              <a:rPr lang="en-US" altLang="zh-CN" sz="2000" dirty="0" err="1">
                <a:latin typeface="Consolas" panose="020B0609020204030204" pitchFamily="49" charset="0"/>
              </a:rPr>
              <a:t>std</a:t>
            </a:r>
            <a:r>
              <a:rPr lang="en-US" altLang="zh-CN" sz="2000" dirty="0"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  <a:buFont typeface="Georgia" panose="02040502050405020303" pitchFamily="18" charset="0"/>
              <a:buNone/>
              <a:defRPr/>
            </a:pPr>
            <a:r>
              <a:rPr lang="en-US" altLang="zh-CN" sz="2000" dirty="0">
                <a:latin typeface="Consolas" panose="020B0609020204030204" pitchFamily="49" charset="0"/>
              </a:rPr>
              <a:t>class Point {</a:t>
            </a:r>
            <a:endParaRPr lang="zh-CN" altLang="en-US" sz="2000" dirty="0"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  <a:buFont typeface="Georgia" panose="02040502050405020303" pitchFamily="18" charset="0"/>
              <a:buNone/>
              <a:defRPr/>
            </a:pPr>
            <a:r>
              <a:rPr lang="en-US" altLang="zh-CN" sz="2000" dirty="0">
                <a:latin typeface="Consolas" panose="020B0609020204030204" pitchFamily="49" charset="0"/>
              </a:rPr>
              <a:t>public:</a:t>
            </a:r>
            <a:endParaRPr lang="zh-CN" altLang="en-US" sz="2000" dirty="0"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  <a:buFont typeface="Georgia" panose="02040502050405020303" pitchFamily="18" charset="0"/>
              <a:buNone/>
              <a:defRPr/>
            </a:pPr>
            <a:r>
              <a:rPr lang="en-US" altLang="zh-CN" sz="2000" dirty="0" smtClean="0">
                <a:latin typeface="Consolas" panose="020B0609020204030204" pitchFamily="49" charset="0"/>
              </a:rPr>
              <a:t>	Point(</a:t>
            </a:r>
            <a:r>
              <a:rPr lang="en-US" altLang="zh-CN" sz="2000" dirty="0" err="1" smtClean="0">
                <a:latin typeface="Consolas" panose="020B0609020204030204" pitchFamily="49" charset="0"/>
              </a:rPr>
              <a:t>int</a:t>
            </a:r>
            <a:r>
              <a:rPr lang="en-US" altLang="zh-CN" sz="2000" dirty="0" smtClean="0">
                <a:latin typeface="Consolas" panose="020B0609020204030204" pitchFamily="49" charset="0"/>
              </a:rPr>
              <a:t> </a:t>
            </a:r>
            <a:r>
              <a:rPr lang="en-US" altLang="zh-CN" sz="2000" dirty="0">
                <a:latin typeface="Consolas" panose="020B0609020204030204" pitchFamily="49" charset="0"/>
              </a:rPr>
              <a:t>x = 0, </a:t>
            </a:r>
            <a:r>
              <a:rPr lang="en-US" altLang="zh-CN" sz="2000" dirty="0" err="1">
                <a:latin typeface="Consolas" panose="020B0609020204030204" pitchFamily="49" charset="0"/>
              </a:rPr>
              <a:t>int</a:t>
            </a:r>
            <a:r>
              <a:rPr lang="en-US" altLang="zh-CN" sz="2000" dirty="0">
                <a:latin typeface="Consolas" panose="020B0609020204030204" pitchFamily="49" charset="0"/>
              </a:rPr>
              <a:t> y = 0) : x(x), y(y) { }</a:t>
            </a:r>
            <a:endParaRPr lang="zh-CN" altLang="en-US" sz="2000" dirty="0"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  <a:buFont typeface="Georgia" panose="02040502050405020303" pitchFamily="18" charset="0"/>
              <a:buNone/>
              <a:defRPr/>
            </a:pPr>
            <a:r>
              <a:rPr lang="zh-CN" altLang="en-US" sz="2000" dirty="0">
                <a:latin typeface="Consolas" panose="020B0609020204030204" pitchFamily="49" charset="0"/>
              </a:rPr>
              <a:t>	</a:t>
            </a:r>
            <a:r>
              <a:rPr lang="en-US" altLang="zh-CN" sz="2000" dirty="0" err="1">
                <a:latin typeface="Consolas" panose="020B0609020204030204" pitchFamily="49" charset="0"/>
              </a:rPr>
              <a:t>int</a:t>
            </a:r>
            <a:r>
              <a:rPr lang="en-US" altLang="zh-CN" sz="2000" dirty="0">
                <a:latin typeface="Consolas" panose="020B0609020204030204" pitchFamily="49" charset="0"/>
              </a:rPr>
              <a:t> </a:t>
            </a:r>
            <a:r>
              <a:rPr lang="en-US" altLang="zh-CN" sz="2000" dirty="0" err="1">
                <a:latin typeface="Consolas" panose="020B0609020204030204" pitchFamily="49" charset="0"/>
              </a:rPr>
              <a:t>getX</a:t>
            </a:r>
            <a:r>
              <a:rPr lang="en-US" altLang="zh-CN" sz="2000" dirty="0">
                <a:latin typeface="Consolas" panose="020B0609020204030204" pitchFamily="49" charset="0"/>
              </a:rPr>
              <a:t>() </a:t>
            </a:r>
            <a:r>
              <a:rPr lang="en-US" altLang="zh-CN" sz="2000" dirty="0" err="1">
                <a:latin typeface="Consolas" panose="020B0609020204030204" pitchFamily="49" charset="0"/>
              </a:rPr>
              <a:t>const</a:t>
            </a:r>
            <a:r>
              <a:rPr lang="en-US" altLang="zh-CN" sz="2000" dirty="0">
                <a:latin typeface="Consolas" panose="020B0609020204030204" pitchFamily="49" charset="0"/>
              </a:rPr>
              <a:t> { return x; }	</a:t>
            </a:r>
          </a:p>
          <a:p>
            <a:pPr>
              <a:spcBef>
                <a:spcPts val="0"/>
              </a:spcBef>
              <a:buFont typeface="Georgia" panose="02040502050405020303" pitchFamily="18" charset="0"/>
              <a:buNone/>
              <a:defRPr/>
            </a:pPr>
            <a:r>
              <a:rPr lang="en-US" altLang="zh-CN" sz="2000" dirty="0">
                <a:latin typeface="Consolas" panose="020B0609020204030204" pitchFamily="49" charset="0"/>
              </a:rPr>
              <a:t>	</a:t>
            </a:r>
            <a:r>
              <a:rPr lang="en-US" altLang="zh-CN" sz="2000" dirty="0" err="1">
                <a:latin typeface="Consolas" panose="020B0609020204030204" pitchFamily="49" charset="0"/>
              </a:rPr>
              <a:t>int</a:t>
            </a:r>
            <a:r>
              <a:rPr lang="en-US" altLang="zh-CN" sz="2000" dirty="0">
                <a:latin typeface="Consolas" panose="020B0609020204030204" pitchFamily="49" charset="0"/>
              </a:rPr>
              <a:t> </a:t>
            </a:r>
            <a:r>
              <a:rPr lang="en-US" altLang="zh-CN" sz="2000" dirty="0" err="1">
                <a:latin typeface="Consolas" panose="020B0609020204030204" pitchFamily="49" charset="0"/>
              </a:rPr>
              <a:t>getY</a:t>
            </a:r>
            <a:r>
              <a:rPr lang="en-US" altLang="zh-CN" sz="2000" dirty="0">
                <a:latin typeface="Consolas" panose="020B0609020204030204" pitchFamily="49" charset="0"/>
              </a:rPr>
              <a:t>() </a:t>
            </a:r>
            <a:r>
              <a:rPr lang="en-US" altLang="zh-CN" sz="2000" dirty="0" err="1">
                <a:latin typeface="Consolas" panose="020B0609020204030204" pitchFamily="49" charset="0"/>
              </a:rPr>
              <a:t>const</a:t>
            </a:r>
            <a:r>
              <a:rPr lang="en-US" altLang="zh-CN" sz="2000" dirty="0">
                <a:latin typeface="Consolas" panose="020B0609020204030204" pitchFamily="49" charset="0"/>
              </a:rPr>
              <a:t> { return y; }	</a:t>
            </a:r>
          </a:p>
          <a:p>
            <a:pPr>
              <a:spcBef>
                <a:spcPts val="0"/>
              </a:spcBef>
              <a:buFont typeface="Georgia" panose="02040502050405020303" pitchFamily="18" charset="0"/>
              <a:buNone/>
              <a:defRPr/>
            </a:pPr>
            <a:r>
              <a:rPr lang="en-US" altLang="zh-CN" sz="2000" dirty="0">
                <a:latin typeface="Consolas" panose="020B0609020204030204" pitchFamily="49" charset="0"/>
              </a:rPr>
              <a:t>private:</a:t>
            </a:r>
            <a:endParaRPr lang="zh-CN" altLang="en-US" sz="2000" dirty="0"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  <a:buFont typeface="Georgia" panose="02040502050405020303" pitchFamily="18" charset="0"/>
              <a:buNone/>
              <a:defRPr/>
            </a:pPr>
            <a:r>
              <a:rPr lang="zh-CN" altLang="en-US" sz="2000" dirty="0">
                <a:latin typeface="Consolas" panose="020B0609020204030204" pitchFamily="49" charset="0"/>
              </a:rPr>
              <a:t>	</a:t>
            </a:r>
            <a:r>
              <a:rPr lang="en-US" altLang="zh-CN" sz="2000" dirty="0" err="1">
                <a:latin typeface="Consolas" panose="020B0609020204030204" pitchFamily="49" charset="0"/>
              </a:rPr>
              <a:t>int</a:t>
            </a:r>
            <a:r>
              <a:rPr lang="en-US" altLang="zh-CN" sz="2000" dirty="0">
                <a:latin typeface="Consolas" panose="020B0609020204030204" pitchFamily="49" charset="0"/>
              </a:rPr>
              <a:t> x, y;</a:t>
            </a:r>
          </a:p>
          <a:p>
            <a:pPr>
              <a:spcBef>
                <a:spcPts val="0"/>
              </a:spcBef>
              <a:buFont typeface="Georgia" panose="02040502050405020303" pitchFamily="18" charset="0"/>
              <a:buNone/>
              <a:defRPr/>
            </a:pPr>
            <a:r>
              <a:rPr lang="en-US" altLang="zh-CN" sz="2000" dirty="0">
                <a:latin typeface="Consolas" panose="020B0609020204030204" pitchFamily="49" charset="0"/>
              </a:rPr>
              <a:t>};</a:t>
            </a:r>
          </a:p>
          <a:p>
            <a:pPr marL="358775" indent="-250825"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sz="2000" dirty="0" err="1">
                <a:latin typeface="Consolas" panose="020B0609020204030204" pitchFamily="49" charset="0"/>
              </a:rPr>
              <a:t>int</a:t>
            </a:r>
            <a:r>
              <a:rPr lang="en-US" altLang="zh-CN" sz="2000" dirty="0">
                <a:latin typeface="Consolas" panose="020B0609020204030204" pitchFamily="49" charset="0"/>
              </a:rPr>
              <a:t> main() {	</a:t>
            </a:r>
            <a:endParaRPr lang="zh-CN" altLang="en-US" sz="2000" dirty="0">
              <a:latin typeface="Consolas" panose="020B0609020204030204" pitchFamily="49" charset="0"/>
            </a:endParaRPr>
          </a:p>
          <a:p>
            <a:pPr marL="358775" indent="-250825"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zh-CN" altLang="en-US" sz="2000" dirty="0">
                <a:latin typeface="Consolas" panose="020B0609020204030204" pitchFamily="49" charset="0"/>
              </a:rPr>
              <a:t>	</a:t>
            </a:r>
            <a:r>
              <a:rPr lang="en-US" altLang="zh-CN" sz="2000" dirty="0">
                <a:latin typeface="Consolas" panose="020B0609020204030204" pitchFamily="49" charset="0"/>
              </a:rPr>
              <a:t>Point a(4, 5);</a:t>
            </a:r>
          </a:p>
          <a:p>
            <a:pPr marL="358775" indent="-250825"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sz="2000" dirty="0">
                <a:latin typeface="Consolas" panose="020B0609020204030204" pitchFamily="49" charset="0"/>
              </a:rPr>
              <a:t>	Point 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</a:rPr>
              <a:t>*p1 </a:t>
            </a:r>
            <a:r>
              <a:rPr lang="en-US" altLang="zh-CN" sz="2000" dirty="0">
                <a:latin typeface="Consolas" panose="020B0609020204030204" pitchFamily="49" charset="0"/>
              </a:rPr>
              <a:t>= &amp;a;	//</a:t>
            </a:r>
            <a:r>
              <a:rPr lang="zh-CN" altLang="en-US" sz="2000" dirty="0">
                <a:latin typeface="Consolas" panose="020B0609020204030204" pitchFamily="49" charset="0"/>
              </a:rPr>
              <a:t>定义对象指针，用</a:t>
            </a:r>
            <a:r>
              <a:rPr lang="en-US" altLang="zh-CN" sz="2000" dirty="0">
                <a:latin typeface="Consolas" panose="020B0609020204030204" pitchFamily="49" charset="0"/>
              </a:rPr>
              <a:t>a</a:t>
            </a:r>
            <a:r>
              <a:rPr lang="zh-CN" altLang="en-US" sz="2000" dirty="0">
                <a:latin typeface="Consolas" panose="020B0609020204030204" pitchFamily="49" charset="0"/>
              </a:rPr>
              <a:t>的地址初始化</a:t>
            </a:r>
          </a:p>
          <a:p>
            <a:pPr marL="358775" indent="-250825"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zh-CN" altLang="en-US" sz="2000" dirty="0">
                <a:latin typeface="Consolas" panose="020B0609020204030204" pitchFamily="49" charset="0"/>
              </a:rPr>
              <a:t>	</a:t>
            </a:r>
            <a:r>
              <a:rPr lang="en-US" altLang="zh-CN" sz="2000" dirty="0" err="1">
                <a:latin typeface="Consolas" panose="020B0609020204030204" pitchFamily="49" charset="0"/>
              </a:rPr>
              <a:t>cout</a:t>
            </a:r>
            <a:r>
              <a:rPr lang="en-US" altLang="zh-CN" sz="2000" dirty="0">
                <a:latin typeface="Consolas" panose="020B0609020204030204" pitchFamily="49" charset="0"/>
              </a:rPr>
              <a:t> &lt;&lt; 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</a:rPr>
              <a:t>p1-&gt;</a:t>
            </a:r>
            <a:r>
              <a:rPr lang="en-US" altLang="zh-CN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getX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</a:rPr>
              <a:t>() </a:t>
            </a:r>
            <a:r>
              <a:rPr lang="en-US" altLang="zh-CN" sz="2000" dirty="0">
                <a:latin typeface="Consolas" panose="020B0609020204030204" pitchFamily="49" charset="0"/>
              </a:rPr>
              <a:t>&lt;&lt; </a:t>
            </a:r>
            <a:r>
              <a:rPr lang="en-US" altLang="zh-CN" sz="2000" dirty="0" err="1">
                <a:latin typeface="Consolas" panose="020B0609020204030204" pitchFamily="49" charset="0"/>
              </a:rPr>
              <a:t>endl</a:t>
            </a:r>
            <a:r>
              <a:rPr lang="en-US" altLang="zh-CN" sz="2000" dirty="0">
                <a:latin typeface="Consolas" panose="020B0609020204030204" pitchFamily="49" charset="0"/>
              </a:rPr>
              <a:t>;//</a:t>
            </a:r>
            <a:r>
              <a:rPr lang="zh-CN" altLang="en-US" sz="2000" dirty="0">
                <a:latin typeface="Consolas" panose="020B0609020204030204" pitchFamily="49" charset="0"/>
              </a:rPr>
              <a:t>用指针访问对象成员</a:t>
            </a:r>
          </a:p>
          <a:p>
            <a:pPr marL="358775" indent="-250825"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zh-CN" altLang="en-US" sz="2000" dirty="0">
                <a:latin typeface="Consolas" panose="020B0609020204030204" pitchFamily="49" charset="0"/>
              </a:rPr>
              <a:t>	</a:t>
            </a:r>
            <a:r>
              <a:rPr lang="en-US" altLang="zh-CN" sz="2000" dirty="0" err="1">
                <a:latin typeface="Consolas" panose="020B0609020204030204" pitchFamily="49" charset="0"/>
              </a:rPr>
              <a:t>cout</a:t>
            </a:r>
            <a:r>
              <a:rPr lang="en-US" altLang="zh-CN" sz="2000" dirty="0">
                <a:latin typeface="Consolas" panose="020B0609020204030204" pitchFamily="49" charset="0"/>
              </a:rPr>
              <a:t> &lt;&lt; </a:t>
            </a:r>
            <a:r>
              <a:rPr lang="en-US" altLang="zh-CN" sz="2000" dirty="0" err="1">
                <a:latin typeface="Consolas" panose="020B0609020204030204" pitchFamily="49" charset="0"/>
              </a:rPr>
              <a:t>a.getX</a:t>
            </a:r>
            <a:r>
              <a:rPr lang="en-US" altLang="zh-CN" sz="2000" dirty="0">
                <a:latin typeface="Consolas" panose="020B0609020204030204" pitchFamily="49" charset="0"/>
              </a:rPr>
              <a:t>() &lt;&lt; </a:t>
            </a:r>
            <a:r>
              <a:rPr lang="en-US" altLang="zh-CN" sz="2000" dirty="0" err="1">
                <a:latin typeface="Consolas" panose="020B0609020204030204" pitchFamily="49" charset="0"/>
              </a:rPr>
              <a:t>endl</a:t>
            </a:r>
            <a:r>
              <a:rPr lang="en-US" altLang="zh-CN" sz="2000" dirty="0">
                <a:latin typeface="Consolas" panose="020B0609020204030204" pitchFamily="49" charset="0"/>
              </a:rPr>
              <a:t>; //</a:t>
            </a:r>
            <a:r>
              <a:rPr lang="zh-CN" altLang="en-US" sz="2000" dirty="0">
                <a:latin typeface="Consolas" panose="020B0609020204030204" pitchFamily="49" charset="0"/>
              </a:rPr>
              <a:t>用对象名访问对象成员</a:t>
            </a:r>
          </a:p>
          <a:p>
            <a:pPr marL="358775" indent="-250825"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zh-CN" altLang="en-US" sz="2000" dirty="0">
                <a:latin typeface="Consolas" panose="020B0609020204030204" pitchFamily="49" charset="0"/>
              </a:rPr>
              <a:t>	</a:t>
            </a:r>
            <a:r>
              <a:rPr lang="en-US" altLang="zh-CN" sz="2000" dirty="0">
                <a:latin typeface="Consolas" panose="020B0609020204030204" pitchFamily="49" charset="0"/>
              </a:rPr>
              <a:t>return 0;</a:t>
            </a:r>
          </a:p>
          <a:p>
            <a:pPr marL="358775" indent="-250825"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sz="2000" dirty="0" smtClean="0">
                <a:latin typeface="Consolas" panose="020B0609020204030204" pitchFamily="49" charset="0"/>
              </a:rPr>
              <a:t>}</a:t>
            </a:r>
            <a:endParaRPr lang="en-US" altLang="zh-CN" sz="2000" dirty="0">
              <a:latin typeface="Consolas" panose="020B0609020204030204" pitchFamily="49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D9BE3B-EDE4-47E0-80B0-E8D89991EED1}" type="slidenum">
              <a:rPr lang="zh-CN" altLang="en-US" smtClean="0"/>
              <a:pPr/>
              <a:t>84</a:t>
            </a:fld>
            <a:endParaRPr lang="zh-CN" altLang="en-US"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标题 1"/>
          <p:cNvSpPr>
            <a:spLocks noGrp="1"/>
          </p:cNvSpPr>
          <p:nvPr>
            <p:ph type="title"/>
          </p:nvPr>
        </p:nvSpPr>
        <p:spPr>
          <a:xfrm>
            <a:off x="609600" y="1066800"/>
            <a:ext cx="10979150" cy="1066800"/>
          </a:xfrm>
        </p:spPr>
        <p:txBody>
          <a:bodyPr/>
          <a:lstStyle/>
          <a:p>
            <a:pPr eaLnBrk="1" hangingPunct="1"/>
            <a:r>
              <a:rPr lang="en-US" altLang="zh-CN"/>
              <a:t>this</a:t>
            </a:r>
            <a:r>
              <a:rPr lang="zh-CN" altLang="en-US"/>
              <a:t>指针</a:t>
            </a:r>
          </a:p>
        </p:txBody>
      </p:sp>
      <p:sp>
        <p:nvSpPr>
          <p:cNvPr id="18435" name="内容占位符 2"/>
          <p:cNvSpPr>
            <a:spLocks noGrp="1"/>
          </p:cNvSpPr>
          <p:nvPr>
            <p:ph idx="1"/>
          </p:nvPr>
        </p:nvSpPr>
        <p:spPr>
          <a:xfrm>
            <a:off x="812800" y="2060575"/>
            <a:ext cx="10255250" cy="4464050"/>
          </a:xfrm>
        </p:spPr>
        <p:txBody>
          <a:bodyPr>
            <a:normAutofit/>
          </a:bodyPr>
          <a:lstStyle/>
          <a:p>
            <a:pPr marL="365760" indent="-256032" eaLnBrk="1" fontAlgn="auto" hangingPunct="1">
              <a:spcAft>
                <a:spcPts val="60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zh-CN" altLang="en-US" dirty="0">
                <a:latin typeface="宋体" pitchFamily="2" charset="-122"/>
              </a:rPr>
              <a:t>隐</a:t>
            </a:r>
            <a:r>
              <a:rPr lang="zh-CN" altLang="en-US">
                <a:latin typeface="宋体" pitchFamily="2" charset="-122"/>
              </a:rPr>
              <a:t>含于类的每一个非静态成</a:t>
            </a:r>
            <a:r>
              <a:rPr lang="zh-CN" altLang="en-US" dirty="0">
                <a:latin typeface="宋体" pitchFamily="2" charset="-122"/>
              </a:rPr>
              <a:t>员函</a:t>
            </a:r>
            <a:r>
              <a:rPr lang="zh-CN" altLang="en-US">
                <a:latin typeface="宋体" pitchFamily="2" charset="-122"/>
              </a:rPr>
              <a:t>数中。</a:t>
            </a:r>
            <a:endParaRPr lang="zh-CN" altLang="en-US" dirty="0">
              <a:latin typeface="宋体" pitchFamily="2" charset="-122"/>
            </a:endParaRPr>
          </a:p>
          <a:p>
            <a:pPr marL="365760" indent="-256032" eaLnBrk="1" fontAlgn="auto" hangingPunct="1">
              <a:spcAft>
                <a:spcPts val="60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zh-CN" altLang="en-US">
                <a:latin typeface="宋体" pitchFamily="2" charset="-122"/>
              </a:rPr>
              <a:t>指出成员函数所操作的</a:t>
            </a:r>
            <a:r>
              <a:rPr lang="zh-CN" altLang="en-US" dirty="0">
                <a:latin typeface="宋体" pitchFamily="2" charset="-122"/>
              </a:rPr>
              <a:t>对象。</a:t>
            </a:r>
          </a:p>
          <a:p>
            <a:pPr marL="658368" lvl="1" indent="-246888" eaLnBrk="1" fontAlgn="auto" hangingPunct="1">
              <a:spcAft>
                <a:spcPts val="600"/>
              </a:spcAft>
              <a:buFont typeface="Georgia"/>
              <a:buChar char="▫"/>
              <a:defRPr/>
            </a:pPr>
            <a:r>
              <a:rPr lang="zh-CN" altLang="en-US" sz="2200" dirty="0">
                <a:solidFill>
                  <a:schemeClr val="accent6">
                    <a:lumMod val="50000"/>
                  </a:schemeClr>
                </a:solidFill>
                <a:latin typeface="宋体" pitchFamily="2" charset="-122"/>
              </a:rPr>
              <a:t>当通过一个对象调用成员函数时，系统先将该对象的地址赋给</a:t>
            </a:r>
            <a:r>
              <a:rPr lang="en-US" altLang="zh-CN" sz="22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this</a:t>
            </a:r>
            <a:r>
              <a:rPr lang="zh-CN" altLang="en-US" sz="2200" dirty="0">
                <a:solidFill>
                  <a:schemeClr val="accent6">
                    <a:lumMod val="50000"/>
                  </a:schemeClr>
                </a:solidFill>
                <a:latin typeface="宋体" pitchFamily="2" charset="-122"/>
              </a:rPr>
              <a:t>指针，然后调用成员函数，成员函数对对象的数据成员进行操作时，就隐含使用了</a:t>
            </a:r>
            <a:r>
              <a:rPr lang="en-US" altLang="zh-CN" sz="22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this</a:t>
            </a:r>
            <a:r>
              <a:rPr lang="zh-CN" altLang="en-US" sz="2200" dirty="0">
                <a:solidFill>
                  <a:schemeClr val="accent6">
                    <a:lumMod val="50000"/>
                  </a:schemeClr>
                </a:solidFill>
                <a:latin typeface="宋体" pitchFamily="2" charset="-122"/>
              </a:rPr>
              <a:t>指</a:t>
            </a:r>
            <a:r>
              <a:rPr lang="zh-CN" altLang="en-US" sz="2200">
                <a:solidFill>
                  <a:schemeClr val="accent6">
                    <a:lumMod val="50000"/>
                  </a:schemeClr>
                </a:solidFill>
                <a:latin typeface="宋体" pitchFamily="2" charset="-122"/>
              </a:rPr>
              <a:t>针。</a:t>
            </a:r>
            <a:endParaRPr lang="en-US" altLang="zh-CN" sz="2200">
              <a:solidFill>
                <a:schemeClr val="accent6">
                  <a:lumMod val="50000"/>
                </a:schemeClr>
              </a:solidFill>
              <a:latin typeface="宋体" pitchFamily="2" charset="-122"/>
            </a:endParaRPr>
          </a:p>
          <a:p>
            <a:pPr eaLnBrk="1" hangingPunct="1">
              <a:defRPr/>
            </a:pPr>
            <a:r>
              <a:rPr lang="zh-CN" altLang="en-US">
                <a:latin typeface="宋体" pitchFamily="2" charset="-122"/>
              </a:rPr>
              <a:t>例如：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Point</a:t>
            </a:r>
            <a:r>
              <a:rPr lang="zh-CN" altLang="en-US">
                <a:latin typeface="宋体" pitchFamily="2" charset="-122"/>
              </a:rPr>
              <a:t>类的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getX</a:t>
            </a:r>
            <a:r>
              <a:rPr lang="zh-CN" altLang="en-US">
                <a:latin typeface="宋体" pitchFamily="2" charset="-122"/>
              </a:rPr>
              <a:t>函数中的语句：</a:t>
            </a:r>
          </a:p>
          <a:p>
            <a:pPr lvl="1" eaLnBrk="1" hangingPunct="1">
              <a:buFontTx/>
              <a:buNone/>
              <a:defRPr/>
            </a:pPr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return x;</a:t>
            </a:r>
            <a:endParaRPr lang="en-US" altLang="zh-CN" sz="2400">
              <a:latin typeface="宋体" pitchFamily="2" charset="-122"/>
            </a:endParaRPr>
          </a:p>
          <a:p>
            <a:pPr eaLnBrk="1" hangingPunct="1">
              <a:buFont typeface="Wingdings" pitchFamily="2" charset="2"/>
              <a:buNone/>
              <a:defRPr/>
            </a:pPr>
            <a:r>
              <a:rPr lang="zh-CN" altLang="en-US">
                <a:latin typeface="宋体" pitchFamily="2" charset="-122"/>
              </a:rPr>
              <a:t>  相当于：</a:t>
            </a:r>
          </a:p>
          <a:p>
            <a:pPr lvl="1" eaLnBrk="1" hangingPunct="1">
              <a:buFontTx/>
              <a:buNone/>
              <a:defRPr/>
            </a:pPr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return this-&gt;x;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D9BE3B-EDE4-47E0-80B0-E8D89991EED1}" type="slidenum">
              <a:rPr lang="zh-CN" altLang="en-US" smtClean="0"/>
              <a:pPr/>
              <a:t>85</a:t>
            </a:fld>
            <a:endParaRPr lang="zh-CN" altLang="en-US"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曾经出现过的错误例子</a:t>
            </a:r>
          </a:p>
        </p:txBody>
      </p:sp>
      <p:sp>
        <p:nvSpPr>
          <p:cNvPr id="69636" name="内容占位符 1"/>
          <p:cNvSpPr>
            <a:spLocks noGrp="1"/>
          </p:cNvSpPr>
          <p:nvPr>
            <p:ph idx="1"/>
          </p:nvPr>
        </p:nvSpPr>
        <p:spPr>
          <a:xfrm>
            <a:off x="2354758" y="1052736"/>
            <a:ext cx="9222880" cy="5184575"/>
          </a:xfrm>
        </p:spPr>
        <p:txBody>
          <a:bodyPr/>
          <a:lstStyle/>
          <a:p>
            <a:pPr marL="358775" indent="-250825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dirty="0"/>
              <a:t>class Fred;	//</a:t>
            </a:r>
            <a:r>
              <a:rPr lang="zh-CN" altLang="en-US" dirty="0"/>
              <a:t>前向引用声明</a:t>
            </a:r>
          </a:p>
          <a:p>
            <a:pPr marL="358775" indent="-250825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dirty="0"/>
              <a:t>class Barney {</a:t>
            </a:r>
          </a:p>
          <a:p>
            <a:pPr marL="358775" indent="-250825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dirty="0"/>
              <a:t>   Fred x;	</a:t>
            </a:r>
            <a:r>
              <a:rPr lang="en-US" altLang="zh-CN" dirty="0">
                <a:solidFill>
                  <a:srgbClr val="C00000"/>
                </a:solidFill>
              </a:rPr>
              <a:t>//</a:t>
            </a:r>
            <a:r>
              <a:rPr lang="zh-CN" altLang="en-US" dirty="0">
                <a:solidFill>
                  <a:srgbClr val="C00000"/>
                </a:solidFill>
              </a:rPr>
              <a:t>错误：类</a:t>
            </a:r>
            <a:r>
              <a:rPr lang="en-US" altLang="zh-CN" dirty="0">
                <a:solidFill>
                  <a:srgbClr val="C00000"/>
                </a:solidFill>
              </a:rPr>
              <a:t>Fred</a:t>
            </a:r>
            <a:r>
              <a:rPr lang="zh-CN" altLang="en-US" dirty="0">
                <a:solidFill>
                  <a:srgbClr val="C00000"/>
                </a:solidFill>
              </a:rPr>
              <a:t>的声明尚不完善</a:t>
            </a:r>
          </a:p>
          <a:p>
            <a:pPr marL="358775" indent="-250825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dirty="0"/>
              <a:t>};</a:t>
            </a:r>
          </a:p>
          <a:p>
            <a:pPr marL="358775" indent="-250825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dirty="0"/>
              <a:t>class Fred {</a:t>
            </a:r>
          </a:p>
          <a:p>
            <a:pPr marL="358775" indent="-250825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dirty="0"/>
              <a:t>   Barney y;</a:t>
            </a:r>
          </a:p>
          <a:p>
            <a:pPr marL="358775" indent="-250825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dirty="0"/>
              <a:t>};</a:t>
            </a: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D9BE3B-EDE4-47E0-80B0-E8D89991EED1}" type="slidenum">
              <a:rPr lang="zh-CN" altLang="en-US" smtClean="0"/>
              <a:pPr/>
              <a:t>86</a:t>
            </a:fld>
            <a:endParaRPr lang="zh-CN" altLang="en-US"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正确的程序</a:t>
            </a:r>
          </a:p>
        </p:txBody>
      </p:sp>
      <p:sp>
        <p:nvSpPr>
          <p:cNvPr id="70660" name="内容占位符 1"/>
          <p:cNvSpPr>
            <a:spLocks noGrp="1"/>
          </p:cNvSpPr>
          <p:nvPr>
            <p:ph idx="1"/>
          </p:nvPr>
        </p:nvSpPr>
        <p:spPr>
          <a:xfrm>
            <a:off x="2354758" y="1052736"/>
            <a:ext cx="9222880" cy="5184575"/>
          </a:xfrm>
        </p:spPr>
        <p:txBody>
          <a:bodyPr/>
          <a:lstStyle/>
          <a:p>
            <a:pPr marL="358775" indent="-250825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>
                <a:latin typeface="Consolas" panose="020B0609020204030204" pitchFamily="49" charset="0"/>
              </a:rPr>
              <a:t>class Fred;	//</a:t>
            </a:r>
            <a:r>
              <a:rPr lang="zh-CN" altLang="en-US">
                <a:latin typeface="Consolas" panose="020B0609020204030204" pitchFamily="49" charset="0"/>
              </a:rPr>
              <a:t>前向引用声明</a:t>
            </a:r>
          </a:p>
          <a:p>
            <a:pPr marL="358775" indent="-250825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>
                <a:latin typeface="Consolas" panose="020B0609020204030204" pitchFamily="49" charset="0"/>
              </a:rPr>
              <a:t>class Barney {</a:t>
            </a:r>
          </a:p>
          <a:p>
            <a:pPr marL="358775" indent="-250825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>
                <a:latin typeface="Consolas" panose="020B0609020204030204" pitchFamily="49" charset="0"/>
              </a:rPr>
              <a:t>   Fred *x;	 </a:t>
            </a:r>
          </a:p>
          <a:p>
            <a:pPr marL="358775" indent="-250825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>
                <a:latin typeface="Consolas" panose="020B0609020204030204" pitchFamily="49" charset="0"/>
              </a:rPr>
              <a:t> };</a:t>
            </a:r>
          </a:p>
          <a:p>
            <a:pPr marL="358775" indent="-250825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>
                <a:latin typeface="Consolas" panose="020B0609020204030204" pitchFamily="49" charset="0"/>
              </a:rPr>
              <a:t>class Fred {</a:t>
            </a:r>
          </a:p>
          <a:p>
            <a:pPr marL="358775" indent="-250825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>
                <a:latin typeface="Consolas" panose="020B0609020204030204" pitchFamily="49" charset="0"/>
              </a:rPr>
              <a:t>   Barney y;</a:t>
            </a:r>
          </a:p>
          <a:p>
            <a:pPr marL="358775" indent="-250825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>
                <a:latin typeface="Consolas" panose="020B0609020204030204" pitchFamily="49" charset="0"/>
              </a:rPr>
              <a:t> };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D9BE3B-EDE4-47E0-80B0-E8D89991EED1}" type="slidenum">
              <a:rPr lang="zh-CN" altLang="en-US" smtClean="0"/>
              <a:pPr/>
              <a:t>87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标题 1"/>
          <p:cNvSpPr>
            <a:spLocks noGrp="1"/>
          </p:cNvSpPr>
          <p:nvPr>
            <p:ph type="title"/>
          </p:nvPr>
        </p:nvSpPr>
        <p:spPr>
          <a:xfrm>
            <a:off x="835025" y="1052736"/>
            <a:ext cx="10979150" cy="1066800"/>
          </a:xfrm>
        </p:spPr>
        <p:txBody>
          <a:bodyPr/>
          <a:lstStyle/>
          <a:p>
            <a:pPr eaLnBrk="1" hangingPunct="1"/>
            <a:r>
              <a:rPr lang="zh-CN" altLang="en-US"/>
              <a:t>动态申请内存操作符 </a:t>
            </a:r>
            <a:r>
              <a:rPr lang="en-US" altLang="zh-CN"/>
              <a:t>new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84238" y="1916832"/>
            <a:ext cx="10544175" cy="4608512"/>
          </a:xfrm>
        </p:spPr>
        <p:txBody>
          <a:bodyPr>
            <a:normAutofit lnSpcReduction="10000"/>
          </a:bodyPr>
          <a:lstStyle/>
          <a:p>
            <a:pPr marL="365760" indent="-256032"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new  </a:t>
            </a:r>
            <a:r>
              <a:rPr lang="zh-CN" altLang="en-US" dirty="0"/>
              <a:t>类型名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dirty="0"/>
              <a:t>(</a:t>
            </a:r>
            <a:r>
              <a:rPr lang="zh-CN" altLang="en-US" dirty="0"/>
              <a:t>初始化参数</a:t>
            </a:r>
            <a:r>
              <a:rPr lang="en-US" altLang="zh-CN" dirty="0"/>
              <a:t>)</a:t>
            </a:r>
            <a:endParaRPr lang="zh-CN" altLang="en-US" dirty="0"/>
          </a:p>
          <a:p>
            <a:pPr marL="365760" indent="-256032"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zh-CN" altLang="en-US" dirty="0"/>
              <a:t>功能：</a:t>
            </a:r>
            <a:endParaRPr lang="en-US" altLang="zh-CN" dirty="0"/>
          </a:p>
          <a:p>
            <a:pPr marL="657860" lvl="1" indent="-256032"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在程序执行期间，申请用于存放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类型对象的内存空间，并依初始化参数进行初始化。</a:t>
            </a:r>
            <a:endParaRPr lang="en-US" altLang="zh-CN" dirty="0">
              <a:solidFill>
                <a:schemeClr val="accent6">
                  <a:lumMod val="75000"/>
                </a:schemeClr>
              </a:solidFill>
            </a:endParaRPr>
          </a:p>
          <a:p>
            <a:pPr marL="657860" lvl="1" indent="-256032"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基本类型初始化：如果</a:t>
            </a:r>
            <a:r>
              <a:rPr lang="zh-CN" altLang="en-US" dirty="0">
                <a:solidFill>
                  <a:srgbClr val="C00000"/>
                </a:solidFill>
              </a:rPr>
              <a:t>有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初始化</a:t>
            </a:r>
            <a:r>
              <a:rPr lang="zh-CN" altLang="en-US" dirty="0">
                <a:solidFill>
                  <a:srgbClr val="C00000"/>
                </a:solidFill>
              </a:rPr>
              <a:t>参数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，依初始化参数进行</a:t>
            </a:r>
            <a:r>
              <a:rPr lang="zh-CN" altLang="en-US" dirty="0">
                <a:solidFill>
                  <a:srgbClr val="C00000"/>
                </a:solidFill>
              </a:rPr>
              <a:t>初始化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；如果</a:t>
            </a:r>
            <a:r>
              <a:rPr lang="zh-CN" altLang="en-US" dirty="0">
                <a:solidFill>
                  <a:srgbClr val="C00000"/>
                </a:solidFill>
              </a:rPr>
              <a:t>没有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括号和初始化参数，不进行初始化，新分配的内存中内容</a:t>
            </a:r>
            <a:r>
              <a:rPr lang="zh-CN" altLang="en-US" dirty="0">
                <a:solidFill>
                  <a:srgbClr val="C00000"/>
                </a:solidFill>
              </a:rPr>
              <a:t>不确定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；如果</a:t>
            </a:r>
            <a:r>
              <a:rPr lang="zh-CN" altLang="en-US" dirty="0">
                <a:solidFill>
                  <a:srgbClr val="C00000"/>
                </a:solidFill>
              </a:rPr>
              <a:t>有括号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但初始化</a:t>
            </a:r>
            <a:r>
              <a:rPr lang="zh-CN" altLang="en-US" dirty="0">
                <a:solidFill>
                  <a:srgbClr val="C00000"/>
                </a:solidFill>
              </a:rPr>
              <a:t>参数为空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，初始化为</a:t>
            </a:r>
            <a:r>
              <a:rPr lang="en-US" altLang="zh-CN" dirty="0">
                <a:solidFill>
                  <a:srgbClr val="C00000"/>
                </a:solidFill>
              </a:rPr>
              <a:t>0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。</a:t>
            </a:r>
            <a:endParaRPr lang="en-US" altLang="zh-CN" dirty="0">
              <a:solidFill>
                <a:schemeClr val="accent6">
                  <a:lumMod val="75000"/>
                </a:schemeClr>
              </a:solidFill>
            </a:endParaRPr>
          </a:p>
          <a:p>
            <a:pPr marL="657860" lvl="1" indent="-256032"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对象类型：如果有初始化参数，以初始化参数中的值为参数调用构造函数进行初始化；如果没有括号和初始化参数或者有括号但初始化参数为空，用默认构造函数初始化。</a:t>
            </a:r>
          </a:p>
          <a:p>
            <a:pPr marL="365760" indent="-256032"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zh-CN" altLang="en-US" dirty="0"/>
              <a:t>结果值：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成功：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类型的指针，指向新分配的内存；失败：抛出异常。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D9BE3B-EDE4-47E0-80B0-E8D89991EED1}" type="slidenum">
              <a:rPr lang="zh-CN" altLang="en-US" smtClean="0"/>
              <a:pPr/>
              <a:t>88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6361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标题 1"/>
          <p:cNvSpPr>
            <a:spLocks noGrp="1"/>
          </p:cNvSpPr>
          <p:nvPr>
            <p:ph type="title"/>
          </p:nvPr>
        </p:nvSpPr>
        <p:spPr>
          <a:xfrm>
            <a:off x="835025" y="1052736"/>
            <a:ext cx="10979150" cy="1066800"/>
          </a:xfrm>
        </p:spPr>
        <p:txBody>
          <a:bodyPr/>
          <a:lstStyle/>
          <a:p>
            <a:pPr eaLnBrk="1" hangingPunct="1"/>
            <a:r>
              <a:rPr lang="zh-CN" altLang="en-US"/>
              <a:t>动态申请内存操作符 </a:t>
            </a:r>
            <a:r>
              <a:rPr lang="en-US" altLang="zh-CN"/>
              <a:t>new  </a:t>
            </a:r>
            <a:r>
              <a:rPr lang="zh-CN" altLang="en-US"/>
              <a:t>（续）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84238" y="1916832"/>
            <a:ext cx="10544175" cy="4608512"/>
          </a:xfrm>
        </p:spPr>
        <p:txBody>
          <a:bodyPr>
            <a:normAutofit lnSpcReduction="10000"/>
          </a:bodyPr>
          <a:lstStyle/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en-US" altLang="zh-CN">
                <a:latin typeface="Times New Roman" pitchFamily="18" charset="0"/>
                <a:cs typeface="Times New Roman" pitchFamily="18" charset="0"/>
              </a:rPr>
              <a:t>new  </a:t>
            </a:r>
            <a:r>
              <a:rPr lang="zh-CN" altLang="en-US"/>
              <a:t>类型名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zh-CN" alt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[ </a:t>
            </a:r>
            <a:r>
              <a:rPr lang="zh-CN" altLang="en-US">
                <a:latin typeface="Times New Roman" pitchFamily="18" charset="0"/>
                <a:cs typeface="Times New Roman" pitchFamily="18" charset="0"/>
              </a:rPr>
              <a:t>表达式 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] [ </a:t>
            </a:r>
            <a:r>
              <a:rPr lang="zh-CN" altLang="en-US">
                <a:latin typeface="Times New Roman" pitchFamily="18" charset="0"/>
                <a:cs typeface="Times New Roman" pitchFamily="18" charset="0"/>
              </a:rPr>
              <a:t>常量表达式 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]…… ()</a:t>
            </a:r>
            <a:endParaRPr lang="zh-CN" altLang="en-US"/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zh-CN" altLang="en-US"/>
              <a:t>功能：</a:t>
            </a:r>
            <a:endParaRPr lang="en-US" altLang="zh-CN"/>
          </a:p>
          <a:p>
            <a:pPr marL="657860" lvl="1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zh-CN" altLang="en-US">
                <a:solidFill>
                  <a:schemeClr val="accent6">
                    <a:lumMod val="75000"/>
                  </a:schemeClr>
                </a:solidFill>
              </a:rPr>
              <a:t>在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程序执行期间，申请用于存放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zh-CN" altLang="en-US">
                <a:solidFill>
                  <a:schemeClr val="accent6">
                    <a:lumMod val="75000"/>
                  </a:schemeClr>
                </a:solidFill>
              </a:rPr>
              <a:t>类型对象数组的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内存</a:t>
            </a:r>
            <a:r>
              <a:rPr lang="zh-CN" altLang="en-US">
                <a:solidFill>
                  <a:schemeClr val="accent6">
                    <a:lumMod val="75000"/>
                  </a:schemeClr>
                </a:solidFill>
              </a:rPr>
              <a:t>空间，可以有“</a:t>
            </a:r>
            <a:r>
              <a:rPr lang="en-US" altLang="zh-CN">
                <a:solidFill>
                  <a:schemeClr val="accent6">
                    <a:lumMod val="75000"/>
                  </a:schemeClr>
                </a:solidFill>
              </a:rPr>
              <a:t>()</a:t>
            </a:r>
            <a:r>
              <a:rPr lang="zh-CN" altLang="en-US">
                <a:solidFill>
                  <a:schemeClr val="accent6">
                    <a:lumMod val="75000"/>
                  </a:schemeClr>
                </a:solidFill>
              </a:rPr>
              <a:t>”但初始化列表必须为空。</a:t>
            </a:r>
            <a:endParaRPr lang="en-US" altLang="zh-CN">
              <a:solidFill>
                <a:schemeClr val="accent6">
                  <a:lumMod val="75000"/>
                </a:schemeClr>
              </a:solidFill>
            </a:endParaRPr>
          </a:p>
          <a:p>
            <a:pPr marL="657860" lvl="1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zh-CN" altLang="en-US">
                <a:solidFill>
                  <a:schemeClr val="accent6">
                    <a:lumMod val="75000"/>
                  </a:schemeClr>
                </a:solidFill>
              </a:rPr>
              <a:t>如果有“</a:t>
            </a:r>
            <a:r>
              <a:rPr lang="en-US" altLang="zh-CN">
                <a:solidFill>
                  <a:schemeClr val="accent6">
                    <a:lumMod val="75000"/>
                  </a:schemeClr>
                </a:solidFill>
              </a:rPr>
              <a:t>()</a:t>
            </a:r>
            <a:r>
              <a:rPr lang="zh-CN" altLang="en-US">
                <a:solidFill>
                  <a:schemeClr val="accent6">
                    <a:lumMod val="75000"/>
                  </a:schemeClr>
                </a:solidFill>
              </a:rPr>
              <a:t>”，对每个元素的初始化与执行“</a:t>
            </a:r>
            <a:r>
              <a:rPr lang="en-US" altLang="zh-CN">
                <a:solidFill>
                  <a:schemeClr val="accent6">
                    <a:lumMod val="75000"/>
                  </a:schemeClr>
                </a:solidFill>
              </a:rPr>
              <a:t>new T()”</a:t>
            </a:r>
            <a:r>
              <a:rPr lang="zh-CN" altLang="en-US">
                <a:solidFill>
                  <a:schemeClr val="accent6">
                    <a:lumMod val="75000"/>
                  </a:schemeClr>
                </a:solidFill>
              </a:rPr>
              <a:t>所做进行初始化的方式相同。</a:t>
            </a:r>
            <a:endParaRPr lang="en-US" altLang="zh-CN">
              <a:solidFill>
                <a:schemeClr val="accent6">
                  <a:lumMod val="75000"/>
                </a:schemeClr>
              </a:solidFill>
            </a:endParaRPr>
          </a:p>
          <a:p>
            <a:pPr marL="657860" lvl="1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zh-CN" altLang="en-US">
                <a:solidFill>
                  <a:schemeClr val="accent6">
                    <a:lumMod val="75000"/>
                  </a:schemeClr>
                </a:solidFill>
              </a:rPr>
              <a:t>如果没有“</a:t>
            </a:r>
            <a:r>
              <a:rPr lang="en-US" altLang="zh-CN">
                <a:solidFill>
                  <a:schemeClr val="accent6">
                    <a:lumMod val="75000"/>
                  </a:schemeClr>
                </a:solidFill>
              </a:rPr>
              <a:t>()</a:t>
            </a:r>
            <a:r>
              <a:rPr lang="zh-CN" altLang="en-US">
                <a:solidFill>
                  <a:schemeClr val="accent6">
                    <a:lumMod val="75000"/>
                  </a:schemeClr>
                </a:solidFill>
              </a:rPr>
              <a:t>”，对每个元素的初始化与执行“</a:t>
            </a:r>
            <a:r>
              <a:rPr lang="en-US" altLang="zh-CN">
                <a:solidFill>
                  <a:schemeClr val="accent6">
                    <a:lumMod val="75000"/>
                  </a:schemeClr>
                </a:solidFill>
              </a:rPr>
              <a:t>new T”</a:t>
            </a:r>
            <a:r>
              <a:rPr lang="zh-CN" altLang="en-US">
                <a:solidFill>
                  <a:schemeClr val="accent6">
                    <a:lumMod val="75000"/>
                  </a:schemeClr>
                </a:solidFill>
              </a:rPr>
              <a:t>所做进行初始化的方式相同。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zh-CN" altLang="en-US" dirty="0"/>
              <a:t>结果</a:t>
            </a:r>
            <a:r>
              <a:rPr lang="zh-CN" altLang="en-US"/>
              <a:t>值：</a:t>
            </a:r>
            <a:endParaRPr lang="en-US" altLang="zh-CN"/>
          </a:p>
          <a:p>
            <a:pPr marL="657860" lvl="1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zh-CN" altLang="en-US">
                <a:solidFill>
                  <a:schemeClr val="accent6">
                    <a:lumMod val="75000"/>
                  </a:schemeClr>
                </a:solidFill>
              </a:rPr>
              <a:t>如果内存申请成功，返回一个指向新分配内存首地址的指针。</a:t>
            </a:r>
          </a:p>
          <a:p>
            <a:pPr marL="401828" lvl="1" indent="0" eaLnBrk="1" fontAlgn="auto" hangingPunct="1">
              <a:spcAft>
                <a:spcPts val="0"/>
              </a:spcAft>
              <a:buClr>
                <a:schemeClr val="accent3"/>
              </a:buClr>
              <a:buNone/>
              <a:defRPr/>
            </a:pPr>
            <a:r>
              <a:rPr lang="zh-CN" altLang="en-US">
                <a:solidFill>
                  <a:schemeClr val="accent6">
                    <a:lumMod val="75000"/>
                  </a:schemeClr>
                </a:solidFill>
              </a:rPr>
              <a:t>	例如：</a:t>
            </a:r>
          </a:p>
          <a:p>
            <a:pPr marL="401828" lvl="1" indent="0" eaLnBrk="1" fontAlgn="auto" hangingPunct="1">
              <a:spcAft>
                <a:spcPts val="0"/>
              </a:spcAft>
              <a:buClr>
                <a:schemeClr val="accent3"/>
              </a:buClr>
              <a:buNone/>
              <a:defRPr/>
            </a:pPr>
            <a:r>
              <a:rPr lang="en-US" altLang="zh-CN">
                <a:solidFill>
                  <a:schemeClr val="accent6">
                    <a:lumMod val="75000"/>
                  </a:schemeClr>
                </a:solidFill>
              </a:rPr>
              <a:t>       double* array=new double[n]()</a:t>
            </a:r>
            <a:r>
              <a:rPr lang="zh-CN" altLang="en-US">
                <a:solidFill>
                  <a:schemeClr val="accent6">
                    <a:lumMod val="75000"/>
                  </a:schemeClr>
                </a:solidFill>
              </a:rPr>
              <a:t>；</a:t>
            </a:r>
            <a:endParaRPr lang="en-US" altLang="zh-CN">
              <a:solidFill>
                <a:schemeClr val="accent6">
                  <a:lumMod val="75000"/>
                </a:schemeClr>
              </a:solidFill>
            </a:endParaRPr>
          </a:p>
          <a:p>
            <a:pPr marL="401828" lvl="1" indent="0" eaLnBrk="1" fontAlgn="auto" hangingPunct="1">
              <a:spcAft>
                <a:spcPts val="0"/>
              </a:spcAft>
              <a:buClr>
                <a:schemeClr val="accent3"/>
              </a:buClr>
              <a:buNone/>
              <a:defRPr/>
            </a:pPr>
            <a:r>
              <a:rPr lang="zh-CN" altLang="en-US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US" altLang="zh-CN">
                <a:solidFill>
                  <a:schemeClr val="accent6">
                    <a:lumMod val="75000"/>
                  </a:schemeClr>
                </a:solidFill>
              </a:rPr>
              <a:t>char (*fp)[3];</a:t>
            </a:r>
          </a:p>
          <a:p>
            <a:pPr marL="401828" lvl="1" indent="0" eaLnBrk="1" fontAlgn="auto" hangingPunct="1">
              <a:spcAft>
                <a:spcPts val="0"/>
              </a:spcAft>
              <a:buClr>
                <a:schemeClr val="accent3"/>
              </a:buClr>
              <a:buNone/>
              <a:defRPr/>
            </a:pPr>
            <a:r>
              <a:rPr lang="en-US" altLang="zh-CN">
                <a:solidFill>
                  <a:schemeClr val="accent6">
                    <a:lumMod val="75000"/>
                  </a:schemeClr>
                </a:solidFill>
              </a:rPr>
              <a:t>	fp = new char[n][3];</a:t>
            </a:r>
          </a:p>
          <a:p>
            <a:pPr marL="657860" lvl="1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zh-CN" altLang="en-US">
                <a:solidFill>
                  <a:schemeClr val="accent6">
                    <a:lumMod val="75000"/>
                  </a:schemeClr>
                </a:solidFill>
              </a:rPr>
              <a:t>如果失败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：抛出</a:t>
            </a:r>
            <a:r>
              <a:rPr lang="zh-CN" altLang="en-US">
                <a:solidFill>
                  <a:schemeClr val="accent6">
                    <a:lumMod val="75000"/>
                  </a:schemeClr>
                </a:solidFill>
              </a:rPr>
              <a:t>异常。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D9BE3B-EDE4-47E0-80B0-E8D89991EED1}" type="slidenum">
              <a:rPr lang="zh-CN" altLang="en-US" smtClean="0"/>
              <a:pPr/>
              <a:t>89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4235286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标题 1"/>
          <p:cNvSpPr>
            <a:spLocks noGrp="1"/>
          </p:cNvSpPr>
          <p:nvPr>
            <p:ph type="title"/>
          </p:nvPr>
        </p:nvSpPr>
        <p:spPr>
          <a:xfrm>
            <a:off x="609600" y="1124744"/>
            <a:ext cx="10979150" cy="1066800"/>
          </a:xfrm>
        </p:spPr>
        <p:txBody>
          <a:bodyPr/>
          <a:lstStyle/>
          <a:p>
            <a:pPr marL="109728" eaLnBrk="1" fontAlgn="auto" hangingPunct="1">
              <a:spcAft>
                <a:spcPts val="0"/>
              </a:spcAft>
              <a:buClr>
                <a:schemeClr val="accent3"/>
              </a:buClr>
              <a:defRPr/>
            </a:pPr>
            <a:r>
              <a:rPr lang="zh-CN" altLang="en-US" sz="3600"/>
              <a:t>一维数组的存储</a:t>
            </a:r>
            <a:endParaRPr lang="en-US" altLang="zh-CN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8488" y="2161927"/>
            <a:ext cx="10979150" cy="4410324"/>
          </a:xfrm>
        </p:spPr>
        <p:txBody>
          <a:bodyPr>
            <a:normAutofit/>
          </a:bodyPr>
          <a:lstStyle/>
          <a:p>
            <a:pPr marL="109537" indent="0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/>
              <a:t>	</a:t>
            </a:r>
            <a:r>
              <a:rPr lang="zh-CN" altLang="en-US" u="sng" dirty="0">
                <a:solidFill>
                  <a:schemeClr val="accent4">
                    <a:lumMod val="75000"/>
                  </a:schemeClr>
                </a:solidFill>
                <a:latin typeface="宋体" pitchFamily="2" charset="-122"/>
              </a:rPr>
              <a:t>数组元素</a:t>
            </a:r>
            <a:r>
              <a:rPr lang="zh-CN" altLang="en-US" dirty="0"/>
              <a:t>在内存中顺次存放，它们的</a:t>
            </a:r>
            <a:r>
              <a:rPr lang="zh-CN" altLang="en-US" u="sng" dirty="0">
                <a:solidFill>
                  <a:schemeClr val="accent4">
                    <a:lumMod val="75000"/>
                  </a:schemeClr>
                </a:solidFill>
                <a:latin typeface="宋体" pitchFamily="2" charset="-122"/>
              </a:rPr>
              <a:t>地址是连续</a:t>
            </a:r>
            <a:r>
              <a:rPr lang="zh-CN" altLang="en-US" u="sng">
                <a:solidFill>
                  <a:schemeClr val="accent4">
                    <a:lumMod val="75000"/>
                  </a:schemeClr>
                </a:solidFill>
                <a:latin typeface="宋体" pitchFamily="2" charset="-122"/>
              </a:rPr>
              <a:t>的</a:t>
            </a:r>
            <a:r>
              <a:rPr lang="zh-CN" altLang="en-US"/>
              <a:t>。元素间物理地址上的相邻，对应着逻辑次序上的相邻。</a:t>
            </a:r>
            <a:endParaRPr lang="en-US" altLang="zh-CN" dirty="0"/>
          </a:p>
          <a:p>
            <a:pPr marL="109537" indent="0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/>
              <a:t>	</a:t>
            </a:r>
            <a:r>
              <a:rPr lang="zh-CN" altLang="en-US"/>
              <a:t>例如：</a:t>
            </a:r>
            <a:endParaRPr lang="en-US" altLang="zh-CN"/>
          </a:p>
          <a:p>
            <a:pPr marL="109537" indent="0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/>
              <a:t>           int a[10];</a:t>
            </a:r>
            <a:endParaRPr lang="zh-CN" altLang="en-US" dirty="0"/>
          </a:p>
        </p:txBody>
      </p:sp>
      <p:grpSp>
        <p:nvGrpSpPr>
          <p:cNvPr id="10245" name="Group 5"/>
          <p:cNvGrpSpPr>
            <a:grpSpLocks/>
          </p:cNvGrpSpPr>
          <p:nvPr/>
        </p:nvGrpSpPr>
        <p:grpSpPr bwMode="auto">
          <a:xfrm>
            <a:off x="1128713" y="3933056"/>
            <a:ext cx="10226675" cy="685800"/>
            <a:chOff x="649" y="2256"/>
            <a:chExt cx="4829" cy="432"/>
          </a:xfrm>
        </p:grpSpPr>
        <p:grpSp>
          <p:nvGrpSpPr>
            <p:cNvPr id="10250" name="Group 6"/>
            <p:cNvGrpSpPr>
              <a:grpSpLocks/>
            </p:cNvGrpSpPr>
            <p:nvPr/>
          </p:nvGrpSpPr>
          <p:grpSpPr bwMode="auto">
            <a:xfrm>
              <a:off x="960" y="2256"/>
              <a:ext cx="4518" cy="432"/>
              <a:chOff x="720" y="2256"/>
              <a:chExt cx="4518" cy="432"/>
            </a:xfrm>
          </p:grpSpPr>
          <p:grpSp>
            <p:nvGrpSpPr>
              <p:cNvPr id="10252" name="Group 7"/>
              <p:cNvGrpSpPr>
                <a:grpSpLocks/>
              </p:cNvGrpSpPr>
              <p:nvPr/>
            </p:nvGrpSpPr>
            <p:grpSpPr bwMode="auto">
              <a:xfrm>
                <a:off x="720" y="2256"/>
                <a:ext cx="4518" cy="432"/>
                <a:chOff x="528" y="2256"/>
                <a:chExt cx="4907" cy="432"/>
              </a:xfrm>
            </p:grpSpPr>
            <p:sp>
              <p:nvSpPr>
                <p:cNvPr id="10263" name="Rectangle 8"/>
                <p:cNvSpPr>
                  <a:spLocks noChangeArrowheads="1"/>
                </p:cNvSpPr>
                <p:nvPr/>
              </p:nvSpPr>
              <p:spPr bwMode="auto">
                <a:xfrm>
                  <a:off x="528" y="2256"/>
                  <a:ext cx="4907" cy="432"/>
                </a:xfrm>
                <a:prstGeom prst="rect">
                  <a:avLst/>
                </a:prstGeom>
                <a:noFill/>
                <a:ln w="9525">
                  <a:solidFill>
                    <a:srgbClr val="C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2075" tIns="46038" rIns="92075" bIns="46038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隶书" panose="02010509060101010101" pitchFamily="49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隶书" panose="02010509060101010101" pitchFamily="49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隶书" panose="02010509060101010101" pitchFamily="49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隶书" panose="02010509060101010101" pitchFamily="49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隶书" panose="02010509060101010101" pitchFamily="49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0264" name="Line 9"/>
                <p:cNvSpPr>
                  <a:spLocks noChangeShapeType="1"/>
                </p:cNvSpPr>
                <p:nvPr/>
              </p:nvSpPr>
              <p:spPr bwMode="auto">
                <a:xfrm>
                  <a:off x="2976" y="2256"/>
                  <a:ext cx="0" cy="432"/>
                </a:xfrm>
                <a:prstGeom prst="line">
                  <a:avLst/>
                </a:prstGeom>
                <a:noFill/>
                <a:ln w="9525">
                  <a:solidFill>
                    <a:srgbClr val="C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2075" tIns="46038" rIns="92075" bIns="46038" anchor="ctr"/>
                <a:lstStyle/>
                <a:p>
                  <a:endParaRPr lang="zh-CN" altLang="en-US"/>
                </a:p>
              </p:txBody>
            </p:sp>
            <p:sp>
              <p:nvSpPr>
                <p:cNvPr id="10265" name="Line 10"/>
                <p:cNvSpPr>
                  <a:spLocks noChangeShapeType="1"/>
                </p:cNvSpPr>
                <p:nvPr/>
              </p:nvSpPr>
              <p:spPr bwMode="auto">
                <a:xfrm>
                  <a:off x="3504" y="2256"/>
                  <a:ext cx="0" cy="432"/>
                </a:xfrm>
                <a:prstGeom prst="line">
                  <a:avLst/>
                </a:prstGeom>
                <a:noFill/>
                <a:ln w="9525">
                  <a:solidFill>
                    <a:srgbClr val="C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2075" tIns="46038" rIns="92075" bIns="46038" anchor="ctr"/>
                <a:lstStyle/>
                <a:p>
                  <a:endParaRPr lang="zh-CN" altLang="en-US"/>
                </a:p>
              </p:txBody>
            </p:sp>
            <p:sp>
              <p:nvSpPr>
                <p:cNvPr id="10266" name="Line 11"/>
                <p:cNvSpPr>
                  <a:spLocks noChangeShapeType="1"/>
                </p:cNvSpPr>
                <p:nvPr/>
              </p:nvSpPr>
              <p:spPr bwMode="auto">
                <a:xfrm>
                  <a:off x="4464" y="2256"/>
                  <a:ext cx="0" cy="432"/>
                </a:xfrm>
                <a:prstGeom prst="line">
                  <a:avLst/>
                </a:prstGeom>
                <a:noFill/>
                <a:ln w="9525">
                  <a:solidFill>
                    <a:srgbClr val="C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2075" tIns="46038" rIns="92075" bIns="46038" anchor="ctr"/>
                <a:lstStyle/>
                <a:p>
                  <a:endParaRPr lang="zh-CN" altLang="en-US"/>
                </a:p>
              </p:txBody>
            </p:sp>
            <p:sp>
              <p:nvSpPr>
                <p:cNvPr id="10267" name="Line 12"/>
                <p:cNvSpPr>
                  <a:spLocks noChangeShapeType="1"/>
                </p:cNvSpPr>
                <p:nvPr/>
              </p:nvSpPr>
              <p:spPr bwMode="auto">
                <a:xfrm>
                  <a:off x="4944" y="2256"/>
                  <a:ext cx="0" cy="432"/>
                </a:xfrm>
                <a:prstGeom prst="line">
                  <a:avLst/>
                </a:prstGeom>
                <a:noFill/>
                <a:ln w="9525">
                  <a:solidFill>
                    <a:srgbClr val="C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2075" tIns="46038" rIns="92075" bIns="46038" anchor="ctr"/>
                <a:lstStyle/>
                <a:p>
                  <a:endParaRPr lang="zh-CN" altLang="en-US"/>
                </a:p>
              </p:txBody>
            </p:sp>
            <p:sp>
              <p:nvSpPr>
                <p:cNvPr id="10268" name="Line 13"/>
                <p:cNvSpPr>
                  <a:spLocks noChangeShapeType="1"/>
                </p:cNvSpPr>
                <p:nvPr/>
              </p:nvSpPr>
              <p:spPr bwMode="auto">
                <a:xfrm>
                  <a:off x="3984" y="2256"/>
                  <a:ext cx="0" cy="432"/>
                </a:xfrm>
                <a:prstGeom prst="line">
                  <a:avLst/>
                </a:prstGeom>
                <a:noFill/>
                <a:ln w="9525">
                  <a:solidFill>
                    <a:srgbClr val="C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2075" tIns="46038" rIns="92075" bIns="46038" anchor="ctr"/>
                <a:lstStyle/>
                <a:p>
                  <a:endParaRPr lang="zh-CN" altLang="en-US"/>
                </a:p>
              </p:txBody>
            </p:sp>
            <p:sp>
              <p:nvSpPr>
                <p:cNvPr id="10269" name="Line 14"/>
                <p:cNvSpPr>
                  <a:spLocks noChangeShapeType="1"/>
                </p:cNvSpPr>
                <p:nvPr/>
              </p:nvSpPr>
              <p:spPr bwMode="auto">
                <a:xfrm>
                  <a:off x="1008" y="2256"/>
                  <a:ext cx="0" cy="432"/>
                </a:xfrm>
                <a:prstGeom prst="line">
                  <a:avLst/>
                </a:prstGeom>
                <a:noFill/>
                <a:ln w="9525">
                  <a:solidFill>
                    <a:srgbClr val="C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2075" tIns="46038" rIns="92075" bIns="46038" anchor="ctr"/>
                <a:lstStyle/>
                <a:p>
                  <a:endParaRPr lang="zh-CN" altLang="en-US"/>
                </a:p>
              </p:txBody>
            </p:sp>
            <p:sp>
              <p:nvSpPr>
                <p:cNvPr id="10270" name="Line 15"/>
                <p:cNvSpPr>
                  <a:spLocks noChangeShapeType="1"/>
                </p:cNvSpPr>
                <p:nvPr/>
              </p:nvSpPr>
              <p:spPr bwMode="auto">
                <a:xfrm>
                  <a:off x="1968" y="2256"/>
                  <a:ext cx="0" cy="432"/>
                </a:xfrm>
                <a:prstGeom prst="line">
                  <a:avLst/>
                </a:prstGeom>
                <a:noFill/>
                <a:ln w="9525">
                  <a:solidFill>
                    <a:srgbClr val="C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2075" tIns="46038" rIns="92075" bIns="46038" anchor="ctr"/>
                <a:lstStyle/>
                <a:p>
                  <a:endParaRPr lang="zh-CN" altLang="en-US"/>
                </a:p>
              </p:txBody>
            </p:sp>
            <p:sp>
              <p:nvSpPr>
                <p:cNvPr id="10271" name="Line 16"/>
                <p:cNvSpPr>
                  <a:spLocks noChangeShapeType="1"/>
                </p:cNvSpPr>
                <p:nvPr/>
              </p:nvSpPr>
              <p:spPr bwMode="auto">
                <a:xfrm>
                  <a:off x="2448" y="2256"/>
                  <a:ext cx="0" cy="432"/>
                </a:xfrm>
                <a:prstGeom prst="line">
                  <a:avLst/>
                </a:prstGeom>
                <a:noFill/>
                <a:ln w="9525">
                  <a:solidFill>
                    <a:srgbClr val="C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2075" tIns="46038" rIns="92075" bIns="46038" anchor="ctr"/>
                <a:lstStyle/>
                <a:p>
                  <a:endParaRPr lang="zh-CN" altLang="en-US"/>
                </a:p>
              </p:txBody>
            </p:sp>
            <p:sp>
              <p:nvSpPr>
                <p:cNvPr id="10272" name="Line 17"/>
                <p:cNvSpPr>
                  <a:spLocks noChangeShapeType="1"/>
                </p:cNvSpPr>
                <p:nvPr/>
              </p:nvSpPr>
              <p:spPr bwMode="auto">
                <a:xfrm>
                  <a:off x="1488" y="2256"/>
                  <a:ext cx="0" cy="432"/>
                </a:xfrm>
                <a:prstGeom prst="line">
                  <a:avLst/>
                </a:prstGeom>
                <a:noFill/>
                <a:ln w="9525">
                  <a:solidFill>
                    <a:srgbClr val="C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2075" tIns="46038" rIns="92075" bIns="46038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0253" name="Text Box 18"/>
              <p:cNvSpPr txBox="1">
                <a:spLocks noChangeArrowheads="1"/>
              </p:cNvSpPr>
              <p:nvPr/>
            </p:nvSpPr>
            <p:spPr bwMode="auto">
              <a:xfrm>
                <a:off x="799" y="2349"/>
                <a:ext cx="282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 anchor="ctr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9pPr>
              </a:lstStyle>
              <a:p>
                <a:pPr algn="ctr"/>
                <a:r>
                  <a:rPr lang="en-US" altLang="zh-CN" sz="2000">
                    <a:ea typeface="宋体" panose="02010600030101010101" pitchFamily="2" charset="-122"/>
                    <a:cs typeface="Times New Roman" panose="02020603050405020304" pitchFamily="18" charset="0"/>
                  </a:rPr>
                  <a:t>a[0]</a:t>
                </a:r>
              </a:p>
            </p:txBody>
          </p:sp>
          <p:sp>
            <p:nvSpPr>
              <p:cNvPr id="10254" name="Text Box 19"/>
              <p:cNvSpPr txBox="1">
                <a:spLocks noChangeArrowheads="1"/>
              </p:cNvSpPr>
              <p:nvPr/>
            </p:nvSpPr>
            <p:spPr bwMode="auto">
              <a:xfrm>
                <a:off x="1236" y="2350"/>
                <a:ext cx="282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 anchor="ctr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9pPr>
              </a:lstStyle>
              <a:p>
                <a:pPr algn="ctr"/>
                <a:r>
                  <a:rPr lang="en-US" altLang="zh-CN" sz="2000">
                    <a:ea typeface="宋体" panose="02010600030101010101" pitchFamily="2" charset="-122"/>
                    <a:cs typeface="Times New Roman" panose="02020603050405020304" pitchFamily="18" charset="0"/>
                  </a:rPr>
                  <a:t>a[1]</a:t>
                </a:r>
              </a:p>
            </p:txBody>
          </p:sp>
          <p:sp>
            <p:nvSpPr>
              <p:cNvPr id="10255" name="Text Box 20"/>
              <p:cNvSpPr txBox="1">
                <a:spLocks noChangeArrowheads="1"/>
              </p:cNvSpPr>
              <p:nvPr/>
            </p:nvSpPr>
            <p:spPr bwMode="auto">
              <a:xfrm>
                <a:off x="1704" y="2350"/>
                <a:ext cx="282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 anchor="ctr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9pPr>
              </a:lstStyle>
              <a:p>
                <a:pPr algn="ctr"/>
                <a:r>
                  <a:rPr lang="en-US" altLang="zh-CN" sz="2000">
                    <a:ea typeface="宋体" panose="02010600030101010101" pitchFamily="2" charset="-122"/>
                    <a:cs typeface="Times New Roman" panose="02020603050405020304" pitchFamily="18" charset="0"/>
                  </a:rPr>
                  <a:t>a[2]</a:t>
                </a:r>
              </a:p>
            </p:txBody>
          </p:sp>
          <p:sp>
            <p:nvSpPr>
              <p:cNvPr id="10256" name="Text Box 21"/>
              <p:cNvSpPr txBox="1">
                <a:spLocks noChangeArrowheads="1"/>
              </p:cNvSpPr>
              <p:nvPr/>
            </p:nvSpPr>
            <p:spPr bwMode="auto">
              <a:xfrm>
                <a:off x="2136" y="2350"/>
                <a:ext cx="282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 anchor="ctr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9pPr>
              </a:lstStyle>
              <a:p>
                <a:pPr algn="ctr"/>
                <a:r>
                  <a:rPr lang="en-US" altLang="zh-CN" sz="2000">
                    <a:ea typeface="宋体" panose="02010600030101010101" pitchFamily="2" charset="-122"/>
                    <a:cs typeface="Times New Roman" panose="02020603050405020304" pitchFamily="18" charset="0"/>
                  </a:rPr>
                  <a:t>a[3]</a:t>
                </a:r>
              </a:p>
            </p:txBody>
          </p:sp>
          <p:sp>
            <p:nvSpPr>
              <p:cNvPr id="10257" name="Text Box 22"/>
              <p:cNvSpPr txBox="1">
                <a:spLocks noChangeArrowheads="1"/>
              </p:cNvSpPr>
              <p:nvPr/>
            </p:nvSpPr>
            <p:spPr bwMode="auto">
              <a:xfrm>
                <a:off x="2594" y="2350"/>
                <a:ext cx="282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 anchor="ctr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9pPr>
              </a:lstStyle>
              <a:p>
                <a:pPr algn="ctr"/>
                <a:r>
                  <a:rPr lang="en-US" altLang="zh-CN" sz="2000">
                    <a:ea typeface="宋体" panose="02010600030101010101" pitchFamily="2" charset="-122"/>
                    <a:cs typeface="Times New Roman" panose="02020603050405020304" pitchFamily="18" charset="0"/>
                  </a:rPr>
                  <a:t>a[4]</a:t>
                </a:r>
              </a:p>
            </p:txBody>
          </p:sp>
          <p:sp>
            <p:nvSpPr>
              <p:cNvPr id="10258" name="Text Box 23"/>
              <p:cNvSpPr txBox="1">
                <a:spLocks noChangeArrowheads="1"/>
              </p:cNvSpPr>
              <p:nvPr/>
            </p:nvSpPr>
            <p:spPr bwMode="auto">
              <a:xfrm>
                <a:off x="3070" y="2350"/>
                <a:ext cx="282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 anchor="ctr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9pPr>
              </a:lstStyle>
              <a:p>
                <a:pPr algn="ctr"/>
                <a:r>
                  <a:rPr lang="en-US" altLang="zh-CN" sz="2000">
                    <a:ea typeface="宋体" panose="02010600030101010101" pitchFamily="2" charset="-122"/>
                    <a:cs typeface="Times New Roman" panose="02020603050405020304" pitchFamily="18" charset="0"/>
                  </a:rPr>
                  <a:t>a[5]</a:t>
                </a:r>
              </a:p>
            </p:txBody>
          </p:sp>
          <p:sp>
            <p:nvSpPr>
              <p:cNvPr id="10259" name="Text Box 24"/>
              <p:cNvSpPr txBox="1">
                <a:spLocks noChangeArrowheads="1"/>
              </p:cNvSpPr>
              <p:nvPr/>
            </p:nvSpPr>
            <p:spPr bwMode="auto">
              <a:xfrm>
                <a:off x="3528" y="2350"/>
                <a:ext cx="282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 anchor="ctr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9pPr>
              </a:lstStyle>
              <a:p>
                <a:pPr algn="ctr"/>
                <a:r>
                  <a:rPr lang="en-US" altLang="zh-CN" sz="2000">
                    <a:ea typeface="宋体" panose="02010600030101010101" pitchFamily="2" charset="-122"/>
                    <a:cs typeface="Times New Roman" panose="02020603050405020304" pitchFamily="18" charset="0"/>
                  </a:rPr>
                  <a:t>a[6]</a:t>
                </a:r>
              </a:p>
            </p:txBody>
          </p:sp>
          <p:sp>
            <p:nvSpPr>
              <p:cNvPr id="10260" name="Text Box 25"/>
              <p:cNvSpPr txBox="1">
                <a:spLocks noChangeArrowheads="1"/>
              </p:cNvSpPr>
              <p:nvPr/>
            </p:nvSpPr>
            <p:spPr bwMode="auto">
              <a:xfrm>
                <a:off x="3973" y="2350"/>
                <a:ext cx="282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 anchor="ctr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9pPr>
              </a:lstStyle>
              <a:p>
                <a:pPr algn="ctr"/>
                <a:r>
                  <a:rPr lang="en-US" altLang="zh-CN" sz="2000">
                    <a:ea typeface="宋体" panose="02010600030101010101" pitchFamily="2" charset="-122"/>
                    <a:cs typeface="Times New Roman" panose="02020603050405020304" pitchFamily="18" charset="0"/>
                  </a:rPr>
                  <a:t>a[7]</a:t>
                </a:r>
              </a:p>
            </p:txBody>
          </p:sp>
          <p:sp>
            <p:nvSpPr>
              <p:cNvPr id="10261" name="Text Box 26"/>
              <p:cNvSpPr txBox="1">
                <a:spLocks noChangeArrowheads="1"/>
              </p:cNvSpPr>
              <p:nvPr/>
            </p:nvSpPr>
            <p:spPr bwMode="auto">
              <a:xfrm>
                <a:off x="4442" y="2347"/>
                <a:ext cx="282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 anchor="ctr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9pPr>
              </a:lstStyle>
              <a:p>
                <a:pPr algn="ctr"/>
                <a:r>
                  <a:rPr lang="en-US" altLang="zh-CN" sz="2000">
                    <a:ea typeface="宋体" panose="02010600030101010101" pitchFamily="2" charset="-122"/>
                    <a:cs typeface="Times New Roman" panose="02020603050405020304" pitchFamily="18" charset="0"/>
                  </a:rPr>
                  <a:t>a[8]</a:t>
                </a:r>
              </a:p>
            </p:txBody>
          </p:sp>
          <p:sp>
            <p:nvSpPr>
              <p:cNvPr id="10262" name="Text Box 27"/>
              <p:cNvSpPr txBox="1">
                <a:spLocks noChangeArrowheads="1"/>
              </p:cNvSpPr>
              <p:nvPr/>
            </p:nvSpPr>
            <p:spPr bwMode="auto">
              <a:xfrm>
                <a:off x="4877" y="2347"/>
                <a:ext cx="282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 anchor="ctr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9pPr>
              </a:lstStyle>
              <a:p>
                <a:pPr algn="ctr"/>
                <a:r>
                  <a:rPr lang="en-US" altLang="zh-CN" sz="2000">
                    <a:ea typeface="宋体" panose="02010600030101010101" pitchFamily="2" charset="-122"/>
                    <a:cs typeface="Times New Roman" panose="02020603050405020304" pitchFamily="18" charset="0"/>
                  </a:rPr>
                  <a:t>a[9]</a:t>
                </a:r>
              </a:p>
            </p:txBody>
          </p:sp>
        </p:grpSp>
        <p:sp>
          <p:nvSpPr>
            <p:cNvPr id="10251" name="Text Box 28"/>
            <p:cNvSpPr txBox="1">
              <a:spLocks noChangeArrowheads="1"/>
            </p:cNvSpPr>
            <p:nvPr/>
          </p:nvSpPr>
          <p:spPr bwMode="auto">
            <a:xfrm>
              <a:off x="649" y="2309"/>
              <a:ext cx="15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algn="ctr"/>
              <a:r>
                <a:rPr lang="en-US" altLang="zh-CN">
                  <a:ea typeface="宋体" panose="02010600030101010101" pitchFamily="2" charset="-122"/>
                  <a:cs typeface="Times New Roman" panose="02020603050405020304" pitchFamily="18" charset="0"/>
                </a:rPr>
                <a:t>a</a:t>
              </a:r>
            </a:p>
          </p:txBody>
        </p:sp>
      </p:grpSp>
      <p:sp>
        <p:nvSpPr>
          <p:cNvPr id="4" name="矩形 3"/>
          <p:cNvSpPr/>
          <p:nvPr/>
        </p:nvSpPr>
        <p:spPr>
          <a:xfrm>
            <a:off x="615950" y="4841106"/>
            <a:ext cx="9596438" cy="977900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860425">
              <a:lnSpc>
                <a:spcPct val="120000"/>
              </a:lnSpc>
              <a:defRPr/>
            </a:pPr>
            <a:r>
              <a:rPr lang="zh-CN" altLang="en-US" dirty="0">
                <a:latin typeface="+mn-lt"/>
                <a:ea typeface="+mn-ea"/>
              </a:rPr>
              <a:t>    数组</a:t>
            </a:r>
            <a:r>
              <a:rPr lang="zh-CN" altLang="en-US" u="sng" dirty="0">
                <a:solidFill>
                  <a:schemeClr val="accent4">
                    <a:lumMod val="75000"/>
                  </a:schemeClr>
                </a:solidFill>
                <a:latin typeface="宋体" pitchFamily="2" charset="-122"/>
                <a:ea typeface="+mn-ea"/>
              </a:rPr>
              <a:t>名字</a:t>
            </a:r>
            <a:r>
              <a:rPr lang="zh-CN" altLang="en-US" dirty="0">
                <a:latin typeface="+mn-lt"/>
                <a:ea typeface="+mn-ea"/>
              </a:rPr>
              <a:t>是数组</a:t>
            </a:r>
            <a:r>
              <a:rPr lang="zh-CN" altLang="en-US" u="sng" dirty="0">
                <a:solidFill>
                  <a:schemeClr val="accent4">
                    <a:lumMod val="75000"/>
                  </a:schemeClr>
                </a:solidFill>
                <a:latin typeface="宋体" pitchFamily="2" charset="-122"/>
                <a:ea typeface="+mn-ea"/>
              </a:rPr>
              <a:t>首元素的内存地址</a:t>
            </a:r>
            <a:r>
              <a:rPr lang="zh-CN" altLang="en-US" dirty="0">
                <a:latin typeface="+mn-lt"/>
                <a:ea typeface="+mn-ea"/>
              </a:rPr>
              <a:t>。</a:t>
            </a:r>
          </a:p>
          <a:p>
            <a:pPr indent="860425">
              <a:lnSpc>
                <a:spcPct val="120000"/>
              </a:lnSpc>
              <a:defRPr/>
            </a:pPr>
            <a:r>
              <a:rPr lang="zh-CN" altLang="en-US" dirty="0">
                <a:latin typeface="+mn-lt"/>
                <a:ea typeface="+mn-ea"/>
              </a:rPr>
              <a:t>    数组名是一个</a:t>
            </a:r>
            <a:r>
              <a:rPr lang="zh-CN" altLang="en-US" u="sng" dirty="0">
                <a:solidFill>
                  <a:schemeClr val="accent4">
                    <a:lumMod val="75000"/>
                  </a:schemeClr>
                </a:solidFill>
                <a:latin typeface="宋体" pitchFamily="2" charset="-122"/>
                <a:ea typeface="+mn-ea"/>
              </a:rPr>
              <a:t>常量</a:t>
            </a:r>
            <a:r>
              <a:rPr lang="zh-CN" altLang="en-US" dirty="0">
                <a:latin typeface="+mn-lt"/>
                <a:ea typeface="+mn-ea"/>
              </a:rPr>
              <a:t>，不能被赋值。</a:t>
            </a:r>
          </a:p>
        </p:txBody>
      </p:sp>
      <p:grpSp>
        <p:nvGrpSpPr>
          <p:cNvPr id="10247" name="Group 29"/>
          <p:cNvGrpSpPr>
            <a:grpSpLocks/>
          </p:cNvGrpSpPr>
          <p:nvPr/>
        </p:nvGrpSpPr>
        <p:grpSpPr bwMode="auto">
          <a:xfrm>
            <a:off x="1268413" y="4475981"/>
            <a:ext cx="508000" cy="1143000"/>
            <a:chOff x="757" y="2631"/>
            <a:chExt cx="251" cy="1113"/>
          </a:xfrm>
        </p:grpSpPr>
        <p:sp>
          <p:nvSpPr>
            <p:cNvPr id="42" name="AutoShape 30"/>
            <p:cNvSpPr>
              <a:spLocks/>
            </p:cNvSpPr>
            <p:nvPr/>
          </p:nvSpPr>
          <p:spPr bwMode="auto">
            <a:xfrm>
              <a:off x="912" y="3167"/>
              <a:ext cx="96" cy="577"/>
            </a:xfrm>
            <a:prstGeom prst="leftBrace">
              <a:avLst>
                <a:gd name="adj1" fmla="val 5000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zh-CN" altLang="en-US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cxnSp>
          <p:nvCxnSpPr>
            <p:cNvPr id="10249" name="AutoShape 31"/>
            <p:cNvCxnSpPr>
              <a:cxnSpLocks noChangeShapeType="1"/>
              <a:stCxn id="42" idx="1"/>
            </p:cNvCxnSpPr>
            <p:nvPr/>
          </p:nvCxnSpPr>
          <p:spPr bwMode="auto">
            <a:xfrm rot="10800000">
              <a:off x="757" y="2631"/>
              <a:ext cx="155" cy="825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F61A97-1E6D-4DF7-91B6-0C7F17F0A6D0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  <p:transition/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5" name="Text Box 1026"/>
          <p:cNvSpPr txBox="1">
            <a:spLocks noChangeArrowheads="1"/>
          </p:cNvSpPr>
          <p:nvPr/>
        </p:nvSpPr>
        <p:spPr bwMode="auto">
          <a:xfrm>
            <a:off x="544513" y="1420813"/>
            <a:ext cx="50831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char (*</a:t>
            </a: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fp</a:t>
            </a: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)[3];</a:t>
            </a:r>
          </a:p>
        </p:txBody>
      </p:sp>
      <p:grpSp>
        <p:nvGrpSpPr>
          <p:cNvPr id="79876" name="组合 20"/>
          <p:cNvGrpSpPr>
            <a:grpSpLocks/>
          </p:cNvGrpSpPr>
          <p:nvPr/>
        </p:nvGrpSpPr>
        <p:grpSpPr bwMode="auto">
          <a:xfrm>
            <a:off x="1027113" y="2500313"/>
            <a:ext cx="4857750" cy="3686175"/>
            <a:chOff x="1027113" y="2500313"/>
            <a:chExt cx="4857750" cy="3686175"/>
          </a:xfrm>
        </p:grpSpPr>
        <p:sp>
          <p:nvSpPr>
            <p:cNvPr id="79877" name="Text Box 1038"/>
            <p:cNvSpPr txBox="1">
              <a:spLocks noChangeArrowheads="1"/>
            </p:cNvSpPr>
            <p:nvPr/>
          </p:nvSpPr>
          <p:spPr bwMode="auto">
            <a:xfrm>
              <a:off x="1027113" y="2500313"/>
              <a:ext cx="1196975" cy="400050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fp</a:t>
              </a:r>
            </a:p>
          </p:txBody>
        </p:sp>
        <p:sp>
          <p:nvSpPr>
            <p:cNvPr id="79878" name="Line 1040"/>
            <p:cNvSpPr>
              <a:spLocks noChangeShapeType="1"/>
            </p:cNvSpPr>
            <p:nvPr/>
          </p:nvSpPr>
          <p:spPr bwMode="auto">
            <a:xfrm>
              <a:off x="2347913" y="2597150"/>
              <a:ext cx="55245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79879" name="Text Box 1041"/>
            <p:cNvSpPr txBox="1">
              <a:spLocks noChangeArrowheads="1"/>
            </p:cNvSpPr>
            <p:nvPr/>
          </p:nvSpPr>
          <p:spPr bwMode="auto">
            <a:xfrm>
              <a:off x="1027113" y="4286250"/>
              <a:ext cx="1196975" cy="400050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fp+1</a:t>
              </a:r>
            </a:p>
          </p:txBody>
        </p:sp>
        <p:sp>
          <p:nvSpPr>
            <p:cNvPr id="79880" name="Line 1042"/>
            <p:cNvSpPr>
              <a:spLocks noChangeShapeType="1"/>
            </p:cNvSpPr>
            <p:nvPr/>
          </p:nvSpPr>
          <p:spPr bwMode="auto">
            <a:xfrm>
              <a:off x="2347913" y="4383088"/>
              <a:ext cx="55245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grpSp>
          <p:nvGrpSpPr>
            <p:cNvPr id="79881" name="Group 1049"/>
            <p:cNvGrpSpPr>
              <a:grpSpLocks/>
            </p:cNvGrpSpPr>
            <p:nvPr/>
          </p:nvGrpSpPr>
          <p:grpSpPr bwMode="auto">
            <a:xfrm>
              <a:off x="3030538" y="2543175"/>
              <a:ext cx="2854325" cy="3643313"/>
              <a:chOff x="2208" y="1056"/>
              <a:chExt cx="1488" cy="2592"/>
            </a:xfrm>
          </p:grpSpPr>
          <p:sp>
            <p:nvSpPr>
              <p:cNvPr id="79882" name="Rectangle 1027"/>
              <p:cNvSpPr>
                <a:spLocks noChangeArrowheads="1"/>
              </p:cNvSpPr>
              <p:nvPr/>
            </p:nvSpPr>
            <p:spPr bwMode="auto">
              <a:xfrm>
                <a:off x="2208" y="1056"/>
                <a:ext cx="1488" cy="2592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隶书" panose="02010509060101010101" pitchFamily="49" charset="-122"/>
                  <a:cs typeface="+mn-cs"/>
                </a:endParaRPr>
              </a:p>
            </p:txBody>
          </p:sp>
          <p:sp>
            <p:nvSpPr>
              <p:cNvPr id="79883" name="Line 1028"/>
              <p:cNvSpPr>
                <a:spLocks noChangeShapeType="1"/>
              </p:cNvSpPr>
              <p:nvPr/>
            </p:nvSpPr>
            <p:spPr bwMode="auto">
              <a:xfrm>
                <a:off x="2208" y="1488"/>
                <a:ext cx="1488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  <p:sp>
            <p:nvSpPr>
              <p:cNvPr id="79884" name="Line 1030"/>
              <p:cNvSpPr>
                <a:spLocks noChangeShapeType="1"/>
              </p:cNvSpPr>
              <p:nvPr/>
            </p:nvSpPr>
            <p:spPr bwMode="auto">
              <a:xfrm>
                <a:off x="2208" y="1920"/>
                <a:ext cx="1488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  <p:sp>
            <p:nvSpPr>
              <p:cNvPr id="79885" name="Line 1031"/>
              <p:cNvSpPr>
                <a:spLocks noChangeShapeType="1"/>
              </p:cNvSpPr>
              <p:nvPr/>
            </p:nvSpPr>
            <p:spPr bwMode="auto">
              <a:xfrm>
                <a:off x="2208" y="2352"/>
                <a:ext cx="1488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  <p:sp>
            <p:nvSpPr>
              <p:cNvPr id="79886" name="Line 1032"/>
              <p:cNvSpPr>
                <a:spLocks noChangeShapeType="1"/>
              </p:cNvSpPr>
              <p:nvPr/>
            </p:nvSpPr>
            <p:spPr bwMode="auto">
              <a:xfrm>
                <a:off x="2208" y="2784"/>
                <a:ext cx="1488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  <p:sp>
            <p:nvSpPr>
              <p:cNvPr id="79887" name="Line 1033"/>
              <p:cNvSpPr>
                <a:spLocks noChangeShapeType="1"/>
              </p:cNvSpPr>
              <p:nvPr/>
            </p:nvSpPr>
            <p:spPr bwMode="auto">
              <a:xfrm>
                <a:off x="2208" y="3216"/>
                <a:ext cx="1488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  <p:sp>
            <p:nvSpPr>
              <p:cNvPr id="79888" name="Text Box 1043"/>
              <p:cNvSpPr txBox="1">
                <a:spLocks noChangeArrowheads="1"/>
              </p:cNvSpPr>
              <p:nvPr/>
            </p:nvSpPr>
            <p:spPr bwMode="auto">
              <a:xfrm>
                <a:off x="2616" y="1104"/>
                <a:ext cx="86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宋体" panose="02010600030101010101" pitchFamily="2" charset="-122"/>
                    <a:cs typeface="+mn-cs"/>
                  </a:rPr>
                  <a:t>fp[0][0]</a:t>
                </a:r>
              </a:p>
            </p:txBody>
          </p:sp>
          <p:sp>
            <p:nvSpPr>
              <p:cNvPr id="79889" name="Text Box 1044"/>
              <p:cNvSpPr txBox="1">
                <a:spLocks noChangeArrowheads="1"/>
              </p:cNvSpPr>
              <p:nvPr/>
            </p:nvSpPr>
            <p:spPr bwMode="auto">
              <a:xfrm>
                <a:off x="2616" y="1545"/>
                <a:ext cx="86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宋体" panose="02010600030101010101" pitchFamily="2" charset="-122"/>
                    <a:cs typeface="+mn-cs"/>
                  </a:rPr>
                  <a:t>fp[0][1]</a:t>
                </a:r>
              </a:p>
            </p:txBody>
          </p:sp>
          <p:sp>
            <p:nvSpPr>
              <p:cNvPr id="79890" name="Text Box 1045"/>
              <p:cNvSpPr txBox="1">
                <a:spLocks noChangeArrowheads="1"/>
              </p:cNvSpPr>
              <p:nvPr/>
            </p:nvSpPr>
            <p:spPr bwMode="auto">
              <a:xfrm>
                <a:off x="2616" y="1977"/>
                <a:ext cx="86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宋体" panose="02010600030101010101" pitchFamily="2" charset="-122"/>
                    <a:cs typeface="+mn-cs"/>
                  </a:rPr>
                  <a:t>fp[0][2]</a:t>
                </a:r>
              </a:p>
            </p:txBody>
          </p:sp>
          <p:sp>
            <p:nvSpPr>
              <p:cNvPr id="79891" name="Text Box 1046"/>
              <p:cNvSpPr txBox="1">
                <a:spLocks noChangeArrowheads="1"/>
              </p:cNvSpPr>
              <p:nvPr/>
            </p:nvSpPr>
            <p:spPr bwMode="auto">
              <a:xfrm>
                <a:off x="2616" y="2409"/>
                <a:ext cx="86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宋体" panose="02010600030101010101" pitchFamily="2" charset="-122"/>
                    <a:cs typeface="+mn-cs"/>
                  </a:rPr>
                  <a:t>fp[1][0]</a:t>
                </a:r>
              </a:p>
            </p:txBody>
          </p:sp>
          <p:sp>
            <p:nvSpPr>
              <p:cNvPr id="79892" name="Text Box 1047"/>
              <p:cNvSpPr txBox="1">
                <a:spLocks noChangeArrowheads="1"/>
              </p:cNvSpPr>
              <p:nvPr/>
            </p:nvSpPr>
            <p:spPr bwMode="auto">
              <a:xfrm>
                <a:off x="2616" y="2841"/>
                <a:ext cx="86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宋体" panose="02010600030101010101" pitchFamily="2" charset="-122"/>
                    <a:cs typeface="+mn-cs"/>
                  </a:rPr>
                  <a:t>fp[1][1]</a:t>
                </a:r>
              </a:p>
            </p:txBody>
          </p:sp>
          <p:sp>
            <p:nvSpPr>
              <p:cNvPr id="79893" name="Text Box 1048"/>
              <p:cNvSpPr txBox="1">
                <a:spLocks noChangeArrowheads="1"/>
              </p:cNvSpPr>
              <p:nvPr/>
            </p:nvSpPr>
            <p:spPr bwMode="auto">
              <a:xfrm>
                <a:off x="2616" y="3273"/>
                <a:ext cx="86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宋体" panose="02010600030101010101" pitchFamily="2" charset="-122"/>
                    <a:cs typeface="+mn-cs"/>
                  </a:rPr>
                  <a:t>fp[1][2]</a:t>
                </a:r>
              </a:p>
            </p:txBody>
          </p:sp>
        </p:grp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D9BE3B-EDE4-47E0-80B0-E8D89991EED1}" type="slidenum">
              <a:rPr lang="zh-CN" altLang="en-US" smtClean="0"/>
              <a:pPr/>
              <a:t>90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5000236"/>
      </p:ext>
    </p:extLst>
  </p:cSld>
  <p:clrMapOvr>
    <a:masterClrMapping/>
  </p:clrMapOvr>
  <p:transition/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标题 1"/>
          <p:cNvSpPr>
            <a:spLocks noGrp="1"/>
          </p:cNvSpPr>
          <p:nvPr>
            <p:ph type="title"/>
          </p:nvPr>
        </p:nvSpPr>
        <p:spPr>
          <a:xfrm>
            <a:off x="609600" y="1576388"/>
            <a:ext cx="10979150" cy="1066800"/>
          </a:xfrm>
        </p:spPr>
        <p:txBody>
          <a:bodyPr/>
          <a:lstStyle/>
          <a:p>
            <a:pPr eaLnBrk="1" hangingPunct="1"/>
            <a:r>
              <a:rPr lang="zh-CN" altLang="en-US"/>
              <a:t>释放内存操作符</a:t>
            </a:r>
            <a:r>
              <a:rPr lang="en-US" altLang="zh-CN"/>
              <a:t>delete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41363" y="2781300"/>
            <a:ext cx="10542587" cy="3362325"/>
          </a:xfrm>
        </p:spPr>
        <p:txBody>
          <a:bodyPr>
            <a:normAutofit/>
          </a:bodyPr>
          <a:lstStyle/>
          <a:p>
            <a:pPr marL="365760" indent="-256032" eaLnBrk="1" fontAlgn="auto" hangingPunct="1">
              <a:lnSpc>
                <a:spcPct val="200000"/>
              </a:lnSpc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delete </a:t>
            </a:r>
            <a:r>
              <a:rPr lang="zh-CN" altLang="en-US" dirty="0"/>
              <a:t>指针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p</a:t>
            </a:r>
          </a:p>
          <a:p>
            <a:pPr marL="365760" indent="-256032" eaLnBrk="1" fontAlgn="auto" hangingPunct="1">
              <a:lnSpc>
                <a:spcPct val="200000"/>
              </a:lnSpc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zh-CN" altLang="en-US" dirty="0"/>
              <a:t>功能：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释放指针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所指向的内存。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必须是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new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操作的返回</a:t>
            </a:r>
            <a:r>
              <a:rPr lang="zh-CN" altLang="en-US">
                <a:solidFill>
                  <a:schemeClr val="accent6">
                    <a:lumMod val="75000"/>
                  </a:schemeClr>
                </a:solidFill>
              </a:rPr>
              <a:t>值。</a:t>
            </a:r>
            <a:endParaRPr lang="en-US" altLang="zh-CN">
              <a:solidFill>
                <a:schemeClr val="accent6">
                  <a:lumMod val="75000"/>
                </a:schemeClr>
              </a:solidFill>
            </a:endParaRPr>
          </a:p>
          <a:p>
            <a:pPr marL="365760" indent="-256032" eaLnBrk="1" fontAlgn="auto" hangingPunct="1">
              <a:lnSpc>
                <a:spcPct val="200000"/>
              </a:lnSpc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en-US" altLang="zh-CN">
                <a:latin typeface="Times New Roman" pitchFamily="18" charset="0"/>
                <a:cs typeface="Times New Roman" pitchFamily="18" charset="0"/>
              </a:rPr>
              <a:t>delete[] </a:t>
            </a:r>
            <a:r>
              <a:rPr lang="zh-CN" altLang="en-US">
                <a:latin typeface="Times New Roman" pitchFamily="18" charset="0"/>
                <a:cs typeface="Times New Roman" pitchFamily="18" charset="0"/>
              </a:rPr>
              <a:t>指针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p</a:t>
            </a:r>
          </a:p>
          <a:p>
            <a:pPr marL="365760" indent="-256032" eaLnBrk="1" fontAlgn="auto" hangingPunct="1">
              <a:lnSpc>
                <a:spcPct val="200000"/>
              </a:lnSpc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zh-CN" altLang="en-US"/>
              <a:t>功能：</a:t>
            </a:r>
            <a:r>
              <a:rPr lang="zh-CN" altLang="en-US">
                <a:solidFill>
                  <a:schemeClr val="accent6">
                    <a:lumMod val="75000"/>
                  </a:schemeClr>
                </a:solidFill>
              </a:rPr>
              <a:t>释放指针</a:t>
            </a:r>
            <a:r>
              <a:rPr lang="en-US" altLang="zh-CN">
                <a:solidFill>
                  <a:schemeClr val="accent6">
                    <a:lumMod val="75000"/>
                  </a:schemeClr>
                </a:solidFill>
              </a:rPr>
              <a:t>p</a:t>
            </a:r>
            <a:r>
              <a:rPr lang="zh-CN" altLang="en-US">
                <a:solidFill>
                  <a:schemeClr val="accent6">
                    <a:lumMod val="75000"/>
                  </a:schemeClr>
                </a:solidFill>
              </a:rPr>
              <a:t>所指向的数组。</a:t>
            </a:r>
            <a:r>
              <a:rPr lang="en-US" altLang="zh-CN">
                <a:solidFill>
                  <a:schemeClr val="accent6">
                    <a:lumMod val="75000"/>
                  </a:schemeClr>
                </a:solidFill>
              </a:rPr>
              <a:t>p</a:t>
            </a:r>
            <a:r>
              <a:rPr lang="zh-CN" altLang="en-US">
                <a:solidFill>
                  <a:schemeClr val="accent6">
                    <a:lumMod val="75000"/>
                  </a:schemeClr>
                </a:solidFill>
              </a:rPr>
              <a:t>必须是用</a:t>
            </a:r>
            <a:r>
              <a:rPr lang="en-US" altLang="zh-CN">
                <a:solidFill>
                  <a:schemeClr val="accent6">
                    <a:lumMod val="75000"/>
                  </a:schemeClr>
                </a:solidFill>
              </a:rPr>
              <a:t>new</a:t>
            </a:r>
            <a:r>
              <a:rPr lang="zh-CN" altLang="en-US">
                <a:solidFill>
                  <a:schemeClr val="accent6">
                    <a:lumMod val="75000"/>
                  </a:schemeClr>
                </a:solidFill>
              </a:rPr>
              <a:t>分配得到的数组首地址。</a:t>
            </a:r>
          </a:p>
          <a:p>
            <a:pPr marL="365760" indent="-256032" eaLnBrk="1" fontAlgn="auto" hangingPunct="1">
              <a:lnSpc>
                <a:spcPct val="200000"/>
              </a:lnSpc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D9BE3B-EDE4-47E0-80B0-E8D89991EED1}" type="slidenum">
              <a:rPr lang="zh-CN" altLang="en-US" smtClean="0"/>
              <a:pPr/>
              <a:t>91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026331"/>
      </p:ext>
    </p:extLst>
  </p:cSld>
  <p:clrMapOvr>
    <a:masterClrMapping/>
  </p:clrMapOvr>
  <p:transition/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例</a:t>
            </a:r>
            <a:r>
              <a:rPr lang="en-US" altLang="zh-CN"/>
              <a:t>6-16 </a:t>
            </a:r>
            <a:r>
              <a:rPr lang="zh-CN" altLang="en-US"/>
              <a:t>动态创建对象举例</a:t>
            </a:r>
          </a:p>
        </p:txBody>
      </p:sp>
      <p:sp>
        <p:nvSpPr>
          <p:cNvPr id="73732" name="内容占位符 1"/>
          <p:cNvSpPr>
            <a:spLocks noGrp="1"/>
          </p:cNvSpPr>
          <p:nvPr>
            <p:ph idx="1"/>
          </p:nvPr>
        </p:nvSpPr>
        <p:spPr>
          <a:xfrm>
            <a:off x="2354758" y="1052736"/>
            <a:ext cx="9222880" cy="5616624"/>
          </a:xfrm>
        </p:spPr>
        <p:txBody>
          <a:bodyPr/>
          <a:lstStyle/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#include &lt;</a:t>
            </a:r>
            <a:r>
              <a:rPr lang="en-US" altLang="zh-CN" sz="1800" dirty="0" err="1">
                <a:latin typeface="Consolas" panose="020B0609020204030204" pitchFamily="49" charset="0"/>
              </a:rPr>
              <a:t>iostream</a:t>
            </a:r>
            <a:r>
              <a:rPr lang="en-US" altLang="zh-CN" sz="1800" dirty="0">
                <a:latin typeface="Consolas" panose="020B0609020204030204" pitchFamily="49" charset="0"/>
              </a:rPr>
              <a:t>&gt;</a:t>
            </a: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using namespace </a:t>
            </a:r>
            <a:r>
              <a:rPr lang="en-US" altLang="zh-CN" sz="1800" dirty="0" err="1">
                <a:latin typeface="Consolas" panose="020B0609020204030204" pitchFamily="49" charset="0"/>
              </a:rPr>
              <a:t>std</a:t>
            </a:r>
            <a:r>
              <a:rPr lang="en-US" altLang="zh-CN" sz="1800" dirty="0">
                <a:latin typeface="Consolas" panose="020B0609020204030204" pitchFamily="49" charset="0"/>
              </a:rPr>
              <a:t>;</a:t>
            </a: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class Point {</a:t>
            </a: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public:</a:t>
            </a: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	Point() : x(0), y(0) {</a:t>
            </a: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		</a:t>
            </a:r>
            <a:r>
              <a:rPr lang="en-US" altLang="zh-CN" sz="1800" dirty="0" err="1">
                <a:latin typeface="Consolas" panose="020B0609020204030204" pitchFamily="49" charset="0"/>
              </a:rPr>
              <a:t>cout</a:t>
            </a:r>
            <a:r>
              <a:rPr lang="en-US" altLang="zh-CN" sz="1800" dirty="0">
                <a:latin typeface="Consolas" panose="020B0609020204030204" pitchFamily="49" charset="0"/>
              </a:rPr>
              <a:t>&lt;&lt;"Default Constructor called."&lt;&lt;</a:t>
            </a:r>
            <a:r>
              <a:rPr lang="en-US" altLang="zh-CN" sz="1800" dirty="0" err="1">
                <a:latin typeface="Consolas" panose="020B0609020204030204" pitchFamily="49" charset="0"/>
              </a:rPr>
              <a:t>endl</a:t>
            </a:r>
            <a:r>
              <a:rPr lang="en-US" altLang="zh-CN" sz="1800" dirty="0">
                <a:latin typeface="Consolas" panose="020B0609020204030204" pitchFamily="49" charset="0"/>
              </a:rPr>
              <a:t>;</a:t>
            </a: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	}</a:t>
            </a: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	Point(</a:t>
            </a:r>
            <a:r>
              <a:rPr lang="en-US" altLang="zh-CN" sz="1800" dirty="0" err="1">
                <a:latin typeface="Consolas" panose="020B0609020204030204" pitchFamily="49" charset="0"/>
              </a:rPr>
              <a:t>int</a:t>
            </a:r>
            <a:r>
              <a:rPr lang="en-US" altLang="zh-CN" sz="1800" dirty="0">
                <a:latin typeface="Consolas" panose="020B0609020204030204" pitchFamily="49" charset="0"/>
              </a:rPr>
              <a:t> x, </a:t>
            </a:r>
            <a:r>
              <a:rPr lang="en-US" altLang="zh-CN" sz="1800" dirty="0" err="1">
                <a:latin typeface="Consolas" panose="020B0609020204030204" pitchFamily="49" charset="0"/>
              </a:rPr>
              <a:t>int</a:t>
            </a:r>
            <a:r>
              <a:rPr lang="en-US" altLang="zh-CN" sz="1800" dirty="0">
                <a:latin typeface="Consolas" panose="020B0609020204030204" pitchFamily="49" charset="0"/>
              </a:rPr>
              <a:t> y) : x(x), y(y) {</a:t>
            </a: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		</a:t>
            </a:r>
            <a:r>
              <a:rPr lang="en-US" altLang="zh-CN" sz="1800" dirty="0" err="1">
                <a:latin typeface="Consolas" panose="020B0609020204030204" pitchFamily="49" charset="0"/>
              </a:rPr>
              <a:t>cout</a:t>
            </a:r>
            <a:r>
              <a:rPr lang="en-US" altLang="zh-CN" sz="1800" dirty="0">
                <a:latin typeface="Consolas" panose="020B0609020204030204" pitchFamily="49" charset="0"/>
              </a:rPr>
              <a:t>&lt;&lt; "Constructor called."&lt;&lt;</a:t>
            </a:r>
            <a:r>
              <a:rPr lang="en-US" altLang="zh-CN" sz="1800" dirty="0" err="1">
                <a:latin typeface="Consolas" panose="020B0609020204030204" pitchFamily="49" charset="0"/>
              </a:rPr>
              <a:t>endl</a:t>
            </a:r>
            <a:r>
              <a:rPr lang="en-US" altLang="zh-CN" sz="1800" dirty="0">
                <a:latin typeface="Consolas" panose="020B0609020204030204" pitchFamily="49" charset="0"/>
              </a:rPr>
              <a:t>;</a:t>
            </a: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	}</a:t>
            </a: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	~Point() { </a:t>
            </a:r>
            <a:r>
              <a:rPr lang="en-US" altLang="zh-CN" sz="1800" dirty="0" err="1">
                <a:latin typeface="Consolas" panose="020B0609020204030204" pitchFamily="49" charset="0"/>
              </a:rPr>
              <a:t>cout</a:t>
            </a:r>
            <a:r>
              <a:rPr lang="en-US" altLang="zh-CN" sz="1800" dirty="0">
                <a:latin typeface="Consolas" panose="020B0609020204030204" pitchFamily="49" charset="0"/>
              </a:rPr>
              <a:t>&lt;&lt;"Destructor called."&lt;&lt;</a:t>
            </a:r>
            <a:r>
              <a:rPr lang="en-US" altLang="zh-CN" sz="1800" dirty="0" err="1">
                <a:latin typeface="Consolas" panose="020B0609020204030204" pitchFamily="49" charset="0"/>
              </a:rPr>
              <a:t>endl</a:t>
            </a:r>
            <a:r>
              <a:rPr lang="en-US" altLang="zh-CN" sz="1800" dirty="0">
                <a:latin typeface="Consolas" panose="020B0609020204030204" pitchFamily="49" charset="0"/>
              </a:rPr>
              <a:t>; }</a:t>
            </a: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	</a:t>
            </a:r>
            <a:r>
              <a:rPr lang="en-US" altLang="zh-CN" sz="1800" dirty="0" err="1">
                <a:latin typeface="Consolas" panose="020B0609020204030204" pitchFamily="49" charset="0"/>
              </a:rPr>
              <a:t>int</a:t>
            </a:r>
            <a:r>
              <a:rPr lang="en-US" altLang="zh-CN" sz="1800" dirty="0">
                <a:latin typeface="Consolas" panose="020B0609020204030204" pitchFamily="49" charset="0"/>
              </a:rPr>
              <a:t> </a:t>
            </a:r>
            <a:r>
              <a:rPr lang="en-US" altLang="zh-CN" sz="1800" dirty="0" err="1">
                <a:latin typeface="Consolas" panose="020B0609020204030204" pitchFamily="49" charset="0"/>
              </a:rPr>
              <a:t>getX</a:t>
            </a:r>
            <a:r>
              <a:rPr lang="en-US" altLang="zh-CN" sz="1800" dirty="0">
                <a:latin typeface="Consolas" panose="020B0609020204030204" pitchFamily="49" charset="0"/>
              </a:rPr>
              <a:t>() </a:t>
            </a:r>
            <a:r>
              <a:rPr lang="en-US" altLang="zh-CN" sz="1800" dirty="0" err="1">
                <a:latin typeface="Consolas" panose="020B0609020204030204" pitchFamily="49" charset="0"/>
              </a:rPr>
              <a:t>const</a:t>
            </a:r>
            <a:r>
              <a:rPr lang="en-US" altLang="zh-CN" sz="1800" dirty="0">
                <a:latin typeface="Consolas" panose="020B0609020204030204" pitchFamily="49" charset="0"/>
              </a:rPr>
              <a:t> { return x; }</a:t>
            </a: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	</a:t>
            </a:r>
            <a:r>
              <a:rPr lang="en-US" altLang="zh-CN" sz="1800" dirty="0" err="1">
                <a:latin typeface="Consolas" panose="020B0609020204030204" pitchFamily="49" charset="0"/>
              </a:rPr>
              <a:t>int</a:t>
            </a:r>
            <a:r>
              <a:rPr lang="en-US" altLang="zh-CN" sz="1800" dirty="0">
                <a:latin typeface="Consolas" panose="020B0609020204030204" pitchFamily="49" charset="0"/>
              </a:rPr>
              <a:t> </a:t>
            </a:r>
            <a:r>
              <a:rPr lang="en-US" altLang="zh-CN" sz="1800" dirty="0" err="1">
                <a:latin typeface="Consolas" panose="020B0609020204030204" pitchFamily="49" charset="0"/>
              </a:rPr>
              <a:t>getY</a:t>
            </a:r>
            <a:r>
              <a:rPr lang="en-US" altLang="zh-CN" sz="1800" dirty="0">
                <a:latin typeface="Consolas" panose="020B0609020204030204" pitchFamily="49" charset="0"/>
              </a:rPr>
              <a:t>() </a:t>
            </a:r>
            <a:r>
              <a:rPr lang="en-US" altLang="zh-CN" sz="1800" dirty="0" err="1">
                <a:latin typeface="Consolas" panose="020B0609020204030204" pitchFamily="49" charset="0"/>
              </a:rPr>
              <a:t>const</a:t>
            </a:r>
            <a:r>
              <a:rPr lang="en-US" altLang="zh-CN" sz="1800" dirty="0">
                <a:latin typeface="Consolas" panose="020B0609020204030204" pitchFamily="49" charset="0"/>
              </a:rPr>
              <a:t> { return y; }</a:t>
            </a: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	void move(</a:t>
            </a:r>
            <a:r>
              <a:rPr lang="en-US" altLang="zh-CN" sz="1800" dirty="0" err="1">
                <a:latin typeface="Consolas" panose="020B0609020204030204" pitchFamily="49" charset="0"/>
              </a:rPr>
              <a:t>int</a:t>
            </a:r>
            <a:r>
              <a:rPr lang="en-US" altLang="zh-CN" sz="1800" dirty="0">
                <a:latin typeface="Consolas" panose="020B0609020204030204" pitchFamily="49" charset="0"/>
              </a:rPr>
              <a:t> </a:t>
            </a:r>
            <a:r>
              <a:rPr lang="en-US" altLang="zh-CN" sz="1800" dirty="0" err="1">
                <a:latin typeface="Consolas" panose="020B0609020204030204" pitchFamily="49" charset="0"/>
              </a:rPr>
              <a:t>newX</a:t>
            </a:r>
            <a:r>
              <a:rPr lang="en-US" altLang="zh-CN" sz="1800" dirty="0">
                <a:latin typeface="Consolas" panose="020B0609020204030204" pitchFamily="49" charset="0"/>
              </a:rPr>
              <a:t>, </a:t>
            </a:r>
            <a:r>
              <a:rPr lang="en-US" altLang="zh-CN" sz="1800" dirty="0" err="1">
                <a:latin typeface="Consolas" panose="020B0609020204030204" pitchFamily="49" charset="0"/>
              </a:rPr>
              <a:t>int</a:t>
            </a:r>
            <a:r>
              <a:rPr lang="en-US" altLang="zh-CN" sz="1800" dirty="0">
                <a:latin typeface="Consolas" panose="020B0609020204030204" pitchFamily="49" charset="0"/>
              </a:rPr>
              <a:t> </a:t>
            </a:r>
            <a:r>
              <a:rPr lang="en-US" altLang="zh-CN" sz="1800" dirty="0" err="1">
                <a:latin typeface="Consolas" panose="020B0609020204030204" pitchFamily="49" charset="0"/>
              </a:rPr>
              <a:t>newY</a:t>
            </a:r>
            <a:r>
              <a:rPr lang="en-US" altLang="zh-CN" sz="1800" dirty="0">
                <a:latin typeface="Consolas" panose="020B0609020204030204" pitchFamily="49" charset="0"/>
              </a:rPr>
              <a:t>) {</a:t>
            </a: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		x = </a:t>
            </a:r>
            <a:r>
              <a:rPr lang="en-US" altLang="zh-CN" sz="1800" dirty="0" err="1">
                <a:latin typeface="Consolas" panose="020B0609020204030204" pitchFamily="49" charset="0"/>
              </a:rPr>
              <a:t>newX</a:t>
            </a:r>
            <a:r>
              <a:rPr lang="en-US" altLang="zh-CN" sz="1800" dirty="0">
                <a:latin typeface="Consolas" panose="020B0609020204030204" pitchFamily="49" charset="0"/>
              </a:rPr>
              <a:t>;</a:t>
            </a: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		y = </a:t>
            </a:r>
            <a:r>
              <a:rPr lang="en-US" altLang="zh-CN" sz="1800" dirty="0" err="1">
                <a:latin typeface="Consolas" panose="020B0609020204030204" pitchFamily="49" charset="0"/>
              </a:rPr>
              <a:t>newY</a:t>
            </a:r>
            <a:r>
              <a:rPr lang="en-US" altLang="zh-CN" sz="1800" dirty="0">
                <a:latin typeface="Consolas" panose="020B0609020204030204" pitchFamily="49" charset="0"/>
              </a:rPr>
              <a:t>;</a:t>
            </a: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	}</a:t>
            </a: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private:</a:t>
            </a: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	</a:t>
            </a:r>
            <a:r>
              <a:rPr lang="en-US" altLang="zh-CN" sz="1800" dirty="0" err="1">
                <a:latin typeface="Consolas" panose="020B0609020204030204" pitchFamily="49" charset="0"/>
              </a:rPr>
              <a:t>int</a:t>
            </a:r>
            <a:r>
              <a:rPr lang="en-US" altLang="zh-CN" sz="1800" dirty="0">
                <a:latin typeface="Consolas" panose="020B0609020204030204" pitchFamily="49" charset="0"/>
              </a:rPr>
              <a:t> x, y;</a:t>
            </a: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 dirty="0" smtClean="0">
                <a:latin typeface="Consolas" panose="020B0609020204030204" pitchFamily="49" charset="0"/>
              </a:rPr>
              <a:t>};</a:t>
            </a:r>
            <a:endParaRPr lang="en-US" altLang="zh-CN" sz="1800" dirty="0">
              <a:latin typeface="Consolas" panose="020B0609020204030204" pitchFamily="49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D9BE3B-EDE4-47E0-80B0-E8D89991EED1}" type="slidenum">
              <a:rPr lang="zh-CN" altLang="en-US" smtClean="0"/>
              <a:pPr/>
              <a:t>92</a:t>
            </a:fld>
            <a:endParaRPr lang="zh-CN" altLang="en-US"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例</a:t>
            </a:r>
            <a:r>
              <a:rPr lang="en-US" altLang="zh-CN"/>
              <a:t>6-16 </a:t>
            </a:r>
            <a:r>
              <a:rPr lang="zh-CN" altLang="en-US"/>
              <a:t>动态创建对象举例</a:t>
            </a:r>
          </a:p>
        </p:txBody>
      </p:sp>
      <p:sp>
        <p:nvSpPr>
          <p:cNvPr id="74756" name="内容占位符 1"/>
          <p:cNvSpPr>
            <a:spLocks noGrp="1"/>
          </p:cNvSpPr>
          <p:nvPr>
            <p:ph idx="1"/>
          </p:nvPr>
        </p:nvSpPr>
        <p:spPr>
          <a:xfrm>
            <a:off x="2354758" y="1052736"/>
            <a:ext cx="9222880" cy="5184575"/>
          </a:xfrm>
        </p:spPr>
        <p:txBody>
          <a:bodyPr/>
          <a:lstStyle/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dirty="0" err="1">
                <a:latin typeface="Consolas" panose="020B0609020204030204" pitchFamily="49" charset="0"/>
              </a:rPr>
              <a:t>int</a:t>
            </a:r>
            <a:r>
              <a:rPr lang="en-US" altLang="zh-CN" sz="2000" dirty="0">
                <a:latin typeface="Consolas" panose="020B0609020204030204" pitchFamily="49" charset="0"/>
              </a:rPr>
              <a:t> main() {</a:t>
            </a: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	</a:t>
            </a:r>
            <a:r>
              <a:rPr lang="en-US" altLang="zh-CN" sz="2000" dirty="0" err="1">
                <a:latin typeface="Consolas" panose="020B0609020204030204" pitchFamily="49" charset="0"/>
              </a:rPr>
              <a:t>cout</a:t>
            </a:r>
            <a:r>
              <a:rPr lang="en-US" altLang="zh-CN" sz="2000" dirty="0">
                <a:latin typeface="Consolas" panose="020B0609020204030204" pitchFamily="49" charset="0"/>
              </a:rPr>
              <a:t> &lt;&lt; "Step one: " &lt;&lt; </a:t>
            </a:r>
            <a:r>
              <a:rPr lang="en-US" altLang="zh-CN" sz="2000" dirty="0" err="1">
                <a:latin typeface="Consolas" panose="020B0609020204030204" pitchFamily="49" charset="0"/>
              </a:rPr>
              <a:t>endl</a:t>
            </a:r>
            <a:r>
              <a:rPr lang="en-US" altLang="zh-CN" sz="2000" dirty="0">
                <a:latin typeface="Consolas" panose="020B0609020204030204" pitchFamily="49" charset="0"/>
              </a:rPr>
              <a:t>;</a:t>
            </a: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	Point *ptr1 = 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</a:rPr>
              <a:t>new Point</a:t>
            </a:r>
            <a:r>
              <a:rPr lang="en-US" altLang="zh-CN" sz="2000" dirty="0">
                <a:latin typeface="Consolas" panose="020B0609020204030204" pitchFamily="49" charset="0"/>
              </a:rPr>
              <a:t>;   //</a:t>
            </a:r>
            <a:r>
              <a:rPr lang="zh-CN" altLang="en-US" sz="2000" dirty="0">
                <a:latin typeface="Consolas" panose="020B0609020204030204" pitchFamily="49" charset="0"/>
              </a:rPr>
              <a:t>调用默认构造函数</a:t>
            </a: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000" dirty="0">
                <a:latin typeface="Consolas" panose="020B0609020204030204" pitchFamily="49" charset="0"/>
              </a:rPr>
              <a:t>	</a:t>
            </a:r>
            <a:r>
              <a:rPr lang="en-US" altLang="zh-CN" sz="2000" dirty="0">
                <a:latin typeface="Consolas" panose="020B0609020204030204" pitchFamily="49" charset="0"/>
              </a:rPr>
              <a:t>delete ptr1;   //</a:t>
            </a:r>
            <a:r>
              <a:rPr lang="zh-CN" altLang="en-US" sz="2000" dirty="0">
                <a:latin typeface="Consolas" panose="020B0609020204030204" pitchFamily="49" charset="0"/>
              </a:rPr>
              <a:t>删除对象，自动调用析构函数</a:t>
            </a: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000" dirty="0">
                <a:latin typeface="Consolas" panose="020B0609020204030204" pitchFamily="49" charset="0"/>
              </a:rPr>
              <a:t>	</a:t>
            </a: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000" dirty="0">
                <a:latin typeface="Consolas" panose="020B0609020204030204" pitchFamily="49" charset="0"/>
              </a:rPr>
              <a:t>	</a:t>
            </a:r>
            <a:r>
              <a:rPr lang="en-US" altLang="zh-CN" sz="2000" dirty="0" err="1">
                <a:latin typeface="Consolas" panose="020B0609020204030204" pitchFamily="49" charset="0"/>
              </a:rPr>
              <a:t>cout</a:t>
            </a:r>
            <a:r>
              <a:rPr lang="en-US" altLang="zh-CN" sz="2000" dirty="0">
                <a:latin typeface="Consolas" panose="020B0609020204030204" pitchFamily="49" charset="0"/>
              </a:rPr>
              <a:t> &lt;&lt; "Step two: " &lt;&lt; </a:t>
            </a:r>
            <a:r>
              <a:rPr lang="en-US" altLang="zh-CN" sz="2000" dirty="0" err="1">
                <a:latin typeface="Consolas" panose="020B0609020204030204" pitchFamily="49" charset="0"/>
              </a:rPr>
              <a:t>endl</a:t>
            </a:r>
            <a:r>
              <a:rPr lang="en-US" altLang="zh-CN" sz="2000" dirty="0">
                <a:latin typeface="Consolas" panose="020B0609020204030204" pitchFamily="49" charset="0"/>
              </a:rPr>
              <a:t>;</a:t>
            </a: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	ptr1 = 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</a:rPr>
              <a:t>new Point(1,2)</a:t>
            </a:r>
            <a:r>
              <a:rPr lang="en-US" altLang="zh-CN" sz="2000" dirty="0">
                <a:latin typeface="Consolas" panose="020B0609020204030204" pitchFamily="49" charset="0"/>
              </a:rPr>
              <a:t>;	</a:t>
            </a: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	delete ptr1;	</a:t>
            </a: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	</a:t>
            </a: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	return 0;</a:t>
            </a: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dirty="0" smtClean="0">
                <a:latin typeface="Consolas" panose="020B0609020204030204" pitchFamily="49" charset="0"/>
              </a:rPr>
              <a:t>}</a:t>
            </a:r>
            <a:endParaRPr lang="en-US" altLang="zh-CN" sz="2000" dirty="0">
              <a:latin typeface="Consolas" panose="020B0609020204030204" pitchFamily="49" charset="0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7251303" y="4221088"/>
            <a:ext cx="3816350" cy="2124075"/>
          </a:xfrm>
          <a:prstGeom prst="rect">
            <a:avLst/>
          </a:prstGeom>
          <a:solidFill>
            <a:srgbClr val="FFFF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运行结果：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itchFamily="2" charset="-122"/>
              <a:ea typeface="宋体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Step One: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Default Constructor called.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Destructor called.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Step Two: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Constructor called.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Destructor called.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D9BE3B-EDE4-47E0-80B0-E8D89991EED1}" type="slidenum">
              <a:rPr lang="zh-CN" altLang="en-US" smtClean="0"/>
              <a:pPr/>
              <a:t>93</a:t>
            </a:fld>
            <a:endParaRPr lang="zh-CN" altLang="en-US"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例</a:t>
            </a:r>
            <a:r>
              <a:rPr lang="en-US" altLang="zh-CN"/>
              <a:t>6-17 </a:t>
            </a:r>
            <a:r>
              <a:rPr lang="zh-CN" altLang="en-US"/>
              <a:t>动态创建对象数组举例</a:t>
            </a:r>
          </a:p>
        </p:txBody>
      </p:sp>
      <p:sp>
        <p:nvSpPr>
          <p:cNvPr id="76804" name="内容占位符 1"/>
          <p:cNvSpPr>
            <a:spLocks noGrp="1"/>
          </p:cNvSpPr>
          <p:nvPr>
            <p:ph idx="1"/>
          </p:nvPr>
        </p:nvSpPr>
        <p:spPr>
          <a:xfrm>
            <a:off x="1130623" y="1052736"/>
            <a:ext cx="10657184" cy="5184575"/>
          </a:xfrm>
        </p:spPr>
        <p:txBody>
          <a:bodyPr/>
          <a:lstStyle/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#include&lt;</a:t>
            </a:r>
            <a:r>
              <a:rPr lang="en-US" altLang="zh-CN" sz="2000" dirty="0" err="1">
                <a:latin typeface="Consolas" panose="020B0609020204030204" pitchFamily="49" charset="0"/>
              </a:rPr>
              <a:t>iostream</a:t>
            </a:r>
            <a:r>
              <a:rPr lang="en-US" altLang="zh-CN" sz="2000" dirty="0">
                <a:latin typeface="Consolas" panose="020B0609020204030204" pitchFamily="49" charset="0"/>
              </a:rPr>
              <a:t>&gt;</a:t>
            </a: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using namespace </a:t>
            </a:r>
            <a:r>
              <a:rPr lang="en-US" altLang="zh-CN" sz="2000" dirty="0" err="1">
                <a:latin typeface="Consolas" panose="020B0609020204030204" pitchFamily="49" charset="0"/>
              </a:rPr>
              <a:t>std</a:t>
            </a:r>
            <a:r>
              <a:rPr lang="en-US" altLang="zh-CN" sz="2000" dirty="0">
                <a:latin typeface="Consolas" panose="020B0609020204030204" pitchFamily="49" charset="0"/>
              </a:rPr>
              <a:t>;</a:t>
            </a: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class Point {   </a:t>
            </a:r>
            <a:r>
              <a:rPr lang="en-US" altLang="zh-CN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/*</a:t>
            </a:r>
            <a:r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类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的声明同例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6-16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，</a:t>
            </a:r>
            <a:r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略</a:t>
            </a:r>
            <a:r>
              <a:rPr lang="en-US" altLang="zh-CN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*/</a:t>
            </a:r>
            <a:r>
              <a:rPr lang="zh-CN" altLang="en-US" sz="2000" dirty="0" smtClean="0">
                <a:latin typeface="Consolas" panose="020B0609020204030204" pitchFamily="49" charset="0"/>
              </a:rPr>
              <a:t> </a:t>
            </a:r>
            <a:r>
              <a:rPr lang="en-US" altLang="zh-CN" sz="2000" dirty="0">
                <a:latin typeface="Consolas" panose="020B0609020204030204" pitchFamily="49" charset="0"/>
              </a:rPr>
              <a:t>};</a:t>
            </a: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dirty="0" err="1">
                <a:latin typeface="Consolas" panose="020B0609020204030204" pitchFamily="49" charset="0"/>
              </a:rPr>
              <a:t>int</a:t>
            </a:r>
            <a:r>
              <a:rPr lang="en-US" altLang="zh-CN" sz="2000" dirty="0">
                <a:latin typeface="Consolas" panose="020B0609020204030204" pitchFamily="49" charset="0"/>
              </a:rPr>
              <a:t> main() {</a:t>
            </a:r>
          </a:p>
          <a:p>
            <a:pPr marL="358775" indent="-250825" eaLnBrk="1" hangingPunct="1">
              <a:spcBef>
                <a:spcPct val="0"/>
              </a:spcBef>
            </a:pPr>
            <a:r>
              <a:rPr lang="en-US" altLang="zh-CN" sz="2000" dirty="0">
                <a:latin typeface="Consolas" panose="020B0609020204030204" pitchFamily="49" charset="0"/>
              </a:rPr>
              <a:t>	Point *</a:t>
            </a:r>
            <a:r>
              <a:rPr lang="en-US" altLang="zh-CN" sz="2000" dirty="0" err="1">
                <a:latin typeface="Consolas" panose="020B0609020204030204" pitchFamily="49" charset="0"/>
              </a:rPr>
              <a:t>ptr</a:t>
            </a:r>
            <a:r>
              <a:rPr lang="en-US" altLang="zh-CN" sz="2000" dirty="0">
                <a:latin typeface="Consolas" panose="020B0609020204030204" pitchFamily="49" charset="0"/>
              </a:rPr>
              <a:t> = 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</a:rPr>
              <a:t>new Point[2]</a:t>
            </a:r>
            <a:r>
              <a:rPr lang="en-US" altLang="zh-CN" sz="2000" dirty="0">
                <a:latin typeface="Consolas" panose="020B0609020204030204" pitchFamily="49" charset="0"/>
              </a:rPr>
              <a:t>;	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//new Point[2]{Point(1, 2), Point(3, 4)};</a:t>
            </a:r>
            <a:endParaRPr lang="zh-CN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000" dirty="0">
                <a:latin typeface="Consolas" panose="020B0609020204030204" pitchFamily="49" charset="0"/>
              </a:rPr>
              <a:t>	</a:t>
            </a:r>
            <a:r>
              <a:rPr lang="en-US" altLang="zh-CN" sz="2000" dirty="0" err="1">
                <a:latin typeface="Consolas" panose="020B0609020204030204" pitchFamily="49" charset="0"/>
              </a:rPr>
              <a:t>ptr</a:t>
            </a:r>
            <a:r>
              <a:rPr lang="en-US" altLang="zh-CN" sz="2000" dirty="0">
                <a:latin typeface="Consolas" panose="020B0609020204030204" pitchFamily="49" charset="0"/>
              </a:rPr>
              <a:t>[0].move(5, 10);  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通过指针访问数组元素的成员</a:t>
            </a: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000" dirty="0">
                <a:latin typeface="Consolas" panose="020B0609020204030204" pitchFamily="49" charset="0"/>
              </a:rPr>
              <a:t>	</a:t>
            </a:r>
            <a:r>
              <a:rPr lang="en-US" altLang="zh-CN" sz="2000" dirty="0" err="1">
                <a:latin typeface="Consolas" panose="020B0609020204030204" pitchFamily="49" charset="0"/>
              </a:rPr>
              <a:t>ptr</a:t>
            </a:r>
            <a:r>
              <a:rPr lang="en-US" altLang="zh-CN" sz="2000" dirty="0">
                <a:latin typeface="Consolas" panose="020B0609020204030204" pitchFamily="49" charset="0"/>
              </a:rPr>
              <a:t>[1].move(15, 20); 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通过指针访问数组元素的成员</a:t>
            </a: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000" dirty="0">
                <a:latin typeface="Consolas" panose="020B0609020204030204" pitchFamily="49" charset="0"/>
              </a:rPr>
              <a:t>	</a:t>
            </a:r>
            <a:r>
              <a:rPr lang="en-US" altLang="zh-CN" sz="2000" dirty="0" err="1">
                <a:latin typeface="Consolas" panose="020B0609020204030204" pitchFamily="49" charset="0"/>
              </a:rPr>
              <a:t>cout</a:t>
            </a:r>
            <a:r>
              <a:rPr lang="en-US" altLang="zh-CN" sz="2000" dirty="0">
                <a:latin typeface="Consolas" panose="020B0609020204030204" pitchFamily="49" charset="0"/>
              </a:rPr>
              <a:t> &lt;&lt; "Deleting..." &lt;&lt; </a:t>
            </a:r>
            <a:r>
              <a:rPr lang="en-US" altLang="zh-CN" sz="2000" dirty="0" err="1">
                <a:latin typeface="Consolas" panose="020B0609020204030204" pitchFamily="49" charset="0"/>
              </a:rPr>
              <a:t>endl</a:t>
            </a:r>
            <a:r>
              <a:rPr lang="en-US" altLang="zh-CN" sz="2000" dirty="0">
                <a:latin typeface="Consolas" panose="020B0609020204030204" pitchFamily="49" charset="0"/>
              </a:rPr>
              <a:t>;</a:t>
            </a: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	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</a:rPr>
              <a:t>delete[] </a:t>
            </a:r>
            <a:r>
              <a:rPr lang="en-US" altLang="zh-CN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ptr</a:t>
            </a:r>
            <a:r>
              <a:rPr lang="en-US" altLang="zh-CN" sz="2000" dirty="0">
                <a:latin typeface="Consolas" panose="020B0609020204030204" pitchFamily="49" charset="0"/>
              </a:rPr>
              <a:t>;	    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删除整个对象数组</a:t>
            </a: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000" dirty="0">
                <a:latin typeface="Consolas" panose="020B0609020204030204" pitchFamily="49" charset="0"/>
              </a:rPr>
              <a:t>	</a:t>
            </a:r>
            <a:r>
              <a:rPr lang="en-US" altLang="zh-CN" sz="2000" dirty="0">
                <a:latin typeface="Consolas" panose="020B0609020204030204" pitchFamily="49" charset="0"/>
              </a:rPr>
              <a:t>return 0;</a:t>
            </a: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dirty="0" smtClean="0">
                <a:latin typeface="Consolas" panose="020B0609020204030204" pitchFamily="49" charset="0"/>
              </a:rPr>
              <a:t>}</a:t>
            </a:r>
            <a:endParaRPr lang="en-US" altLang="zh-CN" sz="2000" dirty="0">
              <a:latin typeface="Consolas" panose="020B0609020204030204" pitchFamily="49" charset="0"/>
            </a:endParaRPr>
          </a:p>
        </p:txBody>
      </p:sp>
      <p:sp>
        <p:nvSpPr>
          <p:cNvPr id="10" name="内容占位符 1"/>
          <p:cNvSpPr txBox="1">
            <a:spLocks/>
          </p:cNvSpPr>
          <p:nvPr/>
        </p:nvSpPr>
        <p:spPr bwMode="auto">
          <a:xfrm>
            <a:off x="7179295" y="4051598"/>
            <a:ext cx="4608512" cy="232973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65125" indent="-255588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•"/>
              <a:defRPr sz="2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657225" indent="-246063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Georgia" panose="02040502050405020303" pitchFamily="18" charset="0"/>
              <a:buChar char="▫"/>
              <a:defRPr sz="2000" kern="12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922338" indent="-219075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kern="12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179513" indent="-200025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kern="12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389063" indent="-182563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kern="1200">
                <a:solidFill>
                  <a:srgbClr val="A04DA3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0" marR="0" lvl="0" indent="-256032" algn="l" defTabSz="914400" rtl="0" eaLnBrk="1" fontAlgn="auto" latinLnBrk="0" hangingPunct="1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itchFamily="2" charset="-122"/>
              <a:ea typeface="微软雅黑" pitchFamily="34" charset="-122"/>
              <a:cs typeface="+mn-cs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zh-CN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itchFamily="2" charset="-122"/>
                <a:ea typeface="微软雅黑" pitchFamily="34" charset="-122"/>
                <a:cs typeface="+mn-cs"/>
              </a:rPr>
              <a:t>运行</a:t>
            </a: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itchFamily="2" charset="-122"/>
                <a:ea typeface="微软雅黑" pitchFamily="34" charset="-122"/>
                <a:cs typeface="+mn-cs"/>
              </a:rPr>
              <a:t>结果：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itchFamily="2" charset="-122"/>
              <a:ea typeface="微软雅黑" pitchFamily="34" charset="-122"/>
              <a:cs typeface="+mn-cs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微软雅黑" pitchFamily="34" charset="-122"/>
                <a:cs typeface="Consolas" pitchFamily="49" charset="0"/>
              </a:rPr>
              <a:t>Default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微软雅黑" pitchFamily="34" charset="-122"/>
                <a:cs typeface="Consolas" pitchFamily="49" charset="0"/>
              </a:rPr>
              <a:t>Constructor called.</a:t>
            </a:r>
          </a:p>
          <a:p>
            <a:pPr marL="365760" marR="0" lvl="0" indent="-256032" algn="l" defTabSz="914400" rtl="0" eaLnBrk="1" fontAlgn="auto" latinLnBrk="0" hangingPunct="1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微软雅黑" pitchFamily="34" charset="-122"/>
                <a:cs typeface="Consolas" pitchFamily="49" charset="0"/>
              </a:rPr>
              <a:t>Default Constructor called.</a:t>
            </a:r>
          </a:p>
          <a:p>
            <a:pPr marL="365760" marR="0" lvl="0" indent="-256032" algn="l" defTabSz="914400" rtl="0" eaLnBrk="1" fontAlgn="auto" latinLnBrk="0" hangingPunct="1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微软雅黑" pitchFamily="34" charset="-122"/>
                <a:cs typeface="Consolas" pitchFamily="49" charset="0"/>
              </a:rPr>
              <a:t>Deleting...</a:t>
            </a:r>
          </a:p>
          <a:p>
            <a:pPr marL="365760" marR="0" lvl="0" indent="-256032" algn="l" defTabSz="914400" rtl="0" eaLnBrk="1" fontAlgn="auto" latinLnBrk="0" hangingPunct="1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微软雅黑" pitchFamily="34" charset="-122"/>
                <a:cs typeface="Consolas" pitchFamily="49" charset="0"/>
              </a:rPr>
              <a:t>Destructor called.</a:t>
            </a:r>
          </a:p>
          <a:p>
            <a:pPr marL="365760" marR="0" lvl="0" indent="-256032" algn="l" defTabSz="914400" rtl="0" eaLnBrk="1" fontAlgn="auto" latinLnBrk="0" hangingPunct="1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微软雅黑" pitchFamily="34" charset="-122"/>
                <a:cs typeface="Consolas" pitchFamily="49" charset="0"/>
              </a:rPr>
              <a:t>Destructor called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微软雅黑" pitchFamily="34" charset="-122"/>
                <a:cs typeface="Consolas" pitchFamily="49" charset="0"/>
              </a:rPr>
              <a:t>.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D9BE3B-EDE4-47E0-80B0-E8D89991EED1}" type="slidenum">
              <a:rPr lang="zh-CN" altLang="en-US" smtClean="0"/>
              <a:pPr/>
              <a:t>94</a:t>
            </a:fld>
            <a:endParaRPr lang="zh-CN" altLang="en-US"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例</a:t>
            </a:r>
            <a:r>
              <a:rPr lang="en-US" altLang="zh-CN"/>
              <a:t>6-19 </a:t>
            </a:r>
            <a:r>
              <a:rPr lang="zh-CN" altLang="en-US"/>
              <a:t>动态创建多维数组</a:t>
            </a:r>
          </a:p>
        </p:txBody>
      </p:sp>
      <p:sp>
        <p:nvSpPr>
          <p:cNvPr id="80900" name="内容占位符 1"/>
          <p:cNvSpPr>
            <a:spLocks noGrp="1"/>
          </p:cNvSpPr>
          <p:nvPr>
            <p:ph idx="1"/>
          </p:nvPr>
        </p:nvSpPr>
        <p:spPr>
          <a:xfrm>
            <a:off x="2138734" y="1052736"/>
            <a:ext cx="9438903" cy="5400600"/>
          </a:xfrm>
        </p:spPr>
        <p:txBody>
          <a:bodyPr/>
          <a:lstStyle/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#include &lt;</a:t>
            </a:r>
            <a:r>
              <a:rPr lang="en-US" altLang="zh-CN" sz="1800" dirty="0" err="1">
                <a:latin typeface="Consolas" panose="020B0609020204030204" pitchFamily="49" charset="0"/>
              </a:rPr>
              <a:t>iostream</a:t>
            </a:r>
            <a:r>
              <a:rPr lang="en-US" altLang="zh-CN" sz="1800" dirty="0">
                <a:latin typeface="Consolas" panose="020B0609020204030204" pitchFamily="49" charset="0"/>
              </a:rPr>
              <a:t>&gt;</a:t>
            </a: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using namespace </a:t>
            </a:r>
            <a:r>
              <a:rPr lang="en-US" altLang="zh-CN" sz="1800" dirty="0" err="1">
                <a:latin typeface="Consolas" panose="020B0609020204030204" pitchFamily="49" charset="0"/>
              </a:rPr>
              <a:t>std</a:t>
            </a:r>
            <a:r>
              <a:rPr lang="en-US" altLang="zh-CN" sz="1800" dirty="0">
                <a:latin typeface="Consolas" panose="020B0609020204030204" pitchFamily="49" charset="0"/>
              </a:rPr>
              <a:t>;</a:t>
            </a: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 dirty="0" err="1">
                <a:latin typeface="Consolas" panose="020B0609020204030204" pitchFamily="49" charset="0"/>
              </a:rPr>
              <a:t>int</a:t>
            </a:r>
            <a:r>
              <a:rPr lang="en-US" altLang="zh-CN" sz="1800" dirty="0">
                <a:latin typeface="Consolas" panose="020B0609020204030204" pitchFamily="49" charset="0"/>
              </a:rPr>
              <a:t> main() {</a:t>
            </a: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  </a:t>
            </a:r>
            <a:r>
              <a:rPr lang="en-US" altLang="zh-CN" sz="1800" dirty="0" err="1">
                <a:latin typeface="Consolas" panose="020B0609020204030204" pitchFamily="49" charset="0"/>
              </a:rPr>
              <a:t>int</a:t>
            </a:r>
            <a:r>
              <a:rPr lang="en-US" altLang="zh-CN" sz="1800" dirty="0">
                <a:latin typeface="Consolas" panose="020B0609020204030204" pitchFamily="49" charset="0"/>
              </a:rPr>
              <a:t> (*</a:t>
            </a:r>
            <a:r>
              <a:rPr lang="en-US" altLang="zh-CN" sz="1800" dirty="0" err="1">
                <a:solidFill>
                  <a:srgbClr val="C00000"/>
                </a:solidFill>
                <a:latin typeface="Consolas" panose="020B0609020204030204" pitchFamily="49" charset="0"/>
              </a:rPr>
              <a:t>cp</a:t>
            </a:r>
            <a:r>
              <a:rPr lang="en-US" altLang="zh-CN" sz="1800" dirty="0">
                <a:latin typeface="Consolas" panose="020B0609020204030204" pitchFamily="49" charset="0"/>
              </a:rPr>
              <a:t>)[9][8] = </a:t>
            </a:r>
            <a:r>
              <a:rPr lang="en-US" altLang="zh-CN" sz="1800" dirty="0">
                <a:solidFill>
                  <a:srgbClr val="0066FF"/>
                </a:solidFill>
                <a:latin typeface="Consolas" panose="020B0609020204030204" pitchFamily="49" charset="0"/>
              </a:rPr>
              <a:t>new </a:t>
            </a:r>
            <a:r>
              <a:rPr lang="en-US" altLang="zh-CN" sz="1800" dirty="0" err="1">
                <a:solidFill>
                  <a:srgbClr val="0066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800" dirty="0">
                <a:solidFill>
                  <a:srgbClr val="0066FF"/>
                </a:solidFill>
                <a:latin typeface="Consolas" panose="020B0609020204030204" pitchFamily="49" charset="0"/>
              </a:rPr>
              <a:t>[7][9][8]</a:t>
            </a:r>
            <a:r>
              <a:rPr lang="en-US" altLang="zh-CN" sz="1800" dirty="0">
                <a:latin typeface="Consolas" panose="020B0609020204030204" pitchFamily="49" charset="0"/>
              </a:rPr>
              <a:t>;</a:t>
            </a: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  for (</a:t>
            </a:r>
            <a:r>
              <a:rPr lang="en-US" altLang="zh-CN" sz="1800" dirty="0" err="1">
                <a:latin typeface="Consolas" panose="020B0609020204030204" pitchFamily="49" charset="0"/>
              </a:rPr>
              <a:t>int</a:t>
            </a:r>
            <a:r>
              <a:rPr lang="en-US" altLang="zh-CN" sz="1800" dirty="0">
                <a:latin typeface="Consolas" panose="020B0609020204030204" pitchFamily="49" charset="0"/>
              </a:rPr>
              <a:t> </a:t>
            </a:r>
            <a:r>
              <a:rPr lang="en-US" altLang="zh-CN" sz="1800" dirty="0" err="1">
                <a:latin typeface="Consolas" panose="020B0609020204030204" pitchFamily="49" charset="0"/>
              </a:rPr>
              <a:t>i</a:t>
            </a:r>
            <a:r>
              <a:rPr lang="en-US" altLang="zh-CN" sz="1800" dirty="0">
                <a:latin typeface="Consolas" panose="020B0609020204030204" pitchFamily="49" charset="0"/>
              </a:rPr>
              <a:t> = 0; </a:t>
            </a:r>
            <a:r>
              <a:rPr lang="en-US" altLang="zh-CN" sz="1800" dirty="0" err="1">
                <a:latin typeface="Consolas" panose="020B0609020204030204" pitchFamily="49" charset="0"/>
              </a:rPr>
              <a:t>i</a:t>
            </a:r>
            <a:r>
              <a:rPr lang="en-US" altLang="zh-CN" sz="1800" dirty="0">
                <a:latin typeface="Consolas" panose="020B0609020204030204" pitchFamily="49" charset="0"/>
              </a:rPr>
              <a:t> &lt; 7; </a:t>
            </a:r>
            <a:r>
              <a:rPr lang="en-US" altLang="zh-CN" sz="1800" dirty="0" err="1">
                <a:latin typeface="Consolas" panose="020B0609020204030204" pitchFamily="49" charset="0"/>
              </a:rPr>
              <a:t>i</a:t>
            </a:r>
            <a:r>
              <a:rPr lang="en-US" altLang="zh-CN" sz="1800" dirty="0">
                <a:latin typeface="Consolas" panose="020B0609020204030204" pitchFamily="49" charset="0"/>
              </a:rPr>
              <a:t>++)</a:t>
            </a: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     for (</a:t>
            </a:r>
            <a:r>
              <a:rPr lang="en-US" altLang="zh-CN" sz="1800" dirty="0" err="1">
                <a:latin typeface="Consolas" panose="020B0609020204030204" pitchFamily="49" charset="0"/>
              </a:rPr>
              <a:t>int</a:t>
            </a:r>
            <a:r>
              <a:rPr lang="en-US" altLang="zh-CN" sz="1800" dirty="0">
                <a:latin typeface="Consolas" panose="020B0609020204030204" pitchFamily="49" charset="0"/>
              </a:rPr>
              <a:t> j = 0; j &lt; 9; </a:t>
            </a:r>
            <a:r>
              <a:rPr lang="en-US" altLang="zh-CN" sz="1800" dirty="0" err="1">
                <a:latin typeface="Consolas" panose="020B0609020204030204" pitchFamily="49" charset="0"/>
              </a:rPr>
              <a:t>j++</a:t>
            </a:r>
            <a:r>
              <a:rPr lang="en-US" altLang="zh-CN" sz="1800" dirty="0">
                <a:latin typeface="Consolas" panose="020B0609020204030204" pitchFamily="49" charset="0"/>
              </a:rPr>
              <a:t>)</a:t>
            </a: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        for (</a:t>
            </a:r>
            <a:r>
              <a:rPr lang="en-US" altLang="zh-CN" sz="1800" dirty="0" err="1">
                <a:latin typeface="Consolas" panose="020B0609020204030204" pitchFamily="49" charset="0"/>
              </a:rPr>
              <a:t>int</a:t>
            </a:r>
            <a:r>
              <a:rPr lang="en-US" altLang="zh-CN" sz="1800" dirty="0">
                <a:latin typeface="Consolas" panose="020B0609020204030204" pitchFamily="49" charset="0"/>
              </a:rPr>
              <a:t> k = 0; k &lt; 8; k++)</a:t>
            </a:r>
            <a:endParaRPr lang="zh-CN" altLang="en-US" sz="1800" dirty="0">
              <a:latin typeface="Consolas" panose="020B0609020204030204" pitchFamily="49" charset="0"/>
            </a:endParaRP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            *</a:t>
            </a:r>
            <a:r>
              <a:rPr lang="en-US" altLang="zh-CN" sz="1800" dirty="0">
                <a:solidFill>
                  <a:srgbClr val="C00000"/>
                </a:solidFill>
                <a:latin typeface="Consolas" panose="020B0609020204030204" pitchFamily="49" charset="0"/>
              </a:rPr>
              <a:t>(*(*(</a:t>
            </a:r>
            <a:r>
              <a:rPr lang="en-US" altLang="zh-CN" sz="1800" dirty="0" err="1">
                <a:solidFill>
                  <a:srgbClr val="C00000"/>
                </a:solidFill>
                <a:latin typeface="Consolas" panose="020B0609020204030204" pitchFamily="49" charset="0"/>
              </a:rPr>
              <a:t>cp</a:t>
            </a:r>
            <a:r>
              <a:rPr lang="en-US" altLang="zh-CN" sz="1800" dirty="0">
                <a:solidFill>
                  <a:srgbClr val="C00000"/>
                </a:solidFill>
                <a:latin typeface="Consolas" panose="020B0609020204030204" pitchFamily="49" charset="0"/>
              </a:rPr>
              <a:t> + </a:t>
            </a:r>
            <a:r>
              <a:rPr lang="en-US" altLang="zh-CN" sz="1800" dirty="0" err="1">
                <a:solidFill>
                  <a:srgbClr val="C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800" dirty="0">
                <a:solidFill>
                  <a:srgbClr val="C00000"/>
                </a:solidFill>
                <a:latin typeface="Consolas" panose="020B0609020204030204" pitchFamily="49" charset="0"/>
              </a:rPr>
              <a:t>) + j) + k) </a:t>
            </a:r>
            <a:r>
              <a:rPr lang="en-US" altLang="zh-CN" sz="1800" dirty="0">
                <a:latin typeface="Consolas" panose="020B0609020204030204" pitchFamily="49" charset="0"/>
              </a:rPr>
              <a:t>=</a:t>
            </a:r>
            <a:r>
              <a:rPr lang="zh-CN" altLang="en-US" sz="1800" dirty="0">
                <a:latin typeface="Consolas" panose="020B0609020204030204" pitchFamily="49" charset="0"/>
              </a:rPr>
              <a:t>（</a:t>
            </a:r>
            <a:r>
              <a:rPr lang="en-US" altLang="zh-CN" sz="1800" dirty="0" err="1">
                <a:latin typeface="Consolas" panose="020B0609020204030204" pitchFamily="49" charset="0"/>
              </a:rPr>
              <a:t>i</a:t>
            </a:r>
            <a:r>
              <a:rPr lang="en-US" altLang="zh-CN" sz="1800" dirty="0">
                <a:latin typeface="Consolas" panose="020B0609020204030204" pitchFamily="49" charset="0"/>
              </a:rPr>
              <a:t> * 100 + j * 10 + k);</a:t>
            </a: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  for (</a:t>
            </a:r>
            <a:r>
              <a:rPr lang="en-US" altLang="zh-CN" sz="1800" dirty="0" err="1">
                <a:latin typeface="Consolas" panose="020B0609020204030204" pitchFamily="49" charset="0"/>
              </a:rPr>
              <a:t>int</a:t>
            </a:r>
            <a:r>
              <a:rPr lang="en-US" altLang="zh-CN" sz="1800" dirty="0">
                <a:latin typeface="Consolas" panose="020B0609020204030204" pitchFamily="49" charset="0"/>
              </a:rPr>
              <a:t> </a:t>
            </a:r>
            <a:r>
              <a:rPr lang="en-US" altLang="zh-CN" sz="1800" dirty="0" err="1">
                <a:latin typeface="Consolas" panose="020B0609020204030204" pitchFamily="49" charset="0"/>
              </a:rPr>
              <a:t>i</a:t>
            </a:r>
            <a:r>
              <a:rPr lang="en-US" altLang="zh-CN" sz="1800" dirty="0">
                <a:latin typeface="Consolas" panose="020B0609020204030204" pitchFamily="49" charset="0"/>
              </a:rPr>
              <a:t> = 0; </a:t>
            </a:r>
            <a:r>
              <a:rPr lang="en-US" altLang="zh-CN" sz="1800" dirty="0" err="1">
                <a:latin typeface="Consolas" panose="020B0609020204030204" pitchFamily="49" charset="0"/>
              </a:rPr>
              <a:t>i</a:t>
            </a:r>
            <a:r>
              <a:rPr lang="en-US" altLang="zh-CN" sz="1800" dirty="0">
                <a:latin typeface="Consolas" panose="020B0609020204030204" pitchFamily="49" charset="0"/>
              </a:rPr>
              <a:t> &lt; 7; </a:t>
            </a:r>
            <a:r>
              <a:rPr lang="en-US" altLang="zh-CN" sz="1800" dirty="0" err="1">
                <a:latin typeface="Consolas" panose="020B0609020204030204" pitchFamily="49" charset="0"/>
              </a:rPr>
              <a:t>i</a:t>
            </a:r>
            <a:r>
              <a:rPr lang="en-US" altLang="zh-CN" sz="1800" dirty="0">
                <a:latin typeface="Consolas" panose="020B0609020204030204" pitchFamily="49" charset="0"/>
              </a:rPr>
              <a:t>++) {</a:t>
            </a: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	  </a:t>
            </a:r>
            <a:r>
              <a:rPr lang="en-US" altLang="zh-CN" sz="1800" dirty="0" smtClean="0">
                <a:latin typeface="Consolas" panose="020B0609020204030204" pitchFamily="49" charset="0"/>
              </a:rPr>
              <a:t> for </a:t>
            </a:r>
            <a:r>
              <a:rPr lang="en-US" altLang="zh-CN" sz="1800" dirty="0">
                <a:latin typeface="Consolas" panose="020B0609020204030204" pitchFamily="49" charset="0"/>
              </a:rPr>
              <a:t>(</a:t>
            </a:r>
            <a:r>
              <a:rPr lang="en-US" altLang="zh-CN" sz="1800" dirty="0" err="1">
                <a:latin typeface="Consolas" panose="020B0609020204030204" pitchFamily="49" charset="0"/>
              </a:rPr>
              <a:t>int</a:t>
            </a:r>
            <a:r>
              <a:rPr lang="en-US" altLang="zh-CN" sz="1800" dirty="0">
                <a:latin typeface="Consolas" panose="020B0609020204030204" pitchFamily="49" charset="0"/>
              </a:rPr>
              <a:t> j = 0; j &lt; 9; </a:t>
            </a:r>
            <a:r>
              <a:rPr lang="en-US" altLang="zh-CN" sz="1800" dirty="0" err="1">
                <a:latin typeface="Consolas" panose="020B0609020204030204" pitchFamily="49" charset="0"/>
              </a:rPr>
              <a:t>j++</a:t>
            </a:r>
            <a:r>
              <a:rPr lang="en-US" altLang="zh-CN" sz="1800" dirty="0">
                <a:latin typeface="Consolas" panose="020B0609020204030204" pitchFamily="49" charset="0"/>
              </a:rPr>
              <a:t>) {</a:t>
            </a: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	     </a:t>
            </a:r>
            <a:r>
              <a:rPr lang="en-US" altLang="zh-CN" sz="1800" dirty="0" smtClean="0">
                <a:latin typeface="Consolas" panose="020B0609020204030204" pitchFamily="49" charset="0"/>
              </a:rPr>
              <a:t> for </a:t>
            </a:r>
            <a:r>
              <a:rPr lang="en-US" altLang="zh-CN" sz="1800" dirty="0">
                <a:latin typeface="Consolas" panose="020B0609020204030204" pitchFamily="49" charset="0"/>
              </a:rPr>
              <a:t>(</a:t>
            </a:r>
            <a:r>
              <a:rPr lang="en-US" altLang="zh-CN" sz="1800" dirty="0" err="1">
                <a:latin typeface="Consolas" panose="020B0609020204030204" pitchFamily="49" charset="0"/>
              </a:rPr>
              <a:t>int</a:t>
            </a:r>
            <a:r>
              <a:rPr lang="en-US" altLang="zh-CN" sz="1800" dirty="0">
                <a:latin typeface="Consolas" panose="020B0609020204030204" pitchFamily="49" charset="0"/>
              </a:rPr>
              <a:t> k = 0; k &lt; 8; k++)</a:t>
            </a: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		</a:t>
            </a:r>
            <a:r>
              <a:rPr lang="zh-CN" altLang="en-US" sz="1800" dirty="0">
                <a:latin typeface="Consolas" panose="020B0609020204030204" pitchFamily="49" charset="0"/>
              </a:rPr>
              <a:t>  </a:t>
            </a:r>
            <a:r>
              <a:rPr lang="zh-CN" altLang="en-US" sz="1800" dirty="0" smtClean="0">
                <a:latin typeface="Consolas" panose="020B0609020204030204" pitchFamily="49" charset="0"/>
              </a:rPr>
              <a:t>   </a:t>
            </a:r>
            <a:r>
              <a:rPr lang="en-US" altLang="zh-CN" sz="1800" dirty="0" err="1" smtClean="0">
                <a:latin typeface="Consolas" panose="020B0609020204030204" pitchFamily="49" charset="0"/>
              </a:rPr>
              <a:t>cout</a:t>
            </a:r>
            <a:r>
              <a:rPr lang="en-US" altLang="zh-CN" sz="1800" dirty="0" smtClean="0">
                <a:latin typeface="Consolas" panose="020B0609020204030204" pitchFamily="49" charset="0"/>
              </a:rPr>
              <a:t> </a:t>
            </a:r>
            <a:r>
              <a:rPr lang="en-US" altLang="zh-CN" sz="1800" dirty="0">
                <a:latin typeface="Consolas" panose="020B0609020204030204" pitchFamily="49" charset="0"/>
              </a:rPr>
              <a:t>&lt;&lt; </a:t>
            </a:r>
            <a:r>
              <a:rPr lang="en-US" altLang="zh-CN" sz="1800" dirty="0" err="1">
                <a:solidFill>
                  <a:srgbClr val="C00000"/>
                </a:solidFill>
                <a:latin typeface="Consolas" panose="020B0609020204030204" pitchFamily="49" charset="0"/>
              </a:rPr>
              <a:t>cp</a:t>
            </a:r>
            <a:r>
              <a:rPr lang="en-US" altLang="zh-CN" sz="1800" dirty="0">
                <a:solidFill>
                  <a:srgbClr val="C00000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800" dirty="0" err="1">
                <a:solidFill>
                  <a:srgbClr val="C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800" dirty="0">
                <a:solidFill>
                  <a:srgbClr val="C00000"/>
                </a:solidFill>
                <a:latin typeface="Consolas" panose="020B0609020204030204" pitchFamily="49" charset="0"/>
              </a:rPr>
              <a:t>][j][k] </a:t>
            </a:r>
            <a:r>
              <a:rPr lang="en-US" altLang="zh-CN" sz="1800" dirty="0">
                <a:latin typeface="Consolas" panose="020B0609020204030204" pitchFamily="49" charset="0"/>
              </a:rPr>
              <a:t>&lt;&lt; "  ";</a:t>
            </a: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	     </a:t>
            </a:r>
            <a:r>
              <a:rPr lang="en-US" altLang="zh-CN" sz="1800" dirty="0" smtClean="0">
                <a:latin typeface="Consolas" panose="020B0609020204030204" pitchFamily="49" charset="0"/>
              </a:rPr>
              <a:t> </a:t>
            </a:r>
            <a:r>
              <a:rPr lang="en-US" altLang="zh-CN" sz="1800" dirty="0" err="1" smtClean="0">
                <a:latin typeface="Consolas" panose="020B0609020204030204" pitchFamily="49" charset="0"/>
              </a:rPr>
              <a:t>cout</a:t>
            </a:r>
            <a:r>
              <a:rPr lang="en-US" altLang="zh-CN" sz="1800" dirty="0" smtClean="0">
                <a:latin typeface="Consolas" panose="020B0609020204030204" pitchFamily="49" charset="0"/>
              </a:rPr>
              <a:t> </a:t>
            </a:r>
            <a:r>
              <a:rPr lang="en-US" altLang="zh-CN" sz="1800" dirty="0">
                <a:latin typeface="Consolas" panose="020B0609020204030204" pitchFamily="49" charset="0"/>
              </a:rPr>
              <a:t>&lt;&lt; </a:t>
            </a:r>
            <a:r>
              <a:rPr lang="en-US" altLang="zh-CN" sz="1800" dirty="0" err="1">
                <a:latin typeface="Consolas" panose="020B0609020204030204" pitchFamily="49" charset="0"/>
              </a:rPr>
              <a:t>endl</a:t>
            </a:r>
            <a:r>
              <a:rPr lang="en-US" altLang="zh-CN" sz="1800" dirty="0">
                <a:latin typeface="Consolas" panose="020B0609020204030204" pitchFamily="49" charset="0"/>
              </a:rPr>
              <a:t>;</a:t>
            </a: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	  </a:t>
            </a:r>
            <a:r>
              <a:rPr lang="en-US" altLang="zh-CN" sz="1800" dirty="0" smtClean="0">
                <a:latin typeface="Consolas" panose="020B0609020204030204" pitchFamily="49" charset="0"/>
              </a:rPr>
              <a:t> }</a:t>
            </a:r>
            <a:endParaRPr lang="en-US" altLang="zh-CN" sz="1800" dirty="0">
              <a:latin typeface="Consolas" panose="020B0609020204030204" pitchFamily="49" charset="0"/>
            </a:endParaRP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	  </a:t>
            </a:r>
            <a:r>
              <a:rPr lang="en-US" altLang="zh-CN" sz="1800" dirty="0" smtClean="0">
                <a:latin typeface="Consolas" panose="020B0609020204030204" pitchFamily="49" charset="0"/>
              </a:rPr>
              <a:t> </a:t>
            </a:r>
            <a:r>
              <a:rPr lang="en-US" altLang="zh-CN" sz="1800" dirty="0" err="1" smtClean="0">
                <a:latin typeface="Consolas" panose="020B0609020204030204" pitchFamily="49" charset="0"/>
              </a:rPr>
              <a:t>cout</a:t>
            </a:r>
            <a:r>
              <a:rPr lang="en-US" altLang="zh-CN" sz="1800" dirty="0" smtClean="0">
                <a:latin typeface="Consolas" panose="020B0609020204030204" pitchFamily="49" charset="0"/>
              </a:rPr>
              <a:t> </a:t>
            </a:r>
            <a:r>
              <a:rPr lang="en-US" altLang="zh-CN" sz="1800" dirty="0">
                <a:latin typeface="Consolas" panose="020B0609020204030204" pitchFamily="49" charset="0"/>
              </a:rPr>
              <a:t>&lt;&lt; </a:t>
            </a:r>
            <a:r>
              <a:rPr lang="en-US" altLang="zh-CN" sz="1800" dirty="0" err="1">
                <a:latin typeface="Consolas" panose="020B0609020204030204" pitchFamily="49" charset="0"/>
              </a:rPr>
              <a:t>endl</a:t>
            </a:r>
            <a:r>
              <a:rPr lang="en-US" altLang="zh-CN" sz="1800" dirty="0">
                <a:latin typeface="Consolas" panose="020B0609020204030204" pitchFamily="49" charset="0"/>
              </a:rPr>
              <a:t>;</a:t>
            </a: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	}</a:t>
            </a: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	delete[] </a:t>
            </a:r>
            <a:r>
              <a:rPr lang="en-US" altLang="zh-CN" sz="1800" dirty="0" err="1">
                <a:latin typeface="Consolas" panose="020B0609020204030204" pitchFamily="49" charset="0"/>
              </a:rPr>
              <a:t>cp</a:t>
            </a:r>
            <a:r>
              <a:rPr lang="en-US" altLang="zh-CN" sz="1800" dirty="0">
                <a:latin typeface="Consolas" panose="020B0609020204030204" pitchFamily="49" charset="0"/>
              </a:rPr>
              <a:t>;</a:t>
            </a: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	return 0;</a:t>
            </a: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D9BE3B-EDE4-47E0-80B0-E8D89991EED1}" type="slidenum">
              <a:rPr lang="zh-CN" altLang="en-US" smtClean="0"/>
              <a:pPr/>
              <a:t>95</a:t>
            </a:fld>
            <a:endParaRPr lang="zh-CN" altLang="en-US"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标题 1"/>
          <p:cNvSpPr>
            <a:spLocks noGrp="1"/>
          </p:cNvSpPr>
          <p:nvPr>
            <p:ph type="title"/>
          </p:nvPr>
        </p:nvSpPr>
        <p:spPr>
          <a:xfrm>
            <a:off x="609600" y="1138238"/>
            <a:ext cx="10979150" cy="1066800"/>
          </a:xfrm>
        </p:spPr>
        <p:txBody>
          <a:bodyPr/>
          <a:lstStyle/>
          <a:p>
            <a:pPr eaLnBrk="1" hangingPunct="1"/>
            <a:r>
              <a:rPr lang="zh-CN" altLang="en-US"/>
              <a:t>注意</a:t>
            </a:r>
          </a:p>
        </p:txBody>
      </p:sp>
      <p:sp>
        <p:nvSpPr>
          <p:cNvPr id="18435" name="内容占位符 2"/>
          <p:cNvSpPr>
            <a:spLocks noGrp="1"/>
          </p:cNvSpPr>
          <p:nvPr>
            <p:ph idx="1"/>
          </p:nvPr>
        </p:nvSpPr>
        <p:spPr>
          <a:xfrm>
            <a:off x="609600" y="2133600"/>
            <a:ext cx="10961688" cy="4535488"/>
          </a:xfrm>
        </p:spPr>
        <p:txBody>
          <a:bodyPr>
            <a:normAutofit/>
          </a:bodyPr>
          <a:lstStyle/>
          <a:p>
            <a:pPr marL="366268" indent="-246888" eaLnBrk="1" fontAlgn="auto" hangingPunct="1">
              <a:lnSpc>
                <a:spcPct val="110000"/>
              </a:lnSpc>
              <a:spcAft>
                <a:spcPts val="0"/>
              </a:spcAft>
              <a:buFont typeface="Georgia"/>
              <a:buChar char="▫"/>
              <a:defRPr/>
            </a:pPr>
            <a:r>
              <a:rPr lang="zh-CN" altLang="en-US" dirty="0" smtClean="0">
                <a:latin typeface="宋体" pitchFamily="2" charset="-122"/>
              </a:rPr>
              <a:t>在</a:t>
            </a:r>
            <a:r>
              <a:rPr lang="zh-CN" altLang="en-US" dirty="0">
                <a:latin typeface="宋体" pitchFamily="2" charset="-122"/>
              </a:rPr>
              <a:t>子函数中</a:t>
            </a:r>
            <a:r>
              <a:rPr lang="zh-CN" altLang="en-US" dirty="0" smtClean="0">
                <a:latin typeface="宋体" pitchFamily="2" charset="-122"/>
              </a:rPr>
              <a:t>通过</a:t>
            </a:r>
            <a:r>
              <a:rPr lang="en-US" altLang="zh-CN" dirty="0" smtClean="0">
                <a:latin typeface="宋体" pitchFamily="2" charset="-122"/>
              </a:rPr>
              <a:t>new</a:t>
            </a:r>
            <a:r>
              <a:rPr lang="zh-CN" altLang="en-US" dirty="0">
                <a:latin typeface="宋体" pitchFamily="2" charset="-122"/>
              </a:rPr>
              <a:t>操作取得的内存地址返回给主函数是合法有效的，但是内存分配和释放不在同一级别，要注意不能忘记释放，避免内存泄漏</a:t>
            </a:r>
            <a:endParaRPr lang="en-US" altLang="zh-CN" dirty="0">
              <a:latin typeface="宋体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D9BE3B-EDE4-47E0-80B0-E8D89991EED1}" type="slidenum">
              <a:rPr lang="zh-CN" altLang="en-US" smtClean="0"/>
              <a:pPr/>
              <a:t>96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0363106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正确的</a:t>
            </a:r>
            <a:r>
              <a:rPr lang="zh-CN" altLang="en-US" dirty="0" smtClean="0"/>
              <a:t>例子</a:t>
            </a:r>
            <a:endParaRPr lang="zh-CN" altLang="en-US" dirty="0"/>
          </a:p>
        </p:txBody>
      </p:sp>
      <p:sp>
        <p:nvSpPr>
          <p:cNvPr id="61444" name="内容占位符 2"/>
          <p:cNvSpPr>
            <a:spLocks noGrp="1"/>
          </p:cNvSpPr>
          <p:nvPr>
            <p:ph idx="1"/>
          </p:nvPr>
        </p:nvSpPr>
        <p:spPr>
          <a:xfrm>
            <a:off x="1490663" y="1052736"/>
            <a:ext cx="9222880" cy="5184575"/>
          </a:xfrm>
        </p:spPr>
        <p:txBody>
          <a:bodyPr/>
          <a:lstStyle/>
          <a:p>
            <a:pPr>
              <a:buFont typeface="Georgia" panose="02040502050405020303" pitchFamily="18" charset="0"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#include&lt;</a:t>
            </a:r>
            <a:r>
              <a:rPr lang="en-US" altLang="zh-CN" sz="2000" dirty="0" err="1">
                <a:latin typeface="Consolas" panose="020B0609020204030204" pitchFamily="49" charset="0"/>
              </a:rPr>
              <a:t>iostream</a:t>
            </a:r>
            <a:r>
              <a:rPr lang="en-US" altLang="zh-CN" sz="2000" dirty="0">
                <a:latin typeface="Consolas" panose="020B0609020204030204" pitchFamily="49" charset="0"/>
              </a:rPr>
              <a:t>&gt;</a:t>
            </a:r>
          </a:p>
          <a:p>
            <a:pPr>
              <a:buFont typeface="Georgia" panose="02040502050405020303" pitchFamily="18" charset="0"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using namespace </a:t>
            </a:r>
            <a:r>
              <a:rPr lang="en-US" altLang="zh-CN" sz="2000" dirty="0" err="1">
                <a:latin typeface="Consolas" panose="020B0609020204030204" pitchFamily="49" charset="0"/>
              </a:rPr>
              <a:t>std</a:t>
            </a:r>
            <a:r>
              <a:rPr lang="en-US" altLang="zh-CN" sz="2000" dirty="0">
                <a:latin typeface="Consolas" panose="020B0609020204030204" pitchFamily="49" charset="0"/>
              </a:rPr>
              <a:t>;</a:t>
            </a:r>
          </a:p>
          <a:p>
            <a:pPr>
              <a:buFont typeface="Georgia" panose="02040502050405020303" pitchFamily="18" charset="0"/>
              <a:buNone/>
            </a:pPr>
            <a:r>
              <a:rPr lang="en-US" altLang="zh-CN" sz="2000" dirty="0" err="1">
                <a:latin typeface="Consolas" panose="020B0609020204030204" pitchFamily="49" charset="0"/>
              </a:rPr>
              <a:t>int</a:t>
            </a:r>
            <a:r>
              <a:rPr lang="en-US" altLang="zh-CN" sz="2000" dirty="0">
                <a:latin typeface="Consolas" panose="020B0609020204030204" pitchFamily="49" charset="0"/>
              </a:rPr>
              <a:t> main(){</a:t>
            </a:r>
          </a:p>
          <a:p>
            <a:pPr>
              <a:buFont typeface="Georgia" panose="02040502050405020303" pitchFamily="18" charset="0"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    </a:t>
            </a:r>
            <a:r>
              <a:rPr lang="en-US" altLang="zh-CN" sz="2000" dirty="0" err="1">
                <a:latin typeface="Consolas" panose="020B0609020204030204" pitchFamily="49" charset="0"/>
              </a:rPr>
              <a:t>int</a:t>
            </a:r>
            <a:r>
              <a:rPr lang="en-US" altLang="zh-CN" sz="2000" dirty="0">
                <a:latin typeface="Consolas" panose="020B0609020204030204" pitchFamily="49" charset="0"/>
              </a:rPr>
              <a:t>* </a:t>
            </a:r>
            <a:r>
              <a:rPr lang="en-US" altLang="zh-CN" sz="2000" dirty="0" err="1">
                <a:latin typeface="Consolas" panose="020B0609020204030204" pitchFamily="49" charset="0"/>
              </a:rPr>
              <a:t>newintvar</a:t>
            </a:r>
            <a:r>
              <a:rPr lang="en-US" altLang="zh-CN" sz="2000" dirty="0">
                <a:latin typeface="Consolas" panose="020B0609020204030204" pitchFamily="49" charset="0"/>
              </a:rPr>
              <a:t>();</a:t>
            </a:r>
          </a:p>
          <a:p>
            <a:pPr>
              <a:buFont typeface="Georgia" panose="02040502050405020303" pitchFamily="18" charset="0"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    </a:t>
            </a:r>
            <a:r>
              <a:rPr lang="en-US" altLang="zh-CN" sz="2000" dirty="0" err="1">
                <a:latin typeface="Consolas" panose="020B0609020204030204" pitchFamily="49" charset="0"/>
              </a:rPr>
              <a:t>int</a:t>
            </a:r>
            <a:r>
              <a:rPr lang="en-US" altLang="zh-CN" sz="2000" dirty="0">
                <a:latin typeface="Consolas" panose="020B0609020204030204" pitchFamily="49" charset="0"/>
              </a:rPr>
              <a:t>* </a:t>
            </a:r>
            <a:r>
              <a:rPr lang="en-US" altLang="zh-CN" sz="2000" dirty="0" err="1">
                <a:solidFill>
                  <a:srgbClr val="0066FF"/>
                </a:solidFill>
                <a:latin typeface="Consolas" panose="020B0609020204030204" pitchFamily="49" charset="0"/>
              </a:rPr>
              <a:t>intptr</a:t>
            </a:r>
            <a:r>
              <a:rPr lang="en-US" altLang="zh-CN" sz="2000" dirty="0">
                <a:latin typeface="Consolas" panose="020B0609020204030204" pitchFamily="49" charset="0"/>
              </a:rPr>
              <a:t>= </a:t>
            </a:r>
            <a:r>
              <a:rPr lang="en-US" altLang="zh-CN" sz="2000" dirty="0" err="1">
                <a:latin typeface="Consolas" panose="020B0609020204030204" pitchFamily="49" charset="0"/>
              </a:rPr>
              <a:t>newintvar</a:t>
            </a:r>
            <a:r>
              <a:rPr lang="en-US" altLang="zh-CN" sz="2000" dirty="0">
                <a:latin typeface="Consolas" panose="020B0609020204030204" pitchFamily="49" charset="0"/>
              </a:rPr>
              <a:t>();</a:t>
            </a:r>
          </a:p>
          <a:p>
            <a:pPr>
              <a:buFont typeface="Georgia" panose="02040502050405020303" pitchFamily="18" charset="0"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    </a:t>
            </a:r>
            <a:r>
              <a:rPr lang="en-US" altLang="zh-CN" sz="2000" dirty="0">
                <a:solidFill>
                  <a:srgbClr val="0066FF"/>
                </a:solidFill>
                <a:latin typeface="Consolas" panose="020B0609020204030204" pitchFamily="49" charset="0"/>
              </a:rPr>
              <a:t>*</a:t>
            </a:r>
            <a:r>
              <a:rPr lang="en-US" altLang="zh-CN" sz="2000" dirty="0" err="1">
                <a:solidFill>
                  <a:srgbClr val="0066FF"/>
                </a:solidFill>
                <a:latin typeface="Consolas" panose="020B0609020204030204" pitchFamily="49" charset="0"/>
              </a:rPr>
              <a:t>intptr</a:t>
            </a:r>
            <a:r>
              <a:rPr lang="en-US" altLang="zh-CN" sz="2000" dirty="0">
                <a:solidFill>
                  <a:srgbClr val="0066FF"/>
                </a:solidFill>
                <a:latin typeface="Consolas" panose="020B0609020204030204" pitchFamily="49" charset="0"/>
              </a:rPr>
              <a:t>=5</a:t>
            </a:r>
            <a:r>
              <a:rPr lang="en-US" altLang="zh-CN" sz="2000" dirty="0">
                <a:latin typeface="Consolas" panose="020B0609020204030204" pitchFamily="49" charset="0"/>
              </a:rPr>
              <a:t>; //</a:t>
            </a:r>
            <a:r>
              <a:rPr lang="zh-CN" altLang="en-US" sz="2000" dirty="0">
                <a:latin typeface="Consolas" panose="020B0609020204030204" pitchFamily="49" charset="0"/>
              </a:rPr>
              <a:t>访问的是合法有效的地址</a:t>
            </a:r>
          </a:p>
          <a:p>
            <a:pPr>
              <a:buFont typeface="Georgia" panose="02040502050405020303" pitchFamily="18" charset="0"/>
              <a:buNone/>
            </a:pPr>
            <a:r>
              <a:rPr lang="zh-CN" altLang="en-US" sz="2000" dirty="0">
                <a:latin typeface="Consolas" panose="020B0609020204030204" pitchFamily="49" charset="0"/>
              </a:rPr>
              <a:t>    </a:t>
            </a:r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</a:rPr>
              <a:t>delete </a:t>
            </a:r>
            <a:r>
              <a:rPr lang="en-US" altLang="zh-CN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intptr</a:t>
            </a:r>
            <a:r>
              <a:rPr lang="en-US" altLang="zh-CN" sz="2000" dirty="0">
                <a:latin typeface="Consolas" panose="020B0609020204030204" pitchFamily="49" charset="0"/>
              </a:rPr>
              <a:t>; //</a:t>
            </a:r>
            <a:r>
              <a:rPr lang="zh-CN" alt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如果忘记在这里释放，会造成内存泄漏</a:t>
            </a:r>
          </a:p>
          <a:p>
            <a:pPr>
              <a:buFont typeface="Georgia" panose="02040502050405020303" pitchFamily="18" charset="0"/>
              <a:buNone/>
            </a:pPr>
            <a:r>
              <a:rPr lang="zh-CN" altLang="en-US" sz="2000" dirty="0">
                <a:latin typeface="Consolas" panose="020B0609020204030204" pitchFamily="49" charset="0"/>
              </a:rPr>
              <a:t>    </a:t>
            </a:r>
            <a:r>
              <a:rPr lang="en-US" altLang="zh-CN" sz="2000" dirty="0">
                <a:latin typeface="Consolas" panose="020B0609020204030204" pitchFamily="49" charset="0"/>
              </a:rPr>
              <a:t>return 0;</a:t>
            </a:r>
          </a:p>
          <a:p>
            <a:pPr>
              <a:buFont typeface="Georgia" panose="02040502050405020303" pitchFamily="18" charset="0"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}</a:t>
            </a:r>
          </a:p>
          <a:p>
            <a:pPr>
              <a:buFont typeface="Georgia" panose="02040502050405020303" pitchFamily="18" charset="0"/>
              <a:buNone/>
            </a:pPr>
            <a:r>
              <a:rPr lang="en-US" altLang="zh-CN" sz="2000" dirty="0" err="1">
                <a:latin typeface="Consolas" panose="020B0609020204030204" pitchFamily="49" charset="0"/>
              </a:rPr>
              <a:t>int</a:t>
            </a:r>
            <a:r>
              <a:rPr lang="en-US" altLang="zh-CN" sz="2000" dirty="0">
                <a:latin typeface="Consolas" panose="020B0609020204030204" pitchFamily="49" charset="0"/>
              </a:rPr>
              <a:t>* </a:t>
            </a:r>
            <a:r>
              <a:rPr lang="en-US" altLang="zh-CN" sz="2000" dirty="0" err="1">
                <a:latin typeface="Consolas" panose="020B0609020204030204" pitchFamily="49" charset="0"/>
              </a:rPr>
              <a:t>newintvar</a:t>
            </a:r>
            <a:r>
              <a:rPr lang="en-US" altLang="zh-CN" sz="2000" dirty="0">
                <a:latin typeface="Consolas" panose="020B0609020204030204" pitchFamily="49" charset="0"/>
              </a:rPr>
              <a:t> (){ </a:t>
            </a:r>
          </a:p>
          <a:p>
            <a:pPr>
              <a:buFont typeface="Georgia" panose="02040502050405020303" pitchFamily="18" charset="0"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    </a:t>
            </a:r>
            <a:r>
              <a:rPr lang="en-US" altLang="zh-CN" sz="2000" dirty="0" err="1">
                <a:latin typeface="Consolas" panose="020B0609020204030204" pitchFamily="49" charset="0"/>
              </a:rPr>
              <a:t>int</a:t>
            </a:r>
            <a:r>
              <a:rPr lang="en-US" altLang="zh-CN" sz="2000" dirty="0">
                <a:latin typeface="Consolas" panose="020B0609020204030204" pitchFamily="49" charset="0"/>
              </a:rPr>
              <a:t>* </a:t>
            </a:r>
            <a:r>
              <a:rPr lang="en-US" altLang="zh-CN" sz="2000" dirty="0">
                <a:solidFill>
                  <a:srgbClr val="0066FF"/>
                </a:solidFill>
                <a:latin typeface="Consolas" panose="020B0609020204030204" pitchFamily="49" charset="0"/>
              </a:rPr>
              <a:t>p=new </a:t>
            </a:r>
            <a:r>
              <a:rPr lang="en-US" altLang="zh-CN" sz="2000" dirty="0" err="1">
                <a:solidFill>
                  <a:srgbClr val="0066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000" dirty="0">
                <a:solidFill>
                  <a:srgbClr val="0066FF"/>
                </a:solidFill>
                <a:latin typeface="Consolas" panose="020B0609020204030204" pitchFamily="49" charset="0"/>
              </a:rPr>
              <a:t>()</a:t>
            </a:r>
            <a:r>
              <a:rPr lang="en-US" altLang="zh-CN" sz="2000" dirty="0">
                <a:latin typeface="Consolas" panose="020B0609020204030204" pitchFamily="49" charset="0"/>
              </a:rPr>
              <a:t>;</a:t>
            </a:r>
          </a:p>
          <a:p>
            <a:pPr>
              <a:buFont typeface="Georgia" panose="02040502050405020303" pitchFamily="18" charset="0"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    return </a:t>
            </a:r>
            <a:r>
              <a:rPr lang="en-US" altLang="zh-CN" sz="2000" dirty="0">
                <a:solidFill>
                  <a:srgbClr val="0066FF"/>
                </a:solidFill>
                <a:latin typeface="Consolas" panose="020B0609020204030204" pitchFamily="49" charset="0"/>
              </a:rPr>
              <a:t>p</a:t>
            </a:r>
            <a:r>
              <a:rPr lang="en-US" altLang="zh-CN" sz="2000" dirty="0">
                <a:latin typeface="Consolas" panose="020B0609020204030204" pitchFamily="49" charset="0"/>
              </a:rPr>
              <a:t>; //</a:t>
            </a:r>
            <a:r>
              <a:rPr lang="zh-CN" altLang="en-US" sz="2000" dirty="0">
                <a:latin typeface="Consolas" panose="020B0609020204030204" pitchFamily="49" charset="0"/>
              </a:rPr>
              <a:t>返回的地址指向的是动态分配的空间</a:t>
            </a:r>
          </a:p>
          <a:p>
            <a:pPr>
              <a:buFont typeface="Georgia" panose="02040502050405020303" pitchFamily="18" charset="0"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}//</a:t>
            </a:r>
            <a:r>
              <a:rPr lang="zh-CN" altLang="en-US" sz="2000" dirty="0">
                <a:solidFill>
                  <a:srgbClr val="0066FF"/>
                </a:solidFill>
                <a:latin typeface="Consolas" panose="020B0609020204030204" pitchFamily="49" charset="0"/>
              </a:rPr>
              <a:t>函数运行结束时，</a:t>
            </a:r>
            <a:r>
              <a:rPr lang="en-US" altLang="zh-CN" sz="2000" dirty="0">
                <a:solidFill>
                  <a:srgbClr val="0066FF"/>
                </a:solidFill>
                <a:latin typeface="Consolas" panose="020B0609020204030204" pitchFamily="49" charset="0"/>
              </a:rPr>
              <a:t>p</a:t>
            </a:r>
            <a:r>
              <a:rPr lang="zh-CN" altLang="en-US" sz="2000" dirty="0">
                <a:solidFill>
                  <a:srgbClr val="0066FF"/>
                </a:solidFill>
                <a:latin typeface="Consolas" panose="020B0609020204030204" pitchFamily="49" charset="0"/>
              </a:rPr>
              <a:t>中的地址仍有效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D9BE3B-EDE4-47E0-80B0-E8D89991EED1}" type="slidenum">
              <a:rPr lang="zh-CN" altLang="en-US" smtClean="0"/>
              <a:pPr/>
              <a:t>97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3980133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标题 1"/>
          <p:cNvSpPr>
            <a:spLocks noGrp="1"/>
          </p:cNvSpPr>
          <p:nvPr>
            <p:ph type="title"/>
          </p:nvPr>
        </p:nvSpPr>
        <p:spPr>
          <a:xfrm>
            <a:off x="609600" y="1576388"/>
            <a:ext cx="10979150" cy="1066800"/>
          </a:xfrm>
        </p:spPr>
        <p:txBody>
          <a:bodyPr/>
          <a:lstStyle/>
          <a:p>
            <a:pPr eaLnBrk="1" hangingPunct="1"/>
            <a:r>
              <a:rPr lang="zh-CN" altLang="en-US"/>
              <a:t>将动态数组封装成类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5025" y="3000375"/>
            <a:ext cx="10809288" cy="3000375"/>
          </a:xfrm>
        </p:spPr>
        <p:txBody>
          <a:bodyPr>
            <a:normAutofit/>
          </a:bodyPr>
          <a:lstStyle/>
          <a:p>
            <a:pPr marL="365760" indent="-256032"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zh-CN" altLang="en-US" dirty="0"/>
              <a:t>更加简洁，便于管理</a:t>
            </a:r>
          </a:p>
          <a:p>
            <a:pPr marL="658368" lvl="1" indent="-246888" eaLnBrk="1" fontAlgn="auto" hangingPunct="1">
              <a:lnSpc>
                <a:spcPct val="150000"/>
              </a:lnSpc>
              <a:spcAft>
                <a:spcPts val="0"/>
              </a:spcAft>
              <a:buFont typeface="Georgia"/>
              <a:buChar char="▫"/>
              <a:defRPr/>
            </a:pPr>
            <a:r>
              <a:rPr lang="zh-CN" altLang="en-US" dirty="0"/>
              <a:t>建立和删除数组的过程比较繁琐</a:t>
            </a:r>
          </a:p>
          <a:p>
            <a:pPr marL="658368" lvl="1" indent="-246888" eaLnBrk="1" fontAlgn="auto" hangingPunct="1">
              <a:lnSpc>
                <a:spcPct val="150000"/>
              </a:lnSpc>
              <a:spcAft>
                <a:spcPts val="0"/>
              </a:spcAft>
              <a:buFont typeface="Georgia"/>
              <a:buChar char="▫"/>
              <a:defRPr/>
            </a:pPr>
            <a:r>
              <a:rPr lang="zh-CN" altLang="en-US" dirty="0"/>
              <a:t>封装成类后更加简洁，便于管理</a:t>
            </a:r>
          </a:p>
          <a:p>
            <a:pPr marL="365760" indent="-256032"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zh-CN" altLang="en-US" dirty="0"/>
              <a:t>可以在访问数组元素前检查下标是否越界</a:t>
            </a:r>
          </a:p>
          <a:p>
            <a:pPr marL="658368" lvl="1" indent="-246888" eaLnBrk="1" fontAlgn="auto" hangingPunct="1">
              <a:lnSpc>
                <a:spcPct val="150000"/>
              </a:lnSpc>
              <a:spcAft>
                <a:spcPts val="0"/>
              </a:spcAft>
              <a:buFont typeface="Georgia"/>
              <a:buChar char="▫"/>
              <a:defRPr/>
            </a:pPr>
            <a:r>
              <a:rPr lang="zh-CN" altLang="en-US" dirty="0"/>
              <a:t>用</a:t>
            </a:r>
            <a:r>
              <a:rPr lang="en-US" altLang="zh-CN" dirty="0"/>
              <a:t>assert</a:t>
            </a:r>
            <a:r>
              <a:rPr lang="zh-CN" altLang="en-US" dirty="0"/>
              <a:t>来检查，</a:t>
            </a:r>
            <a:r>
              <a:rPr lang="en-US" altLang="zh-CN" dirty="0"/>
              <a:t>assert</a:t>
            </a:r>
            <a:r>
              <a:rPr lang="zh-CN" altLang="en-US" dirty="0"/>
              <a:t>只在调试时生效</a:t>
            </a:r>
          </a:p>
          <a:p>
            <a:pPr marL="109537" indent="0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D9BE3B-EDE4-47E0-80B0-E8D89991EED1}" type="slidenum">
              <a:rPr lang="zh-CN" altLang="en-US" smtClean="0"/>
              <a:pPr/>
              <a:t>98</a:t>
            </a:fld>
            <a:endParaRPr lang="zh-CN" altLang="en-US"/>
          </a:p>
        </p:txBody>
      </p:sp>
    </p:spTree>
  </p:cSld>
  <p:clrMapOvr>
    <a:masterClrMapping/>
  </p:clrMapOvr>
  <p:transition/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solidFill>
                  <a:schemeClr val="tx1"/>
                </a:solidFill>
              </a:rPr>
              <a:t>例</a:t>
            </a:r>
            <a:r>
              <a:rPr lang="en-US" altLang="zh-CN" dirty="0">
                <a:solidFill>
                  <a:schemeClr val="tx1"/>
                </a:solidFill>
              </a:rPr>
              <a:t>6-18 </a:t>
            </a:r>
            <a:r>
              <a:rPr lang="zh-CN" altLang="en-US" dirty="0">
                <a:solidFill>
                  <a:schemeClr val="tx1"/>
                </a:solidFill>
              </a:rPr>
              <a:t>动态数组类</a:t>
            </a:r>
          </a:p>
        </p:txBody>
      </p:sp>
      <p:sp>
        <p:nvSpPr>
          <p:cNvPr id="82948" name="内容占位符 1"/>
          <p:cNvSpPr>
            <a:spLocks noGrp="1"/>
          </p:cNvSpPr>
          <p:nvPr>
            <p:ph idx="1"/>
          </p:nvPr>
        </p:nvSpPr>
        <p:spPr>
          <a:xfrm>
            <a:off x="1274640" y="1052736"/>
            <a:ext cx="10302998" cy="5544616"/>
          </a:xfrm>
        </p:spPr>
        <p:txBody>
          <a:bodyPr/>
          <a:lstStyle/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#include &lt;iostream&gt;</a:t>
            </a: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#include &lt;</a:t>
            </a:r>
            <a:r>
              <a:rPr lang="en-US" altLang="zh-CN" sz="1800" dirty="0" err="1">
                <a:solidFill>
                  <a:srgbClr val="0066FF"/>
                </a:solidFill>
                <a:latin typeface="Consolas" panose="020B0609020204030204" pitchFamily="49" charset="0"/>
              </a:rPr>
              <a:t>cassert</a:t>
            </a:r>
            <a:r>
              <a:rPr lang="en-US" altLang="zh-CN" sz="1800" dirty="0">
                <a:latin typeface="Consolas" panose="020B0609020204030204" pitchFamily="49" charset="0"/>
              </a:rPr>
              <a:t>&gt;</a:t>
            </a: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using namespace std;</a:t>
            </a: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class Point {   </a:t>
            </a:r>
            <a:r>
              <a:rPr lang="en-US" altLang="zh-CN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/*</a:t>
            </a:r>
            <a:r>
              <a:rPr lang="zh-CN" alt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类</a:t>
            </a:r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的声明同例</a:t>
            </a:r>
            <a:r>
              <a:rPr lang="en-US" altLang="zh-CN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6-16 … </a:t>
            </a:r>
            <a:r>
              <a:rPr lang="en-US" altLang="zh-CN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*/</a:t>
            </a:r>
            <a:r>
              <a:rPr lang="en-US" altLang="zh-CN" sz="1800" dirty="0" smtClean="0">
                <a:latin typeface="Consolas" panose="020B0609020204030204" pitchFamily="49" charset="0"/>
              </a:rPr>
              <a:t> </a:t>
            </a:r>
            <a:r>
              <a:rPr lang="en-US" altLang="zh-CN" sz="1800" dirty="0">
                <a:latin typeface="Consolas" panose="020B0609020204030204" pitchFamily="49" charset="0"/>
              </a:rPr>
              <a:t>};</a:t>
            </a: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class </a:t>
            </a:r>
            <a:r>
              <a:rPr lang="en-US" altLang="zh-CN" sz="1800" dirty="0" err="1">
                <a:latin typeface="Consolas" panose="020B0609020204030204" pitchFamily="49" charset="0"/>
              </a:rPr>
              <a:t>ArrayOfPoints</a:t>
            </a:r>
            <a:r>
              <a:rPr lang="en-US" altLang="zh-CN" sz="1800" dirty="0">
                <a:latin typeface="Consolas" panose="020B0609020204030204" pitchFamily="49" charset="0"/>
              </a:rPr>
              <a:t> {	</a:t>
            </a:r>
            <a:r>
              <a:rPr lang="en-US" altLang="zh-CN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动态数组类</a:t>
            </a: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public:</a:t>
            </a: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	</a:t>
            </a:r>
            <a:r>
              <a:rPr lang="en-US" altLang="zh-CN" sz="1800" dirty="0" err="1">
                <a:latin typeface="Consolas" panose="020B0609020204030204" pitchFamily="49" charset="0"/>
              </a:rPr>
              <a:t>ArrayOfPoints</a:t>
            </a:r>
            <a:r>
              <a:rPr lang="en-US" altLang="zh-CN" sz="1800" dirty="0">
                <a:latin typeface="Consolas" panose="020B0609020204030204" pitchFamily="49" charset="0"/>
              </a:rPr>
              <a:t>(int size) : size(size) </a:t>
            </a:r>
            <a:r>
              <a:rPr lang="en-US" altLang="zh-CN" sz="1800" dirty="0" smtClean="0">
                <a:latin typeface="Consolas" panose="020B0609020204030204" pitchFamily="49" charset="0"/>
              </a:rPr>
              <a:t>{ points </a:t>
            </a:r>
            <a:r>
              <a:rPr lang="en-US" altLang="zh-CN" sz="1800" dirty="0">
                <a:latin typeface="Consolas" panose="020B0609020204030204" pitchFamily="49" charset="0"/>
              </a:rPr>
              <a:t>= </a:t>
            </a:r>
            <a:r>
              <a:rPr lang="en-US" altLang="zh-CN" sz="1800" dirty="0">
                <a:solidFill>
                  <a:srgbClr val="C00000"/>
                </a:solidFill>
                <a:latin typeface="Consolas" panose="020B0609020204030204" pitchFamily="49" charset="0"/>
              </a:rPr>
              <a:t>new Point[size</a:t>
            </a:r>
            <a:r>
              <a:rPr lang="en-US" altLang="zh-CN" sz="18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]</a:t>
            </a:r>
            <a:r>
              <a:rPr lang="en-US" altLang="zh-CN" sz="1800" dirty="0" smtClean="0">
                <a:latin typeface="Consolas" panose="020B0609020204030204" pitchFamily="49" charset="0"/>
              </a:rPr>
              <a:t>; }</a:t>
            </a:r>
            <a:endParaRPr lang="en-US" altLang="zh-CN" sz="1800" dirty="0">
              <a:latin typeface="Consolas" panose="020B0609020204030204" pitchFamily="49" charset="0"/>
            </a:endParaRP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	~</a:t>
            </a:r>
            <a:r>
              <a:rPr lang="en-US" altLang="zh-CN" sz="1800" dirty="0" err="1">
                <a:latin typeface="Consolas" panose="020B0609020204030204" pitchFamily="49" charset="0"/>
              </a:rPr>
              <a:t>ArrayOfPoints</a:t>
            </a:r>
            <a:r>
              <a:rPr lang="en-US" altLang="zh-CN" sz="1800" dirty="0">
                <a:latin typeface="Consolas" panose="020B0609020204030204" pitchFamily="49" charset="0"/>
              </a:rPr>
              <a:t>() {</a:t>
            </a: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		</a:t>
            </a:r>
            <a:r>
              <a:rPr lang="en-US" altLang="zh-CN" sz="1800" dirty="0" err="1">
                <a:latin typeface="Consolas" panose="020B0609020204030204" pitchFamily="49" charset="0"/>
              </a:rPr>
              <a:t>cout</a:t>
            </a:r>
            <a:r>
              <a:rPr lang="en-US" altLang="zh-CN" sz="1800" dirty="0">
                <a:latin typeface="Consolas" panose="020B0609020204030204" pitchFamily="49" charset="0"/>
              </a:rPr>
              <a:t> &lt;&lt; "Deleting..." &lt;&lt; </a:t>
            </a:r>
            <a:r>
              <a:rPr lang="en-US" altLang="zh-CN" sz="1800" dirty="0" err="1">
                <a:latin typeface="Consolas" panose="020B0609020204030204" pitchFamily="49" charset="0"/>
              </a:rPr>
              <a:t>endl</a:t>
            </a:r>
            <a:r>
              <a:rPr lang="en-US" altLang="zh-CN" sz="1800" dirty="0">
                <a:latin typeface="Consolas" panose="020B0609020204030204" pitchFamily="49" charset="0"/>
              </a:rPr>
              <a:t>;</a:t>
            </a: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		</a:t>
            </a:r>
            <a:r>
              <a:rPr lang="en-US" altLang="zh-CN" sz="1800" dirty="0">
                <a:solidFill>
                  <a:srgbClr val="C00000"/>
                </a:solidFill>
                <a:latin typeface="Consolas" panose="020B0609020204030204" pitchFamily="49" charset="0"/>
              </a:rPr>
              <a:t>delete[] points</a:t>
            </a:r>
            <a:r>
              <a:rPr lang="en-US" altLang="zh-CN" sz="1800" dirty="0">
                <a:latin typeface="Consolas" panose="020B0609020204030204" pitchFamily="49" charset="0"/>
              </a:rPr>
              <a:t>;     </a:t>
            </a: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	}</a:t>
            </a: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	Point&amp; element(int index) {</a:t>
            </a: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		</a:t>
            </a:r>
            <a:r>
              <a:rPr lang="en-US" altLang="zh-CN" sz="1800" dirty="0">
                <a:solidFill>
                  <a:srgbClr val="0066FF"/>
                </a:solidFill>
                <a:latin typeface="Consolas" panose="020B0609020204030204" pitchFamily="49" charset="0"/>
              </a:rPr>
              <a:t>assert</a:t>
            </a:r>
            <a:r>
              <a:rPr lang="en-US" altLang="zh-CN" sz="1800" dirty="0">
                <a:latin typeface="Consolas" panose="020B0609020204030204" pitchFamily="49" charset="0"/>
              </a:rPr>
              <a:t>(index &gt;= 0 &amp;&amp; index &lt; size);	</a:t>
            </a: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		return points[index];</a:t>
            </a: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	}</a:t>
            </a: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private:</a:t>
            </a: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	Point </a:t>
            </a:r>
            <a:r>
              <a:rPr lang="en-US" altLang="zh-CN" sz="1800" dirty="0">
                <a:solidFill>
                  <a:srgbClr val="C00000"/>
                </a:solidFill>
                <a:latin typeface="Consolas" panose="020B0609020204030204" pitchFamily="49" charset="0"/>
              </a:rPr>
              <a:t>*points</a:t>
            </a:r>
            <a:r>
              <a:rPr lang="en-US" altLang="zh-CN" sz="1800" dirty="0">
                <a:latin typeface="Consolas" panose="020B0609020204030204" pitchFamily="49" charset="0"/>
              </a:rPr>
              <a:t>;	</a:t>
            </a:r>
            <a:r>
              <a:rPr lang="en-US" altLang="zh-CN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指向动态数组首地址</a:t>
            </a: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1800" dirty="0">
                <a:latin typeface="Consolas" panose="020B0609020204030204" pitchFamily="49" charset="0"/>
              </a:rPr>
              <a:t>	</a:t>
            </a:r>
            <a:r>
              <a:rPr lang="en-US" altLang="zh-CN" sz="1800" dirty="0">
                <a:latin typeface="Consolas" panose="020B0609020204030204" pitchFamily="49" charset="0"/>
              </a:rPr>
              <a:t>int size;		</a:t>
            </a:r>
            <a:r>
              <a:rPr lang="en-US" altLang="zh-CN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数组大小</a:t>
            </a: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D9BE3B-EDE4-47E0-80B0-E8D89991EED1}" type="slidenum">
              <a:rPr lang="zh-CN" altLang="en-US" smtClean="0"/>
              <a:pPr/>
              <a:t>99</a:t>
            </a:fld>
            <a:endParaRPr lang="zh-CN" alt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++程序设计教程">
  <a:themeElements>
    <a:clrScheme name="都市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都市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都市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C++程序设计教程">
  <a:themeElements>
    <a:clrScheme name="都市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都市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都市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13841</TotalTime>
  <Words>5403</Words>
  <Application>Microsoft Office PowerPoint</Application>
  <PresentationFormat>自定义</PresentationFormat>
  <Paragraphs>1275</Paragraphs>
  <Slides>120</Slides>
  <Notes>57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120</vt:i4>
      </vt:variant>
    </vt:vector>
  </HeadingPairs>
  <TitlesOfParts>
    <vt:vector size="134" baseType="lpstr">
      <vt:lpstr>方正姚体</vt:lpstr>
      <vt:lpstr>隶书</vt:lpstr>
      <vt:lpstr>宋体</vt:lpstr>
      <vt:lpstr>微软雅黑</vt:lpstr>
      <vt:lpstr>Arial</vt:lpstr>
      <vt:lpstr>Calibri</vt:lpstr>
      <vt:lpstr>Consolas</vt:lpstr>
      <vt:lpstr>Georgia</vt:lpstr>
      <vt:lpstr>Times New Roman</vt:lpstr>
      <vt:lpstr>Trebuchet MS</vt:lpstr>
      <vt:lpstr>Wingdings</vt:lpstr>
      <vt:lpstr>Wingdings 2</vt:lpstr>
      <vt:lpstr>C++程序设计教程</vt:lpstr>
      <vt:lpstr>1_C++程序设计教程</vt:lpstr>
      <vt:lpstr>第 6 章  数组、指针与字符串</vt:lpstr>
      <vt:lpstr>目录</vt:lpstr>
      <vt:lpstr>数组的定义与使用</vt:lpstr>
      <vt:lpstr>PowerPoint 演示文稿</vt:lpstr>
      <vt:lpstr>数组的定义</vt:lpstr>
      <vt:lpstr>数组的使用</vt:lpstr>
      <vt:lpstr>例6-1</vt:lpstr>
      <vt:lpstr>数组的存储与初始化</vt:lpstr>
      <vt:lpstr>一维数组的存储</vt:lpstr>
      <vt:lpstr>一维数组的初始化</vt:lpstr>
      <vt:lpstr>二维数组的存储</vt:lpstr>
      <vt:lpstr>二维数组的初始化</vt:lpstr>
      <vt:lpstr>数组作为函数参数</vt:lpstr>
      <vt:lpstr>例6-2 使用数组名作为函数参数</vt:lpstr>
      <vt:lpstr>例6-2 使用数组名作为函数参数</vt:lpstr>
      <vt:lpstr>例6-2 使用数组名作为函数参数</vt:lpstr>
      <vt:lpstr>例6_2修改：使用常数组作为函数参数</vt:lpstr>
      <vt:lpstr>PowerPoint 演示文稿</vt:lpstr>
      <vt:lpstr>对象数组</vt:lpstr>
      <vt:lpstr>对象数组的定义与访问</vt:lpstr>
      <vt:lpstr>对象数组初始化</vt:lpstr>
      <vt:lpstr>数组元素所属类的构造函数</vt:lpstr>
      <vt:lpstr>例6-3 对象数组应用举例</vt:lpstr>
      <vt:lpstr>例6-3 对象数组应用举例</vt:lpstr>
      <vt:lpstr>例6-3 对象数组应用举例</vt:lpstr>
      <vt:lpstr>指针的概念和定义、与地址相关的运算</vt:lpstr>
      <vt:lpstr>内存空间的访问方式</vt:lpstr>
      <vt:lpstr>地址运算符：&amp;</vt:lpstr>
      <vt:lpstr>指针的概念</vt:lpstr>
      <vt:lpstr>指针变量</vt:lpstr>
      <vt:lpstr>指针的初始化和赋值</vt:lpstr>
      <vt:lpstr>指针变量的初始化</vt:lpstr>
      <vt:lpstr>指针变量的赋值运算</vt:lpstr>
      <vt:lpstr>指针空值nullptr</vt:lpstr>
      <vt:lpstr>指向常量的指针</vt:lpstr>
      <vt:lpstr>指针类型的常量</vt:lpstr>
      <vt:lpstr>指针的运算</vt:lpstr>
      <vt:lpstr>指针类型的算术运算</vt:lpstr>
      <vt:lpstr>指针类型的算术运算</vt:lpstr>
      <vt:lpstr>指针与整数相加的含义</vt:lpstr>
      <vt:lpstr>指针类型的关系运算</vt:lpstr>
      <vt:lpstr>用指针处理数组元素</vt:lpstr>
      <vt:lpstr>定义指向数组元素的指针</vt:lpstr>
      <vt:lpstr>例6-7</vt:lpstr>
      <vt:lpstr>例6-7 (1) 使用数组名和下标访问数组元素</vt:lpstr>
      <vt:lpstr>例6-7 (2) 使用数组名和指针运算访问数组元素</vt:lpstr>
      <vt:lpstr>例6-7 (3) 使用指针变量访问数组元素</vt:lpstr>
      <vt:lpstr>PowerPoint 演示文稿</vt:lpstr>
      <vt:lpstr>字符串</vt:lpstr>
      <vt:lpstr>字符串常量</vt:lpstr>
      <vt:lpstr>用字符数组存储字符串（C风格字符串）</vt:lpstr>
      <vt:lpstr>用字符数组表示字符串的缺点</vt:lpstr>
      <vt:lpstr>string类</vt:lpstr>
      <vt:lpstr>string类常用的构造函数</vt:lpstr>
      <vt:lpstr>string类常用操作</vt:lpstr>
      <vt:lpstr>例6-23 string类应用举例</vt:lpstr>
      <vt:lpstr>思考：如何输入整行字符串？</vt:lpstr>
      <vt:lpstr>输入整行字符串</vt:lpstr>
      <vt:lpstr>例6-24 用getline输入字符串</vt:lpstr>
      <vt:lpstr>指针数组</vt:lpstr>
      <vt:lpstr>指针数组</vt:lpstr>
      <vt:lpstr>例6-8 利用指针数组存放矩阵</vt:lpstr>
      <vt:lpstr>指针数组与二维数组对比</vt:lpstr>
      <vt:lpstr>以指针作为函数参数</vt:lpstr>
      <vt:lpstr>为什么需要用指针做参数？</vt:lpstr>
      <vt:lpstr>例6-10</vt:lpstr>
      <vt:lpstr>例6-10</vt:lpstr>
      <vt:lpstr>例: 指向常量的指针做形参</vt:lpstr>
      <vt:lpstr>例：用指针变量作函数参数接收数组地址</vt:lpstr>
      <vt:lpstr>指针类型的函数</vt:lpstr>
      <vt:lpstr>定义形式</vt:lpstr>
      <vt:lpstr>注意</vt:lpstr>
      <vt:lpstr>错误的例子</vt:lpstr>
      <vt:lpstr>注意</vt:lpstr>
      <vt:lpstr>正确的例子1</vt:lpstr>
      <vt:lpstr>指向函数的指针</vt:lpstr>
      <vt:lpstr>函数指针的定义</vt:lpstr>
      <vt:lpstr>函数指针的典型用途——实现函数回调</vt:lpstr>
      <vt:lpstr>函数指针举例</vt:lpstr>
      <vt:lpstr>函数指针举例</vt:lpstr>
      <vt:lpstr>函数指针举例</vt:lpstr>
      <vt:lpstr>对象指针</vt:lpstr>
      <vt:lpstr>对象指针</vt:lpstr>
      <vt:lpstr>例6-12使用指针来访问Point类的成员</vt:lpstr>
      <vt:lpstr>this指针</vt:lpstr>
      <vt:lpstr>曾经出现过的错误例子</vt:lpstr>
      <vt:lpstr>正确的程序</vt:lpstr>
      <vt:lpstr>动态申请内存操作符 new</vt:lpstr>
      <vt:lpstr>动态申请内存操作符 new  （续）</vt:lpstr>
      <vt:lpstr>PowerPoint 演示文稿</vt:lpstr>
      <vt:lpstr>释放内存操作符delete</vt:lpstr>
      <vt:lpstr>例6-16 动态创建对象举例</vt:lpstr>
      <vt:lpstr>例6-16 动态创建对象举例</vt:lpstr>
      <vt:lpstr>例6-17 动态创建对象数组举例</vt:lpstr>
      <vt:lpstr>例6-19 动态创建多维数组</vt:lpstr>
      <vt:lpstr>注意</vt:lpstr>
      <vt:lpstr>正确的例子</vt:lpstr>
      <vt:lpstr>将动态数组封装成类</vt:lpstr>
      <vt:lpstr>例6-18 动态数组类</vt:lpstr>
      <vt:lpstr>例6-18 动态数组类</vt:lpstr>
      <vt:lpstr>智能指针</vt:lpstr>
      <vt:lpstr>C++11的智能指针</vt:lpstr>
      <vt:lpstr>vector对象</vt:lpstr>
      <vt:lpstr>为什么需要vector？</vt:lpstr>
      <vt:lpstr>vector对象的定义</vt:lpstr>
      <vt:lpstr>vector对象的使用</vt:lpstr>
      <vt:lpstr>例6-20 vector应用举例</vt:lpstr>
      <vt:lpstr>例6-20 vector应用举例</vt:lpstr>
      <vt:lpstr>基于范围的for循环配合auto举例</vt:lpstr>
      <vt:lpstr>对象复制与移动</vt:lpstr>
      <vt:lpstr>深层复制与浅层复制</vt:lpstr>
      <vt:lpstr>例6-21 对象的浅层复制</vt:lpstr>
      <vt:lpstr>例6-21 对象的浅层复制</vt:lpstr>
      <vt:lpstr>例6-21 对象的浅层复制</vt:lpstr>
      <vt:lpstr>例6-21 对象的浅层复制</vt:lpstr>
      <vt:lpstr>例6-21 对象的浅层复制</vt:lpstr>
      <vt:lpstr>例6-22 对象的深层复制</vt:lpstr>
      <vt:lpstr>例6-22 对象的深层复制</vt:lpstr>
      <vt:lpstr>例6-22 对象的深层复制</vt:lpstr>
      <vt:lpstr>本章主要内容回顾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第十章 多态性</dc:title>
  <dc:creator>Zhengli</dc:creator>
  <cp:lastModifiedBy>Kong</cp:lastModifiedBy>
  <cp:revision>384</cp:revision>
  <dcterms:created xsi:type="dcterms:W3CDTF">2010-07-16T02:03:42Z</dcterms:created>
  <dcterms:modified xsi:type="dcterms:W3CDTF">2022-04-01T10:02:20Z</dcterms:modified>
</cp:coreProperties>
</file>