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7"/>
  </p:notesMasterIdLst>
  <p:handoutMasterIdLst>
    <p:handoutMasterId r:id="rId68"/>
  </p:handoutMasterIdLst>
  <p:sldIdLst>
    <p:sldId id="658" r:id="rId2"/>
    <p:sldId id="659" r:id="rId3"/>
    <p:sldId id="814" r:id="rId4"/>
    <p:sldId id="815" r:id="rId5"/>
    <p:sldId id="816" r:id="rId6"/>
    <p:sldId id="817" r:id="rId7"/>
    <p:sldId id="818" r:id="rId8"/>
    <p:sldId id="785" r:id="rId9"/>
    <p:sldId id="660" r:id="rId10"/>
    <p:sldId id="665" r:id="rId11"/>
    <p:sldId id="666" r:id="rId12"/>
    <p:sldId id="781" r:id="rId13"/>
    <p:sldId id="743" r:id="rId14"/>
    <p:sldId id="822" r:id="rId15"/>
    <p:sldId id="786" r:id="rId16"/>
    <p:sldId id="667" r:id="rId17"/>
    <p:sldId id="823" r:id="rId18"/>
    <p:sldId id="668" r:id="rId19"/>
    <p:sldId id="669" r:id="rId20"/>
    <p:sldId id="670" r:id="rId21"/>
    <p:sldId id="671" r:id="rId22"/>
    <p:sldId id="672" r:id="rId23"/>
    <p:sldId id="744" r:id="rId24"/>
    <p:sldId id="673" r:id="rId25"/>
    <p:sldId id="674" r:id="rId26"/>
    <p:sldId id="675" r:id="rId27"/>
    <p:sldId id="676" r:id="rId28"/>
    <p:sldId id="788" r:id="rId29"/>
    <p:sldId id="687" r:id="rId30"/>
    <p:sldId id="824" r:id="rId31"/>
    <p:sldId id="688" r:id="rId32"/>
    <p:sldId id="693" r:id="rId33"/>
    <p:sldId id="694" r:id="rId34"/>
    <p:sldId id="695" r:id="rId35"/>
    <p:sldId id="696" r:id="rId36"/>
    <p:sldId id="697" r:id="rId37"/>
    <p:sldId id="698" r:id="rId38"/>
    <p:sldId id="789" r:id="rId39"/>
    <p:sldId id="699" r:id="rId40"/>
    <p:sldId id="700" r:id="rId41"/>
    <p:sldId id="701" r:id="rId42"/>
    <p:sldId id="702" r:id="rId43"/>
    <p:sldId id="821" r:id="rId44"/>
    <p:sldId id="790" r:id="rId45"/>
    <p:sldId id="704" r:id="rId46"/>
    <p:sldId id="707" r:id="rId47"/>
    <p:sldId id="705" r:id="rId48"/>
    <p:sldId id="706" r:id="rId49"/>
    <p:sldId id="708" r:id="rId50"/>
    <p:sldId id="745" r:id="rId51"/>
    <p:sldId id="746" r:id="rId52"/>
    <p:sldId id="780" r:id="rId53"/>
    <p:sldId id="791" r:id="rId54"/>
    <p:sldId id="711" r:id="rId55"/>
    <p:sldId id="713" r:id="rId56"/>
    <p:sldId id="714" r:id="rId57"/>
    <p:sldId id="715" r:id="rId58"/>
    <p:sldId id="716" r:id="rId59"/>
    <p:sldId id="717" r:id="rId60"/>
    <p:sldId id="718" r:id="rId61"/>
    <p:sldId id="802" r:id="rId62"/>
    <p:sldId id="803" r:id="rId63"/>
    <p:sldId id="804" r:id="rId64"/>
    <p:sldId id="805" r:id="rId65"/>
    <p:sldId id="730" r:id="rId66"/>
  </p:sldIdLst>
  <p:sldSz cx="12195175" cy="6859588"/>
  <p:notesSz cx="7099300" cy="10234613"/>
  <p:defaultTextStyle>
    <a:defPPr>
      <a:defRPr lang="zh-CN"/>
    </a:defPPr>
    <a:lvl1pPr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1pPr>
    <a:lvl2pPr marL="608013" indent="-1508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2pPr>
    <a:lvl3pPr marL="1217613" indent="-3032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3pPr>
    <a:lvl4pPr marL="1827213" indent="-4556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4pPr>
    <a:lvl5pPr marL="2436813" indent="-608013" algn="l" rtl="0" fontAlgn="base">
      <a:spcBef>
        <a:spcPct val="0"/>
      </a:spcBef>
      <a:spcAft>
        <a:spcPct val="0"/>
      </a:spcAft>
      <a:defRPr kumimoji="1" sz="3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99"/>
    <a:srgbClr val="FF9900"/>
    <a:srgbClr val="006600"/>
    <a:srgbClr val="CCFFCC"/>
    <a:srgbClr val="99FF99"/>
    <a:srgbClr val="85FFFF"/>
    <a:srgbClr val="66FF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3" autoAdjust="0"/>
    <p:restoredTop sz="96296" autoAdjust="0"/>
  </p:normalViewPr>
  <p:slideViewPr>
    <p:cSldViewPr>
      <p:cViewPr>
        <p:scale>
          <a:sx n="100" d="100"/>
          <a:sy n="100" d="100"/>
        </p:scale>
        <p:origin x="174" y="180"/>
      </p:cViewPr>
      <p:guideLst>
        <p:guide orient="horz" pos="2161"/>
        <p:guide pos="3841"/>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ea typeface="隶书" pitchFamily="49" charset="-122"/>
              </a:defRPr>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ea typeface="隶书" panose="02010509060101010101" pitchFamily="49" charset="-122"/>
              </a:defRPr>
            </a:lvl1pPr>
          </a:lstStyle>
          <a:p>
            <a:fld id="{961523EF-B7F1-4E69-A56A-6AC609362412}" type="slidenum">
              <a:rPr lang="en-US" altLang="zh-CN"/>
              <a:pPr/>
              <a:t>‹#›</a:t>
            </a:fld>
            <a:endParaRPr lang="en-US" altLang="zh-CN"/>
          </a:p>
        </p:txBody>
      </p:sp>
    </p:spTree>
    <p:extLst>
      <p:ext uri="{BB962C8B-B14F-4D97-AF65-F5344CB8AC3E}">
        <p14:creationId xmlns:p14="http://schemas.microsoft.com/office/powerpoint/2010/main" val="1522809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ea typeface="隶书" pitchFamily="49"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39700" y="768350"/>
            <a:ext cx="6821488"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ea typeface="隶书" pitchFamily="49"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ea typeface="隶书" panose="02010509060101010101" pitchFamily="49" charset="-122"/>
              </a:defRPr>
            </a:lvl1pPr>
          </a:lstStyle>
          <a:p>
            <a:fld id="{321475CE-923A-4F31-88F9-BA1D3DAB08E7}" type="slidenum">
              <a:rPr lang="en-US" altLang="zh-CN"/>
              <a:pPr/>
              <a:t>‹#›</a:t>
            </a:fld>
            <a:endParaRPr lang="en-US" altLang="zh-CN"/>
          </a:p>
        </p:txBody>
      </p:sp>
    </p:spTree>
    <p:extLst>
      <p:ext uri="{BB962C8B-B14F-4D97-AF65-F5344CB8AC3E}">
        <p14:creationId xmlns:p14="http://schemas.microsoft.com/office/powerpoint/2010/main" val="4069809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1pPr>
    <a:lvl2pPr marL="6080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2pPr>
    <a:lvl3pPr marL="12176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3pPr>
    <a:lvl4pPr marL="18272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4pPr>
    <a:lvl5pPr marL="2436813" algn="l" rtl="0" eaLnBrk="0" fontAlgn="base" hangingPunct="0">
      <a:spcBef>
        <a:spcPct val="30000"/>
      </a:spcBef>
      <a:spcAft>
        <a:spcPct val="0"/>
      </a:spcAft>
      <a:defRPr kumimoji="1" sz="1600" kern="1200">
        <a:solidFill>
          <a:schemeClr val="tx1"/>
        </a:solidFill>
        <a:latin typeface="Times New Roman" pitchFamily="18" charset="0"/>
        <a:ea typeface="宋体" pitchFamily="2" charset="-122"/>
        <a:cs typeface="+mn-cs"/>
      </a:defRPr>
    </a:lvl5pPr>
    <a:lvl6pPr marL="3046324" algn="l" defTabSz="1218529" rtl="0" eaLnBrk="1" latinLnBrk="0" hangingPunct="1">
      <a:defRPr sz="1600" kern="1200">
        <a:solidFill>
          <a:schemeClr val="tx1"/>
        </a:solidFill>
        <a:latin typeface="+mn-lt"/>
        <a:ea typeface="+mn-ea"/>
        <a:cs typeface="+mn-cs"/>
      </a:defRPr>
    </a:lvl6pPr>
    <a:lvl7pPr marL="3655588" algn="l" defTabSz="1218529" rtl="0" eaLnBrk="1" latinLnBrk="0" hangingPunct="1">
      <a:defRPr sz="1600" kern="1200">
        <a:solidFill>
          <a:schemeClr val="tx1"/>
        </a:solidFill>
        <a:latin typeface="+mn-lt"/>
        <a:ea typeface="+mn-ea"/>
        <a:cs typeface="+mn-cs"/>
      </a:defRPr>
    </a:lvl7pPr>
    <a:lvl8pPr marL="4264853" algn="l" defTabSz="1218529" rtl="0" eaLnBrk="1" latinLnBrk="0" hangingPunct="1">
      <a:defRPr sz="1600" kern="1200">
        <a:solidFill>
          <a:schemeClr val="tx1"/>
        </a:solidFill>
        <a:latin typeface="+mn-lt"/>
        <a:ea typeface="+mn-ea"/>
        <a:cs typeface="+mn-cs"/>
      </a:defRPr>
    </a:lvl8pPr>
    <a:lvl9pPr marL="4874118" algn="l" defTabSz="121852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345BB6C-1AA1-42F3-932E-370534C54BF5}" type="slidenum">
              <a:rPr lang="en-US" altLang="zh-CN" sz="1300">
                <a:ea typeface="隶书" panose="02010509060101010101" pitchFamily="49" charset="-122"/>
              </a:rPr>
              <a:pPr eaLnBrk="1" hangingPunct="1"/>
              <a:t>1</a:t>
            </a:fld>
            <a:endParaRPr lang="en-US" altLang="zh-CN" sz="1300">
              <a:ea typeface="隶书" panose="02010509060101010101" pitchFamily="49"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8166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CF00BE57-EC7D-4C33-B01C-03B69463F470}" type="slidenum">
              <a:rPr lang="en-US" altLang="zh-CN" sz="1300"/>
              <a:pPr eaLnBrk="1" hangingPunct="1"/>
              <a:t>24</a:t>
            </a:fld>
            <a:endParaRPr lang="en-US" altLang="zh-CN" sz="1300"/>
          </a:p>
        </p:txBody>
      </p:sp>
      <p:sp>
        <p:nvSpPr>
          <p:cNvPr id="78851" name="Rectangle 2"/>
          <p:cNvSpPr>
            <a:spLocks noGrp="1" noRot="1" noChangeAspect="1" noChangeArrowheads="1" noTextEdit="1"/>
          </p:cNvSpPr>
          <p:nvPr>
            <p:ph type="sldImg"/>
          </p:nvPr>
        </p:nvSpPr>
        <p:spPr>
          <a:xfrm>
            <a:off x="138113" y="768350"/>
            <a:ext cx="6823075" cy="3836988"/>
          </a:xfrm>
          <a:ln/>
        </p:spPr>
      </p:sp>
      <p:sp>
        <p:nvSpPr>
          <p:cNvPr id="788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717052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9D2274B5-58EF-4A41-8F3F-8A1A92E6B7B4}" type="slidenum">
              <a:rPr lang="en-US" altLang="zh-CN" sz="1300"/>
              <a:pPr eaLnBrk="1" hangingPunct="1"/>
              <a:t>25</a:t>
            </a:fld>
            <a:endParaRPr lang="en-US" altLang="zh-CN" sz="1300"/>
          </a:p>
        </p:txBody>
      </p:sp>
      <p:sp>
        <p:nvSpPr>
          <p:cNvPr id="79875" name="Rectangle 2"/>
          <p:cNvSpPr>
            <a:spLocks noGrp="1" noRot="1" noChangeAspect="1" noChangeArrowheads="1" noTextEdit="1"/>
          </p:cNvSpPr>
          <p:nvPr>
            <p:ph type="sldImg"/>
          </p:nvPr>
        </p:nvSpPr>
        <p:spPr>
          <a:xfrm>
            <a:off x="138113" y="768350"/>
            <a:ext cx="6823075" cy="3836988"/>
          </a:xfrm>
          <a:ln/>
        </p:spPr>
      </p:sp>
      <p:sp>
        <p:nvSpPr>
          <p:cNvPr id="798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250466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870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599E43F2-E481-44E4-A93E-B0A183F1B75B}" type="slidenum">
              <a:rPr lang="en-US" altLang="zh-CN" sz="1300">
                <a:ea typeface="隶书" panose="02010509060101010101" pitchFamily="49" charset="-122"/>
              </a:rPr>
              <a:pPr eaLnBrk="1" hangingPunct="1"/>
              <a:t>29</a:t>
            </a:fld>
            <a:endParaRPr lang="en-US" altLang="zh-CN" sz="1300">
              <a:ea typeface="隶书" panose="02010509060101010101" pitchFamily="49" charset="-122"/>
            </a:endParaRPr>
          </a:p>
        </p:txBody>
      </p:sp>
    </p:spTree>
    <p:extLst>
      <p:ext uri="{BB962C8B-B14F-4D97-AF65-F5344CB8AC3E}">
        <p14:creationId xmlns:p14="http://schemas.microsoft.com/office/powerpoint/2010/main" val="650784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3DAD7FC9-1B4F-4CFD-810F-434339F6BDCB}" type="slidenum">
              <a:rPr lang="en-US" altLang="zh-CN" sz="1300"/>
              <a:pPr eaLnBrk="1" hangingPunct="1"/>
              <a:t>36</a:t>
            </a:fld>
            <a:endParaRPr lang="en-US" altLang="zh-CN" sz="1300"/>
          </a:p>
        </p:txBody>
      </p:sp>
      <p:sp>
        <p:nvSpPr>
          <p:cNvPr id="92163" name="Rectangle 2"/>
          <p:cNvSpPr>
            <a:spLocks noGrp="1" noRot="1" noChangeAspect="1" noChangeArrowheads="1" noTextEdit="1"/>
          </p:cNvSpPr>
          <p:nvPr>
            <p:ph type="sldImg"/>
          </p:nvPr>
        </p:nvSpPr>
        <p:spPr>
          <a:xfrm>
            <a:off x="138113" y="768350"/>
            <a:ext cx="6823075" cy="3836988"/>
          </a:xfrm>
          <a:ln/>
        </p:spPr>
      </p:sp>
      <p:sp>
        <p:nvSpPr>
          <p:cNvPr id="9216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0557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4A306BF5-FCDB-4CB3-A042-3E39BB0F1DE7}" type="slidenum">
              <a:rPr lang="en-US" altLang="zh-CN" sz="1300"/>
              <a:pPr eaLnBrk="1" hangingPunct="1"/>
              <a:t>37</a:t>
            </a:fld>
            <a:endParaRPr lang="en-US" altLang="zh-CN" sz="1300"/>
          </a:p>
        </p:txBody>
      </p:sp>
      <p:sp>
        <p:nvSpPr>
          <p:cNvPr id="93187" name="Rectangle 2"/>
          <p:cNvSpPr>
            <a:spLocks noGrp="1" noRot="1" noChangeAspect="1" noChangeArrowheads="1" noTextEdit="1"/>
          </p:cNvSpPr>
          <p:nvPr>
            <p:ph type="sldImg"/>
          </p:nvPr>
        </p:nvSpPr>
        <p:spPr>
          <a:xfrm>
            <a:off x="138113" y="768350"/>
            <a:ext cx="6823075" cy="3836988"/>
          </a:xfrm>
          <a:ln/>
        </p:spPr>
      </p:sp>
      <p:sp>
        <p:nvSpPr>
          <p:cNvPr id="931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666329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B059809-ED43-4998-8A83-C05AD003169A}" type="slidenum">
              <a:rPr lang="en-US" altLang="zh-CN" sz="1300"/>
              <a:pPr eaLnBrk="1" hangingPunct="1"/>
              <a:t>41</a:t>
            </a:fld>
            <a:endParaRPr lang="en-US" altLang="zh-CN" sz="1300"/>
          </a:p>
        </p:txBody>
      </p:sp>
      <p:sp>
        <p:nvSpPr>
          <p:cNvPr id="94211" name="Rectangle 2"/>
          <p:cNvSpPr>
            <a:spLocks noGrp="1" noRot="1" noChangeAspect="1" noChangeArrowheads="1" noTextEdit="1"/>
          </p:cNvSpPr>
          <p:nvPr>
            <p:ph type="sldImg"/>
          </p:nvPr>
        </p:nvSpPr>
        <p:spPr>
          <a:xfrm>
            <a:off x="138113" y="768350"/>
            <a:ext cx="6823075" cy="3836988"/>
          </a:xfrm>
          <a:ln/>
        </p:spPr>
      </p:sp>
      <p:sp>
        <p:nvSpPr>
          <p:cNvPr id="9421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473778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F51272D1-C31C-4E8B-86E9-ACE05F98D95E}" type="slidenum">
              <a:rPr lang="en-US" altLang="zh-CN" sz="1300"/>
              <a:pPr eaLnBrk="1" hangingPunct="1"/>
              <a:t>42</a:t>
            </a:fld>
            <a:endParaRPr lang="en-US" altLang="zh-CN" sz="1300"/>
          </a:p>
        </p:txBody>
      </p:sp>
      <p:sp>
        <p:nvSpPr>
          <p:cNvPr id="95235" name="Rectangle 2"/>
          <p:cNvSpPr>
            <a:spLocks noGrp="1" noRot="1" noChangeAspect="1" noChangeArrowheads="1" noTextEdit="1"/>
          </p:cNvSpPr>
          <p:nvPr>
            <p:ph type="sldImg"/>
          </p:nvPr>
        </p:nvSpPr>
        <p:spPr>
          <a:xfrm>
            <a:off x="138113" y="768350"/>
            <a:ext cx="6823075" cy="3836988"/>
          </a:xfrm>
          <a:ln/>
        </p:spPr>
      </p:sp>
      <p:sp>
        <p:nvSpPr>
          <p:cNvPr id="952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3533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1475CE-923A-4F31-88F9-BA1D3DAB08E7}" type="slidenum">
              <a:rPr lang="en-US" altLang="zh-CN" smtClean="0"/>
              <a:pPr/>
              <a:t>45</a:t>
            </a:fld>
            <a:endParaRPr lang="en-US" altLang="zh-CN"/>
          </a:p>
        </p:txBody>
      </p:sp>
    </p:spTree>
    <p:extLst>
      <p:ext uri="{BB962C8B-B14F-4D97-AF65-F5344CB8AC3E}">
        <p14:creationId xmlns:p14="http://schemas.microsoft.com/office/powerpoint/2010/main" val="254468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9A8A5A8F-BA1B-4E37-8867-D4A092B5461D}" type="slidenum">
              <a:rPr lang="en-US" altLang="zh-CN" sz="1300"/>
              <a:pPr eaLnBrk="1" hangingPunct="1"/>
              <a:t>47</a:t>
            </a:fld>
            <a:endParaRPr lang="en-US" altLang="zh-CN" sz="1300"/>
          </a:p>
        </p:txBody>
      </p:sp>
      <p:sp>
        <p:nvSpPr>
          <p:cNvPr id="96259" name="Rectangle 2"/>
          <p:cNvSpPr>
            <a:spLocks noGrp="1" noRot="1" noChangeAspect="1" noChangeArrowheads="1" noTextEdit="1"/>
          </p:cNvSpPr>
          <p:nvPr>
            <p:ph type="sldImg"/>
          </p:nvPr>
        </p:nvSpPr>
        <p:spPr>
          <a:xfrm>
            <a:off x="138113" y="768350"/>
            <a:ext cx="6823075" cy="3836988"/>
          </a:xfrm>
          <a:ln/>
        </p:spPr>
      </p:sp>
      <p:sp>
        <p:nvSpPr>
          <p:cNvPr id="962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5160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8CD2683-C380-4638-80F2-ABE06DF658E6}" type="slidenum">
              <a:rPr lang="en-US" altLang="zh-CN" sz="1300"/>
              <a:pPr eaLnBrk="1" hangingPunct="1"/>
              <a:t>48</a:t>
            </a:fld>
            <a:endParaRPr lang="en-US" altLang="zh-CN" sz="1300"/>
          </a:p>
        </p:txBody>
      </p:sp>
      <p:sp>
        <p:nvSpPr>
          <p:cNvPr id="97283" name="Rectangle 2"/>
          <p:cNvSpPr>
            <a:spLocks noGrp="1" noRot="1" noChangeAspect="1" noChangeArrowheads="1" noTextEdit="1"/>
          </p:cNvSpPr>
          <p:nvPr>
            <p:ph type="sldImg"/>
          </p:nvPr>
        </p:nvSpPr>
        <p:spPr>
          <a:xfrm>
            <a:off x="138113" y="768350"/>
            <a:ext cx="6823075" cy="3836988"/>
          </a:xfrm>
          <a:ln/>
        </p:spPr>
      </p:sp>
      <p:sp>
        <p:nvSpPr>
          <p:cNvPr id="9728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6611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84B6C74-3DFF-4A02-BC4C-4142FDD694E0}" type="slidenum">
              <a:rPr lang="en-US" altLang="zh-CN" sz="1300">
                <a:ea typeface="隶书" panose="02010509060101010101" pitchFamily="49" charset="-122"/>
              </a:rPr>
              <a:pPr eaLnBrk="1" hangingPunct="1"/>
              <a:t>2</a:t>
            </a:fld>
            <a:endParaRPr lang="en-US" altLang="zh-CN" sz="1300">
              <a:ea typeface="隶书" panose="02010509060101010101" pitchFamily="49" charset="-122"/>
            </a:endParaRPr>
          </a:p>
        </p:txBody>
      </p:sp>
      <p:sp>
        <p:nvSpPr>
          <p:cNvPr id="72707" name="Rectangle 2"/>
          <p:cNvSpPr>
            <a:spLocks noGrp="1" noRot="1" noChangeAspect="1" noChangeArrowheads="1" noTextEdit="1"/>
          </p:cNvSpPr>
          <p:nvPr>
            <p:ph type="sldImg"/>
          </p:nvPr>
        </p:nvSpPr>
        <p:spPr>
          <a:ln/>
        </p:spPr>
      </p:sp>
      <p:sp>
        <p:nvSpPr>
          <p:cNvPr id="727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139113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5549E0A5-6BB9-470B-B712-5A8C41C50CBD}" type="slidenum">
              <a:rPr lang="en-US" altLang="zh-CN" sz="1300"/>
              <a:pPr eaLnBrk="1" hangingPunct="1"/>
              <a:t>49</a:t>
            </a:fld>
            <a:endParaRPr lang="en-US" altLang="zh-CN" sz="1300"/>
          </a:p>
        </p:txBody>
      </p:sp>
      <p:sp>
        <p:nvSpPr>
          <p:cNvPr id="98307" name="Rectangle 2"/>
          <p:cNvSpPr>
            <a:spLocks noGrp="1" noRot="1" noChangeAspect="1" noChangeArrowheads="1" noTextEdit="1"/>
          </p:cNvSpPr>
          <p:nvPr>
            <p:ph type="sldImg"/>
          </p:nvPr>
        </p:nvSpPr>
        <p:spPr>
          <a:xfrm>
            <a:off x="138113" y="768350"/>
            <a:ext cx="6823075" cy="3836988"/>
          </a:xfrm>
          <a:ln/>
        </p:spPr>
      </p:sp>
      <p:sp>
        <p:nvSpPr>
          <p:cNvPr id="983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90377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0BA0CA84-557C-4E1E-8926-25FDA877A501}" type="slidenum">
              <a:rPr lang="en-US" altLang="zh-CN" sz="1300"/>
              <a:pPr eaLnBrk="1" hangingPunct="1"/>
              <a:t>52</a:t>
            </a:fld>
            <a:endParaRPr lang="en-US" altLang="zh-CN" sz="1300"/>
          </a:p>
        </p:txBody>
      </p:sp>
      <p:sp>
        <p:nvSpPr>
          <p:cNvPr id="99331" name="Rectangle 2"/>
          <p:cNvSpPr>
            <a:spLocks noGrp="1" noRot="1" noChangeAspect="1" noChangeArrowheads="1" noTextEdit="1"/>
          </p:cNvSpPr>
          <p:nvPr>
            <p:ph type="sldImg"/>
          </p:nvPr>
        </p:nvSpPr>
        <p:spPr>
          <a:ln/>
        </p:spPr>
      </p:sp>
      <p:sp>
        <p:nvSpPr>
          <p:cNvPr id="9933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658623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E945DA4D-974C-4584-8EF4-671FA659EB5A}" type="slidenum">
              <a:rPr lang="en-US" altLang="zh-CN" sz="1300"/>
              <a:pPr eaLnBrk="1" hangingPunct="1"/>
              <a:t>55</a:t>
            </a:fld>
            <a:endParaRPr lang="en-US" altLang="zh-CN" sz="1300"/>
          </a:p>
        </p:txBody>
      </p:sp>
      <p:sp>
        <p:nvSpPr>
          <p:cNvPr id="100355" name="Rectangle 2"/>
          <p:cNvSpPr>
            <a:spLocks noGrp="1" noRot="1" noChangeAspect="1" noChangeArrowheads="1" noTextEdit="1"/>
          </p:cNvSpPr>
          <p:nvPr>
            <p:ph type="sldImg"/>
          </p:nvPr>
        </p:nvSpPr>
        <p:spPr>
          <a:xfrm>
            <a:off x="138113" y="768350"/>
            <a:ext cx="6823075" cy="3836988"/>
          </a:xfrm>
          <a:ln/>
        </p:spPr>
      </p:sp>
      <p:sp>
        <p:nvSpPr>
          <p:cNvPr id="1003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37556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7548DB9-0B91-4C46-95C3-2B467A97AA69}" type="slidenum">
              <a:rPr lang="en-US" altLang="zh-CN" sz="1300"/>
              <a:pPr eaLnBrk="1" hangingPunct="1"/>
              <a:t>56</a:t>
            </a:fld>
            <a:endParaRPr lang="en-US" altLang="zh-CN" sz="1300"/>
          </a:p>
        </p:txBody>
      </p:sp>
      <p:sp>
        <p:nvSpPr>
          <p:cNvPr id="101379" name="Rectangle 2"/>
          <p:cNvSpPr>
            <a:spLocks noGrp="1" noRot="1" noChangeAspect="1" noChangeArrowheads="1" noTextEdit="1"/>
          </p:cNvSpPr>
          <p:nvPr>
            <p:ph type="sldImg"/>
          </p:nvPr>
        </p:nvSpPr>
        <p:spPr>
          <a:xfrm>
            <a:off x="138113" y="768350"/>
            <a:ext cx="6823075" cy="3836988"/>
          </a:xfrm>
          <a:ln/>
        </p:spPr>
      </p:sp>
      <p:sp>
        <p:nvSpPr>
          <p:cNvPr id="1013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794607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AF4BC836-86E4-45FC-A893-1203E57DDE38}" type="slidenum">
              <a:rPr lang="en-US" altLang="zh-CN" sz="1300"/>
              <a:pPr eaLnBrk="1" hangingPunct="1"/>
              <a:t>57</a:t>
            </a:fld>
            <a:endParaRPr lang="en-US" altLang="zh-CN" sz="1300"/>
          </a:p>
        </p:txBody>
      </p:sp>
      <p:sp>
        <p:nvSpPr>
          <p:cNvPr id="102403" name="Rectangle 2"/>
          <p:cNvSpPr>
            <a:spLocks noGrp="1" noRot="1" noChangeAspect="1" noChangeArrowheads="1" noTextEdit="1"/>
          </p:cNvSpPr>
          <p:nvPr>
            <p:ph type="sldImg"/>
          </p:nvPr>
        </p:nvSpPr>
        <p:spPr>
          <a:xfrm>
            <a:off x="138113" y="768350"/>
            <a:ext cx="6823075" cy="3836988"/>
          </a:xfrm>
          <a:ln/>
        </p:spPr>
      </p:sp>
      <p:sp>
        <p:nvSpPr>
          <p:cNvPr id="1024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898395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5FC5FF80-C49C-4192-B22B-D5D2D8EEC0E0}" type="slidenum">
              <a:rPr lang="en-US" altLang="zh-CN" sz="1300"/>
              <a:pPr eaLnBrk="1" hangingPunct="1"/>
              <a:t>59</a:t>
            </a:fld>
            <a:endParaRPr lang="en-US" altLang="zh-CN" sz="1300"/>
          </a:p>
        </p:txBody>
      </p:sp>
      <p:sp>
        <p:nvSpPr>
          <p:cNvPr id="103427" name="Rectangle 2"/>
          <p:cNvSpPr>
            <a:spLocks noGrp="1" noRot="1" noChangeAspect="1" noChangeArrowheads="1" noTextEdit="1"/>
          </p:cNvSpPr>
          <p:nvPr>
            <p:ph type="sldImg"/>
          </p:nvPr>
        </p:nvSpPr>
        <p:spPr>
          <a:xfrm>
            <a:off x="138113" y="768350"/>
            <a:ext cx="6823075" cy="3836988"/>
          </a:xfrm>
          <a:ln/>
        </p:spPr>
      </p:sp>
      <p:sp>
        <p:nvSpPr>
          <p:cNvPr id="1034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084566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40891DFA-53F1-41A9-807C-D8A2BC66CEBB}" type="slidenum">
              <a:rPr lang="en-US" altLang="zh-CN" sz="1300"/>
              <a:pPr eaLnBrk="1" hangingPunct="1"/>
              <a:t>60</a:t>
            </a:fld>
            <a:endParaRPr lang="en-US" altLang="zh-CN" sz="1300"/>
          </a:p>
        </p:txBody>
      </p:sp>
      <p:sp>
        <p:nvSpPr>
          <p:cNvPr id="104451" name="Rectangle 2"/>
          <p:cNvSpPr>
            <a:spLocks noGrp="1" noRot="1" noChangeAspect="1" noChangeArrowheads="1" noTextEdit="1"/>
          </p:cNvSpPr>
          <p:nvPr>
            <p:ph type="sldImg"/>
          </p:nvPr>
        </p:nvSpPr>
        <p:spPr>
          <a:xfrm>
            <a:off x="138113" y="768350"/>
            <a:ext cx="6823075" cy="3836988"/>
          </a:xfrm>
          <a:ln/>
        </p:spPr>
      </p:sp>
      <p:sp>
        <p:nvSpPr>
          <p:cNvPr id="10445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78097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C1B8AE6-93CA-4B1A-84AE-9296080F75AF}" type="slidenum">
              <a:rPr lang="en-US" altLang="zh-CN" sz="1300"/>
              <a:pPr eaLnBrk="1" hangingPunct="1"/>
              <a:t>63</a:t>
            </a:fld>
            <a:endParaRPr lang="en-US" altLang="zh-CN" sz="1300"/>
          </a:p>
        </p:txBody>
      </p:sp>
      <p:sp>
        <p:nvSpPr>
          <p:cNvPr id="84995" name="Rectangle 2"/>
          <p:cNvSpPr>
            <a:spLocks noGrp="1" noRot="1" noChangeAspect="1" noChangeArrowheads="1" noTextEdit="1"/>
          </p:cNvSpPr>
          <p:nvPr>
            <p:ph type="sldImg"/>
          </p:nvPr>
        </p:nvSpPr>
        <p:spPr>
          <a:xfrm>
            <a:off x="138113" y="768350"/>
            <a:ext cx="6823075" cy="3836988"/>
          </a:xfrm>
          <a:ln/>
        </p:spPr>
      </p:sp>
      <p:sp>
        <p:nvSpPr>
          <p:cNvPr id="849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28295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783BE36-BE1C-4D23-8BD8-994A3F1E7EBC}" type="slidenum">
              <a:rPr lang="en-US" altLang="zh-CN" sz="1300"/>
              <a:pPr eaLnBrk="1" hangingPunct="1"/>
              <a:t>64</a:t>
            </a:fld>
            <a:endParaRPr lang="en-US" altLang="zh-CN" sz="1300"/>
          </a:p>
        </p:txBody>
      </p:sp>
      <p:sp>
        <p:nvSpPr>
          <p:cNvPr id="86019" name="Rectangle 2"/>
          <p:cNvSpPr>
            <a:spLocks noGrp="1" noRot="1" noChangeAspect="1" noChangeArrowheads="1" noTextEdit="1"/>
          </p:cNvSpPr>
          <p:nvPr>
            <p:ph type="sldImg"/>
          </p:nvPr>
        </p:nvSpPr>
        <p:spPr>
          <a:xfrm>
            <a:off x="138113" y="768350"/>
            <a:ext cx="6823075" cy="3836988"/>
          </a:xfrm>
          <a:ln/>
        </p:spPr>
      </p:sp>
      <p:sp>
        <p:nvSpPr>
          <p:cNvPr id="860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028777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0547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2FA48EFA-3CA1-4A6B-94D7-65BD8AAE1971}" type="slidenum">
              <a:rPr lang="en-US" altLang="zh-CN" sz="1300">
                <a:ea typeface="隶书" panose="02010509060101010101" pitchFamily="49" charset="-122"/>
              </a:rPr>
              <a:pPr eaLnBrk="1" hangingPunct="1"/>
              <a:t>65</a:t>
            </a:fld>
            <a:endParaRPr lang="en-US" altLang="zh-CN" sz="1300">
              <a:ea typeface="隶书" panose="02010509060101010101" pitchFamily="49" charset="-122"/>
            </a:endParaRPr>
          </a:p>
        </p:txBody>
      </p:sp>
    </p:spTree>
    <p:extLst>
      <p:ext uri="{BB962C8B-B14F-4D97-AF65-F5344CB8AC3E}">
        <p14:creationId xmlns:p14="http://schemas.microsoft.com/office/powerpoint/2010/main" val="2725061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D396807A-6248-4892-83CE-C67B2DA28585}" type="slidenum">
              <a:rPr lang="en-US" altLang="zh-CN" sz="1300"/>
              <a:pPr eaLnBrk="1" hangingPunct="1"/>
              <a:t>3</a:t>
            </a:fld>
            <a:endParaRPr lang="en-US" altLang="zh-CN" sz="1300"/>
          </a:p>
        </p:txBody>
      </p:sp>
      <p:sp>
        <p:nvSpPr>
          <p:cNvPr id="74755" name="Rectangle 2"/>
          <p:cNvSpPr>
            <a:spLocks noGrp="1" noRot="1" noChangeAspect="1" noChangeArrowheads="1" noTextEdit="1"/>
          </p:cNvSpPr>
          <p:nvPr>
            <p:ph type="sldImg"/>
          </p:nvPr>
        </p:nvSpPr>
        <p:spPr>
          <a:xfrm>
            <a:off x="138113" y="768350"/>
            <a:ext cx="6823075" cy="3836988"/>
          </a:xfrm>
          <a:ln/>
        </p:spPr>
      </p:sp>
      <p:sp>
        <p:nvSpPr>
          <p:cNvPr id="747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66534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37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A2D3D76-A44D-444B-B641-69A64CEBD9C2}" type="slidenum">
              <a:rPr lang="en-US" altLang="zh-CN" sz="1300">
                <a:ea typeface="隶书" panose="02010509060101010101" pitchFamily="49" charset="-122"/>
              </a:rPr>
              <a:pPr eaLnBrk="1" hangingPunct="1"/>
              <a:t>12</a:t>
            </a:fld>
            <a:endParaRPr lang="en-US" altLang="zh-CN" sz="1300">
              <a:ea typeface="隶书" panose="02010509060101010101" pitchFamily="49" charset="-122"/>
            </a:endParaRPr>
          </a:p>
        </p:txBody>
      </p:sp>
    </p:spTree>
    <p:extLst>
      <p:ext uri="{BB962C8B-B14F-4D97-AF65-F5344CB8AC3E}">
        <p14:creationId xmlns:p14="http://schemas.microsoft.com/office/powerpoint/2010/main" val="183182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D396807A-6248-4892-83CE-C67B2DA28585}" type="slidenum">
              <a:rPr lang="en-US" altLang="zh-CN" sz="1300"/>
              <a:pPr eaLnBrk="1" hangingPunct="1"/>
              <a:t>19</a:t>
            </a:fld>
            <a:endParaRPr lang="en-US" altLang="zh-CN" sz="1300"/>
          </a:p>
        </p:txBody>
      </p:sp>
      <p:sp>
        <p:nvSpPr>
          <p:cNvPr id="74755" name="Rectangle 2"/>
          <p:cNvSpPr>
            <a:spLocks noGrp="1" noRot="1" noChangeAspect="1" noChangeArrowheads="1" noTextEdit="1"/>
          </p:cNvSpPr>
          <p:nvPr>
            <p:ph type="sldImg"/>
          </p:nvPr>
        </p:nvSpPr>
        <p:spPr>
          <a:xfrm>
            <a:off x="138113" y="768350"/>
            <a:ext cx="6823075" cy="3836988"/>
          </a:xfrm>
          <a:ln/>
        </p:spPr>
      </p:sp>
      <p:sp>
        <p:nvSpPr>
          <p:cNvPr id="747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3127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F0E0DDF-7FF7-46B7-B4B3-A51FC9B5EFCC}" type="slidenum">
              <a:rPr lang="en-US" altLang="zh-CN" sz="1300"/>
              <a:pPr eaLnBrk="1" hangingPunct="1"/>
              <a:t>20</a:t>
            </a:fld>
            <a:endParaRPr lang="en-US" altLang="zh-CN" sz="1300"/>
          </a:p>
        </p:txBody>
      </p:sp>
      <p:sp>
        <p:nvSpPr>
          <p:cNvPr id="75779" name="Rectangle 2"/>
          <p:cNvSpPr>
            <a:spLocks noGrp="1" noRot="1" noChangeAspect="1" noChangeArrowheads="1" noTextEdit="1"/>
          </p:cNvSpPr>
          <p:nvPr>
            <p:ph type="sldImg"/>
          </p:nvPr>
        </p:nvSpPr>
        <p:spPr>
          <a:xfrm>
            <a:off x="138113" y="768350"/>
            <a:ext cx="6823075" cy="3836988"/>
          </a:xfrm>
          <a:ln/>
        </p:spPr>
      </p:sp>
      <p:sp>
        <p:nvSpPr>
          <p:cNvPr id="7578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491708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43A20B7E-5CCB-4B00-BB0B-C20F158FD6BC}" type="slidenum">
              <a:rPr lang="en-US" altLang="zh-CN" sz="1300"/>
              <a:pPr eaLnBrk="1" hangingPunct="1"/>
              <a:t>21</a:t>
            </a:fld>
            <a:endParaRPr lang="en-US" altLang="zh-CN" sz="1300"/>
          </a:p>
        </p:txBody>
      </p:sp>
      <p:sp>
        <p:nvSpPr>
          <p:cNvPr id="76803" name="Rectangle 2"/>
          <p:cNvSpPr>
            <a:spLocks noGrp="1" noRot="1" noChangeAspect="1" noChangeArrowheads="1" noTextEdit="1"/>
          </p:cNvSpPr>
          <p:nvPr>
            <p:ph type="sldImg"/>
          </p:nvPr>
        </p:nvSpPr>
        <p:spPr>
          <a:xfrm>
            <a:off x="138113" y="768350"/>
            <a:ext cx="6823075" cy="3836988"/>
          </a:xfrm>
          <a:ln/>
        </p:spPr>
      </p:sp>
      <p:sp>
        <p:nvSpPr>
          <p:cNvPr id="7680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899369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1475CE-923A-4F31-88F9-BA1D3DAB08E7}" type="slidenum">
              <a:rPr lang="en-US" altLang="zh-CN" smtClean="0"/>
              <a:pPr/>
              <a:t>22</a:t>
            </a:fld>
            <a:endParaRPr lang="en-US" altLang="zh-CN"/>
          </a:p>
        </p:txBody>
      </p:sp>
    </p:spTree>
    <p:extLst>
      <p:ext uri="{BB962C8B-B14F-4D97-AF65-F5344CB8AC3E}">
        <p14:creationId xmlns:p14="http://schemas.microsoft.com/office/powerpoint/2010/main" val="126844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148A610B-7F73-4EE9-82FB-5FE2251E5B62}" type="slidenum">
              <a:rPr lang="en-US" altLang="zh-CN" sz="1300"/>
              <a:pPr eaLnBrk="1" hangingPunct="1"/>
              <a:t>23</a:t>
            </a:fld>
            <a:endParaRPr lang="en-US" altLang="zh-CN" sz="1300"/>
          </a:p>
        </p:txBody>
      </p:sp>
      <p:sp>
        <p:nvSpPr>
          <p:cNvPr id="77827" name="Rectangle 2"/>
          <p:cNvSpPr>
            <a:spLocks noGrp="1" noRot="1" noChangeAspect="1" noChangeArrowheads="1" noTextEdit="1"/>
          </p:cNvSpPr>
          <p:nvPr>
            <p:ph type="sldImg"/>
          </p:nvPr>
        </p:nvSpPr>
        <p:spPr>
          <a:xfrm>
            <a:off x="138113" y="768350"/>
            <a:ext cx="6823075" cy="3836988"/>
          </a:xfrm>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507703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4" descr="E:\GLR_www\PPT\郑莉老师PPT\C++简单程序设计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517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57319" y="2205658"/>
            <a:ext cx="11280537" cy="1470366"/>
          </a:xfrm>
        </p:spPr>
        <p:txBody>
          <a:bodyPr anchor="b"/>
          <a:lstStyle>
            <a:lvl1pPr algn="ct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2794727" y="4053053"/>
            <a:ext cx="660572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53677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5803" y="1109417"/>
            <a:ext cx="782608" cy="4682722"/>
          </a:xfrm>
        </p:spPr>
        <p:txBody>
          <a:bodyPr vert="vert270" lIns="60926" tIns="0" rIns="60926" anchor="t"/>
          <a:lstStyle>
            <a:lvl1pPr algn="ctr">
              <a:buNone/>
              <a:defRPr sz="2700" b="1"/>
            </a:lvl1pPr>
          </a:lstStyle>
          <a:p>
            <a:r>
              <a:rPr lang="zh-CN" altLang="en-US"/>
              <a:t>单击此处编辑母版标题样式</a:t>
            </a:r>
            <a:endParaRPr lang="en-US"/>
          </a:p>
        </p:txBody>
      </p:sp>
      <p:sp>
        <p:nvSpPr>
          <p:cNvPr id="3" name="图片占位符 2"/>
          <p:cNvSpPr>
            <a:spLocks noGrp="1"/>
          </p:cNvSpPr>
          <p:nvPr>
            <p:ph type="pic" idx="1"/>
          </p:nvPr>
        </p:nvSpPr>
        <p:spPr>
          <a:xfrm>
            <a:off x="538368" y="1143266"/>
            <a:ext cx="6097588" cy="4573058"/>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43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0038" y="3275067"/>
            <a:ext cx="3455300" cy="2517072"/>
          </a:xfrm>
        </p:spPr>
        <p:txBody>
          <a:bodyPr lIns="0" tIns="0" rIns="60926"/>
          <a:lstStyle>
            <a:lvl1pPr marL="0" indent="0">
              <a:lnSpc>
                <a:spcPct val="100000"/>
              </a:lnSpc>
              <a:spcBef>
                <a:spcPts val="0"/>
              </a:spcBef>
              <a:buFontTx/>
              <a:buNone/>
              <a:defRPr sz="1700"/>
            </a:lvl1pPr>
            <a:lvl2pPr>
              <a:buFontTx/>
              <a:buNone/>
              <a:defRPr sz="1600"/>
            </a:lvl2pPr>
            <a:lvl3pPr>
              <a:buFontTx/>
              <a:buNone/>
              <a:defRPr sz="1300"/>
            </a:lvl3pPr>
            <a:lvl4pPr>
              <a:buFontTx/>
              <a:buNone/>
              <a:defRPr sz="1200"/>
            </a:lvl4pPr>
            <a:lvl5pPr>
              <a:buFontTx/>
              <a:buNone/>
              <a:defRPr sz="1200"/>
            </a:lvl5pPr>
          </a:lstStyle>
          <a:p>
            <a:pPr lvl="0"/>
            <a:r>
              <a:rPr lang="zh-CN" altLang="en-US"/>
              <a:t>单击此处编辑母版文本样式</a:t>
            </a:r>
          </a:p>
        </p:txBody>
      </p:sp>
      <p:sp>
        <p:nvSpPr>
          <p:cNvPr id="8"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45533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959561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756" y="1143265"/>
            <a:ext cx="2540661" cy="548767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759" y="1143265"/>
            <a:ext cx="8333370" cy="548767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795245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12683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4477"/>
          <a:stretch/>
        </p:blipFill>
        <p:spPr bwMode="auto">
          <a:xfrm>
            <a:off x="0" y="12870"/>
            <a:ext cx="12195176" cy="5865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353171" y="45418"/>
            <a:ext cx="9232404" cy="864096"/>
          </a:xfrm>
        </p:spPr>
        <p:txBody>
          <a:bodyPr/>
          <a:lstStyle>
            <a:lvl1pPr>
              <a:defRPr>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609600" y="1053530"/>
            <a:ext cx="10975975" cy="5521895"/>
          </a:xfrm>
        </p:spPr>
        <p:txBody>
          <a:bodyPr/>
          <a:lstStyle>
            <a:lvl1pPr marL="146050" indent="0">
              <a:buNone/>
              <a:defRPr sz="2400"/>
            </a:lvl1pPr>
            <a:lvl2pPr marL="547688" indent="0">
              <a:buNone/>
              <a:defRPr sz="2400"/>
            </a:lvl2pPr>
            <a:lvl3pPr marL="938212" indent="0">
              <a:buNone/>
              <a:defRPr sz="2000"/>
            </a:lvl3pPr>
            <a:lvl4pPr marL="1306512" indent="0">
              <a:buNone/>
              <a:defRPr sz="1800"/>
            </a:lvl4pPr>
            <a:lvl5pPr marL="1608137" indent="0">
              <a:buNone/>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Box 17"/>
          <p:cNvSpPr txBox="1">
            <a:spLocks noChangeArrowheads="1"/>
          </p:cNvSpPr>
          <p:nvPr userDrawn="1"/>
        </p:nvSpPr>
        <p:spPr bwMode="auto">
          <a:xfrm>
            <a:off x="8970963" y="6545263"/>
            <a:ext cx="3211512" cy="292100"/>
          </a:xfrm>
          <a:prstGeom prst="rect">
            <a:avLst/>
          </a:prstGeom>
          <a:noFill/>
          <a:ln>
            <a:noFill/>
          </a:ln>
        </p:spPr>
        <p:txBody>
          <a:bodyPr lIns="121853" tIns="60926" rIns="121853" bIns="60926">
            <a:spAutoFit/>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defRPr/>
            </a:pPr>
            <a:r>
              <a:rPr lang="en-US" altLang="zh-CN" sz="1100" dirty="0">
                <a:latin typeface="宋体" pitchFamily="2" charset="-122"/>
              </a:rPr>
              <a:t>C++</a:t>
            </a:r>
            <a:r>
              <a:rPr lang="zh-CN" altLang="en-US" sz="1100" dirty="0">
                <a:latin typeface="宋体" pitchFamily="2" charset="-122"/>
              </a:rPr>
              <a:t>语言程序设计（第</a:t>
            </a:r>
            <a:r>
              <a:rPr lang="en-US" altLang="zh-CN" sz="1100" dirty="0">
                <a:latin typeface="宋体" pitchFamily="2" charset="-122"/>
              </a:rPr>
              <a:t>5</a:t>
            </a:r>
            <a:r>
              <a:rPr lang="zh-CN" altLang="en-US" sz="1100" dirty="0">
                <a:latin typeface="宋体" pitchFamily="2" charset="-122"/>
              </a:rPr>
              <a:t>版），郑莉，清华大学</a:t>
            </a:r>
          </a:p>
        </p:txBody>
      </p:sp>
      <p:sp>
        <p:nvSpPr>
          <p:cNvPr id="6"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tx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91640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6" y="1981661"/>
            <a:ext cx="10365899" cy="1362390"/>
          </a:xfrm>
        </p:spPr>
        <p:txBody>
          <a:bodyPr anchor="b">
            <a:noAutofit/>
          </a:bodyPr>
          <a:lstStyle>
            <a:lvl1pPr algn="l">
              <a:buNone/>
              <a:defRPr sz="40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dirty="0"/>
              <a:t>单击此处编辑母版标题样式</a:t>
            </a:r>
            <a:endParaRPr lang="en-US" dirty="0"/>
          </a:p>
        </p:txBody>
      </p:sp>
      <p:sp>
        <p:nvSpPr>
          <p:cNvPr id="3" name="文本占位符 2"/>
          <p:cNvSpPr>
            <a:spLocks noGrp="1"/>
          </p:cNvSpPr>
          <p:nvPr>
            <p:ph type="body" idx="1"/>
          </p:nvPr>
        </p:nvSpPr>
        <p:spPr>
          <a:xfrm>
            <a:off x="963336" y="3367868"/>
            <a:ext cx="10365899" cy="1510061"/>
          </a:xfrm>
        </p:spPr>
        <p:txBody>
          <a:bodyPr/>
          <a:lstStyle>
            <a:lvl1pPr marL="60926" indent="0">
              <a:buNone/>
              <a:defRPr sz="2400" b="0">
                <a:solidFill>
                  <a:schemeClr val="tx2"/>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a:r>
              <a:rPr lang="zh-CN" altLang="en-US"/>
              <a:t>单击此处编辑母版文本样式</a:t>
            </a:r>
          </a:p>
        </p:txBody>
      </p:sp>
      <p:sp>
        <p:nvSpPr>
          <p:cNvPr id="7"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244569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759" y="1786340"/>
            <a:ext cx="5386202" cy="4990617"/>
          </a:xfrm>
        </p:spPr>
        <p:txBody>
          <a:bodyPr/>
          <a:lstStyle>
            <a:lvl1pPr>
              <a:defRPr sz="2700"/>
            </a:lvl1pPr>
            <a:lvl2pPr>
              <a:defRPr sz="2500"/>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6199214" y="1786340"/>
            <a:ext cx="5386202" cy="4990617"/>
          </a:xfrm>
        </p:spPr>
        <p:txBody>
          <a:bodyPr/>
          <a:lstStyle>
            <a:lvl1pPr>
              <a:defRPr sz="2700"/>
            </a:lvl1pPr>
            <a:lvl2pPr>
              <a:defRPr sz="2500"/>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672235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133" y="909514"/>
            <a:ext cx="11178910" cy="1070096"/>
          </a:xfrm>
        </p:spPr>
        <p:txBody>
          <a:bodyPr/>
          <a:lstStyle>
            <a:lvl1pPr>
              <a:defRPr sz="36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133" y="1500523"/>
            <a:ext cx="5390267" cy="457306"/>
          </a:xfrm>
          <a:solidFill>
            <a:schemeClr val="accent2">
              <a:satMod val="150000"/>
              <a:alpha val="25000"/>
            </a:schemeClr>
          </a:solidFill>
          <a:ln w="12700">
            <a:solidFill>
              <a:schemeClr val="accent2"/>
            </a:solidFill>
          </a:ln>
        </p:spPr>
        <p:txBody>
          <a:bodyPr anchor="ctr">
            <a:noAutofit/>
          </a:bodyPr>
          <a:lstStyle>
            <a:lvl1pPr marL="60926" indent="0">
              <a:buNone/>
              <a:defRPr sz="2500" b="1">
                <a:solidFill>
                  <a:schemeClr val="tx1">
                    <a:tint val="95000"/>
                  </a:schemeClr>
                </a:solidFill>
              </a:defRPr>
            </a:lvl1pPr>
            <a:lvl2pPr>
              <a:buNone/>
              <a:defRPr sz="2700" b="1"/>
            </a:lvl2pPr>
            <a:lvl3pPr>
              <a:buNone/>
              <a:defRPr sz="2400" b="1"/>
            </a:lvl3pPr>
            <a:lvl4pPr>
              <a:buNone/>
              <a:defRPr sz="2100" b="1"/>
            </a:lvl4pPr>
            <a:lvl5pPr>
              <a:buNone/>
              <a:defRPr sz="2100" b="1"/>
            </a:lvl5pPr>
          </a:lstStyle>
          <a:p>
            <a:pPr lvl="0"/>
            <a:r>
              <a:rPr lang="zh-CN" altLang="en-US"/>
              <a:t>单击此处编辑母版文本样式</a:t>
            </a:r>
          </a:p>
        </p:txBody>
      </p:sp>
      <p:sp>
        <p:nvSpPr>
          <p:cNvPr id="4" name="文本占位符 3"/>
          <p:cNvSpPr>
            <a:spLocks noGrp="1"/>
          </p:cNvSpPr>
          <p:nvPr>
            <p:ph type="body" sz="half" idx="3"/>
          </p:nvPr>
        </p:nvSpPr>
        <p:spPr>
          <a:xfrm>
            <a:off x="6296609" y="1500523"/>
            <a:ext cx="5390437" cy="457306"/>
          </a:xfrm>
          <a:solidFill>
            <a:schemeClr val="accent2">
              <a:satMod val="150000"/>
              <a:alpha val="25000"/>
            </a:schemeClr>
          </a:solidFill>
          <a:ln w="12700">
            <a:solidFill>
              <a:schemeClr val="accent2"/>
            </a:solidFill>
          </a:ln>
        </p:spPr>
        <p:txBody>
          <a:bodyPr anchor="ctr">
            <a:noAutofit/>
          </a:bodyPr>
          <a:lstStyle>
            <a:lvl1pPr marL="60926" indent="0">
              <a:buNone/>
              <a:defRPr sz="2500" b="1">
                <a:solidFill>
                  <a:schemeClr val="tx1">
                    <a:tint val="95000"/>
                  </a:schemeClr>
                </a:solidFill>
              </a:defRPr>
            </a:lvl1pPr>
            <a:lvl2pPr>
              <a:buNone/>
              <a:defRPr sz="2700" b="1"/>
            </a:lvl2pPr>
            <a:lvl3pPr>
              <a:buNone/>
              <a:defRPr sz="2400" b="1"/>
            </a:lvl3pPr>
            <a:lvl4pPr>
              <a:buNone/>
              <a:defRPr sz="2100" b="1"/>
            </a:lvl4pPr>
            <a:lvl5pPr>
              <a:buNone/>
              <a:defRPr sz="2100" b="1"/>
            </a:lvl5pPr>
          </a:lstStyle>
          <a:p>
            <a:pPr lvl="0"/>
            <a:r>
              <a:rPr lang="zh-CN" altLang="en-US"/>
              <a:t>单击此处编辑母版文本样式</a:t>
            </a:r>
          </a:p>
        </p:txBody>
      </p:sp>
      <p:sp>
        <p:nvSpPr>
          <p:cNvPr id="5" name="内容占位符 4"/>
          <p:cNvSpPr>
            <a:spLocks noGrp="1"/>
          </p:cNvSpPr>
          <p:nvPr>
            <p:ph sz="quarter" idx="2"/>
          </p:nvPr>
        </p:nvSpPr>
        <p:spPr>
          <a:xfrm>
            <a:off x="508133" y="1929250"/>
            <a:ext cx="5390267" cy="4666998"/>
          </a:xfrm>
        </p:spPr>
        <p:txBody>
          <a:bodyPr/>
          <a:lstStyle>
            <a:lvl1pPr>
              <a:defRPr sz="2700"/>
            </a:lvl1pPr>
            <a:lvl2pPr>
              <a:defRPr sz="2700"/>
            </a:lvl2pPr>
            <a:lvl3pPr>
              <a:defRPr sz="2400"/>
            </a:lvl3pPr>
            <a:lvl4pPr>
              <a:defRPr sz="2100"/>
            </a:lvl4pPr>
            <a:lvl5pPr>
              <a:defRPr sz="21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2713" y="1929250"/>
            <a:ext cx="5390437" cy="4666998"/>
          </a:xfrm>
        </p:spPr>
        <p:txBody>
          <a:bodyPr/>
          <a:lstStyle>
            <a:lvl1pPr>
              <a:defRPr sz="2700"/>
            </a:lvl1pPr>
            <a:lvl2pPr>
              <a:defRPr sz="2700"/>
            </a:lvl2pPr>
            <a:lvl3pPr>
              <a:defRPr sz="2400"/>
            </a:lvl3pPr>
            <a:lvl4pPr>
              <a:defRPr sz="2100"/>
            </a:lvl4pPr>
            <a:lvl5pPr>
              <a:defRPr sz="21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灯片编号占位符 1"/>
          <p:cNvSpPr>
            <a:spLocks noGrp="1"/>
          </p:cNvSpPr>
          <p:nvPr>
            <p:ph type="sldNum" sz="quarter" idx="10"/>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394826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919538"/>
            <a:ext cx="10975658" cy="1070096"/>
          </a:xfrm>
        </p:spPr>
        <p:txBody>
          <a:bodyPr/>
          <a:lstStyle>
            <a:lvl1pPr>
              <a:defRPr sz="3600">
                <a:solidFill>
                  <a:srgbClr val="006600"/>
                </a:solidFill>
              </a:defRPr>
            </a:lvl1pPr>
          </a:lstStyle>
          <a:p>
            <a:r>
              <a:rPr lang="zh-CN" altLang="en-US"/>
              <a:t>单击此处编辑母版标题样式</a:t>
            </a:r>
            <a:endParaRPr lang="en-US"/>
          </a:p>
        </p:txBody>
      </p:sp>
      <p:sp>
        <p:nvSpPr>
          <p:cNvPr id="6"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138170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65839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9854" y="1102226"/>
            <a:ext cx="4512215" cy="878027"/>
          </a:xfrm>
        </p:spPr>
        <p:txBody>
          <a:bodyPr anchor="b"/>
          <a:lstStyle>
            <a:lvl1pPr algn="l">
              <a:buNone/>
              <a:defRPr sz="2400" b="1"/>
            </a:lvl1pPr>
          </a:lstStyle>
          <a:p>
            <a:r>
              <a:rPr lang="zh-CN" altLang="en-US"/>
              <a:t>单击此处编辑母版标题样式</a:t>
            </a:r>
            <a:endParaRPr lang="en-US"/>
          </a:p>
        </p:txBody>
      </p:sp>
      <p:sp>
        <p:nvSpPr>
          <p:cNvPr id="3" name="文本占位符 2"/>
          <p:cNvSpPr>
            <a:spLocks noGrp="1"/>
          </p:cNvSpPr>
          <p:nvPr>
            <p:ph type="body" idx="2"/>
          </p:nvPr>
        </p:nvSpPr>
        <p:spPr>
          <a:xfrm>
            <a:off x="7139854" y="2011192"/>
            <a:ext cx="4512215" cy="4618790"/>
          </a:xfrm>
        </p:spPr>
        <p:txBody>
          <a:bodyPr/>
          <a:lstStyle>
            <a:lvl1pPr marL="12185" indent="0">
              <a:buNone/>
              <a:defRPr sz="1900"/>
            </a:lvl1pPr>
            <a:lvl2pPr>
              <a:buNone/>
              <a:defRPr sz="1600"/>
            </a:lvl2pPr>
            <a:lvl3pPr>
              <a:buNone/>
              <a:defRPr sz="1300"/>
            </a:lvl3pPr>
            <a:lvl4pPr>
              <a:buNone/>
              <a:defRPr sz="1200"/>
            </a:lvl4pPr>
            <a:lvl5pPr>
              <a:buNone/>
              <a:defRPr sz="1200"/>
            </a:lvl5pPr>
          </a:lstStyle>
          <a:p>
            <a:pPr lvl="0"/>
            <a:r>
              <a:rPr lang="zh-CN" altLang="en-US"/>
              <a:t>单击此处编辑母版文本样式</a:t>
            </a:r>
          </a:p>
        </p:txBody>
      </p:sp>
      <p:sp>
        <p:nvSpPr>
          <p:cNvPr id="4" name="内容占位符 3"/>
          <p:cNvSpPr>
            <a:spLocks noGrp="1"/>
          </p:cNvSpPr>
          <p:nvPr>
            <p:ph sz="half" idx="1"/>
          </p:nvPr>
        </p:nvSpPr>
        <p:spPr>
          <a:xfrm>
            <a:off x="203253" y="1069975"/>
            <a:ext cx="6804908" cy="5560007"/>
          </a:xfrm>
        </p:spPr>
        <p:txBody>
          <a:bodyPr/>
          <a:lstStyle>
            <a:lvl1pPr>
              <a:defRPr sz="2800"/>
            </a:lvl1pPr>
            <a:lvl2pPr>
              <a:defRPr sz="24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extLst>
      <p:ext uri="{BB962C8B-B14F-4D97-AF65-F5344CB8AC3E}">
        <p14:creationId xmlns:p14="http://schemas.microsoft.com/office/powerpoint/2010/main" val="337259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850826"/>
            <a:ext cx="10975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609600" y="2061642"/>
            <a:ext cx="10975975" cy="451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8" name="TextBox 17"/>
          <p:cNvSpPr txBox="1">
            <a:spLocks noChangeArrowheads="1"/>
          </p:cNvSpPr>
          <p:nvPr userDrawn="1"/>
        </p:nvSpPr>
        <p:spPr bwMode="auto">
          <a:xfrm>
            <a:off x="8970963" y="6545263"/>
            <a:ext cx="3211512" cy="292100"/>
          </a:xfrm>
          <a:prstGeom prst="rect">
            <a:avLst/>
          </a:prstGeom>
          <a:noFill/>
          <a:ln>
            <a:noFill/>
          </a:ln>
        </p:spPr>
        <p:txBody>
          <a:bodyPr lIns="121853" tIns="60926" rIns="121853" bIns="60926">
            <a:spAutoFit/>
          </a:bodyP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eaLnBrk="1" hangingPunct="1">
              <a:defRPr/>
            </a:pPr>
            <a:r>
              <a:rPr lang="en-US" altLang="zh-CN" sz="1100" dirty="0">
                <a:latin typeface="宋体" pitchFamily="2" charset="-122"/>
              </a:rPr>
              <a:t>C++</a:t>
            </a:r>
            <a:r>
              <a:rPr lang="zh-CN" altLang="en-US" sz="1100" dirty="0">
                <a:latin typeface="宋体" pitchFamily="2" charset="-122"/>
              </a:rPr>
              <a:t>语言程序设计（第</a:t>
            </a:r>
            <a:r>
              <a:rPr lang="en-US" altLang="zh-CN" sz="1100" dirty="0">
                <a:latin typeface="宋体" pitchFamily="2" charset="-122"/>
              </a:rPr>
              <a:t>5</a:t>
            </a:r>
            <a:r>
              <a:rPr lang="zh-CN" altLang="en-US" sz="1100" dirty="0">
                <a:latin typeface="宋体" pitchFamily="2" charset="-122"/>
              </a:rPr>
              <a:t>版），郑莉，清华大学</a:t>
            </a:r>
          </a:p>
        </p:txBody>
      </p:sp>
      <p:sp>
        <p:nvSpPr>
          <p:cNvPr id="2" name="灯片编号占位符 1"/>
          <p:cNvSpPr>
            <a:spLocks noGrp="1"/>
          </p:cNvSpPr>
          <p:nvPr>
            <p:ph type="sldNum" sz="quarter" idx="4"/>
          </p:nvPr>
        </p:nvSpPr>
        <p:spPr>
          <a:xfrm>
            <a:off x="9337947" y="45418"/>
            <a:ext cx="2744787" cy="365125"/>
          </a:xfrm>
          <a:prstGeom prst="rect">
            <a:avLst/>
          </a:prstGeom>
        </p:spPr>
        <p:txBody>
          <a:bodyPr vert="horz" lIns="91440" tIns="45720" rIns="91440" bIns="45720" rtlCol="0" anchor="ctr"/>
          <a:lstStyle>
            <a:lvl1pPr algn="r">
              <a:defRPr sz="1800">
                <a:solidFill>
                  <a:schemeClr val="bg1"/>
                </a:solidFill>
                <a:latin typeface="隶书" panose="02010509060101010101" pitchFamily="49" charset="-122"/>
                <a:ea typeface="隶书" panose="02010509060101010101" pitchFamily="49" charset="-122"/>
              </a:defRPr>
            </a:lvl1pPr>
          </a:lstStyle>
          <a:p>
            <a:fld id="{B6725A2D-64D5-43E0-9E25-6A4CEDC0863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646" r:id="rId1"/>
    <p:sldLayoutId id="2147484647" r:id="rId2"/>
    <p:sldLayoutId id="2147484657" r:id="rId3"/>
    <p:sldLayoutId id="2147484648" r:id="rId4"/>
    <p:sldLayoutId id="2147484649" r:id="rId5"/>
    <p:sldLayoutId id="2147484650" r:id="rId6"/>
    <p:sldLayoutId id="2147484651" r:id="rId7"/>
    <p:sldLayoutId id="2147484652" r:id="rId8"/>
    <p:sldLayoutId id="2147484653" r:id="rId9"/>
    <p:sldLayoutId id="2147484654" r:id="rId10"/>
    <p:sldLayoutId id="2147484655" r:id="rId11"/>
    <p:sldLayoutId id="2147484656" r:id="rId12"/>
  </p:sldLayoutIdLst>
  <p:hf hdr="0" ftr="0" dt="0"/>
  <p:txStyles>
    <p:titleStyle>
      <a:lvl1pPr algn="l" rtl="0" eaLnBrk="0" fontAlgn="base" hangingPunct="0">
        <a:spcBef>
          <a:spcPct val="0"/>
        </a:spcBef>
        <a:spcAft>
          <a:spcPct val="0"/>
        </a:spcAft>
        <a:defRPr sz="3600" kern="1200">
          <a:solidFill>
            <a:srgbClr val="006600"/>
          </a:solidFill>
          <a:latin typeface="+mj-lt"/>
          <a:ea typeface="+mj-ea"/>
          <a:cs typeface="+mj-cs"/>
        </a:defRPr>
      </a:lvl1pPr>
      <a:lvl2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l"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marL="609265" algn="l" rtl="0" fontAlgn="base">
        <a:spcBef>
          <a:spcPct val="0"/>
        </a:spcBef>
        <a:spcAft>
          <a:spcPct val="0"/>
        </a:spcAft>
        <a:defRPr sz="5300">
          <a:solidFill>
            <a:schemeClr val="tx2"/>
          </a:solidFill>
          <a:latin typeface="Trebuchet MS" pitchFamily="34" charset="0"/>
          <a:ea typeface="方正姚体" pitchFamily="2" charset="-122"/>
        </a:defRPr>
      </a:lvl6pPr>
      <a:lvl7pPr marL="1218529" algn="l" rtl="0" fontAlgn="base">
        <a:spcBef>
          <a:spcPct val="0"/>
        </a:spcBef>
        <a:spcAft>
          <a:spcPct val="0"/>
        </a:spcAft>
        <a:defRPr sz="5300">
          <a:solidFill>
            <a:schemeClr val="tx2"/>
          </a:solidFill>
          <a:latin typeface="Trebuchet MS" pitchFamily="34" charset="0"/>
          <a:ea typeface="方正姚体" pitchFamily="2" charset="-122"/>
        </a:defRPr>
      </a:lvl7pPr>
      <a:lvl8pPr marL="1827794" algn="l" rtl="0" fontAlgn="base">
        <a:spcBef>
          <a:spcPct val="0"/>
        </a:spcBef>
        <a:spcAft>
          <a:spcPct val="0"/>
        </a:spcAft>
        <a:defRPr sz="5300">
          <a:solidFill>
            <a:schemeClr val="tx2"/>
          </a:solidFill>
          <a:latin typeface="Trebuchet MS" pitchFamily="34" charset="0"/>
          <a:ea typeface="方正姚体" pitchFamily="2" charset="-122"/>
        </a:defRPr>
      </a:lvl8pPr>
      <a:lvl9pPr marL="2437059" algn="l" rtl="0" fontAlgn="base">
        <a:spcBef>
          <a:spcPct val="0"/>
        </a:spcBef>
        <a:spcAft>
          <a:spcPct val="0"/>
        </a:spcAft>
        <a:defRPr sz="5300">
          <a:solidFill>
            <a:schemeClr val="tx2"/>
          </a:solidFill>
          <a:latin typeface="Trebuchet MS" pitchFamily="34" charset="0"/>
          <a:ea typeface="方正姚体" pitchFamily="2" charset="-122"/>
        </a:defRPr>
      </a:lvl9pPr>
    </p:titleStyle>
    <p:bodyStyle>
      <a:lvl1pPr marL="485775" indent="-339725" algn="l" rtl="0" eaLnBrk="0" fontAlgn="base" hangingPunct="0">
        <a:spcBef>
          <a:spcPts val="400"/>
        </a:spcBef>
        <a:spcAft>
          <a:spcPct val="0"/>
        </a:spcAft>
        <a:buClr>
          <a:srgbClr val="A04DA3"/>
        </a:buClr>
        <a:buFont typeface="Georgia" panose="02040502050405020303" pitchFamily="18" charset="0"/>
        <a:buChar char="•"/>
        <a:defRPr sz="2800" kern="1200">
          <a:solidFill>
            <a:schemeClr val="tx1"/>
          </a:solidFill>
          <a:latin typeface="+mj-ea"/>
          <a:ea typeface="+mj-ea"/>
          <a:cs typeface="+mn-cs"/>
        </a:defRPr>
      </a:lvl1pPr>
      <a:lvl2pPr marL="874713" indent="-327025" algn="l" rtl="0" eaLnBrk="0" fontAlgn="base" hangingPunct="0">
        <a:spcBef>
          <a:spcPts val="400"/>
        </a:spcBef>
        <a:spcAft>
          <a:spcPct val="0"/>
        </a:spcAft>
        <a:buClr>
          <a:schemeClr val="accent2"/>
        </a:buClr>
        <a:buFont typeface="Georgia" panose="02040502050405020303" pitchFamily="18" charset="0"/>
        <a:buChar char="▫"/>
        <a:defRPr sz="2600" kern="1200">
          <a:solidFill>
            <a:schemeClr val="accent1"/>
          </a:solidFill>
          <a:latin typeface="+mj-ea"/>
          <a:ea typeface="+mj-ea"/>
          <a:cs typeface="+mn-cs"/>
        </a:defRPr>
      </a:lvl2pPr>
      <a:lvl3pPr marL="1228725" indent="-290513" algn="l" rtl="0" eaLnBrk="0" fontAlgn="base" hangingPunct="0">
        <a:spcBef>
          <a:spcPts val="400"/>
        </a:spcBef>
        <a:spcAft>
          <a:spcPct val="0"/>
        </a:spcAft>
        <a:buClr>
          <a:schemeClr val="accent1"/>
        </a:buClr>
        <a:buFont typeface="Wingdings 2" panose="05020102010507070707" pitchFamily="18" charset="2"/>
        <a:buChar char=""/>
        <a:defRPr sz="2400" kern="1200">
          <a:solidFill>
            <a:schemeClr val="accent1"/>
          </a:solidFill>
          <a:latin typeface="+mj-ea"/>
          <a:ea typeface="+mj-ea"/>
          <a:cs typeface="+mn-cs"/>
        </a:defRPr>
      </a:lvl3pPr>
      <a:lvl4pPr marL="1571625" indent="-265113"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mj-ea"/>
          <a:ea typeface="+mj-ea"/>
          <a:cs typeface="+mn-cs"/>
        </a:defRPr>
      </a:lvl4pPr>
      <a:lvl5pPr marL="1851025" indent="-242888" algn="l" rtl="0" eaLnBrk="0" fontAlgn="base" hangingPunct="0">
        <a:spcBef>
          <a:spcPts val="400"/>
        </a:spcBef>
        <a:spcAft>
          <a:spcPct val="0"/>
        </a:spcAft>
        <a:buClr>
          <a:srgbClr val="A04DA3"/>
        </a:buClr>
        <a:buFont typeface="Georgia" panose="02040502050405020303" pitchFamily="18" charset="0"/>
        <a:buChar char="▫"/>
        <a:defRPr kern="1200">
          <a:solidFill>
            <a:srgbClr val="A04DA3"/>
          </a:solidFill>
          <a:latin typeface="+mj-ea"/>
          <a:ea typeface="+mj-ea"/>
          <a:cs typeface="+mn-cs"/>
        </a:defRPr>
      </a:lvl5pPr>
      <a:lvl6pPr marL="2144612" indent="-243706" algn="l" rtl="0" eaLnBrk="1" latinLnBrk="0" hangingPunct="1">
        <a:spcBef>
          <a:spcPts val="400"/>
        </a:spcBef>
        <a:buClr>
          <a:schemeClr val="accent3"/>
        </a:buClr>
        <a:buFont typeface="Georgia"/>
        <a:buChar char="▫"/>
        <a:defRPr kumimoji="0" sz="2400" kern="1200">
          <a:solidFill>
            <a:schemeClr val="accent3"/>
          </a:solidFill>
          <a:latin typeface="+mn-lt"/>
          <a:ea typeface="+mn-ea"/>
          <a:cs typeface="+mn-cs"/>
        </a:defRPr>
      </a:lvl6pPr>
      <a:lvl7pPr marL="2437059" indent="-243706" algn="l" rtl="0" eaLnBrk="1" latinLnBrk="0" hangingPunct="1">
        <a:spcBef>
          <a:spcPts val="400"/>
        </a:spcBef>
        <a:buClr>
          <a:schemeClr val="accent3"/>
        </a:buClr>
        <a:buFont typeface="Georgia"/>
        <a:buChar char="▫"/>
        <a:defRPr kumimoji="0" sz="2100" kern="1200">
          <a:solidFill>
            <a:schemeClr val="accent3"/>
          </a:solidFill>
          <a:latin typeface="+mn-lt"/>
          <a:ea typeface="+mn-ea"/>
          <a:cs typeface="+mn-cs"/>
        </a:defRPr>
      </a:lvl7pPr>
      <a:lvl8pPr marL="2705135" indent="-243706" algn="l" rtl="0" eaLnBrk="1" latinLnBrk="0" hangingPunct="1">
        <a:spcBef>
          <a:spcPts val="400"/>
        </a:spcBef>
        <a:buClr>
          <a:schemeClr val="accent3"/>
        </a:buClr>
        <a:buFont typeface="Georgia"/>
        <a:buChar char="◦"/>
        <a:defRPr kumimoji="0" sz="2000" kern="1200">
          <a:solidFill>
            <a:schemeClr val="accent3"/>
          </a:solidFill>
          <a:latin typeface="+mn-lt"/>
          <a:ea typeface="+mn-ea"/>
          <a:cs typeface="+mn-cs"/>
        </a:defRPr>
      </a:lvl8pPr>
      <a:lvl9pPr marL="2985397" indent="-243706" algn="l" rtl="0" eaLnBrk="1" latinLnBrk="0" hangingPunct="1">
        <a:spcBef>
          <a:spcPts val="400"/>
        </a:spcBef>
        <a:buClr>
          <a:schemeClr val="accent3"/>
        </a:buClr>
        <a:buFont typeface="Georgia"/>
        <a:buChar char="◦"/>
        <a:defRPr kumimoji="0" sz="19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265" algn="l" rtl="0" eaLnBrk="1" latinLnBrk="0" hangingPunct="1">
        <a:defRPr kumimoji="0" kern="1200">
          <a:solidFill>
            <a:schemeClr val="tx1"/>
          </a:solidFill>
          <a:latin typeface="+mn-lt"/>
          <a:ea typeface="+mn-ea"/>
          <a:cs typeface="+mn-cs"/>
        </a:defRPr>
      </a:lvl2pPr>
      <a:lvl3pPr marL="1218529" algn="l" rtl="0" eaLnBrk="1" latinLnBrk="0" hangingPunct="1">
        <a:defRPr kumimoji="0" kern="1200">
          <a:solidFill>
            <a:schemeClr val="tx1"/>
          </a:solidFill>
          <a:latin typeface="+mn-lt"/>
          <a:ea typeface="+mn-ea"/>
          <a:cs typeface="+mn-cs"/>
        </a:defRPr>
      </a:lvl3pPr>
      <a:lvl4pPr marL="1827794" algn="l" rtl="0" eaLnBrk="1" latinLnBrk="0" hangingPunct="1">
        <a:defRPr kumimoji="0" kern="1200">
          <a:solidFill>
            <a:schemeClr val="tx1"/>
          </a:solidFill>
          <a:latin typeface="+mn-lt"/>
          <a:ea typeface="+mn-ea"/>
          <a:cs typeface="+mn-cs"/>
        </a:defRPr>
      </a:lvl4pPr>
      <a:lvl5pPr marL="2437059" algn="l" rtl="0" eaLnBrk="1" latinLnBrk="0" hangingPunct="1">
        <a:defRPr kumimoji="0" kern="1200">
          <a:solidFill>
            <a:schemeClr val="tx1"/>
          </a:solidFill>
          <a:latin typeface="+mn-lt"/>
          <a:ea typeface="+mn-ea"/>
          <a:cs typeface="+mn-cs"/>
        </a:defRPr>
      </a:lvl5pPr>
      <a:lvl6pPr marL="3046324" algn="l" rtl="0" eaLnBrk="1" latinLnBrk="0" hangingPunct="1">
        <a:defRPr kumimoji="0" kern="1200">
          <a:solidFill>
            <a:schemeClr val="tx1"/>
          </a:solidFill>
          <a:latin typeface="+mn-lt"/>
          <a:ea typeface="+mn-ea"/>
          <a:cs typeface="+mn-cs"/>
        </a:defRPr>
      </a:lvl6pPr>
      <a:lvl7pPr marL="3655588" algn="l" rtl="0" eaLnBrk="1" latinLnBrk="0" hangingPunct="1">
        <a:defRPr kumimoji="0" kern="1200">
          <a:solidFill>
            <a:schemeClr val="tx1"/>
          </a:solidFill>
          <a:latin typeface="+mn-lt"/>
          <a:ea typeface="+mn-ea"/>
          <a:cs typeface="+mn-cs"/>
        </a:defRPr>
      </a:lvl7pPr>
      <a:lvl8pPr marL="4264853" algn="l" rtl="0" eaLnBrk="1" latinLnBrk="0" hangingPunct="1">
        <a:defRPr kumimoji="0" kern="1200">
          <a:solidFill>
            <a:schemeClr val="tx1"/>
          </a:solidFill>
          <a:latin typeface="+mn-lt"/>
          <a:ea typeface="+mn-ea"/>
          <a:cs typeface="+mn-cs"/>
        </a:defRPr>
      </a:lvl8pPr>
      <a:lvl9pPr marL="487411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p:txBody>
          <a:bodyPr/>
          <a:lstStyle/>
          <a:p>
            <a:r>
              <a:rPr lang="zh-CN" altLang="en-US"/>
              <a:t>第 </a:t>
            </a:r>
            <a:r>
              <a:rPr lang="en-US" altLang="zh-CN"/>
              <a:t>7 </a:t>
            </a:r>
            <a:r>
              <a:rPr lang="zh-CN" altLang="en-US"/>
              <a:t>章  类的继承</a:t>
            </a:r>
          </a:p>
        </p:txBody>
      </p:sp>
      <p:sp>
        <p:nvSpPr>
          <p:cNvPr id="6" name="Rectangle 3"/>
          <p:cNvSpPr txBox="1">
            <a:spLocks noChangeArrowheads="1"/>
          </p:cNvSpPr>
          <p:nvPr/>
        </p:nvSpPr>
        <p:spPr bwMode="auto">
          <a:xfrm>
            <a:off x="6385619" y="6055567"/>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宋体" panose="02010600030101010101" pitchFamily="2" charset="-122"/>
                <a:ea typeface="宋体" panose="02010600030101010101" pitchFamily="2" charset="-122"/>
              </a:rPr>
              <a:t>教材：</a:t>
            </a:r>
            <a:r>
              <a:rPr kumimoji="0" lang="en-US" altLang="zh-CN" sz="1600" dirty="0">
                <a:solidFill>
                  <a:schemeClr val="bg1"/>
                </a:solidFill>
                <a:latin typeface="宋体" panose="02010600030101010101" pitchFamily="2" charset="-122"/>
                <a:ea typeface="宋体" panose="02010600030101010101" pitchFamily="2" charset="-122"/>
              </a:rPr>
              <a:t>C++</a:t>
            </a:r>
            <a:r>
              <a:rPr kumimoji="0" lang="zh-CN" altLang="en-US" sz="1600" dirty="0">
                <a:solidFill>
                  <a:schemeClr val="bg1"/>
                </a:solidFill>
                <a:latin typeface="宋体" panose="02010600030101010101" pitchFamily="2" charset="-122"/>
                <a:ea typeface="宋体" panose="02010600030101010101" pitchFamily="2" charset="-122"/>
              </a:rPr>
              <a:t>语言程序设计（第</a:t>
            </a:r>
            <a:r>
              <a:rPr kumimoji="0" lang="en-US" altLang="zh-CN" sz="1600" dirty="0">
                <a:solidFill>
                  <a:schemeClr val="bg1"/>
                </a:solidFill>
                <a:latin typeface="宋体" panose="02010600030101010101" pitchFamily="2" charset="-122"/>
                <a:ea typeface="宋体" panose="02010600030101010101" pitchFamily="2" charset="-122"/>
              </a:rPr>
              <a:t>5</a:t>
            </a:r>
            <a:r>
              <a:rPr kumimoji="0" lang="zh-CN" altLang="en-US" sz="1600" dirty="0">
                <a:solidFill>
                  <a:schemeClr val="bg1"/>
                </a:solidFill>
                <a:latin typeface="宋体" panose="02010600030101010101" pitchFamily="2" charset="-122"/>
                <a:ea typeface="宋体" panose="02010600030101010101" pitchFamily="2" charset="-122"/>
              </a:rPr>
              <a:t>版） 郑莉  清华大学出版社</a:t>
            </a:r>
            <a:endParaRPr kumimoji="0" lang="en-US" altLang="zh-CN" sz="1600" dirty="0">
              <a:solidFill>
                <a:schemeClr val="bg1"/>
              </a:solidFill>
              <a:latin typeface="宋体" panose="02010600030101010101" pitchFamily="2" charset="-122"/>
              <a:ea typeface="宋体" panose="02010600030101010101" pitchFamily="2" charset="-122"/>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继承与派生的目的</a:t>
            </a:r>
          </a:p>
        </p:txBody>
      </p:sp>
      <p:sp>
        <p:nvSpPr>
          <p:cNvPr id="14339" name="内容占位符 2"/>
          <p:cNvSpPr>
            <a:spLocks noGrp="1"/>
          </p:cNvSpPr>
          <p:nvPr>
            <p:ph idx="1"/>
          </p:nvPr>
        </p:nvSpPr>
        <p:spPr/>
        <p:txBody>
          <a:bodyPr/>
          <a:lstStyle/>
          <a:p>
            <a:r>
              <a:rPr lang="zh-CN" altLang="en-US"/>
              <a:t>继承的目的：实现设计与代码的重用。</a:t>
            </a:r>
          </a:p>
          <a:p>
            <a:r>
              <a:rPr lang="zh-CN" altLang="en-US"/>
              <a:t>派生的目的：当新的问题出现，原有程序无法解决（或不能完全解决）时，需要对原有程序进行改造。</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派生类的定义</a:t>
            </a:r>
          </a:p>
        </p:txBody>
      </p:sp>
      <p:sp>
        <p:nvSpPr>
          <p:cNvPr id="18435" name="内容占位符 2"/>
          <p:cNvSpPr>
            <a:spLocks noGrp="1"/>
          </p:cNvSpPr>
          <p:nvPr>
            <p:ph idx="1"/>
          </p:nvPr>
        </p:nvSpPr>
        <p:spPr>
          <a:xfrm>
            <a:off x="609600" y="1917626"/>
            <a:ext cx="10975975" cy="4657799"/>
          </a:xfrm>
        </p:spPr>
        <p:txBody>
          <a:bodyPr/>
          <a:lstStyle/>
          <a:p>
            <a:r>
              <a:rPr lang="zh-CN" altLang="en-US" sz="2400" dirty="0">
                <a:latin typeface="Consolas" panose="020B0609020204030204" pitchFamily="49" charset="0"/>
                <a:ea typeface="微软雅黑" panose="020B0503020204020204" pitchFamily="34" charset="-122"/>
              </a:rPr>
              <a:t>单继承时</a:t>
            </a:r>
            <a:endParaRPr lang="en-US" altLang="zh-CN" sz="2400" dirty="0">
              <a:latin typeface="Consolas" panose="020B0609020204030204" pitchFamily="49" charset="0"/>
              <a:ea typeface="微软雅黑" panose="020B0503020204020204" pitchFamily="34" charset="-122"/>
            </a:endParaRP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cs typeface="Times New Roman" pitchFamily="18" charset="0"/>
              </a:rPr>
              <a:t>class </a:t>
            </a:r>
            <a:r>
              <a:rPr lang="zh-CN" altLang="en-US" sz="2000" dirty="0">
                <a:latin typeface="Consolas" panose="020B0609020204030204" pitchFamily="49" charset="0"/>
                <a:ea typeface="微软雅黑" panose="020B0503020204020204" pitchFamily="34" charset="-122"/>
              </a:rPr>
              <a:t>派生类名</a:t>
            </a:r>
            <a:r>
              <a:rPr lang="en-US" altLang="zh-CN" sz="2000" dirty="0">
                <a:latin typeface="Consolas" panose="020B0609020204030204" pitchFamily="49" charset="0"/>
                <a:ea typeface="微软雅黑" panose="020B0503020204020204" pitchFamily="34" charset="-122"/>
              </a:rPr>
              <a:t>: </a:t>
            </a:r>
            <a:r>
              <a:rPr lang="zh-CN" altLang="en-US" sz="2000" dirty="0">
                <a:solidFill>
                  <a:schemeClr val="accent4">
                    <a:lumMod val="75000"/>
                  </a:schemeClr>
                </a:solidFill>
                <a:latin typeface="Consolas" panose="020B0609020204030204" pitchFamily="49" charset="0"/>
                <a:ea typeface="微软雅黑" panose="020B0503020204020204" pitchFamily="34" charset="-122"/>
              </a:rPr>
              <a:t>继承方式  </a:t>
            </a:r>
            <a:r>
              <a:rPr lang="zh-CN" altLang="en-US" sz="2000" dirty="0">
                <a:latin typeface="Consolas" panose="020B0609020204030204" pitchFamily="49" charset="0"/>
                <a:ea typeface="微软雅黑" panose="020B0503020204020204" pitchFamily="34" charset="-122"/>
              </a:rPr>
              <a:t>基类名</a:t>
            </a: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cs typeface="Times New Roman" pitchFamily="18" charset="0"/>
              </a:rPr>
              <a:t>{</a:t>
            </a: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rPr>
              <a:t>    </a:t>
            </a:r>
            <a:r>
              <a:rPr lang="zh-CN" altLang="en-US" sz="2000" dirty="0">
                <a:latin typeface="Consolas" panose="020B0609020204030204" pitchFamily="49" charset="0"/>
                <a:ea typeface="微软雅黑" panose="020B0503020204020204" pitchFamily="34" charset="-122"/>
              </a:rPr>
              <a:t>成员声明；</a:t>
            </a: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cs typeface="Times New Roman" pitchFamily="18" charset="0"/>
              </a:rPr>
              <a:t>}</a:t>
            </a:r>
          </a:p>
          <a:p>
            <a:pPr>
              <a:defRPr/>
            </a:pPr>
            <a:r>
              <a:rPr lang="zh-CN" altLang="en-US" sz="2400" dirty="0">
                <a:latin typeface="Consolas" panose="020B0609020204030204" pitchFamily="49" charset="0"/>
                <a:ea typeface="微软雅黑" panose="020B0503020204020204" pitchFamily="34" charset="-122"/>
              </a:rPr>
              <a:t>例如：</a:t>
            </a:r>
            <a:endParaRPr lang="en-US" altLang="zh-CN" sz="2400" dirty="0">
              <a:latin typeface="Consolas" panose="020B0609020204030204" pitchFamily="49" charset="0"/>
              <a:ea typeface="微软雅黑" panose="020B0503020204020204" pitchFamily="34" charset="-122"/>
            </a:endParaRP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cs typeface="Times New Roman" pitchFamily="18" charset="0"/>
              </a:rPr>
              <a:t>class Derived</a:t>
            </a:r>
            <a:r>
              <a:rPr lang="en-US" altLang="zh-CN" sz="2000" dirty="0">
                <a:latin typeface="Consolas" panose="020B0609020204030204" pitchFamily="49" charset="0"/>
                <a:ea typeface="微软雅黑" panose="020B0503020204020204" pitchFamily="34" charset="-122"/>
              </a:rPr>
              <a:t>: </a:t>
            </a:r>
            <a:r>
              <a:rPr lang="en-US" altLang="zh-CN" sz="2000" dirty="0">
                <a:solidFill>
                  <a:schemeClr val="accent4">
                    <a:lumMod val="75000"/>
                  </a:schemeClr>
                </a:solidFill>
                <a:latin typeface="Consolas" panose="020B0609020204030204" pitchFamily="49" charset="0"/>
                <a:ea typeface="微软雅黑" panose="020B0503020204020204" pitchFamily="34" charset="-122"/>
              </a:rPr>
              <a:t>public </a:t>
            </a:r>
            <a:r>
              <a:rPr lang="en-US" altLang="zh-CN" sz="2000" dirty="0">
                <a:latin typeface="Consolas" panose="020B0609020204030204" pitchFamily="49" charset="0"/>
                <a:ea typeface="微软雅黑" panose="020B0503020204020204" pitchFamily="34" charset="-122"/>
                <a:cs typeface="Times New Roman" pitchFamily="18" charset="0"/>
              </a:rPr>
              <a:t>Base</a:t>
            </a: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cs typeface="Times New Roman" pitchFamily="18" charset="0"/>
              </a:rPr>
              <a:t>{</a:t>
            </a: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cs typeface="Times New Roman" pitchFamily="18" charset="0"/>
              </a:rPr>
              <a:t>public:</a:t>
            </a:r>
          </a:p>
          <a:p>
            <a:pPr marL="487412" indent="-341188" eaLnBrk="1" fontAlgn="auto" hangingPunct="1">
              <a:spcBef>
                <a:spcPts val="0"/>
              </a:spcBef>
              <a:spcAft>
                <a:spcPts val="0"/>
              </a:spcAft>
              <a:buClr>
                <a:schemeClr val="accent3"/>
              </a:buClr>
              <a:buNone/>
              <a:defRPr/>
            </a:pPr>
            <a:r>
              <a:rPr lang="en-US" altLang="zh-CN" sz="2000" dirty="0" smtClean="0">
                <a:latin typeface="Consolas" panose="020B0609020204030204" pitchFamily="49" charset="0"/>
                <a:ea typeface="微软雅黑" panose="020B0503020204020204" pitchFamily="34" charset="-122"/>
                <a:cs typeface="Times New Roman" pitchFamily="18" charset="0"/>
              </a:rPr>
              <a:t>    Derived();</a:t>
            </a:r>
            <a:endParaRPr lang="en-US" altLang="zh-CN" sz="2000" dirty="0">
              <a:latin typeface="Consolas" panose="020B0609020204030204" pitchFamily="49" charset="0"/>
              <a:ea typeface="微软雅黑" panose="020B0503020204020204" pitchFamily="34" charset="-122"/>
              <a:cs typeface="Times New Roman" pitchFamily="18" charset="0"/>
            </a:endParaRPr>
          </a:p>
          <a:p>
            <a:pPr marL="487412" indent="-341188" eaLnBrk="1" fontAlgn="auto" hangingPunct="1">
              <a:spcBef>
                <a:spcPts val="0"/>
              </a:spcBef>
              <a:spcAft>
                <a:spcPts val="0"/>
              </a:spcAft>
              <a:buClr>
                <a:schemeClr val="accent3"/>
              </a:buClr>
              <a:buNone/>
              <a:defRPr/>
            </a:pPr>
            <a:r>
              <a:rPr lang="en-US" altLang="zh-CN" sz="2000" dirty="0">
                <a:latin typeface="Consolas" panose="020B0609020204030204" pitchFamily="49" charset="0"/>
                <a:ea typeface="微软雅黑" panose="020B0503020204020204" pitchFamily="34" charset="-122"/>
                <a:cs typeface="Times New Roman" pitchFamily="18" charset="0"/>
              </a:rPr>
              <a:t> </a:t>
            </a:r>
            <a:r>
              <a:rPr lang="en-US" altLang="zh-CN" sz="2000" dirty="0" smtClean="0">
                <a:latin typeface="Consolas" panose="020B0609020204030204" pitchFamily="49" charset="0"/>
                <a:ea typeface="微软雅黑" panose="020B0503020204020204" pitchFamily="34" charset="-122"/>
                <a:cs typeface="Times New Roman" pitchFamily="18" charset="0"/>
              </a:rPr>
              <a:t>   ~Derived();</a:t>
            </a:r>
            <a:endParaRPr lang="en-US" altLang="zh-CN" sz="2000" dirty="0">
              <a:latin typeface="Consolas" panose="020B0609020204030204" pitchFamily="49" charset="0"/>
              <a:ea typeface="微软雅黑" panose="020B0503020204020204" pitchFamily="34" charset="-122"/>
              <a:cs typeface="Times New Roman" pitchFamily="18" charset="0"/>
            </a:endParaRPr>
          </a:p>
          <a:p>
            <a:pPr marL="487412" indent="-341188" eaLnBrk="1" fontAlgn="auto" hangingPunct="1">
              <a:spcBef>
                <a:spcPts val="0"/>
              </a:spcBef>
              <a:spcAft>
                <a:spcPts val="0"/>
              </a:spcAft>
              <a:buClr>
                <a:schemeClr val="accent3"/>
              </a:buClr>
              <a:buNone/>
              <a:defRPr/>
            </a:pPr>
            <a:r>
              <a:rPr lang="en-US" altLang="zh-CN" sz="2000" dirty="0" smtClean="0">
                <a:latin typeface="Consolas" panose="020B0609020204030204" pitchFamily="49" charset="0"/>
                <a:ea typeface="微软雅黑" panose="020B0503020204020204" pitchFamily="34" charset="-122"/>
                <a:cs typeface="Times New Roman" pitchFamily="18" charset="0"/>
              </a:rPr>
              <a:t>};</a:t>
            </a:r>
            <a:endParaRPr lang="en-US" altLang="zh-CN" sz="2000" dirty="0">
              <a:latin typeface="Consolas" panose="020B0609020204030204" pitchFamily="49" charset="0"/>
              <a:ea typeface="微软雅黑" panose="020B0503020204020204" pitchFamily="34" charset="-122"/>
              <a:cs typeface="Times New Roman" pitchFamily="18" charset="0"/>
            </a:endParaRPr>
          </a:p>
        </p:txBody>
      </p:sp>
      <p:sp>
        <p:nvSpPr>
          <p:cNvPr id="9" name="灯片编号占位符 8"/>
          <p:cNvSpPr>
            <a:spLocks noGrp="1"/>
          </p:cNvSpPr>
          <p:nvPr>
            <p:ph type="sldNum" sz="quarter" idx="4"/>
          </p:nvPr>
        </p:nvSpPr>
        <p:spPr/>
        <p:txBody>
          <a:bodyPr/>
          <a:lstStyle/>
          <a:p>
            <a:fld id="{B6725A2D-64D5-43E0-9E25-6A4CEDC0863C}"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派生类的定义</a:t>
            </a:r>
          </a:p>
        </p:txBody>
      </p:sp>
      <p:sp>
        <p:nvSpPr>
          <p:cNvPr id="16387" name="内容占位符 2"/>
          <p:cNvSpPr>
            <a:spLocks noGrp="1"/>
          </p:cNvSpPr>
          <p:nvPr>
            <p:ph idx="1"/>
          </p:nvPr>
        </p:nvSpPr>
        <p:spPr>
          <a:xfrm>
            <a:off x="609600" y="1917626"/>
            <a:ext cx="10975975" cy="4657799"/>
          </a:xfrm>
        </p:spPr>
        <p:txBody>
          <a:bodyPr/>
          <a:lstStyle/>
          <a:p>
            <a:pPr marL="146050" indent="0">
              <a:buNone/>
            </a:pPr>
            <a:r>
              <a:rPr lang="zh-CN" altLang="en-US" sz="2400" dirty="0">
                <a:latin typeface="Consolas" panose="020B0609020204030204" pitchFamily="49" charset="0"/>
              </a:rPr>
              <a:t>多继承时</a:t>
            </a:r>
            <a:endParaRPr lang="en-US" altLang="zh-CN" sz="2400" dirty="0">
              <a:latin typeface="Consolas" panose="020B0609020204030204" pitchFamily="49" charset="0"/>
            </a:endParaRPr>
          </a:p>
          <a:p>
            <a:pPr marL="146050" indent="0">
              <a:buNone/>
            </a:pPr>
            <a:r>
              <a:rPr lang="en-US" altLang="zh-CN" sz="2000" dirty="0">
                <a:latin typeface="Consolas" panose="020B0609020204030204" pitchFamily="49" charset="0"/>
              </a:rPr>
              <a:t>class </a:t>
            </a:r>
            <a:r>
              <a:rPr lang="zh-CN" altLang="en-US" sz="2000" dirty="0">
                <a:latin typeface="Consolas" panose="020B0609020204030204" pitchFamily="49" charset="0"/>
              </a:rPr>
              <a:t>派生类名：</a:t>
            </a:r>
            <a:r>
              <a:rPr lang="zh-CN" altLang="en-US" sz="2000" dirty="0">
                <a:solidFill>
                  <a:schemeClr val="accent4">
                    <a:lumMod val="75000"/>
                  </a:schemeClr>
                </a:solidFill>
                <a:latin typeface="Consolas" panose="020B0609020204030204" pitchFamily="49" charset="0"/>
              </a:rPr>
              <a:t>继承方式</a:t>
            </a:r>
            <a:r>
              <a:rPr lang="en-US" altLang="zh-CN" sz="2000" dirty="0" smtClean="0">
                <a:solidFill>
                  <a:schemeClr val="accent4">
                    <a:lumMod val="75000"/>
                  </a:schemeClr>
                </a:solidFill>
                <a:latin typeface="Consolas" panose="020B0609020204030204" pitchFamily="49" charset="0"/>
              </a:rPr>
              <a:t>1 </a:t>
            </a:r>
            <a:r>
              <a:rPr lang="zh-CN" altLang="en-US" sz="2000" dirty="0">
                <a:latin typeface="Consolas" panose="020B0609020204030204" pitchFamily="49" charset="0"/>
              </a:rPr>
              <a:t>基类名</a:t>
            </a:r>
            <a:r>
              <a:rPr lang="en-US" altLang="zh-CN" sz="2000" dirty="0">
                <a:latin typeface="Consolas" panose="020B0609020204030204" pitchFamily="49" charset="0"/>
              </a:rPr>
              <a:t>1</a:t>
            </a:r>
            <a:r>
              <a:rPr lang="zh-CN" altLang="en-US" sz="2000" dirty="0">
                <a:latin typeface="Consolas" panose="020B0609020204030204" pitchFamily="49" charset="0"/>
              </a:rPr>
              <a:t>，</a:t>
            </a:r>
            <a:r>
              <a:rPr lang="zh-CN" altLang="en-US" sz="2000" dirty="0">
                <a:solidFill>
                  <a:schemeClr val="accent4">
                    <a:lumMod val="75000"/>
                  </a:schemeClr>
                </a:solidFill>
                <a:latin typeface="Consolas" panose="020B0609020204030204" pitchFamily="49" charset="0"/>
              </a:rPr>
              <a:t>继承方式</a:t>
            </a:r>
            <a:r>
              <a:rPr lang="en-US" altLang="zh-CN" sz="2000" dirty="0">
                <a:solidFill>
                  <a:schemeClr val="accent4">
                    <a:lumMod val="75000"/>
                  </a:schemeClr>
                </a:solidFill>
                <a:latin typeface="Consolas" panose="020B0609020204030204" pitchFamily="49" charset="0"/>
              </a:rPr>
              <a:t>2 </a:t>
            </a:r>
            <a:r>
              <a:rPr lang="zh-CN" altLang="en-US" sz="2000" dirty="0" smtClean="0">
                <a:latin typeface="Consolas" panose="020B0609020204030204" pitchFamily="49" charset="0"/>
              </a:rPr>
              <a:t>基</a:t>
            </a:r>
            <a:r>
              <a:rPr lang="zh-CN" altLang="en-US" sz="2000" dirty="0">
                <a:latin typeface="Consolas" panose="020B0609020204030204" pitchFamily="49" charset="0"/>
              </a:rPr>
              <a:t>类名</a:t>
            </a:r>
            <a:r>
              <a:rPr lang="en-US" altLang="zh-CN" sz="2000" dirty="0">
                <a:latin typeface="Consolas" panose="020B0609020204030204" pitchFamily="49" charset="0"/>
              </a:rPr>
              <a:t>2</a:t>
            </a:r>
            <a:r>
              <a:rPr lang="zh-CN" altLang="en-US" sz="2000" dirty="0">
                <a:latin typeface="Consolas" panose="020B0609020204030204" pitchFamily="49" charset="0"/>
              </a:rPr>
              <a:t>，</a:t>
            </a:r>
            <a:r>
              <a:rPr lang="en-US" altLang="zh-CN" sz="2000" dirty="0">
                <a:latin typeface="Consolas" panose="020B0609020204030204" pitchFamily="49" charset="0"/>
              </a:rPr>
              <a:t>...</a:t>
            </a:r>
          </a:p>
          <a:p>
            <a:pPr marL="146050" indent="0">
              <a:buNone/>
            </a:pPr>
            <a:r>
              <a:rPr lang="en-US" altLang="zh-CN" sz="2000" dirty="0">
                <a:latin typeface="Consolas" panose="020B0609020204030204" pitchFamily="49" charset="0"/>
              </a:rPr>
              <a:t>{</a:t>
            </a:r>
          </a:p>
          <a:p>
            <a:pPr marL="146050" indent="0">
              <a:buNone/>
            </a:pPr>
            <a:r>
              <a:rPr lang="en-US" altLang="zh-CN" sz="2000" dirty="0">
                <a:latin typeface="Consolas" panose="020B0609020204030204" pitchFamily="49" charset="0"/>
              </a:rPr>
              <a:t>	</a:t>
            </a:r>
            <a:r>
              <a:rPr lang="zh-CN" altLang="en-US" sz="2000" dirty="0">
                <a:latin typeface="Consolas" panose="020B0609020204030204" pitchFamily="49" charset="0"/>
              </a:rPr>
              <a:t>成员声明；</a:t>
            </a:r>
          </a:p>
          <a:p>
            <a:pPr marL="146050" indent="0">
              <a:buNone/>
            </a:pPr>
            <a:r>
              <a:rPr lang="en-US" altLang="zh-CN" sz="2000" dirty="0">
                <a:latin typeface="Consolas" panose="020B0609020204030204" pitchFamily="49" charset="0"/>
              </a:rPr>
              <a:t>}</a:t>
            </a:r>
          </a:p>
          <a:p>
            <a:pPr marL="146050" indent="0">
              <a:buNone/>
            </a:pPr>
            <a:r>
              <a:rPr lang="zh-CN" altLang="en-US" sz="2400" dirty="0">
                <a:latin typeface="Consolas" panose="020B0609020204030204" pitchFamily="49" charset="0"/>
              </a:rPr>
              <a:t>注意：每一个“继承方式”，只用于限制对紧随其后之基类的继承。例如：</a:t>
            </a:r>
            <a:endParaRPr lang="en-US" altLang="zh-CN" sz="2400" dirty="0">
              <a:latin typeface="Consolas" panose="020B0609020204030204" pitchFamily="49" charset="0"/>
            </a:endParaRPr>
          </a:p>
          <a:p>
            <a:pPr marL="146050" indent="0">
              <a:buNone/>
            </a:pPr>
            <a:r>
              <a:rPr lang="en-US" altLang="zh-CN" sz="2000" dirty="0">
                <a:latin typeface="Consolas" panose="020B0609020204030204" pitchFamily="49" charset="0"/>
              </a:rPr>
              <a:t>class Derived: </a:t>
            </a:r>
            <a:r>
              <a:rPr lang="en-US" altLang="zh-CN" sz="2000" dirty="0">
                <a:solidFill>
                  <a:schemeClr val="accent4">
                    <a:lumMod val="75000"/>
                  </a:schemeClr>
                </a:solidFill>
                <a:latin typeface="Consolas" panose="020B0609020204030204" pitchFamily="49" charset="0"/>
              </a:rPr>
              <a:t>public</a:t>
            </a:r>
            <a:r>
              <a:rPr lang="en-US" altLang="zh-CN" sz="2000" dirty="0">
                <a:latin typeface="Consolas" panose="020B0609020204030204" pitchFamily="49" charset="0"/>
              </a:rPr>
              <a:t> Base1, </a:t>
            </a:r>
            <a:r>
              <a:rPr lang="en-US" altLang="zh-CN" sz="2000" dirty="0">
                <a:solidFill>
                  <a:schemeClr val="accent4">
                    <a:lumMod val="75000"/>
                  </a:schemeClr>
                </a:solidFill>
                <a:latin typeface="Consolas" panose="020B0609020204030204" pitchFamily="49" charset="0"/>
              </a:rPr>
              <a:t>private</a:t>
            </a:r>
            <a:r>
              <a:rPr lang="en-US" altLang="zh-CN" sz="2000" dirty="0">
                <a:latin typeface="Consolas" panose="020B0609020204030204" pitchFamily="49" charset="0"/>
              </a:rPr>
              <a:t> Base2</a:t>
            </a:r>
          </a:p>
          <a:p>
            <a:pPr marL="146050" indent="0">
              <a:buNone/>
            </a:pPr>
            <a:r>
              <a:rPr lang="en-US" altLang="zh-CN" sz="2000" dirty="0">
                <a:latin typeface="Consolas" panose="020B0609020204030204" pitchFamily="49" charset="0"/>
              </a:rPr>
              <a:t>{</a:t>
            </a:r>
          </a:p>
          <a:p>
            <a:pPr marL="146050" indent="0">
              <a:buNone/>
            </a:pPr>
            <a:r>
              <a:rPr lang="en-US" altLang="zh-CN" sz="2000" dirty="0">
                <a:latin typeface="Consolas" panose="020B0609020204030204" pitchFamily="49" charset="0"/>
              </a:rPr>
              <a:t>public:</a:t>
            </a:r>
          </a:p>
          <a:p>
            <a:pPr marL="146050" indent="0">
              <a:buNone/>
            </a:pPr>
            <a:r>
              <a:rPr lang="en-US" altLang="zh-CN" sz="2000" dirty="0">
                <a:latin typeface="Consolas" panose="020B0609020204030204" pitchFamily="49" charset="0"/>
              </a:rPr>
              <a:t>	</a:t>
            </a:r>
            <a:r>
              <a:rPr lang="en-US" altLang="zh-CN" sz="2000" dirty="0" smtClean="0">
                <a:latin typeface="Consolas" panose="020B0609020204030204" pitchFamily="49" charset="0"/>
              </a:rPr>
              <a:t>Derived();</a:t>
            </a:r>
            <a:endParaRPr lang="en-US" altLang="zh-CN" sz="2000" dirty="0">
              <a:latin typeface="Consolas" panose="020B0609020204030204" pitchFamily="49" charset="0"/>
            </a:endParaRPr>
          </a:p>
          <a:p>
            <a:pPr marL="146050" indent="0">
              <a:buNone/>
            </a:pPr>
            <a:r>
              <a:rPr lang="en-US" altLang="zh-CN" sz="2000" dirty="0">
                <a:latin typeface="Consolas" panose="020B0609020204030204" pitchFamily="49" charset="0"/>
              </a:rPr>
              <a:t>	~</a:t>
            </a:r>
            <a:r>
              <a:rPr lang="en-US" altLang="zh-CN" sz="2000" dirty="0" smtClean="0">
                <a:latin typeface="Consolas" panose="020B0609020204030204" pitchFamily="49" charset="0"/>
              </a:rPr>
              <a:t>Derived();</a:t>
            </a:r>
            <a:endParaRPr lang="en-US" altLang="zh-CN" sz="2000" dirty="0">
              <a:latin typeface="Consolas" panose="020B0609020204030204" pitchFamily="49" charset="0"/>
            </a:endParaRPr>
          </a:p>
          <a:p>
            <a:pPr marL="146050" indent="0">
              <a:buNone/>
            </a:pPr>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灯片编号占位符 5"/>
          <p:cNvSpPr>
            <a:spLocks noGrp="1"/>
          </p:cNvSpPr>
          <p:nvPr>
            <p:ph type="sldNum" sz="quarter" idx="4"/>
          </p:nvPr>
        </p:nvSpPr>
        <p:spPr/>
        <p:txBody>
          <a:bodyPr/>
          <a:lstStyle/>
          <a:p>
            <a:fld id="{B6725A2D-64D5-43E0-9E25-6A4CEDC0863C}"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t>派生类的构成</a:t>
            </a:r>
          </a:p>
        </p:txBody>
      </p:sp>
      <p:sp>
        <p:nvSpPr>
          <p:cNvPr id="17411" name="内容占位符 2"/>
          <p:cNvSpPr>
            <a:spLocks noGrp="1"/>
          </p:cNvSpPr>
          <p:nvPr>
            <p:ph idx="1"/>
          </p:nvPr>
        </p:nvSpPr>
        <p:spPr/>
        <p:txBody>
          <a:bodyPr/>
          <a:lstStyle/>
          <a:p>
            <a:r>
              <a:rPr lang="zh-CN" altLang="en-US" sz="2400" dirty="0"/>
              <a:t>吸收基类成员</a:t>
            </a:r>
            <a:endParaRPr lang="en-US" altLang="zh-CN" sz="2400" dirty="0"/>
          </a:p>
          <a:p>
            <a:pPr lvl="1"/>
            <a:r>
              <a:rPr lang="zh-CN" altLang="en-US" sz="2400" dirty="0"/>
              <a:t>吸收基类成员之后，派生类实际上就包含了它的全部基类中除构造和析构函数之外的所有成员。</a:t>
            </a:r>
            <a:endParaRPr lang="en-US" altLang="zh-CN" sz="2400" dirty="0"/>
          </a:p>
          <a:p>
            <a:r>
              <a:rPr lang="zh-CN" altLang="en-US" sz="2400" dirty="0"/>
              <a:t>改造基类成员</a:t>
            </a:r>
            <a:endParaRPr lang="en-US" altLang="zh-CN" sz="2400" dirty="0"/>
          </a:p>
          <a:p>
            <a:pPr lvl="1"/>
            <a:r>
              <a:rPr lang="zh-CN" altLang="en-US" sz="2400" dirty="0"/>
              <a:t>如果派生类声明了一个和某基类成员同名的新成员，派生的新成员就隐藏或覆盖了外层同名成员</a:t>
            </a:r>
            <a:endParaRPr lang="en-US" altLang="zh-CN" sz="2400" dirty="0"/>
          </a:p>
          <a:p>
            <a:r>
              <a:rPr lang="zh-CN" altLang="en-US" sz="2400" dirty="0"/>
              <a:t>添加新的成员</a:t>
            </a:r>
            <a:endParaRPr lang="en-US" altLang="zh-CN" sz="2400" dirty="0"/>
          </a:p>
          <a:p>
            <a:pPr lvl="1"/>
            <a:r>
              <a:rPr lang="zh-CN" altLang="en-US" sz="2400" dirty="0"/>
              <a:t>派生类增加新成员使派生类在功能上有所发展</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派生类的构成</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14</a:t>
            </a:fld>
            <a:endParaRPr lang="zh-CN" altLang="en-US"/>
          </a:p>
        </p:txBody>
      </p:sp>
      <p:pic>
        <p:nvPicPr>
          <p:cNvPr id="5" name="Picture 3" descr="F:\C++程序设计\tu\tu\图11.6.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2567" y="1701602"/>
            <a:ext cx="7050039" cy="476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08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继承方式</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10901363" y="1588"/>
            <a:ext cx="1016000" cy="366712"/>
          </a:xfrm>
          <a:prstGeom prst="rect">
            <a:avLst/>
          </a:prstGeom>
        </p:spPr>
        <p:txBody>
          <a:bodyPr/>
          <a:lstStyle/>
          <a:p>
            <a:fld id="{D649789B-3D0D-4D54-8CEA-53DEDEB397EB}" type="slidenum">
              <a:rPr lang="en-US" altLang="zh-CN" smtClean="0"/>
              <a:pPr/>
              <a:t>15</a:t>
            </a:fld>
            <a:endParaRPr lang="en-US" altLang="zh-CN"/>
          </a:p>
        </p:txBody>
      </p:sp>
    </p:spTree>
    <p:extLst>
      <p:ext uri="{BB962C8B-B14F-4D97-AF65-F5344CB8AC3E}">
        <p14:creationId xmlns:p14="http://schemas.microsoft.com/office/powerpoint/2010/main" val="295598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a:t>不同继承方式下类成员的访问控制</a:t>
            </a:r>
          </a:p>
        </p:txBody>
      </p:sp>
      <p:sp>
        <p:nvSpPr>
          <p:cNvPr id="18435" name="内容占位符 2"/>
          <p:cNvSpPr>
            <a:spLocks noGrp="1"/>
          </p:cNvSpPr>
          <p:nvPr>
            <p:ph idx="1"/>
          </p:nvPr>
        </p:nvSpPr>
        <p:spPr/>
        <p:txBody>
          <a:bodyPr/>
          <a:lstStyle/>
          <a:p>
            <a:r>
              <a:rPr lang="zh-CN" altLang="en-US"/>
              <a:t>不同继承方式的影响主要体现在：</a:t>
            </a:r>
          </a:p>
          <a:p>
            <a:pPr lvl="1"/>
            <a:r>
              <a:rPr lang="zh-CN" altLang="en-US"/>
              <a:t>派生类成员对基类成员的访问权限</a:t>
            </a:r>
          </a:p>
          <a:p>
            <a:pPr lvl="1"/>
            <a:r>
              <a:rPr lang="zh-CN" altLang="en-US"/>
              <a:t>通过派生类对象对基类成员的访问权限</a:t>
            </a:r>
          </a:p>
          <a:p>
            <a:r>
              <a:rPr lang="zh-CN" altLang="en-US"/>
              <a:t>三种继承方式</a:t>
            </a:r>
          </a:p>
          <a:p>
            <a:pPr lvl="1"/>
            <a:r>
              <a:rPr lang="zh-CN" altLang="en-US"/>
              <a:t>公有继承</a:t>
            </a:r>
          </a:p>
          <a:p>
            <a:pPr lvl="1"/>
            <a:r>
              <a:rPr lang="zh-CN" altLang="en-US"/>
              <a:t>私有继承</a:t>
            </a:r>
          </a:p>
          <a:p>
            <a:pPr lvl="1"/>
            <a:r>
              <a:rPr lang="zh-CN" altLang="en-US"/>
              <a:t>保护继承</a:t>
            </a:r>
            <a:endParaRPr lang="zh-CN" altLang="en-US" dirty="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不同继承方式下类成员的访问控制</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17</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6887673"/>
              </p:ext>
            </p:extLst>
          </p:nvPr>
        </p:nvGraphicFramePr>
        <p:xfrm>
          <a:off x="1417067" y="2133650"/>
          <a:ext cx="9145016" cy="3744915"/>
        </p:xfrm>
        <a:graphic>
          <a:graphicData uri="http://schemas.openxmlformats.org/drawingml/2006/table">
            <a:tbl>
              <a:tblPr firstRow="1" bandRow="1">
                <a:tableStyleId>{2D5ABB26-0587-4C30-8999-92F81FD0307C}</a:tableStyleId>
              </a:tblPr>
              <a:tblGrid>
                <a:gridCol w="1100792"/>
                <a:gridCol w="2011056"/>
                <a:gridCol w="2011056"/>
                <a:gridCol w="2011056"/>
                <a:gridCol w="2011056"/>
              </a:tblGrid>
              <a:tr h="748983">
                <a:tc rowSpan="2" gridSpan="2">
                  <a:txBody>
                    <a:bodyPr/>
                    <a:lstStyle/>
                    <a:p>
                      <a:pPr algn="ctr"/>
                      <a:endParaRPr lang="zh-CN" altLang="en-US" sz="2400" b="0" baseline="0" dirty="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2400" b="0" dirty="0" smtClean="0"/>
                        <a:t>继承方式</a:t>
                      </a:r>
                      <a:endParaRPr lang="zh-CN" altLang="en-US" sz="2400" b="0" dirty="0"/>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8983">
                <a:tc gridSpan="2" vMerge="1">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vMerge="1">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altLang="zh-CN" sz="2400" b="0" baseline="0" dirty="0" smtClean="0">
                          <a:latin typeface="Consolas" panose="020B0609020204030204" pitchFamily="49" charset="0"/>
                        </a:rPr>
                        <a:t>public</a:t>
                      </a:r>
                      <a:endParaRPr lang="zh-CN" altLang="en-US" sz="2400" b="0" baseline="0" dirty="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0" baseline="0" smtClean="0">
                          <a:latin typeface="Consolas" panose="020B0609020204030204" pitchFamily="49" charset="0"/>
                        </a:rPr>
                        <a:t>protected</a:t>
                      </a:r>
                      <a:endParaRPr lang="zh-CN" altLang="en-US" sz="2400" b="0" baseline="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0" baseline="0" smtClean="0">
                          <a:latin typeface="Consolas" panose="020B0609020204030204" pitchFamily="49" charset="0"/>
                        </a:rPr>
                        <a:t>private</a:t>
                      </a:r>
                      <a:endParaRPr lang="zh-CN" altLang="en-US" sz="2400" b="0" baseline="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48983">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0" baseline="0" smtClean="0">
                          <a:latin typeface="Consolas" panose="020B0609020204030204" pitchFamily="49" charset="0"/>
                        </a:rPr>
                        <a:t>基类成员</a:t>
                      </a:r>
                    </a:p>
                  </a:txBody>
                  <a:tcPr marL="91443" marR="91443" marT="45726" marB="45726"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0" baseline="0" dirty="0" smtClean="0">
                          <a:latin typeface="Consolas" panose="020B0609020204030204" pitchFamily="49" charset="0"/>
                        </a:rPr>
                        <a:t>public</a:t>
                      </a:r>
                      <a:endParaRPr lang="zh-CN" altLang="en-US" sz="2400" b="0" baseline="0" dirty="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0" baseline="0" dirty="0" smtClean="0">
                          <a:latin typeface="Consolas" panose="020B0609020204030204" pitchFamily="49" charset="0"/>
                        </a:rPr>
                        <a:t>public</a:t>
                      </a:r>
                      <a:endParaRPr lang="zh-CN" altLang="en-US" sz="2400" b="0" baseline="0" dirty="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baseline="0" dirty="0" smtClean="0">
                          <a:latin typeface="Consolas" panose="020B0609020204030204" pitchFamily="49" charset="0"/>
                        </a:rPr>
                        <a:t>protected</a:t>
                      </a:r>
                      <a:endParaRPr lang="zh-CN" altLang="en-US" sz="2400" b="0" baseline="0" dirty="0" smtClean="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baseline="0" smtClean="0">
                          <a:latin typeface="Consolas" panose="020B0609020204030204" pitchFamily="49" charset="0"/>
                        </a:rPr>
                        <a:t>private</a:t>
                      </a:r>
                      <a:endParaRPr lang="zh-CN" altLang="en-US" sz="2400" b="0" baseline="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8983">
                <a:tc vMerge="1">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0" baseline="0" smtClean="0">
                          <a:latin typeface="Consolas" panose="020B0609020204030204" pitchFamily="49" charset="0"/>
                        </a:rPr>
                        <a:t>protected</a:t>
                      </a:r>
                      <a:endParaRPr lang="zh-CN" altLang="en-US" sz="2400" b="0" baseline="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0" baseline="0" smtClean="0">
                          <a:latin typeface="Consolas" panose="020B0609020204030204" pitchFamily="49" charset="0"/>
                        </a:rPr>
                        <a:t>protected</a:t>
                      </a:r>
                      <a:endParaRPr lang="zh-CN" altLang="en-US" sz="2400" b="0" baseline="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baseline="0" dirty="0" smtClean="0">
                          <a:latin typeface="Consolas" panose="020B0609020204030204" pitchFamily="49" charset="0"/>
                        </a:rPr>
                        <a:t>protected</a:t>
                      </a:r>
                      <a:endParaRPr lang="zh-CN" altLang="en-US" sz="2400" b="0" baseline="0" dirty="0" smtClean="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baseline="0" dirty="0" smtClean="0">
                          <a:latin typeface="Consolas" panose="020B0609020204030204" pitchFamily="49" charset="0"/>
                        </a:rPr>
                        <a:t>private</a:t>
                      </a:r>
                      <a:endParaRPr lang="zh-CN" altLang="en-US" sz="2400" b="0" baseline="0" dirty="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8983">
                <a:tc vMerge="1">
                  <a:txBody>
                    <a:bodyPr/>
                    <a:lstStyle/>
                    <a:p>
                      <a:pPr algn="ct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altLang="zh-CN" sz="2400" b="0" baseline="0" smtClean="0">
                          <a:latin typeface="Consolas" panose="020B0609020204030204" pitchFamily="49" charset="0"/>
                        </a:rPr>
                        <a:t>private</a:t>
                      </a:r>
                      <a:endParaRPr lang="zh-CN" altLang="en-US" sz="2400" b="0" baseline="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0" baseline="0" smtClean="0">
                          <a:latin typeface="Consolas" panose="020B0609020204030204" pitchFamily="49" charset="0"/>
                        </a:rPr>
                        <a:t>不可访问</a:t>
                      </a: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0" baseline="0" smtClean="0">
                          <a:latin typeface="Consolas" panose="020B0609020204030204" pitchFamily="49" charset="0"/>
                        </a:rPr>
                        <a:t>不可访问</a:t>
                      </a: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0" baseline="0" dirty="0" smtClean="0">
                          <a:latin typeface="Consolas" panose="020B0609020204030204" pitchFamily="49" charset="0"/>
                        </a:rPr>
                        <a:t>不可访问</a:t>
                      </a:r>
                      <a:endParaRPr lang="zh-CN" altLang="en-US" sz="2400" b="0" baseline="0" dirty="0">
                        <a:latin typeface="Consolas" panose="020B0609020204030204" pitchFamily="49" charset="0"/>
                      </a:endParaRPr>
                    </a:p>
                  </a:txBody>
                  <a:tcPr marL="91443" marR="91443" marT="45726" marB="457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9066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公有继承</a:t>
            </a:r>
            <a:r>
              <a:rPr lang="en-US" altLang="zh-CN"/>
              <a:t>(public)</a:t>
            </a:r>
            <a:endParaRPr lang="zh-CN" altLang="en-US"/>
          </a:p>
        </p:txBody>
      </p:sp>
      <p:sp>
        <p:nvSpPr>
          <p:cNvPr id="19459" name="内容占位符 2"/>
          <p:cNvSpPr>
            <a:spLocks noGrp="1"/>
          </p:cNvSpPr>
          <p:nvPr>
            <p:ph idx="1"/>
          </p:nvPr>
        </p:nvSpPr>
        <p:spPr/>
        <p:txBody>
          <a:bodyPr/>
          <a:lstStyle/>
          <a:p>
            <a:pPr eaLnBrk="1" hangingPunct="1">
              <a:spcAft>
                <a:spcPts val="1600"/>
              </a:spcAft>
            </a:pPr>
            <a:r>
              <a:rPr lang="zh-CN" altLang="en-US">
                <a:latin typeface="宋体" panose="02010600030101010101" pitchFamily="2" charset="-122"/>
              </a:rPr>
              <a:t>基类的</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成员的访问属性在派生类中</a:t>
            </a:r>
            <a:r>
              <a:rPr lang="zh-CN" altLang="en-US">
                <a:solidFill>
                  <a:srgbClr val="CE640C"/>
                </a:solidFill>
                <a:latin typeface="宋体" panose="02010600030101010101" pitchFamily="2" charset="-122"/>
              </a:rPr>
              <a:t>保持不变</a:t>
            </a:r>
            <a:r>
              <a:rPr lang="zh-CN" altLang="en-US">
                <a:latin typeface="宋体" panose="02010600030101010101" pitchFamily="2" charset="-122"/>
              </a:rPr>
              <a:t>，但基类的</a:t>
            </a:r>
            <a:r>
              <a:rPr lang="en-US" altLang="zh-CN">
                <a:solidFill>
                  <a:srgbClr val="00B050"/>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r>
              <a:rPr lang="zh-CN" altLang="en-US">
                <a:solidFill>
                  <a:srgbClr val="00B050"/>
                </a:solidFill>
                <a:latin typeface="宋体" panose="02010600030101010101" pitchFamily="2" charset="-122"/>
              </a:rPr>
              <a:t>不可直接访问</a:t>
            </a:r>
            <a:r>
              <a:rPr lang="zh-CN" altLang="en-US">
                <a:latin typeface="宋体" panose="02010600030101010101" pitchFamily="2" charset="-122"/>
              </a:rPr>
              <a:t>。</a:t>
            </a:r>
          </a:p>
          <a:p>
            <a:pPr eaLnBrk="1" hangingPunct="1">
              <a:spcAft>
                <a:spcPts val="1600"/>
              </a:spcAft>
            </a:pPr>
            <a:r>
              <a:rPr lang="zh-CN" altLang="en-US">
                <a:latin typeface="宋体" panose="02010600030101010101" pitchFamily="2" charset="-122"/>
              </a:rPr>
              <a:t>派生类中的成员函数可以直接访问基类中的</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成员，但不能直接访问基类的</a:t>
            </a:r>
            <a:r>
              <a:rPr lang="en-US" altLang="zh-CN">
                <a:solidFill>
                  <a:srgbClr val="00B050"/>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p>
          <a:p>
            <a:pPr eaLnBrk="1" hangingPunct="1">
              <a:spcAft>
                <a:spcPts val="1600"/>
              </a:spcAft>
            </a:pPr>
            <a:r>
              <a:rPr lang="zh-CN" altLang="en-US">
                <a:latin typeface="宋体" panose="02010600030101010101" pitchFamily="2" charset="-122"/>
              </a:rPr>
              <a:t>通过派生类的对象访问从基类继承的成员，只能访问</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a:latin typeface="+mj-ea"/>
              </a:rPr>
              <a:t>例</a:t>
            </a:r>
            <a:r>
              <a:rPr lang="en-US" altLang="zh-CN">
                <a:latin typeface="+mj-ea"/>
              </a:rPr>
              <a:t>7-1 </a:t>
            </a:r>
            <a:r>
              <a:rPr lang="zh-CN" altLang="en-US">
                <a:latin typeface="+mj-ea"/>
              </a:rPr>
              <a:t>公有继承举例</a:t>
            </a:r>
          </a:p>
        </p:txBody>
      </p:sp>
      <p:sp>
        <p:nvSpPr>
          <p:cNvPr id="20485" name="内容占位符 2"/>
          <p:cNvSpPr>
            <a:spLocks noGrp="1"/>
          </p:cNvSpPr>
          <p:nvPr>
            <p:ph idx="1"/>
          </p:nvPr>
        </p:nvSpPr>
        <p:spPr>
          <a:xfrm>
            <a:off x="2353171" y="1053530"/>
            <a:ext cx="9232404" cy="5521895"/>
          </a:xfrm>
        </p:spPr>
        <p:txBody>
          <a:bodyPr/>
          <a:lstStyle/>
          <a:p>
            <a:pPr>
              <a:spcBef>
                <a:spcPts val="0"/>
              </a:spcBef>
            </a:pPr>
            <a:r>
              <a:rPr lang="en-US" altLang="zh-CN" sz="2000" dirty="0">
                <a:solidFill>
                  <a:schemeClr val="tx1">
                    <a:lumMod val="50000"/>
                    <a:lumOff val="50000"/>
                  </a:schemeClr>
                </a:solidFill>
                <a:latin typeface="Consolas" panose="020B0609020204030204" pitchFamily="49" charset="0"/>
              </a:rPr>
              <a:t>//</a:t>
            </a:r>
            <a:r>
              <a:rPr lang="en-US" altLang="zh-CN" sz="2000" dirty="0" err="1">
                <a:solidFill>
                  <a:schemeClr val="tx1">
                    <a:lumMod val="50000"/>
                    <a:lumOff val="50000"/>
                  </a:schemeClr>
                </a:solidFill>
                <a:latin typeface="Consolas" panose="020B0609020204030204" pitchFamily="49" charset="0"/>
              </a:rPr>
              <a:t>Point.h</a:t>
            </a:r>
            <a:endParaRPr lang="en-US" altLang="zh-CN" sz="2000" dirty="0">
              <a:solidFill>
                <a:schemeClr val="tx1">
                  <a:lumMod val="50000"/>
                  <a:lumOff val="50000"/>
                </a:schemeClr>
              </a:solidFill>
              <a:latin typeface="Consolas" panose="020B0609020204030204" pitchFamily="49" charset="0"/>
            </a:endParaRPr>
          </a:p>
          <a:p>
            <a:pPr>
              <a:spcBef>
                <a:spcPts val="0"/>
              </a:spcBef>
            </a:pPr>
            <a:r>
              <a:rPr lang="en-US" altLang="zh-CN" sz="2000" dirty="0">
                <a:latin typeface="Consolas" panose="020B0609020204030204" pitchFamily="49" charset="0"/>
              </a:rPr>
              <a:t>#</a:t>
            </a:r>
            <a:r>
              <a:rPr lang="en-US" altLang="zh-CN" sz="2000" dirty="0" err="1">
                <a:latin typeface="Consolas" panose="020B0609020204030204" pitchFamily="49" charset="0"/>
              </a:rPr>
              <a:t>ifndef</a:t>
            </a:r>
            <a:r>
              <a:rPr lang="en-US" altLang="zh-CN" sz="2000" dirty="0">
                <a:latin typeface="Consolas" panose="020B0609020204030204" pitchFamily="49" charset="0"/>
              </a:rPr>
              <a:t> _POINT_H</a:t>
            </a:r>
          </a:p>
          <a:p>
            <a:pPr>
              <a:spcBef>
                <a:spcPts val="0"/>
              </a:spcBef>
            </a:pPr>
            <a:r>
              <a:rPr lang="en-US" altLang="zh-CN" sz="2000" dirty="0">
                <a:latin typeface="Consolas" panose="020B0609020204030204" pitchFamily="49" charset="0"/>
              </a:rPr>
              <a:t>#define _POINT_H</a:t>
            </a:r>
          </a:p>
          <a:p>
            <a:pPr>
              <a:spcBef>
                <a:spcPts val="0"/>
              </a:spcBef>
            </a:pPr>
            <a:r>
              <a:rPr lang="en-US" altLang="zh-CN" sz="2000" dirty="0">
                <a:latin typeface="Consolas" panose="020B0609020204030204" pitchFamily="49" charset="0"/>
              </a:rPr>
              <a:t>class Point {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基类</a:t>
            </a:r>
            <a:r>
              <a:rPr lang="en-US" altLang="zh-CN" sz="2000" dirty="0">
                <a:solidFill>
                  <a:schemeClr val="tx1">
                    <a:lumMod val="50000"/>
                    <a:lumOff val="50000"/>
                  </a:schemeClr>
                </a:solidFill>
                <a:latin typeface="Consolas" panose="020B0609020204030204" pitchFamily="49" charset="0"/>
              </a:rPr>
              <a:t>Point</a:t>
            </a:r>
            <a:r>
              <a:rPr lang="zh-CN" altLang="en-US" sz="2000" dirty="0">
                <a:solidFill>
                  <a:schemeClr val="tx1">
                    <a:lumMod val="50000"/>
                    <a:lumOff val="50000"/>
                  </a:schemeClr>
                </a:solidFill>
                <a:latin typeface="Consolas" panose="020B0609020204030204" pitchFamily="49" charset="0"/>
              </a:rPr>
              <a:t>类的定义</a:t>
            </a:r>
          </a:p>
          <a:p>
            <a:pPr>
              <a:spcBef>
                <a:spcPts val="0"/>
              </a:spcBef>
            </a:pPr>
            <a:r>
              <a:rPr lang="en-US" altLang="zh-CN" sz="2000" dirty="0">
                <a:latin typeface="Consolas" panose="020B0609020204030204" pitchFamily="49" charset="0"/>
              </a:rPr>
              <a:t>public: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公有函数成员</a:t>
            </a:r>
          </a:p>
          <a:p>
            <a:pPr>
              <a:spcBef>
                <a:spcPts val="0"/>
              </a:spcBef>
            </a:pPr>
            <a:r>
              <a:rPr lang="en-US" altLang="zh-CN" sz="2000" dirty="0" smtClean="0">
                <a:latin typeface="Consolas" panose="020B0609020204030204" pitchFamily="49" charset="0"/>
              </a:rPr>
              <a:t>	void </a:t>
            </a:r>
            <a:r>
              <a:rPr lang="en-US" altLang="zh-CN" sz="2000" dirty="0" err="1">
                <a:latin typeface="Consolas" panose="020B0609020204030204" pitchFamily="49" charset="0"/>
              </a:rPr>
              <a:t>initPoint</a:t>
            </a:r>
            <a:r>
              <a:rPr lang="en-US" altLang="zh-CN" sz="2000" dirty="0">
                <a:latin typeface="Consolas" panose="020B0609020204030204" pitchFamily="49" charset="0"/>
              </a:rPr>
              <a:t>(float x = 0, float y = 0)</a:t>
            </a:r>
          </a:p>
          <a:p>
            <a:pPr>
              <a:spcBef>
                <a:spcPts val="0"/>
              </a:spcBef>
            </a:pPr>
            <a:r>
              <a:rPr lang="en-US" altLang="zh-CN" sz="2000" dirty="0" smtClean="0">
                <a:latin typeface="Consolas" panose="020B0609020204030204" pitchFamily="49" charset="0"/>
              </a:rPr>
              <a:t>		{ </a:t>
            </a:r>
            <a:r>
              <a:rPr lang="en-US" altLang="zh-CN" sz="2000" dirty="0">
                <a:latin typeface="Consolas" panose="020B0609020204030204" pitchFamily="49" charset="0"/>
              </a:rPr>
              <a:t>this-&gt;x = x; this-&gt;y = y;}</a:t>
            </a:r>
          </a:p>
          <a:p>
            <a:pPr>
              <a:spcBef>
                <a:spcPts val="0"/>
              </a:spcBef>
            </a:pPr>
            <a:r>
              <a:rPr lang="en-US" altLang="zh-CN" sz="2000" dirty="0" smtClean="0">
                <a:latin typeface="Consolas" panose="020B0609020204030204" pitchFamily="49" charset="0"/>
              </a:rPr>
              <a:t>	void </a:t>
            </a:r>
            <a:r>
              <a:rPr lang="en-US" altLang="zh-CN" sz="2000" dirty="0">
                <a:latin typeface="Consolas" panose="020B0609020204030204" pitchFamily="49" charset="0"/>
              </a:rPr>
              <a:t>move(float </a:t>
            </a:r>
            <a:r>
              <a:rPr lang="en-US" altLang="zh-CN" sz="2000" dirty="0" err="1">
                <a:latin typeface="Consolas" panose="020B0609020204030204" pitchFamily="49" charset="0"/>
              </a:rPr>
              <a:t>offX</a:t>
            </a:r>
            <a:r>
              <a:rPr lang="en-US" altLang="zh-CN" sz="2000" dirty="0">
                <a:latin typeface="Consolas" panose="020B0609020204030204" pitchFamily="49" charset="0"/>
              </a:rPr>
              <a:t>, float </a:t>
            </a:r>
            <a:r>
              <a:rPr lang="en-US" altLang="zh-CN" sz="2000" dirty="0" err="1">
                <a:latin typeface="Consolas" panose="020B0609020204030204" pitchFamily="49" charset="0"/>
              </a:rPr>
              <a:t>offY</a:t>
            </a:r>
            <a:r>
              <a:rPr lang="en-US" altLang="zh-CN" sz="2000" dirty="0">
                <a:latin typeface="Consolas" panose="020B0609020204030204" pitchFamily="49" charset="0"/>
              </a:rPr>
              <a:t>)</a:t>
            </a:r>
          </a:p>
          <a:p>
            <a:pPr>
              <a:spcBef>
                <a:spcPts val="0"/>
              </a:spcBef>
            </a:pPr>
            <a:r>
              <a:rPr lang="en-US" altLang="zh-CN" sz="2000" dirty="0" smtClean="0">
                <a:latin typeface="Consolas" panose="020B0609020204030204" pitchFamily="49" charset="0"/>
              </a:rPr>
              <a:t>		{ </a:t>
            </a:r>
            <a:r>
              <a:rPr lang="en-US" altLang="zh-CN" sz="2000" dirty="0">
                <a:latin typeface="Consolas" panose="020B0609020204030204" pitchFamily="49" charset="0"/>
              </a:rPr>
              <a:t>x += </a:t>
            </a:r>
            <a:r>
              <a:rPr lang="en-US" altLang="zh-CN" sz="2000" dirty="0" err="1">
                <a:latin typeface="Consolas" panose="020B0609020204030204" pitchFamily="49" charset="0"/>
              </a:rPr>
              <a:t>offX</a:t>
            </a:r>
            <a:r>
              <a:rPr lang="en-US" altLang="zh-CN" sz="2000" dirty="0">
                <a:latin typeface="Consolas" panose="020B0609020204030204" pitchFamily="49" charset="0"/>
              </a:rPr>
              <a:t>; y += </a:t>
            </a:r>
            <a:r>
              <a:rPr lang="en-US" altLang="zh-CN" sz="2000" dirty="0" err="1">
                <a:latin typeface="Consolas" panose="020B0609020204030204" pitchFamily="49" charset="0"/>
              </a:rPr>
              <a:t>offY</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	float </a:t>
            </a:r>
            <a:r>
              <a:rPr lang="en-US" altLang="zh-CN" sz="2000" dirty="0" err="1">
                <a:latin typeface="Consolas" panose="020B0609020204030204" pitchFamily="49" charset="0"/>
              </a:rPr>
              <a:t>getX</a:t>
            </a:r>
            <a:r>
              <a:rPr lang="en-US" altLang="zh-CN" sz="2000" dirty="0">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x; }</a:t>
            </a:r>
          </a:p>
          <a:p>
            <a:pPr>
              <a:spcBef>
                <a:spcPts val="0"/>
              </a:spcBef>
            </a:pPr>
            <a:r>
              <a:rPr lang="en-US" altLang="zh-CN" sz="2000" dirty="0">
                <a:latin typeface="Consolas" panose="020B0609020204030204" pitchFamily="49" charset="0"/>
              </a:rPr>
              <a:t>	float </a:t>
            </a:r>
            <a:r>
              <a:rPr lang="en-US" altLang="zh-CN" sz="2000" dirty="0" err="1">
                <a:latin typeface="Consolas" panose="020B0609020204030204" pitchFamily="49" charset="0"/>
              </a:rPr>
              <a:t>getY</a:t>
            </a:r>
            <a:r>
              <a:rPr lang="en-US" altLang="zh-CN" sz="2000" dirty="0">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y; }</a:t>
            </a:r>
          </a:p>
          <a:p>
            <a:pPr>
              <a:spcBef>
                <a:spcPts val="0"/>
              </a:spcBef>
            </a:pPr>
            <a:r>
              <a:rPr lang="en-US" altLang="zh-CN" sz="2000" dirty="0">
                <a:latin typeface="Consolas" panose="020B0609020204030204" pitchFamily="49" charset="0"/>
              </a:rPr>
              <a:t>private: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私有数据成员</a:t>
            </a: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float x, y;</a:t>
            </a:r>
          </a:p>
          <a:p>
            <a:pPr>
              <a:spcBef>
                <a:spcPts val="0"/>
              </a:spcBef>
            </a:pP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a:t>
            </a:r>
            <a:r>
              <a:rPr lang="en-US" altLang="zh-CN" sz="2000" dirty="0" err="1">
                <a:latin typeface="Consolas" panose="020B0609020204030204" pitchFamily="49" charset="0"/>
              </a:rPr>
              <a:t>endif</a:t>
            </a:r>
            <a:r>
              <a:rPr lang="en-US" altLang="zh-CN" sz="2000" dirty="0">
                <a:solidFill>
                  <a:schemeClr val="tx1">
                    <a:lumMod val="50000"/>
                    <a:lumOff val="50000"/>
                  </a:schemeClr>
                </a:solidFill>
                <a:latin typeface="Consolas" panose="020B0609020204030204" pitchFamily="49" charset="0"/>
              </a:rPr>
              <a:t> //_POINT_H</a:t>
            </a:r>
            <a:endParaRPr lang="zh-CN" altLang="en-US" sz="2000" dirty="0">
              <a:solidFill>
                <a:schemeClr val="tx1">
                  <a:lumMod val="50000"/>
                  <a:lumOff val="50000"/>
                </a:schemeClr>
              </a:solidFill>
              <a:latin typeface="Consolas" panose="020B0609020204030204" pitchFamily="49" charset="0"/>
            </a:endParaRP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19</a:t>
            </a:fld>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zh-CN" altLang="en-US"/>
              <a:t>目录</a:t>
            </a:r>
          </a:p>
        </p:txBody>
      </p:sp>
      <p:sp>
        <p:nvSpPr>
          <p:cNvPr id="12291" name="Rectangle 5"/>
          <p:cNvSpPr>
            <a:spLocks noGrp="1" noChangeArrowheads="1"/>
          </p:cNvSpPr>
          <p:nvPr>
            <p:ph idx="1"/>
          </p:nvPr>
        </p:nvSpPr>
        <p:spPr/>
        <p:txBody>
          <a:bodyPr/>
          <a:lstStyle/>
          <a:p>
            <a:pPr marL="146050" indent="0">
              <a:buNone/>
            </a:pPr>
            <a:r>
              <a:rPr lang="zh-CN" altLang="en-US"/>
              <a:t>类的继承与派生概述</a:t>
            </a:r>
            <a:endParaRPr lang="en-US" altLang="zh-CN"/>
          </a:p>
          <a:p>
            <a:pPr marL="146050" indent="0">
              <a:buNone/>
            </a:pPr>
            <a:r>
              <a:rPr lang="zh-CN" altLang="en-US"/>
              <a:t>类成员的访问控制</a:t>
            </a:r>
          </a:p>
          <a:p>
            <a:pPr marL="146050" indent="0">
              <a:buNone/>
            </a:pPr>
            <a:r>
              <a:rPr lang="zh-CN" altLang="en-US"/>
              <a:t>基类与派生类类型兼容规则</a:t>
            </a:r>
          </a:p>
          <a:p>
            <a:pPr marL="146050" indent="0">
              <a:buNone/>
            </a:pPr>
            <a:r>
              <a:rPr lang="zh-CN" altLang="en-US"/>
              <a:t>派生类的构造、析构函数</a:t>
            </a:r>
          </a:p>
          <a:p>
            <a:pPr marL="146050" indent="0">
              <a:buNone/>
            </a:pPr>
            <a:r>
              <a:rPr lang="zh-CN" altLang="en-US"/>
              <a:t>派生类成员的标识与访问</a:t>
            </a:r>
            <a:endParaRPr lang="en-US" altLang="zh-CN"/>
          </a:p>
          <a:p>
            <a:pPr marL="146050" indent="0">
              <a:buNone/>
            </a:pPr>
            <a:r>
              <a:rPr lang="zh-CN" altLang="en-US"/>
              <a:t>小结 </a:t>
            </a:r>
            <a:endParaRPr lang="en-US" altLang="zh-CN"/>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标题 1"/>
          <p:cNvSpPr>
            <a:spLocks noGrp="1"/>
          </p:cNvSpPr>
          <p:nvPr>
            <p:ph type="title"/>
          </p:nvPr>
        </p:nvSpPr>
        <p:spPr/>
        <p:txBody>
          <a:bodyPr/>
          <a:lstStyle/>
          <a:p>
            <a:r>
              <a:rPr lang="zh-CN" altLang="en-US">
                <a:latin typeface="+mj-ea"/>
              </a:rPr>
              <a:t>例</a:t>
            </a:r>
            <a:r>
              <a:rPr lang="en-US" altLang="zh-CN">
                <a:latin typeface="+mj-ea"/>
              </a:rPr>
              <a:t>7-1 (</a:t>
            </a:r>
            <a:r>
              <a:rPr lang="zh-CN" altLang="en-US">
                <a:latin typeface="+mj-ea"/>
              </a:rPr>
              <a:t>续</a:t>
            </a:r>
            <a:r>
              <a:rPr lang="en-US" altLang="zh-CN">
                <a:latin typeface="+mj-ea"/>
              </a:rPr>
              <a:t>)</a:t>
            </a:r>
            <a:endParaRPr lang="zh-CN" altLang="en-US">
              <a:latin typeface="+mj-ea"/>
            </a:endParaRPr>
          </a:p>
        </p:txBody>
      </p:sp>
      <p:sp>
        <p:nvSpPr>
          <p:cNvPr id="21509" name="内容占位符 2"/>
          <p:cNvSpPr>
            <a:spLocks noGrp="1"/>
          </p:cNvSpPr>
          <p:nvPr>
            <p:ph idx="1"/>
          </p:nvPr>
        </p:nvSpPr>
        <p:spPr>
          <a:xfrm>
            <a:off x="1777107" y="1053530"/>
            <a:ext cx="9808468" cy="5521895"/>
          </a:xfrm>
        </p:spPr>
        <p:txBody>
          <a:bodyPr/>
          <a:lstStyle/>
          <a:p>
            <a:pPr marL="0" eaLnBrk="1" hangingPunct="1">
              <a:spcBef>
                <a:spcPct val="0"/>
              </a:spcBef>
            </a:pPr>
            <a:r>
              <a:rPr lang="en-US" altLang="zh-CN" sz="2000" dirty="0">
                <a:solidFill>
                  <a:schemeClr val="tx1">
                    <a:lumMod val="50000"/>
                    <a:lumOff val="50000"/>
                  </a:schemeClr>
                </a:solidFill>
                <a:latin typeface="Consolas" panose="020B0609020204030204" pitchFamily="49" charset="0"/>
              </a:rPr>
              <a:t>//</a:t>
            </a:r>
            <a:r>
              <a:rPr lang="en-US" altLang="zh-CN" sz="2000" dirty="0" err="1">
                <a:solidFill>
                  <a:schemeClr val="tx1">
                    <a:lumMod val="50000"/>
                    <a:lumOff val="50000"/>
                  </a:schemeClr>
                </a:solidFill>
                <a:latin typeface="Consolas" panose="020B0609020204030204" pitchFamily="49" charset="0"/>
              </a:rPr>
              <a:t>Rectangle.h</a:t>
            </a:r>
            <a:endParaRPr lang="en-US" altLang="zh-CN" sz="2000" dirty="0">
              <a:solidFill>
                <a:schemeClr val="tx1">
                  <a:lumMod val="50000"/>
                  <a:lumOff val="50000"/>
                </a:schemeClr>
              </a:solidFill>
              <a:latin typeface="Consolas" panose="020B0609020204030204" pitchFamily="49" charset="0"/>
            </a:endParaRPr>
          </a:p>
          <a:p>
            <a:pPr marL="0" eaLnBrk="1" hangingPunct="1">
              <a:spcBef>
                <a:spcPct val="0"/>
              </a:spcBef>
            </a:pPr>
            <a:r>
              <a:rPr lang="en-US" altLang="zh-CN" sz="2000" dirty="0">
                <a:latin typeface="Consolas" panose="020B0609020204030204" pitchFamily="49" charset="0"/>
              </a:rPr>
              <a:t>#</a:t>
            </a:r>
            <a:r>
              <a:rPr lang="en-US" altLang="zh-CN" sz="2000" dirty="0" err="1">
                <a:latin typeface="Consolas" panose="020B0609020204030204" pitchFamily="49" charset="0"/>
              </a:rPr>
              <a:t>ifndef</a:t>
            </a:r>
            <a:r>
              <a:rPr lang="en-US" altLang="zh-CN" sz="2000" dirty="0">
                <a:latin typeface="Consolas" panose="020B0609020204030204" pitchFamily="49" charset="0"/>
              </a:rPr>
              <a:t> _RECTANGLE_H</a:t>
            </a:r>
          </a:p>
          <a:p>
            <a:pPr marL="0" eaLnBrk="1" hangingPunct="1">
              <a:spcBef>
                <a:spcPct val="0"/>
              </a:spcBef>
            </a:pPr>
            <a:r>
              <a:rPr lang="en-US" altLang="zh-CN" sz="2000" dirty="0">
                <a:latin typeface="Consolas" panose="020B0609020204030204" pitchFamily="49" charset="0"/>
              </a:rPr>
              <a:t>#define _RECTANGLE_H</a:t>
            </a:r>
          </a:p>
          <a:p>
            <a:pPr marL="0" eaLnBrk="1" hangingPunct="1">
              <a:spcBef>
                <a:spcPct val="0"/>
              </a:spcBef>
            </a:pPr>
            <a:r>
              <a:rPr lang="en-US" altLang="zh-CN" sz="2000" dirty="0">
                <a:latin typeface="Consolas" panose="020B0609020204030204" pitchFamily="49" charset="0"/>
              </a:rPr>
              <a:t>#include "</a:t>
            </a:r>
            <a:r>
              <a:rPr lang="en-US" altLang="zh-CN" sz="2000" dirty="0" err="1">
                <a:latin typeface="Consolas" panose="020B0609020204030204" pitchFamily="49" charset="0"/>
              </a:rPr>
              <a:t>Point.h</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class Rectangle: public Point {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派生类定义部分</a:t>
            </a:r>
          </a:p>
          <a:p>
            <a:pPr marL="0" eaLnBrk="1" hangingPunct="1">
              <a:spcBef>
                <a:spcPct val="0"/>
              </a:spcBef>
            </a:pPr>
            <a:r>
              <a:rPr lang="en-US" altLang="zh-CN" sz="2000" dirty="0">
                <a:latin typeface="Consolas" panose="020B0609020204030204" pitchFamily="49" charset="0"/>
              </a:rPr>
              <a:t>public: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新增公有函数成员</a:t>
            </a:r>
          </a:p>
          <a:p>
            <a:pPr marL="0"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latin typeface="Consolas" panose="020B0609020204030204" pitchFamily="49" charset="0"/>
              </a:rPr>
              <a:t>initRectangle</a:t>
            </a:r>
            <a:r>
              <a:rPr lang="en-US" altLang="zh-CN" sz="2000" dirty="0">
                <a:latin typeface="Consolas" panose="020B0609020204030204" pitchFamily="49" charset="0"/>
              </a:rPr>
              <a:t>(float x, float y, float w, float h) {</a:t>
            </a:r>
          </a:p>
          <a:p>
            <a:pPr marL="0" eaLnBrk="1" hangingPunct="1">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initPoint</a:t>
            </a:r>
            <a:r>
              <a:rPr lang="en-US" altLang="zh-CN" sz="2000" dirty="0">
                <a:latin typeface="Consolas" panose="020B0609020204030204" pitchFamily="49" charset="0"/>
              </a:rPr>
              <a:t>(x, y);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调用基类公有成员函数</a:t>
            </a:r>
          </a:p>
          <a:p>
            <a:pPr marL="0"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this-&gt;w = w;</a:t>
            </a:r>
          </a:p>
          <a:p>
            <a:pPr marL="0" eaLnBrk="1" hangingPunct="1">
              <a:spcBef>
                <a:spcPct val="0"/>
              </a:spcBef>
            </a:pPr>
            <a:r>
              <a:rPr lang="en-US" altLang="zh-CN" sz="2000" dirty="0">
                <a:latin typeface="Consolas" panose="020B0609020204030204" pitchFamily="49" charset="0"/>
              </a:rPr>
              <a:t>		this-&gt;h = h;</a:t>
            </a:r>
          </a:p>
          <a:p>
            <a:pPr marL="0" eaLnBrk="1" hangingPunct="1">
              <a:spcBef>
                <a:spcPct val="0"/>
              </a:spcBef>
            </a:pPr>
            <a:r>
              <a:rPr lang="en-US" altLang="zh-CN" sz="2000" dirty="0">
                <a:latin typeface="Consolas" panose="020B0609020204030204" pitchFamily="49" charset="0"/>
              </a:rPr>
              <a:t>	}</a:t>
            </a:r>
          </a:p>
          <a:p>
            <a:pPr marL="0" eaLnBrk="1" hangingPunct="1">
              <a:spcBef>
                <a:spcPct val="0"/>
              </a:spcBef>
            </a:pPr>
            <a:r>
              <a:rPr lang="en-US" altLang="zh-CN" sz="2000" dirty="0">
                <a:latin typeface="Consolas" panose="020B0609020204030204" pitchFamily="49" charset="0"/>
              </a:rPr>
              <a:t>	float </a:t>
            </a:r>
            <a:r>
              <a:rPr lang="en-US" altLang="zh-CN" sz="2000" dirty="0" err="1">
                <a:solidFill>
                  <a:srgbClr val="0070C0"/>
                </a:solidFill>
                <a:latin typeface="Consolas" panose="020B0609020204030204" pitchFamily="49" charset="0"/>
              </a:rPr>
              <a:t>getH</a:t>
            </a:r>
            <a:r>
              <a:rPr lang="en-US" altLang="zh-CN" sz="2000" dirty="0">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h; }</a:t>
            </a:r>
          </a:p>
          <a:p>
            <a:pPr marL="0" eaLnBrk="1" hangingPunct="1">
              <a:spcBef>
                <a:spcPct val="0"/>
              </a:spcBef>
            </a:pPr>
            <a:r>
              <a:rPr lang="en-US" altLang="zh-CN" sz="2000" dirty="0">
                <a:latin typeface="Consolas" panose="020B0609020204030204" pitchFamily="49" charset="0"/>
              </a:rPr>
              <a:t>	float </a:t>
            </a:r>
            <a:r>
              <a:rPr lang="en-US" altLang="zh-CN" sz="2000" dirty="0" err="1">
                <a:solidFill>
                  <a:srgbClr val="0070C0"/>
                </a:solidFill>
                <a:latin typeface="Consolas" panose="020B0609020204030204" pitchFamily="49" charset="0"/>
              </a:rPr>
              <a:t>getW</a:t>
            </a:r>
            <a:r>
              <a:rPr lang="en-US" altLang="zh-CN" sz="2000" dirty="0">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w; }</a:t>
            </a:r>
          </a:p>
          <a:p>
            <a:pPr marL="0" eaLnBrk="1" hangingPunct="1">
              <a:spcBef>
                <a:spcPct val="0"/>
              </a:spcBef>
            </a:pPr>
            <a:r>
              <a:rPr lang="en-US" altLang="zh-CN" sz="2000" dirty="0">
                <a:latin typeface="Consolas" panose="020B0609020204030204" pitchFamily="49" charset="0"/>
              </a:rPr>
              <a:t>private: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新增私有数据成员</a:t>
            </a:r>
          </a:p>
          <a:p>
            <a:pPr marL="0"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float w, h;</a:t>
            </a:r>
          </a:p>
          <a:p>
            <a:pPr marL="0" eaLnBrk="1" hangingPunct="1">
              <a:spcBef>
                <a:spcPct val="0"/>
              </a:spcBef>
            </a:pP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a:t>
            </a:r>
            <a:r>
              <a:rPr lang="en-US" altLang="zh-CN" sz="2000" dirty="0" err="1">
                <a:latin typeface="Consolas" panose="020B0609020204030204" pitchFamily="49" charset="0"/>
              </a:rPr>
              <a:t>endif</a:t>
            </a:r>
            <a:r>
              <a:rPr lang="en-US" altLang="zh-CN"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//_RECTANGLE_H</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20</a:t>
            </a:fld>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标题 1"/>
          <p:cNvSpPr>
            <a:spLocks noGrp="1"/>
          </p:cNvSpPr>
          <p:nvPr>
            <p:ph type="title"/>
          </p:nvPr>
        </p:nvSpPr>
        <p:spPr/>
        <p:txBody>
          <a:bodyPr/>
          <a:lstStyle/>
          <a:p>
            <a:r>
              <a:rPr lang="zh-CN" altLang="en-US">
                <a:latin typeface="+mj-ea"/>
              </a:rPr>
              <a:t>例</a:t>
            </a:r>
            <a:r>
              <a:rPr lang="en-US" altLang="zh-CN">
                <a:latin typeface="+mj-ea"/>
              </a:rPr>
              <a:t>7-1 (</a:t>
            </a:r>
            <a:r>
              <a:rPr lang="zh-CN" altLang="en-US">
                <a:latin typeface="+mj-ea"/>
              </a:rPr>
              <a:t>续</a:t>
            </a:r>
            <a:r>
              <a:rPr lang="en-US" altLang="zh-CN">
                <a:latin typeface="+mj-ea"/>
              </a:rPr>
              <a:t>)</a:t>
            </a:r>
            <a:endParaRPr lang="zh-CN" altLang="en-US">
              <a:latin typeface="+mj-ea"/>
            </a:endParaRPr>
          </a:p>
        </p:txBody>
      </p:sp>
      <p:sp>
        <p:nvSpPr>
          <p:cNvPr id="22533" name="内容占位符 2"/>
          <p:cNvSpPr>
            <a:spLocks noGrp="1"/>
          </p:cNvSpPr>
          <p:nvPr>
            <p:ph idx="1"/>
          </p:nvPr>
        </p:nvSpPr>
        <p:spPr>
          <a:xfrm>
            <a:off x="2353171" y="1053530"/>
            <a:ext cx="9232404" cy="5521895"/>
          </a:xfrm>
        </p:spPr>
        <p:txBody>
          <a:bodyPr/>
          <a:lstStyle/>
          <a:p>
            <a:pPr marL="0" eaLnBrk="1" hangingPunct="1">
              <a:spcBef>
                <a:spcPct val="0"/>
              </a:spcBef>
            </a:pPr>
            <a:r>
              <a:rPr lang="en-US" altLang="zh-CN" sz="2000" dirty="0">
                <a:latin typeface="Consolas" panose="020B0609020204030204" pitchFamily="49" charset="0"/>
              </a:rPr>
              <a:t>#include &lt;</a:t>
            </a:r>
            <a:r>
              <a:rPr lang="en-US" altLang="zh-CN" sz="2000" dirty="0" err="1">
                <a:latin typeface="Consolas" panose="020B0609020204030204" pitchFamily="49" charset="0"/>
              </a:rPr>
              <a:t>iostream</a:t>
            </a:r>
            <a:r>
              <a:rPr lang="en-US" altLang="zh-CN" sz="2000" dirty="0">
                <a:latin typeface="Consolas" panose="020B0609020204030204" pitchFamily="49" charset="0"/>
              </a:rPr>
              <a:t>&gt;</a:t>
            </a:r>
          </a:p>
          <a:p>
            <a:pPr marL="0" eaLnBrk="1" hangingPunct="1">
              <a:spcBef>
                <a:spcPct val="0"/>
              </a:spcBef>
            </a:pPr>
            <a:r>
              <a:rPr lang="en-US" altLang="zh-CN" sz="2000" dirty="0">
                <a:latin typeface="Consolas" panose="020B0609020204030204" pitchFamily="49" charset="0"/>
              </a:rPr>
              <a:t>#include "</a:t>
            </a:r>
            <a:r>
              <a:rPr lang="en-US" altLang="zh-CN" sz="2000" dirty="0" err="1">
                <a:latin typeface="Consolas" panose="020B0609020204030204" pitchFamily="49" charset="0"/>
              </a:rPr>
              <a:t>Rectangle.h</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using namespace </a:t>
            </a:r>
            <a:r>
              <a:rPr lang="en-US" altLang="zh-CN" sz="2000" dirty="0" err="1">
                <a:latin typeface="Consolas" panose="020B0609020204030204" pitchFamily="49" charset="0"/>
              </a:rPr>
              <a:t>std</a:t>
            </a:r>
            <a:r>
              <a:rPr lang="en-US" altLang="zh-CN" sz="2000" dirty="0">
                <a:latin typeface="Consolas" panose="020B0609020204030204" pitchFamily="49" charset="0"/>
              </a:rPr>
              <a:t>;</a:t>
            </a:r>
          </a:p>
          <a:p>
            <a:pPr marL="0" eaLnBrk="1" hangingPunct="1">
              <a:spcBef>
                <a:spcPct val="0"/>
              </a:spcBef>
            </a:pPr>
            <a:r>
              <a:rPr lang="en-US" altLang="zh-CN" sz="2000" dirty="0" err="1">
                <a:latin typeface="Consolas" panose="020B0609020204030204" pitchFamily="49" charset="0"/>
              </a:rPr>
              <a:t>int</a:t>
            </a:r>
            <a:r>
              <a:rPr lang="en-US" altLang="zh-CN" sz="2000" dirty="0">
                <a:latin typeface="Consolas" panose="020B0609020204030204" pitchFamily="49" charset="0"/>
              </a:rPr>
              <a:t> main() {</a:t>
            </a:r>
          </a:p>
          <a:p>
            <a:pPr marL="0" eaLnBrk="1" hangingPunct="1">
              <a:spcBef>
                <a:spcPct val="0"/>
              </a:spcBef>
            </a:pPr>
            <a:r>
              <a:rPr lang="en-US" altLang="zh-CN" sz="2000" dirty="0">
                <a:latin typeface="Consolas" panose="020B0609020204030204" pitchFamily="49" charset="0"/>
              </a:rPr>
              <a:t>	Rectangle </a:t>
            </a:r>
            <a:r>
              <a:rPr lang="en-US" altLang="zh-CN" sz="2000" dirty="0" err="1">
                <a:latin typeface="Consolas" panose="020B0609020204030204" pitchFamily="49" charset="0"/>
              </a:rPr>
              <a:t>rect</a:t>
            </a:r>
            <a:r>
              <a:rPr lang="en-US" altLang="zh-CN"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定义</a:t>
            </a:r>
            <a:r>
              <a:rPr lang="en-US" altLang="zh-CN" sz="2000" dirty="0">
                <a:solidFill>
                  <a:schemeClr val="tx1">
                    <a:lumMod val="50000"/>
                    <a:lumOff val="50000"/>
                  </a:schemeClr>
                </a:solidFill>
                <a:latin typeface="Consolas" panose="020B0609020204030204" pitchFamily="49" charset="0"/>
              </a:rPr>
              <a:t>Rectangle</a:t>
            </a:r>
            <a:r>
              <a:rPr lang="zh-CN" altLang="en-US" sz="2000" dirty="0">
                <a:solidFill>
                  <a:schemeClr val="tx1">
                    <a:lumMod val="50000"/>
                    <a:lumOff val="50000"/>
                  </a:schemeClr>
                </a:solidFill>
                <a:latin typeface="Consolas" panose="020B0609020204030204" pitchFamily="49" charset="0"/>
              </a:rPr>
              <a:t>类的对象</a:t>
            </a:r>
          </a:p>
          <a:p>
            <a:pPr marL="0" eaLnBrk="1" hangingPunct="1">
              <a:spcBef>
                <a:spcPct val="0"/>
              </a:spcBef>
            </a:pPr>
            <a:r>
              <a:rPr lang="zh-CN" altLang="en-US"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设置矩形的数据</a:t>
            </a:r>
          </a:p>
          <a:p>
            <a:pPr marL="0" eaLnBrk="1" hangingPunct="1">
              <a:spcBef>
                <a:spcPct val="0"/>
              </a:spcBef>
            </a:pPr>
            <a:r>
              <a:rPr lang="zh-CN" altLang="en-US" sz="2000" dirty="0">
                <a:latin typeface="Consolas" panose="020B0609020204030204" pitchFamily="49" charset="0"/>
              </a:rPr>
              <a:t>	</a:t>
            </a:r>
            <a:r>
              <a:rPr lang="en-US" altLang="zh-CN" sz="2000" dirty="0" err="1">
                <a:latin typeface="Consolas" panose="020B0609020204030204" pitchFamily="49" charset="0"/>
              </a:rPr>
              <a:t>rect.initRectangle</a:t>
            </a:r>
            <a:r>
              <a:rPr lang="en-US" altLang="zh-CN" sz="2000" dirty="0">
                <a:latin typeface="Consolas" panose="020B0609020204030204" pitchFamily="49" charset="0"/>
              </a:rPr>
              <a:t>(2, 3, 20, 10);	</a:t>
            </a:r>
          </a:p>
          <a:p>
            <a:pPr marL="0" eaLnBrk="1" hangingPunct="1">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rect.move</a:t>
            </a:r>
            <a:r>
              <a:rPr lang="en-US" altLang="zh-CN" sz="2000" dirty="0">
                <a:latin typeface="Consolas" panose="020B0609020204030204" pitchFamily="49" charset="0"/>
              </a:rPr>
              <a:t>(3,2);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移动矩形位置</a:t>
            </a:r>
          </a:p>
          <a:p>
            <a:pPr marL="0" eaLnBrk="1" hangingPunct="1">
              <a:spcBef>
                <a:spcPct val="0"/>
              </a:spcBef>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"The data of </a:t>
            </a:r>
            <a:r>
              <a:rPr lang="en-US" altLang="zh-CN" sz="2000" dirty="0" err="1">
                <a:latin typeface="Consolas" panose="020B0609020204030204" pitchFamily="49" charset="0"/>
              </a:rPr>
              <a:t>rect</a:t>
            </a:r>
            <a:r>
              <a:rPr lang="en-US" altLang="zh-CN" sz="2000" dirty="0">
                <a:latin typeface="Consolas" panose="020B0609020204030204" pitchFamily="49" charset="0"/>
              </a:rPr>
              <a:t>(</a:t>
            </a:r>
            <a:r>
              <a:rPr lang="en-US" altLang="zh-CN" sz="2000" dirty="0" err="1">
                <a:latin typeface="Consolas" panose="020B0609020204030204" pitchFamily="49" charset="0"/>
              </a:rPr>
              <a:t>x,y,w,h</a:t>
            </a:r>
            <a:r>
              <a:rPr lang="en-US" altLang="zh-CN" sz="2000" dirty="0">
                <a:latin typeface="Consolas" panose="020B0609020204030204" pitchFamily="49" charset="0"/>
              </a:rPr>
              <a:t>): "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输出矩形的特征参数</a:t>
            </a:r>
          </a:p>
          <a:p>
            <a:pPr marL="0" eaLnBrk="1" hangingPunct="1">
              <a:spcBef>
                <a:spcPct val="0"/>
              </a:spcBef>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rect.getX</a:t>
            </a:r>
            <a:r>
              <a:rPr lang="en-US" altLang="zh-CN" sz="2000" dirty="0">
                <a:latin typeface="Consolas" panose="020B0609020204030204" pitchFamily="49" charset="0"/>
              </a:rPr>
              <a:t>() &lt;&lt;", "</a:t>
            </a:r>
          </a:p>
          <a:p>
            <a:pPr marL="0" eaLnBrk="1" hangingPunct="1">
              <a:spcBef>
                <a:spcPct val="0"/>
              </a:spcBef>
            </a:pPr>
            <a:r>
              <a:rPr lang="en-US" altLang="zh-CN" sz="2000" dirty="0">
                <a:latin typeface="Consolas" panose="020B0609020204030204" pitchFamily="49" charset="0"/>
              </a:rPr>
              <a:t>		&lt;&lt; </a:t>
            </a:r>
            <a:r>
              <a:rPr lang="en-US" altLang="zh-CN" sz="2000" dirty="0" err="1">
                <a:latin typeface="Consolas" panose="020B0609020204030204" pitchFamily="49" charset="0"/>
              </a:rPr>
              <a:t>rect.getY</a:t>
            </a:r>
            <a:r>
              <a:rPr lang="en-US" altLang="zh-CN" sz="2000" dirty="0">
                <a:latin typeface="Consolas" panose="020B0609020204030204" pitchFamily="49" charset="0"/>
              </a:rPr>
              <a:t>() &lt;&lt; ", "</a:t>
            </a:r>
          </a:p>
          <a:p>
            <a:pPr marL="0" eaLnBrk="1" hangingPunct="1">
              <a:spcBef>
                <a:spcPct val="0"/>
              </a:spcBef>
            </a:pPr>
            <a:r>
              <a:rPr lang="en-US" altLang="zh-CN" sz="2000" dirty="0">
                <a:latin typeface="Consolas" panose="020B0609020204030204" pitchFamily="49" charset="0"/>
              </a:rPr>
              <a:t>		&lt;&lt; </a:t>
            </a:r>
            <a:r>
              <a:rPr lang="en-US" altLang="zh-CN" sz="2000" dirty="0" err="1">
                <a:latin typeface="Consolas" panose="020B0609020204030204" pitchFamily="49" charset="0"/>
              </a:rPr>
              <a:t>rect.</a:t>
            </a:r>
            <a:r>
              <a:rPr lang="en-US" altLang="zh-CN" sz="2000" dirty="0" err="1">
                <a:solidFill>
                  <a:srgbClr val="0070C0"/>
                </a:solidFill>
                <a:latin typeface="Consolas" panose="020B0609020204030204" pitchFamily="49" charset="0"/>
              </a:rPr>
              <a:t>getW</a:t>
            </a:r>
            <a:r>
              <a:rPr lang="en-US" altLang="zh-CN" sz="2000" dirty="0">
                <a:latin typeface="Consolas" panose="020B0609020204030204" pitchFamily="49" charset="0"/>
              </a:rPr>
              <a:t>() &lt;&lt; ", "</a:t>
            </a:r>
          </a:p>
          <a:p>
            <a:pPr marL="0" eaLnBrk="1" hangingPunct="1">
              <a:spcBef>
                <a:spcPct val="0"/>
              </a:spcBef>
            </a:pPr>
            <a:r>
              <a:rPr lang="en-US" altLang="zh-CN" sz="2000" dirty="0">
                <a:latin typeface="Consolas" panose="020B0609020204030204" pitchFamily="49" charset="0"/>
              </a:rPr>
              <a:t>		&lt;&lt; </a:t>
            </a:r>
            <a:r>
              <a:rPr lang="en-US" altLang="zh-CN" sz="2000" dirty="0" err="1">
                <a:latin typeface="Consolas" panose="020B0609020204030204" pitchFamily="49" charset="0"/>
              </a:rPr>
              <a:t>rect.</a:t>
            </a:r>
            <a:r>
              <a:rPr lang="en-US" altLang="zh-CN" sz="2000" dirty="0" err="1">
                <a:solidFill>
                  <a:srgbClr val="0070C0"/>
                </a:solidFill>
                <a:latin typeface="Consolas" panose="020B0609020204030204" pitchFamily="49" charset="0"/>
              </a:rPr>
              <a:t>getH</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	return 0;</a:t>
            </a:r>
          </a:p>
          <a:p>
            <a:pPr marL="0" eaLnBrk="1" hangingPunct="1">
              <a:spcBef>
                <a:spcPct val="0"/>
              </a:spcBef>
            </a:pPr>
            <a:r>
              <a:rPr lang="en-US" altLang="zh-CN" sz="2000" dirty="0">
                <a:latin typeface="Consolas" panose="020B0609020204030204" pitchFamily="49" charset="0"/>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21</a:t>
            </a:fld>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私有继承</a:t>
            </a:r>
            <a:r>
              <a:rPr lang="en-US" altLang="zh-CN"/>
              <a:t>(private)</a:t>
            </a:r>
            <a:endParaRPr lang="zh-CN" altLang="en-US"/>
          </a:p>
        </p:txBody>
      </p:sp>
      <p:sp>
        <p:nvSpPr>
          <p:cNvPr id="3" name="内容占位符 2"/>
          <p:cNvSpPr>
            <a:spLocks noGrp="1"/>
          </p:cNvSpPr>
          <p:nvPr>
            <p:ph idx="1"/>
          </p:nvPr>
        </p:nvSpPr>
        <p:spPr/>
        <p:txBody>
          <a:bodyPr/>
          <a:lstStyle/>
          <a:p>
            <a:pPr eaLnBrk="1" hangingPunct="1">
              <a:spcAft>
                <a:spcPts val="1600"/>
              </a:spcAft>
            </a:pPr>
            <a:r>
              <a:rPr lang="zh-CN" altLang="en-US" sz="2400">
                <a:latin typeface="宋体" panose="02010600030101010101" pitchFamily="2" charset="-122"/>
              </a:rPr>
              <a:t>基类的</a:t>
            </a:r>
            <a:r>
              <a:rPr lang="en-US" altLang="zh-CN" sz="2400">
                <a:solidFill>
                  <a:srgbClr val="CE640C"/>
                </a:solidFill>
                <a:latin typeface="Times New Roman" panose="02020603050405020304" pitchFamily="18" charset="0"/>
                <a:cs typeface="Times New Roman" panose="02020603050405020304" pitchFamily="18" charset="0"/>
              </a:rPr>
              <a:t>public</a:t>
            </a:r>
            <a:r>
              <a:rPr lang="zh-CN" altLang="en-US" sz="2400">
                <a:latin typeface="宋体" panose="02010600030101010101" pitchFamily="2" charset="-122"/>
              </a:rPr>
              <a:t>和</a:t>
            </a:r>
            <a:r>
              <a:rPr lang="en-US" altLang="zh-CN" sz="2400">
                <a:solidFill>
                  <a:srgbClr val="CE640C"/>
                </a:solidFill>
                <a:latin typeface="Times New Roman" panose="02020603050405020304" pitchFamily="18" charset="0"/>
                <a:cs typeface="Times New Roman" panose="02020603050405020304" pitchFamily="18" charset="0"/>
              </a:rPr>
              <a:t>protected</a:t>
            </a:r>
            <a:r>
              <a:rPr lang="zh-CN" altLang="en-US" sz="2400">
                <a:latin typeface="宋体" panose="02010600030101010101" pitchFamily="2" charset="-122"/>
              </a:rPr>
              <a:t>成员都以</a:t>
            </a:r>
            <a:r>
              <a:rPr lang="en-US" altLang="zh-CN" sz="2400">
                <a:solidFill>
                  <a:srgbClr val="CE640C"/>
                </a:solidFill>
                <a:latin typeface="Times New Roman" panose="02020603050405020304" pitchFamily="18" charset="0"/>
                <a:cs typeface="Times New Roman" panose="02020603050405020304" pitchFamily="18" charset="0"/>
              </a:rPr>
              <a:t>private</a:t>
            </a:r>
            <a:r>
              <a:rPr lang="zh-CN" altLang="en-US" sz="2400">
                <a:latin typeface="宋体" panose="02010600030101010101" pitchFamily="2" charset="-122"/>
              </a:rPr>
              <a:t>身份出现在派生类中，但基类的</a:t>
            </a:r>
            <a:r>
              <a:rPr lang="en-US" altLang="zh-CN" sz="2400">
                <a:solidFill>
                  <a:srgbClr val="00B050"/>
                </a:solidFill>
                <a:latin typeface="Times New Roman" panose="02020603050405020304" pitchFamily="18" charset="0"/>
                <a:cs typeface="Times New Roman" panose="02020603050405020304" pitchFamily="18" charset="0"/>
              </a:rPr>
              <a:t>private</a:t>
            </a:r>
            <a:r>
              <a:rPr lang="zh-CN" altLang="en-US" sz="2400">
                <a:latin typeface="宋体" panose="02010600030101010101" pitchFamily="2" charset="-122"/>
              </a:rPr>
              <a:t>成员</a:t>
            </a:r>
            <a:r>
              <a:rPr lang="zh-CN" altLang="en-US" sz="2400">
                <a:solidFill>
                  <a:srgbClr val="00B050"/>
                </a:solidFill>
                <a:latin typeface="宋体" panose="02010600030101010101" pitchFamily="2" charset="-122"/>
              </a:rPr>
              <a:t>不可直接访问</a:t>
            </a:r>
            <a:r>
              <a:rPr lang="zh-CN" altLang="en-US" sz="2400">
                <a:latin typeface="宋体" panose="02010600030101010101" pitchFamily="2" charset="-122"/>
              </a:rPr>
              <a:t>。</a:t>
            </a:r>
          </a:p>
          <a:p>
            <a:pPr eaLnBrk="1" hangingPunct="1">
              <a:spcAft>
                <a:spcPts val="1600"/>
              </a:spcAft>
            </a:pPr>
            <a:r>
              <a:rPr lang="zh-CN" altLang="en-US" sz="2400">
                <a:latin typeface="宋体" panose="02010600030101010101" pitchFamily="2" charset="-122"/>
              </a:rPr>
              <a:t>派生类中的成员函数可以直接访问基类中的</a:t>
            </a:r>
            <a:r>
              <a:rPr lang="en-US" altLang="zh-CN" sz="2400">
                <a:latin typeface="Times New Roman" panose="02020603050405020304" pitchFamily="18" charset="0"/>
                <a:cs typeface="Times New Roman" panose="02020603050405020304" pitchFamily="18" charset="0"/>
              </a:rPr>
              <a:t>public</a:t>
            </a:r>
            <a:r>
              <a:rPr lang="zh-CN" altLang="en-US" sz="2400">
                <a:latin typeface="宋体" panose="02010600030101010101" pitchFamily="2" charset="-122"/>
              </a:rPr>
              <a:t>和</a:t>
            </a:r>
            <a:r>
              <a:rPr lang="en-US" altLang="zh-CN" sz="2400">
                <a:latin typeface="Times New Roman" panose="02020603050405020304" pitchFamily="18" charset="0"/>
                <a:cs typeface="Times New Roman" panose="02020603050405020304" pitchFamily="18" charset="0"/>
              </a:rPr>
              <a:t>protected</a:t>
            </a:r>
            <a:r>
              <a:rPr lang="zh-CN" altLang="en-US" sz="2400">
                <a:latin typeface="宋体" panose="02010600030101010101" pitchFamily="2" charset="-122"/>
              </a:rPr>
              <a:t>成员，但不能直接访问基类的</a:t>
            </a:r>
            <a:r>
              <a:rPr lang="en-US" altLang="zh-CN" sz="2400">
                <a:latin typeface="Times New Roman" panose="02020603050405020304" pitchFamily="18" charset="0"/>
                <a:cs typeface="Times New Roman" panose="02020603050405020304" pitchFamily="18" charset="0"/>
              </a:rPr>
              <a:t>private</a:t>
            </a:r>
            <a:r>
              <a:rPr lang="zh-CN" altLang="en-US" sz="2400">
                <a:latin typeface="宋体" panose="02010600030101010101" pitchFamily="2" charset="-122"/>
              </a:rPr>
              <a:t>成员。</a:t>
            </a:r>
          </a:p>
          <a:p>
            <a:pPr eaLnBrk="1" hangingPunct="1">
              <a:spcAft>
                <a:spcPts val="1600"/>
              </a:spcAft>
            </a:pPr>
            <a:r>
              <a:rPr lang="zh-CN" altLang="en-US" sz="2400">
                <a:latin typeface="宋体" panose="02010600030101010101" pitchFamily="2" charset="-122"/>
              </a:rPr>
              <a:t>通过派生类的对象不能直接访问从基类继承的任何成员。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标题 1"/>
          <p:cNvSpPr>
            <a:spLocks noGrp="1"/>
          </p:cNvSpPr>
          <p:nvPr>
            <p:ph type="title"/>
          </p:nvPr>
        </p:nvSpPr>
        <p:spPr/>
        <p:txBody>
          <a:bodyPr/>
          <a:lstStyle/>
          <a:p>
            <a:r>
              <a:rPr lang="zh-CN" altLang="en-US">
                <a:latin typeface="+mj-ea"/>
              </a:rPr>
              <a:t>例</a:t>
            </a:r>
            <a:r>
              <a:rPr lang="en-US" altLang="zh-CN">
                <a:latin typeface="+mj-ea"/>
              </a:rPr>
              <a:t>7-2 </a:t>
            </a:r>
            <a:r>
              <a:rPr lang="zh-CN" altLang="en-US">
                <a:latin typeface="+mj-ea"/>
              </a:rPr>
              <a:t>私有继承举例</a:t>
            </a:r>
          </a:p>
        </p:txBody>
      </p:sp>
      <p:sp>
        <p:nvSpPr>
          <p:cNvPr id="24581" name="内容占位符 2"/>
          <p:cNvSpPr>
            <a:spLocks noGrp="1"/>
          </p:cNvSpPr>
          <p:nvPr>
            <p:ph idx="1"/>
          </p:nvPr>
        </p:nvSpPr>
        <p:spPr>
          <a:xfrm>
            <a:off x="2353171" y="1053530"/>
            <a:ext cx="9232404" cy="5521895"/>
          </a:xfrm>
        </p:spPr>
        <p:txBody>
          <a:bodyPr/>
          <a:lstStyle/>
          <a:p>
            <a:pPr marL="0">
              <a:spcBef>
                <a:spcPts val="0"/>
              </a:spcBef>
            </a:pPr>
            <a:r>
              <a:rPr lang="en-US" altLang="zh-CN" sz="2000" dirty="0">
                <a:solidFill>
                  <a:schemeClr val="tx1">
                    <a:lumMod val="50000"/>
                    <a:lumOff val="50000"/>
                  </a:schemeClr>
                </a:solidFill>
                <a:latin typeface="Consolas" panose="020B0609020204030204" pitchFamily="49" charset="0"/>
              </a:rPr>
              <a:t>//</a:t>
            </a:r>
            <a:r>
              <a:rPr lang="en-US" altLang="zh-CN" sz="2000" dirty="0" err="1">
                <a:solidFill>
                  <a:schemeClr val="tx1">
                    <a:lumMod val="50000"/>
                    <a:lumOff val="50000"/>
                  </a:schemeClr>
                </a:solidFill>
                <a:latin typeface="Consolas" panose="020B0609020204030204" pitchFamily="49" charset="0"/>
              </a:rPr>
              <a:t>Point.h</a:t>
            </a:r>
            <a:endParaRPr lang="en-US" altLang="zh-CN" sz="2000" dirty="0">
              <a:solidFill>
                <a:schemeClr val="tx1">
                  <a:lumMod val="50000"/>
                  <a:lumOff val="50000"/>
                </a:schemeClr>
              </a:solidFill>
              <a:latin typeface="Consolas" panose="020B0609020204030204" pitchFamily="49" charset="0"/>
            </a:endParaRPr>
          </a:p>
          <a:p>
            <a:pPr marL="0">
              <a:spcBef>
                <a:spcPts val="0"/>
              </a:spcBef>
            </a:pPr>
            <a:r>
              <a:rPr lang="en-US" altLang="zh-CN" sz="2000" dirty="0">
                <a:latin typeface="Consolas" panose="020B0609020204030204" pitchFamily="49" charset="0"/>
              </a:rPr>
              <a:t>#</a:t>
            </a:r>
            <a:r>
              <a:rPr lang="en-US" altLang="zh-CN" sz="2000" dirty="0" err="1">
                <a:latin typeface="Consolas" panose="020B0609020204030204" pitchFamily="49" charset="0"/>
              </a:rPr>
              <a:t>ifndef</a:t>
            </a:r>
            <a:r>
              <a:rPr lang="en-US" altLang="zh-CN" sz="2000" dirty="0">
                <a:latin typeface="Consolas" panose="020B0609020204030204" pitchFamily="49" charset="0"/>
              </a:rPr>
              <a:t> _POINT_H</a:t>
            </a:r>
          </a:p>
          <a:p>
            <a:pPr marL="0">
              <a:spcBef>
                <a:spcPts val="0"/>
              </a:spcBef>
            </a:pPr>
            <a:r>
              <a:rPr lang="en-US" altLang="zh-CN" sz="2000" dirty="0">
                <a:latin typeface="Consolas" panose="020B0609020204030204" pitchFamily="49" charset="0"/>
              </a:rPr>
              <a:t>#define _POINT_H</a:t>
            </a:r>
          </a:p>
          <a:p>
            <a:pPr marL="0">
              <a:spcBef>
                <a:spcPts val="0"/>
              </a:spcBef>
            </a:pPr>
            <a:r>
              <a:rPr lang="en-US" altLang="zh-CN" sz="2000" dirty="0">
                <a:latin typeface="Consolas" panose="020B0609020204030204" pitchFamily="49" charset="0"/>
              </a:rPr>
              <a:t>class Point {</a:t>
            </a:r>
            <a:r>
              <a:rPr lang="en-US" altLang="zh-CN" sz="2000" dirty="0">
                <a:solidFill>
                  <a:schemeClr val="tx1">
                    <a:lumMod val="50000"/>
                    <a:lumOff val="50000"/>
                  </a:schemeClr>
                </a:solidFill>
                <a:latin typeface="Consolas" panose="020B0609020204030204" pitchFamily="49" charset="0"/>
              </a:rPr>
              <a:t>	//</a:t>
            </a:r>
            <a:r>
              <a:rPr lang="zh-CN" altLang="en-US" sz="2000" dirty="0">
                <a:solidFill>
                  <a:schemeClr val="tx1">
                    <a:lumMod val="50000"/>
                    <a:lumOff val="50000"/>
                  </a:schemeClr>
                </a:solidFill>
                <a:latin typeface="Consolas" panose="020B0609020204030204" pitchFamily="49" charset="0"/>
              </a:rPr>
              <a:t>基类</a:t>
            </a:r>
            <a:r>
              <a:rPr lang="en-US" altLang="zh-CN" sz="2000" dirty="0">
                <a:solidFill>
                  <a:schemeClr val="tx1">
                    <a:lumMod val="50000"/>
                    <a:lumOff val="50000"/>
                  </a:schemeClr>
                </a:solidFill>
                <a:latin typeface="Consolas" panose="020B0609020204030204" pitchFamily="49" charset="0"/>
              </a:rPr>
              <a:t>Point</a:t>
            </a:r>
            <a:r>
              <a:rPr lang="zh-CN" altLang="en-US" sz="2000" dirty="0">
                <a:solidFill>
                  <a:schemeClr val="tx1">
                    <a:lumMod val="50000"/>
                    <a:lumOff val="50000"/>
                  </a:schemeClr>
                </a:solidFill>
                <a:latin typeface="Consolas" panose="020B0609020204030204" pitchFamily="49" charset="0"/>
              </a:rPr>
              <a:t>类的定义</a:t>
            </a:r>
          </a:p>
          <a:p>
            <a:pPr marL="0">
              <a:spcBef>
                <a:spcPts val="0"/>
              </a:spcBef>
            </a:pPr>
            <a:r>
              <a:rPr lang="en-US" altLang="zh-CN" sz="2000" dirty="0">
                <a:latin typeface="Consolas" panose="020B0609020204030204" pitchFamily="49" charset="0"/>
              </a:rPr>
              <a:t>public: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公有函数成员</a:t>
            </a:r>
          </a:p>
          <a:p>
            <a:pPr marL="0">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latin typeface="Consolas" panose="020B0609020204030204" pitchFamily="49" charset="0"/>
              </a:rPr>
              <a:t>initPoint</a:t>
            </a:r>
            <a:r>
              <a:rPr lang="en-US" altLang="zh-CN" sz="2000" dirty="0">
                <a:latin typeface="Consolas" panose="020B0609020204030204" pitchFamily="49" charset="0"/>
              </a:rPr>
              <a:t>(float x = 0, float y = 0) </a:t>
            </a:r>
          </a:p>
          <a:p>
            <a:pPr marL="0">
              <a:spcBef>
                <a:spcPts val="0"/>
              </a:spcBef>
            </a:pPr>
            <a:r>
              <a:rPr lang="en-US" altLang="zh-CN" sz="2000" dirty="0" smtClean="0">
                <a:latin typeface="Consolas" panose="020B0609020204030204" pitchFamily="49" charset="0"/>
              </a:rPr>
              <a:t>		{ </a:t>
            </a:r>
            <a:r>
              <a:rPr lang="en-US" altLang="zh-CN" sz="2000" dirty="0">
                <a:latin typeface="Consolas" panose="020B0609020204030204" pitchFamily="49" charset="0"/>
              </a:rPr>
              <a:t>this-&gt;x = x; this-&gt;y = y;}</a:t>
            </a:r>
          </a:p>
          <a:p>
            <a:pPr marL="0">
              <a:spcBef>
                <a:spcPts val="0"/>
              </a:spcBef>
            </a:pPr>
            <a:r>
              <a:rPr lang="en-US" altLang="zh-CN" sz="2000" dirty="0">
                <a:latin typeface="Consolas" panose="020B0609020204030204" pitchFamily="49" charset="0"/>
              </a:rPr>
              <a:t>	void move(float </a:t>
            </a:r>
            <a:r>
              <a:rPr lang="en-US" altLang="zh-CN" sz="2000" dirty="0" err="1">
                <a:latin typeface="Consolas" panose="020B0609020204030204" pitchFamily="49" charset="0"/>
              </a:rPr>
              <a:t>offX</a:t>
            </a:r>
            <a:r>
              <a:rPr lang="en-US" altLang="zh-CN" sz="2000" dirty="0">
                <a:latin typeface="Consolas" panose="020B0609020204030204" pitchFamily="49" charset="0"/>
              </a:rPr>
              <a:t>, float </a:t>
            </a:r>
            <a:r>
              <a:rPr lang="en-US" altLang="zh-CN" sz="2000" dirty="0" err="1">
                <a:latin typeface="Consolas" panose="020B0609020204030204" pitchFamily="49" charset="0"/>
              </a:rPr>
              <a:t>offY</a:t>
            </a:r>
            <a:r>
              <a:rPr lang="en-US" altLang="zh-CN" sz="2000" dirty="0">
                <a:latin typeface="Consolas" panose="020B0609020204030204" pitchFamily="49" charset="0"/>
              </a:rPr>
              <a:t>) </a:t>
            </a:r>
          </a:p>
          <a:p>
            <a:pPr marL="0">
              <a:spcBef>
                <a:spcPts val="0"/>
              </a:spcBef>
            </a:pPr>
            <a:r>
              <a:rPr lang="en-US" altLang="zh-CN" sz="2000" dirty="0" smtClean="0">
                <a:latin typeface="Consolas" panose="020B0609020204030204" pitchFamily="49" charset="0"/>
              </a:rPr>
              <a:t>		{ </a:t>
            </a:r>
            <a:r>
              <a:rPr lang="en-US" altLang="zh-CN" sz="2000" dirty="0">
                <a:latin typeface="Consolas" panose="020B0609020204030204" pitchFamily="49" charset="0"/>
              </a:rPr>
              <a:t>x += </a:t>
            </a:r>
            <a:r>
              <a:rPr lang="en-US" altLang="zh-CN" sz="2000" dirty="0" err="1">
                <a:latin typeface="Consolas" panose="020B0609020204030204" pitchFamily="49" charset="0"/>
              </a:rPr>
              <a:t>offX</a:t>
            </a:r>
            <a:r>
              <a:rPr lang="en-US" altLang="zh-CN" sz="2000" dirty="0">
                <a:latin typeface="Consolas" panose="020B0609020204030204" pitchFamily="49" charset="0"/>
              </a:rPr>
              <a:t>; y += </a:t>
            </a:r>
            <a:r>
              <a:rPr lang="en-US" altLang="zh-CN" sz="2000" dirty="0" err="1">
                <a:latin typeface="Consolas" panose="020B0609020204030204" pitchFamily="49" charset="0"/>
              </a:rPr>
              <a:t>offY</a:t>
            </a:r>
            <a:r>
              <a:rPr lang="en-US" altLang="zh-CN" sz="2000" dirty="0">
                <a:latin typeface="Consolas" panose="020B0609020204030204" pitchFamily="49" charset="0"/>
              </a:rPr>
              <a:t>; }</a:t>
            </a:r>
          </a:p>
          <a:p>
            <a:pPr marL="0">
              <a:spcBef>
                <a:spcPts val="0"/>
              </a:spcBef>
            </a:pPr>
            <a:r>
              <a:rPr lang="en-US" altLang="zh-CN" sz="2000" dirty="0">
                <a:latin typeface="Consolas" panose="020B0609020204030204" pitchFamily="49" charset="0"/>
              </a:rPr>
              <a:t>	float </a:t>
            </a:r>
            <a:r>
              <a:rPr lang="en-US" altLang="zh-CN" sz="2000" dirty="0" err="1">
                <a:latin typeface="Consolas" panose="020B0609020204030204" pitchFamily="49" charset="0"/>
              </a:rPr>
              <a:t>getX</a:t>
            </a:r>
            <a:r>
              <a:rPr lang="en-US" altLang="zh-CN" sz="2000" dirty="0">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x; }</a:t>
            </a:r>
          </a:p>
          <a:p>
            <a:pPr marL="0">
              <a:spcBef>
                <a:spcPts val="0"/>
              </a:spcBef>
            </a:pPr>
            <a:r>
              <a:rPr lang="en-US" altLang="zh-CN" sz="2000" dirty="0">
                <a:latin typeface="Consolas" panose="020B0609020204030204" pitchFamily="49" charset="0"/>
              </a:rPr>
              <a:t>	float </a:t>
            </a:r>
            <a:r>
              <a:rPr lang="en-US" altLang="zh-CN" sz="2000" dirty="0" err="1">
                <a:latin typeface="Consolas" panose="020B0609020204030204" pitchFamily="49" charset="0"/>
              </a:rPr>
              <a:t>getY</a:t>
            </a:r>
            <a:r>
              <a:rPr lang="en-US" altLang="zh-CN" sz="2000" dirty="0">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y; }</a:t>
            </a:r>
          </a:p>
          <a:p>
            <a:pPr marL="0">
              <a:spcBef>
                <a:spcPts val="0"/>
              </a:spcBef>
            </a:pPr>
            <a:r>
              <a:rPr lang="en-US" altLang="zh-CN" sz="2000" dirty="0">
                <a:latin typeface="Consolas" panose="020B0609020204030204" pitchFamily="49" charset="0"/>
              </a:rPr>
              <a:t>private: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私有数据成员</a:t>
            </a:r>
          </a:p>
          <a:p>
            <a:pPr marL="0">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float x, y;</a:t>
            </a:r>
          </a:p>
          <a:p>
            <a:pPr marL="0">
              <a:spcBef>
                <a:spcPts val="0"/>
              </a:spcBef>
            </a:pPr>
            <a:r>
              <a:rPr lang="en-US" altLang="zh-CN" sz="2000" dirty="0">
                <a:latin typeface="Consolas" panose="020B0609020204030204" pitchFamily="49" charset="0"/>
              </a:rPr>
              <a:t>};	</a:t>
            </a:r>
          </a:p>
          <a:p>
            <a:pPr marL="0">
              <a:spcBef>
                <a:spcPts val="0"/>
              </a:spcBef>
            </a:pPr>
            <a:r>
              <a:rPr lang="en-US" altLang="zh-CN" sz="2000" dirty="0">
                <a:latin typeface="Consolas" panose="020B0609020204030204" pitchFamily="49" charset="0"/>
              </a:rPr>
              <a:t>#</a:t>
            </a:r>
            <a:r>
              <a:rPr lang="en-US" altLang="zh-CN" sz="2000" dirty="0" err="1">
                <a:latin typeface="Consolas" panose="020B0609020204030204" pitchFamily="49" charset="0"/>
              </a:rPr>
              <a:t>endif</a:t>
            </a:r>
            <a:r>
              <a:rPr lang="en-US" altLang="zh-CN"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//_POINT_H</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23</a:t>
            </a:fld>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标题 1"/>
          <p:cNvSpPr>
            <a:spLocks noGrp="1"/>
          </p:cNvSpPr>
          <p:nvPr>
            <p:ph type="title"/>
          </p:nvPr>
        </p:nvSpPr>
        <p:spPr/>
        <p:txBody>
          <a:bodyPr/>
          <a:lstStyle/>
          <a:p>
            <a:r>
              <a:rPr lang="zh-CN" altLang="en-US">
                <a:latin typeface="+mj-ea"/>
              </a:rPr>
              <a:t>例</a:t>
            </a:r>
            <a:r>
              <a:rPr lang="en-US" altLang="zh-CN">
                <a:latin typeface="+mj-ea"/>
              </a:rPr>
              <a:t>7-2</a:t>
            </a:r>
            <a:r>
              <a:rPr lang="zh-CN" altLang="en-US">
                <a:latin typeface="+mj-ea"/>
              </a:rPr>
              <a:t>（续）</a:t>
            </a:r>
          </a:p>
        </p:txBody>
      </p:sp>
      <p:sp>
        <p:nvSpPr>
          <p:cNvPr id="25605" name="内容占位符 2"/>
          <p:cNvSpPr>
            <a:spLocks noGrp="1"/>
          </p:cNvSpPr>
          <p:nvPr>
            <p:ph idx="1"/>
          </p:nvPr>
        </p:nvSpPr>
        <p:spPr>
          <a:xfrm>
            <a:off x="1273051" y="909514"/>
            <a:ext cx="10240516" cy="5904656"/>
          </a:xfrm>
        </p:spPr>
        <p:txBody>
          <a:bodyPr/>
          <a:lstStyle/>
          <a:p>
            <a:pPr marL="0" eaLnBrk="1" hangingPunct="1">
              <a:spcBef>
                <a:spcPct val="0"/>
              </a:spcBef>
            </a:pPr>
            <a:r>
              <a:rPr lang="en-US" altLang="zh-CN" sz="2000" dirty="0">
                <a:solidFill>
                  <a:schemeClr val="tx1">
                    <a:lumMod val="50000"/>
                    <a:lumOff val="50000"/>
                  </a:schemeClr>
                </a:solidFill>
                <a:latin typeface="Consolas" panose="020B0609020204030204" pitchFamily="49" charset="0"/>
              </a:rPr>
              <a:t>//</a:t>
            </a:r>
            <a:r>
              <a:rPr lang="en-US" altLang="zh-CN" sz="2000" dirty="0" err="1">
                <a:solidFill>
                  <a:schemeClr val="tx1">
                    <a:lumMod val="50000"/>
                    <a:lumOff val="50000"/>
                  </a:schemeClr>
                </a:solidFill>
                <a:latin typeface="Consolas" panose="020B0609020204030204" pitchFamily="49" charset="0"/>
              </a:rPr>
              <a:t>Rectangle.h</a:t>
            </a:r>
            <a:endParaRPr lang="en-US" altLang="zh-CN" sz="2000" dirty="0">
              <a:solidFill>
                <a:schemeClr val="tx1">
                  <a:lumMod val="50000"/>
                  <a:lumOff val="50000"/>
                </a:schemeClr>
              </a:solidFill>
              <a:latin typeface="Consolas" panose="020B0609020204030204" pitchFamily="49" charset="0"/>
            </a:endParaRPr>
          </a:p>
          <a:p>
            <a:pPr marL="0" eaLnBrk="1" hangingPunct="1">
              <a:spcBef>
                <a:spcPct val="0"/>
              </a:spcBef>
            </a:pPr>
            <a:r>
              <a:rPr lang="en-US" altLang="zh-CN" sz="2000" dirty="0">
                <a:latin typeface="Consolas" panose="020B0609020204030204" pitchFamily="49" charset="0"/>
              </a:rPr>
              <a:t>#</a:t>
            </a:r>
            <a:r>
              <a:rPr lang="en-US" altLang="zh-CN" sz="2000" dirty="0" err="1">
                <a:latin typeface="Consolas" panose="020B0609020204030204" pitchFamily="49" charset="0"/>
              </a:rPr>
              <a:t>ifndef</a:t>
            </a:r>
            <a:r>
              <a:rPr lang="en-US" altLang="zh-CN" sz="2000" dirty="0">
                <a:latin typeface="Consolas" panose="020B0609020204030204" pitchFamily="49" charset="0"/>
              </a:rPr>
              <a:t> _RECTANGLE_H</a:t>
            </a:r>
          </a:p>
          <a:p>
            <a:pPr marL="0" eaLnBrk="1" hangingPunct="1">
              <a:spcBef>
                <a:spcPct val="0"/>
              </a:spcBef>
            </a:pPr>
            <a:r>
              <a:rPr lang="en-US" altLang="zh-CN" sz="2000" dirty="0">
                <a:latin typeface="Consolas" panose="020B0609020204030204" pitchFamily="49" charset="0"/>
              </a:rPr>
              <a:t>#define _RECTANGLE_H</a:t>
            </a:r>
          </a:p>
          <a:p>
            <a:pPr marL="0" eaLnBrk="1" hangingPunct="1">
              <a:spcBef>
                <a:spcPct val="0"/>
              </a:spcBef>
            </a:pPr>
            <a:r>
              <a:rPr lang="en-US" altLang="zh-CN" sz="2000" dirty="0">
                <a:latin typeface="Consolas" panose="020B0609020204030204" pitchFamily="49" charset="0"/>
              </a:rPr>
              <a:t>#include "</a:t>
            </a:r>
            <a:r>
              <a:rPr lang="en-US" altLang="zh-CN" sz="2000" dirty="0" err="1">
                <a:latin typeface="Consolas" panose="020B0609020204030204" pitchFamily="49" charset="0"/>
              </a:rPr>
              <a:t>Point.h</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class Rectangle: </a:t>
            </a:r>
            <a:r>
              <a:rPr lang="en-US" altLang="zh-CN" sz="2000" dirty="0">
                <a:solidFill>
                  <a:srgbClr val="0070C0"/>
                </a:solidFill>
                <a:latin typeface="Consolas" panose="020B0609020204030204" pitchFamily="49" charset="0"/>
              </a:rPr>
              <a:t>private</a:t>
            </a:r>
            <a:r>
              <a:rPr lang="en-US" altLang="zh-CN" sz="2000" dirty="0">
                <a:latin typeface="Consolas" panose="020B0609020204030204" pitchFamily="49" charset="0"/>
              </a:rPr>
              <a:t> Point {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派生类定义部分</a:t>
            </a:r>
          </a:p>
          <a:p>
            <a:pPr marL="0" eaLnBrk="1" hangingPunct="1">
              <a:spcBef>
                <a:spcPct val="0"/>
              </a:spcBef>
            </a:pPr>
            <a:r>
              <a:rPr lang="en-US" altLang="zh-CN" sz="2000" dirty="0">
                <a:latin typeface="Consolas" panose="020B0609020204030204" pitchFamily="49" charset="0"/>
              </a:rPr>
              <a:t>public: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新增公有函数成员</a:t>
            </a:r>
          </a:p>
          <a:p>
            <a:pPr marL="0"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solidFill>
                  <a:srgbClr val="0070C0"/>
                </a:solidFill>
                <a:latin typeface="Consolas" panose="020B0609020204030204" pitchFamily="49" charset="0"/>
              </a:rPr>
              <a:t>initRectangle</a:t>
            </a:r>
            <a:r>
              <a:rPr lang="en-US" altLang="zh-CN" sz="2000" dirty="0">
                <a:latin typeface="Consolas" panose="020B0609020204030204" pitchFamily="49" charset="0"/>
              </a:rPr>
              <a:t>(float x, float y, float w, float h) {</a:t>
            </a:r>
          </a:p>
          <a:p>
            <a:pPr marL="0" eaLnBrk="1" hangingPunct="1">
              <a:spcBef>
                <a:spcPct val="0"/>
              </a:spcBef>
            </a:pPr>
            <a:r>
              <a:rPr lang="en-US" altLang="zh-CN" sz="2000" dirty="0">
                <a:solidFill>
                  <a:srgbClr val="0070C0"/>
                </a:solidFill>
                <a:latin typeface="Consolas" panose="020B0609020204030204" pitchFamily="49" charset="0"/>
              </a:rPr>
              <a:t>		</a:t>
            </a:r>
            <a:r>
              <a:rPr lang="en-US" altLang="zh-CN" sz="2000" dirty="0" err="1">
                <a:latin typeface="Consolas" panose="020B0609020204030204" pitchFamily="49" charset="0"/>
              </a:rPr>
              <a:t>initPoint</a:t>
            </a:r>
            <a:r>
              <a:rPr lang="en-US" altLang="zh-CN" sz="2000" dirty="0">
                <a:latin typeface="Consolas" panose="020B0609020204030204" pitchFamily="49" charset="0"/>
              </a:rPr>
              <a:t>(x, y);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调用基类公有成员函数</a:t>
            </a:r>
          </a:p>
          <a:p>
            <a:pPr marL="0"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this-&gt;w = w</a:t>
            </a:r>
            <a:r>
              <a:rPr lang="en-US" altLang="zh-CN" sz="2000" dirty="0" smtClean="0">
                <a:latin typeface="Consolas" panose="020B0609020204030204" pitchFamily="49" charset="0"/>
              </a:rPr>
              <a:t>; this-</a:t>
            </a:r>
            <a:r>
              <a:rPr lang="en-US" altLang="zh-CN" sz="2000" dirty="0">
                <a:latin typeface="Consolas" panose="020B0609020204030204" pitchFamily="49" charset="0"/>
              </a:rPr>
              <a:t>&gt;h = h;</a:t>
            </a:r>
          </a:p>
          <a:p>
            <a:pPr marL="0" eaLnBrk="1" hangingPunct="1">
              <a:spcBef>
                <a:spcPct val="0"/>
              </a:spcBef>
            </a:pPr>
            <a:r>
              <a:rPr lang="en-US" altLang="zh-CN" sz="2000" dirty="0">
                <a:latin typeface="Consolas" panose="020B0609020204030204" pitchFamily="49" charset="0"/>
              </a:rPr>
              <a:t>	}</a:t>
            </a:r>
          </a:p>
          <a:p>
            <a:pPr marL="0" eaLnBrk="1" hangingPunct="1">
              <a:spcBef>
                <a:spcPct val="0"/>
              </a:spcBef>
            </a:pPr>
            <a:r>
              <a:rPr lang="en-US" altLang="zh-CN" sz="2000" dirty="0">
                <a:latin typeface="Consolas" panose="020B0609020204030204" pitchFamily="49" charset="0"/>
              </a:rPr>
              <a:t>	void </a:t>
            </a:r>
            <a:r>
              <a:rPr lang="en-US" altLang="zh-CN" sz="2000" dirty="0">
                <a:solidFill>
                  <a:srgbClr val="0070C0"/>
                </a:solidFill>
                <a:latin typeface="Consolas" panose="020B0609020204030204" pitchFamily="49" charset="0"/>
              </a:rPr>
              <a:t>move</a:t>
            </a:r>
            <a:r>
              <a:rPr lang="en-US" altLang="zh-CN" sz="2000" dirty="0">
                <a:latin typeface="Consolas" panose="020B0609020204030204" pitchFamily="49" charset="0"/>
              </a:rPr>
              <a:t>(float </a:t>
            </a:r>
            <a:r>
              <a:rPr lang="en-US" altLang="zh-CN" sz="2000" dirty="0" err="1">
                <a:latin typeface="Consolas" panose="020B0609020204030204" pitchFamily="49" charset="0"/>
              </a:rPr>
              <a:t>offX</a:t>
            </a:r>
            <a:r>
              <a:rPr lang="en-US" altLang="zh-CN" sz="2000" dirty="0">
                <a:latin typeface="Consolas" panose="020B0609020204030204" pitchFamily="49" charset="0"/>
              </a:rPr>
              <a:t>, float </a:t>
            </a:r>
            <a:r>
              <a:rPr lang="en-US" altLang="zh-CN" sz="2000" dirty="0" err="1">
                <a:latin typeface="Consolas" panose="020B0609020204030204" pitchFamily="49" charset="0"/>
              </a:rPr>
              <a:t>offY</a:t>
            </a:r>
            <a:r>
              <a:rPr lang="en-US" altLang="zh-CN" sz="2000" dirty="0">
                <a:latin typeface="Consolas" panose="020B0609020204030204" pitchFamily="49" charset="0"/>
              </a:rPr>
              <a:t>) </a:t>
            </a:r>
            <a:r>
              <a:rPr lang="en-US" altLang="zh-CN" sz="2000" dirty="0" smtClean="0">
                <a:latin typeface="Consolas" panose="020B0609020204030204" pitchFamily="49" charset="0"/>
              </a:rPr>
              <a:t>{ Point</a:t>
            </a:r>
            <a:r>
              <a:rPr lang="en-US" altLang="zh-CN" sz="2000" dirty="0">
                <a:latin typeface="Consolas" panose="020B0609020204030204" pitchFamily="49" charset="0"/>
              </a:rPr>
              <a:t>::move(</a:t>
            </a:r>
            <a:r>
              <a:rPr lang="en-US" altLang="zh-CN" sz="2000" dirty="0" err="1">
                <a:latin typeface="Consolas" panose="020B0609020204030204" pitchFamily="49" charset="0"/>
              </a:rPr>
              <a:t>offX</a:t>
            </a:r>
            <a:r>
              <a:rPr lang="en-US" altLang="zh-CN" sz="2000" dirty="0">
                <a:latin typeface="Consolas" panose="020B0609020204030204" pitchFamily="49" charset="0"/>
              </a:rPr>
              <a:t>, </a:t>
            </a:r>
            <a:r>
              <a:rPr lang="en-US" altLang="zh-CN" sz="2000" dirty="0" err="1">
                <a:latin typeface="Consolas" panose="020B0609020204030204" pitchFamily="49" charset="0"/>
              </a:rPr>
              <a:t>offY</a:t>
            </a: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marL="0" eaLnBrk="1" hangingPunct="1">
              <a:spcBef>
                <a:spcPct val="0"/>
              </a:spcBef>
            </a:pPr>
            <a:r>
              <a:rPr lang="en-US" altLang="zh-CN" sz="2000" dirty="0">
                <a:latin typeface="Consolas" panose="020B0609020204030204" pitchFamily="49" charset="0"/>
              </a:rPr>
              <a:t>	float </a:t>
            </a:r>
            <a:r>
              <a:rPr lang="en-US" altLang="zh-CN" sz="2000" dirty="0" err="1">
                <a:solidFill>
                  <a:srgbClr val="0070C0"/>
                </a:solidFill>
                <a:latin typeface="Consolas" panose="020B0609020204030204" pitchFamily="49" charset="0"/>
              </a:rPr>
              <a:t>getX</a:t>
            </a:r>
            <a:r>
              <a:rPr lang="en-US" altLang="zh-CN" sz="2000" dirty="0">
                <a:solidFill>
                  <a:srgbClr val="0070C0"/>
                </a:solidFill>
                <a:latin typeface="Consolas" panose="020B0609020204030204" pitchFamily="49" charset="0"/>
              </a:rPr>
              <a:t>()</a:t>
            </a:r>
            <a:r>
              <a:rPr lang="en-US" altLang="zh-CN" sz="2000" dirty="0">
                <a:solidFill>
                  <a:srgbClr val="FFFF00"/>
                </a:solidFill>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Point::</a:t>
            </a:r>
            <a:r>
              <a:rPr lang="en-US" altLang="zh-CN" sz="2000" dirty="0" err="1">
                <a:latin typeface="Consolas" panose="020B0609020204030204" pitchFamily="49" charset="0"/>
              </a:rPr>
              <a:t>getX</a:t>
            </a:r>
            <a:r>
              <a:rPr lang="en-US" altLang="zh-CN" sz="2000" dirty="0">
                <a:latin typeface="Consolas" panose="020B0609020204030204" pitchFamily="49" charset="0"/>
              </a:rPr>
              <a:t>(); }</a:t>
            </a:r>
          </a:p>
          <a:p>
            <a:pPr marL="0" eaLnBrk="1" hangingPunct="1">
              <a:spcBef>
                <a:spcPct val="0"/>
              </a:spcBef>
            </a:pPr>
            <a:r>
              <a:rPr lang="en-US" altLang="zh-CN" sz="2000" dirty="0">
                <a:latin typeface="Consolas" panose="020B0609020204030204" pitchFamily="49" charset="0"/>
              </a:rPr>
              <a:t>	float </a:t>
            </a:r>
            <a:r>
              <a:rPr lang="en-US" altLang="zh-CN" sz="2000" dirty="0" err="1">
                <a:solidFill>
                  <a:srgbClr val="0070C0"/>
                </a:solidFill>
                <a:latin typeface="Consolas" panose="020B0609020204030204" pitchFamily="49" charset="0"/>
              </a:rPr>
              <a:t>getY</a:t>
            </a:r>
            <a:r>
              <a:rPr lang="en-US" altLang="zh-CN" sz="2000" dirty="0">
                <a:solidFill>
                  <a:srgbClr val="0070C0"/>
                </a:solidFill>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Point::</a:t>
            </a:r>
            <a:r>
              <a:rPr lang="en-US" altLang="zh-CN" sz="2000" dirty="0" err="1">
                <a:latin typeface="Consolas" panose="020B0609020204030204" pitchFamily="49" charset="0"/>
              </a:rPr>
              <a:t>getY</a:t>
            </a:r>
            <a:r>
              <a:rPr lang="en-US" altLang="zh-CN" sz="2000" dirty="0">
                <a:latin typeface="Consolas" panose="020B0609020204030204" pitchFamily="49" charset="0"/>
              </a:rPr>
              <a:t>(); }</a:t>
            </a:r>
          </a:p>
          <a:p>
            <a:pPr marL="0" eaLnBrk="1" hangingPunct="1">
              <a:spcBef>
                <a:spcPct val="0"/>
              </a:spcBef>
            </a:pPr>
            <a:r>
              <a:rPr lang="en-US" altLang="zh-CN" sz="2000" dirty="0">
                <a:latin typeface="Consolas" panose="020B0609020204030204" pitchFamily="49" charset="0"/>
              </a:rPr>
              <a:t>	float </a:t>
            </a:r>
            <a:r>
              <a:rPr lang="en-US" altLang="zh-CN" sz="2000" dirty="0" err="1">
                <a:solidFill>
                  <a:srgbClr val="0070C0"/>
                </a:solidFill>
                <a:latin typeface="Consolas" panose="020B0609020204030204" pitchFamily="49" charset="0"/>
              </a:rPr>
              <a:t>getH</a:t>
            </a:r>
            <a:r>
              <a:rPr lang="en-US" altLang="zh-CN" sz="2000" dirty="0">
                <a:solidFill>
                  <a:srgbClr val="0070C0"/>
                </a:solidFill>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h; }</a:t>
            </a:r>
          </a:p>
          <a:p>
            <a:pPr marL="0" eaLnBrk="1" hangingPunct="1">
              <a:spcBef>
                <a:spcPct val="0"/>
              </a:spcBef>
            </a:pPr>
            <a:r>
              <a:rPr lang="en-US" altLang="zh-CN" sz="2000" dirty="0">
                <a:latin typeface="Consolas" panose="020B0609020204030204" pitchFamily="49" charset="0"/>
              </a:rPr>
              <a:t>	float </a:t>
            </a:r>
            <a:r>
              <a:rPr lang="en-US" altLang="zh-CN" sz="2000" dirty="0" err="1">
                <a:solidFill>
                  <a:srgbClr val="0070C0"/>
                </a:solidFill>
                <a:latin typeface="Consolas" panose="020B0609020204030204" pitchFamily="49" charset="0"/>
              </a:rPr>
              <a:t>getW</a:t>
            </a:r>
            <a:r>
              <a:rPr lang="en-US" altLang="zh-CN" sz="2000" dirty="0">
                <a:solidFill>
                  <a:srgbClr val="0070C0"/>
                </a:solidFill>
                <a:latin typeface="Consolas" panose="020B0609020204030204" pitchFamily="49" charset="0"/>
              </a:rPr>
              <a:t>() </a:t>
            </a:r>
            <a:r>
              <a:rPr lang="en-US" altLang="zh-CN" sz="2000" dirty="0" err="1">
                <a:latin typeface="Consolas" panose="020B0609020204030204" pitchFamily="49" charset="0"/>
              </a:rPr>
              <a:t>const</a:t>
            </a:r>
            <a:r>
              <a:rPr lang="en-US" altLang="zh-CN" sz="2000" dirty="0">
                <a:latin typeface="Consolas" panose="020B0609020204030204" pitchFamily="49" charset="0"/>
              </a:rPr>
              <a:t> { return w; }</a:t>
            </a:r>
          </a:p>
          <a:p>
            <a:pPr marL="0" eaLnBrk="1" hangingPunct="1">
              <a:spcBef>
                <a:spcPct val="0"/>
              </a:spcBef>
            </a:pPr>
            <a:r>
              <a:rPr lang="en-US" altLang="zh-CN" sz="2000" dirty="0">
                <a:latin typeface="Consolas" panose="020B0609020204030204" pitchFamily="49" charset="0"/>
              </a:rPr>
              <a:t>private: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新增私有数据成员</a:t>
            </a:r>
          </a:p>
          <a:p>
            <a:pPr marL="0"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float w, h;</a:t>
            </a:r>
          </a:p>
          <a:p>
            <a:pPr marL="0" eaLnBrk="1" hangingPunct="1">
              <a:spcBef>
                <a:spcPct val="0"/>
              </a:spcBef>
            </a:pP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a:t>
            </a:r>
            <a:r>
              <a:rPr lang="en-US" altLang="zh-CN" sz="2000" dirty="0" err="1">
                <a:latin typeface="Consolas" panose="020B0609020204030204" pitchFamily="49" charset="0"/>
              </a:rPr>
              <a:t>endif</a:t>
            </a:r>
            <a:r>
              <a:rPr lang="en-US" altLang="zh-CN"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//_RECTANGLE_H</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24</a:t>
            </a:fld>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标题 1"/>
          <p:cNvSpPr>
            <a:spLocks noGrp="1"/>
          </p:cNvSpPr>
          <p:nvPr>
            <p:ph type="title"/>
          </p:nvPr>
        </p:nvSpPr>
        <p:spPr/>
        <p:txBody>
          <a:bodyPr/>
          <a:lstStyle/>
          <a:p>
            <a:r>
              <a:rPr lang="zh-CN" altLang="en-US">
                <a:latin typeface="+mj-ea"/>
              </a:rPr>
              <a:t>例</a:t>
            </a:r>
            <a:r>
              <a:rPr lang="en-US" altLang="zh-CN">
                <a:latin typeface="+mj-ea"/>
              </a:rPr>
              <a:t>7-2 (</a:t>
            </a:r>
            <a:r>
              <a:rPr lang="zh-CN" altLang="en-US">
                <a:latin typeface="+mj-ea"/>
              </a:rPr>
              <a:t>续</a:t>
            </a:r>
            <a:r>
              <a:rPr lang="en-US" altLang="zh-CN">
                <a:latin typeface="+mj-ea"/>
              </a:rPr>
              <a:t>)</a:t>
            </a:r>
            <a:endParaRPr lang="zh-CN" altLang="en-US">
              <a:latin typeface="+mj-ea"/>
            </a:endParaRPr>
          </a:p>
        </p:txBody>
      </p:sp>
      <p:sp>
        <p:nvSpPr>
          <p:cNvPr id="4" name="内容占位符 3"/>
          <p:cNvSpPr>
            <a:spLocks noGrp="1"/>
          </p:cNvSpPr>
          <p:nvPr>
            <p:ph idx="1"/>
          </p:nvPr>
        </p:nvSpPr>
        <p:spPr>
          <a:xfrm>
            <a:off x="1777107" y="1053530"/>
            <a:ext cx="9808468" cy="5521895"/>
          </a:xfrm>
        </p:spPr>
        <p:txBody>
          <a:bodyPr/>
          <a:lstStyle/>
          <a:p>
            <a:pPr marL="0" eaLnBrk="1" hangingPunct="1">
              <a:spcBef>
                <a:spcPct val="0"/>
              </a:spcBef>
            </a:pPr>
            <a:r>
              <a:rPr lang="en-US" altLang="zh-CN" sz="2000" dirty="0">
                <a:latin typeface="Consolas" panose="020B0609020204030204" pitchFamily="49" charset="0"/>
              </a:rPr>
              <a:t>#include &lt;</a:t>
            </a:r>
            <a:r>
              <a:rPr lang="en-US" altLang="zh-CN" sz="2000" dirty="0" err="1">
                <a:latin typeface="Consolas" panose="020B0609020204030204" pitchFamily="49" charset="0"/>
              </a:rPr>
              <a:t>iostream</a:t>
            </a:r>
            <a:r>
              <a:rPr lang="en-US" altLang="zh-CN" sz="2000" dirty="0">
                <a:latin typeface="Consolas" panose="020B0609020204030204" pitchFamily="49" charset="0"/>
              </a:rPr>
              <a:t>&gt;</a:t>
            </a:r>
          </a:p>
          <a:p>
            <a:pPr marL="0" eaLnBrk="1" hangingPunct="1">
              <a:spcBef>
                <a:spcPct val="0"/>
              </a:spcBef>
            </a:pPr>
            <a:r>
              <a:rPr lang="en-US" altLang="zh-CN" sz="2000" dirty="0">
                <a:latin typeface="Consolas" panose="020B0609020204030204" pitchFamily="49" charset="0"/>
              </a:rPr>
              <a:t>#include "</a:t>
            </a:r>
            <a:r>
              <a:rPr lang="en-US" altLang="zh-CN" sz="2000" dirty="0" err="1">
                <a:latin typeface="Consolas" panose="020B0609020204030204" pitchFamily="49" charset="0"/>
              </a:rPr>
              <a:t>Rectangle.h</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using namespace </a:t>
            </a:r>
            <a:r>
              <a:rPr lang="en-US" altLang="zh-CN" sz="2000" dirty="0" err="1">
                <a:latin typeface="Consolas" panose="020B0609020204030204" pitchFamily="49" charset="0"/>
              </a:rPr>
              <a:t>std</a:t>
            </a:r>
            <a:r>
              <a:rPr lang="en-US" altLang="zh-CN" sz="2000" dirty="0">
                <a:latin typeface="Consolas" panose="020B0609020204030204" pitchFamily="49" charset="0"/>
              </a:rPr>
              <a:t>;</a:t>
            </a:r>
          </a:p>
          <a:p>
            <a:pPr marL="0" eaLnBrk="1" hangingPunct="1">
              <a:spcBef>
                <a:spcPct val="0"/>
              </a:spcBef>
            </a:pPr>
            <a:endParaRPr lang="en-US" altLang="zh-CN" sz="2000" dirty="0">
              <a:latin typeface="Consolas" panose="020B0609020204030204" pitchFamily="49" charset="0"/>
            </a:endParaRPr>
          </a:p>
          <a:p>
            <a:pPr marL="0" eaLnBrk="1" hangingPunct="1">
              <a:spcBef>
                <a:spcPct val="0"/>
              </a:spcBef>
            </a:pPr>
            <a:r>
              <a:rPr lang="en-US" altLang="zh-CN" sz="2000" dirty="0" err="1">
                <a:latin typeface="Consolas" panose="020B0609020204030204" pitchFamily="49" charset="0"/>
              </a:rPr>
              <a:t>int</a:t>
            </a:r>
            <a:r>
              <a:rPr lang="en-US" altLang="zh-CN" sz="2000" dirty="0">
                <a:latin typeface="Consolas" panose="020B0609020204030204" pitchFamily="49" charset="0"/>
              </a:rPr>
              <a:t> main() {</a:t>
            </a:r>
          </a:p>
          <a:p>
            <a:pPr marL="0" eaLnBrk="1" hangingPunct="1">
              <a:spcBef>
                <a:spcPct val="0"/>
              </a:spcBef>
            </a:pPr>
            <a:r>
              <a:rPr lang="en-US" altLang="zh-CN" sz="2000" dirty="0">
                <a:latin typeface="Consolas" panose="020B0609020204030204" pitchFamily="49" charset="0"/>
              </a:rPr>
              <a:t>	</a:t>
            </a:r>
            <a:r>
              <a:rPr lang="en-US" altLang="zh-CN" sz="2000" dirty="0">
                <a:solidFill>
                  <a:srgbClr val="0070C0"/>
                </a:solidFill>
                <a:latin typeface="Consolas" panose="020B0609020204030204" pitchFamily="49" charset="0"/>
              </a:rPr>
              <a:t>Rectangle </a:t>
            </a:r>
            <a:r>
              <a:rPr lang="en-US" altLang="zh-CN" sz="2000" dirty="0" err="1">
                <a:solidFill>
                  <a:srgbClr val="0070C0"/>
                </a:solidFill>
                <a:latin typeface="Consolas" panose="020B0609020204030204" pitchFamily="49" charset="0"/>
              </a:rPr>
              <a:t>rect</a:t>
            </a:r>
            <a:r>
              <a:rPr lang="en-US" altLang="zh-CN"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定义</a:t>
            </a:r>
            <a:r>
              <a:rPr lang="en-US" altLang="zh-CN" sz="2000" dirty="0">
                <a:solidFill>
                  <a:schemeClr val="tx1">
                    <a:lumMod val="50000"/>
                    <a:lumOff val="50000"/>
                  </a:schemeClr>
                </a:solidFill>
                <a:latin typeface="Consolas" panose="020B0609020204030204" pitchFamily="49" charset="0"/>
              </a:rPr>
              <a:t>Rectangle</a:t>
            </a:r>
            <a:r>
              <a:rPr lang="zh-CN" altLang="en-US" sz="2000" dirty="0">
                <a:solidFill>
                  <a:schemeClr val="tx1">
                    <a:lumMod val="50000"/>
                    <a:lumOff val="50000"/>
                  </a:schemeClr>
                </a:solidFill>
                <a:latin typeface="Consolas" panose="020B0609020204030204" pitchFamily="49" charset="0"/>
              </a:rPr>
              <a:t>类的对象</a:t>
            </a:r>
          </a:p>
          <a:p>
            <a:pPr marL="0" eaLnBrk="1" hangingPunct="1">
              <a:spcBef>
                <a:spcPct val="0"/>
              </a:spcBef>
            </a:pPr>
            <a:r>
              <a:rPr lang="zh-CN" altLang="en-US" sz="2000" dirty="0">
                <a:latin typeface="Consolas" panose="020B0609020204030204" pitchFamily="49" charset="0"/>
              </a:rPr>
              <a:t>	</a:t>
            </a:r>
            <a:r>
              <a:rPr lang="en-US" altLang="zh-CN" sz="2000" dirty="0" err="1">
                <a:solidFill>
                  <a:srgbClr val="0070C0"/>
                </a:solidFill>
                <a:latin typeface="Consolas" panose="020B0609020204030204" pitchFamily="49" charset="0"/>
              </a:rPr>
              <a:t>rect.initRectangle</a:t>
            </a:r>
            <a:r>
              <a:rPr lang="en-US" altLang="zh-CN" sz="2000" dirty="0">
                <a:latin typeface="Consolas" panose="020B0609020204030204" pitchFamily="49" charset="0"/>
              </a:rPr>
              <a:t>(2, 3, 20, 10);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设置矩形的数据</a:t>
            </a:r>
          </a:p>
          <a:p>
            <a:pPr marL="0" eaLnBrk="1" hangingPunct="1">
              <a:spcBef>
                <a:spcPct val="0"/>
              </a:spcBef>
            </a:pPr>
            <a:r>
              <a:rPr lang="zh-CN" altLang="en-US" sz="2000" dirty="0">
                <a:latin typeface="Consolas" panose="020B0609020204030204" pitchFamily="49" charset="0"/>
              </a:rPr>
              <a:t>	</a:t>
            </a:r>
            <a:r>
              <a:rPr lang="en-US" altLang="zh-CN" sz="2000" dirty="0" err="1">
                <a:latin typeface="Consolas" panose="020B0609020204030204" pitchFamily="49" charset="0"/>
              </a:rPr>
              <a:t>rect.</a:t>
            </a:r>
            <a:r>
              <a:rPr lang="en-US" altLang="zh-CN" sz="2000" dirty="0" err="1">
                <a:solidFill>
                  <a:srgbClr val="0070C0"/>
                </a:solidFill>
                <a:latin typeface="Consolas" panose="020B0609020204030204" pitchFamily="49" charset="0"/>
              </a:rPr>
              <a:t>move</a:t>
            </a:r>
            <a:r>
              <a:rPr lang="en-US" altLang="zh-CN" sz="2000" dirty="0">
                <a:latin typeface="Consolas" panose="020B0609020204030204" pitchFamily="49" charset="0"/>
              </a:rPr>
              <a:t>(3,2);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移动矩形位置</a:t>
            </a:r>
          </a:p>
          <a:p>
            <a:pPr marL="0" eaLnBrk="1" hangingPunct="1">
              <a:spcBef>
                <a:spcPct val="0"/>
              </a:spcBef>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"The data of </a:t>
            </a:r>
            <a:r>
              <a:rPr lang="en-US" altLang="zh-CN" sz="2000" dirty="0" err="1">
                <a:latin typeface="Consolas" panose="020B0609020204030204" pitchFamily="49" charset="0"/>
              </a:rPr>
              <a:t>rect</a:t>
            </a:r>
            <a:r>
              <a:rPr lang="en-US" altLang="zh-CN" sz="2000" dirty="0">
                <a:latin typeface="Consolas" panose="020B0609020204030204" pitchFamily="49" charset="0"/>
              </a:rPr>
              <a:t>(</a:t>
            </a:r>
            <a:r>
              <a:rPr lang="en-US" altLang="zh-CN" sz="2000" dirty="0" err="1">
                <a:latin typeface="Consolas" panose="020B0609020204030204" pitchFamily="49" charset="0"/>
              </a:rPr>
              <a:t>x,y,w,h</a:t>
            </a:r>
            <a:r>
              <a:rPr lang="en-US" altLang="zh-CN" sz="2000" dirty="0">
                <a:latin typeface="Consolas" panose="020B0609020204030204" pitchFamily="49" charset="0"/>
              </a:rPr>
              <a:t>): "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rect.</a:t>
            </a:r>
            <a:r>
              <a:rPr lang="en-US" altLang="zh-CN" sz="2000" dirty="0" err="1">
                <a:solidFill>
                  <a:srgbClr val="0070C0"/>
                </a:solidFill>
                <a:latin typeface="Consolas" panose="020B0609020204030204" pitchFamily="49" charset="0"/>
              </a:rPr>
              <a:t>getX</a:t>
            </a:r>
            <a:r>
              <a:rPr lang="en-US" altLang="zh-CN" sz="2000" dirty="0">
                <a:latin typeface="Consolas" panose="020B0609020204030204" pitchFamily="49" charset="0"/>
              </a:rPr>
              <a:t>() </a:t>
            </a:r>
            <a:r>
              <a:rPr lang="en-US" altLang="zh-CN" sz="2000" dirty="0" smtClean="0">
                <a:latin typeface="Consolas" panose="020B0609020204030204" pitchFamily="49" charset="0"/>
              </a:rPr>
              <a:t>&lt;&lt; ", </a:t>
            </a:r>
            <a:r>
              <a:rPr lang="en-US" altLang="zh-CN" sz="2000" dirty="0">
                <a:latin typeface="Consolas" panose="020B0609020204030204" pitchFamily="49" charset="0"/>
              </a:rPr>
              <a:t>"	</a:t>
            </a:r>
            <a:r>
              <a:rPr lang="en-US" altLang="zh-CN" sz="2000" dirty="0" smtClean="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输出矩形的特征参数</a:t>
            </a:r>
          </a:p>
          <a:p>
            <a:pPr marL="0"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&lt;&lt; </a:t>
            </a:r>
            <a:r>
              <a:rPr lang="en-US" altLang="zh-CN" sz="2000" dirty="0" err="1">
                <a:latin typeface="Consolas" panose="020B0609020204030204" pitchFamily="49" charset="0"/>
              </a:rPr>
              <a:t>rect.</a:t>
            </a:r>
            <a:r>
              <a:rPr lang="en-US" altLang="zh-CN" sz="2000" dirty="0" err="1">
                <a:solidFill>
                  <a:srgbClr val="0070C0"/>
                </a:solidFill>
                <a:latin typeface="Consolas" panose="020B0609020204030204" pitchFamily="49" charset="0"/>
              </a:rPr>
              <a:t>getY</a:t>
            </a:r>
            <a:r>
              <a:rPr lang="en-US" altLang="zh-CN" sz="2000" dirty="0">
                <a:latin typeface="Consolas" panose="020B0609020204030204" pitchFamily="49" charset="0"/>
              </a:rPr>
              <a:t>() &lt;&lt; ", "</a:t>
            </a:r>
          </a:p>
          <a:p>
            <a:pPr marL="0" eaLnBrk="1" hangingPunct="1">
              <a:spcBef>
                <a:spcPct val="0"/>
              </a:spcBef>
            </a:pPr>
            <a:r>
              <a:rPr lang="en-US" altLang="zh-CN" sz="2000" dirty="0">
                <a:latin typeface="Consolas" panose="020B0609020204030204" pitchFamily="49" charset="0"/>
              </a:rPr>
              <a:t>		&lt;&lt; </a:t>
            </a:r>
            <a:r>
              <a:rPr lang="en-US" altLang="zh-CN" sz="2000" dirty="0" err="1">
                <a:latin typeface="Consolas" panose="020B0609020204030204" pitchFamily="49" charset="0"/>
              </a:rPr>
              <a:t>rect.</a:t>
            </a:r>
            <a:r>
              <a:rPr lang="en-US" altLang="zh-CN" sz="2000" dirty="0" err="1">
                <a:solidFill>
                  <a:srgbClr val="0070C0"/>
                </a:solidFill>
                <a:latin typeface="Consolas" panose="020B0609020204030204" pitchFamily="49" charset="0"/>
              </a:rPr>
              <a:t>getW</a:t>
            </a:r>
            <a:r>
              <a:rPr lang="en-US" altLang="zh-CN" sz="2000" dirty="0">
                <a:latin typeface="Consolas" panose="020B0609020204030204" pitchFamily="49" charset="0"/>
              </a:rPr>
              <a:t>() &lt;&lt; ", "</a:t>
            </a:r>
          </a:p>
          <a:p>
            <a:pPr marL="0" eaLnBrk="1" hangingPunct="1">
              <a:spcBef>
                <a:spcPct val="0"/>
              </a:spcBef>
            </a:pPr>
            <a:r>
              <a:rPr lang="en-US" altLang="zh-CN" sz="2000" dirty="0">
                <a:latin typeface="Consolas" panose="020B0609020204030204" pitchFamily="49" charset="0"/>
              </a:rPr>
              <a:t>		&lt;&lt; </a:t>
            </a:r>
            <a:r>
              <a:rPr lang="en-US" altLang="zh-CN" sz="2000" dirty="0" err="1">
                <a:latin typeface="Consolas" panose="020B0609020204030204" pitchFamily="49" charset="0"/>
              </a:rPr>
              <a:t>rect.</a:t>
            </a:r>
            <a:r>
              <a:rPr lang="en-US" altLang="zh-CN" sz="2000" dirty="0" err="1">
                <a:solidFill>
                  <a:srgbClr val="0070C0"/>
                </a:solidFill>
                <a:latin typeface="Consolas" panose="020B0609020204030204" pitchFamily="49" charset="0"/>
              </a:rPr>
              <a:t>getH</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0" eaLnBrk="1" hangingPunct="1">
              <a:spcBef>
                <a:spcPct val="0"/>
              </a:spcBef>
            </a:pPr>
            <a:r>
              <a:rPr lang="en-US" altLang="zh-CN" sz="2000" dirty="0">
                <a:latin typeface="Consolas" panose="020B0609020204030204" pitchFamily="49" charset="0"/>
              </a:rPr>
              <a:t>	return 0;</a:t>
            </a:r>
          </a:p>
          <a:p>
            <a:pPr marL="0" eaLnBrk="1" hangingPunct="1">
              <a:spcBef>
                <a:spcPct val="0"/>
              </a:spcBef>
            </a:pPr>
            <a:r>
              <a:rPr lang="en-US" altLang="zh-CN" sz="2000" dirty="0" smtClean="0">
                <a:latin typeface="Consolas" panose="020B0609020204030204" pitchFamily="49" charset="0"/>
              </a:rPr>
              <a:t>}</a:t>
            </a:r>
            <a:endParaRPr lang="en-US" altLang="zh-CN" sz="2000"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25</a:t>
            </a:fld>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保护继承</a:t>
            </a:r>
            <a:r>
              <a:rPr lang="en-US" altLang="zh-CN"/>
              <a:t>(protected)</a:t>
            </a:r>
            <a:endParaRPr lang="zh-CN" altLang="en-US"/>
          </a:p>
        </p:txBody>
      </p:sp>
      <p:sp>
        <p:nvSpPr>
          <p:cNvPr id="3" name="内容占位符 2"/>
          <p:cNvSpPr>
            <a:spLocks noGrp="1"/>
          </p:cNvSpPr>
          <p:nvPr>
            <p:ph idx="1"/>
          </p:nvPr>
        </p:nvSpPr>
        <p:spPr/>
        <p:txBody>
          <a:bodyPr/>
          <a:lstStyle/>
          <a:p>
            <a:pPr eaLnBrk="1" hangingPunct="1">
              <a:spcAft>
                <a:spcPts val="1600"/>
              </a:spcAft>
            </a:pPr>
            <a:r>
              <a:rPr lang="zh-CN" altLang="en-US" sz="2400">
                <a:latin typeface="宋体" panose="02010600030101010101" pitchFamily="2" charset="-122"/>
              </a:rPr>
              <a:t>基类的</a:t>
            </a:r>
            <a:r>
              <a:rPr lang="en-US" altLang="zh-CN" sz="2400">
                <a:solidFill>
                  <a:srgbClr val="CE640C"/>
                </a:solidFill>
                <a:latin typeface="Times New Roman" panose="02020603050405020304" pitchFamily="18" charset="0"/>
                <a:cs typeface="Times New Roman" panose="02020603050405020304" pitchFamily="18" charset="0"/>
              </a:rPr>
              <a:t>public</a:t>
            </a:r>
            <a:r>
              <a:rPr lang="zh-CN" altLang="en-US" sz="2400">
                <a:latin typeface="宋体" panose="02010600030101010101" pitchFamily="2" charset="-122"/>
              </a:rPr>
              <a:t>和</a:t>
            </a:r>
            <a:r>
              <a:rPr lang="en-US" altLang="zh-CN" sz="2400">
                <a:solidFill>
                  <a:srgbClr val="CE640C"/>
                </a:solidFill>
                <a:latin typeface="Times New Roman" panose="02020603050405020304" pitchFamily="18" charset="0"/>
                <a:cs typeface="Times New Roman" panose="02020603050405020304" pitchFamily="18" charset="0"/>
              </a:rPr>
              <a:t>protected</a:t>
            </a:r>
            <a:r>
              <a:rPr lang="zh-CN" altLang="en-US" sz="2400">
                <a:latin typeface="宋体" panose="02010600030101010101" pitchFamily="2" charset="-122"/>
              </a:rPr>
              <a:t>成员都以</a:t>
            </a:r>
            <a:r>
              <a:rPr lang="en-US" altLang="zh-CN" sz="2400">
                <a:solidFill>
                  <a:srgbClr val="CE640C"/>
                </a:solidFill>
                <a:latin typeface="Times New Roman" panose="02020603050405020304" pitchFamily="18" charset="0"/>
                <a:cs typeface="Times New Roman" panose="02020603050405020304" pitchFamily="18" charset="0"/>
              </a:rPr>
              <a:t>protected</a:t>
            </a:r>
            <a:r>
              <a:rPr lang="zh-CN" altLang="en-US" sz="2400">
                <a:latin typeface="宋体" panose="02010600030101010101" pitchFamily="2" charset="-122"/>
              </a:rPr>
              <a:t>身份出现在派生类中，但基类的</a:t>
            </a:r>
            <a:r>
              <a:rPr lang="en-US" altLang="zh-CN" sz="2400">
                <a:solidFill>
                  <a:srgbClr val="00B050"/>
                </a:solidFill>
                <a:latin typeface="Times New Roman" panose="02020603050405020304" pitchFamily="18" charset="0"/>
                <a:cs typeface="Times New Roman" panose="02020603050405020304" pitchFamily="18" charset="0"/>
              </a:rPr>
              <a:t>private</a:t>
            </a:r>
            <a:r>
              <a:rPr lang="zh-CN" altLang="en-US" sz="2400">
                <a:latin typeface="宋体" panose="02010600030101010101" pitchFamily="2" charset="-122"/>
              </a:rPr>
              <a:t>成员</a:t>
            </a:r>
            <a:r>
              <a:rPr lang="zh-CN" altLang="en-US" sz="2400">
                <a:solidFill>
                  <a:srgbClr val="00B050"/>
                </a:solidFill>
                <a:latin typeface="宋体" panose="02010600030101010101" pitchFamily="2" charset="-122"/>
              </a:rPr>
              <a:t>不可直接访问</a:t>
            </a:r>
            <a:r>
              <a:rPr lang="zh-CN" altLang="en-US" sz="2400">
                <a:latin typeface="宋体" panose="02010600030101010101" pitchFamily="2" charset="-122"/>
              </a:rPr>
              <a:t>。</a:t>
            </a:r>
          </a:p>
          <a:p>
            <a:pPr eaLnBrk="1" hangingPunct="1">
              <a:spcAft>
                <a:spcPts val="1600"/>
              </a:spcAft>
            </a:pPr>
            <a:r>
              <a:rPr lang="zh-CN" altLang="en-US" sz="2400">
                <a:latin typeface="宋体" panose="02010600030101010101" pitchFamily="2" charset="-122"/>
              </a:rPr>
              <a:t>派生类中的成员函数可以直接访问基类中的</a:t>
            </a:r>
            <a:r>
              <a:rPr lang="en-US" altLang="zh-CN" sz="2400">
                <a:latin typeface="Times New Roman" panose="02020603050405020304" pitchFamily="18" charset="0"/>
                <a:cs typeface="Times New Roman" panose="02020603050405020304" pitchFamily="18" charset="0"/>
              </a:rPr>
              <a:t>public</a:t>
            </a:r>
            <a:r>
              <a:rPr lang="zh-CN" altLang="en-US" sz="2400">
                <a:latin typeface="宋体" panose="02010600030101010101" pitchFamily="2" charset="-122"/>
              </a:rPr>
              <a:t>和</a:t>
            </a:r>
            <a:r>
              <a:rPr lang="en-US" altLang="zh-CN" sz="2400">
                <a:latin typeface="Times New Roman" panose="02020603050405020304" pitchFamily="18" charset="0"/>
                <a:cs typeface="Times New Roman" panose="02020603050405020304" pitchFamily="18" charset="0"/>
              </a:rPr>
              <a:t>protected</a:t>
            </a:r>
            <a:r>
              <a:rPr lang="zh-CN" altLang="en-US" sz="2400">
                <a:latin typeface="宋体" panose="02010600030101010101" pitchFamily="2" charset="-122"/>
              </a:rPr>
              <a:t>成员，但不能直接访问基类的</a:t>
            </a:r>
            <a:r>
              <a:rPr lang="en-US" altLang="zh-CN" sz="2400">
                <a:latin typeface="Times New Roman" panose="02020603050405020304" pitchFamily="18" charset="0"/>
                <a:cs typeface="Times New Roman" panose="02020603050405020304" pitchFamily="18" charset="0"/>
              </a:rPr>
              <a:t>private</a:t>
            </a:r>
            <a:r>
              <a:rPr lang="zh-CN" altLang="en-US" sz="2400">
                <a:latin typeface="宋体" panose="02010600030101010101" pitchFamily="2" charset="-122"/>
              </a:rPr>
              <a:t>成员。</a:t>
            </a:r>
          </a:p>
          <a:p>
            <a:pPr eaLnBrk="1" hangingPunct="1">
              <a:spcAft>
                <a:spcPts val="1600"/>
              </a:spcAft>
            </a:pPr>
            <a:r>
              <a:rPr lang="zh-CN" altLang="en-US" sz="2400">
                <a:latin typeface="宋体" panose="02010600030101010101" pitchFamily="2" charset="-122"/>
              </a:rPr>
              <a:t>通过派生类的对象不能直接访问从基类继承的任何成员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a:t>protected </a:t>
            </a:r>
            <a:r>
              <a:rPr lang="zh-CN" altLang="en-US"/>
              <a:t>成员的特点与作用</a:t>
            </a:r>
          </a:p>
        </p:txBody>
      </p:sp>
      <p:sp>
        <p:nvSpPr>
          <p:cNvPr id="28675" name="内容占位符 2"/>
          <p:cNvSpPr>
            <a:spLocks noGrp="1"/>
          </p:cNvSpPr>
          <p:nvPr>
            <p:ph idx="1"/>
          </p:nvPr>
        </p:nvSpPr>
        <p:spPr/>
        <p:txBody>
          <a:bodyPr/>
          <a:lstStyle/>
          <a:p>
            <a:r>
              <a:rPr lang="zh-CN" altLang="en-US" sz="2400"/>
              <a:t>对建立其所在类对象的模块来说，它与 </a:t>
            </a:r>
            <a:r>
              <a:rPr lang="en-US" altLang="zh-CN" sz="2400"/>
              <a:t>private </a:t>
            </a:r>
            <a:r>
              <a:rPr lang="zh-CN" altLang="en-US" sz="2400"/>
              <a:t>成员的性质相同。</a:t>
            </a:r>
          </a:p>
          <a:p>
            <a:r>
              <a:rPr lang="zh-CN" altLang="en-US" sz="2400"/>
              <a:t>对于其派生类来说，它与 </a:t>
            </a:r>
            <a:r>
              <a:rPr lang="en-US" altLang="zh-CN" sz="2400"/>
              <a:t>public </a:t>
            </a:r>
            <a:r>
              <a:rPr lang="zh-CN" altLang="en-US" sz="2400"/>
              <a:t>成员的性质相同。</a:t>
            </a:r>
          </a:p>
          <a:p>
            <a:r>
              <a:rPr lang="zh-CN" altLang="en-US" sz="2400"/>
              <a:t>既实现了数据隐藏，又方便继承，实现代码重用。</a:t>
            </a:r>
          </a:p>
          <a:p>
            <a:endParaRPr lang="zh-CN" altLang="en-US" sz="240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构造函数</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10901363" y="1588"/>
            <a:ext cx="1016000" cy="366712"/>
          </a:xfrm>
          <a:prstGeom prst="rect">
            <a:avLst/>
          </a:prstGeom>
        </p:spPr>
        <p:txBody>
          <a:bodyPr/>
          <a:lstStyle/>
          <a:p>
            <a:fld id="{D649789B-3D0D-4D54-8CEA-53DEDEB397EB}" type="slidenum">
              <a:rPr lang="en-US" altLang="zh-CN" smtClean="0"/>
              <a:pPr/>
              <a:t>28</a:t>
            </a:fld>
            <a:endParaRPr lang="en-US" altLang="zh-CN"/>
          </a:p>
        </p:txBody>
      </p:sp>
    </p:spTree>
    <p:extLst>
      <p:ext uri="{BB962C8B-B14F-4D97-AF65-F5344CB8AC3E}">
        <p14:creationId xmlns:p14="http://schemas.microsoft.com/office/powerpoint/2010/main" val="214880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t>继承时的构造函数</a:t>
            </a:r>
          </a:p>
        </p:txBody>
      </p:sp>
      <p:sp>
        <p:nvSpPr>
          <p:cNvPr id="3" name="内容占位符 2"/>
          <p:cNvSpPr>
            <a:spLocks noGrp="1"/>
          </p:cNvSpPr>
          <p:nvPr>
            <p:ph idx="1"/>
          </p:nvPr>
        </p:nvSpPr>
        <p:spPr/>
        <p:txBody>
          <a:bodyPr/>
          <a:lstStyle/>
          <a:p>
            <a:pPr eaLnBrk="1" hangingPunct="1">
              <a:spcBef>
                <a:spcPts val="1200"/>
              </a:spcBef>
            </a:pPr>
            <a:r>
              <a:rPr lang="zh-CN" altLang="en-US" sz="2400" dirty="0">
                <a:solidFill>
                  <a:srgbClr val="C00000"/>
                </a:solidFill>
              </a:rPr>
              <a:t>默认</a:t>
            </a:r>
            <a:r>
              <a:rPr lang="zh-CN" altLang="en-US" sz="2400" dirty="0"/>
              <a:t>情况下基类的构造函数</a:t>
            </a:r>
            <a:r>
              <a:rPr lang="zh-CN" altLang="en-US" sz="2400" dirty="0">
                <a:solidFill>
                  <a:srgbClr val="C00000"/>
                </a:solidFill>
              </a:rPr>
              <a:t>不被继承</a:t>
            </a:r>
            <a:r>
              <a:rPr lang="zh-CN" altLang="en-US" sz="2400" dirty="0"/>
              <a:t>，派生类需要定义自己的构造函数。</a:t>
            </a:r>
            <a:endParaRPr lang="en-US" altLang="zh-CN" sz="2400" dirty="0"/>
          </a:p>
          <a:p>
            <a:pPr eaLnBrk="1" hangingPunct="1">
              <a:spcBef>
                <a:spcPts val="1200"/>
              </a:spcBef>
            </a:pPr>
            <a:r>
              <a:rPr lang="zh-CN" altLang="en-US" sz="2400" dirty="0"/>
              <a:t>定义构造函数时，只需要对本类中</a:t>
            </a:r>
            <a:r>
              <a:rPr lang="zh-CN" altLang="en-US" sz="2400" dirty="0">
                <a:solidFill>
                  <a:srgbClr val="C00000"/>
                </a:solidFill>
              </a:rPr>
              <a:t>新增成员</a:t>
            </a:r>
            <a:r>
              <a:rPr lang="zh-CN" altLang="en-US" sz="2400" dirty="0"/>
              <a:t>进行初始化，对继承来的基类成员的初始化，是自动</a:t>
            </a:r>
            <a:r>
              <a:rPr lang="zh-CN" altLang="en-US" sz="2400" dirty="0">
                <a:solidFill>
                  <a:srgbClr val="C00000"/>
                </a:solidFill>
              </a:rPr>
              <a:t>调用基类</a:t>
            </a:r>
            <a:r>
              <a:rPr lang="zh-CN" altLang="en-US" sz="2400" dirty="0"/>
              <a:t>构造函数完成的。</a:t>
            </a:r>
            <a:endParaRPr lang="en-US" altLang="zh-CN" sz="2400" dirty="0"/>
          </a:p>
          <a:p>
            <a:pPr eaLnBrk="1" hangingPunct="1">
              <a:spcBef>
                <a:spcPts val="1200"/>
              </a:spcBef>
            </a:pPr>
            <a:r>
              <a:rPr lang="zh-CN" altLang="en-US" sz="2400" dirty="0">
                <a:solidFill>
                  <a:srgbClr val="C00000"/>
                </a:solidFill>
              </a:rPr>
              <a:t>派生类</a:t>
            </a:r>
            <a:r>
              <a:rPr lang="zh-CN" altLang="en-US" sz="2400" dirty="0"/>
              <a:t>的构造函数需要给</a:t>
            </a:r>
            <a:r>
              <a:rPr lang="zh-CN" altLang="en-US" sz="2400" dirty="0">
                <a:solidFill>
                  <a:srgbClr val="C00000"/>
                </a:solidFill>
              </a:rPr>
              <a:t>基类</a:t>
            </a:r>
            <a:r>
              <a:rPr lang="zh-CN" altLang="en-US" sz="2400" dirty="0"/>
              <a:t>的构造函数</a:t>
            </a:r>
            <a:r>
              <a:rPr lang="zh-CN" altLang="en-US" sz="2400" dirty="0">
                <a:solidFill>
                  <a:srgbClr val="C00000"/>
                </a:solidFill>
              </a:rPr>
              <a:t>传递参数</a:t>
            </a:r>
            <a:r>
              <a:rPr lang="zh-CN" altLang="en-US" sz="2400" dirty="0"/>
              <a:t>。</a:t>
            </a:r>
            <a:endParaRPr lang="en-US" altLang="zh-CN" sz="2400" dirty="0"/>
          </a:p>
          <a:p>
            <a:pPr eaLnBrk="1" hangingPunct="1">
              <a:spcBef>
                <a:spcPts val="1200"/>
              </a:spcBef>
            </a:pPr>
            <a:r>
              <a:rPr lang="en-US" altLang="zh-CN" sz="2400" dirty="0"/>
              <a:t>C++11</a:t>
            </a:r>
            <a:r>
              <a:rPr lang="zh-CN" altLang="en-US" sz="2400" dirty="0"/>
              <a:t>规定可以用</a:t>
            </a:r>
            <a:r>
              <a:rPr lang="en-US" altLang="zh-CN" sz="2400" dirty="0"/>
              <a:t>using</a:t>
            </a:r>
            <a:r>
              <a:rPr lang="zh-CN" altLang="en-US" sz="2400" dirty="0"/>
              <a:t>语句继承基类构造函数，使之成为派生类的构造函数，但是只能初始化从基类继承的成员。</a:t>
            </a:r>
            <a:endParaRPr lang="en-US" altLang="zh-CN" sz="2400" dirty="0"/>
          </a:p>
          <a:p>
            <a:pPr marL="547688" lvl="1" indent="0" eaLnBrk="1" hangingPunct="1">
              <a:spcBef>
                <a:spcPts val="1200"/>
              </a:spcBef>
              <a:buNone/>
            </a:pPr>
            <a:r>
              <a:rPr lang="zh-CN" altLang="en-US" sz="2200" dirty="0"/>
              <a:t>语法形式：</a:t>
            </a:r>
            <a:endParaRPr lang="en-US" altLang="zh-CN" sz="2200" dirty="0"/>
          </a:p>
          <a:p>
            <a:pPr marL="547688" lvl="1" indent="0" eaLnBrk="1" hangingPunct="1">
              <a:spcBef>
                <a:spcPts val="1200"/>
              </a:spcBef>
              <a:buNone/>
            </a:pPr>
            <a:r>
              <a:rPr lang="en-US" altLang="zh-CN" sz="2000" dirty="0"/>
              <a:t>using Base::Base;</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标题 1"/>
          <p:cNvSpPr>
            <a:spLocks noGrp="1"/>
          </p:cNvSpPr>
          <p:nvPr>
            <p:ph type="title"/>
          </p:nvPr>
        </p:nvSpPr>
        <p:spPr/>
        <p:txBody>
          <a:bodyPr/>
          <a:lstStyle/>
          <a:p>
            <a:r>
              <a:rPr lang="zh-CN" altLang="en-US"/>
              <a:t>公有单继承举例</a:t>
            </a:r>
          </a:p>
        </p:txBody>
      </p:sp>
      <p:sp>
        <p:nvSpPr>
          <p:cNvPr id="20485" name="内容占位符 2"/>
          <p:cNvSpPr>
            <a:spLocks noGrp="1"/>
          </p:cNvSpPr>
          <p:nvPr>
            <p:ph idx="1"/>
          </p:nvPr>
        </p:nvSpPr>
        <p:spPr/>
        <p:txBody>
          <a:bodyPr/>
          <a:lstStyle/>
          <a:p>
            <a:r>
              <a:rPr lang="zh-CN" altLang="en-US"/>
              <a:t>设计一个汽车类</a:t>
            </a:r>
            <a:r>
              <a:rPr lang="en-US" altLang="zh-CN"/>
              <a:t>Vehicle</a:t>
            </a:r>
            <a:r>
              <a:rPr lang="zh-CN" altLang="en-US"/>
              <a:t>，包含的数据成员有：车轮个数</a:t>
            </a:r>
            <a:r>
              <a:rPr lang="en-US" altLang="zh-CN"/>
              <a:t>wheels</a:t>
            </a:r>
            <a:r>
              <a:rPr lang="zh-CN" altLang="en-US"/>
              <a:t>和车重</a:t>
            </a:r>
            <a:r>
              <a:rPr lang="en-US" altLang="zh-CN"/>
              <a:t>weight</a:t>
            </a:r>
            <a:r>
              <a:rPr lang="zh-CN" altLang="en-US"/>
              <a:t>。</a:t>
            </a:r>
            <a:endParaRPr lang="en-US" altLang="zh-CN"/>
          </a:p>
          <a:p>
            <a:r>
              <a:rPr lang="zh-CN" altLang="en-US"/>
              <a:t>小车类</a:t>
            </a:r>
            <a:r>
              <a:rPr lang="en-US" altLang="zh-CN"/>
              <a:t>Car</a:t>
            </a:r>
            <a:r>
              <a:rPr lang="zh-CN" altLang="en-US"/>
              <a:t>继承汽车类</a:t>
            </a:r>
            <a:r>
              <a:rPr lang="en-US" altLang="zh-CN"/>
              <a:t>Vehicle </a:t>
            </a:r>
            <a:r>
              <a:rPr lang="zh-CN" altLang="en-US"/>
              <a:t>，其中包含的新属性为载人数</a:t>
            </a:r>
            <a:r>
              <a:rPr lang="en-US" altLang="zh-CN"/>
              <a:t>passenger</a:t>
            </a:r>
            <a:r>
              <a:rPr lang="zh-CN" altLang="en-US"/>
              <a:t>。</a:t>
            </a:r>
            <a:endParaRPr lang="en-US" altLang="zh-CN"/>
          </a:p>
          <a:p>
            <a:r>
              <a:rPr lang="zh-CN" altLang="en-US"/>
              <a:t>卡车类</a:t>
            </a:r>
            <a:r>
              <a:rPr lang="en-US" altLang="zh-CN"/>
              <a:t>Truck</a:t>
            </a:r>
            <a:r>
              <a:rPr lang="zh-CN" altLang="en-US"/>
              <a:t>也是</a:t>
            </a:r>
            <a:r>
              <a:rPr lang="en-US" altLang="zh-CN"/>
              <a:t>Vehicle</a:t>
            </a:r>
            <a:r>
              <a:rPr lang="zh-CN" altLang="en-US"/>
              <a:t>的派生类，包含的新属性为载人数</a:t>
            </a:r>
            <a:r>
              <a:rPr lang="en-US" altLang="zh-CN"/>
              <a:t>passenger</a:t>
            </a:r>
            <a:r>
              <a:rPr lang="zh-CN" altLang="en-US"/>
              <a:t>和载重量</a:t>
            </a:r>
            <a:r>
              <a:rPr lang="en-US" altLang="zh-CN"/>
              <a:t>payload</a:t>
            </a:r>
            <a:r>
              <a:rPr lang="zh-CN" altLang="en-US"/>
              <a:t>。</a:t>
            </a:r>
            <a:endParaRPr lang="en-US" altLang="zh-CN"/>
          </a:p>
          <a:p>
            <a:r>
              <a:rPr lang="zh-CN" altLang="en-US"/>
              <a:t>要求实现三个类的相关函数（包括构造函数和析构函数，构造函数和析构函数中要输出提示信息），并至少各建立一个对象，输出其属性。</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a:t>
            </a:fld>
            <a:endParaRPr lang="zh-CN" altLang="en-US"/>
          </a:p>
        </p:txBody>
      </p:sp>
    </p:spTree>
    <p:extLst>
      <p:ext uri="{BB962C8B-B14F-4D97-AF65-F5344CB8AC3E}">
        <p14:creationId xmlns:p14="http://schemas.microsoft.com/office/powerpoint/2010/main" val="22292195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继承时的构造函数</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30</a:t>
            </a:fld>
            <a:endParaRPr lang="zh-CN" altLang="en-US"/>
          </a:p>
        </p:txBody>
      </p:sp>
      <p:sp>
        <p:nvSpPr>
          <p:cNvPr id="5" name="文本框 4"/>
          <p:cNvSpPr txBox="1"/>
          <p:nvPr/>
        </p:nvSpPr>
        <p:spPr>
          <a:xfrm>
            <a:off x="663029" y="2731274"/>
            <a:ext cx="5415979" cy="2554545"/>
          </a:xfrm>
          <a:prstGeom prst="rect">
            <a:avLst/>
          </a:prstGeom>
          <a:noFill/>
        </p:spPr>
        <p:txBody>
          <a:bodyPr wrap="square" rtlCol="0">
            <a:spAutoFit/>
          </a:bodyPr>
          <a:lstStyle/>
          <a:p>
            <a:r>
              <a:rPr lang="en-US" altLang="zh-CN" sz="2000" dirty="0">
                <a:latin typeface="Consolas" panose="020B0609020204030204" pitchFamily="49" charset="0"/>
              </a:rPr>
              <a:t>class Base {</a:t>
            </a:r>
          </a:p>
          <a:p>
            <a:r>
              <a:rPr lang="en-US" altLang="zh-CN" sz="2000" dirty="0">
                <a:latin typeface="Consolas" panose="020B0609020204030204" pitchFamily="49" charset="0"/>
              </a:rPr>
              <a:t>public:</a:t>
            </a:r>
          </a:p>
          <a:p>
            <a:r>
              <a:rPr lang="en-US" altLang="zh-CN" sz="2000" dirty="0">
                <a:latin typeface="Consolas" panose="020B0609020204030204" pitchFamily="49" charset="0"/>
              </a:rPr>
              <a:t>	</a:t>
            </a:r>
            <a:r>
              <a:rPr lang="en-US" altLang="zh-CN" sz="2000" dirty="0">
                <a:solidFill>
                  <a:srgbClr val="0000FF"/>
                </a:solidFill>
                <a:latin typeface="Consolas" panose="020B0609020204030204" pitchFamily="49" charset="0"/>
              </a:rPr>
              <a:t>Base(</a:t>
            </a:r>
            <a:r>
              <a:rPr lang="en-US" altLang="zh-CN" sz="2000" dirty="0" err="1">
                <a:solidFill>
                  <a:srgbClr val="0000FF"/>
                </a:solidFill>
                <a:latin typeface="Consolas" panose="020B0609020204030204" pitchFamily="49" charset="0"/>
              </a:rPr>
              <a:t>int</a:t>
            </a:r>
            <a:r>
              <a:rPr lang="en-US" altLang="zh-CN" sz="2000" dirty="0">
                <a:solidFill>
                  <a:srgbClr val="0000FF"/>
                </a:solidFill>
                <a:latin typeface="Consolas" panose="020B0609020204030204" pitchFamily="49" charset="0"/>
              </a:rPr>
              <a:t> v)</a:t>
            </a:r>
            <a:r>
              <a:rPr lang="en-US" altLang="zh-CN" sz="2000" dirty="0">
                <a:latin typeface="Consolas" panose="020B0609020204030204" pitchFamily="49" charset="0"/>
              </a:rPr>
              <a:t>: _v(v), _c('0') </a:t>
            </a:r>
            <a:r>
              <a:rPr lang="en-US" altLang="zh-CN" sz="2000" dirty="0" smtClean="0">
                <a:latin typeface="Consolas" panose="020B0609020204030204" pitchFamily="49" charset="0"/>
              </a:rPr>
              <a:t>{}</a:t>
            </a:r>
            <a:endParaRPr lang="en-US" altLang="zh-CN" sz="2000" dirty="0">
              <a:latin typeface="Consolas" panose="020B0609020204030204" pitchFamily="49" charset="0"/>
            </a:endParaRPr>
          </a:p>
          <a:p>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Base(char c)</a:t>
            </a:r>
            <a:r>
              <a:rPr lang="en-US" altLang="zh-CN" sz="2000" dirty="0">
                <a:latin typeface="Consolas" panose="020B0609020204030204" pitchFamily="49" charset="0"/>
              </a:rPr>
              <a:t>: _v(0), _c(c</a:t>
            </a: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r>
              <a:rPr lang="en-US" altLang="zh-CN" sz="2000" dirty="0">
                <a:latin typeface="Consolas" panose="020B0609020204030204" pitchFamily="49" charset="0"/>
              </a:rPr>
              <a:t>private:</a:t>
            </a:r>
          </a:p>
          <a:p>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_v;</a:t>
            </a:r>
          </a:p>
          <a:p>
            <a:r>
              <a:rPr lang="en-US" altLang="zh-CN" sz="2000" dirty="0">
                <a:latin typeface="Consolas" panose="020B0609020204030204" pitchFamily="49" charset="0"/>
              </a:rPr>
              <a:t>	char _c;</a:t>
            </a:r>
          </a:p>
          <a:p>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文本框 5"/>
          <p:cNvSpPr txBox="1"/>
          <p:nvPr/>
        </p:nvSpPr>
        <p:spPr>
          <a:xfrm>
            <a:off x="6545015" y="1485578"/>
            <a:ext cx="5040560" cy="2554545"/>
          </a:xfrm>
          <a:prstGeom prst="rect">
            <a:avLst/>
          </a:prstGeom>
          <a:noFill/>
        </p:spPr>
        <p:txBody>
          <a:bodyPr wrap="square" rtlCol="0">
            <a:spAutoFit/>
          </a:bodyPr>
          <a:lstStyle/>
          <a:p>
            <a:r>
              <a:rPr lang="en-US" altLang="zh-CN" sz="2000" dirty="0" smtClean="0">
                <a:solidFill>
                  <a:schemeClr val="tx1">
                    <a:lumMod val="50000"/>
                    <a:lumOff val="50000"/>
                  </a:schemeClr>
                </a:solidFill>
                <a:latin typeface="Consolas" panose="020B0609020204030204" pitchFamily="49" charset="0"/>
                <a:ea typeface="+mj-ea"/>
              </a:rPr>
              <a:t>//</a:t>
            </a:r>
            <a:r>
              <a:rPr lang="zh-CN" altLang="en-US" sz="2000" dirty="0" smtClean="0">
                <a:solidFill>
                  <a:schemeClr val="tx1">
                    <a:lumMod val="50000"/>
                    <a:lumOff val="50000"/>
                  </a:schemeClr>
                </a:solidFill>
                <a:latin typeface="Consolas" panose="020B0609020204030204" pitchFamily="49" charset="0"/>
                <a:ea typeface="+mj-ea"/>
              </a:rPr>
              <a:t>写法</a:t>
            </a:r>
            <a:r>
              <a:rPr lang="en-US" altLang="zh-CN" sz="2000" dirty="0" smtClean="0">
                <a:solidFill>
                  <a:schemeClr val="tx1">
                    <a:lumMod val="50000"/>
                    <a:lumOff val="50000"/>
                  </a:schemeClr>
                </a:solidFill>
                <a:latin typeface="Consolas" panose="020B0609020204030204" pitchFamily="49" charset="0"/>
                <a:ea typeface="+mj-ea"/>
              </a:rPr>
              <a:t>1</a:t>
            </a:r>
            <a:r>
              <a:rPr lang="zh-CN" altLang="en-US" sz="2000" dirty="0" smtClean="0">
                <a:solidFill>
                  <a:schemeClr val="tx1">
                    <a:lumMod val="50000"/>
                    <a:lumOff val="50000"/>
                  </a:schemeClr>
                </a:solidFill>
                <a:latin typeface="Consolas" panose="020B0609020204030204" pitchFamily="49" charset="0"/>
                <a:ea typeface="+mj-ea"/>
              </a:rPr>
              <a:t>，自己没有初始化任务，</a:t>
            </a:r>
            <a:endParaRPr lang="en-US" altLang="zh-CN" sz="2000" dirty="0" smtClean="0">
              <a:solidFill>
                <a:schemeClr val="tx1">
                  <a:lumMod val="50000"/>
                  <a:lumOff val="50000"/>
                </a:schemeClr>
              </a:solidFill>
              <a:latin typeface="Consolas" panose="020B0609020204030204" pitchFamily="49" charset="0"/>
              <a:ea typeface="+mj-ea"/>
            </a:endParaRPr>
          </a:p>
          <a:p>
            <a:r>
              <a:rPr lang="en-US" altLang="zh-CN" sz="2000" dirty="0" smtClean="0">
                <a:solidFill>
                  <a:schemeClr val="tx1">
                    <a:lumMod val="50000"/>
                    <a:lumOff val="50000"/>
                  </a:schemeClr>
                </a:solidFill>
                <a:latin typeface="Consolas" panose="020B0609020204030204" pitchFamily="49" charset="0"/>
                <a:ea typeface="+mj-ea"/>
              </a:rPr>
              <a:t>//</a:t>
            </a:r>
            <a:r>
              <a:rPr lang="zh-CN" altLang="en-US" sz="2000" dirty="0" smtClean="0">
                <a:solidFill>
                  <a:schemeClr val="tx1">
                    <a:lumMod val="50000"/>
                    <a:lumOff val="50000"/>
                  </a:schemeClr>
                </a:solidFill>
                <a:latin typeface="Consolas" panose="020B0609020204030204" pitchFamily="49" charset="0"/>
                <a:ea typeface="+mj-ea"/>
              </a:rPr>
              <a:t>还要照顾基类的每个重载</a:t>
            </a:r>
            <a:endParaRPr lang="en-US" altLang="zh-CN" sz="2000" dirty="0" smtClean="0">
              <a:solidFill>
                <a:schemeClr val="tx1">
                  <a:lumMod val="50000"/>
                  <a:lumOff val="50000"/>
                </a:schemeClr>
              </a:solidFill>
              <a:latin typeface="Consolas" panose="020B0609020204030204" pitchFamily="49" charset="0"/>
              <a:ea typeface="+mj-ea"/>
            </a:endParaRPr>
          </a:p>
          <a:p>
            <a:r>
              <a:rPr lang="en-US" altLang="zh-CN" sz="2000" dirty="0" smtClean="0">
                <a:latin typeface="Consolas" panose="020B0609020204030204" pitchFamily="49" charset="0"/>
                <a:ea typeface="+mj-ea"/>
              </a:rPr>
              <a:t>class </a:t>
            </a:r>
            <a:r>
              <a:rPr lang="en-US" altLang="zh-CN" sz="2000" dirty="0">
                <a:latin typeface="Consolas" panose="020B0609020204030204" pitchFamily="49" charset="0"/>
                <a:ea typeface="+mj-ea"/>
              </a:rPr>
              <a:t>Derived: public Base {</a:t>
            </a:r>
          </a:p>
          <a:p>
            <a:r>
              <a:rPr lang="en-US" altLang="zh-CN" sz="2000" dirty="0">
                <a:latin typeface="Consolas" panose="020B0609020204030204" pitchFamily="49" charset="0"/>
                <a:ea typeface="+mj-ea"/>
              </a:rPr>
              <a:t>public:</a:t>
            </a:r>
          </a:p>
          <a:p>
            <a:r>
              <a:rPr lang="en-US" altLang="zh-CN" sz="2000" dirty="0">
                <a:latin typeface="Consolas" panose="020B0609020204030204" pitchFamily="49" charset="0"/>
                <a:ea typeface="+mj-ea"/>
              </a:rPr>
              <a:t>	</a:t>
            </a:r>
            <a:r>
              <a:rPr lang="en-US" altLang="zh-CN" sz="2000" dirty="0">
                <a:solidFill>
                  <a:srgbClr val="0000FF"/>
                </a:solidFill>
                <a:latin typeface="Consolas" panose="020B0609020204030204" pitchFamily="49" charset="0"/>
                <a:ea typeface="+mj-ea"/>
              </a:rPr>
              <a:t>Derived(</a:t>
            </a:r>
            <a:r>
              <a:rPr lang="en-US" altLang="zh-CN" sz="2000" dirty="0" err="1">
                <a:solidFill>
                  <a:srgbClr val="0000FF"/>
                </a:solidFill>
                <a:latin typeface="Consolas" panose="020B0609020204030204" pitchFamily="49" charset="0"/>
                <a:ea typeface="+mj-ea"/>
              </a:rPr>
              <a:t>int</a:t>
            </a:r>
            <a:r>
              <a:rPr lang="en-US" altLang="zh-CN" sz="2000" dirty="0">
                <a:solidFill>
                  <a:srgbClr val="0000FF"/>
                </a:solidFill>
                <a:latin typeface="Consolas" panose="020B0609020204030204" pitchFamily="49" charset="0"/>
                <a:ea typeface="+mj-ea"/>
              </a:rPr>
              <a:t> v</a:t>
            </a:r>
            <a:r>
              <a:rPr lang="en-US" altLang="zh-CN" sz="2000" dirty="0" smtClean="0">
                <a:solidFill>
                  <a:srgbClr val="0000FF"/>
                </a:solidFill>
                <a:latin typeface="Consolas" panose="020B0609020204030204" pitchFamily="49" charset="0"/>
                <a:ea typeface="+mj-ea"/>
              </a:rPr>
              <a:t>)</a:t>
            </a:r>
            <a:r>
              <a:rPr lang="en-US" altLang="zh-CN" sz="2000" dirty="0" smtClean="0">
                <a:latin typeface="Consolas" panose="020B0609020204030204" pitchFamily="49" charset="0"/>
                <a:ea typeface="+mj-ea"/>
              </a:rPr>
              <a:t>: Base(v</a:t>
            </a:r>
            <a:r>
              <a:rPr lang="en-US" altLang="zh-CN" sz="2000" dirty="0">
                <a:latin typeface="Consolas" panose="020B0609020204030204" pitchFamily="49" charset="0"/>
                <a:ea typeface="+mj-ea"/>
              </a:rPr>
              <a:t>) {}</a:t>
            </a:r>
          </a:p>
          <a:p>
            <a:r>
              <a:rPr lang="en-US" altLang="zh-CN" sz="2000" dirty="0">
                <a:latin typeface="Consolas" panose="020B0609020204030204" pitchFamily="49" charset="0"/>
                <a:ea typeface="+mj-ea"/>
              </a:rPr>
              <a:t>	</a:t>
            </a:r>
            <a:r>
              <a:rPr lang="en-US" altLang="zh-CN" sz="2000" dirty="0">
                <a:solidFill>
                  <a:srgbClr val="FF0000"/>
                </a:solidFill>
                <a:latin typeface="Consolas" panose="020B0609020204030204" pitchFamily="49" charset="0"/>
                <a:ea typeface="+mj-ea"/>
              </a:rPr>
              <a:t>Derived(char c</a:t>
            </a:r>
            <a:r>
              <a:rPr lang="en-US" altLang="zh-CN" sz="2000" dirty="0" smtClean="0">
                <a:solidFill>
                  <a:srgbClr val="FF0000"/>
                </a:solidFill>
                <a:latin typeface="Consolas" panose="020B0609020204030204" pitchFamily="49" charset="0"/>
                <a:ea typeface="+mj-ea"/>
              </a:rPr>
              <a:t>)</a:t>
            </a:r>
            <a:r>
              <a:rPr lang="en-US" altLang="zh-CN" sz="2000" dirty="0" smtClean="0">
                <a:latin typeface="Consolas" panose="020B0609020204030204" pitchFamily="49" charset="0"/>
                <a:ea typeface="+mj-ea"/>
              </a:rPr>
              <a:t>: Base(c</a:t>
            </a:r>
            <a:r>
              <a:rPr lang="en-US" altLang="zh-CN" sz="2000" dirty="0">
                <a:latin typeface="Consolas" panose="020B0609020204030204" pitchFamily="49" charset="0"/>
                <a:ea typeface="+mj-ea"/>
              </a:rPr>
              <a:t>) {}</a:t>
            </a:r>
          </a:p>
          <a:p>
            <a:r>
              <a:rPr lang="en-US" altLang="zh-CN" sz="2000" dirty="0">
                <a:latin typeface="Consolas" panose="020B0609020204030204" pitchFamily="49" charset="0"/>
                <a:ea typeface="+mj-ea"/>
              </a:rPr>
              <a:t>	...</a:t>
            </a:r>
          </a:p>
          <a:p>
            <a:r>
              <a:rPr lang="en-US" altLang="zh-CN" sz="2000" dirty="0">
                <a:latin typeface="Consolas" panose="020B0609020204030204" pitchFamily="49" charset="0"/>
                <a:ea typeface="+mj-ea"/>
              </a:rPr>
              <a:t>};</a:t>
            </a:r>
            <a:endParaRPr lang="zh-CN" altLang="en-US" sz="2000" dirty="0">
              <a:latin typeface="Consolas" panose="020B0609020204030204" pitchFamily="49" charset="0"/>
              <a:ea typeface="+mj-ea"/>
            </a:endParaRPr>
          </a:p>
        </p:txBody>
      </p:sp>
      <p:sp>
        <p:nvSpPr>
          <p:cNvPr id="7" name="文本框 6"/>
          <p:cNvSpPr txBox="1"/>
          <p:nvPr/>
        </p:nvSpPr>
        <p:spPr>
          <a:xfrm>
            <a:off x="6545015" y="4365898"/>
            <a:ext cx="4305100" cy="1938992"/>
          </a:xfrm>
          <a:prstGeom prst="rect">
            <a:avLst/>
          </a:prstGeom>
          <a:noFill/>
        </p:spPr>
        <p:txBody>
          <a:bodyPr wrap="square" rtlCol="0">
            <a:spAutoFit/>
          </a:bodyPr>
          <a:lstStyle/>
          <a:p>
            <a:r>
              <a:rPr lang="en-US" altLang="zh-CN" sz="2000" dirty="0" smtClean="0">
                <a:solidFill>
                  <a:schemeClr val="tx1">
                    <a:lumMod val="50000"/>
                    <a:lumOff val="50000"/>
                  </a:schemeClr>
                </a:solidFill>
                <a:latin typeface="Consolas" panose="020B0609020204030204" pitchFamily="49" charset="0"/>
                <a:ea typeface="+mj-ea"/>
              </a:rPr>
              <a:t>//</a:t>
            </a:r>
            <a:r>
              <a:rPr lang="zh-CN" altLang="en-US" sz="2000" dirty="0" smtClean="0">
                <a:solidFill>
                  <a:schemeClr val="tx1">
                    <a:lumMod val="50000"/>
                    <a:lumOff val="50000"/>
                  </a:schemeClr>
                </a:solidFill>
                <a:latin typeface="Consolas" panose="020B0609020204030204" pitchFamily="49" charset="0"/>
                <a:ea typeface="+mj-ea"/>
              </a:rPr>
              <a:t>写法</a:t>
            </a:r>
            <a:r>
              <a:rPr lang="en-US" altLang="zh-CN" sz="2000" dirty="0" smtClean="0">
                <a:solidFill>
                  <a:schemeClr val="tx1">
                    <a:lumMod val="50000"/>
                    <a:lumOff val="50000"/>
                  </a:schemeClr>
                </a:solidFill>
                <a:latin typeface="Consolas" panose="020B0609020204030204" pitchFamily="49" charset="0"/>
                <a:ea typeface="+mj-ea"/>
              </a:rPr>
              <a:t>2</a:t>
            </a:r>
          </a:p>
          <a:p>
            <a:r>
              <a:rPr lang="en-US" altLang="zh-CN" sz="2000" dirty="0" smtClean="0">
                <a:latin typeface="Consolas" panose="020B0609020204030204" pitchFamily="49" charset="0"/>
                <a:ea typeface="+mj-ea"/>
              </a:rPr>
              <a:t>class </a:t>
            </a:r>
            <a:r>
              <a:rPr lang="en-US" altLang="zh-CN" sz="2000" dirty="0">
                <a:latin typeface="Consolas" panose="020B0609020204030204" pitchFamily="49" charset="0"/>
                <a:ea typeface="+mj-ea"/>
              </a:rPr>
              <a:t>Derived: public Base {</a:t>
            </a:r>
          </a:p>
          <a:p>
            <a:r>
              <a:rPr lang="en-US" altLang="zh-CN" sz="2000" dirty="0">
                <a:latin typeface="Consolas" panose="020B0609020204030204" pitchFamily="49" charset="0"/>
                <a:ea typeface="+mj-ea"/>
              </a:rPr>
              <a:t>public:</a:t>
            </a:r>
          </a:p>
          <a:p>
            <a:r>
              <a:rPr lang="en-US" altLang="zh-CN" sz="2000" dirty="0">
                <a:latin typeface="Consolas" panose="020B0609020204030204" pitchFamily="49" charset="0"/>
                <a:ea typeface="+mj-ea"/>
              </a:rPr>
              <a:t>	</a:t>
            </a:r>
            <a:r>
              <a:rPr lang="en-US" altLang="zh-CN" sz="2000" dirty="0">
                <a:solidFill>
                  <a:srgbClr val="7030A0"/>
                </a:solidFill>
                <a:latin typeface="Consolas" panose="020B0609020204030204" pitchFamily="49" charset="0"/>
                <a:ea typeface="+mj-ea"/>
              </a:rPr>
              <a:t>using Base::Base</a:t>
            </a:r>
            <a:r>
              <a:rPr lang="en-US" altLang="zh-CN" sz="2000" dirty="0">
                <a:latin typeface="Consolas" panose="020B0609020204030204" pitchFamily="49" charset="0"/>
                <a:ea typeface="+mj-ea"/>
              </a:rPr>
              <a:t>;</a:t>
            </a:r>
          </a:p>
          <a:p>
            <a:r>
              <a:rPr lang="en-US" altLang="zh-CN" sz="2000" dirty="0">
                <a:latin typeface="Consolas" panose="020B0609020204030204" pitchFamily="49" charset="0"/>
                <a:ea typeface="+mj-ea"/>
              </a:rPr>
              <a:t>	...</a:t>
            </a:r>
          </a:p>
          <a:p>
            <a:r>
              <a:rPr lang="en-US" altLang="zh-CN" sz="2000" dirty="0">
                <a:latin typeface="Consolas" panose="020B0609020204030204" pitchFamily="49" charset="0"/>
                <a:ea typeface="+mj-ea"/>
              </a:rPr>
              <a:t>};</a:t>
            </a:r>
            <a:endParaRPr lang="zh-CN" altLang="en-US" sz="2000" dirty="0">
              <a:latin typeface="Consolas" panose="020B0609020204030204" pitchFamily="49" charset="0"/>
              <a:ea typeface="+mj-ea"/>
            </a:endParaRPr>
          </a:p>
        </p:txBody>
      </p:sp>
    </p:spTree>
    <p:extLst>
      <p:ext uri="{BB962C8B-B14F-4D97-AF65-F5344CB8AC3E}">
        <p14:creationId xmlns:p14="http://schemas.microsoft.com/office/powerpoint/2010/main" val="264306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单一继承时构造函数的定义</a:t>
            </a:r>
          </a:p>
        </p:txBody>
      </p:sp>
      <p:sp>
        <p:nvSpPr>
          <p:cNvPr id="37891" name="内容占位符 2"/>
          <p:cNvSpPr>
            <a:spLocks noGrp="1"/>
          </p:cNvSpPr>
          <p:nvPr>
            <p:ph idx="1"/>
          </p:nvPr>
        </p:nvSpPr>
        <p:spPr/>
        <p:txBody>
          <a:bodyPr/>
          <a:lstStyle/>
          <a:p>
            <a:pPr marL="146050" indent="0">
              <a:buNone/>
            </a:pPr>
            <a:r>
              <a:rPr lang="zh-CN" altLang="en-US" sz="2400" dirty="0"/>
              <a:t>派生类名</a:t>
            </a:r>
            <a:r>
              <a:rPr lang="en-US" altLang="zh-CN" sz="2400" dirty="0"/>
              <a:t>::</a:t>
            </a:r>
            <a:r>
              <a:rPr lang="zh-CN" altLang="en-US" sz="2400" dirty="0"/>
              <a:t>派生类名</a:t>
            </a:r>
            <a:r>
              <a:rPr lang="en-US" altLang="zh-CN" sz="2400" dirty="0"/>
              <a:t>(</a:t>
            </a:r>
            <a:r>
              <a:rPr lang="zh-CN" altLang="en-US" sz="2400" dirty="0"/>
              <a:t>基类所需的形参，本类成员所需的形参</a:t>
            </a:r>
            <a:r>
              <a:rPr lang="en-US" altLang="zh-CN" sz="2400" dirty="0"/>
              <a:t>):</a:t>
            </a:r>
          </a:p>
          <a:p>
            <a:pPr marL="146050" indent="0">
              <a:buNone/>
            </a:pPr>
            <a:r>
              <a:rPr lang="en-US" altLang="zh-CN" sz="2400" dirty="0" smtClean="0"/>
              <a:t>	</a:t>
            </a:r>
            <a:r>
              <a:rPr lang="zh-CN" altLang="en-US" sz="2400" dirty="0" smtClean="0"/>
              <a:t>基</a:t>
            </a:r>
            <a:r>
              <a:rPr lang="zh-CN" altLang="en-US" sz="2400" dirty="0"/>
              <a:t>类名</a:t>
            </a:r>
            <a:r>
              <a:rPr lang="en-US" altLang="zh-CN" sz="2400" dirty="0"/>
              <a:t>(</a:t>
            </a:r>
            <a:r>
              <a:rPr lang="zh-CN" altLang="en-US" sz="2400" dirty="0"/>
              <a:t>参数表</a:t>
            </a:r>
            <a:r>
              <a:rPr lang="en-US" altLang="zh-CN" sz="2400" dirty="0"/>
              <a:t>), </a:t>
            </a:r>
            <a:r>
              <a:rPr lang="zh-CN" altLang="en-US" sz="2400" dirty="0"/>
              <a:t>本类成员初始化列表</a:t>
            </a:r>
            <a:endParaRPr lang="en-US" altLang="zh-CN" sz="2400" dirty="0"/>
          </a:p>
          <a:p>
            <a:pPr marL="146050" indent="0">
              <a:buNone/>
            </a:pPr>
            <a:r>
              <a:rPr lang="en-US" altLang="zh-CN" sz="2400" dirty="0"/>
              <a:t>{</a:t>
            </a:r>
          </a:p>
          <a:p>
            <a:pPr marL="146050" indent="0">
              <a:buNone/>
            </a:pPr>
            <a:r>
              <a:rPr lang="en-US" altLang="zh-CN" sz="2400" dirty="0"/>
              <a:t>	</a:t>
            </a:r>
            <a:r>
              <a:rPr lang="en-US" altLang="zh-CN" sz="2400" dirty="0">
                <a:solidFill>
                  <a:schemeClr val="tx1">
                    <a:lumMod val="50000"/>
                    <a:lumOff val="50000"/>
                  </a:schemeClr>
                </a:solidFill>
              </a:rPr>
              <a:t>//</a:t>
            </a:r>
            <a:r>
              <a:rPr lang="zh-CN" altLang="en-US" sz="2400" dirty="0">
                <a:solidFill>
                  <a:schemeClr val="tx1">
                    <a:lumMod val="50000"/>
                    <a:lumOff val="50000"/>
                  </a:schemeClr>
                </a:solidFill>
              </a:rPr>
              <a:t>其他初始化；</a:t>
            </a:r>
          </a:p>
          <a:p>
            <a:pPr marL="146050" indent="0">
              <a:buNone/>
            </a:pPr>
            <a:r>
              <a:rPr lang="en-US" altLang="zh-CN" sz="2400" dirty="0"/>
              <a:t>}</a:t>
            </a:r>
            <a:r>
              <a:rPr lang="zh-CN" altLang="en-US" sz="2400" dirty="0" smtClean="0"/>
              <a:t>；</a:t>
            </a:r>
            <a:endParaRPr lang="zh-CN" altLang="en-US" sz="2400" dirty="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多继承时构造函数的定义</a:t>
            </a:r>
          </a:p>
        </p:txBody>
      </p:sp>
      <p:sp>
        <p:nvSpPr>
          <p:cNvPr id="43011" name="内容占位符 2"/>
          <p:cNvSpPr>
            <a:spLocks noGrp="1"/>
          </p:cNvSpPr>
          <p:nvPr>
            <p:ph idx="1"/>
          </p:nvPr>
        </p:nvSpPr>
        <p:spPr/>
        <p:txBody>
          <a:bodyPr/>
          <a:lstStyle/>
          <a:p>
            <a:pPr marL="146050" indent="0">
              <a:buNone/>
            </a:pPr>
            <a:r>
              <a:rPr lang="zh-CN" altLang="en-US" sz="2400" dirty="0"/>
              <a:t>派生类名</a:t>
            </a:r>
            <a:r>
              <a:rPr lang="en-US" altLang="zh-CN" sz="2400" dirty="0"/>
              <a:t>::</a:t>
            </a:r>
            <a:r>
              <a:rPr lang="zh-CN" altLang="en-US" sz="2400" dirty="0"/>
              <a:t>派生类名</a:t>
            </a:r>
            <a:r>
              <a:rPr lang="en-US" altLang="zh-CN" sz="2400" dirty="0"/>
              <a:t>(</a:t>
            </a:r>
            <a:r>
              <a:rPr lang="zh-CN" altLang="en-US" sz="2400" dirty="0"/>
              <a:t>参数表</a:t>
            </a:r>
            <a:r>
              <a:rPr lang="en-US" altLang="zh-CN" sz="2400" dirty="0" smtClean="0"/>
              <a:t>):</a:t>
            </a:r>
          </a:p>
          <a:p>
            <a:pPr marL="146050" indent="0">
              <a:buNone/>
            </a:pPr>
            <a:r>
              <a:rPr lang="en-US" altLang="zh-CN" sz="2400" dirty="0"/>
              <a:t>	</a:t>
            </a:r>
            <a:r>
              <a:rPr lang="zh-CN" altLang="en-US" sz="2400" dirty="0" smtClean="0"/>
              <a:t>基</a:t>
            </a:r>
            <a:r>
              <a:rPr lang="zh-CN" altLang="en-US" sz="2400" dirty="0"/>
              <a:t>类名</a:t>
            </a:r>
            <a:r>
              <a:rPr lang="en-US" altLang="zh-CN" sz="2400" dirty="0"/>
              <a:t>1(</a:t>
            </a:r>
            <a:r>
              <a:rPr lang="zh-CN" altLang="en-US" sz="2400" dirty="0"/>
              <a:t>基类</a:t>
            </a:r>
            <a:r>
              <a:rPr lang="en-US" altLang="zh-CN" sz="2400" dirty="0"/>
              <a:t>1</a:t>
            </a:r>
            <a:r>
              <a:rPr lang="zh-CN" altLang="en-US" sz="2400" dirty="0"/>
              <a:t>初始化参数表</a:t>
            </a:r>
            <a:r>
              <a:rPr lang="en-US" altLang="zh-CN" sz="2400" dirty="0" smtClean="0"/>
              <a:t>),</a:t>
            </a:r>
          </a:p>
          <a:p>
            <a:pPr marL="146050" indent="0">
              <a:buNone/>
            </a:pPr>
            <a:r>
              <a:rPr lang="en-US" altLang="zh-CN" sz="2400" dirty="0"/>
              <a:t>	</a:t>
            </a:r>
            <a:r>
              <a:rPr lang="zh-CN" altLang="en-US" sz="2400" dirty="0" smtClean="0"/>
              <a:t>基</a:t>
            </a:r>
            <a:r>
              <a:rPr lang="zh-CN" altLang="en-US" sz="2400" dirty="0"/>
              <a:t>类名</a:t>
            </a:r>
            <a:r>
              <a:rPr lang="en-US" altLang="zh-CN" sz="2400" dirty="0"/>
              <a:t>2(</a:t>
            </a:r>
            <a:r>
              <a:rPr lang="zh-CN" altLang="en-US" sz="2400" dirty="0"/>
              <a:t>基类</a:t>
            </a:r>
            <a:r>
              <a:rPr lang="en-US" altLang="zh-CN" sz="2400" dirty="0"/>
              <a:t>2</a:t>
            </a:r>
            <a:r>
              <a:rPr lang="zh-CN" altLang="en-US" sz="2400" dirty="0"/>
              <a:t>初始化参数表</a:t>
            </a:r>
            <a:r>
              <a:rPr lang="en-US" altLang="zh-CN" sz="2400" dirty="0" smtClean="0"/>
              <a:t>),</a:t>
            </a:r>
          </a:p>
          <a:p>
            <a:pPr marL="146050" indent="0">
              <a:buNone/>
            </a:pPr>
            <a:r>
              <a:rPr lang="en-US" altLang="zh-CN" sz="2400" dirty="0"/>
              <a:t>	</a:t>
            </a:r>
            <a:r>
              <a:rPr lang="en-US" altLang="zh-CN" sz="2400" dirty="0" smtClean="0"/>
              <a:t>...,</a:t>
            </a:r>
          </a:p>
          <a:p>
            <a:pPr marL="146050" indent="0">
              <a:buNone/>
            </a:pPr>
            <a:r>
              <a:rPr lang="en-US" altLang="zh-CN" sz="2400" dirty="0"/>
              <a:t>	</a:t>
            </a:r>
            <a:r>
              <a:rPr lang="zh-CN" altLang="en-US" sz="2400" dirty="0" smtClean="0"/>
              <a:t>基</a:t>
            </a:r>
            <a:r>
              <a:rPr lang="zh-CN" altLang="en-US" sz="2400" dirty="0"/>
              <a:t>类名</a:t>
            </a:r>
            <a:r>
              <a:rPr lang="en-US" altLang="zh-CN" sz="2400" dirty="0"/>
              <a:t>n(</a:t>
            </a:r>
            <a:r>
              <a:rPr lang="zh-CN" altLang="en-US" sz="2400" dirty="0"/>
              <a:t>基类</a:t>
            </a:r>
            <a:r>
              <a:rPr lang="en-US" altLang="zh-CN" sz="2400" dirty="0"/>
              <a:t>n</a:t>
            </a:r>
            <a:r>
              <a:rPr lang="zh-CN" altLang="en-US" sz="2400" dirty="0"/>
              <a:t>初始化参数表</a:t>
            </a:r>
            <a:r>
              <a:rPr lang="en-US" altLang="zh-CN" sz="2400" dirty="0" smtClean="0"/>
              <a:t>),</a:t>
            </a:r>
          </a:p>
          <a:p>
            <a:pPr marL="146050" indent="0">
              <a:buNone/>
            </a:pPr>
            <a:r>
              <a:rPr lang="en-US" altLang="zh-CN" sz="2400" dirty="0"/>
              <a:t>	</a:t>
            </a:r>
            <a:r>
              <a:rPr lang="zh-CN" altLang="en-US" sz="2400" dirty="0" smtClean="0"/>
              <a:t>本</a:t>
            </a:r>
            <a:r>
              <a:rPr lang="zh-CN" altLang="en-US" sz="2400" dirty="0"/>
              <a:t>类成员初始化列表</a:t>
            </a:r>
            <a:endParaRPr lang="en-US" altLang="zh-CN" sz="2400" dirty="0"/>
          </a:p>
          <a:p>
            <a:pPr marL="146050" indent="0">
              <a:buNone/>
            </a:pPr>
            <a:r>
              <a:rPr lang="en-US" altLang="zh-CN" sz="2400" dirty="0"/>
              <a:t>{</a:t>
            </a:r>
          </a:p>
          <a:p>
            <a:pPr marL="146050" indent="0">
              <a:buNone/>
            </a:pPr>
            <a:r>
              <a:rPr lang="en-US" altLang="zh-CN" sz="2400" dirty="0" smtClean="0"/>
              <a:t>	</a:t>
            </a:r>
            <a:r>
              <a:rPr lang="en-US" altLang="zh-CN" sz="2400" dirty="0" smtClean="0">
                <a:solidFill>
                  <a:schemeClr val="tx1">
                    <a:lumMod val="50000"/>
                    <a:lumOff val="50000"/>
                  </a:schemeClr>
                </a:solidFill>
              </a:rPr>
              <a:t>//</a:t>
            </a:r>
            <a:r>
              <a:rPr lang="zh-CN" altLang="en-US" sz="2400" dirty="0">
                <a:solidFill>
                  <a:schemeClr val="tx1">
                    <a:lumMod val="50000"/>
                    <a:lumOff val="50000"/>
                  </a:schemeClr>
                </a:solidFill>
              </a:rPr>
              <a:t>其他初始化；</a:t>
            </a:r>
          </a:p>
          <a:p>
            <a:pPr marL="146050" indent="0">
              <a:buNone/>
            </a:pPr>
            <a:r>
              <a:rPr lang="en-US" altLang="zh-CN" sz="2400" dirty="0"/>
              <a:t>}</a:t>
            </a:r>
            <a:r>
              <a:rPr lang="zh-CN" altLang="en-US" sz="2400" dirty="0"/>
              <a:t>；</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派生类与基类的构造函数</a:t>
            </a:r>
          </a:p>
        </p:txBody>
      </p:sp>
      <p:sp>
        <p:nvSpPr>
          <p:cNvPr id="44035" name="内容占位符 2"/>
          <p:cNvSpPr>
            <a:spLocks noGrp="1"/>
          </p:cNvSpPr>
          <p:nvPr>
            <p:ph idx="1"/>
          </p:nvPr>
        </p:nvSpPr>
        <p:spPr/>
        <p:txBody>
          <a:bodyPr/>
          <a:lstStyle/>
          <a:p>
            <a:r>
              <a:rPr lang="zh-CN" altLang="en-US" sz="2400" dirty="0"/>
              <a:t>当基类中声明有默认构造函数或未声明构造函数时，派生类构造函数可以不向基类构造函数传递参数，也可以不声明构造函数。构造派生类的对象时，基类的默认构造函数将被调用。</a:t>
            </a:r>
            <a:endParaRPr lang="en-US" altLang="zh-CN" sz="2400" dirty="0"/>
          </a:p>
          <a:p>
            <a:r>
              <a:rPr lang="zh-CN" altLang="en-US" sz="2400" dirty="0"/>
              <a:t>当需要执行基类中带形参的构造函数来初始化基类数据时，派生类构造函数应在初始化列表中为基类构造函数提供参数。</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多继承且有对象成员时的构造函数</a:t>
            </a:r>
          </a:p>
        </p:txBody>
      </p:sp>
      <p:sp>
        <p:nvSpPr>
          <p:cNvPr id="45059" name="内容占位符 2"/>
          <p:cNvSpPr>
            <a:spLocks noGrp="1"/>
          </p:cNvSpPr>
          <p:nvPr>
            <p:ph idx="1"/>
          </p:nvPr>
        </p:nvSpPr>
        <p:spPr>
          <a:xfrm>
            <a:off x="609600" y="1845618"/>
            <a:ext cx="10975975" cy="4729807"/>
          </a:xfrm>
        </p:spPr>
        <p:txBody>
          <a:bodyPr/>
          <a:lstStyle/>
          <a:p>
            <a:pPr marL="146050" indent="0">
              <a:buNone/>
            </a:pPr>
            <a:r>
              <a:rPr lang="zh-CN" altLang="en-US" dirty="0"/>
              <a:t>既有继承又有组合的情况：</a:t>
            </a:r>
            <a:endParaRPr lang="en-US" altLang="zh-CN" dirty="0"/>
          </a:p>
          <a:p>
            <a:pPr marL="547688" lvl="1" indent="0">
              <a:buNone/>
            </a:pPr>
            <a:r>
              <a:rPr lang="zh-CN" altLang="en-US" sz="2400" dirty="0"/>
              <a:t>派生类名</a:t>
            </a:r>
            <a:r>
              <a:rPr lang="en-US" altLang="zh-CN" sz="2400" dirty="0"/>
              <a:t>::</a:t>
            </a:r>
            <a:r>
              <a:rPr lang="zh-CN" altLang="en-US" sz="2400" dirty="0"/>
              <a:t>派生类名</a:t>
            </a:r>
            <a:r>
              <a:rPr lang="en-US" altLang="zh-CN" sz="2400" dirty="0"/>
              <a:t>(</a:t>
            </a:r>
            <a:r>
              <a:rPr lang="zh-CN" altLang="en-US" sz="2400" dirty="0"/>
              <a:t>形参表</a:t>
            </a:r>
            <a:r>
              <a:rPr lang="en-US" altLang="zh-CN" sz="2400" dirty="0" smtClean="0"/>
              <a:t>):</a:t>
            </a:r>
          </a:p>
          <a:p>
            <a:pPr marL="547688" lvl="1" indent="0">
              <a:buNone/>
            </a:pPr>
            <a:r>
              <a:rPr lang="en-US" altLang="zh-CN" sz="2400" dirty="0"/>
              <a:t>	</a:t>
            </a:r>
            <a:r>
              <a:rPr lang="zh-CN" altLang="en-US" sz="2400" dirty="0" smtClean="0"/>
              <a:t>基</a:t>
            </a:r>
            <a:r>
              <a:rPr lang="zh-CN" altLang="en-US" sz="2400" dirty="0"/>
              <a:t>类名</a:t>
            </a:r>
            <a:r>
              <a:rPr lang="en-US" altLang="zh-CN" sz="2400" dirty="0"/>
              <a:t>1(</a:t>
            </a:r>
            <a:r>
              <a:rPr lang="zh-CN" altLang="en-US" sz="2400" dirty="0"/>
              <a:t>参数</a:t>
            </a:r>
            <a:r>
              <a:rPr lang="en-US" altLang="zh-CN" sz="2400" dirty="0" smtClean="0"/>
              <a:t>),</a:t>
            </a:r>
          </a:p>
          <a:p>
            <a:pPr marL="547688" lvl="1" indent="0">
              <a:buNone/>
            </a:pPr>
            <a:r>
              <a:rPr lang="en-US" altLang="zh-CN" sz="2400" dirty="0"/>
              <a:t>	</a:t>
            </a:r>
            <a:r>
              <a:rPr lang="zh-CN" altLang="en-US" sz="2400" dirty="0" smtClean="0"/>
              <a:t>基</a:t>
            </a:r>
            <a:r>
              <a:rPr lang="zh-CN" altLang="en-US" sz="2400" dirty="0"/>
              <a:t>类名</a:t>
            </a:r>
            <a:r>
              <a:rPr lang="en-US" altLang="zh-CN" sz="2400" dirty="0"/>
              <a:t>2(</a:t>
            </a:r>
            <a:r>
              <a:rPr lang="zh-CN" altLang="en-US" sz="2400" dirty="0"/>
              <a:t>参数</a:t>
            </a:r>
            <a:r>
              <a:rPr lang="en-US" altLang="zh-CN" sz="2400" dirty="0" smtClean="0"/>
              <a:t>),</a:t>
            </a:r>
          </a:p>
          <a:p>
            <a:pPr marL="547688" lvl="1" indent="0">
              <a:buNone/>
            </a:pPr>
            <a:r>
              <a:rPr lang="en-US" altLang="zh-CN" sz="2400" dirty="0"/>
              <a:t>	</a:t>
            </a:r>
            <a:r>
              <a:rPr lang="en-US" altLang="zh-CN" sz="2400" dirty="0" smtClean="0"/>
              <a:t>...,</a:t>
            </a:r>
          </a:p>
          <a:p>
            <a:pPr marL="547688" lvl="1" indent="0">
              <a:buNone/>
            </a:pPr>
            <a:r>
              <a:rPr lang="en-US" altLang="zh-CN" sz="2400" dirty="0"/>
              <a:t>	</a:t>
            </a:r>
            <a:r>
              <a:rPr lang="zh-CN" altLang="en-US" sz="2400" dirty="0" smtClean="0"/>
              <a:t>基</a:t>
            </a:r>
            <a:r>
              <a:rPr lang="zh-CN" altLang="en-US" sz="2400" dirty="0"/>
              <a:t>类名</a:t>
            </a:r>
            <a:r>
              <a:rPr lang="en-US" altLang="zh-CN" sz="2400" dirty="0"/>
              <a:t>n(</a:t>
            </a:r>
            <a:r>
              <a:rPr lang="zh-CN" altLang="en-US" sz="2400" dirty="0"/>
              <a:t>参数</a:t>
            </a:r>
            <a:r>
              <a:rPr lang="en-US" altLang="zh-CN" sz="2400" dirty="0" smtClean="0"/>
              <a:t>),</a:t>
            </a:r>
          </a:p>
          <a:p>
            <a:pPr marL="547688" lvl="1" indent="0">
              <a:buNone/>
            </a:pPr>
            <a:r>
              <a:rPr lang="en-US" altLang="zh-CN" sz="2400" dirty="0"/>
              <a:t>	</a:t>
            </a:r>
            <a:r>
              <a:rPr lang="zh-CN" altLang="en-US" sz="2400" dirty="0" smtClean="0"/>
              <a:t>对象</a:t>
            </a:r>
            <a:r>
              <a:rPr lang="zh-CN" altLang="en-US" sz="2400" dirty="0"/>
              <a:t>成员初始化列表</a:t>
            </a:r>
            <a:r>
              <a:rPr lang="en-US" altLang="zh-CN" sz="2400" dirty="0" smtClean="0"/>
              <a:t>,</a:t>
            </a:r>
          </a:p>
          <a:p>
            <a:pPr marL="547688" lvl="1" indent="0">
              <a:buNone/>
            </a:pPr>
            <a:r>
              <a:rPr lang="en-US" altLang="zh-CN" sz="2400" dirty="0"/>
              <a:t>	</a:t>
            </a:r>
            <a:r>
              <a:rPr lang="zh-CN" altLang="en-US" sz="2400" dirty="0" smtClean="0"/>
              <a:t>基本</a:t>
            </a:r>
            <a:r>
              <a:rPr lang="zh-CN" altLang="en-US" sz="2400" dirty="0"/>
              <a:t>类型成员初始化列表</a:t>
            </a:r>
          </a:p>
          <a:p>
            <a:pPr marL="547688" lvl="1" indent="0">
              <a:buNone/>
            </a:pPr>
            <a:r>
              <a:rPr lang="en-US" altLang="zh-CN" sz="2400" dirty="0"/>
              <a:t>{</a:t>
            </a:r>
          </a:p>
          <a:p>
            <a:pPr marL="547688" lvl="1" indent="0">
              <a:buNone/>
            </a:pPr>
            <a:r>
              <a:rPr lang="en-US" altLang="zh-CN" sz="2400" dirty="0" smtClean="0"/>
              <a:t>	</a:t>
            </a:r>
            <a:r>
              <a:rPr lang="en-US" altLang="zh-CN" sz="2400" dirty="0" smtClean="0">
                <a:solidFill>
                  <a:schemeClr val="tx1">
                    <a:lumMod val="50000"/>
                    <a:lumOff val="50000"/>
                  </a:schemeClr>
                </a:solidFill>
              </a:rPr>
              <a:t>//</a:t>
            </a:r>
            <a:r>
              <a:rPr lang="zh-CN" altLang="en-US" sz="2400" dirty="0">
                <a:solidFill>
                  <a:schemeClr val="tx1">
                    <a:lumMod val="50000"/>
                    <a:lumOff val="50000"/>
                  </a:schemeClr>
                </a:solidFill>
              </a:rPr>
              <a:t>其他初始化</a:t>
            </a:r>
          </a:p>
          <a:p>
            <a:pPr marL="547688" lvl="1" indent="0">
              <a:buNone/>
            </a:pPr>
            <a:r>
              <a:rPr lang="en-US" altLang="zh-CN" sz="2400" dirty="0"/>
              <a:t>}</a:t>
            </a:r>
            <a:r>
              <a:rPr lang="zh-CN" altLang="en-US" sz="2400" dirty="0"/>
              <a:t>；</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构造函数的执行顺序</a:t>
            </a:r>
          </a:p>
        </p:txBody>
      </p:sp>
      <p:sp>
        <p:nvSpPr>
          <p:cNvPr id="46083" name="内容占位符 2"/>
          <p:cNvSpPr>
            <a:spLocks noGrp="1"/>
          </p:cNvSpPr>
          <p:nvPr>
            <p:ph idx="1"/>
          </p:nvPr>
        </p:nvSpPr>
        <p:spPr/>
        <p:txBody>
          <a:bodyPr/>
          <a:lstStyle/>
          <a:p>
            <a:pPr marL="660400" indent="-514350">
              <a:buFont typeface="+mj-lt"/>
              <a:buAutoNum type="arabicPeriod"/>
            </a:pPr>
            <a:r>
              <a:rPr lang="zh-CN" altLang="en-US" sz="2400" dirty="0"/>
              <a:t>调用</a:t>
            </a:r>
            <a:r>
              <a:rPr lang="zh-CN" altLang="en-US" sz="2400" dirty="0">
                <a:solidFill>
                  <a:srgbClr val="C00000"/>
                </a:solidFill>
              </a:rPr>
              <a:t>基类构造函数</a:t>
            </a:r>
            <a:r>
              <a:rPr lang="zh-CN" altLang="en-US" sz="2400" dirty="0"/>
              <a:t>，调用顺序按照它们被继承时</a:t>
            </a:r>
            <a:r>
              <a:rPr lang="zh-CN" altLang="en-US" sz="2400" dirty="0">
                <a:solidFill>
                  <a:srgbClr val="C00000"/>
                </a:solidFill>
              </a:rPr>
              <a:t>声明的顺序</a:t>
            </a:r>
            <a:r>
              <a:rPr lang="zh-CN" altLang="en-US" sz="2400" dirty="0"/>
              <a:t>（从左向右）。</a:t>
            </a:r>
            <a:endParaRPr lang="en-US" altLang="zh-CN" sz="2400" dirty="0"/>
          </a:p>
          <a:p>
            <a:pPr marL="660400" indent="-514350">
              <a:buFont typeface="+mj-lt"/>
              <a:buAutoNum type="arabicPeriod"/>
            </a:pPr>
            <a:r>
              <a:rPr lang="zh-CN" altLang="en-US" sz="2400" dirty="0"/>
              <a:t>对初始化列表中的</a:t>
            </a:r>
            <a:r>
              <a:rPr lang="zh-CN" altLang="en-US" sz="2400" dirty="0">
                <a:solidFill>
                  <a:srgbClr val="C00000"/>
                </a:solidFill>
              </a:rPr>
              <a:t>对象成员</a:t>
            </a:r>
            <a:r>
              <a:rPr lang="zh-CN" altLang="en-US" sz="2400" dirty="0"/>
              <a:t>和</a:t>
            </a:r>
            <a:r>
              <a:rPr lang="zh-CN" altLang="en-US" sz="2400" dirty="0">
                <a:solidFill>
                  <a:srgbClr val="C00000"/>
                </a:solidFill>
              </a:rPr>
              <a:t>基本类型成员</a:t>
            </a:r>
            <a:r>
              <a:rPr lang="zh-CN" altLang="en-US" sz="2400" dirty="0"/>
              <a:t>进行初始化，初始化顺序按照它们在类中</a:t>
            </a:r>
            <a:r>
              <a:rPr lang="zh-CN" altLang="en-US" sz="2400" dirty="0">
                <a:solidFill>
                  <a:srgbClr val="C00000"/>
                </a:solidFill>
              </a:rPr>
              <a:t>声明的顺序</a:t>
            </a:r>
            <a:r>
              <a:rPr lang="zh-CN" altLang="en-US" sz="2400" dirty="0"/>
              <a:t>。对象成员初始化是自动调用对象所属类的构造函数完成的。</a:t>
            </a:r>
            <a:endParaRPr lang="en-US" altLang="zh-CN" sz="2400" dirty="0"/>
          </a:p>
          <a:p>
            <a:pPr marL="660400" indent="-514350">
              <a:buFont typeface="+mj-lt"/>
              <a:buAutoNum type="arabicPeriod"/>
            </a:pPr>
            <a:r>
              <a:rPr lang="zh-CN" altLang="en-US" sz="2400" dirty="0"/>
              <a:t>执行派生类的</a:t>
            </a:r>
            <a:r>
              <a:rPr lang="zh-CN" altLang="en-US" sz="2400" dirty="0">
                <a:solidFill>
                  <a:srgbClr val="C00000"/>
                </a:solidFill>
              </a:rPr>
              <a:t>构造函数体</a:t>
            </a:r>
            <a:r>
              <a:rPr lang="zh-CN" altLang="en-US" sz="2400" dirty="0"/>
              <a:t>中的内容。</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标题 1"/>
          <p:cNvSpPr>
            <a:spLocks noGrp="1"/>
          </p:cNvSpPr>
          <p:nvPr>
            <p:ph type="title"/>
          </p:nvPr>
        </p:nvSpPr>
        <p:spPr/>
        <p:txBody>
          <a:bodyPr/>
          <a:lstStyle/>
          <a:p>
            <a:r>
              <a:rPr lang="zh-CN" altLang="en-US">
                <a:latin typeface="+mj-ea"/>
              </a:rPr>
              <a:t>例</a:t>
            </a:r>
            <a:r>
              <a:rPr lang="en-US" altLang="zh-CN">
                <a:latin typeface="+mj-ea"/>
              </a:rPr>
              <a:t>7-4 </a:t>
            </a:r>
            <a:r>
              <a:rPr lang="zh-CN" altLang="en-US">
                <a:latin typeface="+mj-ea"/>
              </a:rPr>
              <a:t>派生类构造函数举例</a:t>
            </a:r>
          </a:p>
        </p:txBody>
      </p:sp>
      <p:sp>
        <p:nvSpPr>
          <p:cNvPr id="47108" name="内容占位符 2"/>
          <p:cNvSpPr>
            <a:spLocks noGrp="1"/>
          </p:cNvSpPr>
          <p:nvPr>
            <p:ph idx="1"/>
          </p:nvPr>
        </p:nvSpPr>
        <p:spPr>
          <a:xfrm>
            <a:off x="1345059" y="1053530"/>
            <a:ext cx="10240516" cy="5521895"/>
          </a:xfrm>
        </p:spPr>
        <p:txBody>
          <a:bodyPr/>
          <a:lstStyle/>
          <a:p>
            <a:r>
              <a:rPr lang="en-US" altLang="zh-CN" sz="2000" dirty="0">
                <a:latin typeface="Consolas" panose="020B0609020204030204" pitchFamily="49" charset="0"/>
              </a:rPr>
              <a:t>#include &lt;</a:t>
            </a:r>
            <a:r>
              <a:rPr lang="en-US" altLang="zh-CN" sz="2000" dirty="0" err="1">
                <a:latin typeface="Consolas" panose="020B0609020204030204" pitchFamily="49" charset="0"/>
              </a:rPr>
              <a:t>iostream</a:t>
            </a:r>
            <a:r>
              <a:rPr lang="en-US" altLang="zh-CN" sz="2000" dirty="0">
                <a:latin typeface="Consolas" panose="020B0609020204030204" pitchFamily="49" charset="0"/>
              </a:rPr>
              <a:t>&gt;</a:t>
            </a:r>
          </a:p>
          <a:p>
            <a:r>
              <a:rPr lang="en-US" altLang="zh-CN" sz="2000" dirty="0">
                <a:latin typeface="Consolas" panose="020B0609020204030204" pitchFamily="49" charset="0"/>
              </a:rPr>
              <a:t>using namespace </a:t>
            </a:r>
            <a:r>
              <a:rPr lang="en-US" altLang="zh-CN" sz="2000" dirty="0" err="1">
                <a:latin typeface="Consolas" panose="020B0609020204030204" pitchFamily="49" charset="0"/>
              </a:rPr>
              <a:t>std</a:t>
            </a:r>
            <a:r>
              <a:rPr lang="en-US" altLang="zh-CN" sz="2000" dirty="0">
                <a:latin typeface="Consolas" panose="020B0609020204030204" pitchFamily="49" charset="0"/>
              </a:rPr>
              <a:t>;</a:t>
            </a:r>
          </a:p>
          <a:p>
            <a:r>
              <a:rPr lang="en-US" altLang="zh-CN" sz="2000" dirty="0">
                <a:latin typeface="Consolas" panose="020B0609020204030204" pitchFamily="49" charset="0"/>
              </a:rPr>
              <a:t>class Base1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基类</a:t>
            </a:r>
            <a:r>
              <a:rPr lang="en-US" altLang="zh-CN" sz="2000" dirty="0">
                <a:solidFill>
                  <a:schemeClr val="tx1">
                    <a:lumMod val="50000"/>
                    <a:lumOff val="50000"/>
                  </a:schemeClr>
                </a:solidFill>
                <a:latin typeface="Consolas" panose="020B0609020204030204" pitchFamily="49" charset="0"/>
              </a:rPr>
              <a:t>Base1</a:t>
            </a:r>
            <a:r>
              <a:rPr lang="zh-CN" altLang="en-US" sz="2000" dirty="0">
                <a:solidFill>
                  <a:schemeClr val="tx1">
                    <a:lumMod val="50000"/>
                    <a:lumOff val="50000"/>
                  </a:schemeClr>
                </a:solidFill>
                <a:latin typeface="Consolas" panose="020B0609020204030204" pitchFamily="49" charset="0"/>
              </a:rPr>
              <a:t>，构造函数有参数</a:t>
            </a:r>
          </a:p>
          <a:p>
            <a:r>
              <a:rPr lang="en-US" altLang="zh-CN" sz="2000" dirty="0">
                <a:latin typeface="Consolas" panose="020B0609020204030204" pitchFamily="49" charset="0"/>
              </a:rPr>
              <a:t>public:</a:t>
            </a:r>
          </a:p>
          <a:p>
            <a:r>
              <a:rPr lang="en-US" altLang="zh-CN" sz="2000" dirty="0">
                <a:latin typeface="Consolas" panose="020B0609020204030204" pitchFamily="49" charset="0"/>
              </a:rPr>
              <a:t>	Base1(</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Base1 " &lt;&lt; </a:t>
            </a:r>
            <a:r>
              <a:rPr lang="en-US" altLang="zh-CN" sz="2000" dirty="0" err="1">
                <a:latin typeface="Consolas" panose="020B0609020204030204" pitchFamily="49" charset="0"/>
              </a:rPr>
              <a:t>i</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r>
              <a:rPr lang="en-US" altLang="zh-CN" sz="2000" dirty="0">
                <a:latin typeface="Consolas" panose="020B0609020204030204" pitchFamily="49" charset="0"/>
              </a:rPr>
              <a:t>};</a:t>
            </a:r>
          </a:p>
          <a:p>
            <a:r>
              <a:rPr lang="en-US" altLang="zh-CN" sz="2000" dirty="0">
                <a:latin typeface="Consolas" panose="020B0609020204030204" pitchFamily="49" charset="0"/>
              </a:rPr>
              <a:t>class Base2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基类</a:t>
            </a:r>
            <a:r>
              <a:rPr lang="en-US" altLang="zh-CN" sz="2000" dirty="0">
                <a:solidFill>
                  <a:schemeClr val="tx1">
                    <a:lumMod val="50000"/>
                    <a:lumOff val="50000"/>
                  </a:schemeClr>
                </a:solidFill>
                <a:latin typeface="Consolas" panose="020B0609020204030204" pitchFamily="49" charset="0"/>
              </a:rPr>
              <a:t>Base2</a:t>
            </a:r>
            <a:r>
              <a:rPr lang="zh-CN" altLang="en-US" sz="2000" dirty="0">
                <a:solidFill>
                  <a:schemeClr val="tx1">
                    <a:lumMod val="50000"/>
                    <a:lumOff val="50000"/>
                  </a:schemeClr>
                </a:solidFill>
                <a:latin typeface="Consolas" panose="020B0609020204030204" pitchFamily="49" charset="0"/>
              </a:rPr>
              <a:t>，构造函数有参数</a:t>
            </a:r>
          </a:p>
          <a:p>
            <a:r>
              <a:rPr lang="en-US" altLang="zh-CN" sz="2000" dirty="0">
                <a:latin typeface="Consolas" panose="020B0609020204030204" pitchFamily="49" charset="0"/>
              </a:rPr>
              <a:t>public:</a:t>
            </a:r>
          </a:p>
          <a:p>
            <a:r>
              <a:rPr lang="en-US" altLang="zh-CN" sz="2000" dirty="0">
                <a:latin typeface="Consolas" panose="020B0609020204030204" pitchFamily="49" charset="0"/>
              </a:rPr>
              <a:t>	Base2(</a:t>
            </a:r>
            <a:r>
              <a:rPr lang="en-US" altLang="zh-CN" sz="2000" dirty="0" err="1">
                <a:latin typeface="Consolas" panose="020B0609020204030204" pitchFamily="49" charset="0"/>
              </a:rPr>
              <a:t>int</a:t>
            </a:r>
            <a:r>
              <a:rPr lang="en-US" altLang="zh-CN" sz="2000" dirty="0">
                <a:latin typeface="Consolas" panose="020B0609020204030204" pitchFamily="49" charset="0"/>
              </a:rPr>
              <a:t> j) {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Base2 " &lt;&lt; j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r>
              <a:rPr lang="en-US" altLang="zh-CN" sz="2000" dirty="0">
                <a:latin typeface="Consolas" panose="020B0609020204030204" pitchFamily="49" charset="0"/>
              </a:rPr>
              <a:t>};</a:t>
            </a:r>
          </a:p>
          <a:p>
            <a:r>
              <a:rPr lang="en-US" altLang="zh-CN" sz="2000" dirty="0">
                <a:latin typeface="Consolas" panose="020B0609020204030204" pitchFamily="49" charset="0"/>
              </a:rPr>
              <a:t>class Base3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基类</a:t>
            </a:r>
            <a:r>
              <a:rPr lang="en-US" altLang="zh-CN" sz="2000" dirty="0">
                <a:solidFill>
                  <a:schemeClr val="tx1">
                    <a:lumMod val="50000"/>
                    <a:lumOff val="50000"/>
                  </a:schemeClr>
                </a:solidFill>
                <a:latin typeface="Consolas" panose="020B0609020204030204" pitchFamily="49" charset="0"/>
              </a:rPr>
              <a:t>Base3</a:t>
            </a:r>
            <a:r>
              <a:rPr lang="zh-CN" altLang="en-US" sz="2000" dirty="0">
                <a:solidFill>
                  <a:schemeClr val="tx1">
                    <a:lumMod val="50000"/>
                    <a:lumOff val="50000"/>
                  </a:schemeClr>
                </a:solidFill>
                <a:latin typeface="Consolas" panose="020B0609020204030204" pitchFamily="49" charset="0"/>
              </a:rPr>
              <a:t>，构造函数无参数</a:t>
            </a:r>
          </a:p>
          <a:p>
            <a:r>
              <a:rPr lang="en-US" altLang="zh-CN" sz="2000" dirty="0">
                <a:latin typeface="Consolas" panose="020B0609020204030204" pitchFamily="49" charset="0"/>
              </a:rPr>
              <a:t>public:</a:t>
            </a:r>
          </a:p>
          <a:p>
            <a:r>
              <a:rPr lang="en-US" altLang="zh-CN" sz="2000" dirty="0">
                <a:latin typeface="Consolas" panose="020B0609020204030204" pitchFamily="49" charset="0"/>
              </a:rPr>
              <a:t>	Base3() {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Base3 *"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r>
              <a:rPr lang="en-US" altLang="zh-CN" sz="2000" dirty="0">
                <a:latin typeface="Consolas" panose="020B0609020204030204" pitchFamily="49" charset="0"/>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36</a:t>
            </a:fld>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标题 1"/>
          <p:cNvSpPr>
            <a:spLocks noGrp="1"/>
          </p:cNvSpPr>
          <p:nvPr>
            <p:ph type="title"/>
          </p:nvPr>
        </p:nvSpPr>
        <p:spPr/>
        <p:txBody>
          <a:bodyPr/>
          <a:lstStyle/>
          <a:p>
            <a:r>
              <a:rPr lang="zh-CN" altLang="en-US">
                <a:latin typeface="+mj-ea"/>
              </a:rPr>
              <a:t>例</a:t>
            </a:r>
            <a:r>
              <a:rPr lang="en-US" altLang="zh-CN">
                <a:latin typeface="+mj-ea"/>
              </a:rPr>
              <a:t>7-4 (</a:t>
            </a:r>
            <a:r>
              <a:rPr lang="zh-CN" altLang="en-US">
                <a:latin typeface="+mj-ea"/>
              </a:rPr>
              <a:t>续</a:t>
            </a:r>
            <a:r>
              <a:rPr lang="en-US" altLang="zh-CN">
                <a:latin typeface="+mj-ea"/>
              </a:rPr>
              <a:t>)</a:t>
            </a:r>
            <a:endParaRPr lang="zh-CN" altLang="en-US" dirty="0">
              <a:latin typeface="+mj-ea"/>
            </a:endParaRPr>
          </a:p>
        </p:txBody>
      </p:sp>
      <p:sp>
        <p:nvSpPr>
          <p:cNvPr id="48132" name="内容占位符 2"/>
          <p:cNvSpPr>
            <a:spLocks noGrp="1"/>
          </p:cNvSpPr>
          <p:nvPr>
            <p:ph idx="1"/>
          </p:nvPr>
        </p:nvSpPr>
        <p:spPr>
          <a:xfrm>
            <a:off x="1849115" y="1041065"/>
            <a:ext cx="8568952" cy="5521895"/>
          </a:xfrm>
        </p:spPr>
        <p:txBody>
          <a:bodyPr/>
          <a:lstStyle/>
          <a:p>
            <a:pPr>
              <a:spcBef>
                <a:spcPts val="0"/>
              </a:spcBef>
            </a:pPr>
            <a:r>
              <a:rPr lang="en-US" altLang="zh-CN" sz="2000" dirty="0">
                <a:latin typeface="Consolas" panose="020B0609020204030204" pitchFamily="49" charset="0"/>
              </a:rPr>
              <a:t>class Derived: public </a:t>
            </a:r>
            <a:r>
              <a:rPr lang="en-US" altLang="zh-CN" sz="2000" dirty="0">
                <a:solidFill>
                  <a:srgbClr val="009999"/>
                </a:solidFill>
                <a:latin typeface="Consolas" panose="020B0609020204030204" pitchFamily="49" charset="0"/>
              </a:rPr>
              <a:t>Base2</a:t>
            </a:r>
            <a:r>
              <a:rPr lang="en-US" altLang="zh-CN" sz="2000" dirty="0">
                <a:latin typeface="Consolas" panose="020B0609020204030204" pitchFamily="49" charset="0"/>
              </a:rPr>
              <a:t>, public </a:t>
            </a:r>
            <a:r>
              <a:rPr lang="en-US" altLang="zh-CN" sz="2000" dirty="0">
                <a:solidFill>
                  <a:srgbClr val="FF0000"/>
                </a:solidFill>
                <a:latin typeface="Consolas" panose="020B0609020204030204" pitchFamily="49" charset="0"/>
              </a:rPr>
              <a:t>Base1</a:t>
            </a:r>
            <a:r>
              <a:rPr lang="en-US" altLang="zh-CN" sz="2000" dirty="0">
                <a:latin typeface="Consolas" panose="020B0609020204030204" pitchFamily="49" charset="0"/>
              </a:rPr>
              <a:t>, public Base3 {</a:t>
            </a:r>
          </a:p>
          <a:p>
            <a:pPr>
              <a:spcBef>
                <a:spcPts val="0"/>
              </a:spcBef>
            </a:pPr>
            <a:r>
              <a:rPr lang="en-US" altLang="zh-CN" sz="2000" dirty="0">
                <a:latin typeface="Consolas" panose="020B0609020204030204" pitchFamily="49" charset="0"/>
              </a:rPr>
              <a:t>public:	</a:t>
            </a:r>
            <a:endParaRPr lang="zh-CN" altLang="en-US" sz="2000" dirty="0">
              <a:latin typeface="Consolas" panose="020B0609020204030204" pitchFamily="49" charset="0"/>
            </a:endParaRP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Derived(</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a</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009999"/>
                </a:solidFill>
                <a:latin typeface="Consolas" panose="020B0609020204030204" pitchFamily="49" charset="0"/>
              </a:rPr>
              <a:t>b</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0000FF"/>
                </a:solidFill>
                <a:latin typeface="Consolas" panose="020B0609020204030204" pitchFamily="49" charset="0"/>
              </a:rPr>
              <a:t>c</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d</a:t>
            </a:r>
            <a:r>
              <a:rPr lang="en-US" altLang="zh-CN" sz="2000" dirty="0" smtClean="0">
                <a:latin typeface="Consolas" panose="020B0609020204030204" pitchFamily="49" charset="0"/>
              </a:rPr>
              <a:t>):</a:t>
            </a:r>
          </a:p>
          <a:p>
            <a:pPr>
              <a:spcBef>
                <a:spcPts val="0"/>
              </a:spcBef>
            </a:pP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smtClean="0">
                <a:solidFill>
                  <a:srgbClr val="FF0000"/>
                </a:solidFill>
                <a:latin typeface="Consolas" panose="020B0609020204030204" pitchFamily="49" charset="0"/>
              </a:rPr>
              <a:t>Base1</a:t>
            </a:r>
            <a:r>
              <a:rPr lang="en-US" altLang="zh-CN" sz="2000" dirty="0" smtClean="0">
                <a:latin typeface="Consolas" panose="020B0609020204030204" pitchFamily="49" charset="0"/>
              </a:rPr>
              <a:t>(</a:t>
            </a:r>
            <a:r>
              <a:rPr lang="en-US" altLang="zh-CN" sz="2000" dirty="0" smtClean="0">
                <a:solidFill>
                  <a:srgbClr val="FF0000"/>
                </a:solidFill>
                <a:latin typeface="Consolas" panose="020B0609020204030204" pitchFamily="49" charset="0"/>
              </a:rPr>
              <a:t>a</a:t>
            </a: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member2</a:t>
            </a:r>
            <a:r>
              <a:rPr lang="en-US" altLang="zh-CN" sz="2000" dirty="0">
                <a:latin typeface="Consolas" panose="020B0609020204030204" pitchFamily="49" charset="0"/>
              </a:rPr>
              <a:t>(</a:t>
            </a:r>
            <a:r>
              <a:rPr lang="en-US" altLang="zh-CN" sz="2000" dirty="0">
                <a:solidFill>
                  <a:srgbClr val="7030A0"/>
                </a:solidFill>
                <a:latin typeface="Consolas" panose="020B0609020204030204" pitchFamily="49" charset="0"/>
              </a:rPr>
              <a:t>d</a:t>
            </a:r>
            <a:r>
              <a:rPr lang="en-US" altLang="zh-CN" sz="2000" dirty="0">
                <a:latin typeface="Consolas" panose="020B0609020204030204" pitchFamily="49" charset="0"/>
              </a:rPr>
              <a:t>), </a:t>
            </a:r>
            <a:r>
              <a:rPr lang="en-US" altLang="zh-CN" sz="2000" dirty="0">
                <a:solidFill>
                  <a:srgbClr val="0000FF"/>
                </a:solidFill>
                <a:latin typeface="Consolas" panose="020B0609020204030204" pitchFamily="49" charset="0"/>
              </a:rPr>
              <a:t>member1</a:t>
            </a:r>
            <a:r>
              <a:rPr lang="en-US" altLang="zh-CN" sz="2000" dirty="0">
                <a:latin typeface="Consolas" panose="020B0609020204030204" pitchFamily="49" charset="0"/>
              </a:rPr>
              <a:t>(</a:t>
            </a:r>
            <a:r>
              <a:rPr lang="en-US" altLang="zh-CN" sz="2000" dirty="0">
                <a:solidFill>
                  <a:srgbClr val="0000FF"/>
                </a:solidFill>
                <a:latin typeface="Consolas" panose="020B0609020204030204" pitchFamily="49" charset="0"/>
              </a:rPr>
              <a:t>c</a:t>
            </a:r>
            <a:r>
              <a:rPr lang="en-US" altLang="zh-CN" sz="2000" dirty="0">
                <a:latin typeface="Consolas" panose="020B0609020204030204" pitchFamily="49" charset="0"/>
              </a:rPr>
              <a:t>), </a:t>
            </a:r>
            <a:r>
              <a:rPr lang="en-US" altLang="zh-CN" sz="2000" dirty="0">
                <a:solidFill>
                  <a:srgbClr val="009999"/>
                </a:solidFill>
                <a:latin typeface="Consolas" panose="020B0609020204030204" pitchFamily="49" charset="0"/>
              </a:rPr>
              <a:t>Base2</a:t>
            </a:r>
            <a:r>
              <a:rPr lang="en-US" altLang="zh-CN" sz="2000" dirty="0">
                <a:latin typeface="Consolas" panose="020B0609020204030204" pitchFamily="49" charset="0"/>
              </a:rPr>
              <a:t>(</a:t>
            </a:r>
            <a:r>
              <a:rPr lang="en-US" altLang="zh-CN" sz="2000" dirty="0">
                <a:solidFill>
                  <a:srgbClr val="009999"/>
                </a:solidFill>
                <a:latin typeface="Consolas" panose="020B0609020204030204" pitchFamily="49" charset="0"/>
              </a:rPr>
              <a:t>b</a:t>
            </a:r>
            <a:r>
              <a:rPr lang="en-US" altLang="zh-CN" sz="2000" dirty="0">
                <a:latin typeface="Consolas" panose="020B0609020204030204" pitchFamily="49" charset="0"/>
              </a:rPr>
              <a:t>)</a:t>
            </a:r>
          </a:p>
          <a:p>
            <a:pPr>
              <a:spcBef>
                <a:spcPts val="0"/>
              </a:spcBef>
            </a:pPr>
            <a:r>
              <a:rPr lang="en-US" altLang="zh-CN" sz="2000" dirty="0" smtClean="0">
                <a:latin typeface="Consolas" panose="020B0609020204030204" pitchFamily="49" charset="0"/>
              </a:rPr>
              <a:t>		</a:t>
            </a:r>
            <a:r>
              <a:rPr lang="en-US" altLang="zh-CN" sz="2000" dirty="0" smtClean="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此处的次序与构造函数的执行次序无关</a:t>
            </a:r>
            <a:endParaRPr lang="en-US" altLang="zh-CN" sz="2000" dirty="0">
              <a:solidFill>
                <a:schemeClr val="tx1">
                  <a:lumMod val="50000"/>
                  <a:lumOff val="50000"/>
                </a:schemeClr>
              </a:solidFill>
              <a:latin typeface="Consolas" panose="020B0609020204030204" pitchFamily="49" charset="0"/>
            </a:endParaRPr>
          </a:p>
          <a:p>
            <a:pPr>
              <a:spcBef>
                <a:spcPts val="0"/>
              </a:spcBef>
            </a:pPr>
            <a:r>
              <a:rPr lang="en-US" altLang="zh-CN" sz="2000" dirty="0">
                <a:latin typeface="Consolas" panose="020B0609020204030204" pitchFamily="49" charset="0"/>
              </a:rPr>
              <a:t>	{ }</a:t>
            </a:r>
            <a:endParaRPr lang="zh-CN" altLang="en-US" sz="2000" dirty="0">
              <a:latin typeface="Consolas" panose="020B0609020204030204" pitchFamily="49" charset="0"/>
            </a:endParaRPr>
          </a:p>
          <a:p>
            <a:pPr>
              <a:spcBef>
                <a:spcPts val="0"/>
              </a:spcBef>
            </a:pPr>
            <a:r>
              <a:rPr lang="en-US" altLang="zh-CN" sz="2000" dirty="0">
                <a:latin typeface="Consolas" panose="020B0609020204030204" pitchFamily="49" charset="0"/>
              </a:rPr>
              <a:t>private:</a:t>
            </a:r>
            <a:endParaRPr lang="zh-CN" altLang="en-US" sz="2000" dirty="0">
              <a:latin typeface="Consolas" panose="020B0609020204030204" pitchFamily="49" charset="0"/>
            </a:endParaRP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Base1 </a:t>
            </a:r>
            <a:r>
              <a:rPr lang="en-US" altLang="zh-CN" sz="2000" dirty="0">
                <a:solidFill>
                  <a:srgbClr val="0000FF"/>
                </a:solidFill>
                <a:latin typeface="Consolas" panose="020B0609020204030204" pitchFamily="49" charset="0"/>
              </a:rPr>
              <a:t>member1</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Base2 </a:t>
            </a:r>
            <a:r>
              <a:rPr lang="en-US" altLang="zh-CN" sz="2000" dirty="0">
                <a:solidFill>
                  <a:srgbClr val="7030A0"/>
                </a:solidFill>
                <a:latin typeface="Consolas" panose="020B0609020204030204" pitchFamily="49" charset="0"/>
              </a:rPr>
              <a:t>member2</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Base3 member3;</a:t>
            </a:r>
          </a:p>
          <a:p>
            <a:pPr>
              <a:spcBef>
                <a:spcPts val="0"/>
              </a:spcBef>
            </a:pPr>
            <a:r>
              <a:rPr lang="en-US" altLang="zh-CN" sz="2000" dirty="0">
                <a:latin typeface="Consolas" panose="020B0609020204030204" pitchFamily="49" charset="0"/>
              </a:rPr>
              <a:t>};</a:t>
            </a:r>
          </a:p>
          <a:p>
            <a:pPr>
              <a:spcBef>
                <a:spcPts val="0"/>
              </a:spcBef>
            </a:pPr>
            <a:endParaRPr lang="en-US" altLang="zh-CN" sz="2000" dirty="0">
              <a:latin typeface="Consolas" panose="020B0609020204030204" pitchFamily="49" charset="0"/>
            </a:endParaRPr>
          </a:p>
          <a:p>
            <a:pPr>
              <a:spcBef>
                <a:spcPts val="0"/>
              </a:spcBef>
            </a:pPr>
            <a:r>
              <a:rPr lang="en-US" altLang="zh-CN" sz="2000" dirty="0" err="1">
                <a:latin typeface="Consolas" panose="020B0609020204030204" pitchFamily="49" charset="0"/>
              </a:rPr>
              <a:t>int</a:t>
            </a:r>
            <a:r>
              <a:rPr lang="en-US" altLang="zh-CN" sz="2000" dirty="0">
                <a:latin typeface="Consolas" panose="020B0609020204030204" pitchFamily="49" charset="0"/>
              </a:rPr>
              <a:t> main() {</a:t>
            </a:r>
          </a:p>
          <a:p>
            <a:pPr>
              <a:spcBef>
                <a:spcPts val="0"/>
              </a:spcBef>
            </a:pPr>
            <a:r>
              <a:rPr lang="en-US" altLang="zh-CN" sz="2000" dirty="0">
                <a:latin typeface="Consolas" panose="020B0609020204030204" pitchFamily="49" charset="0"/>
              </a:rPr>
              <a:t>	Derived </a:t>
            </a:r>
            <a:r>
              <a:rPr lang="en-US" altLang="zh-CN" sz="2000" dirty="0" err="1">
                <a:latin typeface="Consolas" panose="020B0609020204030204" pitchFamily="49" charset="0"/>
              </a:rPr>
              <a:t>obj</a:t>
            </a:r>
            <a:r>
              <a:rPr lang="en-US" altLang="zh-CN" sz="2000" dirty="0">
                <a:latin typeface="Consolas" panose="020B0609020204030204" pitchFamily="49" charset="0"/>
              </a:rPr>
              <a:t>(</a:t>
            </a:r>
            <a:r>
              <a:rPr lang="en-US" altLang="zh-CN" sz="2000" dirty="0">
                <a:solidFill>
                  <a:srgbClr val="FF0000"/>
                </a:solidFill>
                <a:latin typeface="Consolas" panose="020B0609020204030204" pitchFamily="49" charset="0"/>
              </a:rPr>
              <a:t>1</a:t>
            </a:r>
            <a:r>
              <a:rPr lang="en-US" altLang="zh-CN" sz="2000" dirty="0">
                <a:latin typeface="Consolas" panose="020B0609020204030204" pitchFamily="49" charset="0"/>
              </a:rPr>
              <a:t>, </a:t>
            </a:r>
            <a:r>
              <a:rPr lang="en-US" altLang="zh-CN" sz="2000" dirty="0">
                <a:solidFill>
                  <a:srgbClr val="009999"/>
                </a:solidFill>
                <a:latin typeface="Consolas" panose="020B0609020204030204" pitchFamily="49" charset="0"/>
              </a:rPr>
              <a:t>2</a:t>
            </a:r>
            <a:r>
              <a:rPr lang="en-US" altLang="zh-CN" sz="2000" dirty="0">
                <a:latin typeface="Consolas" panose="020B0609020204030204" pitchFamily="49" charset="0"/>
              </a:rPr>
              <a:t>, </a:t>
            </a:r>
            <a:r>
              <a:rPr lang="en-US" altLang="zh-CN" sz="2000" dirty="0">
                <a:solidFill>
                  <a:srgbClr val="0000FF"/>
                </a:solidFill>
                <a:latin typeface="Consolas" panose="020B0609020204030204" pitchFamily="49" charset="0"/>
              </a:rPr>
              <a:t>3</a:t>
            </a: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4</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return 0;</a:t>
            </a:r>
          </a:p>
          <a:p>
            <a:pPr>
              <a:spcBef>
                <a:spcPts val="0"/>
              </a:spcBef>
            </a:pPr>
            <a:r>
              <a:rPr lang="en-US" altLang="zh-CN" sz="2000" dirty="0">
                <a:latin typeface="Consolas" panose="020B0609020204030204" pitchFamily="49" charset="0"/>
              </a:rPr>
              <a:t>}</a:t>
            </a:r>
          </a:p>
        </p:txBody>
      </p:sp>
      <p:sp>
        <p:nvSpPr>
          <p:cNvPr id="7" name="Text Box 4"/>
          <p:cNvSpPr txBox="1">
            <a:spLocks noChangeArrowheads="1"/>
          </p:cNvSpPr>
          <p:nvPr/>
        </p:nvSpPr>
        <p:spPr bwMode="auto">
          <a:xfrm>
            <a:off x="6673651" y="3802013"/>
            <a:ext cx="3386138" cy="2276475"/>
          </a:xfrm>
          <a:prstGeom prst="rect">
            <a:avLst/>
          </a:prstGeom>
          <a:solidFill>
            <a:srgbClr val="FFFF00"/>
          </a:solidFill>
          <a:ln>
            <a:noFill/>
          </a:ln>
        </p:spPr>
        <p:txBody>
          <a:bodyPr lIns="121853" tIns="60926" rIns="121853" bIns="60926">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zh-CN" altLang="en-US" sz="2000" dirty="0">
                <a:solidFill>
                  <a:schemeClr val="tx2"/>
                </a:solidFill>
                <a:latin typeface="+mj-ea"/>
                <a:ea typeface="+mj-ea"/>
              </a:rPr>
              <a:t>运行结果：</a:t>
            </a:r>
          </a:p>
          <a:p>
            <a:pPr eaLnBrk="1" hangingPunct="1">
              <a:defRPr/>
            </a:pPr>
            <a:r>
              <a:rPr lang="en-US" altLang="zh-CN" sz="2000" dirty="0">
                <a:latin typeface="Consolas" pitchFamily="49" charset="0"/>
                <a:ea typeface="+mn-ea"/>
                <a:cs typeface="Consolas" pitchFamily="49" charset="0"/>
              </a:rPr>
              <a:t>constructing Base2 2</a:t>
            </a:r>
          </a:p>
          <a:p>
            <a:pPr eaLnBrk="1" hangingPunct="1">
              <a:defRPr/>
            </a:pPr>
            <a:r>
              <a:rPr lang="en-US" altLang="zh-CN" sz="2000" dirty="0">
                <a:latin typeface="Consolas" pitchFamily="49" charset="0"/>
                <a:ea typeface="+mn-ea"/>
                <a:cs typeface="Consolas" pitchFamily="49" charset="0"/>
              </a:rPr>
              <a:t>constructing Base1 1</a:t>
            </a:r>
          </a:p>
          <a:p>
            <a:pPr eaLnBrk="1" hangingPunct="1">
              <a:defRPr/>
            </a:pPr>
            <a:r>
              <a:rPr lang="en-US" altLang="zh-CN" sz="2000" dirty="0">
                <a:latin typeface="Consolas" pitchFamily="49" charset="0"/>
                <a:ea typeface="+mn-ea"/>
                <a:cs typeface="Consolas" pitchFamily="49" charset="0"/>
              </a:rPr>
              <a:t>constructing Base3 *</a:t>
            </a:r>
          </a:p>
          <a:p>
            <a:pPr eaLnBrk="1" hangingPunct="1">
              <a:defRPr/>
            </a:pPr>
            <a:r>
              <a:rPr lang="en-US" altLang="zh-CN" sz="2000" dirty="0">
                <a:latin typeface="Consolas" pitchFamily="49" charset="0"/>
                <a:ea typeface="+mn-ea"/>
                <a:cs typeface="Consolas" pitchFamily="49" charset="0"/>
              </a:rPr>
              <a:t>constructing Base1 3</a:t>
            </a:r>
          </a:p>
          <a:p>
            <a:pPr eaLnBrk="1" hangingPunct="1">
              <a:defRPr/>
            </a:pPr>
            <a:r>
              <a:rPr lang="en-US" altLang="zh-CN" sz="2000" dirty="0">
                <a:latin typeface="Consolas" pitchFamily="49" charset="0"/>
                <a:ea typeface="+mn-ea"/>
                <a:cs typeface="Consolas" pitchFamily="49" charset="0"/>
              </a:rPr>
              <a:t>constructing Base2 4</a:t>
            </a:r>
          </a:p>
          <a:p>
            <a:pPr eaLnBrk="1" hangingPunct="1">
              <a:defRPr/>
            </a:pPr>
            <a:r>
              <a:rPr lang="en-US" altLang="zh-CN" sz="2000" dirty="0">
                <a:latin typeface="Consolas" pitchFamily="49" charset="0"/>
                <a:ea typeface="+mn-ea"/>
                <a:cs typeface="Consolas" pitchFamily="49" charset="0"/>
              </a:rPr>
              <a:t>constructing Base3 *</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37</a:t>
            </a:fld>
            <a:endParaRPr lang="zh-CN" alt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复制构造函数</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38</a:t>
            </a:fld>
            <a:endParaRPr lang="zh-CN" altLang="en-US"/>
          </a:p>
        </p:txBody>
      </p:sp>
    </p:spTree>
    <p:extLst>
      <p:ext uri="{BB962C8B-B14F-4D97-AF65-F5344CB8AC3E}">
        <p14:creationId xmlns:p14="http://schemas.microsoft.com/office/powerpoint/2010/main" val="1449915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a:t>复制构造函数</a:t>
            </a:r>
            <a:endParaRPr lang="zh-CN" altLang="en-US" dirty="0"/>
          </a:p>
        </p:txBody>
      </p:sp>
      <p:sp>
        <p:nvSpPr>
          <p:cNvPr id="18435" name="内容占位符 2"/>
          <p:cNvSpPr>
            <a:spLocks noGrp="1"/>
          </p:cNvSpPr>
          <p:nvPr>
            <p:ph idx="1"/>
          </p:nvPr>
        </p:nvSpPr>
        <p:spPr/>
        <p:txBody>
          <a:bodyPr/>
          <a:lstStyle/>
          <a:p>
            <a:r>
              <a:rPr lang="zh-CN" altLang="en-US" sz="2400" dirty="0"/>
              <a:t>若建立</a:t>
            </a:r>
            <a:r>
              <a:rPr lang="zh-CN" altLang="en-US" sz="2400" dirty="0">
                <a:solidFill>
                  <a:srgbClr val="C00000"/>
                </a:solidFill>
              </a:rPr>
              <a:t>派生类</a:t>
            </a:r>
            <a:r>
              <a:rPr lang="zh-CN" altLang="en-US" sz="2400" dirty="0"/>
              <a:t>对象时</a:t>
            </a:r>
            <a:r>
              <a:rPr lang="zh-CN" altLang="en-US" sz="2400" dirty="0">
                <a:solidFill>
                  <a:srgbClr val="C00000"/>
                </a:solidFill>
              </a:rPr>
              <a:t>没有</a:t>
            </a:r>
            <a:r>
              <a:rPr lang="zh-CN" altLang="en-US" sz="2400" dirty="0"/>
              <a:t>编写复制构造函数，编译器会生成一个</a:t>
            </a:r>
            <a:r>
              <a:rPr lang="zh-CN" altLang="en-US" sz="2400" dirty="0">
                <a:solidFill>
                  <a:srgbClr val="C00000"/>
                </a:solidFill>
              </a:rPr>
              <a:t>隐含</a:t>
            </a:r>
            <a:r>
              <a:rPr lang="zh-CN" altLang="en-US" sz="2400" dirty="0"/>
              <a:t>的复制构造函数，该函数先调用</a:t>
            </a:r>
            <a:r>
              <a:rPr lang="zh-CN" altLang="en-US" sz="2400" dirty="0">
                <a:solidFill>
                  <a:srgbClr val="C00000"/>
                </a:solidFill>
              </a:rPr>
              <a:t>基类</a:t>
            </a:r>
            <a:r>
              <a:rPr lang="zh-CN" altLang="en-US" sz="2400" dirty="0"/>
              <a:t>的复制构造函数，再为派生类</a:t>
            </a:r>
            <a:r>
              <a:rPr lang="zh-CN" altLang="en-US" sz="2400" dirty="0">
                <a:solidFill>
                  <a:srgbClr val="C00000"/>
                </a:solidFill>
              </a:rPr>
              <a:t>新增的成员</a:t>
            </a:r>
            <a:r>
              <a:rPr lang="zh-CN" altLang="en-US" sz="2400" dirty="0"/>
              <a:t>对象执行复制。</a:t>
            </a:r>
            <a:endParaRPr lang="en-US" altLang="zh-CN" sz="2400" dirty="0"/>
          </a:p>
          <a:p>
            <a:r>
              <a:rPr lang="zh-CN" altLang="en-US" sz="2400" dirty="0"/>
              <a:t>若编写</a:t>
            </a:r>
            <a:r>
              <a:rPr lang="zh-CN" altLang="en-US" sz="2400" dirty="0">
                <a:solidFill>
                  <a:srgbClr val="C00000"/>
                </a:solidFill>
              </a:rPr>
              <a:t>派生类</a:t>
            </a:r>
            <a:r>
              <a:rPr lang="zh-CN" altLang="en-US" sz="2400" dirty="0"/>
              <a:t>的复制构造函数，</a:t>
            </a:r>
            <a:r>
              <a:rPr lang="zh-CN" altLang="en-US" sz="2400" dirty="0">
                <a:solidFill>
                  <a:srgbClr val="C00000"/>
                </a:solidFill>
              </a:rPr>
              <a:t>一般</a:t>
            </a:r>
            <a:r>
              <a:rPr lang="zh-CN" altLang="en-US" sz="2400" dirty="0"/>
              <a:t>都要为</a:t>
            </a:r>
            <a:r>
              <a:rPr lang="zh-CN" altLang="en-US" sz="2400" dirty="0">
                <a:solidFill>
                  <a:srgbClr val="C00000"/>
                </a:solidFill>
              </a:rPr>
              <a:t>基类</a:t>
            </a:r>
            <a:r>
              <a:rPr lang="zh-CN" altLang="en-US" sz="2400" dirty="0"/>
              <a:t>的复制构造函数</a:t>
            </a:r>
            <a:r>
              <a:rPr lang="zh-CN" altLang="en-US" sz="2400" dirty="0">
                <a:solidFill>
                  <a:srgbClr val="C00000"/>
                </a:solidFill>
              </a:rPr>
              <a:t>传递参数</a:t>
            </a:r>
            <a:r>
              <a:rPr lang="zh-CN" altLang="en-US" sz="2400" dirty="0"/>
              <a:t>。</a:t>
            </a:r>
            <a:endParaRPr lang="en-US" altLang="zh-CN" sz="2400" dirty="0"/>
          </a:p>
          <a:p>
            <a:r>
              <a:rPr lang="zh-CN" altLang="en-US" sz="2400" dirty="0"/>
              <a:t>派生类的复制构造函数只能接受</a:t>
            </a:r>
            <a:r>
              <a:rPr lang="zh-CN" altLang="en-US" sz="2400" dirty="0">
                <a:solidFill>
                  <a:srgbClr val="C00000"/>
                </a:solidFill>
              </a:rPr>
              <a:t>一个参数</a:t>
            </a:r>
            <a:r>
              <a:rPr lang="zh-CN" altLang="en-US" sz="2400" dirty="0"/>
              <a:t>，此参数不仅用来初始化派生类定义的成员，也将被传递给基类的复制构造函数。</a:t>
            </a:r>
          </a:p>
          <a:p>
            <a:r>
              <a:rPr lang="zh-CN" altLang="en-US" sz="2400" dirty="0"/>
              <a:t>基类的复制构造函数形参类型是基类对象的引用，实参可以是派生类对象的引用</a:t>
            </a:r>
            <a:endParaRPr lang="en-US" altLang="zh-CN" sz="2400" dirty="0"/>
          </a:p>
          <a:p>
            <a:pPr lvl="1"/>
            <a:r>
              <a:rPr lang="zh-CN" altLang="en-US" sz="2000" dirty="0"/>
              <a:t>例如</a:t>
            </a:r>
            <a:r>
              <a:rPr lang="en-US" altLang="zh-CN" sz="2000" dirty="0"/>
              <a:t>:</a:t>
            </a:r>
          </a:p>
          <a:p>
            <a:pPr marL="547688" lvl="1" indent="0">
              <a:buNone/>
            </a:pPr>
            <a:r>
              <a:rPr lang="en-US" altLang="zh-CN" sz="2200" dirty="0"/>
              <a:t>	C::C(const C &amp;c1): B(c1) {…}</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j-ea"/>
              </a:rPr>
              <a:t>Vehicle</a:t>
            </a:r>
            <a:r>
              <a:rPr lang="zh-CN" altLang="en-US">
                <a:latin typeface="+mj-ea"/>
              </a:rPr>
              <a:t>类</a:t>
            </a:r>
            <a:endParaRPr lang="zh-CN" altLang="en-US"/>
          </a:p>
        </p:txBody>
      </p:sp>
      <p:sp>
        <p:nvSpPr>
          <p:cNvPr id="3" name="内容占位符 2"/>
          <p:cNvSpPr>
            <a:spLocks noGrp="1"/>
          </p:cNvSpPr>
          <p:nvPr>
            <p:ph idx="1"/>
          </p:nvPr>
        </p:nvSpPr>
        <p:spPr>
          <a:xfrm>
            <a:off x="1777107" y="1053530"/>
            <a:ext cx="9808468" cy="5616624"/>
          </a:xfrm>
        </p:spPr>
        <p:txBody>
          <a:bodyPr/>
          <a:lstStyle/>
          <a:p>
            <a:pPr marL="146050" indent="0">
              <a:spcBef>
                <a:spcPts val="0"/>
              </a:spcBef>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iostream</a:t>
            </a:r>
            <a:r>
              <a:rPr lang="en-US" altLang="zh-CN" sz="2000" dirty="0">
                <a:latin typeface="Consolas" panose="020B0609020204030204" pitchFamily="49" charset="0"/>
              </a:rPr>
              <a:t>&gt;</a:t>
            </a:r>
          </a:p>
          <a:p>
            <a:pPr marL="146050" indent="0">
              <a:spcBef>
                <a:spcPts val="0"/>
              </a:spcBef>
              <a:buNone/>
            </a:pPr>
            <a:r>
              <a:rPr lang="en-US" altLang="zh-CN" sz="2000" dirty="0">
                <a:latin typeface="Consolas" panose="020B0609020204030204" pitchFamily="49" charset="0"/>
              </a:rPr>
              <a:t>#include &lt;string&gt;</a:t>
            </a:r>
          </a:p>
          <a:p>
            <a:pPr marL="146050" indent="0">
              <a:spcBef>
                <a:spcPts val="0"/>
              </a:spcBef>
              <a:buNone/>
            </a:pPr>
            <a:r>
              <a:rPr lang="en-US" altLang="zh-CN" sz="2000" dirty="0">
                <a:latin typeface="Consolas" panose="020B0609020204030204" pitchFamily="49" charset="0"/>
              </a:rPr>
              <a:t>using namespace </a:t>
            </a:r>
            <a:r>
              <a:rPr lang="en-US" altLang="zh-CN" sz="2000" dirty="0" err="1">
                <a:latin typeface="Consolas" panose="020B0609020204030204" pitchFamily="49" charset="0"/>
              </a:rPr>
              <a:t>std</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class Vehicle</a:t>
            </a:r>
          </a:p>
          <a:p>
            <a:pPr marL="146050" indent="0">
              <a:spcBef>
                <a:spcPts val="0"/>
              </a:spcBef>
              <a:buNone/>
            </a:pP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protected:</a:t>
            </a:r>
          </a:p>
          <a:p>
            <a:pPr marL="146050" indent="0">
              <a:spcBef>
                <a:spcPts val="0"/>
              </a:spcBef>
              <a:buNone/>
            </a:pPr>
            <a:r>
              <a:rPr lang="en-US" altLang="zh-CN" sz="2000" dirty="0">
                <a:latin typeface="Consolas" panose="020B0609020204030204" pitchFamily="49" charset="0"/>
              </a:rPr>
              <a:t>	int wheels;</a:t>
            </a:r>
          </a:p>
          <a:p>
            <a:pPr marL="146050" indent="0">
              <a:spcBef>
                <a:spcPts val="0"/>
              </a:spcBef>
              <a:buNone/>
            </a:pPr>
            <a:r>
              <a:rPr lang="en-US" altLang="zh-CN" sz="2000" dirty="0">
                <a:latin typeface="Consolas" panose="020B0609020204030204" pitchFamily="49" charset="0"/>
              </a:rPr>
              <a:t>	float weight;</a:t>
            </a:r>
          </a:p>
          <a:p>
            <a:pPr marL="146050" indent="0">
              <a:spcBef>
                <a:spcPts val="0"/>
              </a:spcBef>
              <a:buNone/>
            </a:pPr>
            <a:r>
              <a:rPr lang="en-US" altLang="zh-CN" sz="2000" dirty="0">
                <a:latin typeface="Consolas" panose="020B0609020204030204" pitchFamily="49" charset="0"/>
              </a:rPr>
              <a:t>public:</a:t>
            </a:r>
          </a:p>
          <a:p>
            <a:pPr marL="146050" indent="0">
              <a:spcBef>
                <a:spcPts val="0"/>
              </a:spcBef>
              <a:buNone/>
            </a:pPr>
            <a:r>
              <a:rPr lang="en-US" altLang="zh-CN" sz="2000" dirty="0">
                <a:latin typeface="Consolas" panose="020B0609020204030204" pitchFamily="49" charset="0"/>
              </a:rPr>
              <a:t>	Vehicle(int </a:t>
            </a:r>
            <a:r>
              <a:rPr lang="en-US" altLang="zh-CN" sz="2000" dirty="0" err="1">
                <a:latin typeface="Consolas" panose="020B0609020204030204" pitchFamily="49" charset="0"/>
              </a:rPr>
              <a:t>wh</a:t>
            </a:r>
            <a:r>
              <a:rPr lang="en-US" altLang="zh-CN" sz="2000" dirty="0">
                <a:latin typeface="Consolas" panose="020B0609020204030204" pitchFamily="49" charset="0"/>
              </a:rPr>
              <a:t>, float </a:t>
            </a:r>
            <a:r>
              <a:rPr lang="en-US" altLang="zh-CN" sz="2000" dirty="0" err="1">
                <a:latin typeface="Consolas" panose="020B0609020204030204" pitchFamily="49" charset="0"/>
              </a:rPr>
              <a:t>wt</a:t>
            </a:r>
            <a:r>
              <a:rPr lang="en-US" altLang="zh-CN" sz="2000" dirty="0">
                <a:latin typeface="Consolas" panose="020B0609020204030204" pitchFamily="49" charset="0"/>
              </a:rPr>
              <a:t>) {</a:t>
            </a:r>
          </a:p>
          <a:p>
            <a:pPr marL="146050" indent="0">
              <a:spcBef>
                <a:spcPts val="0"/>
              </a:spcBef>
              <a:buNone/>
            </a:pPr>
            <a:r>
              <a:rPr lang="en-US" altLang="zh-CN" sz="2000" dirty="0">
                <a:latin typeface="Consolas" panose="020B0609020204030204" pitchFamily="49" charset="0"/>
              </a:rPr>
              <a:t>		wheels = </a:t>
            </a:r>
            <a:r>
              <a:rPr lang="en-US" altLang="zh-CN" sz="2000" dirty="0" err="1">
                <a:latin typeface="Consolas" panose="020B0609020204030204" pitchFamily="49" charset="0"/>
              </a:rPr>
              <a:t>wh</a:t>
            </a:r>
            <a:r>
              <a:rPr lang="en-US" altLang="zh-CN" sz="2000" dirty="0">
                <a:latin typeface="Consolas" panose="020B0609020204030204" pitchFamily="49" charset="0"/>
              </a:rPr>
              <a:t>; 	weight = </a:t>
            </a:r>
            <a:r>
              <a:rPr lang="en-US" altLang="zh-CN" sz="2000" dirty="0" err="1">
                <a:latin typeface="Consolas" panose="020B0609020204030204" pitchFamily="49" charset="0"/>
              </a:rPr>
              <a:t>wt</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zh-CN" altLang="en-US" sz="2000" dirty="0">
                <a:latin typeface="Consolas" panose="020B0609020204030204" pitchFamily="49" charset="0"/>
              </a:rPr>
              <a:t>新建了一个</a:t>
            </a:r>
            <a:r>
              <a:rPr lang="en-US" altLang="zh-CN" sz="2000" dirty="0">
                <a:latin typeface="Consolas" panose="020B0609020204030204" pitchFamily="49" charset="0"/>
              </a:rPr>
              <a:t>Vehicle</a:t>
            </a:r>
            <a:r>
              <a:rPr lang="zh-CN" altLang="en-US" sz="2000" dirty="0">
                <a:latin typeface="Consolas" panose="020B0609020204030204" pitchFamily="49" charset="0"/>
              </a:rPr>
              <a:t>对象</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a:t>
            </a:r>
          </a:p>
          <a:p>
            <a:pPr marL="146050" indent="0">
              <a:spcBef>
                <a:spcPts val="0"/>
              </a:spcBef>
              <a:buNone/>
            </a:pPr>
            <a:r>
              <a:rPr lang="en-US" altLang="zh-CN" sz="2000" dirty="0">
                <a:latin typeface="Consolas" panose="020B0609020204030204" pitchFamily="49" charset="0"/>
              </a:rPr>
              <a:t>	~Vehicle() {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zh-CN" altLang="en-US" sz="2000" dirty="0">
                <a:latin typeface="Consolas" panose="020B0609020204030204" pitchFamily="49" charset="0"/>
              </a:rPr>
              <a:t>回收了一个</a:t>
            </a:r>
            <a:r>
              <a:rPr lang="en-US" altLang="zh-CN" sz="2000" dirty="0">
                <a:latin typeface="Consolas" panose="020B0609020204030204" pitchFamily="49" charset="0"/>
              </a:rPr>
              <a:t>Vehicle</a:t>
            </a:r>
            <a:r>
              <a:rPr lang="zh-CN" altLang="en-US" sz="2000" dirty="0">
                <a:latin typeface="Consolas" panose="020B0609020204030204" pitchFamily="49" charset="0"/>
              </a:rPr>
              <a:t>对象</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146050" indent="0">
              <a:spcBef>
                <a:spcPts val="0"/>
              </a:spcBef>
              <a:buNone/>
            </a:pPr>
            <a:r>
              <a:rPr lang="en-US" altLang="zh-CN" sz="2000" dirty="0">
                <a:latin typeface="Consolas" panose="020B0609020204030204" pitchFamily="49" charset="0"/>
              </a:rPr>
              <a:t>	void </a:t>
            </a:r>
            <a:r>
              <a:rPr lang="en-US" altLang="zh-CN" sz="2000" dirty="0" err="1">
                <a:latin typeface="Consolas" panose="020B0609020204030204" pitchFamily="49" charset="0"/>
              </a:rPr>
              <a:t>printVehicle</a:t>
            </a:r>
            <a:r>
              <a:rPr lang="en-US" altLang="zh-CN" sz="2000" dirty="0">
                <a:latin typeface="Consolas" panose="020B0609020204030204" pitchFamily="49" charset="0"/>
              </a:rPr>
              <a:t>(){</a:t>
            </a:r>
          </a:p>
          <a:p>
            <a:pPr marL="146050" indent="0">
              <a:spcBef>
                <a:spcPts val="0"/>
              </a:spcBef>
              <a:buNone/>
            </a:pP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车轮个数</a:t>
            </a:r>
            <a:r>
              <a:rPr lang="en-US" altLang="zh-CN" sz="2000" dirty="0">
                <a:latin typeface="Consolas" panose="020B0609020204030204" pitchFamily="49" charset="0"/>
              </a:rPr>
              <a:t>: " &lt;&lt; wheels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146050" indent="0">
              <a:spcBef>
                <a:spcPts val="0"/>
              </a:spcBef>
              <a:buNone/>
            </a:pP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marL="146050" indent="0">
              <a:spcBef>
                <a:spcPts val="0"/>
              </a:spcBef>
              <a:buNone/>
            </a:pPr>
            <a:r>
              <a:rPr lang="en-US" altLang="zh-CN" sz="2000" dirty="0">
                <a:latin typeface="Consolas" panose="020B0609020204030204" pitchFamily="49" charset="0"/>
              </a:rPr>
              <a:t>};</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4</a:t>
            </a:fld>
            <a:endParaRPr lang="zh-CN" altLang="en-US"/>
          </a:p>
        </p:txBody>
      </p:sp>
    </p:spTree>
    <p:extLst>
      <p:ext uri="{BB962C8B-B14F-4D97-AF65-F5344CB8AC3E}">
        <p14:creationId xmlns:p14="http://schemas.microsoft.com/office/powerpoint/2010/main" val="2072403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析构函数</a:t>
            </a:r>
            <a:endParaRPr lang="zh-CN" altLang="en-US" dirty="0"/>
          </a:p>
        </p:txBody>
      </p:sp>
      <p:sp>
        <p:nvSpPr>
          <p:cNvPr id="50179" name="内容占位符 2"/>
          <p:cNvSpPr>
            <a:spLocks noGrp="1"/>
          </p:cNvSpPr>
          <p:nvPr>
            <p:ph idx="1"/>
          </p:nvPr>
        </p:nvSpPr>
        <p:spPr/>
        <p:txBody>
          <a:bodyPr/>
          <a:lstStyle/>
          <a:p>
            <a:r>
              <a:rPr lang="zh-CN" altLang="en-US" sz="2400" dirty="0"/>
              <a:t>析构函数</a:t>
            </a:r>
            <a:r>
              <a:rPr lang="zh-CN" altLang="en-US" sz="2400" dirty="0">
                <a:solidFill>
                  <a:srgbClr val="C00000"/>
                </a:solidFill>
              </a:rPr>
              <a:t>不被继承</a:t>
            </a:r>
            <a:r>
              <a:rPr lang="zh-CN" altLang="en-US" sz="2400" dirty="0"/>
              <a:t>，派生类如果需要，要自行声明析构函数</a:t>
            </a:r>
            <a:endParaRPr lang="en-US" altLang="zh-CN" sz="2400" dirty="0"/>
          </a:p>
          <a:p>
            <a:r>
              <a:rPr lang="zh-CN" altLang="en-US" sz="2400" dirty="0"/>
              <a:t>声明方法与一般（无继承关系时）类的析构函数相同。</a:t>
            </a:r>
            <a:endParaRPr lang="en-US" altLang="zh-CN" sz="2400" dirty="0"/>
          </a:p>
          <a:p>
            <a:r>
              <a:rPr lang="zh-CN" altLang="en-US" sz="2400" dirty="0">
                <a:solidFill>
                  <a:srgbClr val="C00000"/>
                </a:solidFill>
              </a:rPr>
              <a:t>不需要显式地调用</a:t>
            </a:r>
            <a:r>
              <a:rPr lang="zh-CN" altLang="en-US" sz="2400" dirty="0"/>
              <a:t>基类的析构函数，系统会自动隐式调用。</a:t>
            </a:r>
            <a:endParaRPr lang="en-US" altLang="zh-CN" sz="2400" dirty="0"/>
          </a:p>
          <a:p>
            <a:r>
              <a:rPr lang="zh-CN" altLang="en-US" sz="2400" dirty="0"/>
              <a:t>析构函数的调用</a:t>
            </a:r>
            <a:r>
              <a:rPr lang="zh-CN" altLang="en-US" sz="2400" dirty="0">
                <a:solidFill>
                  <a:srgbClr val="C00000"/>
                </a:solidFill>
              </a:rPr>
              <a:t>次序</a:t>
            </a:r>
            <a:r>
              <a:rPr lang="zh-CN" altLang="en-US" sz="2400" dirty="0"/>
              <a:t>与构造函数</a:t>
            </a:r>
            <a:r>
              <a:rPr lang="zh-CN" altLang="en-US" sz="2400" dirty="0">
                <a:solidFill>
                  <a:srgbClr val="C00000"/>
                </a:solidFill>
              </a:rPr>
              <a:t>相反</a:t>
            </a:r>
            <a:r>
              <a:rPr lang="zh-CN" altLang="en-US" sz="2400" dirty="0"/>
              <a:t>。</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标题 1"/>
          <p:cNvSpPr>
            <a:spLocks noGrp="1"/>
          </p:cNvSpPr>
          <p:nvPr>
            <p:ph type="title"/>
          </p:nvPr>
        </p:nvSpPr>
        <p:spPr/>
        <p:txBody>
          <a:bodyPr/>
          <a:lstStyle/>
          <a:p>
            <a:r>
              <a:rPr lang="zh-CN" altLang="en-US"/>
              <a:t>例</a:t>
            </a:r>
            <a:r>
              <a:rPr lang="en-US" altLang="zh-CN"/>
              <a:t>7-5 </a:t>
            </a:r>
            <a:r>
              <a:rPr lang="zh-CN" altLang="en-US"/>
              <a:t>派生类对象析构举例</a:t>
            </a:r>
            <a:endParaRPr lang="zh-CN" altLang="en-US" dirty="0"/>
          </a:p>
        </p:txBody>
      </p:sp>
      <p:sp>
        <p:nvSpPr>
          <p:cNvPr id="51204" name="内容占位符 2"/>
          <p:cNvSpPr>
            <a:spLocks noGrp="1"/>
          </p:cNvSpPr>
          <p:nvPr>
            <p:ph idx="1"/>
          </p:nvPr>
        </p:nvSpPr>
        <p:spPr>
          <a:xfrm>
            <a:off x="1201043" y="1053530"/>
            <a:ext cx="10384532" cy="5521895"/>
          </a:xfrm>
        </p:spPr>
        <p:txBody>
          <a:bodyPr/>
          <a:lstStyle/>
          <a:p>
            <a:pPr>
              <a:spcBef>
                <a:spcPts val="0"/>
              </a:spcBef>
            </a:pPr>
            <a:r>
              <a:rPr lang="en-US" altLang="zh-CN" sz="2000" dirty="0">
                <a:latin typeface="Consolas" panose="020B0609020204030204" pitchFamily="49" charset="0"/>
              </a:rPr>
              <a:t>#include &lt;</a:t>
            </a:r>
            <a:r>
              <a:rPr lang="en-US" altLang="zh-CN" sz="2000" dirty="0" err="1">
                <a:latin typeface="Consolas" panose="020B0609020204030204" pitchFamily="49" charset="0"/>
              </a:rPr>
              <a:t>iostream</a:t>
            </a:r>
            <a:r>
              <a:rPr lang="en-US" altLang="zh-CN" sz="2000" dirty="0">
                <a:latin typeface="Consolas" panose="020B0609020204030204" pitchFamily="49" charset="0"/>
              </a:rPr>
              <a:t>&gt;</a:t>
            </a:r>
          </a:p>
          <a:p>
            <a:pPr>
              <a:spcBef>
                <a:spcPts val="0"/>
              </a:spcBef>
            </a:pPr>
            <a:r>
              <a:rPr lang="en-US" altLang="zh-CN" sz="2000" dirty="0">
                <a:latin typeface="Consolas" panose="020B0609020204030204" pitchFamily="49" charset="0"/>
              </a:rPr>
              <a:t>using namespace </a:t>
            </a:r>
            <a:r>
              <a:rPr lang="en-US" altLang="zh-CN" sz="2000" dirty="0" err="1">
                <a:latin typeface="Consolas" panose="020B0609020204030204" pitchFamily="49" charset="0"/>
              </a:rPr>
              <a:t>std</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class Base1 {	</a:t>
            </a:r>
            <a:endParaRPr lang="zh-CN" altLang="en-US" sz="2000" dirty="0">
              <a:latin typeface="Consolas" panose="020B0609020204030204" pitchFamily="49" charset="0"/>
            </a:endParaRPr>
          </a:p>
          <a:p>
            <a:pPr>
              <a:spcBef>
                <a:spcPts val="0"/>
              </a:spcBef>
            </a:pPr>
            <a:r>
              <a:rPr lang="en-US" altLang="zh-CN" sz="2000" dirty="0">
                <a:latin typeface="Consolas" panose="020B0609020204030204" pitchFamily="49" charset="0"/>
              </a:rPr>
              <a:t>public:</a:t>
            </a:r>
          </a:p>
          <a:p>
            <a:pPr>
              <a:spcBef>
                <a:spcPts val="0"/>
              </a:spcBef>
            </a:pPr>
            <a:r>
              <a:rPr lang="en-US" altLang="zh-CN" sz="2000" dirty="0">
                <a:latin typeface="Consolas" panose="020B0609020204030204" pitchFamily="49" charset="0"/>
              </a:rPr>
              <a:t>	Base1(</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Base1 " &lt;&lt; </a:t>
            </a:r>
            <a:r>
              <a:rPr lang="en-US" altLang="zh-CN" sz="2000" dirty="0" err="1">
                <a:latin typeface="Consolas" panose="020B0609020204030204" pitchFamily="49" charset="0"/>
              </a:rPr>
              <a:t>i</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	~Base1() { </a:t>
            </a:r>
            <a:r>
              <a:rPr lang="en-US" altLang="zh-CN" sz="2000" dirty="0" err="1">
                <a:latin typeface="Consolas" panose="020B0609020204030204" pitchFamily="49" charset="0"/>
              </a:rPr>
              <a:t>cout</a:t>
            </a:r>
            <a:r>
              <a:rPr lang="en-US" altLang="zh-CN" sz="2000" dirty="0">
                <a:latin typeface="Consolas" panose="020B0609020204030204" pitchFamily="49" charset="0"/>
              </a:rPr>
              <a:t> &lt;&lt; "Destructing Base1"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class Base2 {</a:t>
            </a:r>
            <a:endParaRPr lang="zh-CN" altLang="en-US" sz="2000" dirty="0">
              <a:latin typeface="Consolas" panose="020B0609020204030204" pitchFamily="49" charset="0"/>
            </a:endParaRPr>
          </a:p>
          <a:p>
            <a:pPr>
              <a:spcBef>
                <a:spcPts val="0"/>
              </a:spcBef>
            </a:pPr>
            <a:r>
              <a:rPr lang="en-US" altLang="zh-CN" sz="2000" dirty="0">
                <a:latin typeface="Consolas" panose="020B0609020204030204" pitchFamily="49" charset="0"/>
              </a:rPr>
              <a:t>public:</a:t>
            </a:r>
          </a:p>
          <a:p>
            <a:pPr>
              <a:spcBef>
                <a:spcPts val="0"/>
              </a:spcBef>
            </a:pPr>
            <a:r>
              <a:rPr lang="en-US" altLang="zh-CN" sz="2000" dirty="0">
                <a:latin typeface="Consolas" panose="020B0609020204030204" pitchFamily="49" charset="0"/>
              </a:rPr>
              <a:t>	Base2(</a:t>
            </a:r>
            <a:r>
              <a:rPr lang="en-US" altLang="zh-CN" sz="2000" dirty="0" err="1">
                <a:latin typeface="Consolas" panose="020B0609020204030204" pitchFamily="49" charset="0"/>
              </a:rPr>
              <a:t>int</a:t>
            </a:r>
            <a:r>
              <a:rPr lang="en-US" altLang="zh-CN" sz="2000" dirty="0">
                <a:latin typeface="Consolas" panose="020B0609020204030204" pitchFamily="49" charset="0"/>
              </a:rPr>
              <a:t> j) </a:t>
            </a:r>
            <a:r>
              <a:rPr lang="en-US" altLang="zh-CN" sz="2000" dirty="0" smtClean="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Base2 " &lt;&lt; j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	~Base2() { </a:t>
            </a:r>
            <a:r>
              <a:rPr lang="en-US" altLang="zh-CN" sz="2000" dirty="0" err="1">
                <a:latin typeface="Consolas" panose="020B0609020204030204" pitchFamily="49" charset="0"/>
              </a:rPr>
              <a:t>cout</a:t>
            </a:r>
            <a:r>
              <a:rPr lang="en-US" altLang="zh-CN" sz="2000" dirty="0">
                <a:latin typeface="Consolas" panose="020B0609020204030204" pitchFamily="49" charset="0"/>
              </a:rPr>
              <a:t> &lt;&lt; "Destructing Base2"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class Base3 {</a:t>
            </a:r>
            <a:endParaRPr lang="zh-CN" altLang="en-US" sz="2000" dirty="0">
              <a:latin typeface="Consolas" panose="020B0609020204030204" pitchFamily="49" charset="0"/>
            </a:endParaRPr>
          </a:p>
          <a:p>
            <a:pPr>
              <a:spcBef>
                <a:spcPts val="0"/>
              </a:spcBef>
            </a:pPr>
            <a:r>
              <a:rPr lang="en-US" altLang="zh-CN" sz="2000" dirty="0">
                <a:latin typeface="Consolas" panose="020B0609020204030204" pitchFamily="49" charset="0"/>
              </a:rPr>
              <a:t>public:</a:t>
            </a:r>
          </a:p>
          <a:p>
            <a:pPr>
              <a:spcBef>
                <a:spcPts val="0"/>
              </a:spcBef>
            </a:pPr>
            <a:r>
              <a:rPr lang="en-US" altLang="zh-CN" sz="2000" dirty="0">
                <a:latin typeface="Consolas" panose="020B0609020204030204" pitchFamily="49" charset="0"/>
              </a:rPr>
              <a:t>	Base3() {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Base3 *"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	~Base3() { </a:t>
            </a:r>
            <a:r>
              <a:rPr lang="en-US" altLang="zh-CN" sz="2000" dirty="0" err="1">
                <a:latin typeface="Consolas" panose="020B0609020204030204" pitchFamily="49" charset="0"/>
              </a:rPr>
              <a:t>cout</a:t>
            </a:r>
            <a:r>
              <a:rPr lang="en-US" altLang="zh-CN" sz="2000" dirty="0">
                <a:latin typeface="Consolas" panose="020B0609020204030204" pitchFamily="49" charset="0"/>
              </a:rPr>
              <a:t> &lt;&lt; "Destructing Base3"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41</a:t>
            </a:fld>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标题 1"/>
          <p:cNvSpPr>
            <a:spLocks noGrp="1"/>
          </p:cNvSpPr>
          <p:nvPr>
            <p:ph type="title"/>
          </p:nvPr>
        </p:nvSpPr>
        <p:spPr/>
        <p:txBody>
          <a:bodyPr/>
          <a:lstStyle/>
          <a:p>
            <a:r>
              <a:rPr lang="zh-CN" altLang="en-US"/>
              <a:t>例</a:t>
            </a:r>
            <a:r>
              <a:rPr lang="en-US" altLang="zh-CN"/>
              <a:t>7-5 (</a:t>
            </a:r>
            <a:r>
              <a:rPr lang="zh-CN" altLang="en-US"/>
              <a:t>续</a:t>
            </a:r>
            <a:r>
              <a:rPr lang="en-US" altLang="zh-CN"/>
              <a:t>)</a:t>
            </a:r>
            <a:endParaRPr lang="zh-CN" altLang="en-US" dirty="0"/>
          </a:p>
        </p:txBody>
      </p:sp>
      <p:sp>
        <p:nvSpPr>
          <p:cNvPr id="52228" name="内容占位符 2"/>
          <p:cNvSpPr>
            <a:spLocks noGrp="1"/>
          </p:cNvSpPr>
          <p:nvPr>
            <p:ph idx="1"/>
          </p:nvPr>
        </p:nvSpPr>
        <p:spPr>
          <a:xfrm>
            <a:off x="1849115" y="1053530"/>
            <a:ext cx="9001000" cy="5521895"/>
          </a:xfrm>
        </p:spPr>
        <p:txBody>
          <a:bodyPr/>
          <a:lstStyle/>
          <a:p>
            <a:pPr>
              <a:spcBef>
                <a:spcPts val="0"/>
              </a:spcBef>
            </a:pPr>
            <a:r>
              <a:rPr lang="en-US" altLang="zh-CN" sz="2000" dirty="0">
                <a:latin typeface="Consolas" panose="020B0609020204030204" pitchFamily="49" charset="0"/>
              </a:rPr>
              <a:t>class Derived: public </a:t>
            </a:r>
            <a:r>
              <a:rPr lang="en-US" altLang="zh-CN" sz="2000" dirty="0">
                <a:solidFill>
                  <a:srgbClr val="009999"/>
                </a:solidFill>
                <a:latin typeface="Consolas" panose="020B0609020204030204" pitchFamily="49" charset="0"/>
              </a:rPr>
              <a:t>Base2</a:t>
            </a:r>
            <a:r>
              <a:rPr lang="en-US" altLang="zh-CN" sz="2000" dirty="0">
                <a:latin typeface="Consolas" panose="020B0609020204030204" pitchFamily="49" charset="0"/>
              </a:rPr>
              <a:t>, public </a:t>
            </a:r>
            <a:r>
              <a:rPr lang="en-US" altLang="zh-CN" sz="2000" dirty="0">
                <a:solidFill>
                  <a:srgbClr val="FF0000"/>
                </a:solidFill>
                <a:latin typeface="Consolas" panose="020B0609020204030204" pitchFamily="49" charset="0"/>
              </a:rPr>
              <a:t>Base1</a:t>
            </a:r>
            <a:r>
              <a:rPr lang="en-US" altLang="zh-CN" sz="2000" dirty="0">
                <a:latin typeface="Consolas" panose="020B0609020204030204" pitchFamily="49" charset="0"/>
              </a:rPr>
              <a:t>, public Base3 {</a:t>
            </a:r>
          </a:p>
          <a:p>
            <a:pPr>
              <a:spcBef>
                <a:spcPts val="0"/>
              </a:spcBef>
            </a:pPr>
            <a:r>
              <a:rPr lang="en-US" altLang="zh-CN" sz="2000" dirty="0">
                <a:latin typeface="Consolas" panose="020B0609020204030204" pitchFamily="49" charset="0"/>
              </a:rPr>
              <a:t>public:	</a:t>
            </a:r>
            <a:endParaRPr lang="zh-CN" altLang="en-US" sz="2000" dirty="0">
              <a:latin typeface="Consolas" panose="020B0609020204030204" pitchFamily="49" charset="0"/>
            </a:endParaRP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Derived(</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a</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009999"/>
                </a:solidFill>
                <a:latin typeface="Consolas" panose="020B0609020204030204" pitchFamily="49" charset="0"/>
              </a:rPr>
              <a:t>b</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0000FF"/>
                </a:solidFill>
                <a:latin typeface="Consolas" panose="020B0609020204030204" pitchFamily="49" charset="0"/>
              </a:rPr>
              <a:t>c</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d</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Base1</a:t>
            </a:r>
            <a:r>
              <a:rPr lang="en-US" altLang="zh-CN" sz="2000" dirty="0">
                <a:latin typeface="Consolas" panose="020B0609020204030204" pitchFamily="49" charset="0"/>
              </a:rPr>
              <a:t>(</a:t>
            </a:r>
            <a:r>
              <a:rPr lang="en-US" altLang="zh-CN" sz="2000" dirty="0">
                <a:solidFill>
                  <a:srgbClr val="FF0000"/>
                </a:solidFill>
                <a:latin typeface="Consolas" panose="020B0609020204030204" pitchFamily="49" charset="0"/>
              </a:rPr>
              <a:t>a</a:t>
            </a: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member2</a:t>
            </a:r>
            <a:r>
              <a:rPr lang="en-US" altLang="zh-CN" sz="2000" dirty="0">
                <a:latin typeface="Consolas" panose="020B0609020204030204" pitchFamily="49" charset="0"/>
              </a:rPr>
              <a:t>(</a:t>
            </a:r>
            <a:r>
              <a:rPr lang="en-US" altLang="zh-CN" sz="2000" dirty="0">
                <a:solidFill>
                  <a:srgbClr val="7030A0"/>
                </a:solidFill>
                <a:latin typeface="Consolas" panose="020B0609020204030204" pitchFamily="49" charset="0"/>
              </a:rPr>
              <a:t>d</a:t>
            </a:r>
            <a:r>
              <a:rPr lang="en-US" altLang="zh-CN" sz="2000" dirty="0">
                <a:latin typeface="Consolas" panose="020B0609020204030204" pitchFamily="49" charset="0"/>
              </a:rPr>
              <a:t>), </a:t>
            </a:r>
            <a:r>
              <a:rPr lang="en-US" altLang="zh-CN" sz="2000" dirty="0">
                <a:solidFill>
                  <a:srgbClr val="0000FF"/>
                </a:solidFill>
                <a:latin typeface="Consolas" panose="020B0609020204030204" pitchFamily="49" charset="0"/>
              </a:rPr>
              <a:t>member1</a:t>
            </a:r>
            <a:r>
              <a:rPr lang="en-US" altLang="zh-CN" sz="2000" dirty="0">
                <a:latin typeface="Consolas" panose="020B0609020204030204" pitchFamily="49" charset="0"/>
              </a:rPr>
              <a:t>(</a:t>
            </a:r>
            <a:r>
              <a:rPr lang="en-US" altLang="zh-CN" sz="2000" dirty="0">
                <a:solidFill>
                  <a:srgbClr val="0000FF"/>
                </a:solidFill>
                <a:latin typeface="Consolas" panose="020B0609020204030204" pitchFamily="49" charset="0"/>
              </a:rPr>
              <a:t>c</a:t>
            </a:r>
            <a:r>
              <a:rPr lang="en-US" altLang="zh-CN" sz="2000" dirty="0">
                <a:latin typeface="Consolas" panose="020B0609020204030204" pitchFamily="49" charset="0"/>
              </a:rPr>
              <a:t>), </a:t>
            </a:r>
            <a:r>
              <a:rPr lang="en-US" altLang="zh-CN" sz="2000" dirty="0">
                <a:solidFill>
                  <a:srgbClr val="009999"/>
                </a:solidFill>
                <a:latin typeface="Consolas" panose="020B0609020204030204" pitchFamily="49" charset="0"/>
              </a:rPr>
              <a:t>Base2</a:t>
            </a:r>
            <a:r>
              <a:rPr lang="en-US" altLang="zh-CN" sz="2000" dirty="0">
                <a:latin typeface="Consolas" panose="020B0609020204030204" pitchFamily="49" charset="0"/>
              </a:rPr>
              <a:t>(</a:t>
            </a:r>
            <a:r>
              <a:rPr lang="en-US" altLang="zh-CN" sz="2000" dirty="0">
                <a:solidFill>
                  <a:srgbClr val="009999"/>
                </a:solidFill>
                <a:latin typeface="Consolas" panose="020B0609020204030204" pitchFamily="49" charset="0"/>
              </a:rPr>
              <a:t>b</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 }</a:t>
            </a:r>
            <a:endParaRPr lang="zh-CN" altLang="en-US" sz="2000" dirty="0">
              <a:latin typeface="Consolas" panose="020B0609020204030204" pitchFamily="49" charset="0"/>
            </a:endParaRPr>
          </a:p>
          <a:p>
            <a:pPr>
              <a:spcBef>
                <a:spcPts val="0"/>
              </a:spcBef>
            </a:pPr>
            <a:r>
              <a:rPr lang="en-US" altLang="zh-CN" sz="2000" dirty="0">
                <a:latin typeface="Consolas" panose="020B0609020204030204" pitchFamily="49" charset="0"/>
              </a:rPr>
              <a:t>private:</a:t>
            </a:r>
            <a:endParaRPr lang="zh-CN" altLang="en-US" sz="2000" dirty="0">
              <a:latin typeface="Consolas" panose="020B0609020204030204" pitchFamily="49" charset="0"/>
            </a:endParaRP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Base1 </a:t>
            </a:r>
            <a:r>
              <a:rPr lang="en-US" altLang="zh-CN" sz="2000" dirty="0">
                <a:solidFill>
                  <a:srgbClr val="0000FF"/>
                </a:solidFill>
                <a:latin typeface="Consolas" panose="020B0609020204030204" pitchFamily="49" charset="0"/>
              </a:rPr>
              <a:t>member1</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Base2 </a:t>
            </a:r>
            <a:r>
              <a:rPr lang="en-US" altLang="zh-CN" sz="2000" dirty="0">
                <a:solidFill>
                  <a:srgbClr val="7030A0"/>
                </a:solidFill>
                <a:latin typeface="Consolas" panose="020B0609020204030204" pitchFamily="49" charset="0"/>
              </a:rPr>
              <a:t>member2</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Base3 member3;</a:t>
            </a:r>
          </a:p>
          <a:p>
            <a:pPr>
              <a:spcBef>
                <a:spcPts val="0"/>
              </a:spcBef>
            </a:pPr>
            <a:r>
              <a:rPr lang="en-US" altLang="zh-CN" sz="2000" dirty="0">
                <a:latin typeface="Consolas" panose="020B0609020204030204" pitchFamily="49" charset="0"/>
              </a:rPr>
              <a:t>};</a:t>
            </a:r>
          </a:p>
          <a:p>
            <a:pPr>
              <a:spcBef>
                <a:spcPts val="0"/>
              </a:spcBef>
            </a:pPr>
            <a:endParaRPr lang="en-US" altLang="zh-CN" sz="2000" dirty="0">
              <a:latin typeface="Consolas" panose="020B0609020204030204" pitchFamily="49" charset="0"/>
            </a:endParaRPr>
          </a:p>
          <a:p>
            <a:pPr>
              <a:spcBef>
                <a:spcPts val="0"/>
              </a:spcBef>
            </a:pPr>
            <a:r>
              <a:rPr lang="en-US" altLang="zh-CN" sz="2000" dirty="0" err="1">
                <a:latin typeface="Consolas" panose="020B0609020204030204" pitchFamily="49" charset="0"/>
              </a:rPr>
              <a:t>int</a:t>
            </a:r>
            <a:r>
              <a:rPr lang="en-US" altLang="zh-CN" sz="2000" dirty="0">
                <a:latin typeface="Consolas" panose="020B0609020204030204" pitchFamily="49" charset="0"/>
              </a:rPr>
              <a:t> main() {</a:t>
            </a:r>
          </a:p>
          <a:p>
            <a:pPr>
              <a:spcBef>
                <a:spcPts val="0"/>
              </a:spcBef>
            </a:pPr>
            <a:r>
              <a:rPr lang="en-US" altLang="zh-CN" sz="2000" dirty="0">
                <a:latin typeface="Consolas" panose="020B0609020204030204" pitchFamily="49" charset="0"/>
              </a:rPr>
              <a:t>	Derived </a:t>
            </a:r>
            <a:r>
              <a:rPr lang="en-US" altLang="zh-CN" sz="2000" dirty="0" err="1">
                <a:latin typeface="Consolas" panose="020B0609020204030204" pitchFamily="49" charset="0"/>
              </a:rPr>
              <a:t>obj</a:t>
            </a:r>
            <a:r>
              <a:rPr lang="en-US" altLang="zh-CN" sz="2000" dirty="0">
                <a:latin typeface="Consolas" panose="020B0609020204030204" pitchFamily="49" charset="0"/>
              </a:rPr>
              <a:t>(</a:t>
            </a:r>
            <a:r>
              <a:rPr lang="en-US" altLang="zh-CN" sz="2000" dirty="0">
                <a:solidFill>
                  <a:srgbClr val="FF0000"/>
                </a:solidFill>
                <a:latin typeface="Consolas" panose="020B0609020204030204" pitchFamily="49" charset="0"/>
              </a:rPr>
              <a:t>1</a:t>
            </a:r>
            <a:r>
              <a:rPr lang="en-US" altLang="zh-CN" sz="2000" dirty="0">
                <a:latin typeface="Consolas" panose="020B0609020204030204" pitchFamily="49" charset="0"/>
              </a:rPr>
              <a:t>, </a:t>
            </a:r>
            <a:r>
              <a:rPr lang="en-US" altLang="zh-CN" sz="2000" dirty="0">
                <a:solidFill>
                  <a:srgbClr val="009999"/>
                </a:solidFill>
                <a:latin typeface="Consolas" panose="020B0609020204030204" pitchFamily="49" charset="0"/>
              </a:rPr>
              <a:t>2</a:t>
            </a:r>
            <a:r>
              <a:rPr lang="en-US" altLang="zh-CN" sz="2000" dirty="0">
                <a:latin typeface="Consolas" panose="020B0609020204030204" pitchFamily="49" charset="0"/>
              </a:rPr>
              <a:t>, </a:t>
            </a:r>
            <a:r>
              <a:rPr lang="en-US" altLang="zh-CN" sz="2000" dirty="0">
                <a:solidFill>
                  <a:srgbClr val="0000FF"/>
                </a:solidFill>
                <a:latin typeface="Consolas" panose="020B0609020204030204" pitchFamily="49" charset="0"/>
              </a:rPr>
              <a:t>3</a:t>
            </a: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4</a:t>
            </a:r>
            <a:r>
              <a:rPr lang="en-US" altLang="zh-CN" sz="2000" dirty="0">
                <a:latin typeface="Consolas" panose="020B0609020204030204" pitchFamily="49" charset="0"/>
              </a:rPr>
              <a:t>);</a:t>
            </a:r>
          </a:p>
          <a:p>
            <a:pPr>
              <a:spcBef>
                <a:spcPts val="0"/>
              </a:spcBef>
            </a:pPr>
            <a:r>
              <a:rPr lang="en-US" altLang="zh-CN" sz="2000" dirty="0">
                <a:latin typeface="Consolas" panose="020B0609020204030204" pitchFamily="49" charset="0"/>
              </a:rPr>
              <a:t>	return 0;</a:t>
            </a:r>
          </a:p>
          <a:p>
            <a:pPr>
              <a:spcBef>
                <a:spcPts val="0"/>
              </a:spcBef>
            </a:pPr>
            <a:r>
              <a:rPr lang="en-US" altLang="zh-CN" sz="2000" dirty="0">
                <a:latin typeface="Consolas" panose="020B0609020204030204" pitchFamily="49" charset="0"/>
              </a:rPr>
              <a:t>}</a:t>
            </a:r>
            <a:endParaRPr lang="en-US" altLang="zh-CN" sz="2000" dirty="0">
              <a:latin typeface="Consolas" panose="020B0609020204030204" pitchFamily="49" charset="0"/>
            </a:endParaRPr>
          </a:p>
        </p:txBody>
      </p:sp>
      <p:sp>
        <p:nvSpPr>
          <p:cNvPr id="6" name="内容占位符 2"/>
          <p:cNvSpPr txBox="1">
            <a:spLocks/>
          </p:cNvSpPr>
          <p:nvPr/>
        </p:nvSpPr>
        <p:spPr bwMode="auto">
          <a:xfrm>
            <a:off x="7609755" y="2637706"/>
            <a:ext cx="3096344" cy="3790057"/>
          </a:xfrm>
          <a:prstGeom prst="rect">
            <a:avLst/>
          </a:prstGeom>
          <a:solidFill>
            <a:srgbClr val="FFFF00"/>
          </a:solidFill>
          <a:ln w="9525">
            <a:noFill/>
            <a:miter lim="800000"/>
            <a:headEnd/>
            <a:tailEnd/>
          </a:ln>
        </p:spPr>
        <p:txBody>
          <a:bodyPr lIns="121853" tIns="60926" rIns="121853" bIns="60926"/>
          <a:lstStyle/>
          <a:p>
            <a:pPr marL="487412" indent="-341188" fontAlgn="auto">
              <a:spcAft>
                <a:spcPts val="0"/>
              </a:spcAft>
              <a:buClr>
                <a:schemeClr val="accent3"/>
              </a:buClr>
              <a:buFont typeface="Georgia" pitchFamily="18" charset="0"/>
              <a:buNone/>
              <a:defRPr/>
            </a:pPr>
            <a:r>
              <a:rPr kumimoji="0" lang="zh-CN" altLang="en-US" sz="2000" dirty="0">
                <a:solidFill>
                  <a:schemeClr val="tx2"/>
                </a:solidFill>
                <a:latin typeface="+mn-lt"/>
                <a:ea typeface="+mn-ea"/>
              </a:rPr>
              <a:t>运行结果：</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Constructing Base2 2</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Constructing Base1 1</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Constructing Base3 *</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Constructing Base1 3</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Constructing Base2 4</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Constructing Base3 *</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Destructing Base3</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Destructing Base2</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Destructing Base1</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Destructing Base3</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Destructing Base1</a:t>
            </a:r>
          </a:p>
          <a:p>
            <a:pPr marL="487412" indent="-341188" fontAlgn="auto">
              <a:spcAft>
                <a:spcPts val="0"/>
              </a:spcAft>
              <a:buClr>
                <a:schemeClr val="accent3"/>
              </a:buClr>
              <a:buFont typeface="Georgia" pitchFamily="18" charset="0"/>
              <a:buNone/>
              <a:defRPr/>
            </a:pPr>
            <a:r>
              <a:rPr kumimoji="0" lang="en-US" altLang="zh-CN" sz="1800" dirty="0">
                <a:latin typeface="Consolas" pitchFamily="49" charset="0"/>
                <a:ea typeface="+mn-ea"/>
                <a:cs typeface="Consolas" pitchFamily="49" charset="0"/>
              </a:rPr>
              <a:t>Destructing Base2</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42</a:t>
            </a:fld>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a:t>delete</a:t>
            </a:r>
            <a:r>
              <a:rPr lang="zh-CN" altLang="en-US"/>
              <a:t>构造函数</a:t>
            </a:r>
            <a:endParaRPr lang="zh-CN" altLang="en-US" dirty="0"/>
          </a:p>
        </p:txBody>
      </p:sp>
      <p:sp>
        <p:nvSpPr>
          <p:cNvPr id="50179" name="内容占位符 2"/>
          <p:cNvSpPr>
            <a:spLocks noGrp="1"/>
          </p:cNvSpPr>
          <p:nvPr>
            <p:ph idx="1"/>
          </p:nvPr>
        </p:nvSpPr>
        <p:spPr>
          <a:xfrm>
            <a:off x="609600" y="1989634"/>
            <a:ext cx="10975975" cy="1297925"/>
          </a:xfrm>
        </p:spPr>
        <p:txBody>
          <a:bodyPr/>
          <a:lstStyle/>
          <a:p>
            <a:r>
              <a:rPr lang="en-US" altLang="zh-CN" sz="2400" dirty="0" smtClean="0"/>
              <a:t>=delete</a:t>
            </a:r>
            <a:r>
              <a:rPr lang="zh-CN" altLang="en-US" sz="2400" dirty="0"/>
              <a:t>用来禁止默认构造函数或删除复制构造函数阻止拷贝（第</a:t>
            </a:r>
            <a:r>
              <a:rPr lang="en-US" altLang="zh-CN" sz="2400" dirty="0"/>
              <a:t>4</a:t>
            </a:r>
            <a:r>
              <a:rPr lang="zh-CN" altLang="en-US" sz="2400" dirty="0"/>
              <a:t>章）</a:t>
            </a:r>
            <a:endParaRPr lang="en-US" altLang="zh-CN" sz="2400" dirty="0"/>
          </a:p>
          <a:p>
            <a:r>
              <a:rPr lang="zh-CN" altLang="en-US" sz="2400" dirty="0"/>
              <a:t>类的继承中，基类中删除的构造函数，派生类中也是删除状态。</a:t>
            </a:r>
            <a:endParaRPr lang="en-US" altLang="zh-CN" sz="2400" dirty="0"/>
          </a:p>
        </p:txBody>
      </p:sp>
      <p:sp>
        <p:nvSpPr>
          <p:cNvPr id="2" name="文本框 1">
            <a:extLst>
              <a:ext uri="{FF2B5EF4-FFF2-40B4-BE49-F238E27FC236}">
                <a16:creationId xmlns="" xmlns:a16="http://schemas.microsoft.com/office/drawing/2014/main" id="{C5271E85-7FBA-EE4F-8450-A6C6D3704464}"/>
              </a:ext>
            </a:extLst>
          </p:cNvPr>
          <p:cNvSpPr txBox="1"/>
          <p:nvPr/>
        </p:nvSpPr>
        <p:spPr>
          <a:xfrm>
            <a:off x="480964" y="3287559"/>
            <a:ext cx="6624736" cy="2585323"/>
          </a:xfrm>
          <a:prstGeom prst="rect">
            <a:avLst/>
          </a:prstGeom>
          <a:noFill/>
        </p:spPr>
        <p:txBody>
          <a:bodyPr wrap="square" rtlCol="0">
            <a:spAutoFit/>
          </a:bodyPr>
          <a:lstStyle/>
          <a:p>
            <a:r>
              <a:rPr lang="en-US" altLang="zh-CN" sz="1800" dirty="0">
                <a:latin typeface="Consolas" panose="020B0609020204030204" pitchFamily="49" charset="0"/>
                <a:ea typeface="Microsoft YaHei" panose="020B0503020204020204" pitchFamily="34" charset="-122"/>
              </a:rPr>
              <a:t>class Base {</a:t>
            </a:r>
            <a:endParaRPr lang="zh-CN" altLang="zh-CN" sz="1800" dirty="0">
              <a:latin typeface="Consolas" panose="020B0609020204030204" pitchFamily="49" charset="0"/>
              <a:ea typeface="Microsoft YaHei" panose="020B0503020204020204" pitchFamily="34" charset="-122"/>
            </a:endParaRPr>
          </a:p>
          <a:p>
            <a:r>
              <a:rPr lang="en-US" altLang="zh-CN" sz="1800" dirty="0">
                <a:latin typeface="Consolas" panose="020B0609020204030204" pitchFamily="49" charset="0"/>
                <a:ea typeface="Microsoft YaHei" panose="020B0503020204020204" pitchFamily="34" charset="-122"/>
              </a:rPr>
              <a:t>public:</a:t>
            </a:r>
            <a:endParaRPr lang="zh-CN" altLang="zh-CN" sz="1800" dirty="0">
              <a:latin typeface="Consolas" panose="020B0609020204030204" pitchFamily="49" charset="0"/>
              <a:ea typeface="Microsoft YaHei" panose="020B0503020204020204" pitchFamily="34" charset="-122"/>
            </a:endParaRPr>
          </a:p>
          <a:p>
            <a:r>
              <a:rPr lang="en-US" altLang="zh-CN" sz="1800" dirty="0">
                <a:latin typeface="Consolas" panose="020B0609020204030204" pitchFamily="49" charset="0"/>
                <a:ea typeface="Microsoft YaHei" panose="020B0503020204020204" pitchFamily="34" charset="-122"/>
              </a:rPr>
              <a:t>    Base() = default;</a:t>
            </a:r>
            <a:endParaRPr lang="zh-CN" altLang="zh-CN" sz="1800" dirty="0">
              <a:latin typeface="Consolas" panose="020B0609020204030204" pitchFamily="49" charset="0"/>
              <a:ea typeface="Microsoft YaHei" panose="020B0503020204020204" pitchFamily="34" charset="-122"/>
            </a:endParaRPr>
          </a:p>
          <a:p>
            <a:r>
              <a:rPr lang="en-US" altLang="zh-CN" sz="1800" dirty="0" smtClean="0">
                <a:latin typeface="Consolas" panose="020B0609020204030204" pitchFamily="49" charset="0"/>
                <a:ea typeface="Microsoft YaHei" panose="020B0503020204020204" pitchFamily="34" charset="-122"/>
              </a:rPr>
              <a:t>    </a:t>
            </a:r>
            <a:r>
              <a:rPr lang="en-US" altLang="zh-CN" sz="1800" dirty="0">
                <a:latin typeface="Consolas" panose="020B0609020204030204" pitchFamily="49" charset="0"/>
                <a:ea typeface="Microsoft YaHei" panose="020B0503020204020204" pitchFamily="34" charset="-122"/>
              </a:rPr>
              <a:t>Base(string _info) : info(std::move(_info)) {}</a:t>
            </a:r>
            <a:endParaRPr lang="zh-CN" altLang="zh-CN" sz="1800" dirty="0">
              <a:latin typeface="Consolas" panose="020B0609020204030204" pitchFamily="49" charset="0"/>
              <a:ea typeface="Microsoft YaHei" panose="020B0503020204020204" pitchFamily="34" charset="-122"/>
            </a:endParaRPr>
          </a:p>
          <a:p>
            <a:r>
              <a:rPr lang="en-US" altLang="zh-CN" sz="1800" dirty="0" smtClean="0">
                <a:latin typeface="Consolas" panose="020B0609020204030204" pitchFamily="49" charset="0"/>
                <a:ea typeface="Microsoft YaHei" panose="020B0503020204020204" pitchFamily="34" charset="-122"/>
              </a:rPr>
              <a:t>    </a:t>
            </a:r>
            <a:r>
              <a:rPr lang="en-US" altLang="zh-CN" sz="1800" dirty="0">
                <a:latin typeface="Consolas" panose="020B0609020204030204" pitchFamily="49" charset="0"/>
                <a:ea typeface="Microsoft YaHei" panose="020B0503020204020204" pitchFamily="34" charset="-122"/>
              </a:rPr>
              <a:t>Base(Base &amp;) = delete;</a:t>
            </a:r>
            <a:r>
              <a:rPr lang="en-US" altLang="zh-CN" sz="1800" dirty="0">
                <a:solidFill>
                  <a:schemeClr val="tx1">
                    <a:lumMod val="50000"/>
                    <a:lumOff val="50000"/>
                  </a:schemeClr>
                </a:solidFill>
                <a:latin typeface="Consolas" panose="020B0609020204030204" pitchFamily="49" charset="0"/>
                <a:ea typeface="Microsoft YaHei" panose="020B0503020204020204" pitchFamily="34" charset="-122"/>
              </a:rPr>
              <a:t> //</a:t>
            </a:r>
            <a:r>
              <a:rPr lang="zh-CN" altLang="zh-CN" sz="1800" dirty="0">
                <a:solidFill>
                  <a:schemeClr val="tx1">
                    <a:lumMod val="50000"/>
                    <a:lumOff val="50000"/>
                  </a:schemeClr>
                </a:solidFill>
                <a:latin typeface="Consolas" panose="020B0609020204030204" pitchFamily="49" charset="0"/>
                <a:ea typeface="Microsoft YaHei" panose="020B0503020204020204" pitchFamily="34" charset="-122"/>
              </a:rPr>
              <a:t>删除复制构造函数</a:t>
            </a:r>
          </a:p>
          <a:p>
            <a:r>
              <a:rPr lang="en-US" altLang="zh-CN" sz="1800" dirty="0">
                <a:latin typeface="Consolas" panose="020B0609020204030204" pitchFamily="49" charset="0"/>
                <a:ea typeface="Microsoft YaHei" panose="020B0503020204020204" pitchFamily="34" charset="-122"/>
              </a:rPr>
              <a:t>    Base(Base &amp;&amp;) = delete;</a:t>
            </a:r>
            <a:r>
              <a:rPr lang="en-US" altLang="zh-CN" sz="1800" dirty="0">
                <a:solidFill>
                  <a:schemeClr val="tx1">
                    <a:lumMod val="50000"/>
                    <a:lumOff val="50000"/>
                  </a:schemeClr>
                </a:solidFill>
                <a:latin typeface="Consolas" panose="020B0609020204030204" pitchFamily="49" charset="0"/>
                <a:ea typeface="Microsoft YaHei" panose="020B0503020204020204" pitchFamily="34" charset="-122"/>
              </a:rPr>
              <a:t>//</a:t>
            </a:r>
            <a:r>
              <a:rPr lang="zh-CN" altLang="zh-CN" sz="1800" dirty="0">
                <a:solidFill>
                  <a:schemeClr val="tx1">
                    <a:lumMod val="50000"/>
                    <a:lumOff val="50000"/>
                  </a:schemeClr>
                </a:solidFill>
                <a:latin typeface="Consolas" panose="020B0609020204030204" pitchFamily="49" charset="0"/>
                <a:ea typeface="Microsoft YaHei" panose="020B0503020204020204" pitchFamily="34" charset="-122"/>
              </a:rPr>
              <a:t>删除移动构造函数</a:t>
            </a:r>
          </a:p>
          <a:p>
            <a:r>
              <a:rPr lang="en-US" altLang="zh-CN" sz="1800" dirty="0">
                <a:latin typeface="Consolas" panose="020B0609020204030204" pitchFamily="49" charset="0"/>
                <a:ea typeface="Microsoft YaHei" panose="020B0503020204020204" pitchFamily="34" charset="-122"/>
              </a:rPr>
              <a:t>private:</a:t>
            </a:r>
            <a:endParaRPr lang="zh-CN" altLang="zh-CN" sz="1800" dirty="0">
              <a:latin typeface="Consolas" panose="020B0609020204030204" pitchFamily="49" charset="0"/>
              <a:ea typeface="Microsoft YaHei" panose="020B0503020204020204" pitchFamily="34" charset="-122"/>
            </a:endParaRPr>
          </a:p>
          <a:p>
            <a:r>
              <a:rPr lang="en-US" altLang="zh-CN" sz="1800" dirty="0">
                <a:latin typeface="Consolas" panose="020B0609020204030204" pitchFamily="49" charset="0"/>
                <a:ea typeface="Microsoft YaHei" panose="020B0503020204020204" pitchFamily="34" charset="-122"/>
              </a:rPr>
              <a:t>    string info;</a:t>
            </a:r>
            <a:endParaRPr lang="zh-CN" altLang="zh-CN" sz="1800" dirty="0">
              <a:latin typeface="Consolas" panose="020B0609020204030204" pitchFamily="49" charset="0"/>
              <a:ea typeface="Microsoft YaHei" panose="020B0503020204020204" pitchFamily="34" charset="-122"/>
            </a:endParaRPr>
          </a:p>
          <a:p>
            <a:r>
              <a:rPr lang="en-US" altLang="zh-CN" sz="1800" dirty="0" smtClean="0">
                <a:latin typeface="Consolas" panose="020B0609020204030204" pitchFamily="49" charset="0"/>
                <a:ea typeface="Microsoft YaHei" panose="020B0503020204020204" pitchFamily="34" charset="-122"/>
              </a:rPr>
              <a:t>};</a:t>
            </a:r>
            <a:endParaRPr lang="zh-CN" altLang="zh-CN" sz="1800" dirty="0">
              <a:latin typeface="Consolas" panose="020B0609020204030204" pitchFamily="49" charset="0"/>
              <a:ea typeface="Microsoft YaHei" panose="020B0503020204020204" pitchFamily="34" charset="-122"/>
            </a:endParaRPr>
          </a:p>
        </p:txBody>
      </p:sp>
      <p:sp>
        <p:nvSpPr>
          <p:cNvPr id="6" name="文本框 5">
            <a:extLst>
              <a:ext uri="{FF2B5EF4-FFF2-40B4-BE49-F238E27FC236}">
                <a16:creationId xmlns="" xmlns:a16="http://schemas.microsoft.com/office/drawing/2014/main" id="{F60AE8EF-941B-C24F-9D78-3A4AC41C4173}"/>
              </a:ext>
            </a:extLst>
          </p:cNvPr>
          <p:cNvSpPr txBox="1"/>
          <p:nvPr/>
        </p:nvSpPr>
        <p:spPr>
          <a:xfrm>
            <a:off x="7234336" y="3287559"/>
            <a:ext cx="4479875" cy="2031325"/>
          </a:xfrm>
          <a:prstGeom prst="rect">
            <a:avLst/>
          </a:prstGeom>
          <a:noFill/>
        </p:spPr>
        <p:txBody>
          <a:bodyPr wrap="square" rtlCol="0">
            <a:spAutoFit/>
          </a:bodyPr>
          <a:lstStyle/>
          <a:p>
            <a:r>
              <a:rPr lang="en-US" altLang="zh-CN" sz="1800" dirty="0">
                <a:latin typeface="Consolas" panose="020B0609020204030204" pitchFamily="49" charset="0"/>
                <a:ea typeface="Microsoft YaHei" panose="020B0503020204020204" pitchFamily="34" charset="-122"/>
              </a:rPr>
              <a:t>class Derived : public Base {</a:t>
            </a:r>
          </a:p>
          <a:p>
            <a:endParaRPr lang="en-US" altLang="zh-CN" sz="1800" dirty="0">
              <a:latin typeface="Consolas" panose="020B0609020204030204" pitchFamily="49" charset="0"/>
              <a:ea typeface="Microsoft YaHei" panose="020B0503020204020204" pitchFamily="34" charset="-122"/>
            </a:endParaRPr>
          </a:p>
          <a:p>
            <a:r>
              <a:rPr lang="en-US" altLang="zh-CN" sz="1800" dirty="0">
                <a:latin typeface="Consolas" panose="020B0609020204030204" pitchFamily="49" charset="0"/>
                <a:ea typeface="Microsoft YaHei" panose="020B0503020204020204" pitchFamily="34" charset="-122"/>
              </a:rPr>
              <a:t>};</a:t>
            </a:r>
          </a:p>
          <a:p>
            <a:endParaRPr lang="en-US" altLang="zh-CN" sz="1800" dirty="0">
              <a:latin typeface="Consolas" panose="020B0609020204030204" pitchFamily="49" charset="0"/>
              <a:ea typeface="Microsoft YaHei" panose="020B0503020204020204" pitchFamily="34" charset="-122"/>
            </a:endParaRPr>
          </a:p>
          <a:p>
            <a:r>
              <a:rPr lang="en-US" altLang="zh-CN" sz="1800" dirty="0">
                <a:latin typeface="Consolas" panose="020B0609020204030204" pitchFamily="49" charset="0"/>
                <a:ea typeface="Microsoft YaHei" panose="020B0503020204020204" pitchFamily="34" charset="-122"/>
              </a:rPr>
              <a:t>Derived d1; </a:t>
            </a:r>
            <a:r>
              <a:rPr lang="en-US" altLang="zh-CN" sz="1800" dirty="0">
                <a:solidFill>
                  <a:schemeClr val="tx1">
                    <a:lumMod val="50000"/>
                    <a:lumOff val="50000"/>
                  </a:schemeClr>
                </a:solidFill>
                <a:latin typeface="Consolas" panose="020B0609020204030204" pitchFamily="49" charset="0"/>
                <a:ea typeface="Microsoft YaHei" panose="020B0503020204020204" pitchFamily="34" charset="-122"/>
              </a:rPr>
              <a:t>//</a:t>
            </a:r>
            <a:r>
              <a:rPr lang="zh-CN" altLang="en-US" sz="1800" dirty="0" smtClean="0">
                <a:solidFill>
                  <a:schemeClr val="tx1">
                    <a:lumMod val="50000"/>
                    <a:lumOff val="50000"/>
                  </a:schemeClr>
                </a:solidFill>
                <a:latin typeface="Consolas" panose="020B0609020204030204" pitchFamily="49" charset="0"/>
                <a:ea typeface="Microsoft YaHei" panose="020B0503020204020204" pitchFamily="34" charset="-122"/>
              </a:rPr>
              <a:t>正确</a:t>
            </a:r>
            <a:endParaRPr lang="zh-CN" altLang="en-US" sz="1800" dirty="0">
              <a:solidFill>
                <a:schemeClr val="tx1">
                  <a:lumMod val="50000"/>
                  <a:lumOff val="50000"/>
                </a:schemeClr>
              </a:solidFill>
              <a:latin typeface="Consolas" panose="020B0609020204030204" pitchFamily="49" charset="0"/>
              <a:ea typeface="Microsoft YaHei" panose="020B0503020204020204" pitchFamily="34" charset="-122"/>
            </a:endParaRPr>
          </a:p>
          <a:p>
            <a:r>
              <a:rPr lang="en-US" altLang="zh-CN" sz="1800" dirty="0">
                <a:latin typeface="Consolas" panose="020B0609020204030204" pitchFamily="49" charset="0"/>
                <a:ea typeface="Microsoft YaHei" panose="020B0503020204020204" pitchFamily="34" charset="-122"/>
              </a:rPr>
              <a:t>Derived d2(d1); </a:t>
            </a:r>
            <a:r>
              <a:rPr lang="en-US" altLang="zh-CN" sz="1800" dirty="0">
                <a:solidFill>
                  <a:schemeClr val="tx1">
                    <a:lumMod val="50000"/>
                    <a:lumOff val="50000"/>
                  </a:schemeClr>
                </a:solidFill>
                <a:latin typeface="Consolas" panose="020B0609020204030204" pitchFamily="49" charset="0"/>
                <a:ea typeface="Microsoft YaHei" panose="020B0503020204020204" pitchFamily="34" charset="-122"/>
              </a:rPr>
              <a:t>//</a:t>
            </a:r>
            <a:r>
              <a:rPr lang="zh-CN" altLang="en-US" sz="1800" dirty="0" smtClean="0">
                <a:solidFill>
                  <a:schemeClr val="tx1">
                    <a:lumMod val="50000"/>
                    <a:lumOff val="50000"/>
                  </a:schemeClr>
                </a:solidFill>
                <a:latin typeface="Consolas" panose="020B0609020204030204" pitchFamily="49" charset="0"/>
                <a:ea typeface="Microsoft YaHei" panose="020B0503020204020204" pitchFamily="34" charset="-122"/>
              </a:rPr>
              <a:t>错误</a:t>
            </a:r>
            <a:endParaRPr lang="zh-CN" altLang="en-US" sz="1800" dirty="0">
              <a:solidFill>
                <a:schemeClr val="tx1">
                  <a:lumMod val="50000"/>
                  <a:lumOff val="50000"/>
                </a:schemeClr>
              </a:solidFill>
              <a:latin typeface="Consolas" panose="020B0609020204030204" pitchFamily="49" charset="0"/>
              <a:ea typeface="Microsoft YaHei" panose="020B0503020204020204" pitchFamily="34" charset="-122"/>
            </a:endParaRPr>
          </a:p>
          <a:p>
            <a:r>
              <a:rPr lang="en-US" altLang="zh-CN" sz="1800" dirty="0">
                <a:latin typeface="Consolas" panose="020B0609020204030204" pitchFamily="49" charset="0"/>
                <a:ea typeface="Microsoft YaHei" panose="020B0503020204020204" pitchFamily="34" charset="-122"/>
              </a:rPr>
              <a:t>Derived d3(std::move(d1)); </a:t>
            </a:r>
            <a:r>
              <a:rPr lang="en-US" altLang="zh-CN" sz="1800" dirty="0">
                <a:solidFill>
                  <a:schemeClr val="tx1">
                    <a:lumMod val="50000"/>
                    <a:lumOff val="50000"/>
                  </a:schemeClr>
                </a:solidFill>
                <a:latin typeface="Consolas" panose="020B0609020204030204" pitchFamily="49" charset="0"/>
                <a:ea typeface="Microsoft YaHei" panose="020B0503020204020204" pitchFamily="34" charset="-122"/>
              </a:rPr>
              <a:t>//</a:t>
            </a:r>
            <a:r>
              <a:rPr lang="zh-CN" altLang="en-US" sz="1800" dirty="0" smtClean="0">
                <a:solidFill>
                  <a:schemeClr val="tx1">
                    <a:lumMod val="50000"/>
                    <a:lumOff val="50000"/>
                  </a:schemeClr>
                </a:solidFill>
                <a:latin typeface="Consolas" panose="020B0609020204030204" pitchFamily="49" charset="0"/>
                <a:ea typeface="Microsoft YaHei" panose="020B0503020204020204" pitchFamily="34" charset="-122"/>
              </a:rPr>
              <a:t>错误</a:t>
            </a:r>
            <a:endParaRPr lang="zh-CN" altLang="en-US" sz="1800" dirty="0">
              <a:solidFill>
                <a:schemeClr val="tx1">
                  <a:lumMod val="50000"/>
                  <a:lumOff val="50000"/>
                </a:schemeClr>
              </a:solidFill>
              <a:latin typeface="Consolas" panose="020B0609020204030204" pitchFamily="49" charset="0"/>
              <a:ea typeface="Microsoft YaHei" panose="020B0503020204020204" pitchFamily="34" charset="-122"/>
            </a:endParaRPr>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43</a:t>
            </a:fld>
            <a:endParaRPr lang="zh-CN" altLang="en-US"/>
          </a:p>
        </p:txBody>
      </p:sp>
    </p:spTree>
    <p:extLst>
      <p:ext uri="{BB962C8B-B14F-4D97-AF65-F5344CB8AC3E}">
        <p14:creationId xmlns:p14="http://schemas.microsoft.com/office/powerpoint/2010/main" val="2179128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基类成员访问</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10901363" y="1588"/>
            <a:ext cx="1016000" cy="366712"/>
          </a:xfrm>
          <a:prstGeom prst="rect">
            <a:avLst/>
          </a:prstGeom>
        </p:spPr>
        <p:txBody>
          <a:bodyPr/>
          <a:lstStyle/>
          <a:p>
            <a:fld id="{D649789B-3D0D-4D54-8CEA-53DEDEB397EB}" type="slidenum">
              <a:rPr lang="en-US" altLang="zh-CN" smtClean="0"/>
              <a:pPr/>
              <a:t>44</a:t>
            </a:fld>
            <a:endParaRPr lang="en-US" altLang="zh-CN"/>
          </a:p>
        </p:txBody>
      </p:sp>
    </p:spTree>
    <p:extLst>
      <p:ext uri="{BB962C8B-B14F-4D97-AF65-F5344CB8AC3E}">
        <p14:creationId xmlns:p14="http://schemas.microsoft.com/office/powerpoint/2010/main" val="780797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作用域限定</a:t>
            </a:r>
            <a:endParaRPr lang="zh-CN" altLang="en-US" dirty="0"/>
          </a:p>
        </p:txBody>
      </p:sp>
      <p:sp>
        <p:nvSpPr>
          <p:cNvPr id="18435" name="内容占位符 2"/>
          <p:cNvSpPr>
            <a:spLocks noGrp="1"/>
          </p:cNvSpPr>
          <p:nvPr>
            <p:ph idx="1"/>
          </p:nvPr>
        </p:nvSpPr>
        <p:spPr/>
        <p:txBody>
          <a:bodyPr/>
          <a:lstStyle/>
          <a:p>
            <a:r>
              <a:rPr lang="zh-CN" altLang="en-US" dirty="0"/>
              <a:t>当派生类与基类中有相同成员时：</a:t>
            </a:r>
            <a:endParaRPr lang="en-US" altLang="zh-CN" dirty="0"/>
          </a:p>
          <a:p>
            <a:pPr lvl="1"/>
            <a:r>
              <a:rPr lang="zh-CN" altLang="en-US" dirty="0"/>
              <a:t>若未特别限定，则通过派生类对象使用的是派生类中的同名成员。</a:t>
            </a:r>
            <a:endParaRPr lang="en-US" altLang="zh-CN" dirty="0"/>
          </a:p>
          <a:p>
            <a:pPr lvl="1"/>
            <a:r>
              <a:rPr lang="zh-CN" altLang="en-US" dirty="0"/>
              <a:t>如要通过派生类对象访问基类中被</a:t>
            </a:r>
            <a:r>
              <a:rPr lang="zh-CN" altLang="en-US" dirty="0">
                <a:solidFill>
                  <a:srgbClr val="C00000"/>
                </a:solidFill>
              </a:rPr>
              <a:t>隐藏</a:t>
            </a:r>
            <a:r>
              <a:rPr lang="zh-CN" altLang="en-US" dirty="0"/>
              <a:t>的同名成员，应使用基类名和作用域操作符（</a:t>
            </a:r>
            <a:r>
              <a:rPr lang="en-US" altLang="zh-CN" dirty="0"/>
              <a:t>::</a:t>
            </a:r>
            <a:r>
              <a:rPr lang="zh-CN" altLang="en-US" dirty="0"/>
              <a:t>）来限定。</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a:t>二义性问题</a:t>
            </a:r>
            <a:endParaRPr lang="zh-CN" altLang="en-US" dirty="0"/>
          </a:p>
        </p:txBody>
      </p:sp>
      <p:sp>
        <p:nvSpPr>
          <p:cNvPr id="3" name="内容占位符 2"/>
          <p:cNvSpPr>
            <a:spLocks noGrp="1"/>
          </p:cNvSpPr>
          <p:nvPr>
            <p:ph idx="1"/>
          </p:nvPr>
        </p:nvSpPr>
        <p:spPr/>
        <p:txBody>
          <a:bodyPr/>
          <a:lstStyle/>
          <a:p>
            <a:pPr eaLnBrk="1" hangingPunct="1">
              <a:spcBef>
                <a:spcPts val="1200"/>
              </a:spcBef>
            </a:pPr>
            <a:r>
              <a:rPr lang="zh-CN" altLang="en-US" sz="2400"/>
              <a:t>如果从不同基类继承了同名成员，但是在派生类中没有定义同名成员，“</a:t>
            </a:r>
            <a:r>
              <a:rPr lang="zh-CN" altLang="en-US" sz="2400">
                <a:solidFill>
                  <a:srgbClr val="0070C0"/>
                </a:solidFill>
              </a:rPr>
              <a:t>派生类对象名或引用名</a:t>
            </a:r>
            <a:r>
              <a:rPr lang="en-US" altLang="zh-CN" sz="2400">
                <a:solidFill>
                  <a:srgbClr val="0070C0"/>
                </a:solidFill>
              </a:rPr>
              <a:t>.</a:t>
            </a:r>
            <a:r>
              <a:rPr lang="zh-CN" altLang="en-US" sz="2400">
                <a:solidFill>
                  <a:srgbClr val="0070C0"/>
                </a:solidFill>
              </a:rPr>
              <a:t>成员名</a:t>
            </a:r>
            <a:r>
              <a:rPr lang="zh-CN" altLang="en-US" sz="2400"/>
              <a:t>”、“</a:t>
            </a:r>
            <a:r>
              <a:rPr lang="zh-CN" altLang="en-US" sz="2400">
                <a:solidFill>
                  <a:srgbClr val="0070C0"/>
                </a:solidFill>
              </a:rPr>
              <a:t>派生类指针</a:t>
            </a:r>
            <a:r>
              <a:rPr lang="en-US" altLang="zh-CN" sz="2400">
                <a:solidFill>
                  <a:srgbClr val="0070C0"/>
                </a:solidFill>
              </a:rPr>
              <a:t>-&gt;</a:t>
            </a:r>
            <a:r>
              <a:rPr lang="zh-CN" altLang="en-US" sz="2400">
                <a:solidFill>
                  <a:srgbClr val="0070C0"/>
                </a:solidFill>
              </a:rPr>
              <a:t>成员名</a:t>
            </a:r>
            <a:r>
              <a:rPr lang="zh-CN" altLang="en-US" sz="2400"/>
              <a:t>”访问成员存在二义性问题</a:t>
            </a:r>
            <a:endParaRPr lang="en-US" altLang="zh-CN" sz="2400"/>
          </a:p>
          <a:p>
            <a:pPr eaLnBrk="1" hangingPunct="1">
              <a:spcBef>
                <a:spcPts val="1200"/>
              </a:spcBef>
            </a:pPr>
            <a:r>
              <a:rPr lang="zh-CN" altLang="en-US" sz="2400"/>
              <a:t>解决方式：用类名限定</a:t>
            </a:r>
            <a:endParaRPr lang="en-US" altLang="zh-CN" sz="240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标题 1"/>
          <p:cNvSpPr>
            <a:spLocks noGrp="1"/>
          </p:cNvSpPr>
          <p:nvPr>
            <p:ph type="title"/>
          </p:nvPr>
        </p:nvSpPr>
        <p:spPr/>
        <p:txBody>
          <a:bodyPr/>
          <a:lstStyle/>
          <a:p>
            <a:r>
              <a:rPr lang="zh-CN" altLang="en-US">
                <a:latin typeface="+mj-ea"/>
              </a:rPr>
              <a:t>例</a:t>
            </a:r>
            <a:r>
              <a:rPr lang="en-US" altLang="zh-CN">
                <a:latin typeface="+mj-ea"/>
              </a:rPr>
              <a:t>7-6 </a:t>
            </a:r>
            <a:r>
              <a:rPr lang="zh-CN" altLang="en-US">
                <a:latin typeface="+mj-ea"/>
              </a:rPr>
              <a:t>多继承同名隐藏举例</a:t>
            </a:r>
            <a:endParaRPr lang="zh-CN" altLang="en-US" dirty="0">
              <a:latin typeface="+mj-ea"/>
            </a:endParaRPr>
          </a:p>
        </p:txBody>
      </p:sp>
      <p:sp>
        <p:nvSpPr>
          <p:cNvPr id="7" name="内容占位符 6"/>
          <p:cNvSpPr>
            <a:spLocks noGrp="1"/>
          </p:cNvSpPr>
          <p:nvPr>
            <p:ph idx="1"/>
          </p:nvPr>
        </p:nvSpPr>
        <p:spPr>
          <a:xfrm>
            <a:off x="2353171" y="1053530"/>
            <a:ext cx="8640960" cy="5521895"/>
          </a:xfrm>
        </p:spPr>
        <p:txBody>
          <a:bodyPr/>
          <a:lstStyle/>
          <a:p>
            <a:pPr marL="477838" indent="-333375" eaLnBrk="1" hangingPunct="1">
              <a:spcBef>
                <a:spcPct val="0"/>
              </a:spcBef>
            </a:pPr>
            <a:r>
              <a:rPr lang="en-US" altLang="zh-CN" sz="2000" dirty="0">
                <a:latin typeface="Consolas" panose="020B0609020204030204" pitchFamily="49" charset="0"/>
              </a:rPr>
              <a:t>#include &lt;</a:t>
            </a:r>
            <a:r>
              <a:rPr lang="en-US" altLang="zh-CN" sz="2000" dirty="0" err="1">
                <a:latin typeface="Consolas" panose="020B0609020204030204" pitchFamily="49" charset="0"/>
              </a:rPr>
              <a:t>iostream</a:t>
            </a:r>
            <a:r>
              <a:rPr lang="en-US" altLang="zh-CN" sz="2000" dirty="0">
                <a:latin typeface="Consolas" panose="020B0609020204030204" pitchFamily="49" charset="0"/>
              </a:rPr>
              <a:t>&gt;</a:t>
            </a:r>
          </a:p>
          <a:p>
            <a:pPr marL="477838" indent="-333375" eaLnBrk="1" hangingPunct="1">
              <a:spcBef>
                <a:spcPct val="0"/>
              </a:spcBef>
            </a:pPr>
            <a:r>
              <a:rPr lang="en-US" altLang="zh-CN" sz="2000" dirty="0">
                <a:latin typeface="Consolas" panose="020B0609020204030204" pitchFamily="49" charset="0"/>
              </a:rPr>
              <a:t>using namespace </a:t>
            </a:r>
            <a:r>
              <a:rPr lang="en-US" altLang="zh-CN" sz="2000" dirty="0" err="1">
                <a:latin typeface="Consolas" panose="020B0609020204030204" pitchFamily="49" charset="0"/>
              </a:rPr>
              <a:t>std</a:t>
            </a:r>
            <a:r>
              <a:rPr lang="en-US" altLang="zh-CN" sz="2000" dirty="0">
                <a:latin typeface="Consolas" panose="020B0609020204030204" pitchFamily="49" charset="0"/>
              </a:rPr>
              <a:t>;</a:t>
            </a:r>
          </a:p>
          <a:p>
            <a:pPr marL="477838" indent="-333375" eaLnBrk="1" hangingPunct="1">
              <a:spcBef>
                <a:spcPct val="0"/>
              </a:spcBef>
            </a:pPr>
            <a:r>
              <a:rPr lang="en-US" altLang="zh-CN" sz="2000" dirty="0">
                <a:latin typeface="Consolas" panose="020B0609020204030204" pitchFamily="49" charset="0"/>
              </a:rPr>
              <a:t>class Base1 {	</a:t>
            </a:r>
          </a:p>
          <a:p>
            <a:pPr marL="477838" indent="-333375" eaLnBrk="1" hangingPunct="1">
              <a:spcBef>
                <a:spcPct val="0"/>
              </a:spcBef>
            </a:pPr>
            <a:r>
              <a:rPr lang="en-US" altLang="zh-CN" sz="2000" dirty="0">
                <a:latin typeface="Consolas" panose="020B0609020204030204" pitchFamily="49" charset="0"/>
              </a:rPr>
              <a:t>public:</a:t>
            </a:r>
          </a:p>
          <a:p>
            <a:pPr marL="477838" indent="-333375" eaLnBrk="1" hangingPunct="1">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solidFill>
                  <a:srgbClr val="0070C0"/>
                </a:solidFill>
                <a:latin typeface="Consolas" panose="020B0609020204030204" pitchFamily="49" charset="0"/>
              </a:rPr>
              <a:t>var</a:t>
            </a:r>
            <a:r>
              <a:rPr lang="en-US" altLang="zh-CN" sz="2000" dirty="0">
                <a:latin typeface="Consolas" panose="020B0609020204030204" pitchFamily="49" charset="0"/>
              </a:rPr>
              <a:t>;</a:t>
            </a:r>
          </a:p>
          <a:p>
            <a:pPr marL="477838" indent="-333375" eaLnBrk="1" hangingPunct="1">
              <a:spcBef>
                <a:spcPct val="0"/>
              </a:spcBef>
            </a:pPr>
            <a:r>
              <a:rPr lang="en-US" altLang="zh-CN" sz="2000" dirty="0">
                <a:latin typeface="Consolas" panose="020B0609020204030204" pitchFamily="49" charset="0"/>
              </a:rPr>
              <a:t>	void </a:t>
            </a:r>
            <a:r>
              <a:rPr lang="en-US" altLang="zh-CN" sz="2000" dirty="0">
                <a:solidFill>
                  <a:srgbClr val="0070C0"/>
                </a:solidFill>
                <a:latin typeface="Consolas" panose="020B0609020204030204" pitchFamily="49" charset="0"/>
              </a:rPr>
              <a:t>fun</a:t>
            </a:r>
            <a:r>
              <a:rPr lang="en-US" altLang="zh-CN" sz="2000" dirty="0">
                <a:latin typeface="Consolas" panose="020B0609020204030204" pitchFamily="49" charset="0"/>
              </a:rPr>
              <a:t>()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Base1"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477838" indent="-333375" eaLnBrk="1" hangingPunct="1">
              <a:spcBef>
                <a:spcPct val="0"/>
              </a:spcBef>
            </a:pPr>
            <a:r>
              <a:rPr lang="en-US" altLang="zh-CN" sz="2000" dirty="0">
                <a:latin typeface="Consolas" panose="020B0609020204030204" pitchFamily="49" charset="0"/>
              </a:rPr>
              <a:t>};</a:t>
            </a:r>
          </a:p>
          <a:p>
            <a:pPr marL="477838" indent="-333375" eaLnBrk="1" hangingPunct="1">
              <a:spcBef>
                <a:spcPct val="0"/>
              </a:spcBef>
            </a:pPr>
            <a:r>
              <a:rPr lang="en-US" altLang="zh-CN" sz="2000" dirty="0">
                <a:latin typeface="Consolas" panose="020B0609020204030204" pitchFamily="49" charset="0"/>
              </a:rPr>
              <a:t>class Base2 {	</a:t>
            </a:r>
          </a:p>
          <a:p>
            <a:pPr marL="477838" indent="-333375" eaLnBrk="1" hangingPunct="1">
              <a:spcBef>
                <a:spcPct val="0"/>
              </a:spcBef>
            </a:pPr>
            <a:r>
              <a:rPr lang="en-US" altLang="zh-CN" sz="2000" dirty="0">
                <a:latin typeface="Consolas" panose="020B0609020204030204" pitchFamily="49" charset="0"/>
              </a:rPr>
              <a:t>public:</a:t>
            </a:r>
          </a:p>
          <a:p>
            <a:pPr marL="477838" indent="-333375" eaLnBrk="1" hangingPunct="1">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solidFill>
                  <a:srgbClr val="C00000"/>
                </a:solidFill>
                <a:latin typeface="Consolas" panose="020B0609020204030204" pitchFamily="49" charset="0"/>
              </a:rPr>
              <a:t>var</a:t>
            </a:r>
            <a:r>
              <a:rPr lang="en-US" altLang="zh-CN" sz="2000" dirty="0">
                <a:latin typeface="Consolas" panose="020B0609020204030204" pitchFamily="49" charset="0"/>
              </a:rPr>
              <a:t>;</a:t>
            </a:r>
          </a:p>
          <a:p>
            <a:pPr marL="477838" indent="-333375" eaLnBrk="1" hangingPunct="1">
              <a:spcBef>
                <a:spcPct val="0"/>
              </a:spcBef>
            </a:pPr>
            <a:r>
              <a:rPr lang="en-US" altLang="zh-CN" sz="2000" dirty="0">
                <a:latin typeface="Consolas" panose="020B0609020204030204" pitchFamily="49" charset="0"/>
              </a:rPr>
              <a:t>	void </a:t>
            </a:r>
            <a:r>
              <a:rPr lang="en-US" altLang="zh-CN" sz="2000" dirty="0">
                <a:solidFill>
                  <a:srgbClr val="C00000"/>
                </a:solidFill>
                <a:latin typeface="Consolas" panose="020B0609020204030204" pitchFamily="49" charset="0"/>
              </a:rPr>
              <a:t>fun</a:t>
            </a:r>
            <a:r>
              <a:rPr lang="en-US" altLang="zh-CN" sz="2000" dirty="0">
                <a:latin typeface="Consolas" panose="020B0609020204030204" pitchFamily="49" charset="0"/>
              </a:rPr>
              <a:t>()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Base2"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477838" indent="-333375" eaLnBrk="1" hangingPunct="1">
              <a:spcBef>
                <a:spcPct val="0"/>
              </a:spcBef>
            </a:pPr>
            <a:r>
              <a:rPr lang="en-US" altLang="zh-CN" sz="2000" dirty="0">
                <a:latin typeface="Consolas" panose="020B0609020204030204" pitchFamily="49" charset="0"/>
              </a:rPr>
              <a:t>};</a:t>
            </a:r>
          </a:p>
          <a:p>
            <a:pPr marL="477838" indent="-333375" eaLnBrk="1" hangingPunct="1">
              <a:spcBef>
                <a:spcPct val="0"/>
              </a:spcBef>
            </a:pPr>
            <a:r>
              <a:rPr lang="en-US" altLang="zh-CN" sz="2000" dirty="0">
                <a:latin typeface="Consolas" panose="020B0609020204030204" pitchFamily="49" charset="0"/>
              </a:rPr>
              <a:t>class Derived: public Base1, public Base2 {</a:t>
            </a:r>
          </a:p>
          <a:p>
            <a:pPr marL="477838" indent="-333375" eaLnBrk="1" hangingPunct="1">
              <a:spcBef>
                <a:spcPct val="0"/>
              </a:spcBef>
            </a:pPr>
            <a:r>
              <a:rPr lang="en-US" altLang="zh-CN" sz="2000" dirty="0">
                <a:latin typeface="Consolas" panose="020B0609020204030204" pitchFamily="49" charset="0"/>
              </a:rPr>
              <a:t>public:</a:t>
            </a:r>
          </a:p>
          <a:p>
            <a:pPr marL="477838" indent="-333375" eaLnBrk="1" hangingPunct="1">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b="1" dirty="0" err="1">
                <a:latin typeface="Consolas" panose="020B0609020204030204" pitchFamily="49" charset="0"/>
              </a:rPr>
              <a:t>var</a:t>
            </a:r>
            <a:r>
              <a:rPr lang="en-US" altLang="zh-CN" sz="2000" dirty="0">
                <a:latin typeface="Consolas" panose="020B0609020204030204" pitchFamily="49" charset="0"/>
              </a:rPr>
              <a:t>;	</a:t>
            </a:r>
            <a:endParaRPr lang="zh-CN" altLang="en-US" sz="2000" dirty="0">
              <a:latin typeface="Consolas" panose="020B0609020204030204" pitchFamily="49" charset="0"/>
            </a:endParaRPr>
          </a:p>
          <a:p>
            <a:pPr marL="477838" indent="-333375"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b="1" dirty="0">
                <a:latin typeface="Consolas" panose="020B0609020204030204" pitchFamily="49" charset="0"/>
              </a:rPr>
              <a:t>fun</a:t>
            </a:r>
            <a:r>
              <a:rPr lang="en-US" altLang="zh-CN" sz="2000" dirty="0">
                <a:latin typeface="Consolas" panose="020B0609020204030204" pitchFamily="49" charset="0"/>
              </a:rPr>
              <a:t>()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Derived"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endParaRPr lang="zh-CN" altLang="en-US" sz="2000" dirty="0">
              <a:latin typeface="Consolas" panose="020B0609020204030204" pitchFamily="49" charset="0"/>
            </a:endParaRPr>
          </a:p>
          <a:p>
            <a:pPr marL="477838" indent="-333375" eaLnBrk="1" hangingPunct="1">
              <a:spcBef>
                <a:spcPct val="0"/>
              </a:spcBef>
            </a:pPr>
            <a:r>
              <a:rPr lang="en-US" altLang="zh-CN" sz="2000" dirty="0" smtClean="0">
                <a:latin typeface="Consolas" panose="020B0609020204030204" pitchFamily="49" charset="0"/>
              </a:rPr>
              <a:t>};</a:t>
            </a:r>
            <a:endParaRPr lang="en-US" altLang="zh-CN" sz="2000"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47</a:t>
            </a:fld>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标题 1"/>
          <p:cNvSpPr>
            <a:spLocks noGrp="1"/>
          </p:cNvSpPr>
          <p:nvPr>
            <p:ph type="title"/>
          </p:nvPr>
        </p:nvSpPr>
        <p:spPr/>
        <p:txBody>
          <a:bodyPr/>
          <a:lstStyle/>
          <a:p>
            <a:r>
              <a:rPr lang="zh-CN" altLang="en-US">
                <a:latin typeface="+mj-ea"/>
              </a:rPr>
              <a:t>例</a:t>
            </a:r>
            <a:r>
              <a:rPr lang="en-US" altLang="zh-CN">
                <a:latin typeface="+mj-ea"/>
              </a:rPr>
              <a:t>7-6 (</a:t>
            </a:r>
            <a:r>
              <a:rPr lang="zh-CN" altLang="en-US">
                <a:latin typeface="+mj-ea"/>
              </a:rPr>
              <a:t>续</a:t>
            </a:r>
            <a:r>
              <a:rPr lang="en-US" altLang="zh-CN">
                <a:latin typeface="+mj-ea"/>
              </a:rPr>
              <a:t>)</a:t>
            </a:r>
            <a:endParaRPr lang="zh-CN" altLang="en-US" dirty="0">
              <a:latin typeface="+mj-ea"/>
            </a:endParaRPr>
          </a:p>
        </p:txBody>
      </p:sp>
      <p:sp>
        <p:nvSpPr>
          <p:cNvPr id="55300" name="内容占位符 2"/>
          <p:cNvSpPr>
            <a:spLocks noGrp="1"/>
          </p:cNvSpPr>
          <p:nvPr>
            <p:ph idx="1"/>
          </p:nvPr>
        </p:nvSpPr>
        <p:spPr>
          <a:xfrm>
            <a:off x="2353171" y="1053530"/>
            <a:ext cx="9232404" cy="5616624"/>
          </a:xfrm>
        </p:spPr>
        <p:txBody>
          <a:bodyPr/>
          <a:lstStyle/>
          <a:p>
            <a:pPr marL="477838" indent="-333375" eaLnBrk="1" hangingPunct="1">
              <a:spcBef>
                <a:spcPct val="0"/>
              </a:spcBef>
            </a:pPr>
            <a:r>
              <a:rPr lang="en-US" altLang="zh-CN" sz="2000" dirty="0" err="1">
                <a:latin typeface="Consolas" panose="020B0609020204030204" pitchFamily="49" charset="0"/>
              </a:rPr>
              <a:t>int</a:t>
            </a:r>
            <a:r>
              <a:rPr lang="en-US" altLang="zh-CN" sz="2000" dirty="0">
                <a:latin typeface="Consolas" panose="020B0609020204030204" pitchFamily="49" charset="0"/>
              </a:rPr>
              <a:t> main() {</a:t>
            </a:r>
          </a:p>
          <a:p>
            <a:pPr marL="477838" indent="-333375" eaLnBrk="1" hangingPunct="1">
              <a:spcBef>
                <a:spcPct val="0"/>
              </a:spcBef>
            </a:pPr>
            <a:r>
              <a:rPr lang="en-US" altLang="zh-CN" sz="2000" dirty="0">
                <a:latin typeface="Consolas" panose="020B0609020204030204" pitchFamily="49" charset="0"/>
              </a:rPr>
              <a:t>	Derived d;</a:t>
            </a:r>
          </a:p>
          <a:p>
            <a:pPr marL="477838" indent="-333375" eaLnBrk="1" hangingPunct="1">
              <a:spcBef>
                <a:spcPct val="0"/>
              </a:spcBef>
            </a:pPr>
            <a:r>
              <a:rPr lang="en-US" altLang="zh-CN" sz="2000" dirty="0">
                <a:latin typeface="Consolas" panose="020B0609020204030204" pitchFamily="49" charset="0"/>
              </a:rPr>
              <a:t>	Derived *p = &amp;d;</a:t>
            </a:r>
          </a:p>
          <a:p>
            <a:pPr marL="477838" indent="-333375" eaLnBrk="1" hangingPunct="1">
              <a:spcBef>
                <a:spcPct val="0"/>
              </a:spcBef>
            </a:pPr>
            <a:endParaRPr lang="en-US" altLang="zh-CN" sz="2000" dirty="0">
              <a:latin typeface="Consolas" panose="020B0609020204030204" pitchFamily="49" charset="0"/>
            </a:endParaRPr>
          </a:p>
          <a:p>
            <a:pPr marL="477838" indent="-333375" eaLnBrk="1" hangingPunct="1">
              <a:spcBef>
                <a:spcPct val="0"/>
              </a:spcBef>
            </a:pPr>
            <a:r>
              <a:rPr lang="en-US" altLang="zh-CN"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访问</a:t>
            </a:r>
            <a:r>
              <a:rPr lang="en-US" altLang="zh-CN" sz="2000" dirty="0">
                <a:solidFill>
                  <a:schemeClr val="tx1">
                    <a:lumMod val="50000"/>
                    <a:lumOff val="50000"/>
                  </a:schemeClr>
                </a:solidFill>
                <a:latin typeface="Consolas" panose="020B0609020204030204" pitchFamily="49" charset="0"/>
              </a:rPr>
              <a:t>Derived</a:t>
            </a:r>
            <a:r>
              <a:rPr lang="zh-CN" altLang="en-US" sz="2000" dirty="0">
                <a:solidFill>
                  <a:schemeClr val="tx1">
                    <a:lumMod val="50000"/>
                    <a:lumOff val="50000"/>
                  </a:schemeClr>
                </a:solidFill>
                <a:latin typeface="Consolas" panose="020B0609020204030204" pitchFamily="49" charset="0"/>
              </a:rPr>
              <a:t>类成员</a:t>
            </a:r>
            <a:endParaRPr lang="en-US" altLang="zh-CN" sz="2000" dirty="0">
              <a:solidFill>
                <a:schemeClr val="tx1">
                  <a:lumMod val="50000"/>
                  <a:lumOff val="50000"/>
                </a:schemeClr>
              </a:solidFill>
              <a:latin typeface="Consolas" panose="020B0609020204030204" pitchFamily="49" charset="0"/>
            </a:endParaRPr>
          </a:p>
          <a:p>
            <a:pPr marL="477838" indent="-333375" eaLnBrk="1" hangingPunct="1">
              <a:spcBef>
                <a:spcPct val="0"/>
              </a:spcBef>
            </a:pPr>
            <a:r>
              <a:rPr lang="en-US" altLang="zh-CN" sz="2000" dirty="0">
                <a:latin typeface="Consolas" panose="020B0609020204030204" pitchFamily="49" charset="0"/>
              </a:rPr>
              <a:t>	</a:t>
            </a:r>
            <a:r>
              <a:rPr lang="en-US" altLang="zh-CN" sz="2000" dirty="0" err="1">
                <a:latin typeface="Consolas" panose="020B0609020204030204" pitchFamily="49" charset="0"/>
              </a:rPr>
              <a:t>d.</a:t>
            </a:r>
            <a:r>
              <a:rPr lang="en-US" altLang="zh-CN" sz="2000" b="1" dirty="0" err="1">
                <a:latin typeface="Consolas" panose="020B0609020204030204" pitchFamily="49" charset="0"/>
              </a:rPr>
              <a:t>var</a:t>
            </a:r>
            <a:r>
              <a:rPr lang="en-US" altLang="zh-CN" sz="2000" dirty="0">
                <a:latin typeface="Consolas" panose="020B0609020204030204" pitchFamily="49" charset="0"/>
              </a:rPr>
              <a:t> = 1;</a:t>
            </a:r>
            <a:endParaRPr lang="zh-CN" altLang="en-US" sz="2000" dirty="0">
              <a:latin typeface="Consolas" panose="020B0609020204030204" pitchFamily="49" charset="0"/>
            </a:endParaRPr>
          </a:p>
          <a:p>
            <a:pPr marL="477838" indent="-333375" eaLnBrk="1" hangingPunct="1">
              <a:spcBef>
                <a:spcPct val="0"/>
              </a:spcBef>
            </a:pPr>
            <a:r>
              <a:rPr lang="zh-CN" altLang="en-US" sz="2000" dirty="0">
                <a:latin typeface="Consolas" panose="020B0609020204030204" pitchFamily="49" charset="0"/>
              </a:rPr>
              <a:t>	</a:t>
            </a:r>
            <a:r>
              <a:rPr lang="en-US" altLang="zh-CN" sz="2000" dirty="0" err="1">
                <a:latin typeface="Consolas" panose="020B0609020204030204" pitchFamily="49" charset="0"/>
              </a:rPr>
              <a:t>d.</a:t>
            </a:r>
            <a:r>
              <a:rPr lang="en-US" altLang="zh-CN" sz="2000" b="1" dirty="0" err="1">
                <a:latin typeface="Consolas" panose="020B0609020204030204" pitchFamily="49" charset="0"/>
              </a:rPr>
              <a:t>fun</a:t>
            </a:r>
            <a:r>
              <a:rPr lang="en-US" altLang="zh-CN" sz="2000" dirty="0" smtClean="0">
                <a:latin typeface="Consolas" panose="020B0609020204030204" pitchFamily="49" charset="0"/>
              </a:rPr>
              <a:t>();</a:t>
            </a:r>
            <a:endParaRPr lang="zh-CN" altLang="en-US" sz="2000" dirty="0">
              <a:latin typeface="Consolas" panose="020B0609020204030204" pitchFamily="49" charset="0"/>
            </a:endParaRPr>
          </a:p>
          <a:p>
            <a:pPr marL="477838" indent="-333375" eaLnBrk="1" hangingPunct="1">
              <a:spcBef>
                <a:spcPct val="0"/>
              </a:spcBef>
            </a:pPr>
            <a:endParaRPr lang="en-US" altLang="zh-CN" sz="2000" dirty="0">
              <a:latin typeface="Consolas" panose="020B0609020204030204" pitchFamily="49" charset="0"/>
            </a:endParaRPr>
          </a:p>
          <a:p>
            <a:pPr marL="477838" indent="-333375" eaLnBrk="1" hangingPunct="1">
              <a:spcBef>
                <a:spcPct val="0"/>
              </a:spcBef>
            </a:pPr>
            <a:r>
              <a:rPr lang="zh-CN" altLang="en-US"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访问</a:t>
            </a:r>
            <a:r>
              <a:rPr lang="en-US" altLang="zh-CN" sz="2000" dirty="0">
                <a:solidFill>
                  <a:schemeClr val="tx1">
                    <a:lumMod val="50000"/>
                    <a:lumOff val="50000"/>
                  </a:schemeClr>
                </a:solidFill>
                <a:latin typeface="Consolas" panose="020B0609020204030204" pitchFamily="49" charset="0"/>
              </a:rPr>
              <a:t>Base1</a:t>
            </a:r>
            <a:r>
              <a:rPr lang="zh-CN" altLang="en-US" sz="2000" dirty="0">
                <a:solidFill>
                  <a:schemeClr val="tx1">
                    <a:lumMod val="50000"/>
                    <a:lumOff val="50000"/>
                  </a:schemeClr>
                </a:solidFill>
                <a:latin typeface="Consolas" panose="020B0609020204030204" pitchFamily="49" charset="0"/>
              </a:rPr>
              <a:t>基类成员</a:t>
            </a:r>
          </a:p>
          <a:p>
            <a:pPr marL="477838" indent="-333375"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d.</a:t>
            </a:r>
            <a:r>
              <a:rPr lang="en-US" altLang="zh-CN" sz="2000" dirty="0">
                <a:solidFill>
                  <a:srgbClr val="0070C0"/>
                </a:solidFill>
                <a:latin typeface="Consolas" panose="020B0609020204030204" pitchFamily="49" charset="0"/>
              </a:rPr>
              <a:t>Base1::</a:t>
            </a:r>
            <a:r>
              <a:rPr lang="en-US" altLang="zh-CN" sz="2000" dirty="0" err="1">
                <a:solidFill>
                  <a:srgbClr val="0070C0"/>
                </a:solidFill>
                <a:latin typeface="Consolas" panose="020B0609020204030204" pitchFamily="49" charset="0"/>
              </a:rPr>
              <a:t>var</a:t>
            </a:r>
            <a:r>
              <a:rPr lang="en-US" altLang="zh-CN" sz="2000" dirty="0">
                <a:solidFill>
                  <a:srgbClr val="FFFF00"/>
                </a:solidFill>
                <a:latin typeface="Consolas" panose="020B0609020204030204" pitchFamily="49" charset="0"/>
              </a:rPr>
              <a:t> </a:t>
            </a:r>
            <a:r>
              <a:rPr lang="en-US" altLang="zh-CN" sz="2000" dirty="0">
                <a:latin typeface="Consolas" panose="020B0609020204030204" pitchFamily="49" charset="0"/>
              </a:rPr>
              <a:t>= 2;</a:t>
            </a:r>
            <a:endParaRPr lang="zh-CN" altLang="en-US" sz="2000" dirty="0">
              <a:latin typeface="Consolas" panose="020B0609020204030204" pitchFamily="49" charset="0"/>
            </a:endParaRPr>
          </a:p>
          <a:p>
            <a:pPr marL="477838" indent="-333375"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d.</a:t>
            </a:r>
            <a:r>
              <a:rPr lang="en-US" altLang="zh-CN" sz="2000" dirty="0">
                <a:solidFill>
                  <a:srgbClr val="0070C0"/>
                </a:solidFill>
                <a:latin typeface="Consolas" panose="020B0609020204030204" pitchFamily="49" charset="0"/>
              </a:rPr>
              <a:t>Base1::fun</a:t>
            </a:r>
            <a:r>
              <a:rPr lang="en-US" altLang="zh-CN" sz="2000" dirty="0" smtClean="0">
                <a:latin typeface="Consolas" panose="020B0609020204030204" pitchFamily="49" charset="0"/>
              </a:rPr>
              <a:t>();</a:t>
            </a:r>
            <a:endParaRPr lang="zh-CN" altLang="en-US" sz="2000" dirty="0">
              <a:latin typeface="Consolas" panose="020B0609020204030204" pitchFamily="49" charset="0"/>
            </a:endParaRPr>
          </a:p>
          <a:p>
            <a:pPr marL="477838" indent="-333375" eaLnBrk="1" hangingPunct="1">
              <a:spcBef>
                <a:spcPct val="0"/>
              </a:spcBef>
            </a:pPr>
            <a:endParaRPr lang="en-US" altLang="zh-CN" sz="2000" dirty="0">
              <a:latin typeface="Consolas" panose="020B0609020204030204" pitchFamily="49" charset="0"/>
            </a:endParaRPr>
          </a:p>
          <a:p>
            <a:pPr marL="477838" indent="-333375" eaLnBrk="1" hangingPunct="1">
              <a:spcBef>
                <a:spcPct val="0"/>
              </a:spcBef>
            </a:pPr>
            <a:r>
              <a:rPr lang="zh-CN" altLang="en-US" sz="2000" dirty="0">
                <a:latin typeface="Consolas" panose="020B0609020204030204" pitchFamily="49" charset="0"/>
              </a:rPr>
              <a:t>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访问</a:t>
            </a:r>
            <a:r>
              <a:rPr lang="en-US" altLang="zh-CN" sz="2000" dirty="0">
                <a:solidFill>
                  <a:schemeClr val="tx1">
                    <a:lumMod val="50000"/>
                    <a:lumOff val="50000"/>
                  </a:schemeClr>
                </a:solidFill>
                <a:latin typeface="Consolas" panose="020B0609020204030204" pitchFamily="49" charset="0"/>
              </a:rPr>
              <a:t>Base2</a:t>
            </a:r>
            <a:r>
              <a:rPr lang="zh-CN" altLang="en-US" sz="2000" dirty="0">
                <a:solidFill>
                  <a:schemeClr val="tx1">
                    <a:lumMod val="50000"/>
                    <a:lumOff val="50000"/>
                  </a:schemeClr>
                </a:solidFill>
                <a:latin typeface="Consolas" panose="020B0609020204030204" pitchFamily="49" charset="0"/>
              </a:rPr>
              <a:t>基类成员</a:t>
            </a:r>
          </a:p>
          <a:p>
            <a:pPr marL="477838" indent="-333375"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p-&gt;</a:t>
            </a:r>
            <a:r>
              <a:rPr lang="en-US" altLang="zh-CN" sz="2000" dirty="0">
                <a:solidFill>
                  <a:srgbClr val="C00000"/>
                </a:solidFill>
                <a:latin typeface="Consolas" panose="020B0609020204030204" pitchFamily="49" charset="0"/>
              </a:rPr>
              <a:t>Base2::</a:t>
            </a:r>
            <a:r>
              <a:rPr lang="en-US" altLang="zh-CN" sz="2000" dirty="0" err="1">
                <a:solidFill>
                  <a:srgbClr val="C00000"/>
                </a:solidFill>
                <a:latin typeface="Consolas" panose="020B0609020204030204" pitchFamily="49" charset="0"/>
              </a:rPr>
              <a:t>var</a:t>
            </a:r>
            <a:r>
              <a:rPr lang="en-US" altLang="zh-CN" sz="2000" dirty="0">
                <a:latin typeface="Consolas" panose="020B0609020204030204" pitchFamily="49" charset="0"/>
              </a:rPr>
              <a:t> = 3;</a:t>
            </a:r>
            <a:endParaRPr lang="zh-CN" altLang="en-US" sz="2000" dirty="0">
              <a:latin typeface="Consolas" panose="020B0609020204030204" pitchFamily="49" charset="0"/>
            </a:endParaRPr>
          </a:p>
          <a:p>
            <a:pPr marL="477838" indent="-333375"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p-&gt;</a:t>
            </a:r>
            <a:r>
              <a:rPr lang="en-US" altLang="zh-CN" sz="2000" dirty="0">
                <a:solidFill>
                  <a:srgbClr val="C00000"/>
                </a:solidFill>
                <a:latin typeface="Consolas" panose="020B0609020204030204" pitchFamily="49" charset="0"/>
              </a:rPr>
              <a:t>Base2::fun</a:t>
            </a:r>
            <a:r>
              <a:rPr lang="en-US" altLang="zh-CN" sz="2000" dirty="0">
                <a:latin typeface="Consolas" panose="020B0609020204030204" pitchFamily="49" charset="0"/>
              </a:rPr>
              <a:t>();	</a:t>
            </a:r>
            <a:endParaRPr lang="zh-CN" altLang="en-US" sz="2000" dirty="0">
              <a:latin typeface="Consolas" panose="020B0609020204030204" pitchFamily="49" charset="0"/>
            </a:endParaRPr>
          </a:p>
          <a:p>
            <a:pPr marL="477838" indent="-333375" eaLnBrk="1" hangingPunct="1">
              <a:spcBef>
                <a:spcPct val="0"/>
              </a:spcBef>
            </a:pPr>
            <a:endParaRPr lang="zh-CN" altLang="en-US" sz="2000" dirty="0">
              <a:latin typeface="Consolas" panose="020B0609020204030204" pitchFamily="49" charset="0"/>
            </a:endParaRPr>
          </a:p>
          <a:p>
            <a:pPr marL="477838" indent="-333375" eaLnBrk="1" hangingPunct="1">
              <a:spcBef>
                <a:spcPct val="0"/>
              </a:spcBef>
            </a:pPr>
            <a:r>
              <a:rPr lang="zh-CN" altLang="en-US" sz="2000" dirty="0">
                <a:latin typeface="Consolas" panose="020B0609020204030204" pitchFamily="49" charset="0"/>
              </a:rPr>
              <a:t>	</a:t>
            </a:r>
            <a:r>
              <a:rPr lang="en-US" altLang="zh-CN" sz="2000" dirty="0">
                <a:latin typeface="Consolas" panose="020B0609020204030204" pitchFamily="49" charset="0"/>
              </a:rPr>
              <a:t>return 0;</a:t>
            </a:r>
          </a:p>
          <a:p>
            <a:pPr marL="477838" indent="-333375" eaLnBrk="1" hangingPunct="1">
              <a:spcBef>
                <a:spcPct val="0"/>
              </a:spcBef>
            </a:pPr>
            <a:r>
              <a:rPr lang="en-US" altLang="zh-CN" sz="2000" dirty="0">
                <a:latin typeface="Consolas" panose="020B0609020204030204" pitchFamily="49" charset="0"/>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48</a:t>
            </a:fld>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标题 1"/>
          <p:cNvSpPr>
            <a:spLocks noGrp="1"/>
          </p:cNvSpPr>
          <p:nvPr>
            <p:ph type="title"/>
          </p:nvPr>
        </p:nvSpPr>
        <p:spPr/>
        <p:txBody>
          <a:bodyPr/>
          <a:lstStyle/>
          <a:p>
            <a:pPr eaLnBrk="1" hangingPunct="1"/>
            <a:r>
              <a:rPr lang="zh-CN" altLang="en-US"/>
              <a:t>二义性问题举例</a:t>
            </a:r>
            <a:endParaRPr kumimoji="1" lang="zh-CN" altLang="en-US"/>
          </a:p>
        </p:txBody>
      </p:sp>
      <p:sp>
        <p:nvSpPr>
          <p:cNvPr id="57348" name="内容占位符 2"/>
          <p:cNvSpPr>
            <a:spLocks noGrp="1"/>
          </p:cNvSpPr>
          <p:nvPr>
            <p:ph idx="1"/>
          </p:nvPr>
        </p:nvSpPr>
        <p:spPr>
          <a:xfrm>
            <a:off x="1993131" y="1125538"/>
            <a:ext cx="2823691" cy="2952328"/>
          </a:xfrm>
        </p:spPr>
        <p:txBody>
          <a:bodyPr/>
          <a:lstStyle/>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class A {</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public:</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	void  </a:t>
            </a:r>
            <a:r>
              <a:rPr lang="en-US" altLang="zh-CN" sz="2000" dirty="0">
                <a:solidFill>
                  <a:srgbClr val="0070C0"/>
                </a:solidFill>
                <a:latin typeface="Consolas" panose="020B0609020204030204" pitchFamily="49" charset="0"/>
                <a:ea typeface="+mj-ea"/>
              </a:rPr>
              <a:t>f</a:t>
            </a:r>
            <a:r>
              <a:rPr lang="en-US" altLang="zh-CN" sz="2000" dirty="0">
                <a:latin typeface="Consolas" panose="020B0609020204030204" pitchFamily="49" charset="0"/>
                <a:ea typeface="+mj-ea"/>
              </a:rPr>
              <a:t>();</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class B {</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public:</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	void </a:t>
            </a:r>
            <a:r>
              <a:rPr lang="en-US" altLang="zh-CN" sz="2000" dirty="0">
                <a:solidFill>
                  <a:srgbClr val="C00000"/>
                </a:solidFill>
                <a:latin typeface="Consolas" panose="020B0609020204030204" pitchFamily="49" charset="0"/>
                <a:ea typeface="+mj-ea"/>
              </a:rPr>
              <a:t>f</a:t>
            </a:r>
            <a:r>
              <a:rPr lang="en-US" altLang="zh-CN" sz="2000" dirty="0">
                <a:latin typeface="Consolas" panose="020B0609020204030204" pitchFamily="49" charset="0"/>
                <a:ea typeface="+mj-ea"/>
              </a:rPr>
              <a:t>();</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	void </a:t>
            </a:r>
            <a:r>
              <a:rPr lang="en-US" altLang="zh-CN" sz="2000" dirty="0">
                <a:solidFill>
                  <a:srgbClr val="C00000"/>
                </a:solidFill>
                <a:latin typeface="Consolas" panose="020B0609020204030204" pitchFamily="49" charset="0"/>
                <a:ea typeface="+mj-ea"/>
              </a:rPr>
              <a:t>g</a:t>
            </a:r>
            <a:r>
              <a:rPr lang="en-US" altLang="zh-CN" sz="2000" dirty="0">
                <a:latin typeface="Consolas" panose="020B0609020204030204" pitchFamily="49" charset="0"/>
                <a:ea typeface="+mj-ea"/>
              </a:rPr>
              <a:t>()</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a:t>
            </a:r>
          </a:p>
        </p:txBody>
      </p:sp>
      <p:sp>
        <p:nvSpPr>
          <p:cNvPr id="57349" name="内容占位符 3"/>
          <p:cNvSpPr>
            <a:spLocks noGrp="1"/>
          </p:cNvSpPr>
          <p:nvPr>
            <p:ph sz="half" idx="4294967295"/>
          </p:nvPr>
        </p:nvSpPr>
        <p:spPr>
          <a:xfrm>
            <a:off x="6025579" y="1125538"/>
            <a:ext cx="4617391" cy="3228975"/>
          </a:xfrm>
        </p:spPr>
        <p:txBody>
          <a:bodyPr/>
          <a:lstStyle/>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class C: public A, </a:t>
            </a:r>
            <a:r>
              <a:rPr lang="en-US" altLang="zh-CN" sz="2000" dirty="0" err="1">
                <a:latin typeface="Consolas" panose="020B0609020204030204" pitchFamily="49" charset="0"/>
                <a:ea typeface="+mj-ea"/>
              </a:rPr>
              <a:t>piblic</a:t>
            </a:r>
            <a:r>
              <a:rPr lang="en-US" altLang="zh-CN" sz="2000" dirty="0">
                <a:latin typeface="Consolas" panose="020B0609020204030204" pitchFamily="49" charset="0"/>
                <a:ea typeface="+mj-ea"/>
              </a:rPr>
              <a:t> B {</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public:</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	void </a:t>
            </a:r>
            <a:r>
              <a:rPr lang="en-US" altLang="zh-CN" sz="2000" b="1" dirty="0">
                <a:latin typeface="Consolas" panose="020B0609020204030204" pitchFamily="49" charset="0"/>
                <a:ea typeface="+mj-ea"/>
              </a:rPr>
              <a:t>g</a:t>
            </a:r>
            <a:r>
              <a:rPr lang="en-US" altLang="zh-CN" sz="2000" dirty="0">
                <a:latin typeface="Consolas" panose="020B0609020204030204" pitchFamily="49" charset="0"/>
                <a:ea typeface="+mj-ea"/>
              </a:rPr>
              <a:t>();</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	void h();</a:t>
            </a:r>
          </a:p>
          <a:p>
            <a:pPr marL="477838" indent="-333375" eaLnBrk="1" hangingPunct="1">
              <a:spcBef>
                <a:spcPts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ts val="0"/>
              </a:spcBef>
              <a:buFont typeface="Georgia" panose="02040502050405020303" pitchFamily="18" charset="0"/>
              <a:buNone/>
            </a:pPr>
            <a:endParaRPr lang="en-US" altLang="zh-CN" sz="2000" dirty="0">
              <a:latin typeface="Consolas" panose="020B0609020204030204" pitchFamily="49" charset="0"/>
              <a:ea typeface="+mj-ea"/>
            </a:endParaRPr>
          </a:p>
          <a:p>
            <a:pPr marL="477838" indent="-333375" eaLnBrk="1" hangingPunct="1">
              <a:spcBef>
                <a:spcPts val="0"/>
              </a:spcBef>
              <a:buFont typeface="Georgia" panose="02040502050405020303" pitchFamily="18" charset="0"/>
              <a:buNone/>
            </a:pPr>
            <a:r>
              <a:rPr lang="zh-CN" altLang="en-US" sz="2000" dirty="0">
                <a:latin typeface="Consolas" panose="020B0609020204030204" pitchFamily="49" charset="0"/>
                <a:ea typeface="+mj-ea"/>
              </a:rPr>
              <a:t>如果定义：</a:t>
            </a:r>
            <a:r>
              <a:rPr lang="en-US" altLang="zh-CN" sz="2000" dirty="0">
                <a:latin typeface="Consolas" panose="020B0609020204030204" pitchFamily="49" charset="0"/>
                <a:ea typeface="+mj-ea"/>
              </a:rPr>
              <a:t>C </a:t>
            </a:r>
            <a:r>
              <a:rPr lang="en-US" altLang="zh-CN" sz="2000" dirty="0" smtClean="0">
                <a:latin typeface="Consolas" panose="020B0609020204030204" pitchFamily="49" charset="0"/>
                <a:ea typeface="+mj-ea"/>
              </a:rPr>
              <a:t>c1</a:t>
            </a:r>
            <a:r>
              <a:rPr lang="en-US" altLang="zh-CN" sz="2000" dirty="0">
                <a:latin typeface="Consolas" panose="020B0609020204030204" pitchFamily="49" charset="0"/>
                <a:ea typeface="+mj-ea"/>
              </a:rPr>
              <a:t>;</a:t>
            </a:r>
          </a:p>
          <a:p>
            <a:pPr marL="477838" indent="-333375" eaLnBrk="1" hangingPunct="1">
              <a:spcBef>
                <a:spcPts val="0"/>
              </a:spcBef>
              <a:buFont typeface="Georgia" panose="02040502050405020303" pitchFamily="18" charset="0"/>
              <a:buNone/>
            </a:pPr>
            <a:r>
              <a:rPr lang="zh-CN" altLang="en-US" sz="2000" dirty="0">
                <a:latin typeface="Consolas" panose="020B0609020204030204" pitchFamily="49" charset="0"/>
                <a:ea typeface="+mj-ea"/>
              </a:rPr>
              <a:t>则 </a:t>
            </a:r>
            <a:r>
              <a:rPr lang="en-US" altLang="zh-CN" sz="2000" dirty="0">
                <a:latin typeface="Consolas" panose="020B0609020204030204" pitchFamily="49" charset="0"/>
                <a:ea typeface="+mj-ea"/>
              </a:rPr>
              <a:t>c1.f() </a:t>
            </a:r>
            <a:r>
              <a:rPr lang="zh-CN" altLang="en-US" sz="2000" dirty="0">
                <a:latin typeface="Consolas" panose="020B0609020204030204" pitchFamily="49" charset="0"/>
                <a:ea typeface="+mj-ea"/>
              </a:rPr>
              <a:t>具有二义性</a:t>
            </a:r>
          </a:p>
          <a:p>
            <a:pPr marL="477838" indent="-333375" eaLnBrk="1" hangingPunct="1">
              <a:spcBef>
                <a:spcPts val="0"/>
              </a:spcBef>
              <a:buFont typeface="Georgia" panose="02040502050405020303" pitchFamily="18" charset="0"/>
              <a:buNone/>
            </a:pPr>
            <a:r>
              <a:rPr lang="zh-CN" altLang="en-US" sz="2000" dirty="0">
                <a:latin typeface="Consolas" panose="020B0609020204030204" pitchFamily="49" charset="0"/>
                <a:ea typeface="+mj-ea"/>
              </a:rPr>
              <a:t>而 </a:t>
            </a:r>
            <a:r>
              <a:rPr lang="en-US" altLang="zh-CN" sz="2000" dirty="0">
                <a:latin typeface="Consolas" panose="020B0609020204030204" pitchFamily="49" charset="0"/>
                <a:ea typeface="+mj-ea"/>
              </a:rPr>
              <a:t>c1.g() </a:t>
            </a:r>
            <a:r>
              <a:rPr lang="zh-CN" altLang="en-US" sz="2000" dirty="0">
                <a:latin typeface="Consolas" panose="020B0609020204030204" pitchFamily="49" charset="0"/>
                <a:ea typeface="+mj-ea"/>
              </a:rPr>
              <a:t>无二义性（同名隐藏）</a:t>
            </a:r>
          </a:p>
        </p:txBody>
      </p:sp>
      <p:sp>
        <p:nvSpPr>
          <p:cNvPr id="57350" name="Line 5"/>
          <p:cNvSpPr>
            <a:spLocks noChangeShapeType="1"/>
          </p:cNvSpPr>
          <p:nvPr/>
        </p:nvSpPr>
        <p:spPr bwMode="auto">
          <a:xfrm>
            <a:off x="5233491" y="1125538"/>
            <a:ext cx="0" cy="3025775"/>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lIns="121853" tIns="60926" rIns="121853" bIns="60926" anchor="ctr"/>
          <a:lstStyle/>
          <a:p>
            <a:endParaRPr lang="zh-CN" altLang="en-US"/>
          </a:p>
        </p:txBody>
      </p:sp>
      <p:sp>
        <p:nvSpPr>
          <p:cNvPr id="8" name="内容占位符 2"/>
          <p:cNvSpPr txBox="1">
            <a:spLocks/>
          </p:cNvSpPr>
          <p:nvPr/>
        </p:nvSpPr>
        <p:spPr bwMode="auto">
          <a:xfrm>
            <a:off x="1273051" y="4570537"/>
            <a:ext cx="9808467" cy="1595561"/>
          </a:xfrm>
          <a:prstGeom prst="rect">
            <a:avLst/>
          </a:prstGeom>
          <a:noFill/>
          <a:ln w="9525">
            <a:noFill/>
            <a:miter lim="800000"/>
            <a:headEnd/>
            <a:tailEnd/>
          </a:ln>
        </p:spPr>
        <p:txBody>
          <a:bodyPr lIns="121853" tIns="60926" rIns="121853" bIns="60926"/>
          <a:lstStyle/>
          <a:p>
            <a:pPr marL="486566" indent="-340597">
              <a:spcBef>
                <a:spcPts val="0"/>
              </a:spcBef>
              <a:buClr>
                <a:srgbClr val="A04DA3"/>
              </a:buClr>
              <a:buFont typeface="Georgia" pitchFamily="18" charset="0"/>
              <a:buChar char="•"/>
              <a:defRPr/>
            </a:pPr>
            <a:r>
              <a:rPr kumimoji="0" lang="zh-CN" altLang="en-US" sz="2400" dirty="0">
                <a:latin typeface="Consolas" panose="020B0609020204030204" pitchFamily="49" charset="0"/>
                <a:ea typeface="+mj-ea"/>
              </a:rPr>
              <a:t>解决</a:t>
            </a:r>
            <a:r>
              <a:rPr kumimoji="0" lang="zh-CN" altLang="en-US" sz="2400" dirty="0" smtClean="0">
                <a:latin typeface="Consolas" panose="020B0609020204030204" pitchFamily="49" charset="0"/>
                <a:ea typeface="+mj-ea"/>
              </a:rPr>
              <a:t>方法一：</a:t>
            </a:r>
            <a:r>
              <a:rPr kumimoji="0" lang="zh-CN" altLang="en-US" sz="2400" dirty="0">
                <a:latin typeface="Consolas" panose="020B0609020204030204" pitchFamily="49" charset="0"/>
                <a:ea typeface="+mj-ea"/>
              </a:rPr>
              <a:t>用类名来限定</a:t>
            </a:r>
            <a:br>
              <a:rPr kumimoji="0" lang="zh-CN" altLang="en-US" sz="2400" dirty="0">
                <a:latin typeface="Consolas" panose="020B0609020204030204" pitchFamily="49" charset="0"/>
                <a:ea typeface="+mj-ea"/>
              </a:rPr>
            </a:br>
            <a:r>
              <a:rPr kumimoji="0" lang="en-US" altLang="zh-CN" sz="2000" dirty="0">
                <a:latin typeface="Consolas" panose="020B0609020204030204" pitchFamily="49" charset="0"/>
                <a:ea typeface="+mj-ea"/>
              </a:rPr>
              <a:t>c1.</a:t>
            </a:r>
            <a:r>
              <a:rPr kumimoji="0" lang="en-US" altLang="zh-CN" sz="2000" dirty="0">
                <a:solidFill>
                  <a:srgbClr val="0070C0"/>
                </a:solidFill>
                <a:latin typeface="Consolas" panose="020B0609020204030204" pitchFamily="49" charset="0"/>
                <a:ea typeface="+mj-ea"/>
              </a:rPr>
              <a:t>A::f</a:t>
            </a:r>
            <a:r>
              <a:rPr kumimoji="0" lang="en-US" altLang="zh-CN" sz="2000" dirty="0">
                <a:latin typeface="Consolas" panose="020B0609020204030204" pitchFamily="49" charset="0"/>
                <a:ea typeface="+mj-ea"/>
              </a:rPr>
              <a:t>()    </a:t>
            </a:r>
            <a:r>
              <a:rPr kumimoji="0" lang="zh-CN" altLang="en-US" sz="2000" dirty="0">
                <a:latin typeface="Consolas" panose="020B0609020204030204" pitchFamily="49" charset="0"/>
                <a:ea typeface="+mj-ea"/>
              </a:rPr>
              <a:t>或    </a:t>
            </a:r>
            <a:r>
              <a:rPr kumimoji="0" lang="en-US" altLang="zh-CN" sz="2000" dirty="0">
                <a:latin typeface="Consolas" panose="020B0609020204030204" pitchFamily="49" charset="0"/>
                <a:ea typeface="+mj-ea"/>
              </a:rPr>
              <a:t>c1.</a:t>
            </a:r>
            <a:r>
              <a:rPr kumimoji="0" lang="en-US" altLang="zh-CN" sz="2000" dirty="0">
                <a:solidFill>
                  <a:srgbClr val="C00000"/>
                </a:solidFill>
                <a:latin typeface="Consolas" panose="020B0609020204030204" pitchFamily="49" charset="0"/>
                <a:ea typeface="+mj-ea"/>
              </a:rPr>
              <a:t>B::f</a:t>
            </a:r>
            <a:r>
              <a:rPr kumimoji="0" lang="en-US" altLang="zh-CN" sz="2000" dirty="0" smtClean="0">
                <a:latin typeface="Consolas" panose="020B0609020204030204" pitchFamily="49" charset="0"/>
                <a:ea typeface="+mj-ea"/>
              </a:rPr>
              <a:t>()</a:t>
            </a:r>
          </a:p>
          <a:p>
            <a:pPr marL="486566" indent="-340597">
              <a:spcBef>
                <a:spcPts val="0"/>
              </a:spcBef>
              <a:buClr>
                <a:srgbClr val="A04DA3"/>
              </a:buClr>
              <a:buFont typeface="Georgia" pitchFamily="18" charset="0"/>
              <a:buChar char="•"/>
              <a:defRPr/>
            </a:pPr>
            <a:r>
              <a:rPr kumimoji="0" lang="zh-CN" altLang="en-US" sz="2400" dirty="0" smtClean="0">
                <a:latin typeface="Consolas" panose="020B0609020204030204" pitchFamily="49" charset="0"/>
                <a:ea typeface="+mj-ea"/>
              </a:rPr>
              <a:t>解决方法二：同名隐藏</a:t>
            </a:r>
            <a:br>
              <a:rPr kumimoji="0" lang="zh-CN" altLang="en-US" sz="2400" dirty="0" smtClean="0">
                <a:latin typeface="Consolas" panose="020B0609020204030204" pitchFamily="49" charset="0"/>
                <a:ea typeface="+mj-ea"/>
              </a:rPr>
            </a:br>
            <a:r>
              <a:rPr kumimoji="0" lang="zh-CN" altLang="en-US" sz="2000" dirty="0" smtClean="0">
                <a:latin typeface="Consolas" panose="020B0609020204030204" pitchFamily="49" charset="0"/>
                <a:ea typeface="+mj-ea"/>
              </a:rPr>
              <a:t>在 </a:t>
            </a:r>
            <a:r>
              <a:rPr kumimoji="0" lang="en-US" altLang="zh-CN" sz="2000" dirty="0" smtClean="0">
                <a:latin typeface="Consolas" panose="020B0609020204030204" pitchFamily="49" charset="0"/>
                <a:ea typeface="+mj-ea"/>
              </a:rPr>
              <a:t>C </a:t>
            </a:r>
            <a:r>
              <a:rPr kumimoji="0" lang="zh-CN" altLang="en-US" sz="2000" dirty="0" smtClean="0">
                <a:latin typeface="Consolas" panose="020B0609020204030204" pitchFamily="49" charset="0"/>
                <a:ea typeface="+mj-ea"/>
              </a:rPr>
              <a:t>中声明一个同名成员函数</a:t>
            </a:r>
            <a:r>
              <a:rPr kumimoji="0" lang="en-US" altLang="zh-CN" sz="2000" dirty="0" smtClean="0">
                <a:latin typeface="Consolas" panose="020B0609020204030204" pitchFamily="49" charset="0"/>
                <a:ea typeface="+mj-ea"/>
              </a:rPr>
              <a:t>f()</a:t>
            </a:r>
            <a:r>
              <a:rPr kumimoji="0" lang="zh-CN" altLang="en-US" sz="2000" dirty="0" smtClean="0">
                <a:latin typeface="Consolas" panose="020B0609020204030204" pitchFamily="49" charset="0"/>
                <a:ea typeface="+mj-ea"/>
              </a:rPr>
              <a:t>，</a:t>
            </a:r>
            <a:r>
              <a:rPr kumimoji="0" lang="en-US" altLang="zh-CN" sz="2000" dirty="0" smtClean="0">
                <a:latin typeface="Consolas" panose="020B0609020204030204" pitchFamily="49" charset="0"/>
                <a:ea typeface="+mj-ea"/>
              </a:rPr>
              <a:t>f()</a:t>
            </a:r>
            <a:r>
              <a:rPr kumimoji="0" lang="zh-CN" altLang="en-US" sz="2000" dirty="0" smtClean="0">
                <a:latin typeface="Consolas" panose="020B0609020204030204" pitchFamily="49" charset="0"/>
                <a:ea typeface="+mj-ea"/>
              </a:rPr>
              <a:t>再根据需要调用 </a:t>
            </a:r>
            <a:r>
              <a:rPr kumimoji="0" lang="en-US" altLang="zh-CN" sz="2000" dirty="0" smtClean="0">
                <a:latin typeface="Consolas" panose="020B0609020204030204" pitchFamily="49" charset="0"/>
                <a:ea typeface="+mj-ea"/>
              </a:rPr>
              <a:t>A::f() </a:t>
            </a:r>
            <a:r>
              <a:rPr kumimoji="0" lang="zh-CN" altLang="en-US" sz="2000" dirty="0" smtClean="0">
                <a:latin typeface="Consolas" panose="020B0609020204030204" pitchFamily="49" charset="0"/>
                <a:ea typeface="+mj-ea"/>
              </a:rPr>
              <a:t>或 </a:t>
            </a:r>
            <a:r>
              <a:rPr kumimoji="0" lang="en-US" altLang="zh-CN" sz="2000" dirty="0" smtClean="0">
                <a:latin typeface="Consolas" panose="020B0609020204030204" pitchFamily="49" charset="0"/>
                <a:ea typeface="+mj-ea"/>
              </a:rPr>
              <a:t>B::f()</a:t>
            </a:r>
            <a:endParaRPr kumimoji="0" lang="en-US" altLang="zh-CN" sz="2000" dirty="0">
              <a:latin typeface="Consolas" panose="020B0609020204030204" pitchFamily="49" charset="0"/>
              <a:ea typeface="+mj-ea"/>
            </a:endParaRP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49</a:t>
            </a:fld>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Car</a:t>
            </a:r>
            <a:r>
              <a:rPr lang="zh-CN" altLang="en-US" dirty="0">
                <a:latin typeface="+mj-ea"/>
              </a:rPr>
              <a:t>类</a:t>
            </a:r>
            <a:endParaRPr lang="zh-CN" altLang="en-US" dirty="0"/>
          </a:p>
        </p:txBody>
      </p:sp>
      <p:sp>
        <p:nvSpPr>
          <p:cNvPr id="3" name="内容占位符 2"/>
          <p:cNvSpPr>
            <a:spLocks noGrp="1"/>
          </p:cNvSpPr>
          <p:nvPr>
            <p:ph idx="1"/>
          </p:nvPr>
        </p:nvSpPr>
        <p:spPr>
          <a:xfrm>
            <a:off x="1777107" y="1053530"/>
            <a:ext cx="9808468" cy="5521895"/>
          </a:xfrm>
        </p:spPr>
        <p:txBody>
          <a:bodyPr/>
          <a:lstStyle/>
          <a:p>
            <a:pPr marL="146050" indent="0">
              <a:spcBef>
                <a:spcPts val="0"/>
              </a:spcBef>
              <a:buNone/>
            </a:pPr>
            <a:r>
              <a:rPr lang="en-US" altLang="zh-CN" sz="2000" dirty="0">
                <a:latin typeface="Consolas" panose="020B0609020204030204" pitchFamily="49" charset="0"/>
              </a:rPr>
              <a:t>class Car : public Vehicle {</a:t>
            </a:r>
          </a:p>
          <a:p>
            <a:pPr marL="146050" indent="0">
              <a:spcBef>
                <a:spcPts val="0"/>
              </a:spcBef>
              <a:buNone/>
            </a:pPr>
            <a:r>
              <a:rPr lang="en-US" altLang="zh-CN" sz="2000" dirty="0">
                <a:latin typeface="Consolas" panose="020B0609020204030204" pitchFamily="49" charset="0"/>
              </a:rPr>
              <a:t>	int passenger;</a:t>
            </a:r>
          </a:p>
          <a:p>
            <a:pPr marL="146050" indent="0">
              <a:spcBef>
                <a:spcPts val="0"/>
              </a:spcBef>
              <a:buNone/>
            </a:pPr>
            <a:r>
              <a:rPr lang="en-US" altLang="zh-CN" sz="2000" dirty="0">
                <a:latin typeface="Consolas" panose="020B0609020204030204" pitchFamily="49" charset="0"/>
              </a:rPr>
              <a:t>public:</a:t>
            </a:r>
          </a:p>
          <a:p>
            <a:pPr marL="146050" indent="0">
              <a:spcBef>
                <a:spcPts val="0"/>
              </a:spcBef>
              <a:buNone/>
            </a:pPr>
            <a:r>
              <a:rPr lang="en-US" altLang="zh-CN" sz="2000" dirty="0">
                <a:latin typeface="Consolas" panose="020B0609020204030204" pitchFamily="49" charset="0"/>
              </a:rPr>
              <a:t>	Car(int </a:t>
            </a:r>
            <a:r>
              <a:rPr lang="en-US" altLang="zh-CN" sz="2000" dirty="0" err="1">
                <a:latin typeface="Consolas" panose="020B0609020204030204" pitchFamily="49" charset="0"/>
              </a:rPr>
              <a:t>wh</a:t>
            </a:r>
            <a:r>
              <a:rPr lang="en-US" altLang="zh-CN" sz="2000" dirty="0">
                <a:latin typeface="Consolas" panose="020B0609020204030204" pitchFamily="49" charset="0"/>
              </a:rPr>
              <a:t>, float </a:t>
            </a:r>
            <a:r>
              <a:rPr lang="en-US" altLang="zh-CN" sz="2000" dirty="0" err="1">
                <a:latin typeface="Consolas" panose="020B0609020204030204" pitchFamily="49" charset="0"/>
              </a:rPr>
              <a:t>wt</a:t>
            </a:r>
            <a:r>
              <a:rPr lang="en-US" altLang="zh-CN" sz="2000" dirty="0">
                <a:latin typeface="Consolas" panose="020B0609020204030204" pitchFamily="49" charset="0"/>
              </a:rPr>
              <a:t>, int pa = 4) : Vehicle(</a:t>
            </a:r>
            <a:r>
              <a:rPr lang="en-US" altLang="zh-CN" sz="2000" dirty="0" err="1">
                <a:latin typeface="Consolas" panose="020B0609020204030204" pitchFamily="49" charset="0"/>
              </a:rPr>
              <a:t>wh</a:t>
            </a:r>
            <a:r>
              <a:rPr lang="en-US" altLang="zh-CN" sz="2000" dirty="0">
                <a:latin typeface="Consolas" panose="020B0609020204030204" pitchFamily="49" charset="0"/>
              </a:rPr>
              <a:t>, </a:t>
            </a:r>
            <a:r>
              <a:rPr lang="en-US" altLang="zh-CN" sz="2000" dirty="0" err="1">
                <a:latin typeface="Consolas" panose="020B0609020204030204" pitchFamily="49" charset="0"/>
              </a:rPr>
              <a:t>wt</a:t>
            </a:r>
            <a:r>
              <a:rPr lang="en-US" altLang="zh-CN" sz="2000" dirty="0">
                <a:latin typeface="Consolas" panose="020B0609020204030204" pitchFamily="49" charset="0"/>
              </a:rPr>
              <a:t>) {</a:t>
            </a:r>
          </a:p>
          <a:p>
            <a:pPr marL="146050" indent="0">
              <a:spcBef>
                <a:spcPts val="0"/>
              </a:spcBef>
              <a:buNone/>
            </a:pPr>
            <a:r>
              <a:rPr lang="en-US" altLang="zh-CN" sz="2000" dirty="0">
                <a:latin typeface="Consolas" panose="020B0609020204030204" pitchFamily="49" charset="0"/>
              </a:rPr>
              <a:t>		passenger = pa;</a:t>
            </a:r>
          </a:p>
          <a:p>
            <a:pPr marL="146050" indent="0">
              <a:spcBef>
                <a:spcPts val="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zh-CN" altLang="en-US" sz="2000" dirty="0">
                <a:latin typeface="Consolas" panose="020B0609020204030204" pitchFamily="49" charset="0"/>
              </a:rPr>
              <a:t>新建了一个</a:t>
            </a:r>
            <a:r>
              <a:rPr lang="en-US" altLang="zh-CN" sz="2000" dirty="0">
                <a:latin typeface="Consolas" panose="020B0609020204030204" pitchFamily="49" charset="0"/>
              </a:rPr>
              <a:t>Car</a:t>
            </a:r>
            <a:r>
              <a:rPr lang="zh-CN" altLang="en-US" sz="2000" dirty="0">
                <a:latin typeface="Consolas" panose="020B0609020204030204" pitchFamily="49" charset="0"/>
              </a:rPr>
              <a:t>对象</a:t>
            </a:r>
            <a:r>
              <a:rPr lang="en-US" altLang="zh-CN" sz="2000" dirty="0">
                <a:latin typeface="Consolas" panose="020B0609020204030204" pitchFamily="49" charset="0"/>
              </a:rPr>
              <a:t>"</a:t>
            </a:r>
            <a:r>
              <a:rPr lang="zh-CN" altLang="en-US" sz="2000" dirty="0">
                <a:latin typeface="Consolas" panose="020B0609020204030204" pitchFamily="49" charset="0"/>
              </a:rPr>
              <a:t> </a:t>
            </a:r>
            <a:r>
              <a:rPr lang="en-US" altLang="zh-CN" sz="2000" dirty="0">
                <a:latin typeface="Consolas" panose="020B0609020204030204" pitchFamily="49" charset="0"/>
              </a:rPr>
              <a:t>&lt;&lt;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a:t>
            </a:r>
          </a:p>
          <a:p>
            <a:pPr marL="146050" indent="0">
              <a:spcBef>
                <a:spcPts val="0"/>
              </a:spcBef>
              <a:buNone/>
            </a:pPr>
            <a:r>
              <a:rPr lang="en-US" altLang="zh-CN" sz="2000" dirty="0">
                <a:latin typeface="Consolas" panose="020B0609020204030204" pitchFamily="49" charset="0"/>
              </a:rPr>
              <a:t>	~Car()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回收了一个</a:t>
            </a:r>
            <a:r>
              <a:rPr lang="en-US" altLang="zh-CN" sz="2000" dirty="0">
                <a:latin typeface="Consolas" panose="020B0609020204030204" pitchFamily="49" charset="0"/>
              </a:rPr>
              <a:t>Car</a:t>
            </a:r>
            <a:r>
              <a:rPr lang="zh-CN" altLang="en-US" sz="2000" dirty="0">
                <a:latin typeface="Consolas" panose="020B0609020204030204" pitchFamily="49" charset="0"/>
              </a:rPr>
              <a:t>对象</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marL="146050" indent="0">
              <a:spcBef>
                <a:spcPts val="0"/>
              </a:spcBef>
              <a:buNone/>
            </a:pPr>
            <a:r>
              <a:rPr lang="en-US" altLang="zh-CN" sz="2000" dirty="0">
                <a:latin typeface="Consolas" panose="020B0609020204030204" pitchFamily="49" charset="0"/>
              </a:rPr>
              <a:t>	void </a:t>
            </a:r>
            <a:r>
              <a:rPr lang="en-US" altLang="zh-CN" sz="2000" dirty="0" err="1">
                <a:latin typeface="Consolas" panose="020B0609020204030204" pitchFamily="49" charset="0"/>
              </a:rPr>
              <a:t>printCar</a:t>
            </a: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a:spcBef>
                <a:spcPts val="0"/>
              </a:spcBef>
            </a:pP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车轮个数</a:t>
            </a:r>
            <a:r>
              <a:rPr lang="en-US" altLang="zh-CN" sz="2000" dirty="0">
                <a:latin typeface="Consolas" panose="020B0609020204030204" pitchFamily="49" charset="0"/>
              </a:rPr>
              <a:t>: " &lt;&lt; wheels &lt;&lt; '\t';</a:t>
            </a:r>
          </a:p>
          <a:p>
            <a:pPr marL="146050" indent="0">
              <a:spcBef>
                <a:spcPts val="0"/>
              </a:spcBef>
              <a:buNone/>
            </a:pP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重量</a:t>
            </a:r>
            <a:r>
              <a:rPr lang="en-US" altLang="zh-CN" sz="2000" dirty="0">
                <a:latin typeface="Consolas" panose="020B0609020204030204" pitchFamily="49" charset="0"/>
              </a:rPr>
              <a:t>: " &lt;&lt; weight &lt;&lt; '\t';</a:t>
            </a:r>
          </a:p>
          <a:p>
            <a:pPr marL="146050" indent="0">
              <a:spcBef>
                <a:spcPts val="0"/>
              </a:spcBef>
              <a:buNone/>
            </a:pP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载人数</a:t>
            </a:r>
            <a:r>
              <a:rPr lang="en-US" altLang="zh-CN" sz="2000" dirty="0">
                <a:latin typeface="Consolas" panose="020B0609020204030204" pitchFamily="49" charset="0"/>
              </a:rPr>
              <a:t>: " &lt;&lt; passenger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146050" indent="0">
              <a:spcBef>
                <a:spcPts val="0"/>
              </a:spcBef>
              <a:buNone/>
            </a:pP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marL="146050" indent="0">
              <a:spcBef>
                <a:spcPts val="0"/>
              </a:spcBef>
              <a:buNone/>
            </a:pPr>
            <a:r>
              <a:rPr lang="en-US" altLang="zh-CN" sz="2000" dirty="0" smtClean="0">
                <a:latin typeface="Consolas" panose="020B0609020204030204" pitchFamily="49" charset="0"/>
              </a:rPr>
              <a:t>};</a:t>
            </a:r>
            <a:endParaRPr lang="en-US" altLang="zh-CN" sz="2000" dirty="0">
              <a:latin typeface="Consolas" panose="020B0609020204030204" pitchFamily="49" charset="0"/>
            </a:endParaRP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5</a:t>
            </a:fld>
            <a:endParaRPr lang="zh-CN" altLang="en-US"/>
          </a:p>
        </p:txBody>
      </p:sp>
    </p:spTree>
    <p:extLst>
      <p:ext uri="{BB962C8B-B14F-4D97-AF65-F5344CB8AC3E}">
        <p14:creationId xmlns:p14="http://schemas.microsoft.com/office/powerpoint/2010/main" val="3710957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pPr>
              <a:defRPr/>
            </a:pPr>
            <a:r>
              <a:rPr lang="zh-CN" altLang="en-US" dirty="0">
                <a:latin typeface="+mj-ea"/>
              </a:rPr>
              <a:t>例</a:t>
            </a:r>
            <a:r>
              <a:rPr lang="en-US" altLang="zh-CN" dirty="0">
                <a:latin typeface="+mj-ea"/>
              </a:rPr>
              <a:t>7-7  </a:t>
            </a:r>
            <a:r>
              <a:rPr lang="zh-CN" altLang="en-US" dirty="0">
                <a:latin typeface="+mj-ea"/>
              </a:rPr>
              <a:t>多</a:t>
            </a:r>
            <a:r>
              <a:rPr lang="zh-CN" altLang="en-US">
                <a:latin typeface="+mj-ea"/>
              </a:rPr>
              <a:t>继承时的二义性和冗余问题</a:t>
            </a:r>
            <a:endParaRPr lang="zh-CN" altLang="en-US" dirty="0">
              <a:latin typeface="+mj-ea"/>
            </a:endParaRPr>
          </a:p>
        </p:txBody>
      </p:sp>
      <p:sp>
        <p:nvSpPr>
          <p:cNvPr id="58372" name="内容占位符 2"/>
          <p:cNvSpPr>
            <a:spLocks noGrp="1"/>
          </p:cNvSpPr>
          <p:nvPr>
            <p:ph idx="1"/>
          </p:nvPr>
        </p:nvSpPr>
        <p:spPr>
          <a:xfrm>
            <a:off x="2353171" y="1053530"/>
            <a:ext cx="9232404" cy="5616624"/>
          </a:xfrm>
        </p:spPr>
        <p:txBody>
          <a:bodyPr/>
          <a:lstStyle/>
          <a:p>
            <a:pPr>
              <a:spcBef>
                <a:spcPts val="300"/>
              </a:spcBef>
              <a:buFont typeface="Georgia" panose="02040502050405020303" pitchFamily="18" charset="0"/>
              <a:buNone/>
            </a:pPr>
            <a:r>
              <a:rPr lang="en-US" altLang="zh-CN" sz="2000" dirty="0">
                <a:solidFill>
                  <a:schemeClr val="tx1">
                    <a:lumMod val="50000"/>
                    <a:lumOff val="50000"/>
                  </a:schemeClr>
                </a:solidFill>
                <a:latin typeface="Consolas" panose="020B0609020204030204" pitchFamily="49" charset="0"/>
                <a:ea typeface="+mj-ea"/>
              </a:rPr>
              <a:t>//7_7.cpp</a:t>
            </a:r>
          </a:p>
          <a:p>
            <a:pPr>
              <a:spcBef>
                <a:spcPts val="300"/>
              </a:spcBef>
              <a:buFont typeface="Georgia" panose="02040502050405020303" pitchFamily="18" charset="0"/>
              <a:buNone/>
            </a:pPr>
            <a:r>
              <a:rPr lang="en-US" altLang="zh-CN" sz="2000" dirty="0">
                <a:latin typeface="Consolas" panose="020B0609020204030204" pitchFamily="49" charset="0"/>
                <a:ea typeface="+mj-ea"/>
              </a:rPr>
              <a:t>#include &lt;</a:t>
            </a:r>
            <a:r>
              <a:rPr lang="en-US" altLang="zh-CN" sz="2000" dirty="0" err="1">
                <a:latin typeface="Consolas" panose="020B0609020204030204" pitchFamily="49" charset="0"/>
                <a:ea typeface="+mj-ea"/>
              </a:rPr>
              <a:t>iostream</a:t>
            </a:r>
            <a:r>
              <a:rPr lang="en-US" altLang="zh-CN" sz="2000" dirty="0">
                <a:latin typeface="Consolas" panose="020B0609020204030204" pitchFamily="49" charset="0"/>
                <a:ea typeface="+mj-ea"/>
              </a:rPr>
              <a:t>&gt;</a:t>
            </a:r>
          </a:p>
          <a:p>
            <a:pPr>
              <a:spcBef>
                <a:spcPts val="300"/>
              </a:spcBef>
              <a:buFont typeface="Georgia" panose="02040502050405020303" pitchFamily="18" charset="0"/>
              <a:buNone/>
            </a:pPr>
            <a:r>
              <a:rPr lang="en-US" altLang="zh-CN" sz="2000" dirty="0">
                <a:latin typeface="Consolas" panose="020B0609020204030204" pitchFamily="49" charset="0"/>
                <a:ea typeface="+mj-ea"/>
              </a:rPr>
              <a:t>using namespace </a:t>
            </a:r>
            <a:r>
              <a:rPr lang="en-US" altLang="zh-CN" sz="2000" dirty="0" err="1">
                <a:latin typeface="Consolas" panose="020B0609020204030204" pitchFamily="49" charset="0"/>
                <a:ea typeface="+mj-ea"/>
              </a:rPr>
              <a:t>std</a:t>
            </a:r>
            <a:r>
              <a:rPr lang="en-US" altLang="zh-CN" sz="2000" dirty="0">
                <a:latin typeface="Consolas" panose="020B0609020204030204" pitchFamily="49" charset="0"/>
                <a:ea typeface="+mj-ea"/>
              </a:rPr>
              <a:t>;</a:t>
            </a:r>
          </a:p>
          <a:p>
            <a:pPr>
              <a:spcBef>
                <a:spcPts val="300"/>
              </a:spcBef>
              <a:buFont typeface="Georgia" panose="02040502050405020303" pitchFamily="18" charset="0"/>
              <a:buNone/>
            </a:pPr>
            <a:r>
              <a:rPr lang="en-US" altLang="zh-CN" sz="2000" dirty="0">
                <a:latin typeface="Consolas" panose="020B0609020204030204" pitchFamily="49" charset="0"/>
                <a:ea typeface="+mj-ea"/>
              </a:rPr>
              <a:t>class Base0 {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定义基类</a:t>
            </a:r>
            <a:r>
              <a:rPr lang="en-US" altLang="zh-CN" sz="2000" dirty="0">
                <a:solidFill>
                  <a:schemeClr val="tx1">
                    <a:lumMod val="50000"/>
                    <a:lumOff val="50000"/>
                  </a:schemeClr>
                </a:solidFill>
                <a:latin typeface="Consolas" panose="020B0609020204030204" pitchFamily="49" charset="0"/>
                <a:ea typeface="+mj-ea"/>
              </a:rPr>
              <a:t>Base0</a:t>
            </a:r>
          </a:p>
          <a:p>
            <a:pPr>
              <a:spcBef>
                <a:spcPts val="300"/>
              </a:spcBef>
              <a:buFont typeface="Georgia" panose="02040502050405020303" pitchFamily="18" charset="0"/>
              <a:buNone/>
            </a:pPr>
            <a:r>
              <a:rPr lang="en-US" altLang="zh-CN" sz="2000" dirty="0">
                <a:latin typeface="Consolas" panose="020B0609020204030204" pitchFamily="49" charset="0"/>
                <a:ea typeface="+mj-ea"/>
              </a:rPr>
              <a:t>public:</a:t>
            </a:r>
          </a:p>
          <a:p>
            <a:pPr>
              <a:spcBef>
                <a:spcPts val="300"/>
              </a:spcBef>
              <a:buFont typeface="Georgia" panose="02040502050405020303" pitchFamily="18" charset="0"/>
              <a:buNone/>
            </a:pP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a:solidFill>
                  <a:srgbClr val="0070C0"/>
                </a:solidFill>
                <a:latin typeface="Consolas" panose="020B0609020204030204" pitchFamily="49" charset="0"/>
                <a:ea typeface="+mj-ea"/>
              </a:rPr>
              <a:t>var0</a:t>
            </a:r>
            <a:r>
              <a:rPr lang="en-US" altLang="zh-CN" sz="2000" dirty="0">
                <a:latin typeface="Consolas" panose="020B0609020204030204" pitchFamily="49" charset="0"/>
                <a:ea typeface="+mj-ea"/>
              </a:rPr>
              <a:t>;</a:t>
            </a:r>
          </a:p>
          <a:p>
            <a:pPr>
              <a:spcBef>
                <a:spcPts val="300"/>
              </a:spcBef>
              <a:buFont typeface="Georgia" panose="02040502050405020303" pitchFamily="18" charset="0"/>
              <a:buNone/>
            </a:pPr>
            <a:r>
              <a:rPr lang="en-US" altLang="zh-CN" sz="2000" dirty="0">
                <a:latin typeface="Consolas" panose="020B0609020204030204" pitchFamily="49" charset="0"/>
                <a:ea typeface="+mj-ea"/>
              </a:rPr>
              <a:t>	void </a:t>
            </a:r>
            <a:r>
              <a:rPr lang="en-US" altLang="zh-CN" sz="2000" dirty="0">
                <a:solidFill>
                  <a:srgbClr val="0070C0"/>
                </a:solidFill>
                <a:latin typeface="Consolas" panose="020B0609020204030204" pitchFamily="49" charset="0"/>
                <a:ea typeface="+mj-ea"/>
              </a:rPr>
              <a:t>fun0</a:t>
            </a:r>
            <a:r>
              <a:rPr lang="en-US" altLang="zh-CN" sz="2000" dirty="0">
                <a:latin typeface="Consolas" panose="020B0609020204030204" pitchFamily="49" charset="0"/>
                <a:ea typeface="+mj-ea"/>
              </a:rPr>
              <a:t>() { </a:t>
            </a:r>
            <a:r>
              <a:rPr lang="en-US" altLang="zh-CN" sz="2000" dirty="0" err="1">
                <a:latin typeface="Consolas" panose="020B0609020204030204" pitchFamily="49" charset="0"/>
                <a:ea typeface="+mj-ea"/>
              </a:rPr>
              <a:t>cout</a:t>
            </a:r>
            <a:r>
              <a:rPr lang="en-US" altLang="zh-CN" sz="2000" dirty="0">
                <a:latin typeface="Consolas" panose="020B0609020204030204" pitchFamily="49" charset="0"/>
                <a:ea typeface="+mj-ea"/>
              </a:rPr>
              <a:t> &lt;&lt; "Member of Base0" &lt;&lt; </a:t>
            </a:r>
            <a:r>
              <a:rPr lang="en-US" altLang="zh-CN" sz="2000" dirty="0" err="1">
                <a:latin typeface="Consolas" panose="020B0609020204030204" pitchFamily="49" charset="0"/>
                <a:ea typeface="+mj-ea"/>
              </a:rPr>
              <a:t>endl</a:t>
            </a:r>
            <a:r>
              <a:rPr lang="en-US" altLang="zh-CN" sz="2000" dirty="0">
                <a:latin typeface="Consolas" panose="020B0609020204030204" pitchFamily="49" charset="0"/>
                <a:ea typeface="+mj-ea"/>
              </a:rPr>
              <a:t>; }</a:t>
            </a:r>
          </a:p>
          <a:p>
            <a:pPr>
              <a:spcBef>
                <a:spcPts val="300"/>
              </a:spcBef>
              <a:buFont typeface="Georgia" panose="02040502050405020303" pitchFamily="18" charset="0"/>
              <a:buNone/>
            </a:pPr>
            <a:r>
              <a:rPr lang="en-US" altLang="zh-CN" sz="2000" dirty="0">
                <a:latin typeface="Consolas" panose="020B0609020204030204" pitchFamily="49" charset="0"/>
                <a:ea typeface="+mj-ea"/>
              </a:rPr>
              <a:t>};</a:t>
            </a:r>
          </a:p>
          <a:p>
            <a:pPr>
              <a:spcBef>
                <a:spcPts val="300"/>
              </a:spcBef>
              <a:buFont typeface="Georgia" panose="02040502050405020303" pitchFamily="18" charset="0"/>
              <a:buNone/>
            </a:pPr>
            <a:r>
              <a:rPr lang="en-US" altLang="zh-CN" sz="2000" dirty="0">
                <a:latin typeface="Consolas" panose="020B0609020204030204" pitchFamily="49" charset="0"/>
                <a:ea typeface="+mj-ea"/>
              </a:rPr>
              <a:t>class Base1: public Base0 {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定义派生类</a:t>
            </a:r>
            <a:r>
              <a:rPr lang="en-US" altLang="zh-CN" sz="2000" dirty="0">
                <a:solidFill>
                  <a:schemeClr val="tx1">
                    <a:lumMod val="50000"/>
                    <a:lumOff val="50000"/>
                  </a:schemeClr>
                </a:solidFill>
                <a:latin typeface="Consolas" panose="020B0609020204030204" pitchFamily="49" charset="0"/>
                <a:ea typeface="+mj-ea"/>
              </a:rPr>
              <a:t>Base1 </a:t>
            </a:r>
          </a:p>
          <a:p>
            <a:pPr>
              <a:spcBef>
                <a:spcPts val="300"/>
              </a:spcBef>
              <a:buFont typeface="Georgia" panose="02040502050405020303" pitchFamily="18" charset="0"/>
              <a:buNone/>
            </a:pPr>
            <a:r>
              <a:rPr lang="en-US" altLang="zh-CN" sz="2000" dirty="0">
                <a:latin typeface="Consolas" panose="020B0609020204030204" pitchFamily="49" charset="0"/>
                <a:ea typeface="+mj-ea"/>
              </a:rPr>
              <a:t>public: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新增外部接口</a:t>
            </a:r>
          </a:p>
          <a:p>
            <a:pPr>
              <a:spcBef>
                <a:spcPts val="30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var1;</a:t>
            </a:r>
          </a:p>
          <a:p>
            <a:pPr>
              <a:spcBef>
                <a:spcPts val="300"/>
              </a:spcBef>
              <a:buFont typeface="Georgia" panose="02040502050405020303" pitchFamily="18" charset="0"/>
              <a:buNone/>
            </a:pPr>
            <a:r>
              <a:rPr lang="en-US" altLang="zh-CN" sz="2000" dirty="0">
                <a:latin typeface="Consolas" panose="020B0609020204030204" pitchFamily="49" charset="0"/>
                <a:ea typeface="+mj-ea"/>
              </a:rPr>
              <a:t>};</a:t>
            </a:r>
          </a:p>
          <a:p>
            <a:pPr>
              <a:spcBef>
                <a:spcPts val="300"/>
              </a:spcBef>
              <a:buFont typeface="Georgia" panose="02040502050405020303" pitchFamily="18" charset="0"/>
              <a:buNone/>
            </a:pPr>
            <a:r>
              <a:rPr lang="en-US" altLang="zh-CN" sz="2000" dirty="0">
                <a:latin typeface="Consolas" panose="020B0609020204030204" pitchFamily="49" charset="0"/>
                <a:ea typeface="+mj-ea"/>
              </a:rPr>
              <a:t>class Base2: public Base0 {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定义派生类</a:t>
            </a:r>
            <a:r>
              <a:rPr lang="en-US" altLang="zh-CN" sz="2000" dirty="0">
                <a:solidFill>
                  <a:schemeClr val="tx1">
                    <a:lumMod val="50000"/>
                    <a:lumOff val="50000"/>
                  </a:schemeClr>
                </a:solidFill>
                <a:latin typeface="Consolas" panose="020B0609020204030204" pitchFamily="49" charset="0"/>
                <a:ea typeface="+mj-ea"/>
              </a:rPr>
              <a:t>Base2 </a:t>
            </a:r>
          </a:p>
          <a:p>
            <a:pPr>
              <a:spcBef>
                <a:spcPts val="300"/>
              </a:spcBef>
              <a:buFont typeface="Georgia" panose="02040502050405020303" pitchFamily="18" charset="0"/>
              <a:buNone/>
            </a:pPr>
            <a:r>
              <a:rPr lang="en-US" altLang="zh-CN" sz="2000" dirty="0">
                <a:latin typeface="Consolas" panose="020B0609020204030204" pitchFamily="49" charset="0"/>
                <a:ea typeface="+mj-ea"/>
              </a:rPr>
              <a:t>public: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新增外部接口</a:t>
            </a:r>
          </a:p>
          <a:p>
            <a:pPr>
              <a:spcBef>
                <a:spcPts val="30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var2;</a:t>
            </a:r>
          </a:p>
          <a:p>
            <a:pPr>
              <a:spcBef>
                <a:spcPts val="300"/>
              </a:spcBef>
              <a:buFont typeface="Georgia" panose="02040502050405020303" pitchFamily="18" charset="0"/>
              <a:buNone/>
            </a:pPr>
            <a:r>
              <a:rPr lang="en-US" altLang="zh-CN" sz="2000" dirty="0" smtClean="0">
                <a:latin typeface="Consolas" panose="020B0609020204030204" pitchFamily="49" charset="0"/>
                <a:ea typeface="+mj-ea"/>
              </a:rPr>
              <a:t>};</a:t>
            </a:r>
            <a:endParaRPr lang="en-US" altLang="zh-CN" sz="2000" dirty="0">
              <a:latin typeface="Consolas" panose="020B0609020204030204" pitchFamily="49" charset="0"/>
              <a:ea typeface="+mj-ea"/>
            </a:endParaRP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pPr>
              <a:defRPr/>
            </a:pPr>
            <a:r>
              <a:rPr lang="zh-CN" altLang="en-US" sz="4000" dirty="0">
                <a:latin typeface="+mj-ea"/>
              </a:rPr>
              <a:t>例</a:t>
            </a:r>
            <a:r>
              <a:rPr lang="en-US" altLang="zh-CN" sz="4000" dirty="0">
                <a:latin typeface="+mj-ea"/>
              </a:rPr>
              <a:t>7-7  </a:t>
            </a:r>
            <a:r>
              <a:rPr lang="zh-CN" altLang="en-US" sz="4000" dirty="0">
                <a:latin typeface="+mj-ea"/>
              </a:rPr>
              <a:t>多</a:t>
            </a:r>
            <a:r>
              <a:rPr lang="zh-CN" altLang="en-US" sz="4000">
                <a:latin typeface="+mj-ea"/>
              </a:rPr>
              <a:t>继承时的二义性和冗余问题</a:t>
            </a:r>
            <a:endParaRPr lang="zh-CN" altLang="en-US" sz="4000" dirty="0">
              <a:latin typeface="+mj-ea"/>
            </a:endParaRPr>
          </a:p>
        </p:txBody>
      </p:sp>
      <p:sp>
        <p:nvSpPr>
          <p:cNvPr id="59396" name="内容占位符 2"/>
          <p:cNvSpPr>
            <a:spLocks noGrp="1"/>
          </p:cNvSpPr>
          <p:nvPr>
            <p:ph idx="1"/>
          </p:nvPr>
        </p:nvSpPr>
        <p:spPr>
          <a:xfrm>
            <a:off x="2137147" y="1053530"/>
            <a:ext cx="9448428" cy="5521895"/>
          </a:xfrm>
        </p:spPr>
        <p:txBody>
          <a:bodyPr/>
          <a:lstStyle/>
          <a:p>
            <a:pPr>
              <a:spcBef>
                <a:spcPts val="0"/>
              </a:spcBef>
              <a:buFont typeface="Georgia" panose="02040502050405020303" pitchFamily="18" charset="0"/>
              <a:buNone/>
            </a:pPr>
            <a:r>
              <a:rPr lang="en-US" altLang="zh-CN" sz="2000" dirty="0">
                <a:latin typeface="Consolas" panose="020B0609020204030204" pitchFamily="49" charset="0"/>
                <a:ea typeface="+mj-ea"/>
              </a:rPr>
              <a:t>class Derived: public Base1, public Base2 {</a:t>
            </a:r>
          </a:p>
          <a:p>
            <a:pPr>
              <a:spcBef>
                <a:spcPts val="0"/>
              </a:spcBef>
              <a:buFont typeface="Georgia" panose="02040502050405020303" pitchFamily="18" charset="0"/>
              <a:buNone/>
            </a:pPr>
            <a:r>
              <a:rPr lang="en-US" altLang="zh-CN" sz="2000" dirty="0">
                <a:latin typeface="Consolas" panose="020B0609020204030204" pitchFamily="49" charset="0"/>
                <a:ea typeface="+mj-ea"/>
              </a:rPr>
              <a:t>public:	</a:t>
            </a:r>
            <a:endParaRPr lang="zh-CN" altLang="en-US" sz="2000" dirty="0">
              <a:latin typeface="Consolas" panose="020B0609020204030204" pitchFamily="49" charset="0"/>
              <a:ea typeface="+mj-ea"/>
            </a:endParaRPr>
          </a:p>
          <a:p>
            <a:pPr>
              <a:spcBef>
                <a:spcPts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a:t>
            </a:r>
          </a:p>
          <a:p>
            <a:pPr>
              <a:spcBef>
                <a:spcPts val="0"/>
              </a:spcBef>
              <a:buFont typeface="Georgia" panose="02040502050405020303" pitchFamily="18" charset="0"/>
              <a:buNone/>
            </a:pPr>
            <a:r>
              <a:rPr lang="en-US" altLang="zh-CN" sz="2000" dirty="0">
                <a:latin typeface="Consolas" panose="020B0609020204030204" pitchFamily="49" charset="0"/>
                <a:ea typeface="+mj-ea"/>
              </a:rPr>
              <a:t>	void fun() </a:t>
            </a:r>
            <a:r>
              <a:rPr lang="en-US" altLang="zh-CN" sz="2000" dirty="0" smtClean="0">
                <a:latin typeface="Consolas" panose="020B0609020204030204" pitchFamily="49" charset="0"/>
                <a:ea typeface="+mj-ea"/>
              </a:rPr>
              <a:t>{ </a:t>
            </a:r>
            <a:r>
              <a:rPr lang="en-US" altLang="zh-CN" sz="2000" dirty="0" err="1">
                <a:latin typeface="Consolas" panose="020B0609020204030204" pitchFamily="49" charset="0"/>
                <a:ea typeface="+mj-ea"/>
              </a:rPr>
              <a:t>cout</a:t>
            </a:r>
            <a:r>
              <a:rPr lang="en-US" altLang="zh-CN" sz="2000" dirty="0">
                <a:latin typeface="Consolas" panose="020B0609020204030204" pitchFamily="49" charset="0"/>
                <a:ea typeface="+mj-ea"/>
              </a:rPr>
              <a:t> &lt;&lt; "Member of Derived" &lt;&lt; </a:t>
            </a:r>
            <a:r>
              <a:rPr lang="en-US" altLang="zh-CN" sz="2000" dirty="0" err="1">
                <a:latin typeface="Consolas" panose="020B0609020204030204" pitchFamily="49" charset="0"/>
                <a:ea typeface="+mj-ea"/>
              </a:rPr>
              <a:t>endl</a:t>
            </a:r>
            <a:r>
              <a:rPr lang="en-US" altLang="zh-CN" sz="2000" dirty="0">
                <a:latin typeface="Consolas" panose="020B0609020204030204" pitchFamily="49" charset="0"/>
                <a:ea typeface="+mj-ea"/>
              </a:rPr>
              <a:t>; }</a:t>
            </a:r>
          </a:p>
          <a:p>
            <a:pPr>
              <a:spcBef>
                <a:spcPts val="0"/>
              </a:spcBef>
              <a:buFont typeface="Georgia" panose="02040502050405020303" pitchFamily="18" charset="0"/>
              <a:buNone/>
            </a:pPr>
            <a:r>
              <a:rPr lang="en-US" altLang="zh-CN" sz="2000" dirty="0">
                <a:latin typeface="Consolas" panose="020B0609020204030204" pitchFamily="49" charset="0"/>
                <a:ea typeface="+mj-ea"/>
              </a:rPr>
              <a:t>};</a:t>
            </a:r>
          </a:p>
          <a:p>
            <a:pPr>
              <a:spcBef>
                <a:spcPts val="0"/>
              </a:spcBef>
              <a:buFont typeface="Georgia" panose="02040502050405020303" pitchFamily="18" charset="0"/>
              <a:buNone/>
            </a:pPr>
            <a:endParaRPr lang="en-US" altLang="zh-CN" sz="2000" dirty="0">
              <a:latin typeface="Consolas" panose="020B0609020204030204" pitchFamily="49" charset="0"/>
              <a:ea typeface="+mj-ea"/>
            </a:endParaRPr>
          </a:p>
          <a:p>
            <a:pPr>
              <a:spcBef>
                <a:spcPts val="0"/>
              </a:spcBef>
              <a:buFont typeface="Georgia" panose="02040502050405020303" pitchFamily="18" charset="0"/>
              <a:buNone/>
            </a:pP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main() {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程序主函数</a:t>
            </a:r>
          </a:p>
          <a:p>
            <a:pPr>
              <a:spcBef>
                <a:spcPts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Derived d;</a:t>
            </a:r>
          </a:p>
          <a:p>
            <a:pPr>
              <a:spcBef>
                <a:spcPts val="0"/>
              </a:spcBef>
              <a:buFont typeface="Georgia" panose="02040502050405020303" pitchFamily="18" charset="0"/>
              <a:buNone/>
            </a:pPr>
            <a:r>
              <a:rPr lang="en-US" altLang="zh-CN" sz="2000" dirty="0">
                <a:latin typeface="Consolas" panose="020B0609020204030204" pitchFamily="49" charset="0"/>
                <a:ea typeface="+mj-ea"/>
              </a:rPr>
              <a:t>	d.Base1::</a:t>
            </a:r>
            <a:r>
              <a:rPr lang="en-US" altLang="zh-CN" sz="2000" dirty="0">
                <a:solidFill>
                  <a:srgbClr val="0070C0"/>
                </a:solidFill>
                <a:latin typeface="Consolas" panose="020B0609020204030204" pitchFamily="49" charset="0"/>
                <a:ea typeface="+mj-ea"/>
              </a:rPr>
              <a:t>var0</a:t>
            </a:r>
            <a:r>
              <a:rPr lang="en-US" altLang="zh-CN" sz="2000" dirty="0">
                <a:latin typeface="Consolas" panose="020B0609020204030204" pitchFamily="49" charset="0"/>
                <a:ea typeface="+mj-ea"/>
              </a:rPr>
              <a:t> = 2;</a:t>
            </a:r>
            <a:endParaRPr lang="zh-CN" altLang="en-US" sz="2000" dirty="0">
              <a:latin typeface="Consolas" panose="020B0609020204030204" pitchFamily="49" charset="0"/>
              <a:ea typeface="+mj-ea"/>
            </a:endParaRPr>
          </a:p>
          <a:p>
            <a:pPr>
              <a:spcBef>
                <a:spcPts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d.Base1::</a:t>
            </a:r>
            <a:r>
              <a:rPr lang="en-US" altLang="zh-CN" sz="2000" dirty="0">
                <a:solidFill>
                  <a:srgbClr val="0070C0"/>
                </a:solidFill>
                <a:latin typeface="Consolas" panose="020B0609020204030204" pitchFamily="49" charset="0"/>
                <a:ea typeface="+mj-ea"/>
              </a:rPr>
              <a:t>fun0</a:t>
            </a:r>
            <a:r>
              <a:rPr lang="en-US" altLang="zh-CN" sz="2000" dirty="0">
                <a:latin typeface="Consolas" panose="020B0609020204030204" pitchFamily="49" charset="0"/>
                <a:ea typeface="+mj-ea"/>
              </a:rPr>
              <a:t>();</a:t>
            </a:r>
          </a:p>
          <a:p>
            <a:pPr>
              <a:spcBef>
                <a:spcPts val="0"/>
              </a:spcBef>
              <a:buFont typeface="Georgia" panose="02040502050405020303" pitchFamily="18" charset="0"/>
              <a:buNone/>
            </a:pPr>
            <a:r>
              <a:rPr lang="en-US" altLang="zh-CN" sz="2000" dirty="0">
                <a:latin typeface="Consolas" panose="020B0609020204030204" pitchFamily="49" charset="0"/>
                <a:ea typeface="+mj-ea"/>
              </a:rPr>
              <a:t>	d.Base2::</a:t>
            </a:r>
            <a:r>
              <a:rPr lang="en-US" altLang="zh-CN" sz="2000" dirty="0">
                <a:solidFill>
                  <a:srgbClr val="0070C0"/>
                </a:solidFill>
                <a:latin typeface="Consolas" panose="020B0609020204030204" pitchFamily="49" charset="0"/>
                <a:ea typeface="+mj-ea"/>
              </a:rPr>
              <a:t>var0</a:t>
            </a:r>
            <a:r>
              <a:rPr lang="en-US" altLang="zh-CN" sz="2000" dirty="0">
                <a:latin typeface="Consolas" panose="020B0609020204030204" pitchFamily="49" charset="0"/>
                <a:ea typeface="+mj-ea"/>
              </a:rPr>
              <a:t> = 3;</a:t>
            </a:r>
            <a:endParaRPr lang="zh-CN" altLang="en-US" sz="2000" dirty="0">
              <a:latin typeface="Consolas" panose="020B0609020204030204" pitchFamily="49" charset="0"/>
              <a:ea typeface="+mj-ea"/>
            </a:endParaRPr>
          </a:p>
          <a:p>
            <a:pPr>
              <a:spcBef>
                <a:spcPts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d.Base2::</a:t>
            </a:r>
            <a:r>
              <a:rPr lang="en-US" altLang="zh-CN" sz="2000" dirty="0">
                <a:solidFill>
                  <a:srgbClr val="0070C0"/>
                </a:solidFill>
                <a:latin typeface="Consolas" panose="020B0609020204030204" pitchFamily="49" charset="0"/>
                <a:ea typeface="+mj-ea"/>
              </a:rPr>
              <a:t>fun0</a:t>
            </a:r>
            <a:r>
              <a:rPr lang="en-US" altLang="zh-CN" sz="2000" dirty="0">
                <a:latin typeface="Consolas" panose="020B0609020204030204" pitchFamily="49" charset="0"/>
                <a:ea typeface="+mj-ea"/>
              </a:rPr>
              <a:t>();</a:t>
            </a:r>
          </a:p>
          <a:p>
            <a:pPr>
              <a:spcBef>
                <a:spcPts val="0"/>
              </a:spcBef>
              <a:buFont typeface="Georgia" panose="02040502050405020303" pitchFamily="18" charset="0"/>
              <a:buNone/>
            </a:pPr>
            <a:r>
              <a:rPr lang="en-US" altLang="zh-CN" sz="2000" dirty="0">
                <a:latin typeface="Consolas" panose="020B0609020204030204" pitchFamily="49" charset="0"/>
                <a:ea typeface="+mj-ea"/>
              </a:rPr>
              <a:t>	return 0;</a:t>
            </a:r>
          </a:p>
          <a:p>
            <a:pPr>
              <a:spcBef>
                <a:spcPts val="0"/>
              </a:spcBef>
              <a:buFont typeface="Georgia" panose="02040502050405020303" pitchFamily="18" charset="0"/>
              <a:buNone/>
            </a:pPr>
            <a:r>
              <a:rPr lang="en-US" altLang="zh-CN" sz="2000" dirty="0">
                <a:latin typeface="Consolas" panose="020B0609020204030204" pitchFamily="49" charset="0"/>
                <a:ea typeface="+mj-ea"/>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j-ea"/>
              </a:rPr>
              <a:t>Derived</a:t>
            </a:r>
            <a:r>
              <a:rPr lang="zh-CN" altLang="en-US">
                <a:latin typeface="+mj-ea"/>
              </a:rPr>
              <a:t>类对象</a:t>
            </a:r>
            <a:r>
              <a:rPr lang="en-US" altLang="zh-CN">
                <a:latin typeface="+mj-ea"/>
              </a:rPr>
              <a:t>d</a:t>
            </a:r>
            <a:r>
              <a:rPr lang="zh-CN" altLang="en-US">
                <a:latin typeface="+mj-ea"/>
              </a:rPr>
              <a:t>的存储结构示意图</a:t>
            </a:r>
          </a:p>
        </p:txBody>
      </p:sp>
      <p:grpSp>
        <p:nvGrpSpPr>
          <p:cNvPr id="60419" name="Group 31"/>
          <p:cNvGrpSpPr>
            <a:grpSpLocks/>
          </p:cNvGrpSpPr>
          <p:nvPr/>
        </p:nvGrpSpPr>
        <p:grpSpPr bwMode="auto">
          <a:xfrm>
            <a:off x="4535256" y="1701602"/>
            <a:ext cx="6826481" cy="2786084"/>
            <a:chOff x="1008" y="1440"/>
            <a:chExt cx="3859" cy="2129"/>
          </a:xfrm>
        </p:grpSpPr>
        <p:sp>
          <p:nvSpPr>
            <p:cNvPr id="60433" name="Freeform 5"/>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j-ea"/>
                <a:ea typeface="+mj-ea"/>
              </a:endParaRPr>
            </a:p>
          </p:txBody>
        </p:sp>
        <p:sp>
          <p:nvSpPr>
            <p:cNvPr id="60434" name="Line 8"/>
            <p:cNvSpPr>
              <a:spLocks noChangeShapeType="1"/>
            </p:cNvSpPr>
            <p:nvPr/>
          </p:nvSpPr>
          <p:spPr bwMode="auto">
            <a:xfrm>
              <a:off x="1920" y="1440"/>
              <a:ext cx="0" cy="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5" name="Line 9"/>
            <p:cNvSpPr>
              <a:spLocks noChangeShapeType="1"/>
            </p:cNvSpPr>
            <p:nvPr/>
          </p:nvSpPr>
          <p:spPr bwMode="auto">
            <a:xfrm>
              <a:off x="1008" y="31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6" name="Line 10"/>
            <p:cNvSpPr>
              <a:spLocks noChangeShapeType="1"/>
            </p:cNvSpPr>
            <p:nvPr/>
          </p:nvSpPr>
          <p:spPr bwMode="auto">
            <a:xfrm>
              <a:off x="1008" y="2736"/>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7" name="Line 11"/>
            <p:cNvSpPr>
              <a:spLocks noChangeShapeType="1"/>
            </p:cNvSpPr>
            <p:nvPr/>
          </p:nvSpPr>
          <p:spPr bwMode="auto">
            <a:xfrm>
              <a:off x="1008" y="2304"/>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8" name="Line 12"/>
            <p:cNvSpPr>
              <a:spLocks noChangeShapeType="1"/>
            </p:cNvSpPr>
            <p:nvPr/>
          </p:nvSpPr>
          <p:spPr bwMode="auto">
            <a:xfrm>
              <a:off x="1008" y="1860"/>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39" name="Text Box 13"/>
            <p:cNvSpPr txBox="1">
              <a:spLocks noChangeArrowheads="1"/>
            </p:cNvSpPr>
            <p:nvPr/>
          </p:nvSpPr>
          <p:spPr bwMode="auto">
            <a:xfrm>
              <a:off x="1098" y="1488"/>
              <a:ext cx="68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var0</a:t>
              </a:r>
            </a:p>
          </p:txBody>
        </p:sp>
        <p:sp>
          <p:nvSpPr>
            <p:cNvPr id="60440" name="Text Box 14"/>
            <p:cNvSpPr txBox="1">
              <a:spLocks noChangeArrowheads="1"/>
            </p:cNvSpPr>
            <p:nvPr/>
          </p:nvSpPr>
          <p:spPr bwMode="auto">
            <a:xfrm>
              <a:off x="1102" y="1920"/>
              <a:ext cx="72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var1</a:t>
              </a:r>
            </a:p>
          </p:txBody>
        </p:sp>
        <p:sp>
          <p:nvSpPr>
            <p:cNvPr id="60441" name="Text Box 15"/>
            <p:cNvSpPr txBox="1">
              <a:spLocks noChangeArrowheads="1"/>
            </p:cNvSpPr>
            <p:nvPr/>
          </p:nvSpPr>
          <p:spPr bwMode="auto">
            <a:xfrm>
              <a:off x="1103" y="2352"/>
              <a:ext cx="6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var0</a:t>
              </a:r>
            </a:p>
          </p:txBody>
        </p:sp>
        <p:sp>
          <p:nvSpPr>
            <p:cNvPr id="60442" name="Text Box 16"/>
            <p:cNvSpPr txBox="1">
              <a:spLocks noChangeArrowheads="1"/>
            </p:cNvSpPr>
            <p:nvPr/>
          </p:nvSpPr>
          <p:spPr bwMode="auto">
            <a:xfrm>
              <a:off x="1111" y="2784"/>
              <a:ext cx="631"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var2</a:t>
              </a:r>
            </a:p>
          </p:txBody>
        </p:sp>
        <p:sp>
          <p:nvSpPr>
            <p:cNvPr id="60443" name="Text Box 17"/>
            <p:cNvSpPr txBox="1">
              <a:spLocks noChangeArrowheads="1"/>
            </p:cNvSpPr>
            <p:nvPr/>
          </p:nvSpPr>
          <p:spPr bwMode="auto">
            <a:xfrm>
              <a:off x="1143" y="3216"/>
              <a:ext cx="59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latin typeface="+mj-ea"/>
                  <a:ea typeface="+mj-ea"/>
                </a:rPr>
                <a:t>var</a:t>
              </a:r>
            </a:p>
          </p:txBody>
        </p:sp>
        <p:sp>
          <p:nvSpPr>
            <p:cNvPr id="60444" name="Line 19"/>
            <p:cNvSpPr>
              <a:spLocks noChangeShapeType="1"/>
            </p:cNvSpPr>
            <p:nvPr/>
          </p:nvSpPr>
          <p:spPr bwMode="auto">
            <a:xfrm>
              <a:off x="2736" y="1440"/>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5" name="Line 20"/>
            <p:cNvSpPr>
              <a:spLocks noChangeShapeType="1"/>
            </p:cNvSpPr>
            <p:nvPr/>
          </p:nvSpPr>
          <p:spPr bwMode="auto">
            <a:xfrm>
              <a:off x="2736" y="2304"/>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6" name="Line 21"/>
            <p:cNvSpPr>
              <a:spLocks noChangeShapeType="1"/>
            </p:cNvSpPr>
            <p:nvPr/>
          </p:nvSpPr>
          <p:spPr bwMode="auto">
            <a:xfrm>
              <a:off x="3552" y="1440"/>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7" name="Line 23"/>
            <p:cNvSpPr>
              <a:spLocks noChangeShapeType="1"/>
            </p:cNvSpPr>
            <p:nvPr/>
          </p:nvSpPr>
          <p:spPr bwMode="auto">
            <a:xfrm>
              <a:off x="3552" y="2304"/>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8" name="Line 24"/>
            <p:cNvSpPr>
              <a:spLocks noChangeShapeType="1"/>
            </p:cNvSpPr>
            <p:nvPr/>
          </p:nvSpPr>
          <p:spPr bwMode="auto">
            <a:xfrm>
              <a:off x="4272" y="1440"/>
              <a:ext cx="0" cy="211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sp>
          <p:nvSpPr>
            <p:cNvPr id="60449" name="Text Box 25"/>
            <p:cNvSpPr txBox="1">
              <a:spLocks noChangeArrowheads="1"/>
            </p:cNvSpPr>
            <p:nvPr/>
          </p:nvSpPr>
          <p:spPr bwMode="auto">
            <a:xfrm>
              <a:off x="2100" y="1488"/>
              <a:ext cx="11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latin typeface="+mj-ea"/>
                  <a:ea typeface="+mj-ea"/>
                </a:rPr>
                <a:t>Base0</a:t>
              </a:r>
              <a:r>
                <a:rPr lang="zh-CN" altLang="en-US" sz="2000">
                  <a:latin typeface="+mj-ea"/>
                  <a:ea typeface="+mj-ea"/>
                </a:rPr>
                <a:t>类成员</a:t>
              </a:r>
            </a:p>
          </p:txBody>
        </p:sp>
        <p:sp>
          <p:nvSpPr>
            <p:cNvPr id="60450" name="Text Box 26"/>
            <p:cNvSpPr txBox="1">
              <a:spLocks noChangeArrowheads="1"/>
            </p:cNvSpPr>
            <p:nvPr/>
          </p:nvSpPr>
          <p:spPr bwMode="auto">
            <a:xfrm>
              <a:off x="2085" y="2352"/>
              <a:ext cx="116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latin typeface="+mj-ea"/>
                  <a:ea typeface="+mj-ea"/>
                </a:rPr>
                <a:t>Base0</a:t>
              </a:r>
              <a:r>
                <a:rPr lang="zh-CN" altLang="en-US" sz="2000">
                  <a:latin typeface="+mj-ea"/>
                  <a:ea typeface="+mj-ea"/>
                </a:rPr>
                <a:t>类成员</a:t>
              </a:r>
            </a:p>
          </p:txBody>
        </p:sp>
        <p:sp>
          <p:nvSpPr>
            <p:cNvPr id="60451" name="Text Box 27"/>
            <p:cNvSpPr txBox="1">
              <a:spLocks noChangeArrowheads="1"/>
            </p:cNvSpPr>
            <p:nvPr/>
          </p:nvSpPr>
          <p:spPr bwMode="auto">
            <a:xfrm>
              <a:off x="3046" y="1728"/>
              <a:ext cx="110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latin typeface="+mj-ea"/>
                  <a:ea typeface="+mj-ea"/>
                </a:rPr>
                <a:t>Base1</a:t>
              </a:r>
              <a:r>
                <a:rPr lang="zh-CN" altLang="en-US" sz="2000" dirty="0">
                  <a:latin typeface="+mj-ea"/>
                  <a:ea typeface="+mj-ea"/>
                </a:rPr>
                <a:t>类成员</a:t>
              </a:r>
            </a:p>
          </p:txBody>
        </p:sp>
        <p:sp>
          <p:nvSpPr>
            <p:cNvPr id="60452" name="Text Box 28"/>
            <p:cNvSpPr txBox="1">
              <a:spLocks noChangeArrowheads="1"/>
            </p:cNvSpPr>
            <p:nvPr/>
          </p:nvSpPr>
          <p:spPr bwMode="auto">
            <a:xfrm>
              <a:off x="3046" y="2592"/>
              <a:ext cx="117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latin typeface="+mj-ea"/>
                  <a:ea typeface="+mj-ea"/>
                </a:rPr>
                <a:t>Base2</a:t>
              </a:r>
              <a:r>
                <a:rPr lang="zh-CN" altLang="en-US" sz="2000">
                  <a:latin typeface="+mj-ea"/>
                  <a:ea typeface="+mj-ea"/>
                </a:rPr>
                <a:t>类成员</a:t>
              </a:r>
            </a:p>
          </p:txBody>
        </p:sp>
        <p:sp>
          <p:nvSpPr>
            <p:cNvPr id="60453" name="Text Box 29"/>
            <p:cNvSpPr txBox="1">
              <a:spLocks noChangeArrowheads="1"/>
            </p:cNvSpPr>
            <p:nvPr/>
          </p:nvSpPr>
          <p:spPr bwMode="auto">
            <a:xfrm>
              <a:off x="3643" y="2322"/>
              <a:ext cx="122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rgbClr val="0000FF"/>
                  </a:solidFill>
                  <a:latin typeface="+mj-ea"/>
                  <a:ea typeface="+mj-ea"/>
                </a:rPr>
                <a:t>Derived</a:t>
              </a:r>
              <a:r>
                <a:rPr lang="zh-CN" altLang="en-US" sz="2000" dirty="0">
                  <a:latin typeface="+mj-ea"/>
                  <a:ea typeface="+mj-ea"/>
                </a:rPr>
                <a:t>类对象</a:t>
              </a:r>
            </a:p>
          </p:txBody>
        </p:sp>
      </p:grpSp>
      <p:sp>
        <p:nvSpPr>
          <p:cNvPr id="64516" name="Rectangle 34"/>
          <p:cNvSpPr>
            <a:spLocks noChangeArrowheads="1"/>
          </p:cNvSpPr>
          <p:nvPr/>
        </p:nvSpPr>
        <p:spPr bwMode="auto">
          <a:xfrm>
            <a:off x="3073251" y="4779218"/>
            <a:ext cx="3074988" cy="1511300"/>
          </a:xfrm>
          <a:prstGeom prst="rect">
            <a:avLst/>
          </a:prstGeom>
          <a:noFill/>
          <a:ln>
            <a:noFill/>
          </a:ln>
        </p:spPr>
        <p:txBody>
          <a:bodyPr lIns="122699" tIns="61350" rIns="122699" bIns="61350"/>
          <a:lstStyle/>
          <a:p>
            <a:pPr marL="456949" indent="-456949">
              <a:buClr>
                <a:schemeClr val="accent2"/>
              </a:buClr>
              <a:buSzPct val="80000"/>
              <a:defRPr/>
            </a:pPr>
            <a:r>
              <a:rPr lang="zh-CN" altLang="en-US" sz="2400" dirty="0">
                <a:solidFill>
                  <a:schemeClr val="tx2"/>
                </a:solidFill>
                <a:latin typeface="+mj-ea"/>
                <a:ea typeface="+mj-ea"/>
              </a:rPr>
              <a:t>有二义性：</a:t>
            </a:r>
            <a:endParaRPr lang="en-US" altLang="zh-CN" sz="2400" dirty="0">
              <a:solidFill>
                <a:schemeClr val="tx2"/>
              </a:solidFill>
              <a:latin typeface="+mj-ea"/>
              <a:ea typeface="+mj-ea"/>
            </a:endParaRPr>
          </a:p>
          <a:p>
            <a:pPr marL="456949" indent="-456949">
              <a:buClr>
                <a:schemeClr val="accent2"/>
              </a:buClr>
              <a:buSzPct val="80000"/>
              <a:defRPr/>
            </a:pPr>
            <a:r>
              <a:rPr lang="en-US" altLang="zh-CN" sz="2400" dirty="0">
                <a:solidFill>
                  <a:schemeClr val="tx2"/>
                </a:solidFill>
                <a:latin typeface="+mj-ea"/>
                <a:ea typeface="+mj-ea"/>
              </a:rPr>
              <a:t>d.var0</a:t>
            </a:r>
          </a:p>
          <a:p>
            <a:pPr marL="456949" indent="-456949">
              <a:buClr>
                <a:schemeClr val="accent2"/>
              </a:buClr>
              <a:buSzPct val="80000"/>
              <a:defRPr/>
            </a:pPr>
            <a:r>
              <a:rPr lang="en-US" altLang="zh-CN" sz="2400" dirty="0">
                <a:solidFill>
                  <a:schemeClr val="tx2"/>
                </a:solidFill>
                <a:latin typeface="+mj-ea"/>
                <a:ea typeface="+mj-ea"/>
              </a:rPr>
              <a:t>d.Base0::var0</a:t>
            </a:r>
          </a:p>
        </p:txBody>
      </p:sp>
      <p:sp>
        <p:nvSpPr>
          <p:cNvPr id="64517" name="Text Box 35"/>
          <p:cNvSpPr txBox="1">
            <a:spLocks noChangeArrowheads="1"/>
          </p:cNvSpPr>
          <p:nvPr/>
        </p:nvSpPr>
        <p:spPr bwMode="auto">
          <a:xfrm>
            <a:off x="6123335" y="4777631"/>
            <a:ext cx="2376487" cy="1233487"/>
          </a:xfrm>
          <a:prstGeom prst="rect">
            <a:avLst/>
          </a:prstGeom>
          <a:noFill/>
          <a:ln>
            <a:noFill/>
          </a:ln>
        </p:spPr>
        <p:txBody>
          <a:bodyPr lIns="121853" tIns="60926" rIns="121853" bIns="6092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buClr>
                <a:schemeClr val="accent2"/>
              </a:buClr>
              <a:buSzPct val="80000"/>
              <a:buFont typeface="Wingdings" pitchFamily="2" charset="2"/>
              <a:buNone/>
              <a:defRPr/>
            </a:pPr>
            <a:r>
              <a:rPr lang="zh-CN" altLang="en-US" dirty="0">
                <a:solidFill>
                  <a:srgbClr val="0000FF"/>
                </a:solidFill>
                <a:latin typeface="+mj-ea"/>
                <a:ea typeface="+mj-ea"/>
              </a:rPr>
              <a:t>无二义性：</a:t>
            </a:r>
          </a:p>
          <a:p>
            <a:pPr eaLnBrk="1" hangingPunct="1">
              <a:buClr>
                <a:schemeClr val="accent2"/>
              </a:buClr>
              <a:buSzPct val="80000"/>
              <a:buFont typeface="Wingdings" pitchFamily="2" charset="2"/>
              <a:buNone/>
              <a:defRPr/>
            </a:pPr>
            <a:r>
              <a:rPr lang="en-US" altLang="zh-CN" dirty="0">
                <a:solidFill>
                  <a:srgbClr val="0000FF"/>
                </a:solidFill>
                <a:latin typeface="+mj-ea"/>
                <a:ea typeface="+mj-ea"/>
              </a:rPr>
              <a:t>d.Base1::var0</a:t>
            </a:r>
          </a:p>
          <a:p>
            <a:pPr eaLnBrk="1" hangingPunct="1">
              <a:buClr>
                <a:schemeClr val="accent2"/>
              </a:buClr>
              <a:buSzPct val="80000"/>
              <a:buFont typeface="Wingdings" pitchFamily="2" charset="2"/>
              <a:buNone/>
              <a:defRPr/>
            </a:pPr>
            <a:r>
              <a:rPr lang="en-US" altLang="zh-CN" dirty="0">
                <a:solidFill>
                  <a:srgbClr val="0000FF"/>
                </a:solidFill>
                <a:latin typeface="+mj-ea"/>
                <a:ea typeface="+mj-ea"/>
              </a:rPr>
              <a:t>d.Base2::var0</a:t>
            </a:r>
          </a:p>
        </p:txBody>
      </p:sp>
      <p:grpSp>
        <p:nvGrpSpPr>
          <p:cNvPr id="60424" name="Group 19"/>
          <p:cNvGrpSpPr>
            <a:grpSpLocks/>
          </p:cNvGrpSpPr>
          <p:nvPr/>
        </p:nvGrpSpPr>
        <p:grpSpPr bwMode="auto">
          <a:xfrm>
            <a:off x="1179421" y="1889029"/>
            <a:ext cx="3016148" cy="1643062"/>
            <a:chOff x="3129" y="2976"/>
            <a:chExt cx="1487" cy="1080"/>
          </a:xfrm>
        </p:grpSpPr>
        <p:sp>
          <p:nvSpPr>
            <p:cNvPr id="60425" name="Text Box 10"/>
            <p:cNvSpPr txBox="1">
              <a:spLocks noChangeArrowheads="1"/>
            </p:cNvSpPr>
            <p:nvPr/>
          </p:nvSpPr>
          <p:spPr bwMode="auto">
            <a:xfrm>
              <a:off x="3129" y="3414"/>
              <a:ext cx="48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Base1</a:t>
              </a:r>
            </a:p>
          </p:txBody>
        </p:sp>
        <p:sp>
          <p:nvSpPr>
            <p:cNvPr id="60426" name="Text Box 11"/>
            <p:cNvSpPr txBox="1">
              <a:spLocks noChangeArrowheads="1"/>
            </p:cNvSpPr>
            <p:nvPr/>
          </p:nvSpPr>
          <p:spPr bwMode="auto">
            <a:xfrm>
              <a:off x="4129" y="3423"/>
              <a:ext cx="48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Base2</a:t>
              </a:r>
            </a:p>
          </p:txBody>
        </p:sp>
        <p:sp>
          <p:nvSpPr>
            <p:cNvPr id="60427" name="Text Box 12"/>
            <p:cNvSpPr txBox="1">
              <a:spLocks noChangeArrowheads="1"/>
            </p:cNvSpPr>
            <p:nvPr/>
          </p:nvSpPr>
          <p:spPr bwMode="auto">
            <a:xfrm>
              <a:off x="3591" y="3793"/>
              <a:ext cx="49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Derived</a:t>
              </a:r>
            </a:p>
          </p:txBody>
        </p:sp>
        <p:sp>
          <p:nvSpPr>
            <p:cNvPr id="60428" name="Line 13"/>
            <p:cNvSpPr>
              <a:spLocks noChangeShapeType="1"/>
            </p:cNvSpPr>
            <p:nvPr/>
          </p:nvSpPr>
          <p:spPr bwMode="auto">
            <a:xfrm flipV="1">
              <a:off x="3945" y="3657"/>
              <a:ext cx="341"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4"/>
            <p:cNvSpPr>
              <a:spLocks noChangeShapeType="1"/>
            </p:cNvSpPr>
            <p:nvPr/>
          </p:nvSpPr>
          <p:spPr bwMode="auto">
            <a:xfrm flipH="1" flipV="1">
              <a:off x="3334" y="3657"/>
              <a:ext cx="406"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6"/>
            <p:cNvSpPr>
              <a:spLocks noChangeShapeType="1"/>
            </p:cNvSpPr>
            <p:nvPr/>
          </p:nvSpPr>
          <p:spPr bwMode="auto">
            <a:xfrm flipH="1" flipV="1">
              <a:off x="4013" y="3202"/>
              <a:ext cx="311" cy="2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Text Box 17"/>
            <p:cNvSpPr txBox="1">
              <a:spLocks noChangeArrowheads="1"/>
            </p:cNvSpPr>
            <p:nvPr/>
          </p:nvSpPr>
          <p:spPr bwMode="auto">
            <a:xfrm>
              <a:off x="3650" y="2976"/>
              <a:ext cx="48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0000FF"/>
                  </a:solidFill>
                </a:rPr>
                <a:t>Base0</a:t>
              </a:r>
            </a:p>
          </p:txBody>
        </p:sp>
        <p:sp>
          <p:nvSpPr>
            <p:cNvPr id="60432" name="Line 18"/>
            <p:cNvSpPr>
              <a:spLocks noChangeShapeType="1"/>
            </p:cNvSpPr>
            <p:nvPr/>
          </p:nvSpPr>
          <p:spPr bwMode="auto">
            <a:xfrm flipV="1">
              <a:off x="3379" y="3202"/>
              <a:ext cx="362"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 name="灯片编号占位符 2"/>
          <p:cNvSpPr>
            <a:spLocks noGrp="1"/>
          </p:cNvSpPr>
          <p:nvPr>
            <p:ph type="sldNum" sz="quarter" idx="4"/>
          </p:nvPr>
        </p:nvSpPr>
        <p:spPr/>
        <p:txBody>
          <a:bodyPr/>
          <a:lstStyle/>
          <a:p>
            <a:fld id="{B6725A2D-64D5-43E0-9E25-6A4CEDC0863C}"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虚基类</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53</a:t>
            </a:fld>
            <a:endParaRPr lang="zh-CN" altLang="en-US"/>
          </a:p>
        </p:txBody>
      </p:sp>
    </p:spTree>
    <p:extLst>
      <p:ext uri="{BB962C8B-B14F-4D97-AF65-F5344CB8AC3E}">
        <p14:creationId xmlns:p14="http://schemas.microsoft.com/office/powerpoint/2010/main" val="315357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a:t>虚基类的语法和用途</a:t>
            </a:r>
            <a:endParaRPr lang="zh-CN" altLang="en-US" dirty="0"/>
          </a:p>
        </p:txBody>
      </p:sp>
      <p:sp>
        <p:nvSpPr>
          <p:cNvPr id="65539" name="内容占位符 2"/>
          <p:cNvSpPr>
            <a:spLocks noGrp="1"/>
          </p:cNvSpPr>
          <p:nvPr>
            <p:ph idx="1"/>
          </p:nvPr>
        </p:nvSpPr>
        <p:spPr/>
        <p:txBody>
          <a:bodyPr/>
          <a:lstStyle/>
          <a:p>
            <a:r>
              <a:rPr lang="zh-CN" altLang="en-US" sz="2400" dirty="0"/>
              <a:t>需要解决的问题</a:t>
            </a:r>
            <a:endParaRPr lang="en-US" altLang="zh-CN" sz="2400" dirty="0"/>
          </a:p>
          <a:p>
            <a:pPr lvl="1"/>
            <a:r>
              <a:rPr lang="zh-CN" altLang="en-US" sz="2000" dirty="0"/>
              <a:t>当派生类从</a:t>
            </a:r>
            <a:r>
              <a:rPr lang="zh-CN" altLang="en-US" sz="2000" dirty="0">
                <a:solidFill>
                  <a:srgbClr val="C00000"/>
                </a:solidFill>
              </a:rPr>
              <a:t>多个基类</a:t>
            </a:r>
            <a:r>
              <a:rPr lang="zh-CN" altLang="en-US" sz="2000" dirty="0"/>
              <a:t>派生，而这些基类又</a:t>
            </a:r>
            <a:r>
              <a:rPr lang="zh-CN" altLang="en-US" sz="2000" dirty="0">
                <a:solidFill>
                  <a:srgbClr val="C00000"/>
                </a:solidFill>
              </a:rPr>
              <a:t>共同基类</a:t>
            </a:r>
            <a:r>
              <a:rPr lang="zh-CN" altLang="en-US" sz="2000" dirty="0"/>
              <a:t>，则在访问此共同基类中的成员时，将产生</a:t>
            </a:r>
            <a:r>
              <a:rPr lang="zh-CN" altLang="en-US" sz="2000" dirty="0">
                <a:solidFill>
                  <a:srgbClr val="C00000"/>
                </a:solidFill>
              </a:rPr>
              <a:t>冗余</a:t>
            </a:r>
            <a:r>
              <a:rPr lang="zh-CN" altLang="en-US" sz="2000" dirty="0"/>
              <a:t>，并有可能因冗余带来不一致性</a:t>
            </a:r>
            <a:endParaRPr lang="en-US" altLang="zh-CN" sz="2000" dirty="0"/>
          </a:p>
          <a:p>
            <a:r>
              <a:rPr lang="zh-CN" altLang="en-US" sz="2400" dirty="0"/>
              <a:t>虚基类声明</a:t>
            </a:r>
          </a:p>
          <a:p>
            <a:pPr lvl="1"/>
            <a:r>
              <a:rPr lang="zh-CN" altLang="en-US" sz="2000" dirty="0"/>
              <a:t>以</a:t>
            </a:r>
            <a:r>
              <a:rPr lang="en-US" altLang="zh-CN" sz="2000" dirty="0"/>
              <a:t>virtual</a:t>
            </a:r>
            <a:r>
              <a:rPr lang="zh-CN" altLang="en-US" sz="2000" dirty="0"/>
              <a:t>说明基类继承方式</a:t>
            </a:r>
            <a:br>
              <a:rPr lang="zh-CN" altLang="en-US" sz="2000" dirty="0"/>
            </a:br>
            <a:r>
              <a:rPr lang="zh-CN" altLang="en-US" sz="2000" dirty="0"/>
              <a:t>例：</a:t>
            </a:r>
            <a:r>
              <a:rPr lang="en-US" altLang="zh-CN" sz="2000" dirty="0"/>
              <a:t>class B1:virtual public B</a:t>
            </a:r>
          </a:p>
          <a:p>
            <a:r>
              <a:rPr lang="zh-CN" altLang="en-US" sz="2400" dirty="0"/>
              <a:t>作用</a:t>
            </a:r>
          </a:p>
          <a:p>
            <a:pPr lvl="1"/>
            <a:r>
              <a:rPr lang="zh-CN" altLang="en-US" sz="2000" dirty="0"/>
              <a:t>主要用来解决多继承时可能发生的对同一基类继承多次而产生的二义性问题</a:t>
            </a:r>
            <a:endParaRPr lang="en-US" altLang="zh-CN" sz="2000" dirty="0"/>
          </a:p>
          <a:p>
            <a:pPr lvl="1"/>
            <a:r>
              <a:rPr lang="zh-CN" altLang="en-US" sz="2000" dirty="0"/>
              <a:t>为</a:t>
            </a:r>
            <a:r>
              <a:rPr lang="zh-CN" altLang="en-US" sz="2000" dirty="0">
                <a:solidFill>
                  <a:srgbClr val="C00000"/>
                </a:solidFill>
              </a:rPr>
              <a:t>最远的</a:t>
            </a:r>
            <a:r>
              <a:rPr lang="zh-CN" altLang="en-US" sz="2000" dirty="0"/>
              <a:t>派生类提供唯一的基类成员，而不重复产生多次复制</a:t>
            </a:r>
            <a:endParaRPr lang="zh-CN" altLang="en-US" sz="2400" dirty="0"/>
          </a:p>
          <a:p>
            <a:r>
              <a:rPr lang="zh-CN" altLang="en-US" sz="2400" dirty="0"/>
              <a:t>注意：</a:t>
            </a:r>
          </a:p>
          <a:p>
            <a:pPr lvl="1"/>
            <a:r>
              <a:rPr lang="zh-CN" altLang="en-US" sz="2000" dirty="0"/>
              <a:t>在</a:t>
            </a:r>
            <a:r>
              <a:rPr lang="zh-CN" altLang="en-US" sz="2000" dirty="0">
                <a:solidFill>
                  <a:srgbClr val="C00000"/>
                </a:solidFill>
              </a:rPr>
              <a:t>第一级</a:t>
            </a:r>
            <a:r>
              <a:rPr lang="zh-CN" altLang="en-US" sz="2000" dirty="0"/>
              <a:t>继承时就要将共同基类设计为虚基类。</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标题 1"/>
          <p:cNvSpPr>
            <a:spLocks noGrp="1"/>
          </p:cNvSpPr>
          <p:nvPr>
            <p:ph type="title"/>
          </p:nvPr>
        </p:nvSpPr>
        <p:spPr/>
        <p:txBody>
          <a:bodyPr/>
          <a:lstStyle/>
          <a:p>
            <a:r>
              <a:rPr lang="zh-CN" altLang="en-US">
                <a:latin typeface="+mj-ea"/>
              </a:rPr>
              <a:t>例</a:t>
            </a:r>
            <a:r>
              <a:rPr lang="en-US" altLang="zh-CN">
                <a:latin typeface="+mj-ea"/>
              </a:rPr>
              <a:t>7-8 </a:t>
            </a:r>
            <a:r>
              <a:rPr lang="zh-CN" altLang="en-US">
                <a:latin typeface="+mj-ea"/>
              </a:rPr>
              <a:t>虚基类举例</a:t>
            </a:r>
            <a:endParaRPr lang="zh-CN" altLang="en-US" dirty="0">
              <a:latin typeface="+mj-ea"/>
            </a:endParaRPr>
          </a:p>
        </p:txBody>
      </p:sp>
      <p:grpSp>
        <p:nvGrpSpPr>
          <p:cNvPr id="63492" name="Group 96"/>
          <p:cNvGrpSpPr>
            <a:grpSpLocks/>
          </p:cNvGrpSpPr>
          <p:nvPr/>
        </p:nvGrpSpPr>
        <p:grpSpPr bwMode="auto">
          <a:xfrm>
            <a:off x="1849116" y="1629594"/>
            <a:ext cx="4320480" cy="4224337"/>
            <a:chOff x="768" y="1296"/>
            <a:chExt cx="2629" cy="2688"/>
          </a:xfrm>
        </p:grpSpPr>
        <p:grpSp>
          <p:nvGrpSpPr>
            <p:cNvPr id="63502" name="Group 68"/>
            <p:cNvGrpSpPr>
              <a:grpSpLocks/>
            </p:cNvGrpSpPr>
            <p:nvPr/>
          </p:nvGrpSpPr>
          <p:grpSpPr bwMode="auto">
            <a:xfrm>
              <a:off x="768" y="2330"/>
              <a:ext cx="1059" cy="607"/>
              <a:chOff x="6978" y="7732"/>
              <a:chExt cx="1816" cy="1665"/>
            </a:xfrm>
          </p:grpSpPr>
          <p:sp>
            <p:nvSpPr>
              <p:cNvPr id="63526" name="Text Box 69"/>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Base1</a:t>
                </a:r>
              </a:p>
              <a:p>
                <a:pPr algn="ctr"/>
                <a:endParaRPr kumimoji="0" lang="en-US" altLang="zh-CN" sz="2000">
                  <a:latin typeface="+mj-ea"/>
                  <a:ea typeface="+mj-ea"/>
                </a:endParaRPr>
              </a:p>
            </p:txBody>
          </p:sp>
          <p:sp>
            <p:nvSpPr>
              <p:cNvPr id="63527" name="Text Box 70"/>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var1 : int</a:t>
                </a:r>
              </a:p>
            </p:txBody>
          </p:sp>
          <p:sp>
            <p:nvSpPr>
              <p:cNvPr id="63528" name="Text Box 71"/>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2000">
                  <a:latin typeface="+mj-ea"/>
                  <a:ea typeface="+mj-ea"/>
                </a:endParaRPr>
              </a:p>
            </p:txBody>
          </p:sp>
        </p:grpSp>
        <p:grpSp>
          <p:nvGrpSpPr>
            <p:cNvPr id="63503" name="Group 72"/>
            <p:cNvGrpSpPr>
              <a:grpSpLocks/>
            </p:cNvGrpSpPr>
            <p:nvPr/>
          </p:nvGrpSpPr>
          <p:grpSpPr bwMode="auto">
            <a:xfrm>
              <a:off x="2302" y="2330"/>
              <a:ext cx="1095" cy="607"/>
              <a:chOff x="6978" y="7732"/>
              <a:chExt cx="1816" cy="1665"/>
            </a:xfrm>
          </p:grpSpPr>
          <p:sp>
            <p:nvSpPr>
              <p:cNvPr id="63523" name="Text Box 73"/>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Base2</a:t>
                </a:r>
              </a:p>
            </p:txBody>
          </p:sp>
          <p:sp>
            <p:nvSpPr>
              <p:cNvPr id="63524" name="Text Box 74"/>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var2 : int</a:t>
                </a:r>
              </a:p>
            </p:txBody>
          </p:sp>
          <p:sp>
            <p:nvSpPr>
              <p:cNvPr id="63525" name="Text Box 75"/>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endParaRPr kumimoji="0" lang="zh-CN" altLang="zh-CN" sz="2000">
                  <a:latin typeface="+mj-ea"/>
                  <a:ea typeface="+mj-ea"/>
                </a:endParaRPr>
              </a:p>
            </p:txBody>
          </p:sp>
        </p:grpSp>
        <p:grpSp>
          <p:nvGrpSpPr>
            <p:cNvPr id="63504" name="Group 76"/>
            <p:cNvGrpSpPr>
              <a:grpSpLocks/>
            </p:cNvGrpSpPr>
            <p:nvPr/>
          </p:nvGrpSpPr>
          <p:grpSpPr bwMode="auto">
            <a:xfrm>
              <a:off x="1535" y="3377"/>
              <a:ext cx="1168" cy="607"/>
              <a:chOff x="6978" y="7732"/>
              <a:chExt cx="1816" cy="1665"/>
            </a:xfrm>
          </p:grpSpPr>
          <p:sp>
            <p:nvSpPr>
              <p:cNvPr id="63520" name="Text Box 77"/>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Derived</a:t>
                </a:r>
              </a:p>
            </p:txBody>
          </p:sp>
          <p:sp>
            <p:nvSpPr>
              <p:cNvPr id="63521" name="Text Box 78"/>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 : int</a:t>
                </a:r>
              </a:p>
            </p:txBody>
          </p:sp>
          <p:sp>
            <p:nvSpPr>
              <p:cNvPr id="63522" name="Text Box 79"/>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fun() : void</a:t>
                </a:r>
              </a:p>
            </p:txBody>
          </p:sp>
        </p:grpSp>
        <p:sp>
          <p:nvSpPr>
            <p:cNvPr id="63505" name="AutoShape 80"/>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latin typeface="+mj-ea"/>
                <a:ea typeface="+mj-ea"/>
              </a:endParaRPr>
            </a:p>
          </p:txBody>
        </p:sp>
        <p:sp>
          <p:nvSpPr>
            <p:cNvPr id="63506" name="AutoShape 81"/>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latin typeface="+mj-ea"/>
                <a:ea typeface="+mj-ea"/>
              </a:endParaRPr>
            </a:p>
          </p:txBody>
        </p:sp>
        <p:sp>
          <p:nvSpPr>
            <p:cNvPr id="63507" name="Line 82"/>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08" name="Line 83"/>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09" name="Line 84"/>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0" name="Line 85"/>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nvGrpSpPr>
            <p:cNvPr id="63511" name="Group 86"/>
            <p:cNvGrpSpPr>
              <a:grpSpLocks/>
            </p:cNvGrpSpPr>
            <p:nvPr/>
          </p:nvGrpSpPr>
          <p:grpSpPr bwMode="auto">
            <a:xfrm>
              <a:off x="1316" y="1296"/>
              <a:ext cx="1789" cy="607"/>
              <a:chOff x="6978" y="7732"/>
              <a:chExt cx="1816" cy="1665"/>
            </a:xfrm>
          </p:grpSpPr>
          <p:sp>
            <p:nvSpPr>
              <p:cNvPr id="63517" name="Text Box 87"/>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algn="ctr"/>
                <a:r>
                  <a:rPr kumimoji="0" lang="en-US" altLang="zh-CN" sz="2000">
                    <a:latin typeface="+mj-ea"/>
                    <a:ea typeface="+mj-ea"/>
                  </a:rPr>
                  <a:t>&lt;&lt;virtual&gt;&gt; Base0</a:t>
                </a:r>
              </a:p>
            </p:txBody>
          </p:sp>
          <p:sp>
            <p:nvSpPr>
              <p:cNvPr id="63518" name="Text Box 88"/>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var0 : int</a:t>
                </a:r>
              </a:p>
            </p:txBody>
          </p:sp>
          <p:sp>
            <p:nvSpPr>
              <p:cNvPr id="63519" name="Text Box 89"/>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r>
                  <a:rPr kumimoji="0" lang="en-US" altLang="zh-CN" sz="2000">
                    <a:latin typeface="+mj-ea"/>
                    <a:ea typeface="+mj-ea"/>
                  </a:rPr>
                  <a:t>+ fun0() : void</a:t>
                </a:r>
              </a:p>
            </p:txBody>
          </p:sp>
        </p:grpSp>
        <p:sp>
          <p:nvSpPr>
            <p:cNvPr id="63512" name="AutoShape 90"/>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000">
                <a:latin typeface="+mj-ea"/>
                <a:ea typeface="+mj-ea"/>
              </a:endParaRPr>
            </a:p>
          </p:txBody>
        </p:sp>
        <p:sp>
          <p:nvSpPr>
            <p:cNvPr id="63513" name="Line 91"/>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4" name="Line 92"/>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5" name="Line 93"/>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63516" name="Line 94"/>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grpSp>
      <p:grpSp>
        <p:nvGrpSpPr>
          <p:cNvPr id="63493" name="组合 147"/>
          <p:cNvGrpSpPr>
            <a:grpSpLocks/>
          </p:cNvGrpSpPr>
          <p:nvPr/>
        </p:nvGrpSpPr>
        <p:grpSpPr bwMode="auto">
          <a:xfrm>
            <a:off x="7398964" y="2052190"/>
            <a:ext cx="3019103" cy="3033787"/>
            <a:chOff x="6880037" y="2924553"/>
            <a:chExt cx="1586108" cy="2131691"/>
          </a:xfrm>
        </p:grpSpPr>
        <p:sp>
          <p:nvSpPr>
            <p:cNvPr id="36" name="Text Box 108"/>
            <p:cNvSpPr txBox="1">
              <a:spLocks noChangeArrowheads="1"/>
            </p:cNvSpPr>
            <p:nvPr/>
          </p:nvSpPr>
          <p:spPr bwMode="auto">
            <a:xfrm>
              <a:off x="6880037" y="4326317"/>
              <a:ext cx="1586108" cy="445786"/>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Base0</a:t>
              </a:r>
              <a:r>
                <a:rPr lang="zh-CN" altLang="en-US" sz="2000">
                  <a:latin typeface="+mj-ea"/>
                  <a:ea typeface="+mj-ea"/>
                </a:rPr>
                <a:t>类数据成员</a:t>
              </a:r>
            </a:p>
          </p:txBody>
        </p:sp>
        <p:sp>
          <p:nvSpPr>
            <p:cNvPr id="37" name="Text Box 109"/>
            <p:cNvSpPr txBox="1">
              <a:spLocks noChangeArrowheads="1"/>
            </p:cNvSpPr>
            <p:nvPr/>
          </p:nvSpPr>
          <p:spPr bwMode="auto">
            <a:xfrm>
              <a:off x="6880037" y="3178385"/>
              <a:ext cx="1586108" cy="447049"/>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Base1</a:t>
              </a:r>
              <a:r>
                <a:rPr lang="zh-CN" altLang="en-US" sz="2000">
                  <a:latin typeface="+mj-ea"/>
                  <a:ea typeface="+mj-ea"/>
                </a:rPr>
                <a:t>类新增数据成员</a:t>
              </a:r>
            </a:p>
          </p:txBody>
        </p:sp>
        <p:sp>
          <p:nvSpPr>
            <p:cNvPr id="40" name="Text Box 112"/>
            <p:cNvSpPr txBox="1">
              <a:spLocks noChangeArrowheads="1"/>
            </p:cNvSpPr>
            <p:nvPr/>
          </p:nvSpPr>
          <p:spPr bwMode="auto">
            <a:xfrm>
              <a:off x="6880037" y="2924553"/>
              <a:ext cx="1586108" cy="253832"/>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dirty="0">
                  <a:latin typeface="+mj-ea"/>
                  <a:ea typeface="+mj-ea"/>
                </a:rPr>
                <a:t>Base0</a:t>
              </a:r>
              <a:r>
                <a:rPr lang="zh-CN" altLang="en-US" sz="2000" dirty="0">
                  <a:latin typeface="+mj-ea"/>
                  <a:ea typeface="+mj-ea"/>
                </a:rPr>
                <a:t>指针</a:t>
              </a:r>
            </a:p>
          </p:txBody>
        </p:sp>
        <p:sp>
          <p:nvSpPr>
            <p:cNvPr id="41" name="Text Box 113"/>
            <p:cNvSpPr txBox="1">
              <a:spLocks noChangeArrowheads="1"/>
            </p:cNvSpPr>
            <p:nvPr/>
          </p:nvSpPr>
          <p:spPr bwMode="auto">
            <a:xfrm>
              <a:off x="6880037" y="3881793"/>
              <a:ext cx="1586108" cy="444523"/>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Base2</a:t>
              </a:r>
              <a:r>
                <a:rPr lang="zh-CN" altLang="en-US" sz="2000">
                  <a:latin typeface="+mj-ea"/>
                  <a:ea typeface="+mj-ea"/>
                </a:rPr>
                <a:t>类新增数据成员</a:t>
              </a:r>
            </a:p>
          </p:txBody>
        </p:sp>
        <p:sp>
          <p:nvSpPr>
            <p:cNvPr id="42" name="Text Box 114"/>
            <p:cNvSpPr txBox="1">
              <a:spLocks noChangeArrowheads="1"/>
            </p:cNvSpPr>
            <p:nvPr/>
          </p:nvSpPr>
          <p:spPr bwMode="auto">
            <a:xfrm>
              <a:off x="6880037" y="3625434"/>
              <a:ext cx="1586108" cy="253833"/>
            </a:xfrm>
            <a:prstGeom prst="rect">
              <a:avLst/>
            </a:prstGeom>
            <a:noFill/>
            <a:ln w="9525" algn="ctr">
              <a:solidFill>
                <a:schemeClr val="tx1"/>
              </a:solidFill>
              <a:miter lim="800000"/>
              <a:headEnd/>
              <a:tailEnd/>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Base0</a:t>
              </a:r>
              <a:r>
                <a:rPr lang="zh-CN" altLang="en-US" sz="2000">
                  <a:latin typeface="+mj-ea"/>
                  <a:ea typeface="+mj-ea"/>
                </a:rPr>
                <a:t>指针</a:t>
              </a:r>
            </a:p>
          </p:txBody>
        </p:sp>
        <p:cxnSp>
          <p:nvCxnSpPr>
            <p:cNvPr id="63499" name="AutoShape 115"/>
            <p:cNvCxnSpPr>
              <a:cxnSpLocks noChangeShapeType="1"/>
            </p:cNvCxnSpPr>
            <p:nvPr/>
          </p:nvCxnSpPr>
          <p:spPr bwMode="auto">
            <a:xfrm rot="16200000" flipH="1">
              <a:off x="7636388" y="3523830"/>
              <a:ext cx="1297501" cy="362012"/>
            </a:xfrm>
            <a:prstGeom prst="bentConnector4">
              <a:avLst>
                <a:gd name="adj1" fmla="val -60"/>
                <a:gd name="adj2" fmla="val 20835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 name="Text Box 116"/>
            <p:cNvSpPr txBox="1">
              <a:spLocks noChangeArrowheads="1"/>
            </p:cNvSpPr>
            <p:nvPr/>
          </p:nvSpPr>
          <p:spPr bwMode="auto">
            <a:xfrm>
              <a:off x="7188736" y="4822616"/>
              <a:ext cx="988595" cy="233628"/>
            </a:xfrm>
            <a:prstGeom prst="rect">
              <a:avLst/>
            </a:prstGeom>
            <a:noFill/>
            <a:ln>
              <a:noFill/>
            </a:ln>
          </p:spPr>
          <p:txBody>
            <a:bodyPr lIns="0" tIns="0" rIns="0" bIns="0" anchor="ctr"/>
            <a:lstStyle>
              <a:lvl1pPr eaLnBrk="0" hangingPunct="0">
                <a:defRPr kumimoji="1" sz="3200">
                  <a:solidFill>
                    <a:schemeClr val="tx1"/>
                  </a:solidFill>
                  <a:latin typeface="Times New Roman" pitchFamily="18" charset="0"/>
                  <a:ea typeface="宋体" pitchFamily="2" charset="-122"/>
                </a:defRPr>
              </a:lvl1pPr>
              <a:lvl2pPr marL="742950" indent="-285750" eaLnBrk="0" hangingPunct="0">
                <a:defRPr kumimoji="1" sz="3200">
                  <a:solidFill>
                    <a:schemeClr val="tx1"/>
                  </a:solidFill>
                  <a:latin typeface="Times New Roman" pitchFamily="18" charset="0"/>
                  <a:ea typeface="宋体" pitchFamily="2" charset="-122"/>
                </a:defRPr>
              </a:lvl2pPr>
              <a:lvl3pPr marL="1143000" indent="-228600" eaLnBrk="0" hangingPunct="0">
                <a:defRPr kumimoji="1" sz="3200">
                  <a:solidFill>
                    <a:schemeClr val="tx1"/>
                  </a:solidFill>
                  <a:latin typeface="Times New Roman" pitchFamily="18" charset="0"/>
                  <a:ea typeface="宋体" pitchFamily="2" charset="-122"/>
                </a:defRPr>
              </a:lvl3pPr>
              <a:lvl4pPr marL="1600200" indent="-228600" eaLnBrk="0" hangingPunct="0">
                <a:defRPr kumimoji="1" sz="3200">
                  <a:solidFill>
                    <a:schemeClr val="tx1"/>
                  </a:solidFill>
                  <a:latin typeface="Times New Roman" pitchFamily="18" charset="0"/>
                  <a:ea typeface="宋体" pitchFamily="2" charset="-122"/>
                </a:defRPr>
              </a:lvl4pPr>
              <a:lvl5pPr marL="2057400" indent="-228600" eaLnBrk="0" hangingPunct="0">
                <a:defRPr kumimoji="1" sz="3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3200">
                  <a:solidFill>
                    <a:schemeClr val="tx1"/>
                  </a:solidFill>
                  <a:latin typeface="Times New Roman" pitchFamily="18" charset="0"/>
                  <a:ea typeface="宋体" pitchFamily="2" charset="-122"/>
                </a:defRPr>
              </a:lvl9pPr>
            </a:lstStyle>
            <a:p>
              <a:pPr algn="ctr" eaLnBrk="1" hangingPunct="1">
                <a:defRPr/>
              </a:pPr>
              <a:r>
                <a:rPr lang="en-US" altLang="zh-CN" sz="2000">
                  <a:latin typeface="+mj-ea"/>
                  <a:ea typeface="+mj-ea"/>
                </a:rPr>
                <a:t>Derived</a:t>
              </a:r>
              <a:r>
                <a:rPr lang="zh-CN" altLang="en-US" sz="2000">
                  <a:latin typeface="+mj-ea"/>
                  <a:ea typeface="+mj-ea"/>
                </a:rPr>
                <a:t>对象</a:t>
              </a:r>
            </a:p>
          </p:txBody>
        </p:sp>
        <p:cxnSp>
          <p:nvCxnSpPr>
            <p:cNvPr id="63501" name="AutoShape 127"/>
            <p:cNvCxnSpPr>
              <a:cxnSpLocks noChangeShapeType="1"/>
            </p:cNvCxnSpPr>
            <p:nvPr/>
          </p:nvCxnSpPr>
          <p:spPr bwMode="auto">
            <a:xfrm rot="10800000" flipH="1" flipV="1">
              <a:off x="8106166"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 name="灯片编号占位符 1"/>
          <p:cNvSpPr>
            <a:spLocks noGrp="1"/>
          </p:cNvSpPr>
          <p:nvPr>
            <p:ph type="sldNum" sz="quarter" idx="4"/>
          </p:nvPr>
        </p:nvSpPr>
        <p:spPr/>
        <p:txBody>
          <a:bodyPr/>
          <a:lstStyle/>
          <a:p>
            <a:fld id="{B6725A2D-64D5-43E0-9E25-6A4CEDC0863C}" type="slidenum">
              <a:rPr lang="zh-CN" altLang="en-US" smtClean="0"/>
              <a:pPr/>
              <a:t>55</a:t>
            </a:fld>
            <a:endParaRPr lang="zh-CN" alt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pPr eaLnBrk="1" hangingPunct="1">
              <a:defRPr/>
            </a:pPr>
            <a:r>
              <a:rPr lang="zh-CN" altLang="en-US" dirty="0">
                <a:latin typeface="+mj-ea"/>
              </a:rPr>
              <a:t>例</a:t>
            </a:r>
            <a:r>
              <a:rPr lang="en-US" altLang="zh-CN" dirty="0">
                <a:latin typeface="+mj-ea"/>
              </a:rPr>
              <a:t>7-8 </a:t>
            </a:r>
            <a:r>
              <a:rPr lang="zh-CN" altLang="en-US" dirty="0">
                <a:latin typeface="+mj-ea"/>
              </a:rPr>
              <a:t>虚基类举例</a:t>
            </a:r>
            <a:endParaRPr kumimoji="1" lang="zh-CN" altLang="en-US" dirty="0">
              <a:latin typeface="+mj-ea"/>
            </a:endParaRPr>
          </a:p>
        </p:txBody>
      </p:sp>
      <p:sp>
        <p:nvSpPr>
          <p:cNvPr id="64516" name="内容占位符 2"/>
          <p:cNvSpPr>
            <a:spLocks noGrp="1"/>
          </p:cNvSpPr>
          <p:nvPr>
            <p:ph idx="1"/>
          </p:nvPr>
        </p:nvSpPr>
        <p:spPr>
          <a:xfrm>
            <a:off x="2353171" y="1053530"/>
            <a:ext cx="9232404" cy="5521895"/>
          </a:xfrm>
        </p:spPr>
        <p:txBody>
          <a:bodyPr/>
          <a:lstStyle/>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#include &lt;</a:t>
            </a:r>
            <a:r>
              <a:rPr lang="en-US" altLang="zh-CN" sz="2000" dirty="0" err="1">
                <a:latin typeface="Consolas" panose="020B0609020204030204" pitchFamily="49" charset="0"/>
                <a:ea typeface="+mj-ea"/>
              </a:rPr>
              <a:t>iostream</a:t>
            </a:r>
            <a:r>
              <a:rPr lang="en-US" altLang="zh-CN" sz="2000" dirty="0">
                <a:latin typeface="Consolas" panose="020B0609020204030204" pitchFamily="49" charset="0"/>
                <a:ea typeface="+mj-ea"/>
              </a:rPr>
              <a:t>&gt;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using namespace </a:t>
            </a:r>
            <a:r>
              <a:rPr lang="en-US" altLang="zh-CN" sz="2000" dirty="0" err="1">
                <a:latin typeface="Consolas" panose="020B0609020204030204" pitchFamily="49" charset="0"/>
                <a:ea typeface="+mj-ea"/>
              </a:rPr>
              <a:t>std</a:t>
            </a: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class Base0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var0;</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void fun0() { </a:t>
            </a:r>
            <a:r>
              <a:rPr lang="en-US" altLang="zh-CN" sz="2000" dirty="0" err="1">
                <a:latin typeface="Consolas" panose="020B0609020204030204" pitchFamily="49" charset="0"/>
                <a:ea typeface="+mj-ea"/>
              </a:rPr>
              <a:t>cout</a:t>
            </a:r>
            <a:r>
              <a:rPr lang="en-US" altLang="zh-CN" sz="2000" dirty="0">
                <a:latin typeface="Consolas" panose="020B0609020204030204" pitchFamily="49" charset="0"/>
                <a:ea typeface="+mj-ea"/>
              </a:rPr>
              <a:t> &lt;&lt; "Member of Base0" &lt;&lt; </a:t>
            </a:r>
            <a:r>
              <a:rPr lang="en-US" altLang="zh-CN" sz="2000" dirty="0" err="1">
                <a:latin typeface="Consolas" panose="020B0609020204030204" pitchFamily="49" charset="0"/>
                <a:ea typeface="+mj-ea"/>
              </a:rPr>
              <a:t>endl</a:t>
            </a:r>
            <a:r>
              <a:rPr lang="en-US" altLang="zh-CN" sz="2000" dirty="0">
                <a:latin typeface="Consolas" panose="020B0609020204030204" pitchFamily="49" charset="0"/>
                <a:ea typeface="+mj-ea"/>
              </a:rPr>
              <a:t>;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class Base1: </a:t>
            </a:r>
            <a:r>
              <a:rPr lang="en-US" altLang="zh-CN" sz="2000" dirty="0">
                <a:solidFill>
                  <a:srgbClr val="0070C0"/>
                </a:solidFill>
                <a:latin typeface="Consolas" panose="020B0609020204030204" pitchFamily="49" charset="0"/>
                <a:ea typeface="+mj-ea"/>
              </a:rPr>
              <a:t>virtual</a:t>
            </a:r>
            <a:r>
              <a:rPr lang="en-US" altLang="zh-CN" sz="2000" dirty="0">
                <a:latin typeface="Consolas" panose="020B0609020204030204" pitchFamily="49" charset="0"/>
                <a:ea typeface="+mj-ea"/>
              </a:rPr>
              <a:t> public Base0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	</a:t>
            </a:r>
            <a:endParaRPr lang="zh-CN" altLang="en-US"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var1;</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class Base2: </a:t>
            </a:r>
            <a:r>
              <a:rPr lang="en-US" altLang="zh-CN" sz="2000" dirty="0">
                <a:solidFill>
                  <a:srgbClr val="0070C0"/>
                </a:solidFill>
                <a:latin typeface="Consolas" panose="020B0609020204030204" pitchFamily="49" charset="0"/>
                <a:ea typeface="+mj-ea"/>
              </a:rPr>
              <a:t>virtual</a:t>
            </a:r>
            <a:r>
              <a:rPr lang="en-US" altLang="zh-CN" sz="2000" dirty="0">
                <a:latin typeface="Consolas" panose="020B0609020204030204" pitchFamily="49" charset="0"/>
                <a:ea typeface="+mj-ea"/>
              </a:rPr>
              <a:t> public Base0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	</a:t>
            </a:r>
            <a:endParaRPr lang="zh-CN" altLang="en-US"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var2;</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56</a:t>
            </a:fld>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pPr eaLnBrk="1" hangingPunct="1">
              <a:defRPr/>
            </a:pPr>
            <a:r>
              <a:rPr lang="zh-CN" altLang="en-US" dirty="0">
                <a:latin typeface="+mj-ea"/>
              </a:rPr>
              <a:t>例</a:t>
            </a:r>
            <a:r>
              <a:rPr lang="en-US" altLang="zh-CN" dirty="0">
                <a:latin typeface="+mj-ea"/>
              </a:rPr>
              <a:t>7-8 </a:t>
            </a:r>
            <a:r>
              <a:rPr lang="zh-CN" altLang="en-US" dirty="0">
                <a:latin typeface="+mj-ea"/>
              </a:rPr>
              <a:t>虚基类举例</a:t>
            </a:r>
            <a:endParaRPr kumimoji="1" lang="zh-CN" altLang="en-US" dirty="0">
              <a:latin typeface="+mj-ea"/>
            </a:endParaRPr>
          </a:p>
        </p:txBody>
      </p:sp>
      <p:sp>
        <p:nvSpPr>
          <p:cNvPr id="65540" name="内容占位符 2"/>
          <p:cNvSpPr>
            <a:spLocks noGrp="1"/>
          </p:cNvSpPr>
          <p:nvPr>
            <p:ph idx="1"/>
          </p:nvPr>
        </p:nvSpPr>
        <p:spPr>
          <a:xfrm>
            <a:off x="2353171" y="1053530"/>
            <a:ext cx="9232404" cy="5521895"/>
          </a:xfrm>
        </p:spPr>
        <p:txBody>
          <a:bodyPr/>
          <a:lstStyle/>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class Derived: public Base1, public Base2 {</a:t>
            </a:r>
          </a:p>
          <a:p>
            <a:pPr marL="477838" indent="-333375" eaLnBrk="1" hangingPunct="1">
              <a:spcBef>
                <a:spcPct val="0"/>
              </a:spcBef>
              <a:buFont typeface="Georgia" panose="02040502050405020303" pitchFamily="18" charset="0"/>
              <a:buNone/>
            </a:pP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定义派生类</a:t>
            </a:r>
            <a:r>
              <a:rPr lang="en-US" altLang="zh-CN" sz="2000" dirty="0" smtClean="0">
                <a:solidFill>
                  <a:schemeClr val="tx1">
                    <a:lumMod val="50000"/>
                    <a:lumOff val="50000"/>
                  </a:schemeClr>
                </a:solidFill>
                <a:latin typeface="Consolas" panose="020B0609020204030204" pitchFamily="49" charset="0"/>
                <a:ea typeface="+mj-ea"/>
              </a:rPr>
              <a:t>Derived</a:t>
            </a:r>
            <a:endParaRPr lang="en-US" altLang="zh-CN" sz="2000" dirty="0">
              <a:solidFill>
                <a:schemeClr val="tx1">
                  <a:lumMod val="50000"/>
                  <a:lumOff val="50000"/>
                </a:schemeClr>
              </a:solidFill>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	</a:t>
            </a:r>
            <a:endParaRPr lang="zh-CN" altLang="en-US"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void fun()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cout</a:t>
            </a:r>
            <a:r>
              <a:rPr lang="en-US" altLang="zh-CN" sz="2000" dirty="0">
                <a:latin typeface="Consolas" panose="020B0609020204030204" pitchFamily="49" charset="0"/>
                <a:ea typeface="+mj-ea"/>
              </a:rPr>
              <a:t> &lt;&lt; "Member of Derived" &lt;&lt; </a:t>
            </a:r>
            <a:r>
              <a:rPr lang="en-US" altLang="zh-CN" sz="2000" dirty="0" err="1">
                <a:latin typeface="Consolas" panose="020B0609020204030204" pitchFamily="49" charset="0"/>
                <a:ea typeface="+mj-ea"/>
              </a:rPr>
              <a:t>endl</a:t>
            </a: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endParaRPr lang="en-US" altLang="zh-CN"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main() {	</a:t>
            </a:r>
            <a:endParaRPr lang="zh-CN" altLang="en-US"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Derived d;</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d.var0 = 2;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直接访问虚基类的数据成员</a:t>
            </a: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d.fun0();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直接访问虚基类的函数成员</a:t>
            </a: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return 0;</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57</a:t>
            </a:fld>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a:t>虚基类及其派生类构造函数</a:t>
            </a:r>
            <a:endParaRPr lang="zh-CN" altLang="en-US" dirty="0"/>
          </a:p>
        </p:txBody>
      </p:sp>
      <p:sp>
        <p:nvSpPr>
          <p:cNvPr id="69635" name="内容占位符 2"/>
          <p:cNvSpPr>
            <a:spLocks noGrp="1"/>
          </p:cNvSpPr>
          <p:nvPr>
            <p:ph idx="1"/>
          </p:nvPr>
        </p:nvSpPr>
        <p:spPr/>
        <p:txBody>
          <a:bodyPr/>
          <a:lstStyle/>
          <a:p>
            <a:r>
              <a:rPr lang="zh-CN" altLang="en-US" sz="2400" dirty="0"/>
              <a:t>建立对象时所指定的类称为</a:t>
            </a:r>
            <a:r>
              <a:rPr lang="zh-CN" altLang="en-US" sz="2400" dirty="0">
                <a:solidFill>
                  <a:srgbClr val="FF0000"/>
                </a:solidFill>
              </a:rPr>
              <a:t>最远派生类</a:t>
            </a:r>
            <a:r>
              <a:rPr lang="zh-CN" altLang="en-US" sz="2400" dirty="0"/>
              <a:t>。</a:t>
            </a:r>
            <a:endParaRPr lang="en-US" altLang="zh-CN" sz="2400" dirty="0"/>
          </a:p>
          <a:p>
            <a:r>
              <a:rPr lang="zh-CN" altLang="en-US" sz="2400" dirty="0"/>
              <a:t>虚基类的成员是由最远派生类的构造函数通过调用虚基类的构造函数进行初始化的。</a:t>
            </a:r>
            <a:endParaRPr lang="en-US" altLang="zh-CN" sz="2400" dirty="0"/>
          </a:p>
          <a:p>
            <a:r>
              <a:rPr lang="zh-CN" altLang="en-US" sz="2400" dirty="0" smtClean="0"/>
              <a:t>在建立对象时，只有</a:t>
            </a:r>
            <a:r>
              <a:rPr lang="zh-CN" altLang="en-US" sz="2400" dirty="0" smtClean="0">
                <a:solidFill>
                  <a:srgbClr val="C00000"/>
                </a:solidFill>
              </a:rPr>
              <a:t>最远派生类</a:t>
            </a:r>
            <a:r>
              <a:rPr lang="zh-CN" altLang="en-US" sz="2400" dirty="0" smtClean="0"/>
              <a:t>的构造函数调用</a:t>
            </a:r>
            <a:r>
              <a:rPr lang="zh-CN" altLang="en-US" sz="2400" dirty="0" smtClean="0">
                <a:solidFill>
                  <a:srgbClr val="C00000"/>
                </a:solidFill>
              </a:rPr>
              <a:t>虚基类</a:t>
            </a:r>
            <a:r>
              <a:rPr lang="zh-CN" altLang="en-US" sz="2400" dirty="0" smtClean="0"/>
              <a:t>的构造函数，</a:t>
            </a:r>
            <a:r>
              <a:rPr lang="zh-CN" altLang="en-US" sz="2400" dirty="0" smtClean="0">
                <a:solidFill>
                  <a:srgbClr val="C00000"/>
                </a:solidFill>
              </a:rPr>
              <a:t>其他类</a:t>
            </a:r>
            <a:r>
              <a:rPr lang="zh-CN" altLang="en-US" sz="2400" dirty="0" smtClean="0"/>
              <a:t>对虚基类构造函数的调用被</a:t>
            </a:r>
            <a:r>
              <a:rPr lang="zh-CN" altLang="en-US" sz="2400" dirty="0" smtClean="0">
                <a:solidFill>
                  <a:srgbClr val="C00000"/>
                </a:solidFill>
              </a:rPr>
              <a:t>忽略</a:t>
            </a:r>
            <a:r>
              <a:rPr lang="zh-CN" altLang="en-US" sz="2400" dirty="0" smtClean="0"/>
              <a:t>。</a:t>
            </a:r>
          </a:p>
          <a:p>
            <a:r>
              <a:rPr lang="zh-CN" altLang="en-US" sz="2400" dirty="0" smtClean="0"/>
              <a:t>在</a:t>
            </a:r>
            <a:r>
              <a:rPr lang="zh-CN" altLang="en-US" sz="2400" dirty="0">
                <a:solidFill>
                  <a:srgbClr val="C00000"/>
                </a:solidFill>
              </a:rPr>
              <a:t>整个</a:t>
            </a:r>
            <a:r>
              <a:rPr lang="zh-CN" altLang="en-US" sz="2400" dirty="0"/>
              <a:t>继承结构中，直接或间接继承虚基类的</a:t>
            </a:r>
            <a:r>
              <a:rPr lang="zh-CN" altLang="en-US" sz="2400" dirty="0">
                <a:solidFill>
                  <a:srgbClr val="C00000"/>
                </a:solidFill>
              </a:rPr>
              <a:t>所有派生类</a:t>
            </a:r>
            <a:r>
              <a:rPr lang="zh-CN" altLang="en-US" sz="2400" dirty="0"/>
              <a:t>，都必须在构造函数的成员初始化表中</a:t>
            </a:r>
            <a:r>
              <a:rPr lang="zh-CN" altLang="en-US" sz="2400" dirty="0">
                <a:solidFill>
                  <a:srgbClr val="C00000"/>
                </a:solidFill>
              </a:rPr>
              <a:t>为虚基类的构造函数列出</a:t>
            </a:r>
            <a:r>
              <a:rPr lang="zh-CN" altLang="en-US" sz="2400" dirty="0" smtClean="0">
                <a:solidFill>
                  <a:srgbClr val="C00000"/>
                </a:solidFill>
              </a:rPr>
              <a:t>参数</a:t>
            </a:r>
            <a:r>
              <a:rPr lang="zh-CN" altLang="en-US" sz="2400" dirty="0" smtClean="0"/>
              <a:t>（</a:t>
            </a:r>
            <a:r>
              <a:rPr lang="zh-CN" altLang="en-US" sz="2400" dirty="0" smtClean="0"/>
              <a:t>未列出则</a:t>
            </a:r>
            <a:r>
              <a:rPr lang="zh-CN" altLang="en-US" sz="2400" dirty="0"/>
              <a:t>表示调用该虚基类的默认构造</a:t>
            </a:r>
            <a:r>
              <a:rPr lang="zh-CN" altLang="en-US" sz="2400" dirty="0" smtClean="0"/>
              <a:t>函数）。</a:t>
            </a:r>
            <a:endParaRPr lang="en-US" altLang="zh-CN" sz="2400" dirty="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标题 1"/>
          <p:cNvSpPr>
            <a:spLocks noGrp="1"/>
          </p:cNvSpPr>
          <p:nvPr>
            <p:ph type="title"/>
          </p:nvPr>
        </p:nvSpPr>
        <p:spPr/>
        <p:txBody>
          <a:bodyPr/>
          <a:lstStyle/>
          <a:p>
            <a:pPr eaLnBrk="1" hangingPunct="1"/>
            <a:r>
              <a:rPr lang="zh-CN" altLang="en-US"/>
              <a:t>有虚基类时的构造函数举例</a:t>
            </a:r>
            <a:endParaRPr kumimoji="1" lang="zh-CN" altLang="en-US"/>
          </a:p>
        </p:txBody>
      </p:sp>
      <p:sp>
        <p:nvSpPr>
          <p:cNvPr id="67588" name="内容占位符 2"/>
          <p:cNvSpPr>
            <a:spLocks noGrp="1"/>
          </p:cNvSpPr>
          <p:nvPr>
            <p:ph idx="1"/>
          </p:nvPr>
        </p:nvSpPr>
        <p:spPr>
          <a:xfrm>
            <a:off x="2353171" y="1004243"/>
            <a:ext cx="9232404" cy="5665911"/>
          </a:xfrm>
        </p:spPr>
        <p:txBody>
          <a:bodyPr/>
          <a:lstStyle/>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#include &lt;</a:t>
            </a:r>
            <a:r>
              <a:rPr lang="en-US" altLang="zh-CN" sz="2000" dirty="0" err="1">
                <a:latin typeface="Consolas" panose="020B0609020204030204" pitchFamily="49" charset="0"/>
                <a:ea typeface="+mj-ea"/>
              </a:rPr>
              <a:t>iostream</a:t>
            </a:r>
            <a:r>
              <a:rPr lang="en-US" altLang="zh-CN" sz="2000" dirty="0">
                <a:latin typeface="Consolas" panose="020B0609020204030204" pitchFamily="49" charset="0"/>
                <a:ea typeface="+mj-ea"/>
              </a:rPr>
              <a:t>&gt;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using namespace </a:t>
            </a:r>
            <a:r>
              <a:rPr lang="en-US" altLang="zh-CN" sz="2000" dirty="0" err="1">
                <a:latin typeface="Consolas" panose="020B0609020204030204" pitchFamily="49" charset="0"/>
                <a:ea typeface="+mj-ea"/>
              </a:rPr>
              <a:t>std</a:t>
            </a: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smtClean="0">
                <a:latin typeface="Consolas" panose="020B0609020204030204" pitchFamily="49" charset="0"/>
                <a:ea typeface="+mj-ea"/>
              </a:rPr>
              <a:t>class </a:t>
            </a:r>
            <a:r>
              <a:rPr lang="en-US" altLang="zh-CN" sz="2000" dirty="0">
                <a:latin typeface="Consolas" panose="020B0609020204030204" pitchFamily="49" charset="0"/>
                <a:ea typeface="+mj-ea"/>
              </a:rPr>
              <a:t>Base0 {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Base0(</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 : var0(</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 {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var0;</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void fun0() { </a:t>
            </a:r>
            <a:r>
              <a:rPr lang="en-US" altLang="zh-CN" sz="2000" dirty="0" err="1">
                <a:latin typeface="Consolas" panose="020B0609020204030204" pitchFamily="49" charset="0"/>
                <a:ea typeface="+mj-ea"/>
              </a:rPr>
              <a:t>cout</a:t>
            </a:r>
            <a:r>
              <a:rPr lang="en-US" altLang="zh-CN" sz="2000" dirty="0">
                <a:latin typeface="Consolas" panose="020B0609020204030204" pitchFamily="49" charset="0"/>
                <a:ea typeface="+mj-ea"/>
              </a:rPr>
              <a:t> &lt;&lt; "Member of Base0" &lt;&lt; </a:t>
            </a:r>
            <a:r>
              <a:rPr lang="en-US" altLang="zh-CN" sz="2000" dirty="0" err="1">
                <a:latin typeface="Consolas" panose="020B0609020204030204" pitchFamily="49" charset="0"/>
                <a:ea typeface="+mj-ea"/>
              </a:rPr>
              <a:t>endl</a:t>
            </a:r>
            <a:r>
              <a:rPr lang="en-US" altLang="zh-CN" sz="2000" dirty="0">
                <a:latin typeface="Consolas" panose="020B0609020204030204" pitchFamily="49" charset="0"/>
                <a:ea typeface="+mj-ea"/>
              </a:rPr>
              <a:t>;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class Base1: </a:t>
            </a:r>
            <a:r>
              <a:rPr lang="en-US" altLang="zh-CN" sz="2000" dirty="0">
                <a:solidFill>
                  <a:srgbClr val="0070C0"/>
                </a:solidFill>
                <a:latin typeface="Consolas" panose="020B0609020204030204" pitchFamily="49" charset="0"/>
                <a:ea typeface="+mj-ea"/>
              </a:rPr>
              <a:t>virtual</a:t>
            </a:r>
            <a:r>
              <a:rPr lang="en-US" altLang="zh-CN" sz="2000" dirty="0">
                <a:latin typeface="Consolas" panose="020B0609020204030204" pitchFamily="49" charset="0"/>
                <a:ea typeface="+mj-ea"/>
              </a:rPr>
              <a:t> public Base0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	</a:t>
            </a:r>
            <a:endParaRPr lang="zh-CN" altLang="en-US"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Base1(</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 : </a:t>
            </a:r>
            <a:r>
              <a:rPr lang="en-US" altLang="zh-CN" sz="2000" dirty="0">
                <a:solidFill>
                  <a:srgbClr val="0070C0"/>
                </a:solidFill>
                <a:latin typeface="Consolas" panose="020B0609020204030204" pitchFamily="49" charset="0"/>
                <a:ea typeface="+mj-ea"/>
              </a:rPr>
              <a:t>Base0(</a:t>
            </a:r>
            <a:r>
              <a:rPr lang="en-US" altLang="zh-CN" sz="2000" dirty="0" err="1">
                <a:solidFill>
                  <a:srgbClr val="0070C0"/>
                </a:solidFill>
                <a:latin typeface="Consolas" panose="020B0609020204030204" pitchFamily="49" charset="0"/>
                <a:ea typeface="+mj-ea"/>
              </a:rPr>
              <a:t>var</a:t>
            </a:r>
            <a:r>
              <a:rPr lang="en-US" altLang="zh-CN" sz="2000" dirty="0">
                <a:solidFill>
                  <a:srgbClr val="0070C0"/>
                </a:solidFill>
                <a:latin typeface="Consolas" panose="020B0609020204030204" pitchFamily="49" charset="0"/>
                <a:ea typeface="+mj-ea"/>
              </a:rPr>
              <a:t>)</a:t>
            </a:r>
            <a:r>
              <a:rPr lang="en-US" altLang="zh-CN" sz="2000" dirty="0">
                <a:latin typeface="Consolas" panose="020B0609020204030204" pitchFamily="49" charset="0"/>
                <a:ea typeface="+mj-ea"/>
              </a:rPr>
              <a:t> {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var1;</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class Base2: </a:t>
            </a:r>
            <a:r>
              <a:rPr lang="en-US" altLang="zh-CN" sz="2000" dirty="0">
                <a:solidFill>
                  <a:srgbClr val="0070C0"/>
                </a:solidFill>
                <a:latin typeface="Consolas" panose="020B0609020204030204" pitchFamily="49" charset="0"/>
                <a:ea typeface="+mj-ea"/>
              </a:rPr>
              <a:t>virtual</a:t>
            </a:r>
            <a:r>
              <a:rPr lang="en-US" altLang="zh-CN" sz="2000" dirty="0">
                <a:latin typeface="Consolas" panose="020B0609020204030204" pitchFamily="49" charset="0"/>
                <a:ea typeface="+mj-ea"/>
              </a:rPr>
              <a:t> public Base0 {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a:t>
            </a:r>
            <a:endParaRPr lang="zh-CN" altLang="en-US"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Base2(</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 : </a:t>
            </a:r>
            <a:r>
              <a:rPr lang="en-US" altLang="zh-CN" sz="2000" dirty="0">
                <a:solidFill>
                  <a:srgbClr val="0070C0"/>
                </a:solidFill>
                <a:latin typeface="Consolas" panose="020B0609020204030204" pitchFamily="49" charset="0"/>
                <a:ea typeface="+mj-ea"/>
              </a:rPr>
              <a:t>Base0(</a:t>
            </a:r>
            <a:r>
              <a:rPr lang="en-US" altLang="zh-CN" sz="2000" dirty="0" err="1">
                <a:solidFill>
                  <a:srgbClr val="0070C0"/>
                </a:solidFill>
                <a:latin typeface="Consolas" panose="020B0609020204030204" pitchFamily="49" charset="0"/>
                <a:ea typeface="+mj-ea"/>
              </a:rPr>
              <a:t>var</a:t>
            </a:r>
            <a:r>
              <a:rPr lang="en-US" altLang="zh-CN" sz="2000" dirty="0">
                <a:solidFill>
                  <a:srgbClr val="0070C0"/>
                </a:solidFill>
                <a:latin typeface="Consolas" panose="020B0609020204030204" pitchFamily="49" charset="0"/>
                <a:ea typeface="+mj-ea"/>
              </a:rPr>
              <a:t>)</a:t>
            </a:r>
            <a:r>
              <a:rPr lang="en-US" altLang="zh-CN" sz="2000" dirty="0">
                <a:latin typeface="Consolas" panose="020B0609020204030204" pitchFamily="49" charset="0"/>
                <a:ea typeface="+mj-ea"/>
              </a:rPr>
              <a:t> {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var2;</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59</a:t>
            </a:fld>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j-ea"/>
              </a:rPr>
              <a:t>Truck</a:t>
            </a:r>
            <a:r>
              <a:rPr lang="zh-CN" altLang="en-US">
                <a:latin typeface="+mj-ea"/>
              </a:rPr>
              <a:t>类</a:t>
            </a:r>
            <a:endParaRPr lang="zh-CN" altLang="en-US"/>
          </a:p>
        </p:txBody>
      </p:sp>
      <p:sp>
        <p:nvSpPr>
          <p:cNvPr id="3" name="内容占位符 2"/>
          <p:cNvSpPr>
            <a:spLocks noGrp="1"/>
          </p:cNvSpPr>
          <p:nvPr>
            <p:ph idx="1"/>
          </p:nvPr>
        </p:nvSpPr>
        <p:spPr>
          <a:xfrm>
            <a:off x="264939" y="1053530"/>
            <a:ext cx="11737304" cy="5521895"/>
          </a:xfrm>
        </p:spPr>
        <p:txBody>
          <a:bodyPr/>
          <a:lstStyle/>
          <a:p>
            <a:pPr marL="146050" indent="0">
              <a:spcBef>
                <a:spcPts val="0"/>
              </a:spcBef>
              <a:buNone/>
            </a:pPr>
            <a:r>
              <a:rPr lang="en-US" altLang="zh-CN" sz="2000" dirty="0">
                <a:latin typeface="Consolas" panose="020B0609020204030204" pitchFamily="49" charset="0"/>
              </a:rPr>
              <a:t>class Truck : public Vehicle {</a:t>
            </a:r>
          </a:p>
          <a:p>
            <a:pPr marL="146050" indent="0">
              <a:spcBef>
                <a:spcPts val="0"/>
              </a:spcBef>
              <a:buNone/>
            </a:pPr>
            <a:r>
              <a:rPr lang="en-US" altLang="zh-CN" sz="2000" dirty="0">
                <a:latin typeface="Consolas" panose="020B0609020204030204" pitchFamily="49" charset="0"/>
              </a:rPr>
              <a:t>	int passenger;</a:t>
            </a:r>
          </a:p>
          <a:p>
            <a:pPr marL="146050" indent="0">
              <a:spcBef>
                <a:spcPts val="0"/>
              </a:spcBef>
              <a:buNone/>
            </a:pPr>
            <a:r>
              <a:rPr lang="en-US" altLang="zh-CN" sz="2000" dirty="0">
                <a:latin typeface="Consolas" panose="020B0609020204030204" pitchFamily="49" charset="0"/>
              </a:rPr>
              <a:t>	float payload;</a:t>
            </a:r>
          </a:p>
          <a:p>
            <a:pPr marL="146050" indent="0">
              <a:spcBef>
                <a:spcPts val="0"/>
              </a:spcBef>
              <a:buNone/>
            </a:pPr>
            <a:r>
              <a:rPr lang="en-US" altLang="zh-CN" sz="2000" dirty="0">
                <a:latin typeface="Consolas" panose="020B0609020204030204" pitchFamily="49" charset="0"/>
              </a:rPr>
              <a:t>public:</a:t>
            </a:r>
          </a:p>
          <a:p>
            <a:pPr marL="146050" indent="0">
              <a:spcBef>
                <a:spcPts val="0"/>
              </a:spcBef>
              <a:buNone/>
            </a:pPr>
            <a:r>
              <a:rPr lang="en-US" altLang="zh-CN" sz="2000" dirty="0">
                <a:latin typeface="Consolas" panose="020B0609020204030204" pitchFamily="49" charset="0"/>
              </a:rPr>
              <a:t>	Truck(int </a:t>
            </a:r>
            <a:r>
              <a:rPr lang="en-US" altLang="zh-CN" sz="2000" dirty="0" err="1">
                <a:latin typeface="Consolas" panose="020B0609020204030204" pitchFamily="49" charset="0"/>
              </a:rPr>
              <a:t>wh</a:t>
            </a:r>
            <a:r>
              <a:rPr lang="en-US" altLang="zh-CN" sz="2000" dirty="0">
                <a:latin typeface="Consolas" panose="020B0609020204030204" pitchFamily="49" charset="0"/>
              </a:rPr>
              <a:t>, float </a:t>
            </a:r>
            <a:r>
              <a:rPr lang="en-US" altLang="zh-CN" sz="2000" dirty="0" err="1">
                <a:latin typeface="Consolas" panose="020B0609020204030204" pitchFamily="49" charset="0"/>
              </a:rPr>
              <a:t>wt</a:t>
            </a:r>
            <a:r>
              <a:rPr lang="en-US" altLang="zh-CN" sz="2000" dirty="0">
                <a:latin typeface="Consolas" panose="020B0609020204030204" pitchFamily="49" charset="0"/>
              </a:rPr>
              <a:t>, int pa = 2, float </a:t>
            </a:r>
            <a:r>
              <a:rPr lang="en-US" altLang="zh-CN" sz="2000" dirty="0" smtClean="0">
                <a:latin typeface="Consolas" panose="020B0609020204030204" pitchFamily="49" charset="0"/>
              </a:rPr>
              <a:t>load </a:t>
            </a:r>
            <a:r>
              <a:rPr lang="en-US" altLang="zh-CN" sz="2000" dirty="0">
                <a:latin typeface="Consolas" panose="020B0609020204030204" pitchFamily="49" charset="0"/>
              </a:rPr>
              <a:t>= 10.0) : Vehicle(</a:t>
            </a:r>
            <a:r>
              <a:rPr lang="en-US" altLang="zh-CN" sz="2000" dirty="0" err="1">
                <a:latin typeface="Consolas" panose="020B0609020204030204" pitchFamily="49" charset="0"/>
              </a:rPr>
              <a:t>wh</a:t>
            </a:r>
            <a:r>
              <a:rPr lang="en-US" altLang="zh-CN" sz="2000" dirty="0">
                <a:latin typeface="Consolas" panose="020B0609020204030204" pitchFamily="49" charset="0"/>
              </a:rPr>
              <a:t>, </a:t>
            </a:r>
            <a:r>
              <a:rPr lang="en-US" altLang="zh-CN" sz="2000" dirty="0" err="1">
                <a:latin typeface="Consolas" panose="020B0609020204030204" pitchFamily="49" charset="0"/>
              </a:rPr>
              <a:t>wt</a:t>
            </a:r>
            <a:r>
              <a:rPr lang="en-US" altLang="zh-CN" sz="2000" dirty="0">
                <a:latin typeface="Consolas" panose="020B0609020204030204" pitchFamily="49" charset="0"/>
              </a:rPr>
              <a:t>) {</a:t>
            </a:r>
          </a:p>
          <a:p>
            <a:pPr marL="146050" indent="0">
              <a:spcBef>
                <a:spcPts val="0"/>
              </a:spcBef>
              <a:buNone/>
            </a:pPr>
            <a:r>
              <a:rPr lang="en-US" altLang="zh-CN" sz="2000" dirty="0">
                <a:latin typeface="Consolas" panose="020B0609020204030204" pitchFamily="49" charset="0"/>
              </a:rPr>
              <a:t>		passenger = pa;</a:t>
            </a:r>
          </a:p>
          <a:p>
            <a:pPr marL="146050" indent="0">
              <a:spcBef>
                <a:spcPts val="0"/>
              </a:spcBef>
              <a:buNone/>
            </a:pPr>
            <a:r>
              <a:rPr lang="en-US" altLang="zh-CN" sz="2000" dirty="0">
                <a:latin typeface="Consolas" panose="020B0609020204030204" pitchFamily="49" charset="0"/>
              </a:rPr>
              <a:t>		payload = </a:t>
            </a:r>
            <a:r>
              <a:rPr lang="en-US" altLang="zh-CN" sz="2000" dirty="0" smtClean="0">
                <a:latin typeface="Consolas" panose="020B0609020204030204" pitchFamily="49" charset="0"/>
              </a:rPr>
              <a:t>load</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zh-CN" altLang="en-US" sz="2000" dirty="0">
                <a:latin typeface="Consolas" panose="020B0609020204030204" pitchFamily="49" charset="0"/>
              </a:rPr>
              <a:t>新建了一个</a:t>
            </a:r>
            <a:r>
              <a:rPr lang="en-US" altLang="zh-CN" sz="2000" dirty="0">
                <a:latin typeface="Consolas" panose="020B0609020204030204" pitchFamily="49" charset="0"/>
              </a:rPr>
              <a:t>Truck</a:t>
            </a:r>
            <a:r>
              <a:rPr lang="zh-CN" altLang="en-US" sz="2000" dirty="0">
                <a:latin typeface="Consolas" panose="020B0609020204030204" pitchFamily="49" charset="0"/>
              </a:rPr>
              <a:t>对象</a:t>
            </a:r>
            <a:r>
              <a:rPr lang="en-US" altLang="zh-CN" sz="2000" dirty="0">
                <a:latin typeface="Consolas" panose="020B0609020204030204" pitchFamily="49" charset="0"/>
              </a:rPr>
              <a:t>"</a:t>
            </a:r>
            <a:r>
              <a:rPr lang="zh-CN" altLang="en-US" sz="2000" dirty="0">
                <a:latin typeface="Consolas" panose="020B0609020204030204" pitchFamily="49" charset="0"/>
              </a:rPr>
              <a:t> </a:t>
            </a:r>
            <a:r>
              <a:rPr lang="en-US" altLang="zh-CN" sz="2000" dirty="0">
                <a:latin typeface="Consolas" panose="020B0609020204030204" pitchFamily="49" charset="0"/>
              </a:rPr>
              <a:t>&lt;&lt;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a:t>
            </a:r>
          </a:p>
          <a:p>
            <a:pPr marL="146050" indent="0">
              <a:spcBef>
                <a:spcPts val="0"/>
              </a:spcBef>
              <a:buNone/>
            </a:pPr>
            <a:r>
              <a:rPr lang="en-US" altLang="zh-CN" sz="2000" dirty="0">
                <a:latin typeface="Consolas" panose="020B0609020204030204" pitchFamily="49" charset="0"/>
              </a:rPr>
              <a:t>	~Truck()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回收了一个</a:t>
            </a:r>
            <a:r>
              <a:rPr lang="en-US" altLang="zh-CN" sz="2000" dirty="0">
                <a:latin typeface="Consolas" panose="020B0609020204030204" pitchFamily="49" charset="0"/>
              </a:rPr>
              <a:t>Truck</a:t>
            </a:r>
            <a:r>
              <a:rPr lang="zh-CN" altLang="en-US" sz="2000" dirty="0">
                <a:latin typeface="Consolas" panose="020B0609020204030204" pitchFamily="49" charset="0"/>
              </a:rPr>
              <a:t>对象</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marL="146050" indent="0">
              <a:spcBef>
                <a:spcPts val="0"/>
              </a:spcBef>
              <a:buNone/>
            </a:pPr>
            <a:r>
              <a:rPr lang="en-US" altLang="zh-CN" sz="2000" dirty="0">
                <a:latin typeface="Consolas" panose="020B0609020204030204" pitchFamily="49" charset="0"/>
              </a:rPr>
              <a:t>	void </a:t>
            </a:r>
            <a:r>
              <a:rPr lang="en-US" altLang="zh-CN" sz="2000" dirty="0" err="1">
                <a:latin typeface="Consolas" panose="020B0609020204030204" pitchFamily="49" charset="0"/>
              </a:rPr>
              <a:t>printTruck</a:t>
            </a: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a:spcBef>
                <a:spcPts val="0"/>
              </a:spcBef>
            </a:pP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车轮个数</a:t>
            </a:r>
            <a:r>
              <a:rPr lang="en-US" altLang="zh-CN" sz="2000" dirty="0">
                <a:latin typeface="Consolas" panose="020B0609020204030204" pitchFamily="49" charset="0"/>
              </a:rPr>
              <a:t>: " &lt;&lt; wheels &lt;&lt; </a:t>
            </a:r>
            <a:r>
              <a:rPr lang="en-US" altLang="zh-CN" sz="2000" dirty="0" smtClean="0">
                <a:latin typeface="Consolas" panose="020B0609020204030204" pitchFamily="49" charset="0"/>
              </a:rPr>
              <a:t>'\</a:t>
            </a:r>
            <a:r>
              <a:rPr lang="en-US" altLang="zh-CN" sz="2000" dirty="0">
                <a:latin typeface="Consolas" panose="020B0609020204030204" pitchFamily="49" charset="0"/>
              </a:rPr>
              <a:t>t';</a:t>
            </a:r>
          </a:p>
          <a:p>
            <a:pPr marL="146050" indent="0">
              <a:spcBef>
                <a:spcPts val="0"/>
              </a:spcBef>
              <a:buNone/>
            </a:pP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重量</a:t>
            </a:r>
            <a:r>
              <a:rPr lang="en-US" altLang="zh-CN" sz="2000" dirty="0">
                <a:latin typeface="Consolas" panose="020B0609020204030204" pitchFamily="49" charset="0"/>
              </a:rPr>
              <a:t>: " &lt;&lt; weight &lt;&lt; '\t';</a:t>
            </a:r>
          </a:p>
          <a:p>
            <a:pPr marL="146050" indent="0">
              <a:spcBef>
                <a:spcPts val="0"/>
              </a:spcBef>
              <a:buNone/>
            </a:pP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载人数</a:t>
            </a:r>
            <a:r>
              <a:rPr lang="en-US" altLang="zh-CN" sz="2000" dirty="0">
                <a:latin typeface="Consolas" panose="020B0609020204030204" pitchFamily="49" charset="0"/>
              </a:rPr>
              <a:t>: " &lt;&lt; passenger &lt;&lt; '\t';</a:t>
            </a:r>
          </a:p>
          <a:p>
            <a:pPr marL="146050" indent="0">
              <a:spcBef>
                <a:spcPts val="0"/>
              </a:spcBef>
              <a:buNone/>
            </a:pP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a:t>
            </a:r>
            <a:r>
              <a:rPr lang="zh-CN" altLang="en-US" sz="2000" dirty="0">
                <a:latin typeface="Consolas" panose="020B0609020204030204" pitchFamily="49" charset="0"/>
              </a:rPr>
              <a:t>载重量</a:t>
            </a:r>
            <a:r>
              <a:rPr lang="en-US" altLang="zh-CN" sz="2000" dirty="0">
                <a:latin typeface="Consolas" panose="020B0609020204030204" pitchFamily="49" charset="0"/>
              </a:rPr>
              <a:t>: " &lt;&lt; payload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146050" indent="0">
              <a:spcBef>
                <a:spcPts val="0"/>
              </a:spcBef>
              <a:buNone/>
            </a:pPr>
            <a:r>
              <a:rPr lang="en-US" altLang="zh-CN" sz="2000" dirty="0" smtClean="0">
                <a:latin typeface="Consolas" panose="020B0609020204030204" pitchFamily="49" charset="0"/>
              </a:rPr>
              <a:t>	}</a:t>
            </a:r>
            <a:endParaRPr lang="en-US" altLang="zh-CN" sz="2000" dirty="0">
              <a:latin typeface="Consolas" panose="020B0609020204030204" pitchFamily="49" charset="0"/>
            </a:endParaRPr>
          </a:p>
          <a:p>
            <a:pPr marL="146050" indent="0">
              <a:spcBef>
                <a:spcPts val="0"/>
              </a:spcBef>
              <a:buNone/>
            </a:pPr>
            <a:r>
              <a:rPr lang="en-US" altLang="zh-CN" sz="2000" dirty="0" smtClean="0">
                <a:latin typeface="Consolas" panose="020B0609020204030204" pitchFamily="49" charset="0"/>
              </a:rPr>
              <a:t>};</a:t>
            </a:r>
            <a:endParaRPr lang="en-US" altLang="zh-CN" sz="2000" dirty="0">
              <a:latin typeface="Consolas" panose="020B0609020204030204" pitchFamily="49" charset="0"/>
            </a:endParaRP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6</a:t>
            </a:fld>
            <a:endParaRPr lang="zh-CN" altLang="en-US"/>
          </a:p>
        </p:txBody>
      </p:sp>
    </p:spTree>
    <p:extLst>
      <p:ext uri="{BB962C8B-B14F-4D97-AF65-F5344CB8AC3E}">
        <p14:creationId xmlns:p14="http://schemas.microsoft.com/office/powerpoint/2010/main" val="4107436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eaLnBrk="1" hangingPunct="1"/>
            <a:r>
              <a:rPr lang="zh-CN" altLang="en-US"/>
              <a:t>有虚基类时的构造函数举例</a:t>
            </a:r>
            <a:endParaRPr kumimoji="1" lang="zh-CN" altLang="en-US"/>
          </a:p>
        </p:txBody>
      </p:sp>
      <p:sp>
        <p:nvSpPr>
          <p:cNvPr id="68612" name="内容占位符 2"/>
          <p:cNvSpPr>
            <a:spLocks noGrp="1"/>
          </p:cNvSpPr>
          <p:nvPr>
            <p:ph idx="1"/>
          </p:nvPr>
        </p:nvSpPr>
        <p:spPr>
          <a:xfrm>
            <a:off x="1921123" y="1053530"/>
            <a:ext cx="9664452" cy="5521895"/>
          </a:xfrm>
        </p:spPr>
        <p:txBody>
          <a:bodyPr/>
          <a:lstStyle/>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class Derived: public Base1, public Base2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public:</a:t>
            </a:r>
            <a:endParaRPr lang="zh-CN" altLang="en-US"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Derived(</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 : </a:t>
            </a:r>
            <a:r>
              <a:rPr lang="en-US" altLang="zh-CN" sz="2000" dirty="0">
                <a:solidFill>
                  <a:srgbClr val="0070C0"/>
                </a:solidFill>
                <a:latin typeface="Consolas" panose="020B0609020204030204" pitchFamily="49" charset="0"/>
                <a:ea typeface="+mj-ea"/>
              </a:rPr>
              <a:t>Base0(</a:t>
            </a:r>
            <a:r>
              <a:rPr lang="en-US" altLang="zh-CN" sz="2000" dirty="0" err="1">
                <a:solidFill>
                  <a:srgbClr val="0070C0"/>
                </a:solidFill>
                <a:latin typeface="Consolas" panose="020B0609020204030204" pitchFamily="49" charset="0"/>
                <a:ea typeface="+mj-ea"/>
              </a:rPr>
              <a:t>var</a:t>
            </a:r>
            <a:r>
              <a:rPr lang="en-US" altLang="zh-CN" sz="2000" dirty="0">
                <a:solidFill>
                  <a:srgbClr val="0070C0"/>
                </a:solidFill>
                <a:latin typeface="Consolas" panose="020B0609020204030204" pitchFamily="49" charset="0"/>
                <a:ea typeface="+mj-ea"/>
              </a:rPr>
              <a:t>)</a:t>
            </a:r>
            <a:r>
              <a:rPr lang="en-US" altLang="zh-CN" sz="2000" dirty="0">
                <a:latin typeface="Consolas" panose="020B0609020204030204" pitchFamily="49" charset="0"/>
                <a:ea typeface="+mj-ea"/>
              </a:rPr>
              <a:t>, Base1(</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 Base2(</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 </a:t>
            </a:r>
          </a:p>
          <a:p>
            <a:pPr marL="477838" indent="-333375" eaLnBrk="1" hangingPunct="1">
              <a:spcBef>
                <a:spcPct val="0"/>
              </a:spcBef>
              <a:buFont typeface="Georgia" panose="02040502050405020303" pitchFamily="18" charset="0"/>
              <a:buNone/>
            </a:pPr>
            <a:r>
              <a:rPr lang="en-US" altLang="zh-CN" sz="2000" dirty="0" smtClean="0">
                <a:latin typeface="Consolas" panose="020B0609020204030204" pitchFamily="49" charset="0"/>
                <a:ea typeface="+mj-ea"/>
              </a:rPr>
              <a:t>	{ </a:t>
            </a: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a:t>
            </a:r>
            <a:r>
              <a:rPr lang="en-US" altLang="zh-CN" sz="2000" dirty="0" err="1">
                <a:latin typeface="Consolas" panose="020B0609020204030204" pitchFamily="49" charset="0"/>
                <a:ea typeface="+mj-ea"/>
              </a:rPr>
              <a:t>var</a:t>
            </a: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void fun() </a:t>
            </a:r>
          </a:p>
          <a:p>
            <a:pPr marL="477838" indent="-333375" eaLnBrk="1" hangingPunct="1">
              <a:spcBef>
                <a:spcPct val="0"/>
              </a:spcBef>
              <a:buFont typeface="Georgia" panose="02040502050405020303" pitchFamily="18" charset="0"/>
              <a:buNone/>
            </a:pPr>
            <a:r>
              <a:rPr lang="en-US" altLang="zh-CN" sz="2000" dirty="0" smtClean="0">
                <a:latin typeface="Consolas" panose="020B0609020204030204" pitchFamily="49" charset="0"/>
                <a:ea typeface="+mj-ea"/>
              </a:rPr>
              <a:t>	{ </a:t>
            </a:r>
            <a:r>
              <a:rPr lang="en-US" altLang="zh-CN" sz="2000" dirty="0" err="1">
                <a:latin typeface="Consolas" panose="020B0609020204030204" pitchFamily="49" charset="0"/>
                <a:ea typeface="+mj-ea"/>
              </a:rPr>
              <a:t>cout</a:t>
            </a:r>
            <a:r>
              <a:rPr lang="en-US" altLang="zh-CN" sz="2000" dirty="0">
                <a:latin typeface="Consolas" panose="020B0609020204030204" pitchFamily="49" charset="0"/>
                <a:ea typeface="+mj-ea"/>
              </a:rPr>
              <a:t> &lt;&lt; "Member of Derived" &lt;&lt; </a:t>
            </a:r>
            <a:r>
              <a:rPr lang="en-US" altLang="zh-CN" sz="2000" dirty="0" err="1">
                <a:latin typeface="Consolas" panose="020B0609020204030204" pitchFamily="49" charset="0"/>
                <a:ea typeface="+mj-ea"/>
              </a:rPr>
              <a:t>endl</a:t>
            </a:r>
            <a:r>
              <a:rPr lang="en-US" altLang="zh-CN" sz="2000" dirty="0">
                <a:latin typeface="Consolas" panose="020B0609020204030204" pitchFamily="49" charset="0"/>
                <a:ea typeface="+mj-ea"/>
              </a:rPr>
              <a:t>; }</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a:p>
            <a:pPr marL="477838" indent="-333375" eaLnBrk="1" hangingPunct="1">
              <a:spcBef>
                <a:spcPct val="0"/>
              </a:spcBef>
              <a:buFont typeface="Georgia" panose="02040502050405020303" pitchFamily="18" charset="0"/>
              <a:buNone/>
            </a:pPr>
            <a:endParaRPr lang="en-US" altLang="zh-CN" sz="2000" dirty="0">
              <a:latin typeface="Consolas" panose="020B0609020204030204" pitchFamily="49" charset="0"/>
              <a:ea typeface="+mj-ea"/>
            </a:endParaRPr>
          </a:p>
          <a:p>
            <a:pPr marL="477838" indent="-333375" eaLnBrk="1" hangingPunct="1">
              <a:spcBef>
                <a:spcPct val="0"/>
              </a:spcBef>
              <a:buFont typeface="Georgia" panose="02040502050405020303" pitchFamily="18" charset="0"/>
              <a:buNone/>
            </a:pPr>
            <a:r>
              <a:rPr lang="en-US" altLang="zh-CN" sz="2000" dirty="0" err="1">
                <a:latin typeface="Consolas" panose="020B0609020204030204" pitchFamily="49" charset="0"/>
                <a:ea typeface="+mj-ea"/>
              </a:rPr>
              <a:t>int</a:t>
            </a:r>
            <a:r>
              <a:rPr lang="en-US" altLang="zh-CN" sz="2000" dirty="0">
                <a:latin typeface="Consolas" panose="020B0609020204030204" pitchFamily="49" charset="0"/>
                <a:ea typeface="+mj-ea"/>
              </a:rPr>
              <a:t> main() {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程序主函数</a:t>
            </a: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Derived d(1);</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	d.var0 = 2;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直接访问虚基类的数据成员</a:t>
            </a: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d.fun0();	</a:t>
            </a:r>
            <a:r>
              <a:rPr lang="en-US" altLang="zh-CN" sz="2000" dirty="0">
                <a:solidFill>
                  <a:schemeClr val="tx1">
                    <a:lumMod val="50000"/>
                    <a:lumOff val="50000"/>
                  </a:schemeClr>
                </a:solidFill>
                <a:latin typeface="Consolas" panose="020B0609020204030204" pitchFamily="49" charset="0"/>
                <a:ea typeface="+mj-ea"/>
              </a:rPr>
              <a:t>//</a:t>
            </a:r>
            <a:r>
              <a:rPr lang="zh-CN" altLang="en-US" sz="2000" dirty="0">
                <a:solidFill>
                  <a:schemeClr val="tx1">
                    <a:lumMod val="50000"/>
                    <a:lumOff val="50000"/>
                  </a:schemeClr>
                </a:solidFill>
                <a:latin typeface="Consolas" panose="020B0609020204030204" pitchFamily="49" charset="0"/>
                <a:ea typeface="+mj-ea"/>
              </a:rPr>
              <a:t>直接访问虚基类的函数成员</a:t>
            </a:r>
          </a:p>
          <a:p>
            <a:pPr marL="477838" indent="-333375" eaLnBrk="1" hangingPunct="1">
              <a:spcBef>
                <a:spcPct val="0"/>
              </a:spcBef>
              <a:buFont typeface="Georgia" panose="02040502050405020303" pitchFamily="18" charset="0"/>
              <a:buNone/>
            </a:pPr>
            <a:r>
              <a:rPr lang="zh-CN" altLang="en-US" sz="2000" dirty="0">
                <a:latin typeface="Consolas" panose="020B0609020204030204" pitchFamily="49" charset="0"/>
                <a:ea typeface="+mj-ea"/>
              </a:rPr>
              <a:t>	</a:t>
            </a:r>
            <a:r>
              <a:rPr lang="en-US" altLang="zh-CN" sz="2000" dirty="0">
                <a:latin typeface="Consolas" panose="020B0609020204030204" pitchFamily="49" charset="0"/>
                <a:ea typeface="+mj-ea"/>
              </a:rPr>
              <a:t>return 0;</a:t>
            </a:r>
          </a:p>
          <a:p>
            <a:pPr marL="477838" indent="-333375" eaLnBrk="1" hangingPunct="1">
              <a:spcBef>
                <a:spcPct val="0"/>
              </a:spcBef>
              <a:buFont typeface="Georgia" panose="02040502050405020303" pitchFamily="18" charset="0"/>
              <a:buNone/>
            </a:pPr>
            <a:r>
              <a:rPr lang="en-US" altLang="zh-CN" sz="2000" dirty="0">
                <a:latin typeface="Consolas" panose="020B0609020204030204" pitchFamily="49" charset="0"/>
                <a:ea typeface="+mj-ea"/>
              </a:rPr>
              <a:t>}</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60</a:t>
            </a:fld>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向上转型</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4"/>
          </p:nvPr>
        </p:nvSpPr>
        <p:spPr>
          <a:xfrm>
            <a:off x="10901363" y="1588"/>
            <a:ext cx="1016000" cy="366712"/>
          </a:xfrm>
          <a:prstGeom prst="rect">
            <a:avLst/>
          </a:prstGeom>
        </p:spPr>
        <p:txBody>
          <a:bodyPr/>
          <a:lstStyle/>
          <a:p>
            <a:fld id="{D649789B-3D0D-4D54-8CEA-53DEDEB397EB}" type="slidenum">
              <a:rPr lang="en-US" altLang="zh-CN" smtClean="0"/>
              <a:pPr/>
              <a:t>61</a:t>
            </a:fld>
            <a:endParaRPr lang="en-US" altLang="zh-CN"/>
          </a:p>
        </p:txBody>
      </p:sp>
    </p:spTree>
    <p:extLst>
      <p:ext uri="{BB962C8B-B14F-4D97-AF65-F5344CB8AC3E}">
        <p14:creationId xmlns:p14="http://schemas.microsoft.com/office/powerpoint/2010/main" val="2058925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类型转换</a:t>
            </a:r>
          </a:p>
        </p:txBody>
      </p:sp>
      <p:sp>
        <p:nvSpPr>
          <p:cNvPr id="33795" name="内容占位符 2"/>
          <p:cNvSpPr>
            <a:spLocks noGrp="1"/>
          </p:cNvSpPr>
          <p:nvPr>
            <p:ph idx="1"/>
          </p:nvPr>
        </p:nvSpPr>
        <p:spPr/>
        <p:txBody>
          <a:bodyPr/>
          <a:lstStyle/>
          <a:p>
            <a:r>
              <a:rPr lang="zh-CN" altLang="en-US" sz="2400" dirty="0"/>
              <a:t>一个</a:t>
            </a:r>
            <a:r>
              <a:rPr lang="zh-CN" altLang="en-US" sz="2400" dirty="0">
                <a:solidFill>
                  <a:srgbClr val="FF0000"/>
                </a:solidFill>
              </a:rPr>
              <a:t>公有</a:t>
            </a:r>
            <a:r>
              <a:rPr lang="zh-CN" altLang="en-US" sz="2400" dirty="0"/>
              <a:t>派生类的对象在使用上可以被当作基类的对象，反之则不可。具体表现在：</a:t>
            </a:r>
          </a:p>
          <a:p>
            <a:pPr lvl="1"/>
            <a:r>
              <a:rPr lang="zh-CN" altLang="en-US" sz="2400" dirty="0"/>
              <a:t>派生类的对象可以隐含转换为基类对象</a:t>
            </a:r>
            <a:r>
              <a:rPr lang="zh-CN" altLang="en-US" sz="2400" dirty="0" smtClean="0"/>
              <a:t>。</a:t>
            </a:r>
            <a:endParaRPr lang="en-US" altLang="zh-CN" sz="2400" dirty="0" smtClean="0"/>
          </a:p>
          <a:p>
            <a:pPr marL="547688" lvl="1" indent="0">
              <a:buNone/>
            </a:pPr>
            <a:r>
              <a:rPr lang="en-US" altLang="zh-CN" sz="2400" dirty="0"/>
              <a:t>	</a:t>
            </a:r>
            <a:r>
              <a:rPr lang="en-US" altLang="zh-CN" sz="2400" dirty="0" smtClean="0"/>
              <a:t>b = d;</a:t>
            </a:r>
            <a:endParaRPr lang="zh-CN" altLang="en-US" sz="2400" dirty="0"/>
          </a:p>
          <a:p>
            <a:pPr lvl="1"/>
            <a:r>
              <a:rPr lang="zh-CN" altLang="en-US" sz="2400" dirty="0"/>
              <a:t>派生类的对象可以初始化基类的引用</a:t>
            </a:r>
            <a:r>
              <a:rPr lang="zh-CN" altLang="en-US" sz="2400" dirty="0" smtClean="0"/>
              <a:t>。</a:t>
            </a:r>
            <a:endParaRPr lang="en-US" altLang="zh-CN" sz="2400" dirty="0" smtClean="0"/>
          </a:p>
          <a:p>
            <a:pPr marL="547688" lvl="1" indent="0">
              <a:buNone/>
            </a:pPr>
            <a:r>
              <a:rPr lang="en-US" altLang="zh-CN" sz="2400" dirty="0"/>
              <a:t>	</a:t>
            </a:r>
            <a:r>
              <a:rPr lang="en-US" altLang="zh-CN" sz="2400" dirty="0" smtClean="0"/>
              <a:t>Base &amp;b = d;</a:t>
            </a:r>
            <a:endParaRPr lang="zh-CN" altLang="en-US" sz="2400" dirty="0"/>
          </a:p>
          <a:p>
            <a:pPr lvl="1"/>
            <a:r>
              <a:rPr lang="zh-CN" altLang="en-US" sz="2400" dirty="0"/>
              <a:t>派生类的指针可以隐含转换为基类的指针</a:t>
            </a:r>
            <a:r>
              <a:rPr lang="zh-CN" altLang="en-US" sz="2400" dirty="0" smtClean="0"/>
              <a:t>。</a:t>
            </a:r>
            <a:endParaRPr lang="en-US" altLang="zh-CN" sz="2400" dirty="0" smtClean="0"/>
          </a:p>
          <a:p>
            <a:pPr marL="547688" lvl="1" indent="0">
              <a:buNone/>
            </a:pPr>
            <a:r>
              <a:rPr lang="en-US" altLang="zh-CN" sz="2400" dirty="0"/>
              <a:t>	</a:t>
            </a:r>
            <a:r>
              <a:rPr lang="en-US" altLang="zh-CN" sz="2400" dirty="0" smtClean="0"/>
              <a:t>Base *b = &amp;d;</a:t>
            </a:r>
            <a:endParaRPr lang="zh-CN" altLang="en-US" sz="2400" dirty="0"/>
          </a:p>
          <a:p>
            <a:r>
              <a:rPr lang="zh-CN" altLang="en-US" sz="2400" dirty="0"/>
              <a:t>通过基类对象名、指针只能使用从基类继承的成员</a:t>
            </a: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62</a:t>
            </a:fld>
            <a:endParaRPr lang="zh-CN" altLang="en-US"/>
          </a:p>
        </p:txBody>
      </p:sp>
    </p:spTree>
    <p:extLst>
      <p:ext uri="{BB962C8B-B14F-4D97-AF65-F5344CB8AC3E}">
        <p14:creationId xmlns:p14="http://schemas.microsoft.com/office/powerpoint/2010/main" val="3068770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标题 1"/>
          <p:cNvSpPr>
            <a:spLocks noGrp="1"/>
          </p:cNvSpPr>
          <p:nvPr>
            <p:ph type="title"/>
          </p:nvPr>
        </p:nvSpPr>
        <p:spPr/>
        <p:txBody>
          <a:bodyPr/>
          <a:lstStyle/>
          <a:p>
            <a:r>
              <a:rPr lang="zh-CN" altLang="en-US"/>
              <a:t>例</a:t>
            </a:r>
            <a:r>
              <a:rPr lang="en-US" altLang="zh-CN"/>
              <a:t>7-3 </a:t>
            </a:r>
            <a:r>
              <a:rPr lang="zh-CN" altLang="en-US"/>
              <a:t>类型转换规则举例</a:t>
            </a:r>
          </a:p>
        </p:txBody>
      </p:sp>
      <p:sp>
        <p:nvSpPr>
          <p:cNvPr id="34820" name="内容占位符 2"/>
          <p:cNvSpPr>
            <a:spLocks noGrp="1"/>
          </p:cNvSpPr>
          <p:nvPr>
            <p:ph idx="1"/>
          </p:nvPr>
        </p:nvSpPr>
        <p:spPr>
          <a:xfrm>
            <a:off x="1129035" y="1053530"/>
            <a:ext cx="10081120" cy="5400600"/>
          </a:xfrm>
        </p:spPr>
        <p:txBody>
          <a:bodyPr/>
          <a:lstStyle/>
          <a:p>
            <a:pPr>
              <a:spcBef>
                <a:spcPts val="0"/>
              </a:spcBef>
            </a:pPr>
            <a:r>
              <a:rPr lang="en-US" altLang="zh-CN" sz="2000" dirty="0">
                <a:latin typeface="Consolas" panose="020B0609020204030204" pitchFamily="49" charset="0"/>
              </a:rPr>
              <a:t>#include &lt;</a:t>
            </a:r>
            <a:r>
              <a:rPr lang="en-US" altLang="zh-CN" sz="2000" dirty="0" err="1">
                <a:latin typeface="Consolas" panose="020B0609020204030204" pitchFamily="49" charset="0"/>
              </a:rPr>
              <a:t>iostream</a:t>
            </a:r>
            <a:r>
              <a:rPr lang="en-US" altLang="zh-CN" sz="2000" dirty="0">
                <a:latin typeface="Consolas" panose="020B0609020204030204" pitchFamily="49" charset="0"/>
              </a:rPr>
              <a:t>&gt;</a:t>
            </a:r>
          </a:p>
          <a:p>
            <a:pPr>
              <a:spcBef>
                <a:spcPts val="0"/>
              </a:spcBef>
            </a:pPr>
            <a:r>
              <a:rPr lang="en-US" altLang="zh-CN" sz="2000" dirty="0">
                <a:latin typeface="Consolas" panose="020B0609020204030204" pitchFamily="49" charset="0"/>
              </a:rPr>
              <a:t>using namespace </a:t>
            </a:r>
            <a:r>
              <a:rPr lang="en-US" altLang="zh-CN" sz="2000" dirty="0" err="1">
                <a:latin typeface="Consolas" panose="020B0609020204030204" pitchFamily="49" charset="0"/>
              </a:rPr>
              <a:t>std</a:t>
            </a:r>
            <a:r>
              <a:rPr lang="en-US" altLang="zh-CN" sz="2000" dirty="0" smtClean="0">
                <a:latin typeface="Consolas" panose="020B0609020204030204" pitchFamily="49" charset="0"/>
              </a:rPr>
              <a:t>;</a:t>
            </a:r>
          </a:p>
          <a:p>
            <a:pPr>
              <a:spcBef>
                <a:spcPts val="0"/>
              </a:spcBef>
            </a:pPr>
            <a:endParaRPr lang="en-US" altLang="zh-CN" sz="2000" dirty="0">
              <a:latin typeface="Consolas" panose="020B0609020204030204" pitchFamily="49" charset="0"/>
            </a:endParaRPr>
          </a:p>
          <a:p>
            <a:pPr>
              <a:spcBef>
                <a:spcPts val="0"/>
              </a:spcBef>
            </a:pPr>
            <a:r>
              <a:rPr lang="en-US" altLang="zh-CN" sz="2000" dirty="0">
                <a:latin typeface="Consolas" panose="020B0609020204030204" pitchFamily="49" charset="0"/>
              </a:rPr>
              <a:t>class Base1 {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基类</a:t>
            </a:r>
            <a:r>
              <a:rPr lang="en-US" altLang="zh-CN" sz="2000" dirty="0">
                <a:solidFill>
                  <a:schemeClr val="tx1">
                    <a:lumMod val="50000"/>
                    <a:lumOff val="50000"/>
                  </a:schemeClr>
                </a:solidFill>
                <a:latin typeface="Consolas" panose="020B0609020204030204" pitchFamily="49" charset="0"/>
              </a:rPr>
              <a:t>Base1</a:t>
            </a:r>
            <a:r>
              <a:rPr lang="zh-CN" altLang="en-US" sz="2000" dirty="0">
                <a:solidFill>
                  <a:schemeClr val="tx1">
                    <a:lumMod val="50000"/>
                    <a:lumOff val="50000"/>
                  </a:schemeClr>
                </a:solidFill>
                <a:latin typeface="Consolas" panose="020B0609020204030204" pitchFamily="49" charset="0"/>
              </a:rPr>
              <a:t>定义</a:t>
            </a:r>
          </a:p>
          <a:p>
            <a:pPr>
              <a:spcBef>
                <a:spcPts val="0"/>
              </a:spcBef>
            </a:pPr>
            <a:r>
              <a:rPr lang="en-US" altLang="zh-CN" sz="2000" dirty="0">
                <a:latin typeface="Consolas" panose="020B0609020204030204" pitchFamily="49" charset="0"/>
              </a:rPr>
              <a:t>public:</a:t>
            </a:r>
          </a:p>
          <a:p>
            <a:pPr>
              <a:spcBef>
                <a:spcPts val="0"/>
              </a:spcBef>
            </a:pPr>
            <a:r>
              <a:rPr lang="en-US" altLang="zh-CN" sz="2000" dirty="0">
                <a:latin typeface="Consolas" panose="020B0609020204030204" pitchFamily="49" charset="0"/>
              </a:rPr>
              <a:t>	void display() </a:t>
            </a:r>
            <a:r>
              <a:rPr lang="en-US" altLang="zh-CN" sz="2000" dirty="0" err="1">
                <a:latin typeface="Consolas" panose="020B0609020204030204" pitchFamily="49" charset="0"/>
              </a:rPr>
              <a:t>const</a:t>
            </a: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"Base1::display()"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a:t>
            </a:r>
          </a:p>
          <a:p>
            <a:pPr>
              <a:spcBef>
                <a:spcPts val="0"/>
              </a:spcBef>
            </a:pPr>
            <a:endParaRPr lang="en-US" altLang="zh-CN" sz="2000" dirty="0">
              <a:latin typeface="Consolas" panose="020B0609020204030204" pitchFamily="49" charset="0"/>
            </a:endParaRPr>
          </a:p>
          <a:p>
            <a:pPr>
              <a:spcBef>
                <a:spcPts val="0"/>
              </a:spcBef>
            </a:pPr>
            <a:r>
              <a:rPr lang="en-US" altLang="zh-CN" sz="2000" dirty="0">
                <a:latin typeface="Consolas" panose="020B0609020204030204" pitchFamily="49" charset="0"/>
              </a:rPr>
              <a:t>class Base2: public Base1 {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公有派生类</a:t>
            </a:r>
            <a:r>
              <a:rPr lang="en-US" altLang="zh-CN" sz="2000" dirty="0">
                <a:solidFill>
                  <a:schemeClr val="tx1">
                    <a:lumMod val="50000"/>
                    <a:lumOff val="50000"/>
                  </a:schemeClr>
                </a:solidFill>
                <a:latin typeface="Consolas" panose="020B0609020204030204" pitchFamily="49" charset="0"/>
              </a:rPr>
              <a:t>Base2</a:t>
            </a:r>
            <a:r>
              <a:rPr lang="zh-CN" altLang="en-US" sz="2000" dirty="0">
                <a:solidFill>
                  <a:schemeClr val="tx1">
                    <a:lumMod val="50000"/>
                    <a:lumOff val="50000"/>
                  </a:schemeClr>
                </a:solidFill>
                <a:latin typeface="Consolas" panose="020B0609020204030204" pitchFamily="49" charset="0"/>
              </a:rPr>
              <a:t>定义</a:t>
            </a:r>
          </a:p>
          <a:p>
            <a:pPr>
              <a:spcBef>
                <a:spcPts val="0"/>
              </a:spcBef>
            </a:pPr>
            <a:r>
              <a:rPr lang="en-US" altLang="zh-CN" sz="2000" dirty="0">
                <a:latin typeface="Consolas" panose="020B0609020204030204" pitchFamily="49" charset="0"/>
              </a:rPr>
              <a:t>public:</a:t>
            </a:r>
          </a:p>
          <a:p>
            <a:pPr>
              <a:spcBef>
                <a:spcPts val="0"/>
              </a:spcBef>
            </a:pPr>
            <a:r>
              <a:rPr lang="en-US" altLang="zh-CN" sz="2000" dirty="0">
                <a:latin typeface="Consolas" panose="020B0609020204030204" pitchFamily="49" charset="0"/>
              </a:rPr>
              <a:t>	void display() </a:t>
            </a:r>
            <a:r>
              <a:rPr lang="en-US" altLang="zh-CN" sz="2000" dirty="0" err="1">
                <a:latin typeface="Consolas" panose="020B0609020204030204" pitchFamily="49" charset="0"/>
              </a:rPr>
              <a:t>const</a:t>
            </a: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"Base2::display()"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a:latin typeface="Consolas" panose="020B0609020204030204" pitchFamily="49" charset="0"/>
              </a:rPr>
              <a:t>};</a:t>
            </a:r>
          </a:p>
          <a:p>
            <a:pPr>
              <a:spcBef>
                <a:spcPts val="0"/>
              </a:spcBef>
            </a:pPr>
            <a:endParaRPr lang="en-US" altLang="zh-CN" sz="2000" dirty="0">
              <a:latin typeface="Consolas" panose="020B0609020204030204" pitchFamily="49" charset="0"/>
            </a:endParaRPr>
          </a:p>
          <a:p>
            <a:pPr>
              <a:spcBef>
                <a:spcPts val="0"/>
              </a:spcBef>
            </a:pPr>
            <a:r>
              <a:rPr lang="en-US" altLang="zh-CN" sz="2000" dirty="0">
                <a:latin typeface="Consolas" panose="020B0609020204030204" pitchFamily="49" charset="0"/>
              </a:rPr>
              <a:t>class Derived: public Base2 {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公有派生类</a:t>
            </a:r>
            <a:r>
              <a:rPr lang="en-US" altLang="zh-CN" sz="2000" dirty="0">
                <a:solidFill>
                  <a:schemeClr val="tx1">
                    <a:lumMod val="50000"/>
                    <a:lumOff val="50000"/>
                  </a:schemeClr>
                </a:solidFill>
                <a:latin typeface="Consolas" panose="020B0609020204030204" pitchFamily="49" charset="0"/>
              </a:rPr>
              <a:t>Derived</a:t>
            </a:r>
            <a:r>
              <a:rPr lang="zh-CN" altLang="en-US" sz="2000" dirty="0">
                <a:solidFill>
                  <a:schemeClr val="tx1">
                    <a:lumMod val="50000"/>
                    <a:lumOff val="50000"/>
                  </a:schemeClr>
                </a:solidFill>
                <a:latin typeface="Consolas" panose="020B0609020204030204" pitchFamily="49" charset="0"/>
              </a:rPr>
              <a:t>定义</a:t>
            </a:r>
          </a:p>
          <a:p>
            <a:pPr>
              <a:spcBef>
                <a:spcPts val="0"/>
              </a:spcBef>
            </a:pPr>
            <a:r>
              <a:rPr lang="en-US" altLang="zh-CN" sz="2000" dirty="0">
                <a:latin typeface="Consolas" panose="020B0609020204030204" pitchFamily="49" charset="0"/>
              </a:rPr>
              <a:t>public:</a:t>
            </a:r>
          </a:p>
          <a:p>
            <a:pPr>
              <a:spcBef>
                <a:spcPts val="0"/>
              </a:spcBef>
            </a:pPr>
            <a:r>
              <a:rPr lang="en-US" altLang="zh-CN" sz="2000" dirty="0">
                <a:latin typeface="Consolas" panose="020B0609020204030204" pitchFamily="49" charset="0"/>
              </a:rPr>
              <a:t>	void display() </a:t>
            </a:r>
            <a:r>
              <a:rPr lang="en-US" altLang="zh-CN" sz="2000" dirty="0" err="1">
                <a:latin typeface="Consolas" panose="020B0609020204030204" pitchFamily="49" charset="0"/>
              </a:rPr>
              <a:t>const</a:t>
            </a:r>
            <a:r>
              <a:rPr lang="en-US" altLang="zh-CN" sz="2000" dirty="0">
                <a:latin typeface="Consolas" panose="020B0609020204030204" pitchFamily="49" charset="0"/>
              </a:rPr>
              <a:t> </a:t>
            </a:r>
            <a:r>
              <a:rPr lang="en-US" altLang="zh-CN" sz="2000" dirty="0" smtClean="0">
                <a:latin typeface="Consolas" panose="020B0609020204030204" pitchFamily="49" charset="0"/>
              </a:rPr>
              <a:t>{ </a:t>
            </a:r>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a:t>
            </a:r>
            <a:r>
              <a:rPr lang="en-US" altLang="zh-CN" sz="2000" dirty="0">
                <a:latin typeface="Consolas" panose="020B0609020204030204" pitchFamily="49" charset="0"/>
              </a:rPr>
              <a:t>&lt;&lt; "Derived::display()"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a:spcBef>
                <a:spcPts val="0"/>
              </a:spcBef>
            </a:pPr>
            <a:r>
              <a:rPr lang="en-US" altLang="zh-CN" sz="2000" dirty="0" smtClean="0">
                <a:latin typeface="Consolas" panose="020B0609020204030204" pitchFamily="49" charset="0"/>
              </a:rPr>
              <a:t>};</a:t>
            </a:r>
            <a:endParaRPr lang="en-US" altLang="zh-CN" sz="2000"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63</a:t>
            </a:fld>
            <a:endParaRPr lang="zh-CN" altLang="en-US"/>
          </a:p>
        </p:txBody>
      </p:sp>
    </p:spTree>
    <p:extLst>
      <p:ext uri="{BB962C8B-B14F-4D97-AF65-F5344CB8AC3E}">
        <p14:creationId xmlns:p14="http://schemas.microsoft.com/office/powerpoint/2010/main" val="347975704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标题 1"/>
          <p:cNvSpPr>
            <a:spLocks noGrp="1"/>
          </p:cNvSpPr>
          <p:nvPr>
            <p:ph type="title"/>
          </p:nvPr>
        </p:nvSpPr>
        <p:spPr/>
        <p:txBody>
          <a:bodyPr/>
          <a:lstStyle/>
          <a:p>
            <a:r>
              <a:rPr lang="zh-CN" altLang="en-US">
                <a:latin typeface="+mj-ea"/>
              </a:rPr>
              <a:t>例</a:t>
            </a:r>
            <a:r>
              <a:rPr lang="en-US" altLang="zh-CN">
                <a:latin typeface="+mj-ea"/>
              </a:rPr>
              <a:t>7-3 (</a:t>
            </a:r>
            <a:r>
              <a:rPr lang="zh-CN" altLang="en-US">
                <a:latin typeface="+mj-ea"/>
              </a:rPr>
              <a:t>续</a:t>
            </a:r>
            <a:r>
              <a:rPr lang="en-US" altLang="zh-CN">
                <a:latin typeface="+mj-ea"/>
              </a:rPr>
              <a:t>)</a:t>
            </a:r>
            <a:endParaRPr lang="zh-CN" altLang="en-US">
              <a:latin typeface="+mj-ea"/>
            </a:endParaRPr>
          </a:p>
        </p:txBody>
      </p:sp>
      <p:sp>
        <p:nvSpPr>
          <p:cNvPr id="35844" name="内容占位符 2"/>
          <p:cNvSpPr>
            <a:spLocks noGrp="1"/>
          </p:cNvSpPr>
          <p:nvPr>
            <p:ph idx="1"/>
          </p:nvPr>
        </p:nvSpPr>
        <p:spPr>
          <a:xfrm>
            <a:off x="2065139" y="1053530"/>
            <a:ext cx="9520436" cy="4529211"/>
          </a:xfrm>
        </p:spPr>
        <p:txBody>
          <a:bodyPr/>
          <a:lstStyle/>
          <a:p>
            <a:pPr>
              <a:spcBef>
                <a:spcPts val="0"/>
              </a:spcBef>
            </a:pPr>
            <a:r>
              <a:rPr lang="en-US" altLang="zh-CN" sz="2000" dirty="0">
                <a:latin typeface="Consolas" panose="020B0609020204030204" pitchFamily="49" charset="0"/>
              </a:rPr>
              <a:t>void fun(Base1 *</a:t>
            </a:r>
            <a:r>
              <a:rPr lang="en-US" altLang="zh-CN" sz="2000" dirty="0" err="1">
                <a:latin typeface="Consolas" panose="020B0609020204030204" pitchFamily="49" charset="0"/>
              </a:rPr>
              <a:t>ptr</a:t>
            </a:r>
            <a:r>
              <a:rPr lang="en-US" altLang="zh-CN" sz="2000" dirty="0">
                <a:latin typeface="Consolas" panose="020B0609020204030204" pitchFamily="49" charset="0"/>
              </a:rPr>
              <a:t>) { 	</a:t>
            </a:r>
            <a:r>
              <a:rPr lang="en-US" altLang="zh-CN" sz="2000" dirty="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参数为指向基类对象的指针</a:t>
            </a:r>
          </a:p>
          <a:p>
            <a:pPr>
              <a:spcBef>
                <a:spcPts val="0"/>
              </a:spcBef>
            </a:pPr>
            <a:r>
              <a:rPr lang="zh-CN" altLang="en-US" sz="2000" dirty="0">
                <a:latin typeface="Consolas" panose="020B0609020204030204" pitchFamily="49" charset="0"/>
              </a:rPr>
              <a:t>	</a:t>
            </a:r>
            <a:r>
              <a:rPr lang="en-US" altLang="zh-CN" sz="2000" dirty="0" err="1">
                <a:latin typeface="Consolas" panose="020B0609020204030204" pitchFamily="49" charset="0"/>
              </a:rPr>
              <a:t>ptr</a:t>
            </a:r>
            <a:r>
              <a:rPr lang="en-US" altLang="zh-CN" sz="2000" dirty="0">
                <a:latin typeface="Consolas" panose="020B0609020204030204" pitchFamily="49" charset="0"/>
              </a:rPr>
              <a:t>-&gt;display();	</a:t>
            </a:r>
            <a:r>
              <a:rPr lang="en-US" altLang="zh-CN" sz="2000" dirty="0" smtClean="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对象指针</a:t>
            </a:r>
            <a:r>
              <a:rPr lang="en-US" altLang="zh-CN" sz="2000" dirty="0">
                <a:solidFill>
                  <a:schemeClr val="tx1">
                    <a:lumMod val="50000"/>
                    <a:lumOff val="50000"/>
                  </a:schemeClr>
                </a:solidFill>
                <a:latin typeface="Consolas" panose="020B0609020204030204" pitchFamily="49" charset="0"/>
              </a:rPr>
              <a:t>-&gt;</a:t>
            </a:r>
            <a:r>
              <a:rPr lang="zh-CN" altLang="en-US" sz="2000" dirty="0">
                <a:solidFill>
                  <a:schemeClr val="tx1">
                    <a:lumMod val="50000"/>
                    <a:lumOff val="50000"/>
                  </a:schemeClr>
                </a:solidFill>
                <a:latin typeface="Consolas" panose="020B0609020204030204" pitchFamily="49" charset="0"/>
              </a:rPr>
              <a:t>成员名</a:t>
            </a:r>
            <a:r>
              <a:rPr lang="en-US" altLang="zh-CN" sz="2000" dirty="0">
                <a:solidFill>
                  <a:schemeClr val="tx1">
                    <a:lumMod val="50000"/>
                    <a:lumOff val="50000"/>
                  </a:schemeClr>
                </a:solidFill>
                <a:latin typeface="Consolas" panose="020B0609020204030204" pitchFamily="49" charset="0"/>
              </a:rPr>
              <a:t>"</a:t>
            </a:r>
          </a:p>
          <a:p>
            <a:pPr>
              <a:spcBef>
                <a:spcPts val="0"/>
              </a:spcBef>
            </a:pPr>
            <a:r>
              <a:rPr lang="en-US" altLang="zh-CN" sz="2000" dirty="0">
                <a:latin typeface="Consolas" panose="020B0609020204030204" pitchFamily="49" charset="0"/>
              </a:rPr>
              <a:t>}</a:t>
            </a:r>
          </a:p>
          <a:p>
            <a:pPr>
              <a:spcBef>
                <a:spcPts val="0"/>
              </a:spcBef>
            </a:pPr>
            <a:r>
              <a:rPr lang="en-US" altLang="zh-CN" sz="2000" dirty="0" err="1">
                <a:latin typeface="Consolas" panose="020B0609020204030204" pitchFamily="49" charset="0"/>
              </a:rPr>
              <a:t>int</a:t>
            </a:r>
            <a:r>
              <a:rPr lang="en-US" altLang="zh-CN" sz="2000" dirty="0">
                <a:latin typeface="Consolas" panose="020B0609020204030204" pitchFamily="49" charset="0"/>
              </a:rPr>
              <a:t> main() {	//</a:t>
            </a:r>
            <a:r>
              <a:rPr lang="zh-CN" altLang="en-US" sz="2000" dirty="0">
                <a:latin typeface="Consolas" panose="020B0609020204030204" pitchFamily="49" charset="0"/>
              </a:rPr>
              <a:t>主函数</a:t>
            </a: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Base1 </a:t>
            </a:r>
            <a:r>
              <a:rPr lang="en-US" altLang="zh-CN" sz="2000" dirty="0" err="1">
                <a:latin typeface="Consolas" panose="020B0609020204030204" pitchFamily="49" charset="0"/>
              </a:rPr>
              <a:t>base1</a:t>
            </a:r>
            <a:r>
              <a:rPr lang="en-US" altLang="zh-CN" sz="2000" dirty="0" smtClean="0">
                <a:latin typeface="Consolas" panose="020B0609020204030204" pitchFamily="49" charset="0"/>
              </a:rPr>
              <a:t>;</a:t>
            </a:r>
            <a:endParaRPr lang="zh-CN" altLang="en-US" sz="2000" dirty="0">
              <a:solidFill>
                <a:schemeClr val="tx1">
                  <a:lumMod val="50000"/>
                  <a:lumOff val="50000"/>
                </a:schemeClr>
              </a:solidFill>
              <a:latin typeface="Consolas" panose="020B0609020204030204" pitchFamily="49" charset="0"/>
            </a:endParaRP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Base2 </a:t>
            </a:r>
            <a:r>
              <a:rPr lang="en-US" altLang="zh-CN" sz="2000" dirty="0" err="1">
                <a:latin typeface="Consolas" panose="020B0609020204030204" pitchFamily="49" charset="0"/>
              </a:rPr>
              <a:t>base2</a:t>
            </a:r>
            <a:r>
              <a:rPr lang="en-US" altLang="zh-CN" sz="2000" dirty="0" smtClean="0">
                <a:latin typeface="Consolas" panose="020B0609020204030204" pitchFamily="49" charset="0"/>
              </a:rPr>
              <a:t>;</a:t>
            </a:r>
            <a:endParaRPr lang="zh-CN" altLang="en-US" sz="2000" dirty="0">
              <a:solidFill>
                <a:schemeClr val="tx1">
                  <a:lumMod val="50000"/>
                  <a:lumOff val="50000"/>
                </a:schemeClr>
              </a:solidFill>
              <a:latin typeface="Consolas" panose="020B0609020204030204" pitchFamily="49" charset="0"/>
            </a:endParaRP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Derived </a:t>
            </a:r>
            <a:r>
              <a:rPr lang="en-US" altLang="zh-CN" sz="2000" dirty="0" err="1">
                <a:latin typeface="Consolas" panose="020B0609020204030204" pitchFamily="49" charset="0"/>
              </a:rPr>
              <a:t>derived</a:t>
            </a:r>
            <a:r>
              <a:rPr lang="en-US" altLang="zh-CN" sz="2000" dirty="0" smtClean="0">
                <a:latin typeface="Consolas" panose="020B0609020204030204" pitchFamily="49" charset="0"/>
              </a:rPr>
              <a:t>;</a:t>
            </a:r>
            <a:endParaRPr lang="zh-CN" altLang="en-US" sz="2000" dirty="0">
              <a:solidFill>
                <a:schemeClr val="tx1">
                  <a:lumMod val="50000"/>
                  <a:lumOff val="50000"/>
                </a:schemeClr>
              </a:solidFill>
              <a:latin typeface="Consolas" panose="020B0609020204030204" pitchFamily="49" charset="0"/>
            </a:endParaRPr>
          </a:p>
          <a:p>
            <a:pPr>
              <a:spcBef>
                <a:spcPts val="0"/>
              </a:spcBef>
            </a:pPr>
            <a:endParaRPr lang="zh-CN" altLang="en-US" sz="2000" dirty="0">
              <a:latin typeface="Consolas" panose="020B0609020204030204" pitchFamily="49" charset="0"/>
            </a:endParaRPr>
          </a:p>
          <a:p>
            <a:pPr>
              <a:spcBef>
                <a:spcPts val="0"/>
              </a:spcBef>
            </a:pPr>
            <a:r>
              <a:rPr lang="zh-CN" altLang="en-US" sz="2000" dirty="0">
                <a:latin typeface="Consolas" panose="020B0609020204030204" pitchFamily="49" charset="0"/>
              </a:rPr>
              <a:t>	</a:t>
            </a:r>
            <a:r>
              <a:rPr lang="en-US" altLang="zh-CN" sz="2000" dirty="0">
                <a:latin typeface="Consolas" panose="020B0609020204030204" pitchFamily="49" charset="0"/>
              </a:rPr>
              <a:t>fun(&amp;base1</a:t>
            </a:r>
            <a:r>
              <a:rPr lang="en-US" altLang="zh-CN" sz="2000" dirty="0" smtClean="0">
                <a:latin typeface="Consolas" panose="020B0609020204030204" pitchFamily="49" charset="0"/>
              </a:rPr>
              <a:t>);		</a:t>
            </a:r>
            <a:r>
              <a:rPr lang="en-US" altLang="zh-CN" sz="2000" dirty="0" smtClean="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用</a:t>
            </a:r>
            <a:r>
              <a:rPr lang="en-US" altLang="zh-CN" sz="2000" dirty="0">
                <a:solidFill>
                  <a:schemeClr val="tx1">
                    <a:lumMod val="50000"/>
                    <a:lumOff val="50000"/>
                  </a:schemeClr>
                </a:solidFill>
                <a:latin typeface="Consolas" panose="020B0609020204030204" pitchFamily="49" charset="0"/>
              </a:rPr>
              <a:t>Base1</a:t>
            </a:r>
            <a:r>
              <a:rPr lang="zh-CN" altLang="en-US" sz="2000" dirty="0">
                <a:solidFill>
                  <a:schemeClr val="tx1">
                    <a:lumMod val="50000"/>
                    <a:lumOff val="50000"/>
                  </a:schemeClr>
                </a:solidFill>
                <a:latin typeface="Consolas" panose="020B0609020204030204" pitchFamily="49" charset="0"/>
              </a:rPr>
              <a:t>对象的指针调用</a:t>
            </a:r>
            <a:r>
              <a:rPr lang="en-US" altLang="zh-CN" sz="2000" dirty="0">
                <a:solidFill>
                  <a:schemeClr val="tx1">
                    <a:lumMod val="50000"/>
                    <a:lumOff val="50000"/>
                  </a:schemeClr>
                </a:solidFill>
                <a:latin typeface="Consolas" panose="020B0609020204030204" pitchFamily="49" charset="0"/>
              </a:rPr>
              <a:t>fun</a:t>
            </a:r>
            <a:r>
              <a:rPr lang="zh-CN" altLang="en-US" sz="2000" dirty="0">
                <a:solidFill>
                  <a:schemeClr val="tx1">
                    <a:lumMod val="50000"/>
                    <a:lumOff val="50000"/>
                  </a:schemeClr>
                </a:solidFill>
                <a:latin typeface="Consolas" panose="020B0609020204030204" pitchFamily="49" charset="0"/>
              </a:rPr>
              <a:t>函数</a:t>
            </a:r>
            <a:endParaRPr lang="en-US" altLang="zh-CN" sz="2000" dirty="0">
              <a:solidFill>
                <a:schemeClr val="tx1">
                  <a:lumMod val="50000"/>
                  <a:lumOff val="50000"/>
                </a:schemeClr>
              </a:solidFill>
              <a:latin typeface="Consolas" panose="020B0609020204030204" pitchFamily="49" charset="0"/>
            </a:endParaRPr>
          </a:p>
          <a:p>
            <a:pPr>
              <a:spcBef>
                <a:spcPts val="0"/>
              </a:spcBef>
            </a:pPr>
            <a:r>
              <a:rPr lang="en-US" altLang="zh-CN" sz="2000" dirty="0">
                <a:latin typeface="Consolas" panose="020B0609020204030204" pitchFamily="49" charset="0"/>
              </a:rPr>
              <a:t>	fun(&amp;base2</a:t>
            </a:r>
            <a:r>
              <a:rPr lang="en-US" altLang="zh-CN" sz="2000" dirty="0" smtClean="0">
                <a:latin typeface="Consolas" panose="020B0609020204030204" pitchFamily="49" charset="0"/>
              </a:rPr>
              <a:t>);		</a:t>
            </a:r>
            <a:r>
              <a:rPr lang="en-US" altLang="zh-CN" sz="2000" dirty="0" smtClean="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用</a:t>
            </a:r>
            <a:r>
              <a:rPr lang="en-US" altLang="zh-CN" sz="2000" dirty="0">
                <a:solidFill>
                  <a:schemeClr val="tx1">
                    <a:lumMod val="50000"/>
                    <a:lumOff val="50000"/>
                  </a:schemeClr>
                </a:solidFill>
                <a:latin typeface="Consolas" panose="020B0609020204030204" pitchFamily="49" charset="0"/>
              </a:rPr>
              <a:t>Base2</a:t>
            </a:r>
            <a:r>
              <a:rPr lang="zh-CN" altLang="en-US" sz="2000" dirty="0">
                <a:solidFill>
                  <a:schemeClr val="tx1">
                    <a:lumMod val="50000"/>
                    <a:lumOff val="50000"/>
                  </a:schemeClr>
                </a:solidFill>
                <a:latin typeface="Consolas" panose="020B0609020204030204" pitchFamily="49" charset="0"/>
              </a:rPr>
              <a:t>对象的指针调用</a:t>
            </a:r>
            <a:r>
              <a:rPr lang="en-US" altLang="zh-CN" sz="2000" dirty="0">
                <a:solidFill>
                  <a:schemeClr val="tx1">
                    <a:lumMod val="50000"/>
                    <a:lumOff val="50000"/>
                  </a:schemeClr>
                </a:solidFill>
                <a:latin typeface="Consolas" panose="020B0609020204030204" pitchFamily="49" charset="0"/>
              </a:rPr>
              <a:t>fun</a:t>
            </a:r>
            <a:r>
              <a:rPr lang="zh-CN" altLang="en-US" sz="2000" dirty="0">
                <a:solidFill>
                  <a:schemeClr val="tx1">
                    <a:lumMod val="50000"/>
                    <a:lumOff val="50000"/>
                  </a:schemeClr>
                </a:solidFill>
                <a:latin typeface="Consolas" panose="020B0609020204030204" pitchFamily="49" charset="0"/>
              </a:rPr>
              <a:t>函数</a:t>
            </a:r>
            <a:endParaRPr lang="en-US" altLang="zh-CN" sz="2000" dirty="0">
              <a:solidFill>
                <a:schemeClr val="tx1">
                  <a:lumMod val="50000"/>
                  <a:lumOff val="50000"/>
                </a:schemeClr>
              </a:solidFill>
              <a:latin typeface="Consolas" panose="020B0609020204030204" pitchFamily="49" charset="0"/>
            </a:endParaRPr>
          </a:p>
          <a:p>
            <a:pPr>
              <a:spcBef>
                <a:spcPts val="0"/>
              </a:spcBef>
            </a:pPr>
            <a:r>
              <a:rPr lang="en-US" altLang="zh-CN" sz="2000" dirty="0">
                <a:latin typeface="Consolas" panose="020B0609020204030204" pitchFamily="49" charset="0"/>
              </a:rPr>
              <a:t>	fun(&amp;derived</a:t>
            </a:r>
            <a:r>
              <a:rPr lang="en-US" altLang="zh-CN" sz="2000" dirty="0" smtClean="0">
                <a:latin typeface="Consolas" panose="020B0609020204030204" pitchFamily="49" charset="0"/>
              </a:rPr>
              <a:t>);	</a:t>
            </a:r>
            <a:r>
              <a:rPr lang="en-US" altLang="zh-CN" sz="2000" dirty="0" smtClean="0">
                <a:solidFill>
                  <a:schemeClr val="tx1">
                    <a:lumMod val="50000"/>
                    <a:lumOff val="50000"/>
                  </a:schemeClr>
                </a:solidFill>
                <a:latin typeface="Consolas" panose="020B0609020204030204" pitchFamily="49" charset="0"/>
              </a:rPr>
              <a:t>//</a:t>
            </a:r>
            <a:r>
              <a:rPr lang="zh-CN" altLang="en-US" sz="2000" dirty="0">
                <a:solidFill>
                  <a:schemeClr val="tx1">
                    <a:lumMod val="50000"/>
                    <a:lumOff val="50000"/>
                  </a:schemeClr>
                </a:solidFill>
                <a:latin typeface="Consolas" panose="020B0609020204030204" pitchFamily="49" charset="0"/>
              </a:rPr>
              <a:t>用</a:t>
            </a:r>
            <a:r>
              <a:rPr lang="en-US" altLang="zh-CN" sz="2000" dirty="0">
                <a:solidFill>
                  <a:schemeClr val="tx1">
                    <a:lumMod val="50000"/>
                    <a:lumOff val="50000"/>
                  </a:schemeClr>
                </a:solidFill>
                <a:latin typeface="Consolas" panose="020B0609020204030204" pitchFamily="49" charset="0"/>
              </a:rPr>
              <a:t>Derived</a:t>
            </a:r>
            <a:r>
              <a:rPr lang="zh-CN" altLang="en-US" sz="2000" dirty="0">
                <a:solidFill>
                  <a:schemeClr val="tx1">
                    <a:lumMod val="50000"/>
                    <a:lumOff val="50000"/>
                  </a:schemeClr>
                </a:solidFill>
                <a:latin typeface="Consolas" panose="020B0609020204030204" pitchFamily="49" charset="0"/>
              </a:rPr>
              <a:t>对象的指针调用</a:t>
            </a:r>
            <a:r>
              <a:rPr lang="en-US" altLang="zh-CN" sz="2000" dirty="0">
                <a:solidFill>
                  <a:schemeClr val="tx1">
                    <a:lumMod val="50000"/>
                    <a:lumOff val="50000"/>
                  </a:schemeClr>
                </a:solidFill>
                <a:latin typeface="Consolas" panose="020B0609020204030204" pitchFamily="49" charset="0"/>
              </a:rPr>
              <a:t>fun</a:t>
            </a:r>
            <a:r>
              <a:rPr lang="zh-CN" altLang="en-US" sz="2000" dirty="0">
                <a:solidFill>
                  <a:schemeClr val="tx1">
                    <a:lumMod val="50000"/>
                    <a:lumOff val="50000"/>
                  </a:schemeClr>
                </a:solidFill>
                <a:latin typeface="Consolas" panose="020B0609020204030204" pitchFamily="49" charset="0"/>
              </a:rPr>
              <a:t>函数</a:t>
            </a:r>
            <a:endParaRPr lang="en-US" altLang="zh-CN" sz="2000" dirty="0">
              <a:solidFill>
                <a:schemeClr val="tx1">
                  <a:lumMod val="50000"/>
                  <a:lumOff val="50000"/>
                </a:schemeClr>
              </a:solidFill>
              <a:latin typeface="Consolas" panose="020B0609020204030204" pitchFamily="49" charset="0"/>
            </a:endParaRPr>
          </a:p>
          <a:p>
            <a:pPr>
              <a:spcBef>
                <a:spcPts val="0"/>
              </a:spcBef>
            </a:pPr>
            <a:endParaRPr lang="en-US" altLang="zh-CN" sz="2000" dirty="0">
              <a:latin typeface="Consolas" panose="020B0609020204030204" pitchFamily="49" charset="0"/>
            </a:endParaRPr>
          </a:p>
          <a:p>
            <a:pPr>
              <a:spcBef>
                <a:spcPts val="0"/>
              </a:spcBef>
            </a:pPr>
            <a:r>
              <a:rPr lang="en-US" altLang="zh-CN" sz="2000" dirty="0">
                <a:latin typeface="Consolas" panose="020B0609020204030204" pitchFamily="49" charset="0"/>
              </a:rPr>
              <a:t>	return 0;</a:t>
            </a:r>
          </a:p>
          <a:p>
            <a:pPr>
              <a:spcBef>
                <a:spcPts val="0"/>
              </a:spcBef>
            </a:pPr>
            <a:r>
              <a:rPr lang="en-US" altLang="zh-CN" sz="2000" dirty="0" smtClean="0">
                <a:latin typeface="Consolas" panose="020B0609020204030204" pitchFamily="49" charset="0"/>
              </a:rPr>
              <a:t>}</a:t>
            </a:r>
            <a:endParaRPr lang="en-US" altLang="zh-CN" sz="2000" dirty="0">
              <a:latin typeface="Consolas" panose="020B0609020204030204" pitchFamily="49" charset="0"/>
            </a:endParaRPr>
          </a:p>
        </p:txBody>
      </p:sp>
      <p:sp>
        <p:nvSpPr>
          <p:cNvPr id="38918" name="Text Box 4"/>
          <p:cNvSpPr txBox="1">
            <a:spLocks noChangeArrowheads="1"/>
          </p:cNvSpPr>
          <p:nvPr/>
        </p:nvSpPr>
        <p:spPr bwMode="auto">
          <a:xfrm>
            <a:off x="8761883" y="4708152"/>
            <a:ext cx="2664296" cy="1354138"/>
          </a:xfrm>
          <a:prstGeom prst="rect">
            <a:avLst/>
          </a:prstGeom>
          <a:solidFill>
            <a:srgbClr val="FFFF00"/>
          </a:solidFill>
          <a:ln>
            <a:noFill/>
          </a:ln>
        </p:spPr>
        <p:txBody>
          <a:bodyPr wrap="square" lIns="121853" tIns="60926" rIns="121853" bIns="60926">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2000" dirty="0">
                <a:latin typeface="+mj-ea"/>
                <a:ea typeface="+mj-ea"/>
              </a:rPr>
              <a:t>运行结果：</a:t>
            </a:r>
          </a:p>
          <a:p>
            <a:pPr eaLnBrk="1" hangingPunct="1">
              <a:defRPr/>
            </a:pPr>
            <a:r>
              <a:rPr lang="en-US" altLang="zh-CN" sz="2000" dirty="0">
                <a:latin typeface="Consolas" pitchFamily="49" charset="0"/>
              </a:rPr>
              <a:t>Base1::display()</a:t>
            </a:r>
          </a:p>
          <a:p>
            <a:pPr eaLnBrk="1" hangingPunct="1">
              <a:defRPr/>
            </a:pPr>
            <a:r>
              <a:rPr lang="en-US" altLang="zh-CN" sz="2000" dirty="0">
                <a:latin typeface="Consolas" pitchFamily="49" charset="0"/>
              </a:rPr>
              <a:t>Base1::display()</a:t>
            </a:r>
          </a:p>
          <a:p>
            <a:pPr eaLnBrk="1" hangingPunct="1">
              <a:defRPr/>
            </a:pPr>
            <a:r>
              <a:rPr lang="en-US" altLang="zh-CN" sz="2000" dirty="0">
                <a:latin typeface="Consolas" pitchFamily="49" charset="0"/>
              </a:rPr>
              <a:t>Base1::display()</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64</a:t>
            </a:fld>
            <a:endParaRPr lang="zh-CN" altLang="en-US"/>
          </a:p>
        </p:txBody>
      </p:sp>
    </p:spTree>
    <p:extLst>
      <p:ext uri="{BB962C8B-B14F-4D97-AF65-F5344CB8AC3E}">
        <p14:creationId xmlns:p14="http://schemas.microsoft.com/office/powerpoint/2010/main" val="167806964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pPr eaLnBrk="1" hangingPunct="1">
              <a:defRPr/>
            </a:pPr>
            <a:r>
              <a:rPr lang="zh-CN" altLang="en-US" sz="4000">
                <a:solidFill>
                  <a:srgbClr val="009999"/>
                </a:solidFill>
                <a:latin typeface="+mj-ea"/>
              </a:rPr>
              <a:t>小</a:t>
            </a:r>
            <a:r>
              <a:rPr lang="zh-CN" altLang="en-US" sz="4000" dirty="0">
                <a:solidFill>
                  <a:srgbClr val="009999"/>
                </a:solidFill>
                <a:latin typeface="+mj-ea"/>
              </a:rPr>
              <a:t>结</a:t>
            </a:r>
          </a:p>
        </p:txBody>
      </p:sp>
      <p:sp>
        <p:nvSpPr>
          <p:cNvPr id="69635" name="内容占位符 2"/>
          <p:cNvSpPr>
            <a:spLocks noGrp="1"/>
          </p:cNvSpPr>
          <p:nvPr>
            <p:ph idx="1"/>
          </p:nvPr>
        </p:nvSpPr>
        <p:spPr/>
        <p:txBody>
          <a:bodyPr/>
          <a:lstStyle/>
          <a:p>
            <a:pPr eaLnBrk="1" hangingPunct="1"/>
            <a:r>
              <a:rPr lang="zh-CN" altLang="en-US" sz="2400"/>
              <a:t>主要内容</a:t>
            </a:r>
          </a:p>
          <a:p>
            <a:pPr lvl="1" eaLnBrk="1" hangingPunct="1"/>
            <a:r>
              <a:rPr lang="zh-CN" altLang="en-US" sz="2000"/>
              <a:t>类的继承、类成员的访问控制、单继承与多继承、派生类的构造和析构函数、类成员的标识与访问、虚继承</a:t>
            </a:r>
          </a:p>
          <a:p>
            <a:pPr eaLnBrk="1" hangingPunct="1"/>
            <a:r>
              <a:rPr lang="zh-CN" altLang="en-US" sz="2400"/>
              <a:t>达到的目标</a:t>
            </a:r>
          </a:p>
          <a:p>
            <a:pPr lvl="1" eaLnBrk="1" hangingPunct="1"/>
            <a:r>
              <a:rPr lang="zh-CN" altLang="en-US" sz="2000"/>
              <a:t>掌握继承的思想和语法</a:t>
            </a:r>
          </a:p>
          <a:p>
            <a:pPr lvl="1" eaLnBrk="1" hangingPunct="1"/>
            <a:r>
              <a:rPr lang="zh-CN" altLang="en-US" sz="2000"/>
              <a:t>掌握继承时类成员的访问控制</a:t>
            </a:r>
          </a:p>
          <a:p>
            <a:pPr lvl="1" eaLnBrk="1" hangingPunct="1"/>
            <a:r>
              <a:rPr lang="zh-CN" altLang="en-US" sz="2000"/>
              <a:t>掌握基类与派生类之间的类型转换规则</a:t>
            </a:r>
          </a:p>
          <a:p>
            <a:pPr lvl="1" eaLnBrk="1" hangingPunct="1"/>
            <a:r>
              <a:rPr lang="zh-CN" altLang="en-US" sz="2000"/>
              <a:t>学会定义派生类的构造和析构函数，理解构造函数与析构函数的调用时机</a:t>
            </a:r>
          </a:p>
          <a:p>
            <a:pPr lvl="1" eaLnBrk="1" hangingPunct="1"/>
            <a:r>
              <a:rPr lang="zh-CN" altLang="en-US" sz="2000"/>
              <a:t>了解派生类成员的标识与访问，掌握虚基类</a:t>
            </a:r>
          </a:p>
        </p:txBody>
      </p:sp>
      <p:sp>
        <p:nvSpPr>
          <p:cNvPr id="7" name="标题 4"/>
          <p:cNvSpPr txBox="1">
            <a:spLocks/>
          </p:cNvSpPr>
          <p:nvPr/>
        </p:nvSpPr>
        <p:spPr>
          <a:xfrm>
            <a:off x="768350" y="0"/>
            <a:ext cx="1347788" cy="477838"/>
          </a:xfrm>
          <a:prstGeom prst="rect">
            <a:avLst/>
          </a:prstGeom>
        </p:spPr>
        <p:txBody>
          <a:bodyPr lIns="121853" tIns="60926" rIns="121853" bIns="60926" anchor="ctr">
            <a:normAutofit/>
          </a:bodyPr>
          <a:lstStyle/>
          <a:p>
            <a:pPr fontAlgn="auto">
              <a:spcAft>
                <a:spcPts val="0"/>
              </a:spcAft>
              <a:defRPr/>
            </a:pPr>
            <a:r>
              <a:rPr kumimoji="0" lang="en-US" altLang="zh-CN" sz="1800">
                <a:solidFill>
                  <a:schemeClr val="bg1"/>
                </a:solidFill>
                <a:latin typeface="+mj-ea"/>
                <a:ea typeface="+mj-ea"/>
                <a:cs typeface="+mj-cs"/>
              </a:rPr>
              <a:t> </a:t>
            </a:r>
            <a:r>
              <a:rPr kumimoji="0" lang="zh-CN" altLang="en-US" sz="1800" dirty="0">
                <a:solidFill>
                  <a:schemeClr val="bg1"/>
                </a:solidFill>
                <a:latin typeface="+mj-ea"/>
                <a:ea typeface="+mj-ea"/>
                <a:cs typeface="+mj-cs"/>
              </a:rPr>
              <a:t>小结</a:t>
            </a:r>
          </a:p>
        </p:txBody>
      </p:sp>
      <p:sp>
        <p:nvSpPr>
          <p:cNvPr id="2" name="灯片编号占位符 1"/>
          <p:cNvSpPr>
            <a:spLocks noGrp="1"/>
          </p:cNvSpPr>
          <p:nvPr>
            <p:ph type="sldNum" sz="quarter" idx="4"/>
          </p:nvPr>
        </p:nvSpPr>
        <p:spPr/>
        <p:txBody>
          <a:bodyPr/>
          <a:lstStyle/>
          <a:p>
            <a:fld id="{B6725A2D-64D5-43E0-9E25-6A4CEDC0863C}" type="slidenum">
              <a:rPr lang="zh-CN" altLang="en-US" smtClean="0"/>
              <a:pPr/>
              <a:t>65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j-ea"/>
              </a:rPr>
              <a:t>主函数</a:t>
            </a:r>
            <a:endParaRPr lang="zh-CN" altLang="en-US"/>
          </a:p>
        </p:txBody>
      </p:sp>
      <p:sp>
        <p:nvSpPr>
          <p:cNvPr id="3" name="内容占位符 2"/>
          <p:cNvSpPr>
            <a:spLocks noGrp="1"/>
          </p:cNvSpPr>
          <p:nvPr>
            <p:ph idx="1"/>
          </p:nvPr>
        </p:nvSpPr>
        <p:spPr>
          <a:xfrm>
            <a:off x="480963" y="1053530"/>
            <a:ext cx="11104612" cy="5521895"/>
          </a:xfrm>
        </p:spPr>
        <p:txBody>
          <a:bodyPr/>
          <a:lstStyle/>
          <a:p>
            <a:pPr marL="146050" indent="0">
              <a:spcBef>
                <a:spcPts val="0"/>
              </a:spcBef>
              <a:buNone/>
            </a:pPr>
            <a:r>
              <a:rPr lang="en-US" altLang="zh-CN" sz="2000" dirty="0" err="1" smtClean="0">
                <a:latin typeface="Consolas" panose="020B0609020204030204" pitchFamily="49" charset="0"/>
              </a:rPr>
              <a:t>int</a:t>
            </a:r>
            <a:r>
              <a:rPr lang="en-US" altLang="zh-CN" sz="2000" dirty="0" smtClean="0">
                <a:latin typeface="Consolas" panose="020B0609020204030204" pitchFamily="49" charset="0"/>
              </a:rPr>
              <a:t> </a:t>
            </a:r>
            <a:r>
              <a:rPr lang="en-US" altLang="zh-CN" sz="2000" dirty="0">
                <a:latin typeface="Consolas" panose="020B0609020204030204" pitchFamily="49" charset="0"/>
              </a:rPr>
              <a:t>main()</a:t>
            </a:r>
          </a:p>
          <a:p>
            <a:pPr marL="146050" indent="0">
              <a:spcBef>
                <a:spcPts val="0"/>
              </a:spcBef>
              <a:buNone/>
            </a:pP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Vehicle v(4, 2.0);</a:t>
            </a:r>
          </a:p>
          <a:p>
            <a:pPr marL="146050" indent="0">
              <a:spcBef>
                <a:spcPts val="0"/>
              </a:spcBef>
              <a:buNone/>
            </a:pPr>
            <a:r>
              <a:rPr lang="en-US" altLang="zh-CN" sz="2000" dirty="0">
                <a:latin typeface="Consolas" panose="020B0609020204030204" pitchFamily="49" charset="0"/>
              </a:rPr>
              <a:t>	</a:t>
            </a:r>
            <a:r>
              <a:rPr lang="en-US" altLang="zh-CN" sz="2000" dirty="0" err="1">
                <a:solidFill>
                  <a:srgbClr val="FF0000"/>
                </a:solidFill>
                <a:latin typeface="Consolas" panose="020B0609020204030204" pitchFamily="49" charset="0"/>
              </a:rPr>
              <a:t>v.printVehicle</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Car c(4, 1.5);</a:t>
            </a:r>
          </a:p>
          <a:p>
            <a:pPr marL="146050" indent="0">
              <a:spcBef>
                <a:spcPts val="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c.printCar</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Truck t(4, 4.0, 2, 8.0);</a:t>
            </a:r>
          </a:p>
          <a:p>
            <a:pPr marL="146050" indent="0">
              <a:spcBef>
                <a:spcPts val="0"/>
              </a:spcBef>
              <a:buNone/>
            </a:pPr>
            <a:r>
              <a:rPr lang="en-US" altLang="zh-CN" sz="2000" dirty="0">
                <a:latin typeface="Consolas" panose="020B0609020204030204" pitchFamily="49" charset="0"/>
              </a:rPr>
              <a:t>	</a:t>
            </a:r>
            <a:r>
              <a:rPr lang="en-US" altLang="zh-CN" sz="2000" dirty="0" err="1">
                <a:latin typeface="Consolas" panose="020B0609020204030204" pitchFamily="49" charset="0"/>
              </a:rPr>
              <a:t>t.printTruck</a:t>
            </a:r>
            <a:r>
              <a:rPr lang="en-US" altLang="zh-CN" sz="2000" dirty="0">
                <a:latin typeface="Consolas" panose="020B0609020204030204" pitchFamily="49" charset="0"/>
              </a:rPr>
              <a:t>();</a:t>
            </a:r>
          </a:p>
          <a:p>
            <a:pPr marL="146050" indent="0">
              <a:spcBef>
                <a:spcPts val="0"/>
              </a:spcBef>
              <a:buNone/>
            </a:pPr>
            <a:r>
              <a:rPr lang="en-US" altLang="zh-CN" sz="2000" dirty="0">
                <a:latin typeface="Consolas" panose="020B0609020204030204" pitchFamily="49" charset="0"/>
              </a:rPr>
              <a:t>	return 0;</a:t>
            </a:r>
          </a:p>
          <a:p>
            <a:pPr marL="146050" indent="0">
              <a:spcBef>
                <a:spcPts val="0"/>
              </a:spcBef>
              <a:buNone/>
            </a:pPr>
            <a:r>
              <a:rPr lang="en-US" altLang="zh-CN" sz="2000" dirty="0" smtClean="0">
                <a:latin typeface="Consolas" panose="020B0609020204030204" pitchFamily="49" charset="0"/>
              </a:rPr>
              <a:t>};</a:t>
            </a:r>
            <a:endParaRPr lang="en-US" altLang="zh-CN" sz="2000" dirty="0">
              <a:latin typeface="Consolas" panose="020B0609020204030204" pitchFamily="49" charset="0"/>
            </a:endParaRPr>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7</a:t>
            </a:fld>
            <a:endParaRPr lang="zh-CN" altLang="en-US"/>
          </a:p>
        </p:txBody>
      </p:sp>
      <p:sp>
        <p:nvSpPr>
          <p:cNvPr id="5" name="文本框 4"/>
          <p:cNvSpPr txBox="1"/>
          <p:nvPr/>
        </p:nvSpPr>
        <p:spPr>
          <a:xfrm>
            <a:off x="5089475" y="2133650"/>
            <a:ext cx="6893097" cy="4093428"/>
          </a:xfrm>
          <a:prstGeom prst="rect">
            <a:avLst/>
          </a:prstGeom>
          <a:solidFill>
            <a:srgbClr val="FFFF00"/>
          </a:solidFill>
        </p:spPr>
        <p:txBody>
          <a:bodyPr wrap="square" rtlCol="0">
            <a:spAutoFit/>
          </a:bodyPr>
          <a:lstStyle/>
          <a:p>
            <a:r>
              <a:rPr lang="zh-CN" altLang="en-US" sz="2000" dirty="0">
                <a:latin typeface="Consolas" panose="020B0609020204030204" pitchFamily="49" charset="0"/>
                <a:ea typeface="微软雅黑" panose="020B0503020204020204" pitchFamily="34" charset="-122"/>
              </a:rPr>
              <a:t>新建了一个</a:t>
            </a:r>
            <a:r>
              <a:rPr lang="en-US" altLang="zh-CN" sz="2000" dirty="0">
                <a:latin typeface="Consolas" panose="020B0609020204030204" pitchFamily="49" charset="0"/>
                <a:ea typeface="微软雅黑" panose="020B0503020204020204" pitchFamily="34" charset="-122"/>
              </a:rPr>
              <a:t>Vehicle</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车轮个数</a:t>
            </a:r>
            <a:r>
              <a:rPr lang="en-US" altLang="zh-CN" sz="2000" dirty="0">
                <a:latin typeface="Consolas" panose="020B0609020204030204" pitchFamily="49" charset="0"/>
                <a:ea typeface="微软雅黑" panose="020B0503020204020204" pitchFamily="34" charset="-122"/>
              </a:rPr>
              <a:t>: 4</a:t>
            </a:r>
          </a:p>
          <a:p>
            <a:r>
              <a:rPr lang="zh-CN" altLang="en-US" sz="2000" dirty="0">
                <a:latin typeface="Consolas" panose="020B0609020204030204" pitchFamily="49" charset="0"/>
                <a:ea typeface="微软雅黑" panose="020B0503020204020204" pitchFamily="34" charset="-122"/>
              </a:rPr>
              <a:t>新建了一个</a:t>
            </a:r>
            <a:r>
              <a:rPr lang="en-US" altLang="zh-CN" sz="2000" dirty="0">
                <a:latin typeface="Consolas" panose="020B0609020204030204" pitchFamily="49" charset="0"/>
                <a:ea typeface="微软雅黑" panose="020B0503020204020204" pitchFamily="34" charset="-122"/>
              </a:rPr>
              <a:t>Vehicle</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新建了一个</a:t>
            </a:r>
            <a:r>
              <a:rPr lang="en-US" altLang="zh-CN" sz="2000" dirty="0">
                <a:latin typeface="Consolas" panose="020B0609020204030204" pitchFamily="49" charset="0"/>
                <a:ea typeface="微软雅黑" panose="020B0503020204020204" pitchFamily="34" charset="-122"/>
              </a:rPr>
              <a:t>Car</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车轮个数</a:t>
            </a:r>
            <a:r>
              <a:rPr lang="en-US" altLang="zh-CN" sz="2000" dirty="0">
                <a:latin typeface="Consolas" panose="020B0609020204030204" pitchFamily="49" charset="0"/>
                <a:ea typeface="微软雅黑" panose="020B0503020204020204" pitchFamily="34" charset="-122"/>
              </a:rPr>
              <a:t>: 4     </a:t>
            </a:r>
            <a:r>
              <a:rPr lang="zh-CN" altLang="en-US" sz="2000" dirty="0">
                <a:latin typeface="Consolas" panose="020B0609020204030204" pitchFamily="49" charset="0"/>
                <a:ea typeface="微软雅黑" panose="020B0503020204020204" pitchFamily="34" charset="-122"/>
              </a:rPr>
              <a:t>重量</a:t>
            </a:r>
            <a:r>
              <a:rPr lang="en-US" altLang="zh-CN" sz="2000" dirty="0">
                <a:latin typeface="Consolas" panose="020B0609020204030204" pitchFamily="49" charset="0"/>
                <a:ea typeface="微软雅黑" panose="020B0503020204020204" pitchFamily="34" charset="-122"/>
              </a:rPr>
              <a:t>: 1.5       </a:t>
            </a:r>
            <a:r>
              <a:rPr lang="zh-CN" altLang="en-US" sz="2000" dirty="0">
                <a:latin typeface="Consolas" panose="020B0609020204030204" pitchFamily="49" charset="0"/>
                <a:ea typeface="微软雅黑" panose="020B0503020204020204" pitchFamily="34" charset="-122"/>
              </a:rPr>
              <a:t>载人数</a:t>
            </a:r>
            <a:r>
              <a:rPr lang="en-US" altLang="zh-CN" sz="2000" dirty="0">
                <a:latin typeface="Consolas" panose="020B0609020204030204" pitchFamily="49" charset="0"/>
                <a:ea typeface="微软雅黑" panose="020B0503020204020204" pitchFamily="34" charset="-122"/>
              </a:rPr>
              <a:t>: 4</a:t>
            </a:r>
          </a:p>
          <a:p>
            <a:r>
              <a:rPr lang="zh-CN" altLang="en-US" sz="2000" dirty="0">
                <a:latin typeface="Consolas" panose="020B0609020204030204" pitchFamily="49" charset="0"/>
                <a:ea typeface="微软雅黑" panose="020B0503020204020204" pitchFamily="34" charset="-122"/>
              </a:rPr>
              <a:t>新建了一个</a:t>
            </a:r>
            <a:r>
              <a:rPr lang="en-US" altLang="zh-CN" sz="2000" dirty="0">
                <a:latin typeface="Consolas" panose="020B0609020204030204" pitchFamily="49" charset="0"/>
                <a:ea typeface="微软雅黑" panose="020B0503020204020204" pitchFamily="34" charset="-122"/>
              </a:rPr>
              <a:t>Vehicle</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新建了一个</a:t>
            </a:r>
            <a:r>
              <a:rPr lang="en-US" altLang="zh-CN" sz="2000" dirty="0">
                <a:latin typeface="Consolas" panose="020B0609020204030204" pitchFamily="49" charset="0"/>
                <a:ea typeface="微软雅黑" panose="020B0503020204020204" pitchFamily="34" charset="-122"/>
              </a:rPr>
              <a:t>Truck</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车轮个数</a:t>
            </a:r>
            <a:r>
              <a:rPr lang="en-US" altLang="zh-CN" sz="2000" dirty="0">
                <a:latin typeface="Consolas" panose="020B0609020204030204" pitchFamily="49" charset="0"/>
                <a:ea typeface="微软雅黑" panose="020B0503020204020204" pitchFamily="34" charset="-122"/>
              </a:rPr>
              <a:t>: 4     </a:t>
            </a:r>
            <a:r>
              <a:rPr lang="zh-CN" altLang="en-US" sz="2000" dirty="0">
                <a:latin typeface="Consolas" panose="020B0609020204030204" pitchFamily="49" charset="0"/>
                <a:ea typeface="微软雅黑" panose="020B0503020204020204" pitchFamily="34" charset="-122"/>
              </a:rPr>
              <a:t>重量</a:t>
            </a:r>
            <a:r>
              <a:rPr lang="en-US" altLang="zh-CN" sz="2000" dirty="0">
                <a:latin typeface="Consolas" panose="020B0609020204030204" pitchFamily="49" charset="0"/>
                <a:ea typeface="微软雅黑" panose="020B0503020204020204" pitchFamily="34" charset="-122"/>
              </a:rPr>
              <a:t>: 4 </a:t>
            </a:r>
            <a:r>
              <a:rPr lang="zh-CN" altLang="en-US" sz="2000" dirty="0">
                <a:latin typeface="Consolas" panose="020B0609020204030204" pitchFamily="49" charset="0"/>
                <a:ea typeface="微软雅黑" panose="020B0503020204020204" pitchFamily="34" charset="-122"/>
              </a:rPr>
              <a:t>载人数</a:t>
            </a:r>
            <a:r>
              <a:rPr lang="en-US" altLang="zh-CN" sz="2000" dirty="0">
                <a:latin typeface="Consolas" panose="020B0609020204030204" pitchFamily="49" charset="0"/>
                <a:ea typeface="微软雅黑" panose="020B0503020204020204" pitchFamily="34" charset="-122"/>
              </a:rPr>
              <a:t>: 2       </a:t>
            </a:r>
            <a:r>
              <a:rPr lang="zh-CN" altLang="en-US" sz="2000" dirty="0">
                <a:latin typeface="Consolas" panose="020B0609020204030204" pitchFamily="49" charset="0"/>
                <a:ea typeface="微软雅黑" panose="020B0503020204020204" pitchFamily="34" charset="-122"/>
              </a:rPr>
              <a:t>载重量</a:t>
            </a:r>
            <a:r>
              <a:rPr lang="en-US" altLang="zh-CN" sz="2000" dirty="0">
                <a:latin typeface="Consolas" panose="020B0609020204030204" pitchFamily="49" charset="0"/>
                <a:ea typeface="微软雅黑" panose="020B0503020204020204" pitchFamily="34" charset="-122"/>
              </a:rPr>
              <a:t>: 8</a:t>
            </a:r>
          </a:p>
          <a:p>
            <a:r>
              <a:rPr lang="zh-CN" altLang="en-US" sz="2000" dirty="0">
                <a:latin typeface="Consolas" panose="020B0609020204030204" pitchFamily="49" charset="0"/>
                <a:ea typeface="微软雅黑" panose="020B0503020204020204" pitchFamily="34" charset="-122"/>
              </a:rPr>
              <a:t>回收了一个</a:t>
            </a:r>
            <a:r>
              <a:rPr lang="en-US" altLang="zh-CN" sz="2000" dirty="0">
                <a:latin typeface="Consolas" panose="020B0609020204030204" pitchFamily="49" charset="0"/>
                <a:ea typeface="微软雅黑" panose="020B0503020204020204" pitchFamily="34" charset="-122"/>
              </a:rPr>
              <a:t>Truck</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回收了一个</a:t>
            </a:r>
            <a:r>
              <a:rPr lang="en-US" altLang="zh-CN" sz="2000" dirty="0">
                <a:latin typeface="Consolas" panose="020B0609020204030204" pitchFamily="49" charset="0"/>
                <a:ea typeface="微软雅黑" panose="020B0503020204020204" pitchFamily="34" charset="-122"/>
              </a:rPr>
              <a:t>Vehicle</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回收了一个</a:t>
            </a:r>
            <a:r>
              <a:rPr lang="en-US" altLang="zh-CN" sz="2000" dirty="0">
                <a:latin typeface="Consolas" panose="020B0609020204030204" pitchFamily="49" charset="0"/>
                <a:ea typeface="微软雅黑" panose="020B0503020204020204" pitchFamily="34" charset="-122"/>
              </a:rPr>
              <a:t>Car</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回收了一个</a:t>
            </a:r>
            <a:r>
              <a:rPr lang="en-US" altLang="zh-CN" sz="2000" dirty="0">
                <a:latin typeface="Consolas" panose="020B0609020204030204" pitchFamily="49" charset="0"/>
                <a:ea typeface="微软雅黑" panose="020B0503020204020204" pitchFamily="34" charset="-122"/>
              </a:rPr>
              <a:t>Vehicle</a:t>
            </a:r>
            <a:r>
              <a:rPr lang="zh-CN" altLang="en-US" sz="2000" dirty="0">
                <a:latin typeface="Consolas" panose="020B0609020204030204" pitchFamily="49" charset="0"/>
                <a:ea typeface="微软雅黑" panose="020B0503020204020204" pitchFamily="34" charset="-122"/>
              </a:rPr>
              <a:t>对象</a:t>
            </a:r>
          </a:p>
          <a:p>
            <a:r>
              <a:rPr lang="zh-CN" altLang="en-US" sz="2000" dirty="0">
                <a:latin typeface="Consolas" panose="020B0609020204030204" pitchFamily="49" charset="0"/>
                <a:ea typeface="微软雅黑" panose="020B0503020204020204" pitchFamily="34" charset="-122"/>
              </a:rPr>
              <a:t>回收了一个</a:t>
            </a:r>
            <a:r>
              <a:rPr lang="en-US" altLang="zh-CN" sz="2000" dirty="0">
                <a:latin typeface="Consolas" panose="020B0609020204030204" pitchFamily="49" charset="0"/>
                <a:ea typeface="微软雅黑" panose="020B0503020204020204" pitchFamily="34" charset="-122"/>
              </a:rPr>
              <a:t>Vehicle</a:t>
            </a:r>
            <a:r>
              <a:rPr lang="zh-CN" altLang="en-US" sz="2000" dirty="0">
                <a:latin typeface="Consolas" panose="020B0609020204030204" pitchFamily="49" charset="0"/>
                <a:ea typeface="微软雅黑" panose="020B0503020204020204" pitchFamily="34" charset="-122"/>
              </a:rPr>
              <a:t>对象</a:t>
            </a:r>
          </a:p>
        </p:txBody>
      </p:sp>
    </p:spTree>
    <p:extLst>
      <p:ext uri="{BB962C8B-B14F-4D97-AF65-F5344CB8AC3E}">
        <p14:creationId xmlns:p14="http://schemas.microsoft.com/office/powerpoint/2010/main" val="76117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继承的基本概念</a:t>
            </a:r>
          </a:p>
        </p:txBody>
      </p:sp>
      <p:sp>
        <p:nvSpPr>
          <p:cNvPr id="3" name="文本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4"/>
          </p:nvPr>
        </p:nvSpPr>
        <p:spPr/>
        <p:txBody>
          <a:bodyPr/>
          <a:lstStyle/>
          <a:p>
            <a:fld id="{B6725A2D-64D5-43E0-9E25-6A4CEDC0863C}" type="slidenum">
              <a:rPr lang="zh-CN" altLang="en-US" smtClean="0"/>
              <a:pPr/>
              <a:t>8</a:t>
            </a:fld>
            <a:endParaRPr lang="zh-CN" altLang="en-US"/>
          </a:p>
        </p:txBody>
      </p:sp>
    </p:spTree>
    <p:extLst>
      <p:ext uri="{BB962C8B-B14F-4D97-AF65-F5344CB8AC3E}">
        <p14:creationId xmlns:p14="http://schemas.microsoft.com/office/powerpoint/2010/main" val="262672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类的继承与派生概述</a:t>
            </a:r>
          </a:p>
        </p:txBody>
      </p:sp>
      <p:sp>
        <p:nvSpPr>
          <p:cNvPr id="13315" name="内容占位符 2"/>
          <p:cNvSpPr>
            <a:spLocks noGrp="1"/>
          </p:cNvSpPr>
          <p:nvPr>
            <p:ph idx="1"/>
          </p:nvPr>
        </p:nvSpPr>
        <p:spPr/>
        <p:txBody>
          <a:bodyPr/>
          <a:lstStyle/>
          <a:p>
            <a:r>
              <a:rPr lang="zh-CN" altLang="en-US" dirty="0"/>
              <a:t>继承与派生是同一过程从不同的角度看</a:t>
            </a:r>
            <a:endParaRPr lang="en-US" altLang="zh-CN" dirty="0"/>
          </a:p>
          <a:p>
            <a:pPr lvl="1"/>
            <a:r>
              <a:rPr lang="zh-CN" altLang="en-US" dirty="0"/>
              <a:t>保持已有类的特性而构造新类的过程称为继承</a:t>
            </a:r>
          </a:p>
          <a:p>
            <a:pPr lvl="1"/>
            <a:r>
              <a:rPr lang="zh-CN" altLang="en-US" dirty="0"/>
              <a:t>在已有类的基础上新增自己的特性而产生新类的过程称为派生。</a:t>
            </a:r>
          </a:p>
          <a:p>
            <a:r>
              <a:rPr lang="zh-CN" altLang="en-US" dirty="0"/>
              <a:t>被继承</a:t>
            </a:r>
            <a:r>
              <a:rPr lang="zh-CN" altLang="en-US" dirty="0" smtClean="0"/>
              <a:t>的：基</a:t>
            </a:r>
            <a:r>
              <a:rPr lang="zh-CN" altLang="en-US" dirty="0"/>
              <a:t>类（或父类）</a:t>
            </a:r>
          </a:p>
          <a:p>
            <a:r>
              <a:rPr lang="zh-CN" altLang="en-US" dirty="0"/>
              <a:t>派生出</a:t>
            </a:r>
            <a:r>
              <a:rPr lang="zh-CN" altLang="en-US" dirty="0" smtClean="0"/>
              <a:t>的：派生</a:t>
            </a:r>
            <a:r>
              <a:rPr lang="zh-CN" altLang="en-US" dirty="0"/>
              <a:t>类（或子类）</a:t>
            </a:r>
            <a:endParaRPr lang="en-US" altLang="zh-CN" dirty="0"/>
          </a:p>
          <a:p>
            <a:r>
              <a:rPr lang="zh-CN" altLang="en-US" dirty="0"/>
              <a:t>直接基</a:t>
            </a:r>
            <a:r>
              <a:rPr lang="zh-CN" altLang="en-US" dirty="0" smtClean="0"/>
              <a:t>类：父辈的基类</a:t>
            </a:r>
            <a:endParaRPr lang="en-US" altLang="zh-CN" dirty="0"/>
          </a:p>
          <a:p>
            <a:r>
              <a:rPr lang="zh-CN" altLang="en-US" dirty="0"/>
              <a:t>间接基</a:t>
            </a:r>
            <a:r>
              <a:rPr lang="zh-CN" altLang="en-US" dirty="0" smtClean="0"/>
              <a:t>类：基</a:t>
            </a:r>
            <a:r>
              <a:rPr lang="zh-CN" altLang="en-US" dirty="0"/>
              <a:t>类的基类甚至更</a:t>
            </a:r>
            <a:r>
              <a:rPr lang="zh-CN" altLang="en-US" dirty="0" smtClean="0"/>
              <a:t>高层</a:t>
            </a:r>
            <a:endParaRPr lang="en-US" altLang="zh-CN" dirty="0"/>
          </a:p>
        </p:txBody>
      </p:sp>
      <p:sp>
        <p:nvSpPr>
          <p:cNvPr id="4" name="灯片编号占位符 3"/>
          <p:cNvSpPr>
            <a:spLocks noGrp="1"/>
          </p:cNvSpPr>
          <p:nvPr>
            <p:ph type="sldNum" sz="quarter" idx="4"/>
          </p:nvPr>
        </p:nvSpPr>
        <p:spPr/>
        <p:txBody>
          <a:bodyPr/>
          <a:lstStyle/>
          <a:p>
            <a:fld id="{B6725A2D-64D5-43E0-9E25-6A4CEDC0863C}"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程序设计教程">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5305</TotalTime>
  <Words>2871</Words>
  <Application>Microsoft Office PowerPoint</Application>
  <PresentationFormat>自定义</PresentationFormat>
  <Paragraphs>835</Paragraphs>
  <Slides>65</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65</vt:i4>
      </vt:variant>
    </vt:vector>
  </HeadingPairs>
  <TitlesOfParts>
    <vt:vector size="80" baseType="lpstr">
      <vt:lpstr>Franklin Gothic Book</vt:lpstr>
      <vt:lpstr>方正姚体</vt:lpstr>
      <vt:lpstr>黑体</vt:lpstr>
      <vt:lpstr>隶书</vt:lpstr>
      <vt:lpstr>宋体</vt:lpstr>
      <vt:lpstr>Microsoft YaHei</vt:lpstr>
      <vt:lpstr>Microsoft YaHei</vt:lpstr>
      <vt:lpstr>Consolas</vt:lpstr>
      <vt:lpstr>Franklin Gothic Medium</vt:lpstr>
      <vt:lpstr>Georgia</vt:lpstr>
      <vt:lpstr>Times New Roman</vt:lpstr>
      <vt:lpstr>Trebuchet MS</vt:lpstr>
      <vt:lpstr>Wingdings</vt:lpstr>
      <vt:lpstr>Wingdings 2</vt:lpstr>
      <vt:lpstr>C++程序设计教程</vt:lpstr>
      <vt:lpstr>第 7 章  类的继承</vt:lpstr>
      <vt:lpstr>目录</vt:lpstr>
      <vt:lpstr>公有单继承举例</vt:lpstr>
      <vt:lpstr>Vehicle类</vt:lpstr>
      <vt:lpstr>Car类</vt:lpstr>
      <vt:lpstr>Truck类</vt:lpstr>
      <vt:lpstr>主函数</vt:lpstr>
      <vt:lpstr>继承的基本概念</vt:lpstr>
      <vt:lpstr>类的继承与派生概述</vt:lpstr>
      <vt:lpstr>继承与派生的目的</vt:lpstr>
      <vt:lpstr>派生类的定义</vt:lpstr>
      <vt:lpstr>派生类的定义</vt:lpstr>
      <vt:lpstr>派生类的构成</vt:lpstr>
      <vt:lpstr>派生类的构成</vt:lpstr>
      <vt:lpstr>继承方式</vt:lpstr>
      <vt:lpstr>不同继承方式下类成员的访问控制</vt:lpstr>
      <vt:lpstr>不同继承方式下类成员的访问控制</vt:lpstr>
      <vt:lpstr>公有继承(public)</vt:lpstr>
      <vt:lpstr>例7-1 公有继承举例</vt:lpstr>
      <vt:lpstr>例7-1 (续)</vt:lpstr>
      <vt:lpstr>例7-1 (续)</vt:lpstr>
      <vt:lpstr>私有继承(private)</vt:lpstr>
      <vt:lpstr>例7-2 私有继承举例</vt:lpstr>
      <vt:lpstr>例7-2（续）</vt:lpstr>
      <vt:lpstr>例7-2 (续)</vt:lpstr>
      <vt:lpstr>保护继承(protected)</vt:lpstr>
      <vt:lpstr>protected 成员的特点与作用</vt:lpstr>
      <vt:lpstr>构造函数</vt:lpstr>
      <vt:lpstr>继承时的构造函数</vt:lpstr>
      <vt:lpstr>继承时的构造函数</vt:lpstr>
      <vt:lpstr>单一继承时构造函数的定义</vt:lpstr>
      <vt:lpstr>多继承时构造函数的定义</vt:lpstr>
      <vt:lpstr>派生类与基类的构造函数</vt:lpstr>
      <vt:lpstr>多继承且有对象成员时的构造函数</vt:lpstr>
      <vt:lpstr>构造函数的执行顺序</vt:lpstr>
      <vt:lpstr>例7-4 派生类构造函数举例</vt:lpstr>
      <vt:lpstr>例7-4 (续)</vt:lpstr>
      <vt:lpstr>复制构造函数</vt:lpstr>
      <vt:lpstr>复制构造函数</vt:lpstr>
      <vt:lpstr>析构函数</vt:lpstr>
      <vt:lpstr>例7-5 派生类对象析构举例</vt:lpstr>
      <vt:lpstr>例7-5 (续)</vt:lpstr>
      <vt:lpstr>delete构造函数</vt:lpstr>
      <vt:lpstr>基类成员访问</vt:lpstr>
      <vt:lpstr>作用域限定</vt:lpstr>
      <vt:lpstr>二义性问题</vt:lpstr>
      <vt:lpstr>例7-6 多继承同名隐藏举例</vt:lpstr>
      <vt:lpstr>例7-6 (续)</vt:lpstr>
      <vt:lpstr>二义性问题举例</vt:lpstr>
      <vt:lpstr>例7-7  多继承时的二义性和冗余问题</vt:lpstr>
      <vt:lpstr>例7-7  多继承时的二义性和冗余问题</vt:lpstr>
      <vt:lpstr>Derived类对象d的存储结构示意图</vt:lpstr>
      <vt:lpstr>虚基类</vt:lpstr>
      <vt:lpstr>虚基类的语法和用途</vt:lpstr>
      <vt:lpstr>例7-8 虚基类举例</vt:lpstr>
      <vt:lpstr>例7-8 虚基类举例</vt:lpstr>
      <vt:lpstr>例7-8 虚基类举例</vt:lpstr>
      <vt:lpstr>虚基类及其派生类构造函数</vt:lpstr>
      <vt:lpstr>有虚基类时的构造函数举例</vt:lpstr>
      <vt:lpstr>有虚基类时的构造函数举例</vt:lpstr>
      <vt:lpstr>向上转型</vt:lpstr>
      <vt:lpstr>类型转换</vt:lpstr>
      <vt:lpstr>例7-3 类型转换规则举例</vt:lpstr>
      <vt:lpstr>例7-3 (续)</vt:lpstr>
      <vt:lpstr>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Zhengli</dc:creator>
  <cp:lastModifiedBy>Copper</cp:lastModifiedBy>
  <cp:revision>230</cp:revision>
  <dcterms:created xsi:type="dcterms:W3CDTF">2010-07-16T02:03:42Z</dcterms:created>
  <dcterms:modified xsi:type="dcterms:W3CDTF">2022-03-11T16:32:57Z</dcterms:modified>
</cp:coreProperties>
</file>