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3" r:id="rId1"/>
    <p:sldMasterId id="2147484373" r:id="rId2"/>
  </p:sldMasterIdLst>
  <p:notesMasterIdLst>
    <p:notesMasterId r:id="rId59"/>
  </p:notesMasterIdLst>
  <p:handoutMasterIdLst>
    <p:handoutMasterId r:id="rId60"/>
  </p:handoutMasterIdLst>
  <p:sldIdLst>
    <p:sldId id="256" r:id="rId3"/>
    <p:sldId id="257" r:id="rId4"/>
    <p:sldId id="654" r:id="rId5"/>
    <p:sldId id="655" r:id="rId6"/>
    <p:sldId id="656" r:id="rId7"/>
    <p:sldId id="657" r:id="rId8"/>
    <p:sldId id="658" r:id="rId9"/>
    <p:sldId id="659" r:id="rId10"/>
    <p:sldId id="660" r:id="rId11"/>
    <p:sldId id="661" r:id="rId12"/>
    <p:sldId id="662" r:id="rId13"/>
    <p:sldId id="663" r:id="rId14"/>
    <p:sldId id="664" r:id="rId15"/>
    <p:sldId id="665" r:id="rId16"/>
    <p:sldId id="666" r:id="rId17"/>
    <p:sldId id="667" r:id="rId18"/>
    <p:sldId id="668" r:id="rId19"/>
    <p:sldId id="669" r:id="rId20"/>
    <p:sldId id="670" r:id="rId21"/>
    <p:sldId id="671" r:id="rId22"/>
    <p:sldId id="672" r:id="rId23"/>
    <p:sldId id="673" r:id="rId24"/>
    <p:sldId id="674" r:id="rId25"/>
    <p:sldId id="675" r:id="rId26"/>
    <p:sldId id="676" r:id="rId27"/>
    <p:sldId id="677" r:id="rId28"/>
    <p:sldId id="678" r:id="rId29"/>
    <p:sldId id="679" r:id="rId30"/>
    <p:sldId id="593" r:id="rId31"/>
    <p:sldId id="626" r:id="rId32"/>
    <p:sldId id="550" r:id="rId33"/>
    <p:sldId id="551" r:id="rId34"/>
    <p:sldId id="604" r:id="rId35"/>
    <p:sldId id="624" r:id="rId36"/>
    <p:sldId id="645" r:id="rId37"/>
    <p:sldId id="646" r:id="rId38"/>
    <p:sldId id="647" r:id="rId39"/>
    <p:sldId id="648" r:id="rId40"/>
    <p:sldId id="649" r:id="rId41"/>
    <p:sldId id="650" r:id="rId42"/>
    <p:sldId id="553" r:id="rId43"/>
    <p:sldId id="599" r:id="rId44"/>
    <p:sldId id="639" r:id="rId45"/>
    <p:sldId id="641" r:id="rId46"/>
    <p:sldId id="557" r:id="rId47"/>
    <p:sldId id="558" r:id="rId48"/>
    <p:sldId id="651" r:id="rId49"/>
    <p:sldId id="652" r:id="rId50"/>
    <p:sldId id="653" r:id="rId51"/>
    <p:sldId id="629" r:id="rId52"/>
    <p:sldId id="630" r:id="rId53"/>
    <p:sldId id="631" r:id="rId54"/>
    <p:sldId id="632" r:id="rId55"/>
    <p:sldId id="633" r:id="rId56"/>
    <p:sldId id="635" r:id="rId57"/>
    <p:sldId id="587" r:id="rId58"/>
  </p:sldIdLst>
  <p:sldSz cx="12195175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85FFFF"/>
    <a:srgbClr val="FFFF66"/>
    <a:srgbClr val="CCFFCC"/>
    <a:srgbClr val="66FFCC"/>
    <a:srgbClr val="00CC99"/>
    <a:srgbClr val="0099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6296" autoAdjust="0"/>
  </p:normalViewPr>
  <p:slideViewPr>
    <p:cSldViewPr>
      <p:cViewPr>
        <p:scale>
          <a:sx n="100" d="100"/>
          <a:sy n="100" d="100"/>
        </p:scale>
        <p:origin x="270" y="18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-11760"/>
    </p:cViewPr>
  </p:sorterViewPr>
  <p:notesViewPr>
    <p:cSldViewPr>
      <p:cViewPr>
        <p:scale>
          <a:sx n="100" d="100"/>
          <a:sy n="100" d="100"/>
        </p:scale>
        <p:origin x="-1008" y="2045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14D005BF-63A0-4483-8FAD-880F52E6CA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460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9039" tIns="49519" rIns="99039" bIns="49519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A4F75F4E-4E28-4180-82AE-D5E2C76DB5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9142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6F37AC3-9007-4534-9020-DB13AD50D18C}" type="slidenum">
              <a:rPr lang="en-US" altLang="zh-CN" sz="1300"/>
              <a:pPr eaLnBrk="1" hangingPunct="1"/>
              <a:t>1</a:t>
            </a:fld>
            <a:endParaRPr lang="en-US" altLang="zh-CN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4788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FF5E1B04-1344-455A-8E0B-44353461F47B}" type="slidenum">
              <a:rPr lang="en-US" altLang="zh-CN" sz="1300"/>
              <a:pPr eaLnBrk="1" hangingPunct="1"/>
              <a:t>48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359254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F75F4E-4E28-4180-82AE-D5E2C76DB5F5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06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75F4E-4E28-4180-82AE-D5E2C76DB5F5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744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AA7F032-7F13-471C-8D5A-F59D7CBF42CF}" type="slidenum">
              <a:rPr lang="en-US" altLang="zh-CN" sz="1300"/>
              <a:pPr eaLnBrk="1" hangingPunct="1"/>
              <a:t>56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47057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E3C47A15-DD77-4E1B-9CD1-9D31DADE6B5D}" type="slidenum">
              <a:rPr lang="en-US" altLang="zh-CN" sz="1300"/>
              <a:pPr eaLnBrk="1" hangingPunct="1"/>
              <a:t>2</a:t>
            </a:fld>
            <a:endParaRPr lang="en-US" altLang="zh-CN" sz="13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1188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F75F4E-4E28-4180-82AE-D5E2C76DB5F5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02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CE0218-00D6-46C9-B9D2-902DC86FCF71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94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9C58C8-6105-4E7D-ACA7-E2E5C92F8C04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91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EB3A051-F227-43DF-9645-1C32A2B27266}" type="slidenum">
              <a:rPr lang="en-US" altLang="zh-CN" sz="1300"/>
              <a:pPr eaLnBrk="1" hangingPunct="1"/>
              <a:t>33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381586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25BA086-E91A-47A3-839B-9BF14561243C}" type="slidenum">
              <a:rPr lang="en-US" altLang="zh-CN" sz="1300"/>
              <a:pPr eaLnBrk="1" hangingPunct="1"/>
              <a:t>36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932421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1B292483-6DA6-4E09-B6C2-D8B9D3965E70}" type="slidenum">
              <a:rPr lang="en-US" altLang="zh-CN" sz="1300"/>
              <a:pPr eaLnBrk="1" hangingPunct="1"/>
              <a:t>46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92608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FF5E1B04-1344-455A-8E0B-44353461F47B}" type="slidenum">
              <a:rPr lang="en-US" altLang="zh-CN" sz="1300"/>
              <a:pPr eaLnBrk="1" hangingPunct="1"/>
              <a:t>47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63887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E:\GLR_www\PPT\郑莉老师PPT\C++简单程序设计00.jpg">
            <a:extLst>
              <a:ext uri="{FF2B5EF4-FFF2-40B4-BE49-F238E27FC236}">
                <a16:creationId xmlns="" xmlns:a16="http://schemas.microsoft.com/office/drawing/2014/main" id="{125C1A51-9C54-423E-9761-81BFEC0AC55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7">
            <a:extLst>
              <a:ext uri="{FF2B5EF4-FFF2-40B4-BE49-F238E27FC236}">
                <a16:creationId xmlns="" xmlns:a16="http://schemas.microsoft.com/office/drawing/2014/main" id="{6E0B19F5-F941-4D51-9CFE-9E74E528C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319" y="2205658"/>
            <a:ext cx="11280537" cy="1470366"/>
          </a:xfrm>
        </p:spPr>
        <p:txBody>
          <a:bodyPr anchor="b"/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" name="副标题 8">
            <a:extLst>
              <a:ext uri="{FF2B5EF4-FFF2-40B4-BE49-F238E27FC236}">
                <a16:creationId xmlns="" xmlns:a16="http://schemas.microsoft.com/office/drawing/2014/main" id="{7A55050D-62F2-40E6-8F20-C8DDEE8F4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727" y="4053053"/>
            <a:ext cx="6605720" cy="175300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609265" indent="0" algn="ctr">
              <a:buNone/>
            </a:lvl2pPr>
            <a:lvl3pPr marL="1218529" indent="0" algn="ctr">
              <a:buNone/>
            </a:lvl3pPr>
            <a:lvl4pPr marL="1827794" indent="0" algn="ctr">
              <a:buNone/>
            </a:lvl4pPr>
            <a:lvl5pPr marL="2437059" indent="0" algn="ctr">
              <a:buNone/>
            </a:lvl5pPr>
            <a:lvl6pPr marL="3046324" indent="0" algn="ctr">
              <a:buNone/>
            </a:lvl6pPr>
            <a:lvl7pPr marL="3655588" indent="0" algn="ctr">
              <a:buNone/>
            </a:lvl7pPr>
            <a:lvl8pPr marL="4264853" indent="0" algn="ctr">
              <a:buNone/>
            </a:lvl8pPr>
            <a:lvl9pPr marL="4874118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9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5802" y="1109161"/>
            <a:ext cx="782608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368" y="1143000"/>
            <a:ext cx="6097588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0038" y="3274309"/>
            <a:ext cx="34553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3B4E9A-089E-4EAB-A73A-7D2CE03452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092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D4884B-9927-4987-80B6-0765AB3657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96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4755" y="1143000"/>
            <a:ext cx="2540661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1143000"/>
            <a:ext cx="833337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99F07F-5AA1-4D4B-844C-F4D1035081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359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:\GLR_www\PPT\郑莉老师PPT\C++简单程序设计00.jpg">
            <a:extLst>
              <a:ext uri="{FF2B5EF4-FFF2-40B4-BE49-F238E27FC236}">
                <a16:creationId xmlns="" xmlns:a16="http://schemas.microsoft.com/office/drawing/2014/main" id="{8F2439C3-A137-4EC5-B8FE-B6424A885E8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517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319" y="2132856"/>
            <a:ext cx="11280537" cy="14700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53" tIns="60926" rIns="121853" bIns="60926" numCol="1" anchor="b" anchorCtr="0" compatLnSpc="1">
            <a:prstTxWarp prst="textNoShape">
              <a:avLst/>
            </a:prstTxWarp>
          </a:bodyPr>
          <a:lstStyle>
            <a:lvl1pPr>
              <a:defRPr lang="en-US" sz="4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 algn="ctr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785219" y="4005064"/>
            <a:ext cx="6605720" cy="164747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853" tIns="60926" rIns="121853" bIns="60926" numCol="1" anchor="t" anchorCtr="0" compatLnSpc="1">
            <a:prstTxWarp prst="textNoShape">
              <a:avLst/>
            </a:prstTxWarp>
          </a:bodyPr>
          <a:lstStyle>
            <a:lvl1pPr>
              <a:defRPr 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lvl="0" indent="0" algn="ctr">
              <a:spcBef>
                <a:spcPts val="400"/>
              </a:spcBef>
              <a:buNone/>
            </a:pPr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447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5975" cy="1066800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76872"/>
            <a:ext cx="10975975" cy="42969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灯片编号占位符 6">
            <a:extLst>
              <a:ext uri="{FF2B5EF4-FFF2-40B4-BE49-F238E27FC236}">
                <a16:creationId xmlns="" xmlns:a16="http://schemas.microsoft.com/office/drawing/2014/main" id="{37425493-6A48-40B0-B1F4-4B16F1CF7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00F21B-5F9E-4DB6-92EB-09A53204F8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161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F0E33799-6A55-44DA-AC5A-C99348168F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89"/>
          <a:stretch/>
        </p:blipFill>
        <p:spPr bwMode="auto">
          <a:xfrm>
            <a:off x="0" y="12870"/>
            <a:ext cx="12195176" cy="5720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3171" y="44624"/>
            <a:ext cx="9232404" cy="864096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3171" y="1052736"/>
            <a:ext cx="9232404" cy="5521102"/>
          </a:xfrm>
        </p:spPr>
        <p:txBody>
          <a:bodyPr/>
          <a:lstStyle>
            <a:lvl1pPr marL="109537" indent="0">
              <a:spcBef>
                <a:spcPts val="0"/>
              </a:spcBef>
              <a:buNone/>
              <a:defRPr sz="2400"/>
            </a:lvl1pPr>
            <a:lvl2pPr marL="411162" indent="0">
              <a:spcBef>
                <a:spcPts val="0"/>
              </a:spcBef>
              <a:buNone/>
              <a:defRPr sz="2000"/>
            </a:lvl2pPr>
            <a:lvl3pPr marL="703263" indent="0">
              <a:spcBef>
                <a:spcPts val="0"/>
              </a:spcBef>
              <a:buNone/>
              <a:defRPr sz="1400"/>
            </a:lvl3pPr>
            <a:lvl4pPr marL="979488" indent="0">
              <a:spcBef>
                <a:spcPts val="0"/>
              </a:spcBef>
              <a:buNone/>
              <a:defRPr sz="1200"/>
            </a:lvl4pPr>
            <a:lvl5pPr marL="1206500" indent="0">
              <a:spcBef>
                <a:spcPts val="0"/>
              </a:spcBef>
              <a:buNone/>
              <a:defRPr sz="11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灯片编号占位符 1">
            <a:extLst>
              <a:ext uri="{FF2B5EF4-FFF2-40B4-BE49-F238E27FC236}">
                <a16:creationId xmlns="" xmlns:a16="http://schemas.microsoft.com/office/drawing/2014/main" id="{73F54325-B8E5-4EBF-9F1E-1F72FDEA1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901" y="23978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42A670E-4250-4C14-8323-982480E0B3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618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1981201"/>
            <a:ext cx="10365899" cy="1362075"/>
          </a:xfrm>
        </p:spPr>
        <p:txBody>
          <a:bodyPr anchor="b">
            <a:noAutofit/>
          </a:bodyPr>
          <a:lstStyle>
            <a:lvl1pPr algn="l">
              <a:buNone/>
              <a:defRPr sz="4400" b="0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3367088"/>
            <a:ext cx="10365899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6">
            <a:extLst>
              <a:ext uri="{FF2B5EF4-FFF2-40B4-BE49-F238E27FC236}">
                <a16:creationId xmlns="" xmlns:a16="http://schemas.microsoft.com/office/drawing/2014/main" id="{7DDE0932-B529-4119-9ADF-C6F557CF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00F21B-5F9E-4DB6-92EB-09A53204F8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743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785927"/>
            <a:ext cx="5386202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785927"/>
            <a:ext cx="5386202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00F21B-5F9E-4DB6-92EB-09A53204F8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1315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133" y="428604"/>
            <a:ext cx="1117891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132" y="1500174"/>
            <a:ext cx="539026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6607" y="1500174"/>
            <a:ext cx="539043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132" y="1928803"/>
            <a:ext cx="5390267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2711" y="1928803"/>
            <a:ext cx="5390437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0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689DF4-4FE6-446A-BFDF-E4B3A3A05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4421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1143000"/>
            <a:ext cx="10975658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80463" y="612775"/>
            <a:ext cx="12763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7E32BA-68D5-4BD4-82D3-C0B00ED104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889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052736"/>
            <a:ext cx="10975975" cy="10668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276872"/>
            <a:ext cx="10975975" cy="429696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="" xmlns:a16="http://schemas.microsoft.com/office/drawing/2014/main" id="{AEB9DC7D-2E97-42E1-A0AE-7EDB51B51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901" y="23978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42A670E-4250-4C14-8323-982480E0B3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134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0EF290-CA46-4455-AC91-1A7C284B50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23543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9853" y="1101970"/>
            <a:ext cx="4512215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9853" y="2010727"/>
            <a:ext cx="4512215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53" y="776287"/>
            <a:ext cx="680490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0FEFAB-924E-463A-B583-086758B417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0600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5802" y="1109161"/>
            <a:ext cx="782608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368" y="1143000"/>
            <a:ext cx="6097588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0038" y="3274309"/>
            <a:ext cx="34553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83B4E9A-089E-4EAB-A73A-7D2CE03452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5688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DD4884B-9927-4987-80B6-0765AB3657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8827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4755" y="1143000"/>
            <a:ext cx="2540661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759" y="1143000"/>
            <a:ext cx="833337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B99F07F-5AA1-4D4B-844C-F4D1035081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353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="" xmlns:a16="http://schemas.microsoft.com/office/drawing/2014/main" id="{13FC3A1A-9493-4DA0-A959-3E184EFFF96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8"/>
          <a:stretch/>
        </p:blipFill>
        <p:spPr bwMode="auto">
          <a:xfrm>
            <a:off x="0" y="12870"/>
            <a:ext cx="12195176" cy="5792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53171" y="44624"/>
            <a:ext cx="9232404" cy="86409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3171" y="1196752"/>
            <a:ext cx="9232404" cy="5377086"/>
          </a:xfrm>
        </p:spPr>
        <p:txBody>
          <a:bodyPr/>
          <a:lstStyle>
            <a:lvl1pPr marL="109537" indent="0">
              <a:spcBef>
                <a:spcPts val="0"/>
              </a:spcBef>
              <a:buNone/>
              <a:defRPr sz="2400"/>
            </a:lvl1pPr>
            <a:lvl2pPr marL="411162" indent="0">
              <a:spcBef>
                <a:spcPts val="0"/>
              </a:spcBef>
              <a:buNone/>
              <a:defRPr sz="2000"/>
            </a:lvl2pPr>
            <a:lvl3pPr marL="703263" indent="0">
              <a:spcBef>
                <a:spcPts val="0"/>
              </a:spcBef>
              <a:buNone/>
              <a:defRPr sz="1400"/>
            </a:lvl3pPr>
            <a:lvl4pPr marL="979488" indent="0">
              <a:spcBef>
                <a:spcPts val="0"/>
              </a:spcBef>
              <a:buNone/>
              <a:defRPr sz="1200"/>
            </a:lvl4pPr>
            <a:lvl5pPr marL="1206500" indent="0">
              <a:spcBef>
                <a:spcPts val="0"/>
              </a:spcBef>
              <a:buNone/>
              <a:defRPr sz="11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6" name="灯片编号占位符 1">
            <a:extLst>
              <a:ext uri="{FF2B5EF4-FFF2-40B4-BE49-F238E27FC236}">
                <a16:creationId xmlns="" xmlns:a16="http://schemas.microsoft.com/office/drawing/2014/main" id="{73F54325-B8E5-4EBF-9F1E-1F72FDEA1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901" y="23978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42A670E-4250-4C14-8323-982480E0B3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17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1981201"/>
            <a:ext cx="10365899" cy="1362075"/>
          </a:xfrm>
        </p:spPr>
        <p:txBody>
          <a:bodyPr anchor="b">
            <a:noAutofit/>
          </a:bodyPr>
          <a:lstStyle>
            <a:lvl1pPr algn="l">
              <a:buNone/>
              <a:defRPr sz="4400" b="0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3367088"/>
            <a:ext cx="10365899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="" xmlns:a16="http://schemas.microsoft.com/office/drawing/2014/main" id="{DE4C8DBC-6471-4E83-BE6E-311922CE3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901" y="23978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42A670E-4250-4C14-8323-982480E0B3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9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759" y="1785927"/>
            <a:ext cx="5386202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9214" y="1785927"/>
            <a:ext cx="5386202" cy="4989461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F800F21B-5F9E-4DB6-92EB-09A53204F80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3176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133" y="428604"/>
            <a:ext cx="1117891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132" y="1500174"/>
            <a:ext cx="539026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296607" y="1500174"/>
            <a:ext cx="539043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508132" y="1928803"/>
            <a:ext cx="5390267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92711" y="1928803"/>
            <a:ext cx="5390437" cy="466591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灯片编号占位符 26"/>
          <p:cNvSpPr>
            <a:spLocks noGrp="1"/>
          </p:cNvSpPr>
          <p:nvPr>
            <p:ph type="sldNum" sz="quarter" idx="10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689DF4-4FE6-446A-BFDF-E4B3A3A05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31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1143000"/>
            <a:ext cx="10975658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780463" y="612775"/>
            <a:ext cx="127635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5B7E32BA-68D5-4BD4-82D3-C0B00ED104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021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F0EF290-CA46-4455-AC91-1A7C284B50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245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9853" y="1101970"/>
            <a:ext cx="4512215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139853" y="2010727"/>
            <a:ext cx="4512215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203253" y="776287"/>
            <a:ext cx="680490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783638" y="612775"/>
            <a:ext cx="127793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7011988" y="612775"/>
            <a:ext cx="1768475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901363" y="1588"/>
            <a:ext cx="1016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20FEFAB-924E-463A-B583-086758B417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03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576263"/>
            <a:ext cx="10975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1785938"/>
            <a:ext cx="10975975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TextBox 17"/>
          <p:cNvSpPr txBox="1">
            <a:spLocks noChangeArrowheads="1"/>
          </p:cNvSpPr>
          <p:nvPr/>
        </p:nvSpPr>
        <p:spPr bwMode="auto">
          <a:xfrm>
            <a:off x="8689975" y="6597650"/>
            <a:ext cx="32877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语言程序设计（第</a:t>
            </a:r>
            <a:r>
              <a:rPr lang="en-US" altLang="zh-CN" sz="1100" dirty="0">
                <a:latin typeface="+mn-ea"/>
                <a:ea typeface="+mn-ea"/>
              </a:rPr>
              <a:t>5</a:t>
            </a:r>
            <a:r>
              <a:rPr lang="zh-CN" altLang="en-US" sz="1100" dirty="0">
                <a:latin typeface="+mn-ea"/>
                <a:ea typeface="+mn-ea"/>
              </a:rPr>
              <a:t>版），郑莉，清华大学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73F54325-B8E5-4EBF-9F1E-1F72FDEA1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901" y="23978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C42A670E-4250-4C14-8323-982480E0B34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1" r:id="rId1"/>
    <p:sldLayoutId id="2147484362" r:id="rId2"/>
    <p:sldLayoutId id="214748437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003399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40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8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/>
          <p:cNvSpPr>
            <a:spLocks noGrp="1"/>
          </p:cNvSpPr>
          <p:nvPr>
            <p:ph type="title"/>
          </p:nvPr>
        </p:nvSpPr>
        <p:spPr bwMode="auto">
          <a:xfrm>
            <a:off x="609600" y="576263"/>
            <a:ext cx="109759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609600" y="1785938"/>
            <a:ext cx="10975975" cy="478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28" name="TextBox 17"/>
          <p:cNvSpPr txBox="1">
            <a:spLocks noChangeArrowheads="1"/>
          </p:cNvSpPr>
          <p:nvPr/>
        </p:nvSpPr>
        <p:spPr bwMode="auto">
          <a:xfrm>
            <a:off x="8689975" y="6597650"/>
            <a:ext cx="328771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100" dirty="0">
                <a:latin typeface="+mn-ea"/>
                <a:ea typeface="+mn-ea"/>
              </a:rPr>
              <a:t>C++</a:t>
            </a:r>
            <a:r>
              <a:rPr lang="zh-CN" altLang="en-US" sz="1100" dirty="0">
                <a:latin typeface="+mn-ea"/>
                <a:ea typeface="+mn-ea"/>
              </a:rPr>
              <a:t>语言程序设计（第</a:t>
            </a:r>
            <a:r>
              <a:rPr lang="en-US" altLang="zh-CN" sz="1100" dirty="0">
                <a:latin typeface="+mn-ea"/>
                <a:ea typeface="+mn-ea"/>
              </a:rPr>
              <a:t>5</a:t>
            </a:r>
            <a:r>
              <a:rPr lang="zh-CN" altLang="en-US" sz="1100" dirty="0">
                <a:latin typeface="+mn-ea"/>
                <a:ea typeface="+mn-ea"/>
              </a:rPr>
              <a:t>版），郑莉，清华大学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9F261FA9-F75E-4FB9-8AAD-5C4010452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901" y="49692"/>
            <a:ext cx="27447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EC069982-7ACB-446A-A05B-FEB31546ECF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6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74" r:id="rId1"/>
    <p:sldLayoutId id="2147484375" r:id="rId2"/>
    <p:sldLayoutId id="2147484376" r:id="rId3"/>
    <p:sldLayoutId id="2147484377" r:id="rId4"/>
    <p:sldLayoutId id="2147484378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微软雅黑" pitchFamily="34" charset="-122"/>
          <a:ea typeface="微软雅黑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  <a:ea typeface="方正姚体" pitchFamily="2" charset="-122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4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40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8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微软雅黑" pitchFamily="34" charset="-122"/>
          <a:ea typeface="微软雅黑" pitchFamily="34" charset="-122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微软雅黑" pitchFamily="34" charset="-122"/>
          <a:ea typeface="微软雅黑" pitchFamily="34" charset="-122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dirty="0"/>
              <a:t>第</a:t>
            </a:r>
            <a:r>
              <a:rPr lang="zh-CN" altLang="en-US" dirty="0"/>
              <a:t> </a:t>
            </a:r>
            <a:r>
              <a:rPr lang="en-US" altLang="zh-CN" dirty="0"/>
              <a:t>8 </a:t>
            </a:r>
            <a:r>
              <a:rPr lang="zh-CN" altLang="zh-CN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多态性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241853" y="6014784"/>
            <a:ext cx="5688210" cy="671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7" tIns="45713" rIns="91427" bIns="45713"/>
          <a:lstStyle>
            <a:lvl1pPr marL="61913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A04DA3"/>
              </a:buClr>
            </a:pP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教材：</a:t>
            </a:r>
            <a:r>
              <a:rPr kumimoji="0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C++</a:t>
            </a: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语言程序设计（第</a:t>
            </a:r>
            <a:r>
              <a:rPr kumimoji="0" lang="en-US" altLang="zh-CN" sz="1600" dirty="0">
                <a:solidFill>
                  <a:schemeClr val="bg1"/>
                </a:solidFill>
                <a:latin typeface="+mn-ea"/>
                <a:ea typeface="+mn-ea"/>
              </a:rPr>
              <a:t>5</a:t>
            </a:r>
            <a:r>
              <a:rPr kumimoji="0" lang="zh-CN" altLang="en-US" sz="1600" dirty="0">
                <a:solidFill>
                  <a:schemeClr val="bg1"/>
                </a:solidFill>
                <a:latin typeface="+mn-ea"/>
                <a:ea typeface="+mn-ea"/>
              </a:rPr>
              <a:t>版） 郑莉  清华大学出版社</a:t>
            </a:r>
            <a:endParaRPr kumimoji="0" lang="en-US" altLang="zh-CN" sz="16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8-1</a:t>
            </a:r>
            <a:r>
              <a:rPr lang="zh-CN" altLang="en-US"/>
              <a:t>复数类加减法运算重载为成员函数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1083" y="1052736"/>
            <a:ext cx="10024492" cy="5521102"/>
          </a:xfrm>
        </p:spPr>
        <p:txBody>
          <a:bodyPr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Complex Complex::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operator+</a:t>
            </a:r>
            <a:r>
              <a:rPr lang="en-US" altLang="zh-CN" sz="2000" dirty="0">
                <a:latin typeface="Consolas" panose="020B0609020204030204" pitchFamily="49" charset="0"/>
              </a:rPr>
              <a:t>(const Complex &amp;c2) const{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创建一个临时无名对象作为返回值</a:t>
            </a: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	return </a:t>
            </a:r>
            <a:r>
              <a:rPr lang="en-US" altLang="zh-CN" sz="2000" dirty="0">
                <a:latin typeface="Consolas" panose="020B0609020204030204" pitchFamily="49" charset="0"/>
              </a:rPr>
              <a:t>Complex(real+c2.real, imag+c2.imag); 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Complex Complex::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operator-</a:t>
            </a:r>
            <a:r>
              <a:rPr lang="en-US" altLang="zh-CN" sz="2000" dirty="0">
                <a:latin typeface="Consolas" panose="020B0609020204030204" pitchFamily="49" charset="0"/>
              </a:rPr>
              <a:t>(const Complex &amp;c2) const{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创建一个临时无名对象作为返回值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return Complex(real-c2.real, imag-c2.imag); 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void Complex::display() const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&lt;&lt;"("&lt;&lt;real&lt;&lt;", "&lt;&lt;</a:t>
            </a:r>
            <a:r>
              <a:rPr lang="en-US" altLang="zh-CN" sz="2000" dirty="0" err="1">
                <a:latin typeface="Consolas" panose="020B0609020204030204" pitchFamily="49" charset="0"/>
              </a:rPr>
              <a:t>imag</a:t>
            </a:r>
            <a:r>
              <a:rPr lang="en-US" altLang="zh-CN" sz="2000" dirty="0">
                <a:latin typeface="Consolas" panose="020B0609020204030204" pitchFamily="49" charset="0"/>
              </a:rPr>
              <a:t>&lt;&lt;")"&lt;&lt;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2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8-1</a:t>
            </a:r>
            <a:r>
              <a:rPr lang="zh-CN" altLang="en-US"/>
              <a:t>复数类加减法运算重载为成员函数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61083" y="1052736"/>
            <a:ext cx="10024492" cy="5521102"/>
          </a:xfrm>
        </p:spPr>
        <p:txBody>
          <a:bodyPr/>
          <a:lstStyle/>
          <a:p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main() 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Complex c1(5, 4), c2(2, 10), c3;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"c1 = "; c1.display();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"c2 = "; c2.display();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c3 = c1 - c2;	</a:t>
            </a:r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使用重载运算符完成复数减法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"c3 = c1 - c2 = "; c3.display();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c3 = c1 + c2;	//</a:t>
            </a:r>
            <a:r>
              <a:rPr lang="zh-CN" altLang="en-US" sz="2000" dirty="0">
                <a:latin typeface="Consolas" panose="020B0609020204030204" pitchFamily="49" charset="0"/>
              </a:rPr>
              <a:t>使用重载运算符完成复数加法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"c3 = c1 + c2 = "; c3.display();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010715" y="4452995"/>
            <a:ext cx="4551362" cy="21463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+mn-cs"/>
              </a:rPr>
              <a:t>输出的结果为：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+mn-cs"/>
              </a:rPr>
              <a:t>c1 = (5, 4)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+mn-cs"/>
              </a:rPr>
              <a:t>c2 = (2, 10)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+mn-cs"/>
              </a:rPr>
              <a:t>c3 = c1 - c2 = (3, -6)</a:t>
            </a:r>
          </a:p>
          <a:p>
            <a:pPr marL="365760" marR="0" lvl="0" indent="-256032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itchFamily="49" charset="0"/>
                <a:ea typeface="微软雅黑" pitchFamily="34" charset="-122"/>
                <a:cs typeface="+mn-cs"/>
              </a:rPr>
              <a:t>c3 = c1 + c2 = (7, 14)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itchFamily="49" charset="0"/>
              <a:ea typeface="微软雅黑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3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="" xmlns:a16="http://schemas.microsoft.com/office/drawing/2014/main" id="{D2004B49-FFB8-4105-AD96-E1BE5852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重载为类成员的运算符函数定义形式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/>
              <a:t>函数类型  </a:t>
            </a:r>
            <a:r>
              <a:rPr lang="en-US" altLang="zh-CN" dirty="0"/>
              <a:t>operator </a:t>
            </a:r>
            <a:r>
              <a:rPr lang="zh-CN" altLang="en-US" dirty="0"/>
              <a:t>运算符（形参）</a:t>
            </a:r>
          </a:p>
          <a:p>
            <a:pPr marL="109537" indent="0">
              <a:buNone/>
            </a:pPr>
            <a:r>
              <a:rPr lang="en-US" altLang="zh-CN" dirty="0"/>
              <a:t>{</a:t>
            </a:r>
          </a:p>
          <a:p>
            <a:pPr marL="109537" indent="0">
              <a:buNone/>
            </a:pPr>
            <a:r>
              <a:rPr lang="en-US" altLang="zh-CN" dirty="0"/>
              <a:t>       ......</a:t>
            </a:r>
          </a:p>
          <a:p>
            <a:pPr marL="109537" indent="0">
              <a:buNone/>
            </a:pPr>
            <a:r>
              <a:rPr lang="en-US" altLang="zh-CN" dirty="0"/>
              <a:t>}</a:t>
            </a:r>
          </a:p>
          <a:p>
            <a:pPr marL="109537" indent="0">
              <a:buNone/>
            </a:pPr>
            <a:r>
              <a:rPr lang="zh-CN" altLang="en-US" dirty="0"/>
              <a:t>参数个数</a:t>
            </a:r>
            <a:r>
              <a:rPr lang="en-US" altLang="zh-CN" dirty="0"/>
              <a:t>=</a:t>
            </a:r>
            <a:r>
              <a:rPr lang="zh-CN" altLang="en-US" dirty="0"/>
              <a:t>原操作数个数</a:t>
            </a:r>
            <a:r>
              <a:rPr lang="en-US" altLang="zh-CN" dirty="0"/>
              <a:t>-1	</a:t>
            </a:r>
            <a:r>
              <a:rPr lang="zh-CN" altLang="en-US" dirty="0"/>
              <a:t>（后置</a:t>
            </a:r>
            <a:r>
              <a:rPr lang="en-US" altLang="zh-CN" dirty="0"/>
              <a:t>++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  <a:r>
              <a:rPr lang="zh-CN" altLang="en-US" dirty="0"/>
              <a:t>除外）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AAFE7A7F-D9C8-4DDF-AB4F-C75E4070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996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72C741EE-EF08-4F74-B22C-FD177335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双目运算符重载规则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如果要重载 </a:t>
            </a:r>
            <a:r>
              <a:rPr lang="zh-CN" altLang="en-US" dirty="0" smtClean="0"/>
              <a:t>运算符</a:t>
            </a:r>
            <a:r>
              <a:rPr lang="en-US" altLang="zh-CN" dirty="0" smtClean="0"/>
              <a:t>B 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C00000"/>
                </a:solidFill>
              </a:rPr>
              <a:t>类成员函数</a:t>
            </a:r>
            <a:r>
              <a:rPr lang="zh-CN" altLang="en-US" dirty="0"/>
              <a:t>，使之能够实现</a:t>
            </a:r>
            <a:r>
              <a:rPr lang="zh-CN" altLang="en-US" dirty="0" smtClean="0"/>
              <a:t>表达式</a:t>
            </a:r>
            <a:endParaRPr lang="en-US" altLang="zh-CN" dirty="0" smtClean="0"/>
          </a:p>
          <a:p>
            <a:pPr marL="361950" indent="0" algn="ctr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oprd1 </a:t>
            </a:r>
            <a:r>
              <a:rPr lang="en-US" altLang="zh-CN" dirty="0">
                <a:solidFill>
                  <a:srgbClr val="C00000"/>
                </a:solidFill>
              </a:rPr>
              <a:t>B oprd2</a:t>
            </a:r>
            <a:r>
              <a:rPr lang="zh-CN" altLang="en-US" dirty="0"/>
              <a:t>，其中</a:t>
            </a:r>
            <a:r>
              <a:rPr lang="en-US" altLang="en-US" dirty="0"/>
              <a:t> </a:t>
            </a:r>
            <a:r>
              <a:rPr lang="en-US" altLang="zh-CN" dirty="0"/>
              <a:t>oprd1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O1 </a:t>
            </a:r>
            <a:r>
              <a:rPr lang="zh-CN" altLang="en-US" dirty="0"/>
              <a:t>类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经</a:t>
            </a:r>
            <a:r>
              <a:rPr lang="zh-CN" altLang="en-US" dirty="0"/>
              <a:t>重载后，表达式</a:t>
            </a:r>
            <a:r>
              <a:rPr lang="en-US" altLang="en-US" dirty="0"/>
              <a:t> </a:t>
            </a:r>
            <a:r>
              <a:rPr lang="en-US" altLang="zh-CN" dirty="0"/>
              <a:t>oprd1 B oprd2 </a:t>
            </a:r>
            <a:r>
              <a:rPr lang="zh-CN" altLang="en-US" dirty="0" smtClean="0"/>
              <a:t>相当于</a:t>
            </a:r>
            <a:endParaRPr lang="en-US" altLang="zh-CN" dirty="0" smtClean="0"/>
          </a:p>
          <a:p>
            <a:pPr marL="361950" indent="0" algn="ctr">
              <a:buNone/>
            </a:pPr>
            <a:r>
              <a:rPr lang="en-US" altLang="zh-CN" dirty="0" smtClean="0">
                <a:solidFill>
                  <a:srgbClr val="C00000"/>
                </a:solidFill>
              </a:rPr>
              <a:t>oprd1.operator </a:t>
            </a:r>
            <a:r>
              <a:rPr lang="en-US" altLang="zh-CN" dirty="0">
                <a:solidFill>
                  <a:srgbClr val="C00000"/>
                </a:solidFill>
              </a:rPr>
              <a:t>B(oprd2</a:t>
            </a:r>
            <a:r>
              <a:rPr lang="en-US" altLang="zh-CN" dirty="0" smtClean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B </a:t>
            </a:r>
            <a:r>
              <a:rPr lang="zh-CN" altLang="en-US" dirty="0"/>
              <a:t>应被重载为 </a:t>
            </a:r>
            <a:r>
              <a:rPr lang="en-US" altLang="zh-CN" dirty="0" smtClean="0"/>
              <a:t>O1 </a:t>
            </a:r>
            <a:r>
              <a:rPr lang="zh-CN" altLang="en-US" dirty="0"/>
              <a:t>类的成员函数，形参类型应该是 </a:t>
            </a:r>
            <a:r>
              <a:rPr lang="en-US" altLang="zh-CN" dirty="0" smtClean="0"/>
              <a:t>O2 </a:t>
            </a:r>
            <a:r>
              <a:rPr lang="zh-CN" altLang="en-US" dirty="0" smtClean="0"/>
              <a:t>类型</a:t>
            </a: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AE169800-F495-4C0B-B6CE-6086618B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38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单目运算符前置语后置</a:t>
            </a:r>
            <a:r>
              <a:rPr lang="en-US" altLang="zh-CN" dirty="0"/>
              <a:t>++</a:t>
            </a:r>
            <a:r>
              <a:rPr lang="zh-CN" altLang="en-US" dirty="0"/>
              <a:t>、</a:t>
            </a:r>
            <a:r>
              <a:rPr lang="en-US" altLang="zh-CN" dirty="0"/>
              <a:t>--</a:t>
            </a:r>
            <a:r>
              <a:rPr lang="zh-CN" altLang="en-US" dirty="0"/>
              <a:t>如何区分呢？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D00BD29-CDB5-44D2-9131-16F264BE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506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09600" y="1341438"/>
            <a:ext cx="11345863" cy="5889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3399"/>
                </a:solidFill>
              </a:rPr>
              <a:t>例</a:t>
            </a:r>
            <a:r>
              <a:rPr lang="en-US" altLang="zh-CN" dirty="0">
                <a:solidFill>
                  <a:srgbClr val="003399"/>
                </a:solidFill>
              </a:rPr>
              <a:t>8-2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重载前置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++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和后置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++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为时钟类成员函数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417067" y="2492896"/>
            <a:ext cx="7143750" cy="3224212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前置单目运算符，重载函数没有形参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后置</a:t>
            </a:r>
            <a:r>
              <a:rPr lang="en-US" altLang="zh-CN" sz="2400" dirty="0">
                <a:latin typeface="Consolas" panose="020B0609020204030204" pitchFamily="49" charset="0"/>
              </a:rPr>
              <a:t>++</a:t>
            </a:r>
            <a:r>
              <a:rPr lang="zh-CN" altLang="en-US" sz="2400" dirty="0">
                <a:latin typeface="Consolas" panose="020B0609020204030204" pitchFamily="49" charset="0"/>
              </a:rPr>
              <a:t>运算符，重载函数需要有一个</a:t>
            </a:r>
            <a:r>
              <a:rPr lang="en-US" altLang="zh-CN" sz="2400" dirty="0">
                <a:latin typeface="Consolas" panose="020B0609020204030204" pitchFamily="49" charset="0"/>
              </a:rPr>
              <a:t>int</a:t>
            </a:r>
            <a:r>
              <a:rPr lang="zh-CN" altLang="en-US" sz="2400" dirty="0">
                <a:latin typeface="Consolas" panose="020B0609020204030204" pitchFamily="49" charset="0"/>
              </a:rPr>
              <a:t>形参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操作数是时钟类的对象。</a:t>
            </a:r>
          </a:p>
          <a:p>
            <a:pPr eaLnBrk="1" hangingPunct="1">
              <a:lnSpc>
                <a:spcPct val="200000"/>
              </a:lnSpc>
            </a:pPr>
            <a:r>
              <a:rPr lang="zh-CN" altLang="en-US" sz="2400" dirty="0">
                <a:latin typeface="Consolas" panose="020B0609020204030204" pitchFamily="49" charset="0"/>
              </a:rPr>
              <a:t>实现时间增加</a:t>
            </a:r>
            <a:r>
              <a:rPr lang="en-US" altLang="zh-CN" sz="2400" dirty="0">
                <a:latin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</a:rPr>
              <a:t>秒钟。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DEFB9C79-6B36-4B24-A526-60E68F168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669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8-2</a:t>
            </a:r>
            <a:r>
              <a:rPr lang="zh-CN" altLang="en-US" sz="3200" dirty="0"/>
              <a:t>重载前置</a:t>
            </a:r>
            <a:r>
              <a:rPr lang="en-US" altLang="zh-CN" sz="3200" dirty="0"/>
              <a:t>++</a:t>
            </a:r>
            <a:r>
              <a:rPr lang="zh-CN" altLang="en-US" sz="3200" dirty="0"/>
              <a:t>和后置</a:t>
            </a:r>
            <a:r>
              <a:rPr lang="en-US" altLang="zh-CN" sz="3200" dirty="0"/>
              <a:t>++</a:t>
            </a:r>
            <a:r>
              <a:rPr lang="zh-CN" altLang="en-US" sz="3200" dirty="0"/>
              <a:t>为时钟类成员函数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9115" y="1052736"/>
            <a:ext cx="9736460" cy="5521102"/>
          </a:xfrm>
        </p:spPr>
        <p:txBody>
          <a:bodyPr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class Clock	{//</a:t>
            </a:r>
            <a:r>
              <a:rPr lang="zh-CN" altLang="en-US" sz="2000" dirty="0">
                <a:latin typeface="Consolas" panose="020B0609020204030204" pitchFamily="49" charset="0"/>
              </a:rPr>
              <a:t>时钟类定义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public: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Clock(int hour = 0, int minute = 0, int second = 0);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void </a:t>
            </a:r>
            <a:r>
              <a:rPr lang="en-US" altLang="zh-CN" sz="2000" dirty="0" err="1">
                <a:latin typeface="Consolas" panose="020B0609020204030204" pitchFamily="49" charset="0"/>
              </a:rPr>
              <a:t>showTime</a:t>
            </a:r>
            <a:r>
              <a:rPr lang="en-US" altLang="zh-CN" sz="2000" dirty="0">
                <a:latin typeface="Consolas" panose="020B0609020204030204" pitchFamily="49" charset="0"/>
              </a:rPr>
              <a:t>() const;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前置单目运算符重载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Clock&amp; operator ++ ();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后置单目运算符重载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Clock operator ++ (int);</a:t>
            </a: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private: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int hour, minute, second;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 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50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8-2</a:t>
            </a:r>
            <a:r>
              <a:rPr lang="zh-CN" altLang="en-US" sz="3200" dirty="0"/>
              <a:t>重载前置</a:t>
            </a:r>
            <a:r>
              <a:rPr lang="en-US" altLang="zh-CN" sz="3200" dirty="0"/>
              <a:t>++</a:t>
            </a:r>
            <a:r>
              <a:rPr lang="zh-CN" altLang="en-US" sz="3200" dirty="0"/>
              <a:t>和后置</a:t>
            </a:r>
            <a:r>
              <a:rPr lang="en-US" altLang="zh-CN" sz="3200" dirty="0"/>
              <a:t>++</a:t>
            </a:r>
            <a:r>
              <a:rPr lang="zh-CN" altLang="en-US" sz="3200" dirty="0"/>
              <a:t>为时钟类成员函数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7067" y="1052736"/>
            <a:ext cx="10168508" cy="5521102"/>
          </a:xfrm>
        </p:spPr>
        <p:txBody>
          <a:bodyPr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Clock::Clock(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hour,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minute, </a:t>
            </a:r>
            <a:r>
              <a:rPr lang="en-US" altLang="zh-CN" sz="2000" dirty="0" err="1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second) {	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if (0 &lt;= hour &amp;&amp; hour &lt; 24 &amp;&amp; 0 &lt;= minute &amp;&amp; minute &lt; 60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&amp;&amp; 0 &lt;= second &amp;&amp; second &lt; 60)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this-&gt;hour = hour;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this-&gt;minute = minute;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this-&gt;second = second;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} else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"Time error!"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void Clock::</a:t>
            </a:r>
            <a:r>
              <a:rPr lang="en-US" altLang="zh-CN" sz="2000" dirty="0" err="1">
                <a:latin typeface="Consolas" panose="020B0609020204030204" pitchFamily="49" charset="0"/>
              </a:rPr>
              <a:t>showTime</a:t>
            </a:r>
            <a:r>
              <a:rPr lang="en-US" altLang="zh-CN" sz="2000" dirty="0">
                <a:latin typeface="Consolas" panose="020B0609020204030204" pitchFamily="49" charset="0"/>
              </a:rPr>
              <a:t>() </a:t>
            </a:r>
            <a:r>
              <a:rPr lang="en-US" altLang="zh-CN" sz="2000" dirty="0" err="1"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latin typeface="Consolas" panose="020B0609020204030204" pitchFamily="49" charset="0"/>
              </a:rPr>
              <a:t> {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显示时间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hour &lt;&lt; ":" &lt;&lt; minute &lt;&lt; ":" &lt;&lt; second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28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8-2</a:t>
            </a:r>
            <a:r>
              <a:rPr lang="zh-CN" altLang="en-US" sz="3200" dirty="0"/>
              <a:t>重载前置</a:t>
            </a:r>
            <a:r>
              <a:rPr lang="en-US" altLang="zh-CN" sz="3200" dirty="0"/>
              <a:t>++</a:t>
            </a:r>
            <a:r>
              <a:rPr lang="zh-CN" altLang="en-US" sz="3200" dirty="0"/>
              <a:t>和后置</a:t>
            </a:r>
            <a:r>
              <a:rPr lang="en-US" altLang="zh-CN" sz="3200" dirty="0"/>
              <a:t>++</a:t>
            </a:r>
            <a:r>
              <a:rPr lang="zh-CN" altLang="en-US" sz="3200" dirty="0"/>
              <a:t>为时钟类成员函数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21123" y="980728"/>
            <a:ext cx="9664452" cy="5593110"/>
          </a:xfrm>
        </p:spPr>
        <p:txBody>
          <a:bodyPr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Clock &amp; Clock::operator ++ () {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second++;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if (second &gt;= 60)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second -= 60;  minute++;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if (minute &gt;= 60)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</a:t>
            </a:r>
            <a:r>
              <a:rPr lang="en-US" altLang="zh-CN" sz="2000" dirty="0" smtClean="0">
                <a:latin typeface="Consolas" panose="020B0609020204030204" pitchFamily="49" charset="0"/>
              </a:rPr>
              <a:t>	minute </a:t>
            </a:r>
            <a:r>
              <a:rPr lang="en-US" altLang="zh-CN" sz="2000" dirty="0">
                <a:latin typeface="Consolas" panose="020B0609020204030204" pitchFamily="49" charset="0"/>
              </a:rPr>
              <a:t>-= 60; hour = (hour + 1) % 24;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	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return *this;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Clock Clock::operator ++ (int) 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注意形参表中的整型参数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Clock old = *this;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++(*this);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调用前置“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++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”运算符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return old;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498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8-2</a:t>
            </a:r>
            <a:r>
              <a:rPr lang="zh-CN" altLang="en-US" sz="3200" dirty="0"/>
              <a:t>重载前置</a:t>
            </a:r>
            <a:r>
              <a:rPr lang="en-US" altLang="zh-CN" sz="3200" dirty="0"/>
              <a:t>++</a:t>
            </a:r>
            <a:r>
              <a:rPr lang="zh-CN" altLang="en-US" sz="3200" dirty="0"/>
              <a:t>和后置</a:t>
            </a:r>
            <a:r>
              <a:rPr lang="en-US" altLang="zh-CN" sz="3200" dirty="0"/>
              <a:t>++</a:t>
            </a:r>
            <a:r>
              <a:rPr lang="zh-CN" altLang="en-US" sz="3200" dirty="0"/>
              <a:t>为时钟类成员函数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2353171" y="1340768"/>
            <a:ext cx="9232404" cy="5233070"/>
          </a:xfrm>
        </p:spPr>
        <p:txBody>
          <a:bodyPr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Clock </a:t>
            </a:r>
            <a:r>
              <a:rPr lang="en-US" altLang="zh-CN" sz="2000" dirty="0" err="1">
                <a:latin typeface="Consolas" panose="020B0609020204030204" pitchFamily="49" charset="0"/>
              </a:rPr>
              <a:t>myClock</a:t>
            </a:r>
            <a:r>
              <a:rPr lang="en-US" altLang="zh-CN" sz="2000" dirty="0">
                <a:latin typeface="Consolas" panose="020B0609020204030204" pitchFamily="49" charset="0"/>
              </a:rPr>
              <a:t>(23, 59, 59);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"First time output: ";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myClock.showTime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"Show </a:t>
            </a:r>
            <a:r>
              <a:rPr lang="en-US" altLang="zh-CN" sz="2000" dirty="0" err="1">
                <a:latin typeface="Consolas" panose="020B0609020204030204" pitchFamily="49" charset="0"/>
              </a:rPr>
              <a:t>myClock</a:t>
            </a:r>
            <a:r>
              <a:rPr lang="en-US" altLang="zh-CN" sz="2000" dirty="0">
                <a:latin typeface="Consolas" panose="020B0609020204030204" pitchFamily="49" charset="0"/>
              </a:rPr>
              <a:t>++:    ";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(</a:t>
            </a:r>
            <a:r>
              <a:rPr lang="en-US" altLang="zh-CN" sz="2000" dirty="0" err="1">
                <a:latin typeface="Consolas" panose="020B0609020204030204" pitchFamily="49" charset="0"/>
              </a:rPr>
              <a:t>myClock</a:t>
            </a:r>
            <a:r>
              <a:rPr lang="en-US" altLang="zh-CN" sz="2000" dirty="0">
                <a:latin typeface="Consolas" panose="020B0609020204030204" pitchFamily="49" charset="0"/>
              </a:rPr>
              <a:t>++).</a:t>
            </a:r>
            <a:r>
              <a:rPr lang="en-US" altLang="zh-CN" sz="2000" dirty="0" err="1">
                <a:latin typeface="Consolas" panose="020B0609020204030204" pitchFamily="49" charset="0"/>
              </a:rPr>
              <a:t>showTime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"Show ++</a:t>
            </a:r>
            <a:r>
              <a:rPr lang="en-US" altLang="zh-CN" sz="2000" dirty="0" err="1">
                <a:latin typeface="Consolas" panose="020B0609020204030204" pitchFamily="49" charset="0"/>
              </a:rPr>
              <a:t>myClock</a:t>
            </a:r>
            <a:r>
              <a:rPr lang="en-US" altLang="zh-CN" sz="2000" dirty="0">
                <a:latin typeface="Consolas" panose="020B0609020204030204" pitchFamily="49" charset="0"/>
              </a:rPr>
              <a:t>:    ";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(++</a:t>
            </a:r>
            <a:r>
              <a:rPr lang="en-US" altLang="zh-CN" sz="2000" dirty="0" err="1">
                <a:latin typeface="Consolas" panose="020B0609020204030204" pitchFamily="49" charset="0"/>
              </a:rPr>
              <a:t>myClock</a:t>
            </a:r>
            <a:r>
              <a:rPr lang="en-US" altLang="zh-CN" sz="2000" dirty="0">
                <a:latin typeface="Consolas" panose="020B0609020204030204" pitchFamily="49" charset="0"/>
              </a:rPr>
              <a:t>).</a:t>
            </a:r>
            <a:r>
              <a:rPr lang="en-US" altLang="zh-CN" sz="2000" dirty="0" err="1">
                <a:latin typeface="Consolas" panose="020B0609020204030204" pitchFamily="49" charset="0"/>
              </a:rPr>
              <a:t>showTime</a:t>
            </a:r>
            <a:r>
              <a:rPr lang="en-US" altLang="zh-CN" sz="20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8678" name="TextBox 5"/>
          <p:cNvSpPr txBox="1">
            <a:spLocks noChangeArrowheads="1"/>
          </p:cNvSpPr>
          <p:nvPr/>
        </p:nvSpPr>
        <p:spPr bwMode="auto">
          <a:xfrm>
            <a:off x="6817667" y="4581128"/>
            <a:ext cx="4518025" cy="1384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运行结果：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First time output: 23:59:59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Show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myClock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++:    23:59:59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Show ++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myClock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   0:0:1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61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运算符重载</a:t>
            </a:r>
            <a:endParaRPr lang="en-US" altLang="zh-CN" dirty="0"/>
          </a:p>
          <a:p>
            <a:r>
              <a:rPr lang="zh-CN" altLang="en-US" dirty="0"/>
              <a:t>虚函数</a:t>
            </a:r>
            <a:endParaRPr lang="en-US" altLang="zh-CN" dirty="0"/>
          </a:p>
          <a:p>
            <a:r>
              <a:rPr lang="zh-CN" altLang="en-US" dirty="0"/>
              <a:t>抽象类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8A63EE13-C6AD-4B00-84DA-D3FB8A753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6514C726-1798-484F-9B18-D5FAFAD1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前置单目运算符重载规则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如果要重载 </a:t>
            </a:r>
            <a:r>
              <a:rPr lang="en-US" altLang="zh-CN" dirty="0"/>
              <a:t>U </a:t>
            </a:r>
            <a:r>
              <a:rPr lang="zh-CN" altLang="en-US" dirty="0"/>
              <a:t>为类成员函数，使之能够实现表达式 </a:t>
            </a:r>
            <a:r>
              <a:rPr lang="en-US" altLang="zh-CN" dirty="0"/>
              <a:t>U </a:t>
            </a:r>
            <a:r>
              <a:rPr lang="en-US" altLang="zh-CN" dirty="0" err="1"/>
              <a:t>oprd</a:t>
            </a:r>
            <a:r>
              <a:rPr lang="zh-CN" altLang="en-US" dirty="0"/>
              <a:t>，其中</a:t>
            </a:r>
            <a:r>
              <a:rPr lang="en-US" altLang="en-US" dirty="0"/>
              <a:t> </a:t>
            </a:r>
            <a:r>
              <a:rPr lang="en-US" altLang="zh-CN" dirty="0" err="1"/>
              <a:t>oprd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类对象，则 </a:t>
            </a:r>
            <a:r>
              <a:rPr lang="en-US" altLang="zh-CN" dirty="0"/>
              <a:t>U </a:t>
            </a:r>
            <a:r>
              <a:rPr lang="zh-CN" altLang="en-US" dirty="0"/>
              <a:t>应被重载为 </a:t>
            </a:r>
            <a:r>
              <a:rPr lang="en-US" altLang="zh-CN" dirty="0"/>
              <a:t>A </a:t>
            </a:r>
            <a:r>
              <a:rPr lang="zh-CN" altLang="en-US" dirty="0"/>
              <a:t>类的成员函数，无形参。</a:t>
            </a:r>
          </a:p>
          <a:p>
            <a:r>
              <a:rPr lang="zh-CN" altLang="en-US" dirty="0"/>
              <a:t>经重载后，</a:t>
            </a:r>
            <a:br>
              <a:rPr lang="zh-CN" altLang="en-US" dirty="0"/>
            </a:br>
            <a:r>
              <a:rPr lang="zh-CN" altLang="en-US" dirty="0"/>
              <a:t>表达式</a:t>
            </a:r>
            <a:r>
              <a:rPr lang="en-US" altLang="en-US" dirty="0"/>
              <a:t> </a:t>
            </a:r>
            <a:r>
              <a:rPr lang="en-US" altLang="zh-CN" dirty="0"/>
              <a:t>U </a:t>
            </a:r>
            <a:r>
              <a:rPr lang="en-US" altLang="zh-CN" dirty="0" err="1"/>
              <a:t>oprd</a:t>
            </a:r>
            <a:r>
              <a:rPr lang="en-US" altLang="zh-CN" dirty="0"/>
              <a:t> </a:t>
            </a:r>
            <a:r>
              <a:rPr lang="zh-CN" altLang="en-US" dirty="0"/>
              <a:t>相当于 </a:t>
            </a:r>
            <a:r>
              <a:rPr lang="en-US" altLang="zh-CN" dirty="0" err="1"/>
              <a:t>oprd.operator</a:t>
            </a:r>
            <a:r>
              <a:rPr lang="en-US" altLang="zh-CN" dirty="0"/>
              <a:t> U()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07D9DE14-3213-4E6C-988F-C051FAC71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92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5E16CB7C-62B6-4A44-B68F-1E1FE8E4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后置单目运算符 </a:t>
            </a:r>
            <a:r>
              <a:rPr lang="en-US" altLang="en-US" dirty="0">
                <a:ea typeface="宋体" panose="02010600030101010101" pitchFamily="2" charset="-122"/>
              </a:rPr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重载规则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如果要重载 </a:t>
            </a:r>
            <a:r>
              <a:rPr lang="en-US" altLang="en-US" dirty="0"/>
              <a:t>++</a:t>
            </a:r>
            <a:r>
              <a:rPr lang="zh-CN" altLang="en-US" dirty="0"/>
              <a:t>或</a:t>
            </a:r>
            <a:r>
              <a:rPr lang="en-US" altLang="zh-CN" dirty="0"/>
              <a:t>--</a:t>
            </a:r>
            <a:r>
              <a:rPr lang="zh-CN" altLang="en-US" dirty="0"/>
              <a:t>为类成员函数，使之能够实现表达式 </a:t>
            </a:r>
            <a:r>
              <a:rPr lang="en-US" altLang="en-US" dirty="0"/>
              <a:t> </a:t>
            </a:r>
            <a:r>
              <a:rPr lang="en-US" altLang="zh-CN" dirty="0" err="1"/>
              <a:t>oprd</a:t>
            </a:r>
            <a:r>
              <a:rPr lang="en-US" altLang="zh-CN" dirty="0"/>
              <a:t>++ </a:t>
            </a:r>
            <a:r>
              <a:rPr lang="zh-CN" altLang="en-US" dirty="0"/>
              <a:t>或 </a:t>
            </a:r>
            <a:r>
              <a:rPr lang="en-US" altLang="zh-CN" dirty="0" err="1"/>
              <a:t>oprd</a:t>
            </a:r>
            <a:r>
              <a:rPr lang="en-US" altLang="zh-CN" dirty="0"/>
              <a:t>-- </a:t>
            </a:r>
            <a:r>
              <a:rPr lang="zh-CN" altLang="en-US" dirty="0"/>
              <a:t>，其中</a:t>
            </a:r>
            <a:r>
              <a:rPr lang="en-US" altLang="en-US" dirty="0"/>
              <a:t> </a:t>
            </a:r>
            <a:r>
              <a:rPr lang="en-US" altLang="zh-CN" dirty="0" err="1"/>
              <a:t>oprd</a:t>
            </a:r>
            <a:r>
              <a:rPr lang="en-US" altLang="zh-CN" dirty="0"/>
              <a:t> </a:t>
            </a:r>
            <a:r>
              <a:rPr lang="zh-CN" altLang="en-US" dirty="0"/>
              <a:t>为</a:t>
            </a:r>
            <a:r>
              <a:rPr lang="en-US" altLang="zh-CN" dirty="0"/>
              <a:t>A</a:t>
            </a:r>
            <a:r>
              <a:rPr lang="zh-CN" altLang="en-US" dirty="0"/>
              <a:t>类对象，则 </a:t>
            </a:r>
            <a:r>
              <a:rPr lang="en-US" altLang="en-US" dirty="0"/>
              <a:t>++</a:t>
            </a:r>
            <a:r>
              <a:rPr lang="zh-CN" altLang="en-US" dirty="0"/>
              <a:t>或</a:t>
            </a:r>
            <a:r>
              <a:rPr lang="en-US" altLang="zh-CN" dirty="0"/>
              <a:t>--  </a:t>
            </a:r>
            <a:r>
              <a:rPr lang="zh-CN" altLang="en-US" dirty="0"/>
              <a:t>应被重载为 </a:t>
            </a:r>
            <a:r>
              <a:rPr lang="en-US" altLang="zh-CN" dirty="0"/>
              <a:t>A </a:t>
            </a:r>
            <a:r>
              <a:rPr lang="zh-CN" altLang="en-US" dirty="0"/>
              <a:t>类的成员函数，且具有一个 </a:t>
            </a:r>
            <a:r>
              <a:rPr lang="en-US" altLang="zh-CN" dirty="0"/>
              <a:t>int </a:t>
            </a:r>
            <a:r>
              <a:rPr lang="zh-CN" altLang="en-US" dirty="0"/>
              <a:t>类型</a:t>
            </a:r>
            <a:r>
              <a:rPr lang="zh-CN" altLang="zh-CN" dirty="0"/>
              <a:t>形参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经重载后，表达式 </a:t>
            </a:r>
            <a:r>
              <a:rPr lang="en-US" altLang="en-US" dirty="0"/>
              <a:t> </a:t>
            </a:r>
            <a:r>
              <a:rPr lang="en-US" altLang="zh-CN" dirty="0" err="1"/>
              <a:t>oprd</a:t>
            </a:r>
            <a:r>
              <a:rPr lang="en-US" altLang="zh-CN" dirty="0"/>
              <a:t>++ </a:t>
            </a:r>
            <a:r>
              <a:rPr lang="zh-CN" altLang="en-US" dirty="0"/>
              <a:t>相当于  </a:t>
            </a:r>
            <a:r>
              <a:rPr lang="en-US" altLang="zh-CN" dirty="0" err="1"/>
              <a:t>oprd.operator</a:t>
            </a:r>
            <a:r>
              <a:rPr lang="en-US" altLang="zh-CN" dirty="0"/>
              <a:t> ++(0)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0E441EFD-42E9-4E76-A963-55297510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1800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运算符重载为非成员函数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有些运算符不能重载为成员函数，例如二元运算符的左操作数</a:t>
            </a:r>
            <a:r>
              <a:rPr lang="zh-CN" altLang="en-US" dirty="0">
                <a:solidFill>
                  <a:srgbClr val="C00000"/>
                </a:solidFill>
              </a:rPr>
              <a:t>不是对象</a:t>
            </a:r>
            <a:r>
              <a:rPr lang="zh-CN" altLang="en-US" dirty="0"/>
              <a:t>，或者是</a:t>
            </a:r>
            <a:r>
              <a:rPr lang="zh-CN" altLang="en-US" dirty="0">
                <a:solidFill>
                  <a:srgbClr val="C00000"/>
                </a:solidFill>
              </a:rPr>
              <a:t>不能由我们重载运算符</a:t>
            </a:r>
            <a:r>
              <a:rPr lang="zh-CN" altLang="en-US" dirty="0"/>
              <a:t>的对象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3C9A080A-C946-4D18-A3D3-29B6DB14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5483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8-3</a:t>
            </a:r>
            <a:r>
              <a:rPr lang="zh-CN" altLang="en-US" dirty="0"/>
              <a:t> </a:t>
            </a:r>
            <a:r>
              <a:rPr lang="en-US" altLang="zh-CN" sz="3600" dirty="0"/>
              <a:t/>
            </a:r>
            <a:br>
              <a:rPr lang="en-US" altLang="zh-CN" sz="3600" dirty="0"/>
            </a:br>
            <a:r>
              <a:rPr lang="zh-CN" altLang="en-US" sz="3200" dirty="0"/>
              <a:t>重载</a:t>
            </a:r>
            <a:r>
              <a:rPr lang="en-US" altLang="zh-CN" sz="3200" dirty="0"/>
              <a:t>Complex</a:t>
            </a:r>
            <a:r>
              <a:rPr lang="zh-CN" altLang="en-US" sz="3200" dirty="0"/>
              <a:t>的加减法和“</a:t>
            </a:r>
            <a:r>
              <a:rPr lang="en-US" altLang="zh-CN" sz="3200" dirty="0"/>
              <a:t>&lt;&lt;</a:t>
            </a:r>
            <a:r>
              <a:rPr lang="zh-CN" altLang="en-US" sz="3200" dirty="0"/>
              <a:t>”运算符为非成员函数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（双目）重载为非成员函数，并将其声明为复数类的友元，两个操作数都是复数类的常引用。</a:t>
            </a:r>
            <a:endParaRPr lang="en-US" altLang="zh-CN" dirty="0"/>
          </a:p>
          <a:p>
            <a:r>
              <a:rPr lang="zh-CN" altLang="en-US" dirty="0"/>
              <a:t>将</a:t>
            </a:r>
            <a:r>
              <a:rPr lang="en-US" altLang="zh-CN" dirty="0"/>
              <a:t>&lt;&lt;</a:t>
            </a:r>
            <a:r>
              <a:rPr lang="zh-CN" altLang="en-US" dirty="0"/>
              <a:t>（双目）重载为非成员函数，并将其声明为复数类的友元，它的左操作数是</a:t>
            </a:r>
            <a:r>
              <a:rPr lang="en-US" altLang="zh-CN" dirty="0"/>
              <a:t>std::</a:t>
            </a:r>
            <a:r>
              <a:rPr lang="en-US" altLang="zh-CN" dirty="0" err="1"/>
              <a:t>ostream</a:t>
            </a:r>
            <a:r>
              <a:rPr lang="zh-CN" altLang="en-US" dirty="0"/>
              <a:t>引用，右操作数为复数类的常引用，返回</a:t>
            </a:r>
            <a:r>
              <a:rPr lang="en-US" altLang="zh-CN" dirty="0"/>
              <a:t>std::</a:t>
            </a:r>
            <a:r>
              <a:rPr lang="en-US" altLang="zh-CN" dirty="0" err="1"/>
              <a:t>ostream</a:t>
            </a:r>
            <a:r>
              <a:rPr lang="zh-CN" altLang="en-US" dirty="0"/>
              <a:t>引用，用以支持下面形式的输出：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err="1"/>
              <a:t>cout</a:t>
            </a:r>
            <a:r>
              <a:rPr lang="en-US" altLang="zh-CN" dirty="0"/>
              <a:t> &lt;&lt; a &lt;&lt; b;</a:t>
            </a:r>
            <a:br>
              <a:rPr lang="en-US" altLang="zh-CN" dirty="0"/>
            </a:br>
            <a:r>
              <a:rPr lang="zh-CN" altLang="en-US" dirty="0"/>
              <a:t>该输出调用的是：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operator &lt;&lt; (operator &lt;&lt; (</a:t>
            </a:r>
            <a:r>
              <a:rPr lang="en-US" altLang="zh-CN" dirty="0" err="1"/>
              <a:t>cout</a:t>
            </a:r>
            <a:r>
              <a:rPr lang="en-US" altLang="zh-CN" dirty="0"/>
              <a:t>, a), b);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494B2CBF-B370-40B4-9E6A-5888A992D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059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8-3 </a:t>
            </a:r>
            <a:r>
              <a:rPr lang="zh-CN" altLang="en-US" sz="2800" dirty="0"/>
              <a:t>重载复数的加减法和“</a:t>
            </a:r>
            <a:r>
              <a:rPr lang="en-US" altLang="zh-CN" sz="2800" dirty="0"/>
              <a:t>&lt;&lt;”</a:t>
            </a:r>
            <a:r>
              <a:rPr lang="zh-CN" altLang="en-US" sz="2800" dirty="0"/>
              <a:t>运算符为非成员函数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623" y="1004242"/>
            <a:ext cx="11176620" cy="5521102"/>
          </a:xfrm>
        </p:spPr>
        <p:txBody>
          <a:bodyPr/>
          <a:lstStyle/>
          <a:p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//8_3.cpp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class Complex 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Complex(double r = 0.0, double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0.0) : real(r), </a:t>
            </a:r>
            <a:r>
              <a:rPr lang="en-US" altLang="zh-CN" sz="2000" dirty="0" err="1">
                <a:latin typeface="Consolas" panose="020B0609020204030204" pitchFamily="49" charset="0"/>
              </a:rPr>
              <a:t>imag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) { }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friend Complex operator+(const Complex &amp;c1, const Complex &amp;c2);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friend Complex operator-(const Complex &amp;c1, const Complex &amp;c2);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friend </a:t>
            </a:r>
            <a:r>
              <a:rPr lang="en-US" altLang="zh-CN" sz="2000" dirty="0" err="1">
                <a:latin typeface="Consolas" panose="020B0609020204030204" pitchFamily="49" charset="0"/>
              </a:rPr>
              <a:t>ostream</a:t>
            </a:r>
            <a:r>
              <a:rPr lang="en-US" altLang="zh-CN" sz="2000" dirty="0">
                <a:latin typeface="Consolas" panose="020B0609020204030204" pitchFamily="49" charset="0"/>
              </a:rPr>
              <a:t> &amp; operator&lt;&lt;(</a:t>
            </a:r>
            <a:r>
              <a:rPr lang="en-US" altLang="zh-CN" sz="2000" dirty="0" err="1">
                <a:latin typeface="Consolas" panose="020B0609020204030204" pitchFamily="49" charset="0"/>
              </a:rPr>
              <a:t>ostream</a:t>
            </a:r>
            <a:r>
              <a:rPr lang="en-US" altLang="zh-CN" sz="2000" dirty="0">
                <a:latin typeface="Consolas" panose="020B0609020204030204" pitchFamily="49" charset="0"/>
              </a:rPr>
              <a:t> &amp;out, const Complex &amp;c);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private</a:t>
            </a:r>
            <a:r>
              <a:rPr lang="en-US" altLang="zh-CN" sz="2000" dirty="0" smtClean="0">
                <a:latin typeface="Consolas" panose="020B0609020204030204" pitchFamily="49" charset="0"/>
              </a:rPr>
              <a:t>: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double real;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复数实部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double </a:t>
            </a:r>
            <a:r>
              <a:rPr lang="en-US" altLang="zh-CN" sz="2000" dirty="0" err="1">
                <a:latin typeface="Consolas" panose="020B0609020204030204" pitchFamily="49" charset="0"/>
              </a:rPr>
              <a:t>imag</a:t>
            </a:r>
            <a:r>
              <a:rPr lang="en-US" altLang="zh-CN" sz="2000" dirty="0">
                <a:latin typeface="Consolas" panose="020B0609020204030204" pitchFamily="49" charset="0"/>
              </a:rPr>
              <a:t>;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复数虚部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48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8-3 </a:t>
            </a:r>
            <a:r>
              <a:rPr lang="zh-CN" altLang="en-US" sz="2800" dirty="0"/>
              <a:t>重载复数的加减法和“</a:t>
            </a:r>
            <a:r>
              <a:rPr lang="en-US" altLang="zh-CN" sz="2800" dirty="0"/>
              <a:t>&lt;&lt;”</a:t>
            </a:r>
            <a:r>
              <a:rPr lang="zh-CN" altLang="en-US" sz="2800" dirty="0"/>
              <a:t>运算符为非成员函数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5059" y="1052736"/>
            <a:ext cx="10240516" cy="5521102"/>
          </a:xfrm>
        </p:spPr>
        <p:txBody>
          <a:bodyPr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Complex operator+(const Complex &amp;c1, const Complex &amp;c2){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return Complex(c1.real+c2.real, c1.imag+c2.imag);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Complex operator-(const Complex &amp;c1, const Complex &amp;c2){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return Complex(c1.real-c2.real, c1.imag-c2.imag);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ostream</a:t>
            </a:r>
            <a:r>
              <a:rPr lang="en-US" altLang="zh-CN" sz="2000" dirty="0">
                <a:latin typeface="Consolas" panose="020B0609020204030204" pitchFamily="49" charset="0"/>
              </a:rPr>
              <a:t> &amp; operator&lt;&lt;(</a:t>
            </a:r>
            <a:r>
              <a:rPr lang="en-US" altLang="zh-CN" sz="2000" dirty="0" err="1">
                <a:latin typeface="Consolas" panose="020B0609020204030204" pitchFamily="49" charset="0"/>
              </a:rPr>
              <a:t>ostream</a:t>
            </a:r>
            <a:r>
              <a:rPr lang="en-US" altLang="zh-CN" sz="2000" dirty="0">
                <a:latin typeface="Consolas" panose="020B0609020204030204" pitchFamily="49" charset="0"/>
              </a:rPr>
              <a:t> &amp;out, const Complex &amp;c){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out &lt;&lt; "("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c.real</a:t>
            </a:r>
            <a:r>
              <a:rPr lang="en-US" altLang="zh-CN" sz="2000" dirty="0">
                <a:latin typeface="Consolas" panose="020B0609020204030204" pitchFamily="49" charset="0"/>
              </a:rPr>
              <a:t> &lt;&lt; ", 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c.imag</a:t>
            </a:r>
            <a:r>
              <a:rPr lang="en-US" altLang="zh-CN" sz="2000" dirty="0">
                <a:latin typeface="Consolas" panose="020B0609020204030204" pitchFamily="49" charset="0"/>
              </a:rPr>
              <a:t> &lt;&lt; ")";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return out;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931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8-3 </a:t>
            </a:r>
            <a:r>
              <a:rPr lang="zh-CN" altLang="en-US" sz="2800" dirty="0"/>
              <a:t>重载复数的加减法和“</a:t>
            </a:r>
            <a:r>
              <a:rPr lang="en-US" altLang="zh-CN" sz="2800" dirty="0"/>
              <a:t>&lt;&lt;”</a:t>
            </a:r>
            <a:r>
              <a:rPr lang="zh-CN" altLang="en-US" sz="2800" dirty="0"/>
              <a:t>运算符为非成员函数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09155" y="1268760"/>
            <a:ext cx="9232404" cy="5161062"/>
          </a:xfrm>
        </p:spPr>
        <p:txBody>
          <a:bodyPr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int main() {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Complex c1(5, 4), c2(2, 10), c3;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"c1 = " &lt;&lt; c1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"c2 = " &lt;&lt; c2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c3 = c1 - c2;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使用重载运算符完成复数减法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"c3 = c1 - c2 = " &lt;&lt; c3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c3 = c1 + c2;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使用重载运算符完成复数加法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"c3 = c1 + c2 = " &lt;&lt; c3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683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09600" y="1341438"/>
            <a:ext cx="8656339" cy="5889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3399"/>
                </a:solidFill>
              </a:rPr>
              <a:t>运算符重载为非成员函数的规则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609600" y="2276475"/>
            <a:ext cx="10744571" cy="37242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函数的形参代表依自左至右次序排列的各操作数。</a:t>
            </a:r>
          </a:p>
          <a:p>
            <a:pPr eaLnBrk="1" hangingPunct="1">
              <a:defRPr/>
            </a:pPr>
            <a:r>
              <a:rPr lang="zh-CN" altLang="en-US" sz="2400" dirty="0"/>
              <a:t>重载为非成员函数时  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>
                <a:solidFill>
                  <a:schemeClr val="tx2"/>
                </a:solidFill>
              </a:rPr>
              <a:t>参数个数</a:t>
            </a:r>
            <a:r>
              <a:rPr lang="en-US" altLang="zh-CN" sz="2400" dirty="0">
                <a:solidFill>
                  <a:schemeClr val="tx2"/>
                </a:solidFill>
              </a:rPr>
              <a:t>=</a:t>
            </a:r>
            <a:r>
              <a:rPr lang="zh-CN" altLang="en-US" sz="2400" dirty="0">
                <a:solidFill>
                  <a:schemeClr val="tx2"/>
                </a:solidFill>
              </a:rPr>
              <a:t>原操作数个数</a:t>
            </a:r>
            <a:r>
              <a:rPr lang="zh-CN" altLang="en-US" sz="2400" dirty="0"/>
              <a:t>（后置</a:t>
            </a:r>
            <a:r>
              <a:rPr lang="en-US" altLang="zh-CN" sz="2400" dirty="0"/>
              <a:t>++</a:t>
            </a:r>
            <a:r>
              <a:rPr lang="zh-CN" altLang="en-US" sz="2400" dirty="0"/>
              <a:t>、</a:t>
            </a:r>
            <a:r>
              <a:rPr lang="en-US" altLang="zh-CN" sz="2400" dirty="0"/>
              <a:t>--</a:t>
            </a:r>
            <a:r>
              <a:rPr lang="zh-CN" altLang="en-US" sz="2400" dirty="0"/>
              <a:t>除外）</a:t>
            </a:r>
            <a:endParaRPr lang="en-US" altLang="zh-CN" sz="2400" dirty="0"/>
          </a:p>
          <a:p>
            <a:pPr lvl="1" eaLnBrk="1" hangingPunct="1">
              <a:defRPr/>
            </a:pPr>
            <a:r>
              <a:rPr lang="zh-CN" altLang="en-US" sz="2400" dirty="0"/>
              <a:t>至少应该有一个自定义类型的参数。</a:t>
            </a:r>
          </a:p>
          <a:p>
            <a:pPr eaLnBrk="1" hangingPunct="1">
              <a:defRPr/>
            </a:pPr>
            <a:r>
              <a:rPr lang="zh-CN" altLang="en-US" sz="2400" dirty="0"/>
              <a:t>后置单目运算符 </a:t>
            </a:r>
            <a:r>
              <a:rPr lang="en-US" altLang="en-US" sz="2400" dirty="0">
                <a:ea typeface="宋体" pitchFamily="2" charset="-122"/>
              </a:rPr>
              <a:t>++</a:t>
            </a:r>
            <a:r>
              <a:rPr lang="zh-CN" altLang="en-US" sz="2400" dirty="0"/>
              <a:t>和</a:t>
            </a:r>
            <a:r>
              <a:rPr lang="en-US" altLang="zh-CN" sz="2400" dirty="0"/>
              <a:t>--</a:t>
            </a:r>
            <a:r>
              <a:rPr lang="zh-CN" altLang="en-US" sz="2400" dirty="0"/>
              <a:t>的重载函数，形参列表中要增加一个</a:t>
            </a:r>
            <a:r>
              <a:rPr lang="en-US" altLang="zh-CN" sz="2400" dirty="0"/>
              <a:t>int</a:t>
            </a:r>
            <a:r>
              <a:rPr lang="zh-CN" altLang="en-US" sz="2400" dirty="0"/>
              <a:t>，但不必写形参名。</a:t>
            </a:r>
            <a:endParaRPr lang="en-US" altLang="zh-CN" sz="2400" dirty="0"/>
          </a:p>
          <a:p>
            <a:pPr eaLnBrk="1" hangingPunct="1">
              <a:defRPr/>
            </a:pPr>
            <a:r>
              <a:rPr lang="zh-CN" altLang="en-US" sz="2400" dirty="0"/>
              <a:t>如果在运算符的重载函数中需要操作某类对象的私有成员，可以将此函数声明为该类的友元。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60614C6E-A100-4A00-B45A-13D2F7FF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046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609600" y="1341438"/>
            <a:ext cx="8512175" cy="5889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3399"/>
                </a:solidFill>
              </a:rPr>
              <a:t>运算符重载为非成员函数的规则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609600" y="2133600"/>
            <a:ext cx="10975975" cy="444023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/>
              <a:t>双目运算符 </a:t>
            </a:r>
            <a:r>
              <a:rPr lang="en-US" altLang="zh-CN" sz="2400"/>
              <a:t>B</a:t>
            </a:r>
            <a:r>
              <a:rPr lang="zh-CN" altLang="en-US" sz="2400"/>
              <a:t>重载后，</a:t>
            </a:r>
            <a:br>
              <a:rPr lang="zh-CN" altLang="en-US" sz="2400"/>
            </a:br>
            <a:r>
              <a:rPr lang="zh-CN" altLang="en-US" sz="2000"/>
              <a:t>表达式</a:t>
            </a:r>
            <a:r>
              <a:rPr lang="en-US" altLang="zh-CN" sz="2000"/>
              <a:t>oprd1 B oprd2 </a:t>
            </a:r>
            <a:br>
              <a:rPr lang="en-US" altLang="zh-CN" sz="2000"/>
            </a:br>
            <a:r>
              <a:rPr lang="zh-CN" altLang="en-US" sz="2000"/>
              <a:t>等同于</a:t>
            </a:r>
            <a:r>
              <a:rPr lang="en-US" altLang="zh-CN" sz="2000"/>
              <a:t>operator B(oprd1,oprd2 )</a:t>
            </a:r>
            <a:endParaRPr lang="en-US" altLang="zh-CN" sz="2400"/>
          </a:p>
          <a:p>
            <a:pPr eaLnBrk="1" hangingPunct="1">
              <a:spcBef>
                <a:spcPts val="1200"/>
              </a:spcBef>
            </a:pPr>
            <a:r>
              <a:rPr lang="zh-CN" altLang="en-US" sz="2400"/>
              <a:t>前置单目运算符 </a:t>
            </a:r>
            <a:r>
              <a:rPr lang="en-US" altLang="zh-CN" sz="2400"/>
              <a:t>B</a:t>
            </a:r>
            <a:r>
              <a:rPr lang="zh-CN" altLang="en-US" sz="2400"/>
              <a:t>重载后，</a:t>
            </a:r>
            <a:br>
              <a:rPr lang="zh-CN" altLang="en-US" sz="2400"/>
            </a:br>
            <a:r>
              <a:rPr lang="zh-CN" altLang="zh-CN" sz="2000"/>
              <a:t>表达式 </a:t>
            </a:r>
            <a:r>
              <a:rPr lang="en-US" altLang="zh-CN" sz="2000">
                <a:solidFill>
                  <a:srgbClr val="C00000"/>
                </a:solidFill>
              </a:rPr>
              <a:t>B oprd 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zh-CN" altLang="zh-CN" sz="2000"/>
              <a:t>等同于</a:t>
            </a:r>
            <a:r>
              <a:rPr lang="en-US" altLang="zh-CN" sz="2000">
                <a:solidFill>
                  <a:srgbClr val="C00000"/>
                </a:solidFill>
              </a:rPr>
              <a:t>operator B(oprd )</a:t>
            </a:r>
            <a:endParaRPr lang="en-US" altLang="zh-CN" sz="2400"/>
          </a:p>
          <a:p>
            <a:pPr eaLnBrk="1" hangingPunct="1">
              <a:spcBef>
                <a:spcPts val="1200"/>
              </a:spcBef>
            </a:pPr>
            <a:r>
              <a:rPr lang="zh-CN" altLang="en-US" sz="2400"/>
              <a:t>后置单目运算符 </a:t>
            </a:r>
            <a:r>
              <a:rPr lang="en-US" altLang="en-US" sz="2400">
                <a:ea typeface="宋体" panose="02010600030101010101" pitchFamily="2" charset="-122"/>
              </a:rPr>
              <a:t>++</a:t>
            </a:r>
            <a:r>
              <a:rPr lang="zh-CN" altLang="en-US" sz="2400"/>
              <a:t>和</a:t>
            </a:r>
            <a:r>
              <a:rPr lang="en-US" altLang="zh-CN" sz="2400"/>
              <a:t>--</a:t>
            </a:r>
            <a:r>
              <a:rPr lang="zh-CN" altLang="en-US" sz="2400"/>
              <a:t>重载后，</a:t>
            </a:r>
            <a:br>
              <a:rPr lang="zh-CN" altLang="en-US" sz="2400"/>
            </a:br>
            <a:r>
              <a:rPr lang="zh-CN" altLang="zh-CN" sz="2000"/>
              <a:t>表达式 </a:t>
            </a:r>
            <a:r>
              <a:rPr lang="en-US" altLang="zh-CN" sz="2000">
                <a:solidFill>
                  <a:srgbClr val="C00000"/>
                </a:solidFill>
              </a:rPr>
              <a:t>oprd B </a:t>
            </a:r>
            <a:r>
              <a:rPr lang="en-US" altLang="zh-CN" sz="2000"/>
              <a:t/>
            </a:r>
            <a:br>
              <a:rPr lang="en-US" altLang="zh-CN" sz="2000"/>
            </a:br>
            <a:r>
              <a:rPr lang="zh-CN" altLang="zh-CN" sz="2000"/>
              <a:t>等同于</a:t>
            </a:r>
            <a:r>
              <a:rPr lang="en-US" altLang="zh-CN" sz="2000">
                <a:solidFill>
                  <a:srgbClr val="C00000"/>
                </a:solidFill>
              </a:rPr>
              <a:t>operator B(oprd,0 )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7D32FEC2-3FB3-43D4-A320-12E953C1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60515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虚函数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type="body" idx="1"/>
          </p:nvPr>
        </p:nvSpPr>
        <p:spPr>
          <a:xfrm>
            <a:off x="963335" y="3367088"/>
            <a:ext cx="10365899" cy="2870224"/>
          </a:xfrm>
        </p:spPr>
        <p:txBody>
          <a:bodyPr/>
          <a:lstStyle/>
          <a:p>
            <a:pPr>
              <a:spcBef>
                <a:spcPts val="1200"/>
              </a:spcBef>
            </a:pP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A172105E-1509-43F5-A276-40E69C4F3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运算符重载概述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="" xmlns:a16="http://schemas.microsoft.com/office/drawing/2014/main" id="{1ACC7C8B-4A76-43B1-9E97-2FD96CD72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33AD110-9C38-407D-AF4B-F1084E0A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205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="" xmlns:a16="http://schemas.microsoft.com/office/drawing/2014/main" id="{376EB8A5-5717-4803-8746-70F26039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8-4</a:t>
            </a:r>
            <a:r>
              <a:rPr lang="zh-CN" altLang="en-US" dirty="0"/>
              <a:t>通过虚函数实现运行时多态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/>
              <a:t>现在我们来改进一下第</a:t>
            </a:r>
            <a:r>
              <a:rPr lang="en-US" altLang="zh-CN" dirty="0"/>
              <a:t>7</a:t>
            </a:r>
            <a:r>
              <a:rPr lang="zh-CN" altLang="en-US" dirty="0"/>
              <a:t>章的程序</a:t>
            </a:r>
            <a:endParaRPr lang="en-US" altLang="zh-CN" dirty="0"/>
          </a:p>
          <a:p>
            <a:pPr marL="109537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0BEBCF7-8308-48D8-90AD-8DD909C17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55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8-4</a:t>
            </a:r>
            <a:r>
              <a:rPr lang="zh-CN" altLang="en-US"/>
              <a:t>通过虚函数实现运行时多态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class Base1 {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solidFill>
                  <a:srgbClr val="003399"/>
                </a:solidFill>
                <a:latin typeface="Consolas" panose="020B0609020204030204" pitchFamily="49" charset="0"/>
              </a:rPr>
              <a:t>virtual </a:t>
            </a:r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 dirty="0">
                <a:latin typeface="Consolas" panose="020B0609020204030204" pitchFamily="49" charset="0"/>
              </a:rPr>
              <a:t>() const;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虚函数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Base1::display() const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"Base1::display()"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8-4</a:t>
            </a:r>
            <a:r>
              <a:rPr lang="zh-CN" altLang="en-US"/>
              <a:t>通过虚函数实现运行时多态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3171" y="1052736"/>
            <a:ext cx="9232404" cy="5521102"/>
          </a:xfrm>
        </p:spPr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class Base2</a:t>
            </a:r>
            <a:r>
              <a:rPr lang="en-US" altLang="zh-CN" dirty="0" smtClean="0">
                <a:latin typeface="Consolas" panose="020B0609020204030204" pitchFamily="49" charset="0"/>
              </a:rPr>
              <a:t>: public </a:t>
            </a:r>
            <a:r>
              <a:rPr lang="en-US" altLang="zh-CN" dirty="0">
                <a:latin typeface="Consolas" panose="020B0609020204030204" pitchFamily="49" charset="0"/>
              </a:rPr>
              <a:t>Base1 {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>
                <a:solidFill>
                  <a:srgbClr val="003399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dirty="0">
                <a:latin typeface="Consolas" panose="020B0609020204030204" pitchFamily="49" charset="0"/>
              </a:rPr>
              <a:t> void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 dirty="0">
                <a:latin typeface="Consolas" panose="020B0609020204030204" pitchFamily="49" charset="0"/>
              </a:rPr>
              <a:t>() const;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Base2::display() const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"Base2::display()"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class Derived: public Base2 {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>
                <a:solidFill>
                  <a:srgbClr val="003399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dirty="0">
                <a:latin typeface="Consolas" panose="020B0609020204030204" pitchFamily="49" charset="0"/>
              </a:rPr>
              <a:t> void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 dirty="0">
                <a:latin typeface="Consolas" panose="020B0609020204030204" pitchFamily="49" charset="0"/>
              </a:rPr>
              <a:t>() const;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Derived::display() const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"Derived::display()"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smtClean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8-4</a:t>
            </a:r>
            <a:r>
              <a:rPr lang="zh-CN" altLang="en-US"/>
              <a:t>通过虚函数实现运行时多态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void fun(Base1 *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en-US" altLang="zh-CN" dirty="0" smtClean="0">
                <a:latin typeface="Consolas" panose="020B0609020204030204" pitchFamily="49" charset="0"/>
              </a:rPr>
              <a:t>{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 err="1">
                <a:latin typeface="Consolas" panose="020B0609020204030204" pitchFamily="49" charset="0"/>
              </a:rPr>
              <a:t>ptr</a:t>
            </a:r>
            <a:r>
              <a:rPr lang="en-US" altLang="zh-CN" dirty="0">
                <a:latin typeface="Consolas" panose="020B0609020204030204" pitchFamily="49" charset="0"/>
              </a:rPr>
              <a:t>-&gt;display</a:t>
            </a:r>
            <a:r>
              <a:rPr lang="en-US" altLang="zh-CN" dirty="0" smtClean="0">
                <a:latin typeface="Consolas" panose="020B0609020204030204" pitchFamily="49" charset="0"/>
              </a:rPr>
              <a:t>();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 {	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Base1 </a:t>
            </a:r>
            <a:r>
              <a:rPr lang="en-US" altLang="zh-CN" dirty="0" err="1">
                <a:latin typeface="Consolas" panose="020B0609020204030204" pitchFamily="49" charset="0"/>
              </a:rPr>
              <a:t>base1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Base2 </a:t>
            </a:r>
            <a:r>
              <a:rPr lang="en-US" altLang="zh-CN" dirty="0" err="1">
                <a:latin typeface="Consolas" panose="020B0609020204030204" pitchFamily="49" charset="0"/>
              </a:rPr>
              <a:t>base2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Derived </a:t>
            </a:r>
            <a:r>
              <a:rPr lang="en-US" altLang="zh-CN" dirty="0" err="1">
                <a:latin typeface="Consolas" panose="020B0609020204030204" pitchFamily="49" charset="0"/>
              </a:rPr>
              <a:t>derived</a:t>
            </a:r>
            <a:r>
              <a:rPr lang="en-US" altLang="zh-CN" dirty="0">
                <a:latin typeface="Consolas" panose="020B0609020204030204" pitchFamily="49" charset="0"/>
              </a:rPr>
              <a:t>;	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fun(&amp;base1);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fun(&amp;base2);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fun(&amp;derived);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	</a:t>
            </a:r>
            <a:r>
              <a:rPr lang="en-US" altLang="zh-CN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9942" name="TextBox 6"/>
          <p:cNvSpPr txBox="1">
            <a:spLocks noChangeArrowheads="1"/>
          </p:cNvSpPr>
          <p:nvPr/>
        </p:nvSpPr>
        <p:spPr bwMode="auto">
          <a:xfrm>
            <a:off x="7393731" y="4365104"/>
            <a:ext cx="2667000" cy="156966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Base1::display()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Base2::display()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Derived::display()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初识虚函数</a:t>
            </a:r>
          </a:p>
        </p:txBody>
      </p:sp>
      <p:sp>
        <p:nvSpPr>
          <p:cNvPr id="358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862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用</a:t>
            </a:r>
            <a:r>
              <a:rPr lang="en-US" altLang="zh-CN" sz="2400"/>
              <a:t>virtual</a:t>
            </a:r>
            <a:r>
              <a:rPr lang="zh-CN" altLang="en-US" sz="2400"/>
              <a:t>关键字说明的函数</a:t>
            </a:r>
            <a:endParaRPr lang="en-US" altLang="zh-CN" sz="2400"/>
          </a:p>
          <a:p>
            <a:pPr marL="38862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虚函数是实现运行时多态性基础</a:t>
            </a:r>
            <a:endParaRPr lang="en-US" altLang="zh-CN" sz="2400"/>
          </a:p>
          <a:p>
            <a:pPr marL="38862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/>
              <a:t>C++</a:t>
            </a:r>
            <a:r>
              <a:rPr lang="zh-CN" altLang="en-US" sz="2400"/>
              <a:t>中的虚函数是动态绑定的函数</a:t>
            </a:r>
            <a:endParaRPr lang="en-US" altLang="zh-CN" sz="2400"/>
          </a:p>
          <a:p>
            <a:pPr marL="38862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虚函数必须是非静态的成员函数，虚函数经过派生之后，就可以实现运行过程中的多态。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09F75CE3-204F-4C6B-B501-8B8F489B1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66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609600" y="1400175"/>
            <a:ext cx="6845300" cy="5905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3399"/>
                </a:solidFill>
              </a:rPr>
              <a:t>虚表与动态绑定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958849" y="2349500"/>
            <a:ext cx="10323313" cy="4008438"/>
          </a:xfrm>
        </p:spPr>
        <p:txBody>
          <a:bodyPr/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 dirty="0"/>
              <a:t>虚表</a:t>
            </a:r>
            <a:endParaRPr lang="en-US" altLang="zh-CN" sz="2400" dirty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000" dirty="0"/>
              <a:t>每个多态</a:t>
            </a:r>
            <a:r>
              <a:rPr lang="zh-CN" altLang="en-US" sz="2000" dirty="0">
                <a:solidFill>
                  <a:srgbClr val="C00000"/>
                </a:solidFill>
              </a:rPr>
              <a:t>类</a:t>
            </a:r>
            <a:r>
              <a:rPr lang="zh-CN" altLang="en-US" sz="2000" dirty="0"/>
              <a:t>有一个虚表（</a:t>
            </a:r>
            <a:r>
              <a:rPr lang="en-US" altLang="zh-CN" sz="2000" dirty="0"/>
              <a:t>virtual table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000" dirty="0"/>
              <a:t>虚表中有当前类的各个虚函数的入口地址</a:t>
            </a:r>
            <a:endParaRPr lang="en-US" altLang="zh-CN" sz="2000" dirty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000" dirty="0"/>
              <a:t>每个对象有一个指向当前类的虚表的指针（虚指针</a:t>
            </a:r>
            <a:r>
              <a:rPr lang="en-US" altLang="zh-CN" sz="2000" dirty="0" err="1"/>
              <a:t>vptr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 dirty="0"/>
              <a:t>动态绑定的实现</a:t>
            </a:r>
            <a:endParaRPr lang="en-US" altLang="zh-CN" sz="2400" dirty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000" dirty="0"/>
              <a:t>构造函数中为对象的虚指针赋值</a:t>
            </a:r>
            <a:endParaRPr lang="en-US" altLang="zh-CN" sz="2000" dirty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000" dirty="0"/>
              <a:t>通过多态类型的指针或引用调用成员函数时，通过虚指针找到虚表，进而找到所调用的虚函数的入口地址</a:t>
            </a:r>
            <a:endParaRPr lang="en-US" altLang="zh-CN" sz="2000" dirty="0"/>
          </a:p>
          <a:p>
            <a:pPr marL="658368" lvl="1" indent="-246888" eaLnBrk="1" fontAlgn="auto" hangingPunct="1"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sz="2000" dirty="0"/>
              <a:t>通过该入口地址调用虚函数</a:t>
            </a:r>
            <a:endParaRPr lang="en-US" altLang="zh-CN" sz="2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D1A6AB8-EE1A-4C66-A2D0-B79492C76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31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1"/>
          <p:cNvSpPr txBox="1">
            <a:spLocks/>
          </p:cNvSpPr>
          <p:nvPr/>
        </p:nvSpPr>
        <p:spPr bwMode="auto">
          <a:xfrm>
            <a:off x="3649315" y="72107"/>
            <a:ext cx="8424936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eaLnBrk="1" hangingPunct="1"/>
            <a:r>
              <a:rPr kumimoji="0" lang="zh-CN" altLang="en-US" sz="4400">
                <a:solidFill>
                  <a:schemeClr val="bg1"/>
                </a:solidFill>
              </a:rPr>
              <a:t>虚表示意图</a:t>
            </a:r>
          </a:p>
        </p:txBody>
      </p:sp>
      <p:grpSp>
        <p:nvGrpSpPr>
          <p:cNvPr id="46082" name="组合 58"/>
          <p:cNvGrpSpPr>
            <a:grpSpLocks/>
          </p:cNvGrpSpPr>
          <p:nvPr/>
        </p:nvGrpSpPr>
        <p:grpSpPr bwMode="auto">
          <a:xfrm>
            <a:off x="4153371" y="1772816"/>
            <a:ext cx="7620248" cy="4071937"/>
            <a:chOff x="1050115" y="1453404"/>
            <a:chExt cx="7102333" cy="4737546"/>
          </a:xfrm>
        </p:grpSpPr>
        <p:sp>
          <p:nvSpPr>
            <p:cNvPr id="46086" name="Rectangle 29"/>
            <p:cNvSpPr>
              <a:spLocks noChangeArrowheads="1"/>
            </p:cNvSpPr>
            <p:nvPr/>
          </p:nvSpPr>
          <p:spPr bwMode="auto">
            <a:xfrm>
              <a:off x="3590704" y="2188906"/>
              <a:ext cx="1614153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f()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87" name="Rectangle 30"/>
            <p:cNvSpPr>
              <a:spLocks noChangeArrowheads="1"/>
            </p:cNvSpPr>
            <p:nvPr/>
          </p:nvSpPr>
          <p:spPr bwMode="auto">
            <a:xfrm>
              <a:off x="3590704" y="2586077"/>
              <a:ext cx="1614153" cy="3961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g()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88" name="Text Box 31"/>
            <p:cNvSpPr txBox="1">
              <a:spLocks noChangeArrowheads="1"/>
            </p:cNvSpPr>
            <p:nvPr/>
          </p:nvSpPr>
          <p:spPr bwMode="auto">
            <a:xfrm>
              <a:off x="3620123" y="2938138"/>
              <a:ext cx="1412065" cy="38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的虚表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89" name="Rectangle 32"/>
            <p:cNvSpPr>
              <a:spLocks noChangeArrowheads="1"/>
            </p:cNvSpPr>
            <p:nvPr/>
          </p:nvSpPr>
          <p:spPr bwMode="auto">
            <a:xfrm>
              <a:off x="3590704" y="3925672"/>
              <a:ext cx="1614153" cy="3961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f()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0" name="Rectangle 33"/>
            <p:cNvSpPr>
              <a:spLocks noChangeArrowheads="1"/>
            </p:cNvSpPr>
            <p:nvPr/>
          </p:nvSpPr>
          <p:spPr bwMode="auto">
            <a:xfrm>
              <a:off x="3590704" y="4321862"/>
              <a:ext cx="1614153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g()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1" name="Rectangle 34"/>
            <p:cNvSpPr>
              <a:spLocks noChangeArrowheads="1"/>
            </p:cNvSpPr>
            <p:nvPr/>
          </p:nvSpPr>
          <p:spPr bwMode="auto">
            <a:xfrm>
              <a:off x="3590704" y="4721975"/>
              <a:ext cx="1614153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h()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2" name="Text Box 35"/>
            <p:cNvSpPr txBox="1">
              <a:spLocks noChangeArrowheads="1"/>
            </p:cNvSpPr>
            <p:nvPr/>
          </p:nvSpPr>
          <p:spPr bwMode="auto">
            <a:xfrm>
              <a:off x="3531869" y="5119147"/>
              <a:ext cx="1603282" cy="38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Derived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的虚表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3" name="Text Box 36"/>
            <p:cNvSpPr txBox="1">
              <a:spLocks noChangeArrowheads="1"/>
            </p:cNvSpPr>
            <p:nvPr/>
          </p:nvSpPr>
          <p:spPr bwMode="auto">
            <a:xfrm>
              <a:off x="6357950" y="1453404"/>
              <a:ext cx="1794498" cy="102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(Base::f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algn="just" eaLnBrk="1" hangingPunct="1"/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/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4" name="Text Box 37"/>
            <p:cNvSpPr txBox="1">
              <a:spLocks noChangeArrowheads="1"/>
            </p:cNvSpPr>
            <p:nvPr/>
          </p:nvSpPr>
          <p:spPr bwMode="auto">
            <a:xfrm>
              <a:off x="6357950" y="2644917"/>
              <a:ext cx="1794498" cy="102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(Base::g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algn="just" eaLnBrk="1" hangingPunct="1"/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/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5" name="Text Box 38"/>
            <p:cNvSpPr txBox="1">
              <a:spLocks noChangeArrowheads="1"/>
            </p:cNvSpPr>
            <p:nvPr/>
          </p:nvSpPr>
          <p:spPr bwMode="auto">
            <a:xfrm>
              <a:off x="6357950" y="3851141"/>
              <a:ext cx="1794498" cy="118577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(Derived::f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algn="just" eaLnBrk="1" hangingPunct="1"/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/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096" name="Text Box 39"/>
            <p:cNvSpPr txBox="1">
              <a:spLocks noChangeArrowheads="1"/>
            </p:cNvSpPr>
            <p:nvPr/>
          </p:nvSpPr>
          <p:spPr bwMode="auto">
            <a:xfrm>
              <a:off x="6357950" y="5072074"/>
              <a:ext cx="1794498" cy="11188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(Derived::h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的代码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 algn="just" eaLnBrk="1" hangingPunct="1"/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</a:p>
            <a:p>
              <a:pPr eaLnBrk="1" hangingPunct="1"/>
              <a:endParaRPr lang="zh-CN" altLang="zh-CN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1" name="AutoShape 40"/>
            <p:cNvCxnSpPr>
              <a:cxnSpLocks noChangeShapeType="1"/>
            </p:cNvCxnSpPr>
            <p:nvPr/>
          </p:nvCxnSpPr>
          <p:spPr bwMode="auto">
            <a:xfrm flipV="1">
              <a:off x="4960477" y="1551294"/>
              <a:ext cx="1400703" cy="845924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41"/>
            <p:cNvCxnSpPr>
              <a:cxnSpLocks noChangeShapeType="1"/>
            </p:cNvCxnSpPr>
            <p:nvPr/>
          </p:nvCxnSpPr>
          <p:spPr bwMode="auto">
            <a:xfrm>
              <a:off x="4960477" y="2774006"/>
              <a:ext cx="1400703" cy="11082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42"/>
            <p:cNvCxnSpPr>
              <a:cxnSpLocks noChangeShapeType="1"/>
            </p:cNvCxnSpPr>
            <p:nvPr/>
          </p:nvCxnSpPr>
          <p:spPr bwMode="auto">
            <a:xfrm flipV="1">
              <a:off x="4960477" y="3950544"/>
              <a:ext cx="1400703" cy="142218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43"/>
            <p:cNvCxnSpPr>
              <a:cxnSpLocks noChangeShapeType="1"/>
            </p:cNvCxnSpPr>
            <p:nvPr/>
          </p:nvCxnSpPr>
          <p:spPr bwMode="auto">
            <a:xfrm flipV="1">
              <a:off x="4960477" y="2822028"/>
              <a:ext cx="1400703" cy="1741718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44"/>
            <p:cNvCxnSpPr>
              <a:cxnSpLocks noChangeShapeType="1"/>
            </p:cNvCxnSpPr>
            <p:nvPr/>
          </p:nvCxnSpPr>
          <p:spPr bwMode="auto">
            <a:xfrm>
              <a:off x="4949497" y="4898052"/>
              <a:ext cx="1419526" cy="236416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sp>
          <p:nvSpPr>
            <p:cNvPr id="46102" name="Rectangle 45"/>
            <p:cNvSpPr>
              <a:spLocks noChangeArrowheads="1"/>
            </p:cNvSpPr>
            <p:nvPr/>
          </p:nvSpPr>
          <p:spPr bwMode="auto">
            <a:xfrm>
              <a:off x="1121553" y="2659627"/>
              <a:ext cx="1470901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3" name="Rectangle 46"/>
            <p:cNvSpPr>
              <a:spLocks noChangeArrowheads="1"/>
            </p:cNvSpPr>
            <p:nvPr/>
          </p:nvSpPr>
          <p:spPr bwMode="auto">
            <a:xfrm>
              <a:off x="1121553" y="2262456"/>
              <a:ext cx="1470901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vptr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4" name="Rectangle 47"/>
            <p:cNvSpPr>
              <a:spLocks noChangeArrowheads="1"/>
            </p:cNvSpPr>
            <p:nvPr/>
          </p:nvSpPr>
          <p:spPr bwMode="auto">
            <a:xfrm>
              <a:off x="1121553" y="4423852"/>
              <a:ext cx="1470901" cy="3961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5" name="Rectangle 48"/>
            <p:cNvSpPr>
              <a:spLocks noChangeArrowheads="1"/>
            </p:cNvSpPr>
            <p:nvPr/>
          </p:nvSpPr>
          <p:spPr bwMode="auto">
            <a:xfrm>
              <a:off x="1121553" y="4024719"/>
              <a:ext cx="1470901" cy="3991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vptr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6" name="Rectangle 49"/>
            <p:cNvSpPr>
              <a:spLocks noChangeArrowheads="1"/>
            </p:cNvSpPr>
            <p:nvPr/>
          </p:nvSpPr>
          <p:spPr bwMode="auto">
            <a:xfrm>
              <a:off x="1121553" y="4820042"/>
              <a:ext cx="1470901" cy="3971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107" name="Text Box 50"/>
            <p:cNvSpPr txBox="1">
              <a:spLocks noChangeArrowheads="1"/>
            </p:cNvSpPr>
            <p:nvPr/>
          </p:nvSpPr>
          <p:spPr bwMode="auto">
            <a:xfrm>
              <a:off x="1180389" y="3011688"/>
              <a:ext cx="1412065" cy="38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Base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类型对象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AutoShape 51"/>
            <p:cNvCxnSpPr>
              <a:cxnSpLocks noChangeShapeType="1"/>
            </p:cNvCxnSpPr>
            <p:nvPr/>
          </p:nvCxnSpPr>
          <p:spPr bwMode="auto">
            <a:xfrm flipV="1">
              <a:off x="2427290" y="2262389"/>
              <a:ext cx="1154443" cy="188394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cxnSp>
          <p:nvCxnSpPr>
            <p:cNvPr id="33" name="AutoShape 52"/>
            <p:cNvCxnSpPr>
              <a:cxnSpLocks noChangeShapeType="1"/>
            </p:cNvCxnSpPr>
            <p:nvPr/>
          </p:nvCxnSpPr>
          <p:spPr bwMode="auto">
            <a:xfrm flipV="1">
              <a:off x="2427290" y="4004106"/>
              <a:ext cx="1170128" cy="208711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 type="triangle" w="med" len="med"/>
            </a:ln>
          </p:spPr>
        </p:cxnSp>
        <p:sp>
          <p:nvSpPr>
            <p:cNvPr id="46110" name="Text Box 50"/>
            <p:cNvSpPr txBox="1">
              <a:spLocks noChangeArrowheads="1"/>
            </p:cNvSpPr>
            <p:nvPr/>
          </p:nvSpPr>
          <p:spPr bwMode="auto">
            <a:xfrm>
              <a:off x="1050115" y="5168180"/>
              <a:ext cx="1714512" cy="382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Derived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类型对象</a:t>
              </a:r>
              <a:endParaRPr lang="zh-CN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94493" y="1484784"/>
            <a:ext cx="32826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class Base {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latinLnBrk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public: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latinLnBrk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virtual void f();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latinLnBrk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virtual void g();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latinLnBrk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private: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latinLnBrk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	int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i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;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  <a:p>
            <a:pPr latinLnBrk="1">
              <a:tabLst>
                <a:tab pos="268288" algn="l"/>
              </a:tabLst>
              <a:defRPr/>
            </a:pP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itchFamily="49" charset="0"/>
              </a:rPr>
              <a:t>};</a:t>
            </a:r>
            <a:endParaRPr lang="zh-CN" altLang="en-US" sz="18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6084" name="TextBox 60"/>
          <p:cNvSpPr txBox="1">
            <a:spLocks noChangeArrowheads="1"/>
          </p:cNvSpPr>
          <p:nvPr/>
        </p:nvSpPr>
        <p:spPr bwMode="auto">
          <a:xfrm>
            <a:off x="394493" y="3688083"/>
            <a:ext cx="4429125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682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latinLnBrk="1" hangingPunct="1"/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class Derived: public Base {</a:t>
            </a:r>
            <a:endParaRPr lang="zh-CN" altLang="en-US" sz="18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latinLnBrk="1" hangingPunct="1"/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public:</a:t>
            </a:r>
            <a:endParaRPr lang="zh-CN" altLang="en-US" sz="18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latinLnBrk="1" hangingPunct="1"/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virtual void f();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覆盖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latinLnBrk="1" hangingPunct="1"/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virtual void h();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新增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latinLnBrk="1" hangingPunct="1"/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private:</a:t>
            </a:r>
            <a:endParaRPr lang="zh-CN" altLang="en-US" sz="18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latinLnBrk="1" hangingPunct="1"/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int j;</a:t>
            </a:r>
            <a:endParaRPr lang="zh-CN" altLang="en-US" sz="18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eaLnBrk="1" latinLnBrk="1" hangingPunct="1"/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};</a:t>
            </a:r>
            <a:endParaRPr lang="zh-CN" altLang="en-US" sz="1800" dirty="0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1C125210-288E-4D4B-AF3F-CE474AA7D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173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609600" y="981075"/>
            <a:ext cx="10975975" cy="719138"/>
          </a:xfrm>
        </p:spPr>
        <p:txBody>
          <a:bodyPr/>
          <a:lstStyle/>
          <a:p>
            <a:r>
              <a:rPr lang="en-US" altLang="zh-CN"/>
              <a:t>virtual </a:t>
            </a:r>
            <a:r>
              <a:rPr lang="zh-CN" altLang="en-US"/>
              <a:t>关键字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>
          <a:xfrm>
            <a:off x="609599" y="1628775"/>
            <a:ext cx="10975975" cy="4945063"/>
          </a:xfrm>
        </p:spPr>
        <p:txBody>
          <a:bodyPr/>
          <a:lstStyle/>
          <a:p>
            <a:r>
              <a:rPr lang="zh-CN" altLang="en-US" sz="2400" dirty="0"/>
              <a:t>派生类可以</a:t>
            </a:r>
            <a:r>
              <a:rPr lang="zh-CN" altLang="en-US" sz="2400" dirty="0" smtClean="0"/>
              <a:t>不标注</a:t>
            </a:r>
            <a:r>
              <a:rPr lang="en-US" altLang="zh-CN" sz="2400" dirty="0" smtClean="0"/>
              <a:t>virtual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这时</a:t>
            </a:r>
            <a:r>
              <a:rPr lang="zh-CN" altLang="en-US" sz="2400" dirty="0" smtClean="0"/>
              <a:t>系统会</a:t>
            </a:r>
            <a:r>
              <a:rPr lang="zh-CN" altLang="en-US" sz="2400" dirty="0"/>
              <a:t>用以下</a:t>
            </a:r>
            <a:r>
              <a:rPr lang="zh-CN" altLang="en-US" sz="2400" dirty="0" smtClean="0"/>
              <a:t>规则判断是否虚</a:t>
            </a:r>
            <a:r>
              <a:rPr lang="zh-CN" altLang="en-US" sz="2400" dirty="0"/>
              <a:t>函数：</a:t>
            </a:r>
          </a:p>
          <a:p>
            <a:pPr lvl="1"/>
            <a:r>
              <a:rPr lang="zh-CN" altLang="en-US" sz="2200" dirty="0"/>
              <a:t>该函数是否与基类的被覆盖的虚函数有相同的</a:t>
            </a:r>
            <a:r>
              <a:rPr lang="zh-CN" altLang="en-US" sz="2200" dirty="0">
                <a:solidFill>
                  <a:srgbClr val="C00000"/>
                </a:solidFill>
              </a:rPr>
              <a:t>名称</a:t>
            </a:r>
            <a:r>
              <a:rPr lang="zh-CN" altLang="en-US" sz="2200" dirty="0"/>
              <a:t>、</a:t>
            </a:r>
            <a:r>
              <a:rPr lang="zh-CN" altLang="en-US" sz="2200" dirty="0">
                <a:solidFill>
                  <a:srgbClr val="C00000"/>
                </a:solidFill>
              </a:rPr>
              <a:t>参数</a:t>
            </a:r>
            <a:r>
              <a:rPr lang="zh-CN" altLang="en-US" sz="2200" dirty="0"/>
              <a:t>个数及对应参数类型、</a:t>
            </a:r>
            <a:r>
              <a:rPr lang="en-US" altLang="zh-CN" sz="2200" dirty="0"/>
              <a:t>cv</a:t>
            </a:r>
            <a:r>
              <a:rPr lang="zh-CN" altLang="en-US" sz="2200" dirty="0"/>
              <a:t>限定符（是否</a:t>
            </a:r>
            <a:r>
              <a:rPr lang="en-US" altLang="zh-CN" sz="2200" dirty="0" err="1"/>
              <a:t>const</a:t>
            </a:r>
            <a:r>
              <a:rPr lang="zh-CN" altLang="en-US" sz="2200" dirty="0"/>
              <a:t>）、引用限定符（</a:t>
            </a:r>
            <a:r>
              <a:rPr lang="en-US" altLang="zh-CN" sz="2200" dirty="0"/>
              <a:t>&amp;</a:t>
            </a:r>
            <a:r>
              <a:rPr lang="zh-CN" altLang="en-US" sz="2200" dirty="0"/>
              <a:t>或</a:t>
            </a:r>
            <a:r>
              <a:rPr lang="en-US" altLang="zh-CN" sz="2200" dirty="0"/>
              <a:t>&amp;&amp;</a:t>
            </a:r>
            <a:r>
              <a:rPr lang="zh-CN" altLang="en-US" sz="2200" dirty="0"/>
              <a:t>，本课程不介绍）；</a:t>
            </a:r>
          </a:p>
          <a:p>
            <a:pPr lvl="1"/>
            <a:r>
              <a:rPr lang="zh-CN" altLang="en-US" sz="2200" dirty="0"/>
              <a:t>该函数的</a:t>
            </a:r>
            <a:r>
              <a:rPr lang="zh-CN" altLang="en-US" sz="2200" dirty="0">
                <a:solidFill>
                  <a:srgbClr val="C00000"/>
                </a:solidFill>
              </a:rPr>
              <a:t>返回值</a:t>
            </a:r>
            <a:r>
              <a:rPr lang="zh-CN" altLang="en-US" sz="2200" dirty="0"/>
              <a:t>类型是否与基类被覆盖的虚函数返回值类型相同</a:t>
            </a:r>
            <a:r>
              <a:rPr lang="zh-CN" altLang="en-US" sz="2200" dirty="0" smtClean="0"/>
              <a:t>，或者</a:t>
            </a:r>
            <a:r>
              <a:rPr lang="zh-CN" altLang="en-US" sz="2200" dirty="0"/>
              <a:t>可以隐含转换为基类被覆盖的的虚函数的返回值类型；</a:t>
            </a:r>
          </a:p>
          <a:p>
            <a:r>
              <a:rPr lang="zh-CN" altLang="en-US" sz="2400" dirty="0"/>
              <a:t>如果派生类的函数满足上述条件，就会自动确定为虚函数。这时，派生类的虚函数便覆盖了基类的虚函数。</a:t>
            </a:r>
            <a:endParaRPr lang="en-US" altLang="zh-CN" sz="2400" dirty="0"/>
          </a:p>
          <a:p>
            <a:r>
              <a:rPr lang="zh-CN" altLang="en-US" sz="2400" dirty="0"/>
              <a:t>派生类中的虚函数还会</a:t>
            </a:r>
            <a:r>
              <a:rPr lang="zh-CN" altLang="en-US" sz="2400" dirty="0">
                <a:solidFill>
                  <a:srgbClr val="C00000"/>
                </a:solidFill>
              </a:rPr>
              <a:t>隐藏</a:t>
            </a:r>
            <a:r>
              <a:rPr lang="zh-CN" altLang="en-US" sz="2400" dirty="0"/>
              <a:t>基类中</a:t>
            </a:r>
            <a:r>
              <a:rPr lang="zh-CN" altLang="en-US" sz="2400" dirty="0">
                <a:solidFill>
                  <a:srgbClr val="C00000"/>
                </a:solidFill>
              </a:rPr>
              <a:t>同名函数</a:t>
            </a:r>
            <a:r>
              <a:rPr lang="zh-CN" altLang="en-US" sz="2400" dirty="0"/>
              <a:t>的所有</a:t>
            </a:r>
            <a:r>
              <a:rPr lang="zh-CN" altLang="en-US" sz="2400" dirty="0">
                <a:solidFill>
                  <a:srgbClr val="C00000"/>
                </a:solidFill>
              </a:rPr>
              <a:t>其它重载</a:t>
            </a:r>
            <a:r>
              <a:rPr lang="zh-CN" altLang="en-US" sz="2400" dirty="0"/>
              <a:t>形式。</a:t>
            </a:r>
          </a:p>
          <a:p>
            <a:r>
              <a:rPr lang="zh-CN" altLang="en-US" sz="2400" dirty="0"/>
              <a:t>一般习惯于在派生类的函数中也使用</a:t>
            </a:r>
            <a:r>
              <a:rPr lang="en-US" altLang="zh-CN" sz="2400" dirty="0"/>
              <a:t>virtual</a:t>
            </a:r>
            <a:r>
              <a:rPr lang="zh-CN" altLang="en-US" sz="2400" dirty="0"/>
              <a:t>关键字，以增加程序的可读性。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E7B6C41D-A7F7-42CE-B1A6-7D85474E5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9687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哪些成员函数可以是虚函数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</a:t>
            </a:r>
            <a:r>
              <a:rPr lang="zh-CN" altLang="en-US" dirty="0">
                <a:solidFill>
                  <a:srgbClr val="C00000"/>
                </a:solidFill>
              </a:rPr>
              <a:t>非静态</a:t>
            </a:r>
            <a:r>
              <a:rPr lang="zh-CN" altLang="en-US" dirty="0"/>
              <a:t>成员函数可以是虚函数</a:t>
            </a:r>
            <a:endParaRPr lang="en-US" altLang="zh-CN" dirty="0"/>
          </a:p>
          <a:p>
            <a:r>
              <a:rPr lang="zh-CN" altLang="en-US" dirty="0"/>
              <a:t>构造函数不能是虚函数</a:t>
            </a:r>
            <a:endParaRPr lang="en-US" altLang="zh-CN" dirty="0"/>
          </a:p>
          <a:p>
            <a:r>
              <a:rPr lang="zh-CN" altLang="en-US" dirty="0"/>
              <a:t>析构函数可以是虚函数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E64576DB-8970-4FD0-8C2D-F228B7EC2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67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609600" y="1412875"/>
            <a:ext cx="5775325" cy="59055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3399"/>
                </a:solidFill>
              </a:rPr>
              <a:t>一般虚函数成员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609599" y="2276475"/>
            <a:ext cx="11032603" cy="4176713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 dirty="0"/>
              <a:t>虚函数的声明</a:t>
            </a:r>
            <a:endParaRPr lang="en-US" altLang="zh-CN" sz="2400" dirty="0"/>
          </a:p>
          <a:p>
            <a:pPr lvl="1" eaLnBrk="1" hangingPunct="1">
              <a:spcBef>
                <a:spcPts val="1200"/>
              </a:spcBef>
              <a:buFont typeface="Georgia" panose="02040502050405020303" pitchFamily="18" charset="0"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200" dirty="0"/>
              <a:t>virtual </a:t>
            </a:r>
            <a:r>
              <a:rPr lang="zh-CN" altLang="en-US" sz="2200" dirty="0"/>
              <a:t>函数类型 函数名（形参表）</a:t>
            </a:r>
            <a:r>
              <a:rPr lang="en-US" altLang="zh-CN" sz="2200" dirty="0"/>
              <a:t>;</a:t>
            </a:r>
            <a:endParaRPr lang="zh-CN" altLang="en-US" sz="2200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/>
              <a:t>虚函数声明</a:t>
            </a:r>
            <a:r>
              <a:rPr lang="zh-CN" altLang="en-US" sz="2400" dirty="0">
                <a:solidFill>
                  <a:srgbClr val="C00000"/>
                </a:solidFill>
              </a:rPr>
              <a:t>只能</a:t>
            </a:r>
            <a:r>
              <a:rPr lang="zh-CN" altLang="en-US" sz="2400" dirty="0"/>
              <a:t>出现在类定义中的函数原型</a:t>
            </a:r>
            <a:r>
              <a:rPr lang="zh-CN" altLang="en-US" sz="2400" dirty="0">
                <a:solidFill>
                  <a:srgbClr val="C00000"/>
                </a:solidFill>
              </a:rPr>
              <a:t>声明</a:t>
            </a:r>
            <a:r>
              <a:rPr lang="zh-CN" altLang="en-US" sz="2400" dirty="0"/>
              <a:t>中，而</a:t>
            </a:r>
            <a:r>
              <a:rPr lang="zh-CN" altLang="en-US" sz="2400" dirty="0">
                <a:solidFill>
                  <a:srgbClr val="C00000"/>
                </a:solidFill>
              </a:rPr>
              <a:t>不能</a:t>
            </a:r>
            <a:r>
              <a:rPr lang="zh-CN" altLang="en-US" sz="2400" dirty="0"/>
              <a:t>在成员函数</a:t>
            </a:r>
            <a:r>
              <a:rPr lang="zh-CN" altLang="en-US" sz="2400" dirty="0">
                <a:solidFill>
                  <a:srgbClr val="C00000"/>
                </a:solidFill>
              </a:rPr>
              <a:t>实现</a:t>
            </a:r>
            <a:r>
              <a:rPr lang="zh-CN" altLang="en-US" sz="2400" dirty="0"/>
              <a:t>的时候。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/>
              <a:t>在派生类中可以对基类中的成员函数进行覆盖。</a:t>
            </a:r>
            <a:endParaRPr lang="en-US" altLang="zh-CN" sz="2400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/>
              <a:t>虚函数一般不声明为内联函数，因为对虚函数的调用需要动态绑定，而对内联函数的处理是静态的。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A14FE8C6-A8F6-42F0-BBC8-FAEC7ACC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87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有如下复数类定义：</a:t>
            </a:r>
            <a:endParaRPr lang="en-US" altLang="zh-CN" dirty="0"/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class Complex 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Complex(double r = 0.0, double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0.0) : real(r), </a:t>
            </a:r>
            <a:r>
              <a:rPr lang="en-US" altLang="zh-CN" sz="2000" dirty="0" err="1">
                <a:latin typeface="Consolas" panose="020B0609020204030204" pitchFamily="49" charset="0"/>
              </a:rPr>
              <a:t>imag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) { }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void display() </a:t>
            </a:r>
            <a:r>
              <a:rPr lang="en-US" altLang="zh-CN" sz="2000" dirty="0" err="1">
                <a:latin typeface="Consolas" panose="020B0609020204030204" pitchFamily="49" charset="0"/>
              </a:rPr>
              <a:t>const</a:t>
            </a:r>
            <a:r>
              <a:rPr lang="en-US" altLang="zh-CN" sz="2000" dirty="0">
                <a:latin typeface="Consolas" panose="020B0609020204030204" pitchFamily="49" charset="0"/>
              </a:rPr>
              <a:t>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输出复数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private: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double real;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复数实部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double </a:t>
            </a:r>
            <a:r>
              <a:rPr lang="en-US" altLang="zh-CN" sz="2000" dirty="0" err="1">
                <a:latin typeface="Consolas" panose="020B0609020204030204" pitchFamily="49" charset="0"/>
              </a:rPr>
              <a:t>imag</a:t>
            </a:r>
            <a:r>
              <a:rPr lang="en-US" altLang="zh-CN" sz="2000" dirty="0">
                <a:latin typeface="Consolas" panose="020B0609020204030204" pitchFamily="49" charset="0"/>
              </a:rPr>
              <a:t>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复数虚部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r>
              <a:rPr lang="zh-CN" altLang="en-US" dirty="0"/>
              <a:t>能对复数类对象使用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运算符吗？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9D71C0EE-1C62-4A45-9D2D-AE0BB21F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349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09600" y="1341438"/>
            <a:ext cx="4479925" cy="5889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3399"/>
                </a:solidFill>
              </a:rPr>
              <a:t>虚析构函数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609600" y="2276475"/>
            <a:ext cx="10888587" cy="36734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Georgia" panose="02040502050405020303" pitchFamily="18" charset="0"/>
              <a:buNone/>
            </a:pPr>
            <a:r>
              <a:rPr lang="zh-CN" altLang="en-US" sz="2800"/>
              <a:t>为什么需要虚析构函数？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/>
              <a:t>可能通过基类指针删除派生类对象；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68BF1DE8-F862-4D5A-9E52-30C8929D0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990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8-5 </a:t>
            </a:r>
            <a:r>
              <a:rPr lang="zh-CN" altLang="en-US" dirty="0"/>
              <a:t>虚析构函数举例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97902" y="1220266"/>
            <a:ext cx="4896544" cy="5377086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using namespace </a:t>
            </a:r>
            <a:r>
              <a:rPr lang="en-US" altLang="zh-CN" sz="2000" dirty="0" err="1"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latin typeface="Consolas" panose="020B0609020204030204" pitchFamily="49" charset="0"/>
              </a:rPr>
              <a:t>; 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class Base 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~Base();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不是虚函数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Base::~Base() 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 smtClean="0">
                <a:latin typeface="Consolas" panose="020B0609020204030204" pitchFamily="49" charset="0"/>
              </a:rPr>
              <a:t>&lt;&lt;"</a:t>
            </a:r>
            <a:r>
              <a:rPr lang="en-US" altLang="zh-CN" sz="2000" dirty="0">
                <a:latin typeface="Consolas" panose="020B0609020204030204" pitchFamily="49" charset="0"/>
              </a:rPr>
              <a:t>Base destructor</a:t>
            </a:r>
            <a:r>
              <a:rPr lang="en-US" altLang="zh-CN" sz="2000" dirty="0" smtClean="0">
                <a:latin typeface="Consolas" panose="020B0609020204030204" pitchFamily="49" charset="0"/>
              </a:rPr>
              <a:t>"&lt;&lt;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class Derived: public </a:t>
            </a:r>
            <a:r>
              <a:rPr lang="en-US" altLang="zh-CN" sz="2000" dirty="0" smtClean="0">
                <a:latin typeface="Consolas" panose="020B0609020204030204" pitchFamily="49" charset="0"/>
              </a:rPr>
              <a:t>Base {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Derived();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~Derived();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不是虚函数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latinLnBrk="1"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private: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365760" indent="-256032" eaLnBrk="1" fontAlgn="auto" latinLnBrk="1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int *p;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latinLnBrk="1">
              <a:spcBef>
                <a:spcPts val="0"/>
              </a:spcBef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43014" name="内容占位符 2"/>
          <p:cNvSpPr txBox="1">
            <a:spLocks/>
          </p:cNvSpPr>
          <p:nvPr/>
        </p:nvSpPr>
        <p:spPr bwMode="auto">
          <a:xfrm>
            <a:off x="6223916" y="1220266"/>
            <a:ext cx="5706319" cy="523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Derived::Derived() {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p = new int(0);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Derived::~Derived() { 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&lt;&lt;"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Derived destructor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"&lt;&lt;</a:t>
            </a:r>
            <a:r>
              <a:rPr lang="en-US" altLang="zh-CN" sz="2000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delete p;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pPr marL="268288" indent="-268288" eaLnBrk="1" latinLnBrk="1" hangingPunct="1"/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void fun(Base* b) {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delete b;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静态绑定，只会调用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~Base()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int main() {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Base *b = new Derived();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fun(b);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return 0;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717906" y="1220266"/>
            <a:ext cx="0" cy="496855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551159" y="5661248"/>
            <a:ext cx="2108269" cy="70788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ea"/>
                <a:ea typeface="+mn-ea"/>
              </a:rPr>
              <a:t>运行结果：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dirty="0">
                <a:latin typeface="+mn-ea"/>
                <a:ea typeface="+mn-ea"/>
              </a:rPr>
              <a:t>Base destructor</a:t>
            </a:r>
            <a:endParaRPr lang="zh-CN"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8-5 </a:t>
            </a:r>
            <a:r>
              <a:rPr lang="zh-CN" altLang="en-US" dirty="0"/>
              <a:t>虚析构函数</a:t>
            </a:r>
            <a:r>
              <a:rPr lang="zh-CN" altLang="en-US" dirty="0" smtClean="0"/>
              <a:t>举例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595875" y="1194883"/>
            <a:ext cx="4925648" cy="5377086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#include &lt;</a:t>
            </a:r>
            <a:r>
              <a:rPr lang="en-US" altLang="zh-CN" sz="2000" dirty="0" err="1">
                <a:latin typeface="Consolas" panose="020B0609020204030204" pitchFamily="49" charset="0"/>
              </a:rPr>
              <a:t>iostream</a:t>
            </a:r>
            <a:r>
              <a:rPr lang="en-US" altLang="zh-CN" sz="2000" dirty="0">
                <a:latin typeface="Consolas" panose="020B0609020204030204" pitchFamily="49" charset="0"/>
              </a:rPr>
              <a:t>&gt;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using namespace </a:t>
            </a:r>
            <a:r>
              <a:rPr lang="en-US" altLang="zh-CN" sz="2000" dirty="0" err="1">
                <a:latin typeface="Consolas" panose="020B0609020204030204" pitchFamily="49" charset="0"/>
              </a:rPr>
              <a:t>std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class Base 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virtual </a:t>
            </a:r>
            <a:r>
              <a:rPr lang="en-US" altLang="zh-CN" sz="2000" dirty="0">
                <a:latin typeface="Consolas" panose="020B0609020204030204" pitchFamily="49" charset="0"/>
              </a:rPr>
              <a:t>~Base();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Base::~Base() {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 smtClean="0">
                <a:latin typeface="Consolas" panose="020B0609020204030204" pitchFamily="49" charset="0"/>
              </a:rPr>
              <a:t>&lt;&lt;"</a:t>
            </a:r>
            <a:r>
              <a:rPr lang="en-US" altLang="zh-CN" sz="2000" dirty="0">
                <a:latin typeface="Consolas" panose="020B0609020204030204" pitchFamily="49" charset="0"/>
              </a:rPr>
              <a:t>Base destructor</a:t>
            </a:r>
            <a:r>
              <a:rPr lang="en-US" altLang="zh-CN" sz="2000" dirty="0" smtClean="0">
                <a:latin typeface="Consolas" panose="020B0609020204030204" pitchFamily="49" charset="0"/>
              </a:rPr>
              <a:t>"&lt;&lt;</a:t>
            </a:r>
            <a:r>
              <a:rPr lang="en-US" altLang="zh-CN" sz="2000" dirty="0" err="1" smtClean="0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class Derived: public </a:t>
            </a:r>
            <a:r>
              <a:rPr lang="en-US" altLang="zh-CN" sz="2000" dirty="0" smtClean="0">
                <a:latin typeface="Consolas" panose="020B0609020204030204" pitchFamily="49" charset="0"/>
              </a:rPr>
              <a:t>Base {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Derived();</a:t>
            </a:r>
          </a:p>
          <a:p>
            <a:pPr marL="365760" indent="-256032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virtual </a:t>
            </a:r>
            <a:r>
              <a:rPr lang="en-US" altLang="zh-CN" sz="2000" dirty="0">
                <a:latin typeface="Consolas" panose="020B0609020204030204" pitchFamily="49" charset="0"/>
              </a:rPr>
              <a:t>~Derived();</a:t>
            </a:r>
          </a:p>
          <a:p>
            <a:pPr latinLnBrk="1"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private: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marL="365760" indent="-256032" eaLnBrk="1" fontAlgn="auto" latinLnBrk="1" hangingPunct="1"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	int *p;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 latinLnBrk="1">
              <a:buFont typeface="Georgia" panose="02040502050405020303" pitchFamily="18" charset="0"/>
              <a:buNone/>
              <a:defRPr/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44038" name="内容占位符 2"/>
          <p:cNvSpPr txBox="1">
            <a:spLocks/>
          </p:cNvSpPr>
          <p:nvPr/>
        </p:nvSpPr>
        <p:spPr bwMode="auto">
          <a:xfrm>
            <a:off x="6237062" y="1194883"/>
            <a:ext cx="5261125" cy="508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Derived::Derived() {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p = new int(0);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Derived::~Derived() { 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	</a:t>
            </a:r>
            <a:r>
              <a:rPr lang="en-US" altLang="zh-CN" sz="2000" dirty="0" err="1" smtClean="0"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&lt;&lt;"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Derived destructor"&lt;&lt;</a:t>
            </a:r>
            <a:r>
              <a:rPr lang="en-US" altLang="zh-CN" sz="2000" dirty="0" err="1"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delete p;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 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void fun(Base* b) {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delete b; 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 smtClean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int main() {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Base *b = new Derived();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fun(b);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	return 0;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268288" indent="-268288" eaLnBrk="1" latinLnBrk="1" hangingPunct="1"/>
            <a:r>
              <a:rPr lang="en-US" altLang="zh-CN" sz="2000" dirty="0"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55364" y="5373216"/>
            <a:ext cx="2492990" cy="1015663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>
                <a:latin typeface="+mn-ea"/>
                <a:ea typeface="+mn-ea"/>
              </a:rPr>
              <a:t>运行结果</a:t>
            </a:r>
            <a:r>
              <a:rPr lang="zh-CN" altLang="en-US" sz="2000" dirty="0">
                <a:latin typeface="+mn-ea"/>
                <a:ea typeface="+mn-ea"/>
              </a:rPr>
              <a:t>：</a:t>
            </a:r>
            <a:endParaRPr lang="en-US" altLang="zh-CN" sz="2000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000" dirty="0">
                <a:latin typeface="+mn-ea"/>
                <a:ea typeface="+mn-ea"/>
              </a:rPr>
              <a:t>Derived destructor</a:t>
            </a:r>
          </a:p>
          <a:p>
            <a:pPr>
              <a:defRPr/>
            </a:pPr>
            <a:r>
              <a:rPr lang="en-US" altLang="zh-CN" sz="2000" dirty="0">
                <a:latin typeface="+mn-ea"/>
                <a:ea typeface="+mn-ea"/>
              </a:rPr>
              <a:t>Base destructor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5737547" y="1194883"/>
            <a:ext cx="0" cy="48984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609600" y="2276475"/>
            <a:ext cx="10888587" cy="36734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如果你打算允许其他人通过基类指针调用对象的析构函数（通过</a:t>
            </a:r>
            <a:r>
              <a:rPr lang="en-US" altLang="zh-CN" sz="2400" dirty="0"/>
              <a:t>delete</a:t>
            </a:r>
            <a:r>
              <a:rPr lang="zh-CN" altLang="en-US" sz="2400" dirty="0"/>
              <a:t>这样做是正常的），就需要让基类的析构函数成为虚函数，否则执行</a:t>
            </a:r>
            <a:r>
              <a:rPr lang="en-US" altLang="zh-CN" sz="2400" dirty="0"/>
              <a:t>delete</a:t>
            </a:r>
            <a:r>
              <a:rPr lang="zh-CN" altLang="en-US" sz="2400" dirty="0"/>
              <a:t>的结果是不确定的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F7FABCC6-BFD6-4560-835E-4429544AB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69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抽象类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0739A1C-9BDA-4E74-9EA6-016B5AADF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797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>
            <a:spLocks/>
          </p:cNvSpPr>
          <p:nvPr/>
        </p:nvSpPr>
        <p:spPr bwMode="auto">
          <a:xfrm>
            <a:off x="2929235" y="72107"/>
            <a:ext cx="9145016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eaLnBrk="1" hangingPunct="1"/>
            <a:endParaRPr kumimoji="0" lang="zh-CN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="" xmlns:a16="http://schemas.microsoft.com/office/drawing/2014/main" id="{CE30ACF8-3B74-41F7-9AC8-B1EE099F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8-6 </a:t>
            </a:r>
            <a:r>
              <a:rPr lang="zh-CN" altLang="en-US" dirty="0"/>
              <a:t>抽象类举例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53171" y="1196752"/>
            <a:ext cx="9232404" cy="537708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//8_6.cpp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pPr>
              <a:spcBef>
                <a:spcPts val="0"/>
              </a:spcBef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class Base1 { 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003399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000" dirty="0">
                <a:latin typeface="Consolas" panose="020B0609020204030204" pitchFamily="49" charset="0"/>
              </a:rPr>
              <a:t> void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 sz="2000" dirty="0">
                <a:latin typeface="Consolas" panose="020B0609020204030204" pitchFamily="49" charset="0"/>
              </a:rPr>
              <a:t>() const </a:t>
            </a:r>
            <a:r>
              <a:rPr lang="en-US" altLang="zh-CN" sz="2000" dirty="0">
                <a:solidFill>
                  <a:srgbClr val="003399"/>
                </a:solidFill>
                <a:latin typeface="Consolas" panose="020B0609020204030204" pitchFamily="49" charset="0"/>
              </a:rPr>
              <a:t>= 0</a:t>
            </a:r>
            <a:r>
              <a:rPr lang="en-US" altLang="zh-CN" sz="2000" dirty="0">
                <a:latin typeface="Consolas" panose="020B0609020204030204" pitchFamily="49" charset="0"/>
              </a:rPr>
              <a:t>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纯虚函数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class Base2: public Base1 { 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rgbClr val="003399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000" dirty="0">
                <a:latin typeface="Consolas" panose="020B0609020204030204" pitchFamily="49" charset="0"/>
              </a:rPr>
              <a:t> void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 sz="2000" dirty="0">
                <a:latin typeface="Consolas" panose="020B0609020204030204" pitchFamily="49" charset="0"/>
              </a:rPr>
              <a:t>() const;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覆盖基类的虚函数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void Base2::display() const {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"Base2::display()"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 txBox="1">
            <a:spLocks/>
          </p:cNvSpPr>
          <p:nvPr/>
        </p:nvSpPr>
        <p:spPr bwMode="auto">
          <a:xfrm>
            <a:off x="2929235" y="72107"/>
            <a:ext cx="9145016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  <a:ea typeface="方正姚体" pitchFamily="2" charset="-122"/>
              </a:defRPr>
            </a:lvl9pPr>
          </a:lstStyle>
          <a:p>
            <a:pPr eaLnBrk="1" hangingPunct="1"/>
            <a:endParaRPr kumimoji="0" lang="zh-CN" altLang="en-US" sz="4400" dirty="0">
              <a:solidFill>
                <a:schemeClr val="bg1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="" xmlns:a16="http://schemas.microsoft.com/office/drawing/2014/main" id="{9006D317-A3E0-47FF-A370-18951034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8-6 </a:t>
            </a:r>
            <a:r>
              <a:rPr lang="zh-CN" altLang="en-US" dirty="0"/>
              <a:t>抽象类举例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2353171" y="1052736"/>
            <a:ext cx="9232404" cy="561662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class Derived: public Base2 { 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003399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000" dirty="0" smtClean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</a:rPr>
              <a:t>void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display</a:t>
            </a:r>
            <a:r>
              <a:rPr lang="en-US" altLang="zh-CN" sz="2000" dirty="0">
                <a:latin typeface="Consolas" panose="020B0609020204030204" pitchFamily="49" charset="0"/>
              </a:rPr>
              <a:t>() const;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覆盖基类的虚函数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void Derived::display() const {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</a:rPr>
              <a:t> &lt;&lt; "Derived::display()" &lt;&lt; </a:t>
            </a:r>
            <a:r>
              <a:rPr lang="en-US" altLang="zh-CN" sz="2000" dirty="0" err="1">
                <a:latin typeface="Consolas" panose="020B06090202040302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CN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void fun(Base1 *</a:t>
            </a:r>
            <a:r>
              <a:rPr lang="en-US" altLang="zh-CN" sz="2000" dirty="0" err="1"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) { 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 err="1">
                <a:latin typeface="Consolas" panose="020B0609020204030204" pitchFamily="49" charset="0"/>
              </a:rPr>
              <a:t>ptr</a:t>
            </a:r>
            <a:r>
              <a:rPr lang="en-US" altLang="zh-CN" sz="2000" dirty="0">
                <a:latin typeface="Consolas" panose="020B0609020204030204" pitchFamily="49" charset="0"/>
              </a:rPr>
              <a:t>-&gt;display();	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CN" sz="2000" dirty="0">
                <a:latin typeface="Consolas" panose="020B0609020204030204" pitchFamily="49" charset="0"/>
              </a:rPr>
              <a:t>int main() {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Base2 </a:t>
            </a:r>
            <a:r>
              <a:rPr lang="en-US" altLang="zh-CN" sz="2000" dirty="0" err="1">
                <a:latin typeface="Consolas" panose="020B0609020204030204" pitchFamily="49" charset="0"/>
              </a:rPr>
              <a:t>base2</a:t>
            </a:r>
            <a:r>
              <a:rPr lang="en-US" altLang="zh-CN" sz="2000" dirty="0">
                <a:latin typeface="Consolas" panose="020B0609020204030204" pitchFamily="49" charset="0"/>
              </a:rPr>
              <a:t>;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Derived </a:t>
            </a:r>
            <a:r>
              <a:rPr lang="en-US" altLang="zh-CN" sz="2000" dirty="0" err="1">
                <a:latin typeface="Consolas" panose="020B0609020204030204" pitchFamily="49" charset="0"/>
              </a:rPr>
              <a:t>derived</a:t>
            </a:r>
            <a:r>
              <a:rPr lang="en-US" altLang="zh-CN" sz="2000" dirty="0">
                <a:latin typeface="Consolas" panose="020B0609020204030204" pitchFamily="49" charset="0"/>
              </a:rPr>
              <a:t>;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fun(&amp;base2);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fun(&amp;derived);	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return 0;</a:t>
            </a:r>
          </a:p>
          <a:p>
            <a:pPr>
              <a:spcBef>
                <a:spcPts val="0"/>
              </a:spcBef>
            </a:pPr>
            <a:r>
              <a:rPr lang="en-US" altLang="zh-CN" sz="2000" dirty="0" smtClean="0">
                <a:latin typeface="Consolas" panose="020B0609020204030204" pitchFamily="49" charset="0"/>
              </a:rPr>
              <a:t>}</a:t>
            </a:r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50182" name="Text Box 4"/>
          <p:cNvSpPr txBox="1">
            <a:spLocks noChangeArrowheads="1"/>
          </p:cNvSpPr>
          <p:nvPr/>
        </p:nvSpPr>
        <p:spPr bwMode="auto">
          <a:xfrm>
            <a:off x="8761883" y="5221644"/>
            <a:ext cx="2665412" cy="1138238"/>
          </a:xfrm>
          <a:prstGeom prst="rect">
            <a:avLst/>
          </a:prstGeom>
          <a:solidFill>
            <a:srgbClr val="FFFF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Base2::display()</a:t>
            </a:r>
          </a:p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Derived::display()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609600" y="1341438"/>
            <a:ext cx="3616325" cy="5889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3399"/>
                </a:solidFill>
              </a:rPr>
              <a:t>纯虚函数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625475" y="2205038"/>
            <a:ext cx="10584680" cy="4319587"/>
          </a:xfrm>
        </p:spPr>
        <p:txBody>
          <a:bodyPr/>
          <a:lstStyle/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400" dirty="0">
                <a:latin typeface="Consolas" pitchFamily="49" charset="0"/>
              </a:rPr>
              <a:t>纯虚函数是一个在</a:t>
            </a:r>
            <a:r>
              <a:rPr lang="zh-CN" altLang="en-US" sz="2400" dirty="0">
                <a:solidFill>
                  <a:srgbClr val="C00000"/>
                </a:solidFill>
                <a:latin typeface="Consolas" pitchFamily="49" charset="0"/>
              </a:rPr>
              <a:t>基类</a:t>
            </a:r>
            <a:r>
              <a:rPr lang="zh-CN" altLang="en-US" sz="2400" dirty="0">
                <a:latin typeface="Consolas" pitchFamily="49" charset="0"/>
              </a:rPr>
              <a:t>中</a:t>
            </a:r>
            <a:r>
              <a:rPr lang="zh-CN" altLang="en-US" sz="2400" dirty="0">
                <a:solidFill>
                  <a:srgbClr val="C00000"/>
                </a:solidFill>
                <a:latin typeface="Consolas" pitchFamily="49" charset="0"/>
              </a:rPr>
              <a:t>声明</a:t>
            </a:r>
            <a:r>
              <a:rPr lang="zh-CN" altLang="en-US" sz="2400" dirty="0">
                <a:latin typeface="Consolas" pitchFamily="49" charset="0"/>
              </a:rPr>
              <a:t>的虚函数，它在该基类中</a:t>
            </a:r>
            <a:r>
              <a:rPr lang="zh-CN" altLang="en-US" sz="2400" dirty="0">
                <a:solidFill>
                  <a:srgbClr val="C00000"/>
                </a:solidFill>
                <a:latin typeface="Consolas" pitchFamily="49" charset="0"/>
              </a:rPr>
              <a:t>没有定义</a:t>
            </a:r>
            <a:r>
              <a:rPr lang="zh-CN" altLang="en-US" sz="2400" dirty="0">
                <a:latin typeface="Consolas" pitchFamily="49" charset="0"/>
              </a:rPr>
              <a:t>具体的操作内容，要求各派生类根据实际需要定义自己的版本，纯虚函数的声明格式为：</a:t>
            </a:r>
          </a:p>
          <a:p>
            <a:pPr marL="658368" lvl="1" indent="-246888" eaLnBrk="1" fontAlgn="auto" hangingPunct="1">
              <a:spcAft>
                <a:spcPts val="0"/>
              </a:spcAft>
              <a:buFont typeface="Georgia" panose="02040502050405020303" pitchFamily="18" charset="0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</a:rPr>
              <a:t>virtual</a:t>
            </a:r>
            <a:r>
              <a:rPr lang="en-US" altLang="zh-CN" sz="2400" dirty="0">
                <a:latin typeface="Consolas" pitchFamily="49" charset="0"/>
              </a:rPr>
              <a:t> </a:t>
            </a:r>
            <a:r>
              <a:rPr lang="zh-CN" altLang="en-US" sz="2400" dirty="0">
                <a:latin typeface="Consolas" pitchFamily="49" charset="0"/>
              </a:rPr>
              <a:t>函数类型 函数名</a:t>
            </a:r>
            <a:r>
              <a:rPr lang="en-US" altLang="zh-CN" sz="2400" dirty="0">
                <a:latin typeface="Consolas" pitchFamily="49" charset="0"/>
              </a:rPr>
              <a:t>(</a:t>
            </a:r>
            <a:r>
              <a:rPr lang="zh-CN" altLang="en-US" sz="2400" dirty="0">
                <a:latin typeface="Consolas" pitchFamily="49" charset="0"/>
              </a:rPr>
              <a:t>参数表</a:t>
            </a:r>
            <a:r>
              <a:rPr lang="en-US" altLang="zh-CN" sz="2400" dirty="0">
                <a:latin typeface="Consolas" pitchFamily="49" charset="0"/>
              </a:rPr>
              <a:t>) </a:t>
            </a:r>
            <a:r>
              <a:rPr lang="en-US" altLang="zh-CN" sz="2400" dirty="0">
                <a:solidFill>
                  <a:srgbClr val="C00000"/>
                </a:solidFill>
                <a:latin typeface="Consolas" pitchFamily="49" charset="0"/>
              </a:rPr>
              <a:t>= 0</a:t>
            </a:r>
            <a:r>
              <a:rPr lang="en-US" altLang="zh-CN" sz="2400" dirty="0">
                <a:latin typeface="Consolas" pitchFamily="49" charset="0"/>
              </a:rPr>
              <a:t>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01748407-45B5-415B-BC1B-325A1B5A8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5980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>
          <a:xfrm>
            <a:off x="609600" y="1341438"/>
            <a:ext cx="3616325" cy="5889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3399"/>
                </a:solidFill>
              </a:rPr>
              <a:t>抽象类</a:t>
            </a: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625475" y="2205038"/>
            <a:ext cx="10584680" cy="4319587"/>
          </a:xfrm>
        </p:spPr>
        <p:txBody>
          <a:bodyPr/>
          <a:lstStyle/>
          <a:p>
            <a:pPr marL="365760" indent="-256032" eaLnBrk="1" fontAlgn="auto" hangingPunct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zh-CN" altLang="zh-CN" sz="2400">
                <a:latin typeface="Consolas" pitchFamily="49" charset="0"/>
              </a:rPr>
              <a:t>带有</a:t>
            </a:r>
            <a:r>
              <a:rPr lang="zh-CN" altLang="zh-CN" sz="2400" dirty="0">
                <a:latin typeface="Consolas" pitchFamily="49" charset="0"/>
              </a:rPr>
              <a:t>纯虚函数的类称为抽象类:</a:t>
            </a:r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class  </a:t>
            </a:r>
            <a:r>
              <a:rPr lang="zh-CN" altLang="zh-CN" sz="2400" dirty="0">
                <a:latin typeface="Consolas" pitchFamily="49" charset="0"/>
              </a:rPr>
              <a:t>类名</a:t>
            </a:r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{</a:t>
            </a:r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en-US" sz="2400" dirty="0">
                <a:latin typeface="Consolas" pitchFamily="49" charset="0"/>
              </a:rPr>
              <a:t>     </a:t>
            </a:r>
            <a:r>
              <a:rPr lang="en-US" altLang="zh-CN" sz="2400" dirty="0">
                <a:solidFill>
                  <a:schemeClr val="tx2"/>
                </a:solidFill>
                <a:latin typeface="Consolas" pitchFamily="49" charset="0"/>
              </a:rPr>
              <a:t>virtual</a:t>
            </a:r>
            <a:r>
              <a:rPr lang="en-US" altLang="zh-CN" sz="2400" dirty="0">
                <a:latin typeface="Consolas" pitchFamily="49" charset="0"/>
              </a:rPr>
              <a:t> </a:t>
            </a:r>
            <a:r>
              <a:rPr lang="zh-CN" altLang="en-US" sz="2400" dirty="0">
                <a:latin typeface="Consolas" pitchFamily="49" charset="0"/>
              </a:rPr>
              <a:t>类型 函数名</a:t>
            </a:r>
            <a:r>
              <a:rPr lang="en-US" altLang="zh-CN" sz="2400" dirty="0">
                <a:latin typeface="Consolas" pitchFamily="49" charset="0"/>
              </a:rPr>
              <a:t>(</a:t>
            </a:r>
            <a:r>
              <a:rPr lang="zh-CN" altLang="en-US" sz="2400" dirty="0">
                <a:latin typeface="Consolas" pitchFamily="49" charset="0"/>
              </a:rPr>
              <a:t>参数表</a:t>
            </a:r>
            <a:r>
              <a:rPr lang="en-US" altLang="zh-CN" sz="2400" dirty="0">
                <a:latin typeface="Consolas" pitchFamily="49" charset="0"/>
              </a:rPr>
              <a:t>)</a:t>
            </a:r>
            <a:r>
              <a:rPr lang="en-US" altLang="zh-CN" sz="2400" dirty="0">
                <a:solidFill>
                  <a:schemeClr val="tx2"/>
                </a:solidFill>
                <a:latin typeface="Consolas" pitchFamily="49" charset="0"/>
              </a:rPr>
              <a:t>=0</a:t>
            </a:r>
            <a:r>
              <a:rPr lang="en-US" altLang="zh-CN" sz="2400" dirty="0">
                <a:latin typeface="Consolas" pitchFamily="49" charset="0"/>
              </a:rPr>
              <a:t>;</a:t>
            </a:r>
            <a:endParaRPr lang="zh-CN" altLang="en-US" sz="2400" b="1" dirty="0">
              <a:latin typeface="Consolas" pitchFamily="49" charset="0"/>
            </a:endParaRPr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zh-CN" altLang="en-US" sz="2400">
                <a:latin typeface="Consolas" pitchFamily="49" charset="0"/>
              </a:rPr>
              <a:t>     </a:t>
            </a:r>
            <a:r>
              <a:rPr lang="en-US" altLang="zh-CN">
                <a:latin typeface="Consolas" pitchFamily="49" charset="0"/>
              </a:rPr>
              <a:t>//</a:t>
            </a:r>
            <a:r>
              <a:rPr lang="zh-CN" altLang="en-US">
                <a:latin typeface="Consolas" pitchFamily="49" charset="0"/>
              </a:rPr>
              <a:t>其他成员</a:t>
            </a:r>
            <a:r>
              <a:rPr lang="en-US" altLang="zh-CN">
                <a:latin typeface="Consolas" pitchFamily="49" charset="0"/>
              </a:rPr>
              <a:t>……</a:t>
            </a:r>
            <a:endParaRPr lang="en-US" altLang="zh-CN" sz="2400" dirty="0">
              <a:latin typeface="Consolas" pitchFamily="49" charset="0"/>
            </a:endParaRPr>
          </a:p>
          <a:p>
            <a:pPr marL="657860" lvl="1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altLang="zh-CN" sz="2400" dirty="0">
                <a:latin typeface="Consolas" pitchFamily="49" charset="0"/>
              </a:rPr>
              <a:t>}</a:t>
            </a:r>
            <a:endParaRPr lang="zh-CN" altLang="en-US" sz="2400" dirty="0">
              <a:latin typeface="Consolas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DED3783F-474F-4DB8-AFE8-85F2B1E40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66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抽象类的作用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抽象类为抽象和设计的目的而声明；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将有关的数据和行为组织在一个继承层次结构中，保证派生类具有要求的行为；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对于暂时无法实现的函数，可以声明为纯虚函数，留给派生类去实现；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注意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抽象类</a:t>
            </a:r>
            <a:r>
              <a:rPr lang="zh-CN" altLang="en-US" dirty="0">
                <a:solidFill>
                  <a:srgbClr val="C00000"/>
                </a:solidFill>
              </a:rPr>
              <a:t>只能</a:t>
            </a:r>
            <a:r>
              <a:rPr lang="zh-CN" altLang="en-US" dirty="0"/>
              <a:t>作为</a:t>
            </a:r>
            <a:r>
              <a:rPr lang="zh-CN" altLang="en-US" dirty="0">
                <a:solidFill>
                  <a:srgbClr val="C00000"/>
                </a:solidFill>
              </a:rPr>
              <a:t>基类</a:t>
            </a:r>
            <a:r>
              <a:rPr lang="zh-CN" altLang="en-US" dirty="0"/>
              <a:t>来使用；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定义抽象类的</a:t>
            </a:r>
            <a:r>
              <a:rPr lang="zh-CN" altLang="en-US" dirty="0" smtClean="0">
                <a:solidFill>
                  <a:srgbClr val="C00000"/>
                </a:solidFill>
              </a:rPr>
              <a:t>对象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C00000"/>
                </a:solidFill>
              </a:rPr>
              <a:t>可</a:t>
            </a:r>
            <a:r>
              <a:rPr lang="zh-CN" altLang="en-US" dirty="0"/>
              <a:t>定义</a:t>
            </a:r>
            <a:r>
              <a:rPr lang="zh-CN" altLang="en-US" dirty="0">
                <a:solidFill>
                  <a:srgbClr val="C00000"/>
                </a:solidFill>
              </a:rPr>
              <a:t>指针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8B77BDE4-22CE-4DFA-A3C1-7DDBE081C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23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运算符重载的意义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/>
              <a:t>运算符重载是对已有的运算符赋予多重含义，使同一个运算符作用于不同类型的数据时导致不同的行为。</a:t>
            </a:r>
            <a:endParaRPr lang="en-US" altLang="zh-CN" sz="2400"/>
          </a:p>
          <a:p>
            <a:pPr eaLnBrk="1" hangingPunct="1">
              <a:lnSpc>
                <a:spcPct val="130000"/>
              </a:lnSpc>
            </a:pPr>
            <a:r>
              <a:rPr lang="zh-CN" altLang="en-US" sz="2400"/>
              <a:t>针对自定义的类，可以对原有运算符进行重载。</a:t>
            </a:r>
            <a:endParaRPr lang="en-US" altLang="zh-CN" sz="2400"/>
          </a:p>
          <a:p>
            <a:pPr eaLnBrk="1" hangingPunct="1">
              <a:lnSpc>
                <a:spcPct val="130000"/>
              </a:lnSpc>
            </a:pPr>
            <a:r>
              <a:rPr lang="zh-CN" altLang="en-US" sz="2400"/>
              <a:t>例如：</a:t>
            </a:r>
            <a:endParaRPr lang="en-US" altLang="zh-CN" sz="2400"/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/>
              <a:t>使复数类的对象可以用“</a:t>
            </a:r>
            <a:r>
              <a:rPr lang="en-US" altLang="zh-CN" sz="2000"/>
              <a:t>+</a:t>
            </a:r>
            <a:r>
              <a:rPr lang="zh-CN" altLang="en-US" sz="2000"/>
              <a:t>”运算符实现加法；</a:t>
            </a:r>
            <a:endParaRPr lang="en-US" altLang="zh-CN" sz="2000"/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/>
              <a:t>是时钟类对象可以用“</a:t>
            </a:r>
            <a:r>
              <a:rPr lang="en-US" altLang="zh-CN" sz="2000"/>
              <a:t>++</a:t>
            </a:r>
            <a:r>
              <a:rPr lang="zh-CN" altLang="en-US" sz="2000"/>
              <a:t>”运算符实现时间增加</a:t>
            </a:r>
            <a:r>
              <a:rPr lang="en-US" altLang="zh-CN" sz="2000"/>
              <a:t>1</a:t>
            </a:r>
            <a:r>
              <a:rPr lang="zh-CN" altLang="en-US" sz="2000"/>
              <a:t>秒。</a:t>
            </a:r>
            <a:endParaRPr lang="en-US" altLang="zh-CN" sz="200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C84BD1D7-619F-47F5-9FC5-60D4E0E9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04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override </a:t>
            </a:r>
            <a:r>
              <a:rPr lang="zh-CN" altLang="en-US" b="1" dirty="0"/>
              <a:t>与 </a:t>
            </a:r>
            <a:r>
              <a:rPr lang="en-US" altLang="zh-CN" b="1" dirty="0"/>
              <a:t>final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override</a:t>
            </a:r>
            <a:r>
              <a:rPr lang="zh-CN" altLang="en-US" dirty="0"/>
              <a:t>与</a:t>
            </a:r>
            <a:r>
              <a:rPr lang="en-US" altLang="zh-CN" dirty="0"/>
              <a:t>final</a:t>
            </a:r>
            <a:r>
              <a:rPr lang="zh-CN" altLang="en-US" dirty="0"/>
              <a:t>都不是语言关键字（</a:t>
            </a:r>
            <a:r>
              <a:rPr lang="en-US" altLang="zh-CN" dirty="0"/>
              <a:t>keyword</a:t>
            </a:r>
            <a:r>
              <a:rPr lang="zh-CN" altLang="en-US" dirty="0"/>
              <a:t>），只有在特定的位置才有特别含意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C00000"/>
                </a:solidFill>
              </a:rPr>
              <a:t>帮助编译器检查覆盖相关错误</a:t>
            </a:r>
            <a:r>
              <a:rPr lang="zh-CN" altLang="en-US" dirty="0" smtClean="0"/>
              <a:t>，其他</a:t>
            </a:r>
            <a:r>
              <a:rPr lang="zh-CN" altLang="en-US" dirty="0"/>
              <a:t>地方</a:t>
            </a:r>
            <a:r>
              <a:rPr lang="zh-CN" altLang="en-US" dirty="0" smtClean="0"/>
              <a:t>仍可以</a:t>
            </a:r>
            <a:r>
              <a:rPr lang="zh-CN" altLang="en-US" dirty="0"/>
              <a:t>作为一般标识符（</a:t>
            </a:r>
            <a:r>
              <a:rPr lang="en-US" altLang="zh-CN" dirty="0"/>
              <a:t>identifier</a:t>
            </a:r>
            <a:r>
              <a:rPr lang="zh-CN" altLang="en-US" dirty="0"/>
              <a:t>）使用。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B048B6A7-8612-45A2-B56A-1744E4F69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2460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override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显式函数覆盖</a:t>
            </a:r>
            <a:endParaRPr lang="en-US" altLang="zh-CN" dirty="0"/>
          </a:p>
          <a:p>
            <a:r>
              <a:rPr lang="zh-CN" altLang="en-US" dirty="0"/>
              <a:t>声明该函数必须覆盖基类的虚函数，编译器可发现“未覆盖”错误</a:t>
            </a:r>
            <a:endParaRPr lang="en-US" altLang="zh-CN" dirty="0"/>
          </a:p>
          <a:p>
            <a:r>
              <a:rPr lang="zh-CN" altLang="en-US" dirty="0"/>
              <a:t>复习：覆盖要求</a:t>
            </a:r>
            <a:endParaRPr lang="en-US" altLang="zh-CN" dirty="0"/>
          </a:p>
          <a:p>
            <a:pPr lvl="1"/>
            <a:r>
              <a:rPr lang="zh-CN" altLang="en-US" dirty="0"/>
              <a:t>函数签名（</a:t>
            </a:r>
            <a:r>
              <a:rPr lang="en-US" altLang="zh-CN" dirty="0"/>
              <a:t>signature</a:t>
            </a:r>
            <a:r>
              <a:rPr lang="zh-CN" altLang="en-US" dirty="0"/>
              <a:t>）完全一致</a:t>
            </a:r>
            <a:endParaRPr lang="en-US" altLang="zh-CN" dirty="0"/>
          </a:p>
          <a:p>
            <a:pPr lvl="1"/>
            <a:r>
              <a:rPr lang="zh-CN" altLang="en-US" dirty="0"/>
              <a:t>函数签名包括：函数名 参数列表 </a:t>
            </a:r>
            <a:r>
              <a:rPr lang="en-US" altLang="zh-CN" dirty="0" err="1"/>
              <a:t>const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8572075-AA16-451B-946D-33FAE39B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156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94007" y="1124744"/>
            <a:ext cx="45435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sz="2000" dirty="0" err="1">
                <a:solidFill>
                  <a:srgbClr val="2A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namespace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503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virtual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f1(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virtual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~Base()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sz="2000" dirty="0" smtClean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Base::f1(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</a:t>
            </a:r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"Base f1"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</a:t>
            </a:r>
            <a:r>
              <a:rPr lang="en-US" altLang="zh-CN" sz="2000" dirty="0" err="1">
                <a:solidFill>
                  <a:srgbClr val="6428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return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5946536" y="1124744"/>
            <a:ext cx="483157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503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Derived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503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</a:t>
            </a:r>
          </a:p>
          <a:p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</a:p>
          <a:p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f1(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~Derived() 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};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r>
              <a:rPr lang="en-US" altLang="zh-CN" sz="2000" dirty="0" smtClean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void</a:t>
            </a: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Derived::f1(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"derived f1"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</a:t>
            </a:r>
            <a:r>
              <a:rPr lang="en-US" altLang="zh-CN" sz="2000" dirty="0" err="1">
                <a:solidFill>
                  <a:srgbClr val="64288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  <a:p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main() {</a:t>
            </a:r>
          </a:p>
          <a:p>
            <a:r>
              <a:rPr lang="en-US" altLang="zh-CN" sz="2000" dirty="0">
                <a:solidFill>
                  <a:srgbClr val="00503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*b;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b =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503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Base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b-&gt;f1(1);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b =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5032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Derived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b-&gt;f1(1);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return 0;</a:t>
            </a:r>
            <a:endParaRPr lang="zh-CN" altLang="en-US" sz="2000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94008" y="5126420"/>
            <a:ext cx="2628405" cy="120032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 f1</a:t>
            </a: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 f1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FEA8252B-2A90-4600-98B0-819C6D1A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例：因为漏写了</a:t>
            </a:r>
            <a:r>
              <a:rPr lang="en-US" altLang="zh-CN" dirty="0"/>
              <a:t>const</a:t>
            </a:r>
            <a:r>
              <a:rPr lang="zh-CN" altLang="en-US" dirty="0"/>
              <a:t>导致未成功覆盖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6273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2315020E-5E38-4CFD-BA61-678423AB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显式覆盖的作用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119536"/>
            <a:ext cx="10975975" cy="4454302"/>
          </a:xfrm>
        </p:spPr>
        <p:txBody>
          <a:bodyPr/>
          <a:lstStyle/>
          <a:p>
            <a:r>
              <a:rPr lang="zh-CN" altLang="en-US" sz="2400" dirty="0">
                <a:latin typeface="Consolas" panose="020B0609020204030204" pitchFamily="49" charset="0"/>
              </a:rPr>
              <a:t>声明显式函数覆盖，在编译期间发现未覆盖的错误。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运用显式覆盖，编译器会检查派生类中声明</a:t>
            </a:r>
            <a:r>
              <a:rPr lang="en-US" altLang="zh-CN" sz="2400" dirty="0" smtClean="0">
                <a:latin typeface="Consolas" panose="020B0609020204030204" pitchFamily="49" charset="0"/>
              </a:rPr>
              <a:t>override</a:t>
            </a:r>
            <a:r>
              <a:rPr lang="zh-CN" altLang="en-US" sz="2400" dirty="0" smtClean="0">
                <a:latin typeface="Consolas" panose="020B0609020204030204" pitchFamily="49" charset="0"/>
              </a:rPr>
              <a:t>的</a:t>
            </a:r>
            <a:r>
              <a:rPr lang="zh-CN" altLang="en-US" sz="2400" dirty="0">
                <a:latin typeface="Consolas" panose="020B0609020204030204" pitchFamily="49" charset="0"/>
              </a:rPr>
              <a:t>函数，在基类中是否存在可被覆盖的虚函数，若不存在，则会报错。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</a:rPr>
              <a:t>例：</a:t>
            </a:r>
          </a:p>
          <a:p>
            <a:pPr marL="411162" lvl="1" indent="0">
              <a:buNone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Base {</a:t>
            </a:r>
          </a:p>
          <a:p>
            <a:pPr marL="411162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some_func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11162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1162" lvl="1" indent="0">
              <a:buNone/>
            </a:pP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Derived : </a:t>
            </a:r>
            <a:r>
              <a:rPr lang="en-US" altLang="zh-CN" sz="2000" u="sng" dirty="0">
                <a:solidFill>
                  <a:srgbClr val="005032"/>
                </a:solidFill>
                <a:latin typeface="Consolas" panose="020B0609020204030204" pitchFamily="49" charset="0"/>
              </a:rPr>
              <a:t>Base</a:t>
            </a:r>
            <a:r>
              <a:rPr lang="en-US" altLang="zh-CN" sz="2000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11162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some_func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错误</a:t>
            </a:r>
            <a:r>
              <a:rPr lang="zh-CN" altLang="en-US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：并未</a:t>
            </a:r>
            <a:r>
              <a:rPr lang="en-US" altLang="zh-CN" sz="2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override</a:t>
            </a:r>
            <a:endParaRPr lang="en-US" altLang="zh-CN" sz="2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11162" lvl="1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some_func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2000" dirty="0">
                <a:solidFill>
                  <a:srgbClr val="7F0055"/>
                </a:solidFill>
                <a:latin typeface="Consolas" panose="020B0609020204030204" pitchFamily="49" charset="0"/>
              </a:rPr>
              <a:t>override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rgbClr val="3F7F5F"/>
                </a:solidFill>
                <a:latin typeface="Consolas" panose="020B0609020204030204" pitchFamily="49" charset="0"/>
              </a:rPr>
              <a:t>正确</a:t>
            </a:r>
          </a:p>
          <a:p>
            <a:pPr marL="411162" lvl="1" indent="0">
              <a:buNone/>
            </a:pPr>
            <a:r>
              <a:rPr lang="en-US" altLang="zh-C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76F5864E-960E-40C5-8B19-82015E028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15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zh-CN" altLang="en-US" dirty="0"/>
              <a:t>用来避免</a:t>
            </a:r>
            <a:r>
              <a:rPr lang="zh-CN" altLang="en-US" dirty="0">
                <a:solidFill>
                  <a:srgbClr val="C00000"/>
                </a:solidFill>
              </a:rPr>
              <a:t>类</a:t>
            </a:r>
            <a:r>
              <a:rPr lang="zh-CN" altLang="en-US" dirty="0"/>
              <a:t>被继承，</a:t>
            </a:r>
            <a:r>
              <a:rPr lang="zh-CN" altLang="en-US" dirty="0">
                <a:solidFill>
                  <a:srgbClr val="C00000"/>
                </a:solidFill>
              </a:rPr>
              <a:t>或</a:t>
            </a:r>
            <a:r>
              <a:rPr lang="zh-CN" altLang="en-US" dirty="0"/>
              <a:t>是基类的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/>
              <a:t>被覆盖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C877434D-CF33-4379-A07B-8032FA21A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3228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="" xmlns:a16="http://schemas.microsoft.com/office/drawing/2014/main" id="{9BFB081E-C528-4BA1-837C-9D19A20D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  <a:r>
              <a:rPr lang="en-US" altLang="zh-CN" dirty="0"/>
              <a:t>final</a:t>
            </a:r>
            <a:r>
              <a:rPr lang="zh-CN" altLang="en-US" dirty="0"/>
              <a:t>类和</a:t>
            </a:r>
            <a:r>
              <a:rPr lang="en-US" altLang="zh-CN" dirty="0"/>
              <a:t>final</a:t>
            </a:r>
            <a:r>
              <a:rPr lang="zh-CN" altLang="en-US" dirty="0"/>
              <a:t>函数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="" xmlns:a16="http://schemas.microsoft.com/office/drawing/2014/main" id="{E9C7BA94-F3D1-495E-9FDC-82A4219DE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043" y="1196752"/>
            <a:ext cx="10384532" cy="5377086"/>
          </a:xfrm>
        </p:spPr>
        <p:txBody>
          <a:bodyPr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struct Base1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dirty="0">
                <a:latin typeface="Consolas" panose="020B0609020204030204" pitchFamily="49" charset="0"/>
              </a:rPr>
              <a:t> { };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Derived1 : Base1 { };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编译错误：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Base1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，不允许被继承</a:t>
            </a: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Base2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virtual void f()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struct Derived2 : Base2 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void f();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编译错误：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Base2::f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为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final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，不允许被覆盖</a:t>
            </a: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};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2069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09600" y="1412875"/>
            <a:ext cx="2751138" cy="5905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3399"/>
                </a:solidFill>
              </a:rPr>
              <a:t>小结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609599" y="2349500"/>
            <a:ext cx="10384531" cy="3671888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zh-CN" altLang="en-US" sz="2400"/>
              <a:t>主要内容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/>
              <a:t>多态性的概念、运算符重载、虚函数、纯虚函数、抽象类、</a:t>
            </a:r>
            <a:r>
              <a:rPr lang="en-US" altLang="zh-CN" sz="2000"/>
              <a:t>override </a:t>
            </a:r>
            <a:r>
              <a:rPr lang="zh-CN" altLang="en-US" sz="2000"/>
              <a:t>和 </a:t>
            </a:r>
            <a:r>
              <a:rPr lang="en-US" altLang="zh-CN" sz="2000"/>
              <a:t>final</a:t>
            </a:r>
            <a:endParaRPr lang="en-US" altLang="zh-CN" sz="2400"/>
          </a:p>
          <a:p>
            <a:pPr eaLnBrk="1" hangingPunct="1">
              <a:spcBef>
                <a:spcPts val="1200"/>
              </a:spcBef>
            </a:pPr>
            <a:r>
              <a:rPr lang="zh-CN" altLang="en-US" sz="2400"/>
              <a:t>达到的目标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/>
              <a:t>掌握运算符重载原理和方法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/>
              <a:t>理解动态多态性的原理，掌握通过虚函数实现的多态性的方法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 sz="2000"/>
              <a:t>掌握纯虚函数和抽象类的概念和设计方法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7A10BC6D-6C0F-405A-B209-5EA77C8C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0F21B-5F9E-4DB6-92EB-09A53204F80C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运算符重载的规定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2400" dirty="0"/>
              <a:t>C++</a:t>
            </a:r>
            <a:r>
              <a:rPr lang="zh-CN" altLang="en-US" sz="2400" dirty="0"/>
              <a:t> 几乎可以重载全部的运算符，而且只能够重载</a:t>
            </a:r>
            <a:r>
              <a:rPr lang="en-US" altLang="zh-CN" sz="2400" dirty="0"/>
              <a:t>C++</a:t>
            </a:r>
            <a:r>
              <a:rPr lang="zh-CN" altLang="en-US" sz="2400" dirty="0"/>
              <a:t>中已经有的。</a:t>
            </a:r>
            <a:endParaRPr lang="en-US" altLang="zh-CN" sz="24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000" dirty="0"/>
              <a:t>不能重载的运算符：</a:t>
            </a:r>
            <a:r>
              <a:rPr lang="en-US" altLang="zh-CN" sz="2000" dirty="0">
                <a:ea typeface="宋体" panose="02010600030101010101" pitchFamily="2" charset="-122"/>
              </a:rPr>
              <a:t>“</a:t>
            </a:r>
            <a:r>
              <a:rPr lang="en-US" altLang="zh-CN" sz="2000" dirty="0"/>
              <a:t>.”</a:t>
            </a:r>
            <a:r>
              <a:rPr lang="zh-CN" altLang="en-US" sz="2000" dirty="0"/>
              <a:t>、“</a:t>
            </a:r>
            <a:r>
              <a:rPr lang="en-US" altLang="zh-CN" sz="2000" dirty="0"/>
              <a:t>.*”</a:t>
            </a:r>
            <a:r>
              <a:rPr lang="zh-CN" altLang="en-US" sz="2000" dirty="0"/>
              <a:t>、“</a:t>
            </a:r>
            <a:r>
              <a:rPr lang="en-US" altLang="zh-CN" sz="2000" dirty="0"/>
              <a:t>::”</a:t>
            </a:r>
            <a:r>
              <a:rPr lang="zh-CN" altLang="en-US" sz="2000" dirty="0"/>
              <a:t>、“</a:t>
            </a:r>
            <a:r>
              <a:rPr lang="en-US" altLang="zh-CN" sz="2000" dirty="0"/>
              <a:t>?:</a:t>
            </a:r>
            <a:r>
              <a:rPr lang="zh-CN" altLang="en-US" sz="2000" dirty="0"/>
              <a:t>”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重载之后运算符的优先级和结合性都不会改变。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可以重载为类的非静态</a:t>
            </a:r>
            <a:r>
              <a:rPr lang="zh-CN" altLang="en-US" sz="2400" dirty="0">
                <a:solidFill>
                  <a:srgbClr val="FF0000"/>
                </a:solidFill>
              </a:rPr>
              <a:t>成员函数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可以重载为</a:t>
            </a:r>
            <a:r>
              <a:rPr lang="zh-CN" altLang="en-US" sz="2400" dirty="0">
                <a:solidFill>
                  <a:srgbClr val="FF0000"/>
                </a:solidFill>
              </a:rPr>
              <a:t>非成员函数</a:t>
            </a:r>
            <a:r>
              <a:rPr lang="zh-CN" altLang="en-US" sz="2400" dirty="0"/>
              <a:t>（必要时可以声明为友元）。</a:t>
            </a:r>
            <a:endParaRPr lang="en-US" altLang="zh-CN" sz="24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="" xmlns:a16="http://schemas.microsoft.com/office/drawing/2014/main" id="{63296DE8-859A-48B6-B038-64F0A0F7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608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运算符重载为成员函数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230001F1-FD29-4C13-ADBD-F9295DF8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44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609600" y="1412875"/>
            <a:ext cx="10167938" cy="836613"/>
          </a:xfrm>
        </p:spPr>
        <p:txBody>
          <a:bodyPr/>
          <a:lstStyle/>
          <a:p>
            <a:pPr eaLnBrk="1" hangingPunct="1"/>
            <a:r>
              <a:rPr lang="zh-CN" altLang="en-US" dirty="0"/>
              <a:t>例</a:t>
            </a:r>
            <a:r>
              <a:rPr lang="en-US" altLang="zh-CN" dirty="0"/>
              <a:t>8-1 </a:t>
            </a:r>
            <a:r>
              <a:rPr lang="zh-CN" altLang="en-US" dirty="0"/>
              <a:t>复数类加减法运算重载为成员函数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2760663"/>
            <a:ext cx="7143750" cy="3311525"/>
          </a:xfrm>
        </p:spPr>
        <p:txBody>
          <a:bodyPr>
            <a:normAutofit fontScale="92500" lnSpcReduction="10000"/>
          </a:bodyPr>
          <a:lstStyle/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defRPr/>
            </a:pPr>
            <a:r>
              <a:rPr lang="zh-CN" altLang="en-US" dirty="0"/>
              <a:t> </a:t>
            </a:r>
            <a:r>
              <a:rPr lang="zh-CN" altLang="en-US" sz="3800" dirty="0"/>
              <a:t> 要求</a:t>
            </a:r>
            <a:r>
              <a:rPr lang="en-US" altLang="zh-CN" sz="3800" dirty="0"/>
              <a:t>:</a:t>
            </a:r>
            <a:r>
              <a:rPr lang="zh-CN" altLang="en-US" sz="3800" dirty="0"/>
              <a:t> </a:t>
            </a:r>
            <a:endParaRPr lang="en-US" altLang="zh-CN" sz="3800" dirty="0"/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将</a:t>
            </a:r>
            <a:r>
              <a:rPr lang="en-US" altLang="zh-CN" dirty="0"/>
              <a:t>+</a:t>
            </a:r>
            <a:r>
              <a:rPr lang="zh-CN" altLang="en-US" dirty="0"/>
              <a:t>、</a:t>
            </a:r>
            <a:r>
              <a:rPr lang="en-US" altLang="zh-CN" dirty="0"/>
              <a:t>-</a:t>
            </a:r>
            <a:r>
              <a:rPr lang="zh-CN" altLang="en-US" dirty="0"/>
              <a:t>运算重载为复数类的成员函数。</a:t>
            </a: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  </a:t>
            </a:r>
            <a:r>
              <a:rPr lang="zh-CN" altLang="en-US" sz="3800" dirty="0"/>
              <a:t>规则</a:t>
            </a:r>
            <a:r>
              <a:rPr lang="en-US" altLang="zh-CN" sz="3800" dirty="0"/>
              <a:t>: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/>
              <a:t>实部和虚部分别相加减。</a:t>
            </a:r>
          </a:p>
          <a:p>
            <a:pPr marL="0" indent="0" eaLnBrk="1" fontAlgn="auto" hangingPunct="1">
              <a:lnSpc>
                <a:spcPct val="120000"/>
              </a:lnSpc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  </a:t>
            </a:r>
            <a:r>
              <a:rPr lang="zh-CN" altLang="en-US" sz="3800" dirty="0"/>
              <a:t>操作数</a:t>
            </a:r>
            <a:r>
              <a:rPr lang="en-US" altLang="zh-CN" sz="3800" dirty="0"/>
              <a:t>:</a:t>
            </a:r>
          </a:p>
          <a:p>
            <a:pPr marL="658368" lvl="1" indent="-246888" eaLnBrk="1" fontAlgn="auto" hangingPunct="1">
              <a:lnSpc>
                <a:spcPct val="120000"/>
              </a:lnSpc>
              <a:spcAft>
                <a:spcPts val="0"/>
              </a:spcAft>
              <a:buFont typeface="Georgia"/>
              <a:buChar char="▫"/>
              <a:defRPr/>
            </a:pPr>
            <a:r>
              <a:rPr lang="zh-CN" altLang="en-US" dirty="0">
                <a:latin typeface="Times New Roman" pitchFamily="18" charset="0"/>
              </a:rPr>
              <a:t>两个操作数都是复数类的对象。</a:t>
            </a:r>
          </a:p>
          <a:p>
            <a:pPr marL="365760" indent="-256032"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Char char="•"/>
              <a:defRPr/>
            </a:pPr>
            <a:endParaRPr lang="zh-CN" altLang="en-US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="" xmlns:a16="http://schemas.microsoft.com/office/drawing/2014/main" id="{D1A042A3-4147-4814-B90E-FD3BEF7E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00F21B-5F9E-4DB6-92EB-09A53204F80C}" type="slidenum">
              <a:rPr kumimoji="1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54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8-1</a:t>
            </a:r>
            <a:r>
              <a:rPr lang="zh-CN" altLang="en-US"/>
              <a:t>复数类加减法运算重载为成员函数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1043" y="1052736"/>
            <a:ext cx="10153128" cy="5521102"/>
          </a:xfrm>
        </p:spPr>
        <p:txBody>
          <a:bodyPr/>
          <a:lstStyle/>
          <a:p>
            <a:r>
              <a:rPr lang="en-US" altLang="zh-CN" sz="2000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class Complex {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public: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Complex(double r = 0.0, double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0.0) : real(r), </a:t>
            </a:r>
            <a:r>
              <a:rPr lang="en-US" altLang="zh-CN" sz="2000" dirty="0" err="1">
                <a:latin typeface="Consolas" panose="020B0609020204030204" pitchFamily="49" charset="0"/>
              </a:rPr>
              <a:t>imag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) { }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运算符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重载成员函数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Complex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operator + (const Complex &amp;c2) const;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运算符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重载成员函数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 smtClean="0">
                <a:latin typeface="Consolas" panose="020B0609020204030204" pitchFamily="49" charset="0"/>
              </a:rPr>
              <a:t>	</a:t>
            </a:r>
            <a:r>
              <a:rPr lang="en-US" altLang="zh-CN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Complex </a:t>
            </a:r>
            <a:r>
              <a:rPr lang="en-US" altLang="zh-CN" sz="2000" dirty="0">
                <a:solidFill>
                  <a:srgbClr val="C00000"/>
                </a:solidFill>
                <a:latin typeface="Consolas" panose="020B0609020204030204" pitchFamily="49" charset="0"/>
              </a:rPr>
              <a:t>operator - (const Complex &amp;c2) const;</a:t>
            </a:r>
            <a:endParaRPr lang="zh-CN" alt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void display() const;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输出复数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private:</a:t>
            </a:r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double real;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复数实部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	</a:t>
            </a:r>
            <a:r>
              <a:rPr lang="en-US" altLang="zh-CN" sz="2000" dirty="0">
                <a:latin typeface="Consolas" panose="020B0609020204030204" pitchFamily="49" charset="0"/>
              </a:rPr>
              <a:t>double </a:t>
            </a:r>
            <a:r>
              <a:rPr lang="en-US" altLang="zh-CN" sz="2000" dirty="0" err="1">
                <a:latin typeface="Consolas" panose="020B0609020204030204" pitchFamily="49" charset="0"/>
              </a:rPr>
              <a:t>imag</a:t>
            </a:r>
            <a:r>
              <a:rPr lang="en-US" altLang="zh-CN" sz="2000" dirty="0">
                <a:latin typeface="Consolas" panose="020B0609020204030204" pitchFamily="49" charset="0"/>
              </a:rPr>
              <a:t>;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复数虚部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2A670E-4250-4C14-8323-982480E0B34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609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++语言程序设计V4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++语言程序设计V4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C++语言程序设计V4</Template>
  <TotalTime>6398</TotalTime>
  <Words>2466</Words>
  <Application>Microsoft Office PowerPoint</Application>
  <PresentationFormat>自定义</PresentationFormat>
  <Paragraphs>615</Paragraphs>
  <Slides>56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0" baseType="lpstr">
      <vt:lpstr>方正姚体</vt:lpstr>
      <vt:lpstr>隶书</vt:lpstr>
      <vt:lpstr>宋体</vt:lpstr>
      <vt:lpstr>微软雅黑</vt:lpstr>
      <vt:lpstr>Arial</vt:lpstr>
      <vt:lpstr>Consolas</vt:lpstr>
      <vt:lpstr>Courier New</vt:lpstr>
      <vt:lpstr>Georgia</vt:lpstr>
      <vt:lpstr>Times New Roman</vt:lpstr>
      <vt:lpstr>Trebuchet MS</vt:lpstr>
      <vt:lpstr>Wingdings</vt:lpstr>
      <vt:lpstr>Wingdings 2</vt:lpstr>
      <vt:lpstr>C++语言程序设计V4</vt:lpstr>
      <vt:lpstr>1_C++语言程序设计V4</vt:lpstr>
      <vt:lpstr>第 8 章 多态性</vt:lpstr>
      <vt:lpstr>目录</vt:lpstr>
      <vt:lpstr>运算符重载概述</vt:lpstr>
      <vt:lpstr>思考</vt:lpstr>
      <vt:lpstr>运算符重载的意义</vt:lpstr>
      <vt:lpstr>运算符重载的规定</vt:lpstr>
      <vt:lpstr>运算符重载为成员函数</vt:lpstr>
      <vt:lpstr>例8-1 复数类加减法运算重载为成员函数</vt:lpstr>
      <vt:lpstr>例8-1复数类加减法运算重载为成员函数</vt:lpstr>
      <vt:lpstr>例8-1复数类加减法运算重载为成员函数</vt:lpstr>
      <vt:lpstr>例8-1复数类加减法运算重载为成员函数</vt:lpstr>
      <vt:lpstr>重载为类成员的运算符函数定义形式</vt:lpstr>
      <vt:lpstr>双目运算符重载规则</vt:lpstr>
      <vt:lpstr>思考：</vt:lpstr>
      <vt:lpstr>例8-2重载前置++和后置++为时钟类成员函数</vt:lpstr>
      <vt:lpstr>例8-2重载前置++和后置++为时钟类成员函数</vt:lpstr>
      <vt:lpstr>例8-2重载前置++和后置++为时钟类成员函数</vt:lpstr>
      <vt:lpstr>例8-2重载前置++和后置++为时钟类成员函数</vt:lpstr>
      <vt:lpstr>例8-2重载前置++和后置++为时钟类成员函数</vt:lpstr>
      <vt:lpstr>前置单目运算符重载规则</vt:lpstr>
      <vt:lpstr>后置单目运算符 ++和--重载规则</vt:lpstr>
      <vt:lpstr>运算符重载为非成员函数</vt:lpstr>
      <vt:lpstr>例8-3  重载Complex的加减法和“&lt;&lt;”运算符为非成员函数</vt:lpstr>
      <vt:lpstr>例8-3 重载复数的加减法和“&lt;&lt;”运算符为非成员函数</vt:lpstr>
      <vt:lpstr>例8-3 重载复数的加减法和“&lt;&lt;”运算符为非成员函数</vt:lpstr>
      <vt:lpstr>例8-3 重载复数的加减法和“&lt;&lt;”运算符为非成员函数</vt:lpstr>
      <vt:lpstr>运算符重载为非成员函数的规则</vt:lpstr>
      <vt:lpstr>运算符重载为非成员函数的规则</vt:lpstr>
      <vt:lpstr>虚函数</vt:lpstr>
      <vt:lpstr>例8-4通过虚函数实现运行时多态</vt:lpstr>
      <vt:lpstr>例8-4通过虚函数实现运行时多态</vt:lpstr>
      <vt:lpstr>例8-4通过虚函数实现运行时多态</vt:lpstr>
      <vt:lpstr>例8-4通过虚函数实现运行时多态</vt:lpstr>
      <vt:lpstr>初识虚函数</vt:lpstr>
      <vt:lpstr>虚表与动态绑定</vt:lpstr>
      <vt:lpstr>PowerPoint 演示文稿</vt:lpstr>
      <vt:lpstr>virtual 关键字</vt:lpstr>
      <vt:lpstr>哪些成员函数可以是虚函数</vt:lpstr>
      <vt:lpstr>一般虚函数成员</vt:lpstr>
      <vt:lpstr>虚析构函数</vt:lpstr>
      <vt:lpstr>例8-5 虚析构函数举例</vt:lpstr>
      <vt:lpstr>例8-5 虚析构函数举例</vt:lpstr>
      <vt:lpstr>PowerPoint 演示文稿</vt:lpstr>
      <vt:lpstr>抽象类</vt:lpstr>
      <vt:lpstr>例8-6 抽象类举例</vt:lpstr>
      <vt:lpstr>例8-6 抽象类举例</vt:lpstr>
      <vt:lpstr>纯虚函数</vt:lpstr>
      <vt:lpstr>抽象类</vt:lpstr>
      <vt:lpstr>抽象类的作用</vt:lpstr>
      <vt:lpstr>override 与 final</vt:lpstr>
      <vt:lpstr>override</vt:lpstr>
      <vt:lpstr>例：因为漏写了const导致未成功覆盖</vt:lpstr>
      <vt:lpstr>显式覆盖的作用</vt:lpstr>
      <vt:lpstr>final</vt:lpstr>
      <vt:lpstr>例：final类和final函数</vt:lpstr>
      <vt:lpstr>小结</vt:lpstr>
    </vt:vector>
  </TitlesOfParts>
  <Company>Tsinghua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第十章 多态性</dc:title>
  <dc:creator>Li Yushan</dc:creator>
  <cp:lastModifiedBy>Copper</cp:lastModifiedBy>
  <cp:revision>268</cp:revision>
  <dcterms:created xsi:type="dcterms:W3CDTF">2010-07-23T07:00:59Z</dcterms:created>
  <dcterms:modified xsi:type="dcterms:W3CDTF">2022-03-17T18:01:10Z</dcterms:modified>
</cp:coreProperties>
</file>