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3454400" cx="4597400"/>
  <p:notesSz cx="6858000" cy="9144000"/>
  <p:embeddedFontLst>
    <p:embeddedFont>
      <p:font typeface="Lato"/>
      <p:regular r:id="rId68"/>
      <p:bold r:id="rId69"/>
      <p:italic r:id="rId70"/>
      <p:boldItalic r:id="rId71"/>
    </p:embeddedFont>
    <p:embeddedFont>
      <p:font typeface="Cabin Condensed"/>
      <p:regular r:id="rId72"/>
      <p:bold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C1DA15-70B4-44FC-8643-DF6130EA3883}">
  <a:tblStyle styleId="{39C1DA15-70B4-44FC-8643-DF6130EA38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abinCondensed-bold.fntdata"/><Relationship Id="rId72" Type="http://schemas.openxmlformats.org/officeDocument/2006/relationships/font" Target="fonts/CabinCondensed-regular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Lato-boldItalic.fntdata"/><Relationship Id="rId70" Type="http://schemas.openxmlformats.org/officeDocument/2006/relationships/font" Target="fonts/Lat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Lato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b3aeb7f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cb3aeb7fd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cd08e58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7cd08e58d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cd08e58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cd08e58d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Expliquer à quoi correspond la courbe; notamment la hauteur de la courbe qui n’est pas P(X = val).</a:t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Redonner la formule de la variance; aussi ecart-type, au tableau.</a:t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Donner des exemples ou c’est pas i.i.d: lancers successifs de basket d’une même personne (pas independant); ou un lancer par personne mais des personnes différentes (pas i.d.).</a:t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Pré-intro: Revenir sur exemple: “plus de garcons que de filles en informatique?” -&gt; Ratio -&gt; X = Bernoulli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S’arrêter un peu sur l’estimation de la moyenne.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Donner l’exemple d’une pièce biaisée -&gt; comment évaluer la proba?</a:t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Faire lancer une piece, 5 fois, a tous les élèves! Puis récolter les résultats à main levée.</a:t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Faire deja la lien avec l’experience qu’on vient de faire: presenter la situation, expliquer qu’on veut estimer la vraie proba. Donner des nombres (eg. 10K visites / jour pendant 1 an = 3.65M visites)</a:t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C’est “nombre de visites - 1” en abscisse.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Presenter ca comme une “estimation de la moyenne” dynamique, qui se raffine a chaque etape.</a:t>
            </a:r>
            <a:endParaRPr/>
          </a:p>
        </p:txBody>
      </p:sp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cd08e58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7cd08e58d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Bien faire la différence entre variance empirique et théorique -- le fameux 1/n VS 1/(n-1)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Donner l’intuition (avec n=1 ou 2?)</a:t>
            </a:r>
            <a:endParaRPr/>
          </a:p>
        </p:txBody>
      </p:sp>
      <p:sp>
        <p:nvSpPr>
          <p:cNvPr id="297" name="Google Shape;29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Faire au tableau. Le support sera utile à ceux qui le consultent après-coup.</a:t>
            </a:r>
            <a:endParaRPr/>
          </a:p>
        </p:txBody>
      </p:sp>
      <p:sp>
        <p:nvSpPr>
          <p:cNvPr id="305" name="Google Shape;30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cd08e58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7cd08e58d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cd08e58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7cd08e58d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cd08e58d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7cd08e58d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80b09a2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80b09a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b3aeb7fd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b3aeb7f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cb864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43cb864e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80b09a21a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80b09a21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0b09a21a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0b09a21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80b09a21a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80b09a21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3cb864e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43cb864e14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3cb864e1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43cb864e14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cb864e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43cb864e1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3cb864e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43cb864e1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3cb864e1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43cb864e14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3cb864e1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43cb864e14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3cb864e1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43cb864e14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3cb864e1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43cb864e14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3cb864e1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43cb864e14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3cb864e1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43cb864e14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3cb864e1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43cb864e14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43cb864e14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43cb864e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cb864e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43cb864e1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3cb864e14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3cb864e1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43cb864e14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43cb864e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43cb864e14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43cb864e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cb864e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3cb864e1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3aeb7f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cb3aeb7fd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19750" y="1510000"/>
            <a:ext cx="4557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04900" y="5426288"/>
            <a:ext cx="51561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0E5A73"/>
              </a:buClr>
              <a:buSzPts val="2400"/>
              <a:buFont typeface="Cabin Condensed"/>
              <a:buNone/>
              <a:defRPr b="0" i="0" sz="2400" u="none" cap="none" strike="noStrike">
                <a:solidFill>
                  <a:srgbClr val="0E5A73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8875" y="625526"/>
            <a:ext cx="3334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u="none" cap="none" strike="noStrike">
                <a:solidFill>
                  <a:srgbClr val="5C5C5C"/>
                </a:solidFill>
              </a:defRPr>
            </a:lvl1pPr>
            <a:lvl2pPr indent="-3048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C5C5C"/>
              </a:buClr>
              <a:buSzPts val="1200"/>
              <a:buChar char="–"/>
              <a:defRPr b="0" i="0" u="none" cap="none" strike="noStrike">
                <a:solidFill>
                  <a:srgbClr val="5C5C5C"/>
                </a:solidFill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u="none" cap="none" strike="noStrike">
                <a:solidFill>
                  <a:srgbClr val="5C5C5C"/>
                </a:solidFill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–"/>
              <a:defRPr b="0" i="0" u="none" cap="none" strike="noStrike">
                <a:solidFill>
                  <a:srgbClr val="5C5C5C"/>
                </a:solidFill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»"/>
              <a:defRPr b="0" i="0" u="none" cap="none" strike="noStrike">
                <a:solidFill>
                  <a:srgbClr val="5C5C5C"/>
                </a:solidFill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227800" y="597350"/>
            <a:ext cx="4141800" cy="0"/>
          </a:xfrm>
          <a:prstGeom prst="straightConnector1">
            <a:avLst/>
          </a:prstGeom>
          <a:noFill/>
          <a:ln cap="flat" cmpd="sng" w="9525">
            <a:solidFill>
              <a:srgbClr val="5C5C5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itle and Content ">
  <p:cSld name="OBJEC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0E5A73"/>
              </a:buClr>
              <a:buSzPts val="2400"/>
              <a:buFont typeface="Cabin Condensed"/>
              <a:buNone/>
              <a:defRPr b="0" i="0" sz="2400" u="none" cap="none" strike="noStrike">
                <a:solidFill>
                  <a:srgbClr val="0E5A73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227800" y="625525"/>
            <a:ext cx="3186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u="none" cap="none" strike="noStrike">
                <a:solidFill>
                  <a:srgbClr val="5C5C5C"/>
                </a:solidFill>
              </a:defRPr>
            </a:lvl1pPr>
            <a:lvl2pPr indent="-3048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C5C5C"/>
              </a:buClr>
              <a:buSzPts val="1200"/>
              <a:buChar char="–"/>
              <a:defRPr b="0" i="0" u="none" cap="none" strike="noStrike">
                <a:solidFill>
                  <a:srgbClr val="5C5C5C"/>
                </a:solidFill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u="none" cap="none" strike="noStrike">
                <a:solidFill>
                  <a:srgbClr val="5C5C5C"/>
                </a:solidFill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–"/>
              <a:defRPr b="0" i="0" u="none" cap="none" strike="noStrike">
                <a:solidFill>
                  <a:srgbClr val="5C5C5C"/>
                </a:solidFill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»"/>
              <a:defRPr b="0" i="0" u="none" cap="none" strike="noStrike">
                <a:solidFill>
                  <a:srgbClr val="5C5C5C"/>
                </a:solidFill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227800" y="749750"/>
            <a:ext cx="4141800" cy="0"/>
          </a:xfrm>
          <a:prstGeom prst="straightConnector1">
            <a:avLst/>
          </a:prstGeom>
          <a:noFill/>
          <a:ln cap="flat" cmpd="sng" w="9525">
            <a:solidFill>
              <a:srgbClr val="5C5C5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i="0" u="none" cap="none" strike="noStrike"/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227800" y="597350"/>
            <a:ext cx="4141800" cy="0"/>
          </a:xfrm>
          <a:prstGeom prst="straightConnector1">
            <a:avLst/>
          </a:prstGeom>
          <a:noFill/>
          <a:ln cap="flat" cmpd="sng" w="9525">
            <a:solidFill>
              <a:srgbClr val="5C5C5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+ source">
  <p:cSld name="VERTICAL_TEXT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28175" y="0"/>
            <a:ext cx="45693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b="0" i="0" u="none" cap="none" strike="noStrike"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163400" y="2631200"/>
            <a:ext cx="28797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None/>
              <a:defRPr i="1"/>
            </a:lvl1pPr>
            <a:lvl2pPr lvl="1" rtl="0">
              <a:spcBef>
                <a:spcPts val="64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7" name="Google Shape;47;p7"/>
          <p:cNvCxnSpPr/>
          <p:nvPr/>
        </p:nvCxnSpPr>
        <p:spPr>
          <a:xfrm>
            <a:off x="227800" y="597350"/>
            <a:ext cx="4141800" cy="0"/>
          </a:xfrm>
          <a:prstGeom prst="straightConnector1">
            <a:avLst/>
          </a:prstGeom>
          <a:noFill/>
          <a:ln cap="flat" cmpd="sng" w="9525">
            <a:solidFill>
              <a:srgbClr val="5C5C5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E5A73"/>
              </a:buClr>
              <a:buSzPts val="2400"/>
              <a:buFont typeface="Cabin Condensed"/>
              <a:buNone/>
              <a:defRPr b="0" i="0" sz="2400" u="none" cap="none" strike="noStrike">
                <a:solidFill>
                  <a:srgbClr val="0E5A73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875" y="734101"/>
            <a:ext cx="3334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•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–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•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–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»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•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•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•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•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jpg"/><Relationship Id="rId4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Relationship Id="rId4" Type="http://schemas.openxmlformats.org/officeDocument/2006/relationships/hyperlink" Target="https://medium.com/@dgaff/estimating-instagram-s-actual-population-statistics-2ee32dd219f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medium.com/@dgaff/estimating-instagram-s-actual-population-statistics-2ee32dd219f4" TargetMode="External"/><Relationship Id="rId4" Type="http://schemas.openxmlformats.org/officeDocument/2006/relationships/image" Target="../media/image3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3.png"/><Relationship Id="rId4" Type="http://schemas.openxmlformats.org/officeDocument/2006/relationships/hyperlink" Target="http://saeedabdullah.com/blog/mayzner-twitter.html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97400" cy="34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/>
        </p:nvSpPr>
        <p:spPr>
          <a:xfrm>
            <a:off x="4508500" y="3289300"/>
            <a:ext cx="889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9750" y="1510000"/>
            <a:ext cx="4557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STATISTICS 101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Variables aléatoires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76250" y="1106200"/>
            <a:ext cx="4546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03950" y="806200"/>
            <a:ext cx="41895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rgbClr val="333399"/>
                </a:solidFill>
              </a:rPr>
              <a:t>Définition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Une variable aléatoire (v.a.) est dite</a:t>
            </a:r>
            <a:r>
              <a:rPr b="1" lang="en-CA" sz="1100">
                <a:solidFill>
                  <a:srgbClr val="333399"/>
                </a:solidFill>
              </a:rPr>
              <a:t> discrète</a:t>
            </a:r>
            <a:r>
              <a:rPr lang="en-CA" sz="1100">
                <a:solidFill>
                  <a:schemeClr val="dk1"/>
                </a:solidFill>
              </a:rPr>
              <a:t> lorsqu’elle peut prendre un nombre</a:t>
            </a:r>
            <a:r>
              <a:rPr b="1" lang="en-CA" sz="1100">
                <a:solidFill>
                  <a:srgbClr val="333399"/>
                </a:solidFill>
              </a:rPr>
              <a:t> fini </a:t>
            </a:r>
            <a:r>
              <a:rPr lang="en-CA" sz="1100">
                <a:solidFill>
                  <a:srgbClr val="333399"/>
                </a:solidFill>
              </a:rPr>
              <a:t>(ou infini dénombrable)</a:t>
            </a:r>
            <a:r>
              <a:rPr lang="en-CA" sz="1100">
                <a:solidFill>
                  <a:schemeClr val="dk1"/>
                </a:solidFill>
              </a:rPr>
              <a:t> de valeurs.</a:t>
            </a:r>
            <a:endParaRPr b="1" sz="1100">
              <a:solidFill>
                <a:srgbClr val="333399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508500" y="3289300"/>
            <a:ext cx="888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 VARIABLES DISCRÈTES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4508500" y="3289300"/>
            <a:ext cx="888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 VARIABLES DISCRÈTES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0" y="773350"/>
            <a:ext cx="45975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/>
              <a:t>   </a:t>
            </a:r>
            <a:r>
              <a:rPr b="1" i="0" lang="en-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Exemples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815" lvl="0" marL="45720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SzPts val="1090"/>
              <a:buChar char="●"/>
            </a:pPr>
            <a:r>
              <a:rPr lang="en-CA" sz="1090">
                <a:solidFill>
                  <a:schemeClr val="dk1"/>
                </a:solidFill>
              </a:rPr>
              <a:t>X représente la variable aléatoire liée à l’expérience "pile ou face":</a:t>
            </a:r>
            <a:b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090">
                <a:solidFill>
                  <a:schemeClr val="dk1"/>
                </a:solidFill>
              </a:rPr>
              <a:t>les valeurs possibles de X sont 0 et 1.</a:t>
            </a:r>
            <a:br>
              <a:rPr lang="en-CA" sz="1090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7815" lvl="0" marL="45720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SzPts val="1090"/>
              <a:buChar char="●"/>
            </a:pPr>
            <a:r>
              <a:rPr lang="en-CA" sz="1090">
                <a:solidFill>
                  <a:schemeClr val="dk1"/>
                </a:solidFill>
              </a:rPr>
              <a:t>X représente la variable aléatoire liée à l’expérience "réponse à un</a:t>
            </a:r>
            <a:b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090">
                <a:solidFill>
                  <a:schemeClr val="dk1"/>
                </a:solidFill>
              </a:rPr>
              <a:t>sondage": les valeurs possibles de X sont "pas satisfait", "plutôt</a:t>
            </a:r>
            <a:b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090">
                <a:solidFill>
                  <a:schemeClr val="dk1"/>
                </a:solidFill>
              </a:rPr>
              <a:t>satisfait", "très satisfait".</a:t>
            </a:r>
            <a:br>
              <a:rPr lang="en-CA" sz="1090">
                <a:solidFill>
                  <a:schemeClr val="dk1"/>
                </a:solidFill>
              </a:rPr>
            </a:br>
            <a:endParaRPr sz="1090">
              <a:solidFill>
                <a:schemeClr val="dk1"/>
              </a:solidFill>
            </a:endParaRPr>
          </a:p>
          <a:p>
            <a:pPr indent="-297815" lvl="0" marL="45720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Char char="●"/>
            </a:pPr>
            <a:r>
              <a:rPr lang="en-CA" sz="1090">
                <a:solidFill>
                  <a:schemeClr val="dk1"/>
                </a:solidFill>
              </a:rPr>
              <a:t>X représente la variable aléatoire liée à l’expérience "nombre de</a:t>
            </a:r>
            <a:b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090">
                <a:solidFill>
                  <a:schemeClr val="dk1"/>
                </a:solidFill>
              </a:rPr>
              <a:t>personnes dans un supermarché": les valeurs possibles de X sont</a:t>
            </a:r>
            <a:b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090">
                <a:solidFill>
                  <a:schemeClr val="dk1"/>
                </a:solidFill>
              </a:rPr>
              <a:t>0, 1, 2, . . . , +</a:t>
            </a:r>
            <a:r>
              <a:rPr lang="en-CA" sz="1100">
                <a:solidFill>
                  <a:srgbClr val="373637"/>
                </a:solidFill>
                <a:highlight>
                  <a:srgbClr val="F9F9FA"/>
                </a:highlight>
              </a:rPr>
              <a:t>∞</a:t>
            </a:r>
            <a:endParaRPr sz="109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4483100" y="3289300"/>
            <a:ext cx="1143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 VARIABLES CONTINUES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203950" y="806200"/>
            <a:ext cx="41895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rgbClr val="333399"/>
                </a:solidFill>
              </a:rPr>
              <a:t>Définition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Une variable aléatoire (v.a.) est dite</a:t>
            </a:r>
            <a:r>
              <a:rPr b="1" lang="en-CA" sz="1100">
                <a:solidFill>
                  <a:srgbClr val="333399"/>
                </a:solidFill>
              </a:rPr>
              <a:t> continue</a:t>
            </a:r>
            <a:r>
              <a:rPr lang="en-CA" sz="1100">
                <a:solidFill>
                  <a:schemeClr val="dk1"/>
                </a:solidFill>
              </a:rPr>
              <a:t> lorsqu’elle peut prendre un nombre</a:t>
            </a:r>
            <a:r>
              <a:rPr b="1" lang="en-CA" sz="1100">
                <a:solidFill>
                  <a:srgbClr val="333399"/>
                </a:solidFill>
              </a:rPr>
              <a:t> infini </a:t>
            </a:r>
            <a:r>
              <a:rPr b="1" lang="en-CA" sz="1100">
                <a:solidFill>
                  <a:srgbClr val="333399"/>
                </a:solidFill>
              </a:rPr>
              <a:t>in</a:t>
            </a:r>
            <a:r>
              <a:rPr b="1" lang="en-CA" sz="1100">
                <a:solidFill>
                  <a:srgbClr val="333399"/>
                </a:solidFill>
              </a:rPr>
              <a:t>dénombrable</a:t>
            </a:r>
            <a:r>
              <a:rPr lang="en-CA" sz="1100">
                <a:solidFill>
                  <a:schemeClr val="dk1"/>
                </a:solidFill>
              </a:rPr>
              <a:t> de valeurs.</a:t>
            </a:r>
            <a:endParaRPr b="1" sz="110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0" y="773350"/>
            <a:ext cx="45975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/>
              <a:t>   </a:t>
            </a:r>
            <a:r>
              <a:rPr b="1" i="0" lang="en-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Exemples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815" lvl="0" marL="45720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SzPts val="1090"/>
              <a:buChar char="●"/>
            </a:pPr>
            <a:r>
              <a:rPr lang="en-CA" sz="1090">
                <a:solidFill>
                  <a:schemeClr val="dk1"/>
                </a:solidFill>
              </a:rPr>
              <a:t>X représente la variable aléatoire liée à l’expérience "heure d’arrivée</a:t>
            </a:r>
            <a: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1090">
                <a:solidFill>
                  <a:schemeClr val="dk1"/>
                </a:solidFill>
              </a:rPr>
              <a:t>d’un ami": les valeurs possibles de X se trouvent entre 15h et 16h.</a:t>
            </a:r>
            <a:br>
              <a:rPr lang="en-CA" sz="1090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7815" lvl="0" marL="45720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SzPts val="1090"/>
              <a:buChar char="●"/>
            </a:pPr>
            <a:r>
              <a:rPr lang="en-CA" sz="1090">
                <a:solidFill>
                  <a:schemeClr val="dk1"/>
                </a:solidFill>
              </a:rPr>
              <a:t>X représente la variable aléatoire liée à l’expérience "mon poids": les</a:t>
            </a:r>
            <a: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1090">
                <a:solidFill>
                  <a:schemeClr val="dk1"/>
                </a:solidFill>
              </a:rPr>
              <a:t>valeurs possibles de X se trouvent entre 0 et +</a:t>
            </a:r>
            <a:r>
              <a:rPr lang="en-CA" sz="1100">
                <a:solidFill>
                  <a:srgbClr val="373637"/>
                </a:solidFill>
                <a:highlight>
                  <a:srgbClr val="F9F9FA"/>
                </a:highlight>
              </a:rPr>
              <a:t>∞</a:t>
            </a:r>
            <a:r>
              <a:rPr lang="en-CA" sz="1090">
                <a:solidFill>
                  <a:schemeClr val="dk1"/>
                </a:solidFill>
              </a:rPr>
              <a:t>.</a:t>
            </a:r>
            <a:br>
              <a:rPr lang="en-CA" sz="1090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7815" lvl="0" marL="45720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SzPts val="1090"/>
              <a:buChar char="●"/>
            </a:pPr>
            <a:r>
              <a:rPr lang="en-CA" sz="1090">
                <a:solidFill>
                  <a:schemeClr val="dk1"/>
                </a:solidFill>
              </a:rPr>
              <a:t>X représente la variable aléatoire liée à l’expérience "Note moyenne</a:t>
            </a:r>
            <a: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1090">
                <a:solidFill>
                  <a:schemeClr val="dk1"/>
                </a:solidFill>
              </a:rPr>
              <a:t>en M2": les valeurs possibles de X se trouvent entre 0 et 20.</a:t>
            </a:r>
            <a:endParaRPr sz="109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483100" y="3289300"/>
            <a:ext cx="1143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 VARIABLES CONTINUES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0800" y="1066800"/>
            <a:ext cx="4546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Définition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(pas mathématique du tout!)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0800" y="1320800"/>
            <a:ext cx="454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loi (ou distribution) de probabilité </a:t>
            </a:r>
            <a:r>
              <a:rPr lang="en-CA" sz="1090"/>
              <a:t>définit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 comportement d’une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aléatoire.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0800" y="1778000"/>
            <a:ext cx="4546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Autrement dit, la loi définit les probabilités qu’une variable aléatoire </a:t>
            </a:r>
            <a:r>
              <a:rPr lang="en-CA" sz="1090">
                <a:solidFill>
                  <a:schemeClr val="dk1"/>
                </a:solidFill>
              </a:rPr>
              <a:t>prenne une valeur ou un ensemble de valeurs.</a:t>
            </a:r>
            <a:r>
              <a:rPr lang="en-CA" sz="1090">
                <a:solidFill>
                  <a:srgbClr val="FF0000"/>
                </a:solidFill>
              </a:rPr>
              <a:t> Attention : elle ne dit pas</a:t>
            </a:r>
            <a:b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090">
                <a:solidFill>
                  <a:srgbClr val="FF0000"/>
                </a:solidFill>
              </a:rPr>
              <a:t>quelle valeur va être prise 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483100" y="3289300"/>
            <a:ext cx="1143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LOI DE PROBABILITÉ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/>
        </p:nvSpPr>
        <p:spPr>
          <a:xfrm>
            <a:off x="317500" y="749300"/>
            <a:ext cx="4279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représente la variable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17500" y="914400"/>
            <a:ext cx="42799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aléatoire liée à l’expérience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"lancer de dé"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X prend ses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valeurs entre 0 et 6.</a:t>
            </a:r>
            <a:endParaRPr/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23900" y="1614550"/>
            <a:ext cx="42798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P(X = 1) = P(X = 2)</a:t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</a:rPr>
              <a:t>= P(X = 3) = P(X = 4)</a:t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6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</a:rPr>
              <a:t>= P(X = 5) = P(X = 6) = 1/6</a:t>
            </a:r>
            <a:b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090">
                <a:solidFill>
                  <a:schemeClr val="dk1"/>
                </a:solidFill>
              </a:rPr>
              <a:t>La somme des probabilités vaut</a:t>
            </a:r>
            <a: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1090">
                <a:solidFill>
                  <a:schemeClr val="dk1"/>
                </a:solidFill>
              </a:rPr>
              <a:t>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6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23850" y="2595300"/>
            <a:ext cx="426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Loi loi est dite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uniforme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 toutes les probabilités sont les mêmes.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parle aussi d’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équiprobabilité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 1: LOI UNIFORME DISCRETE</a:t>
            </a:r>
            <a:endParaRPr/>
          </a:p>
        </p:txBody>
      </p:sp>
      <p:pic>
        <p:nvPicPr>
          <p:cNvPr descr="uniform.png"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550" y="749300"/>
            <a:ext cx="2003650" cy="15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317500" y="698500"/>
            <a:ext cx="4279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représente la variable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17500" y="863600"/>
            <a:ext cx="4279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aléatoire liée à l’expérience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"lancer de tartine"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X prend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valeurs 0 ou 1.</a:t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</a:rPr>
              <a:t>P(X = côté pain) = 0.3</a:t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</a:rPr>
              <a:t>P(X = côté confiture) = 0.7</a:t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</a:rPr>
              <a:t>La somme des probabilités vaut</a:t>
            </a:r>
            <a: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1090">
                <a:solidFill>
                  <a:schemeClr val="dk1"/>
                </a:solidFill>
              </a:rPr>
              <a:t>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317500" y="2235200"/>
            <a:ext cx="427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paramètre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loi est p.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Ici, p = 0, 7.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30200" y="2628900"/>
            <a:ext cx="4267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le cas d’un pile ou face avec une pièce équilibrée, p = </a:t>
            </a:r>
            <a:r>
              <a:rPr lang="en-CA" sz="1090"/>
              <a:t>½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r>
              <a:rPr lang="en-CA" sz="1090"/>
              <a:t>.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 2: LOI DE BERNOULLI</a:t>
            </a:r>
            <a:endParaRPr/>
          </a:p>
        </p:txBody>
      </p:sp>
      <p:pic>
        <p:nvPicPr>
          <p:cNvPr descr="bernoulli.png"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075" y="763300"/>
            <a:ext cx="2045474" cy="15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/>
        </p:nvSpPr>
        <p:spPr>
          <a:xfrm>
            <a:off x="317500" y="711200"/>
            <a:ext cx="4279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représente la variable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317500" y="889000"/>
            <a:ext cx="4279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aléatoire liée à l’expérience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317550" y="1055575"/>
            <a:ext cx="4279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"heure d’arrivée d’un ami"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X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prend ses valeurs entre 15h et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17h.</a:t>
            </a:r>
            <a:endParaRPr/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323850" y="1696075"/>
            <a:ext cx="42798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P(X = 15:00) = 0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P(X = 15:30) = 0</a:t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59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</a:rPr>
              <a:t>P(X </a:t>
            </a:r>
            <a:r>
              <a:rPr lang="en-CA" sz="1050">
                <a:solidFill>
                  <a:srgbClr val="222222"/>
                </a:solidFill>
                <a:highlight>
                  <a:srgbClr val="FFFFFF"/>
                </a:highlight>
              </a:rPr>
              <a:t>∈</a:t>
            </a:r>
            <a:r>
              <a:rPr lang="en-CA" sz="1090">
                <a:solidFill>
                  <a:schemeClr val="dk1"/>
                </a:solidFill>
              </a:rPr>
              <a:t> [15:10, 15:40]) = ¼ = 0.25</a:t>
            </a:r>
            <a:b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090">
                <a:solidFill>
                  <a:schemeClr val="dk1"/>
                </a:solidFill>
              </a:rPr>
              <a:t>P(X &gt; 16:15) = ⅜ = 0.375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59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5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55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323850" y="285955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"somme" des probabilités vaut 1. Ici, il s’agit de l’</a:t>
            </a:r>
            <a:r>
              <a:rPr b="0" i="0" lang="en-CA" sz="109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aire sous la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courbe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 3: LOI UNIFORME CONTINUE</a:t>
            </a:r>
            <a:endParaRPr/>
          </a:p>
        </p:txBody>
      </p:sp>
      <p:pic>
        <p:nvPicPr>
          <p:cNvPr descr="uniform_continuous.png"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967" y="734100"/>
            <a:ext cx="2024434" cy="15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317500" y="622300"/>
            <a:ext cx="4279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représente la variable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317500" y="800100"/>
            <a:ext cx="4279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aléatoire liée à l’expérience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17500" y="965200"/>
            <a:ext cx="4279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"erreur de mesure"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X prend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 valeurs entre −</a:t>
            </a:r>
            <a:r>
              <a:rPr lang="en-CA" sz="1090"/>
              <a:t>inf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+</a:t>
            </a:r>
            <a:r>
              <a:rPr lang="en-CA" sz="1090"/>
              <a:t>inf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23900" y="1431000"/>
            <a:ext cx="4279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P(X = 0) = 0</a:t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</a:rPr>
              <a:t>P(X = 3) = 0</a:t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59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</a:rPr>
              <a:t>P(X </a:t>
            </a:r>
            <a:r>
              <a:rPr lang="en-CA" sz="1100">
                <a:solidFill>
                  <a:srgbClr val="373637"/>
                </a:solidFill>
                <a:highlight>
                  <a:srgbClr val="F9F9FA"/>
                </a:highlight>
              </a:rPr>
              <a:t>∈</a:t>
            </a:r>
            <a:r>
              <a:rPr lang="en-CA" sz="1090">
                <a:solidFill>
                  <a:schemeClr val="dk1"/>
                </a:solidFill>
              </a:rPr>
              <a:t> [−1.96, 1.96]) = 0.95</a:t>
            </a:r>
            <a:b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090">
                <a:solidFill>
                  <a:schemeClr val="dk1"/>
                </a:solidFill>
              </a:rPr>
              <a:t>P(X &gt; 2.33) = 0.01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59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30200" y="2404700"/>
            <a:ext cx="426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"somme" des probabilités vaut 1. Ici, il s’agit de l’</a:t>
            </a:r>
            <a:r>
              <a:rPr b="0" i="0" lang="en-CA" sz="109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aire sous la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courbe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</a:rPr>
              <a:t>Ici, les deux</a:t>
            </a:r>
            <a:r>
              <a:rPr b="1" lang="en-CA" sz="1100">
                <a:solidFill>
                  <a:srgbClr val="333399"/>
                </a:solidFill>
              </a:rPr>
              <a:t> paramètres</a:t>
            </a:r>
            <a:r>
              <a:rPr lang="en-CA" sz="1090">
                <a:solidFill>
                  <a:schemeClr val="dk1"/>
                </a:solidFill>
              </a:rPr>
              <a:t> de la loi sont : moyenne = 0, écart-type 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chemeClr val="dk1"/>
                </a:solidFill>
              </a:rPr>
              <a:t>(Nous y reviendrons)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 4: LOI NORMALE</a:t>
            </a:r>
            <a:endParaRPr/>
          </a:p>
        </p:txBody>
      </p:sp>
      <p:pic>
        <p:nvPicPr>
          <p:cNvPr descr="normal.png"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950" y="724850"/>
            <a:ext cx="1910924" cy="143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50800" y="838200"/>
            <a:ext cx="4546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Définition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50800" y="1003300"/>
            <a:ext cx="454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moments d’une variable aléatoire sont des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indicateurs de tendance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la variable. Nous ne nous intéresserons qu’à deux d’entre eux :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espérance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la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variance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330200" y="1651000"/>
            <a:ext cx="42672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espérance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correspond à la moyenne d’une variable aléatoire. On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note E(X).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330200" y="2032000"/>
            <a:ext cx="4267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variance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représente la dispersion d’une variable aléatoire autour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sa moyenne. On la note V(X). Plus la variance est grande, plus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variable est dispersée, hétérogène, imprévisible.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23750" y="0"/>
            <a:ext cx="467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MOMENTS D’UNE V.A.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Nous parlerons de: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4508500" y="3289300"/>
            <a:ext cx="889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NOUS PARLERONS DE</a:t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82100" y="770500"/>
            <a:ext cx="3232200" cy="19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/>
              <a:t>Variables aléatoires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/>
              <a:t>Loi de probabilité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/>
              <a:t>Echantillons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/>
              <a:t>Significativité et intervalles de confiance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/>
              <a:t>Tests statistiques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50800" y="1320800"/>
            <a:ext cx="45465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probabilités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permettent de représente</a:t>
            </a:r>
            <a:r>
              <a:rPr lang="en-CA" sz="1090"/>
              <a:t>r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état théorique des choses.</a:t>
            </a:r>
            <a:endParaRPr sz="1090"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statistiques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utilisent des données permettant de</a:t>
            </a:r>
            <a:r>
              <a:rPr lang="en-CA" sz="109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comprendre, d’estimer les valeurs théoriques.</a:t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PROBABILITÉS VS STATISTIQUES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/>
        </p:nvSpPr>
        <p:spPr>
          <a:xfrm>
            <a:off x="50800" y="800100"/>
            <a:ext cx="454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est un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échantillon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 les variables aléatoires 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sont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indépendantes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suivent la même loi. On dit alors qu’elles sont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indépendantes et identiquement distribuées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(i.i.d.).</a:t>
            </a:r>
            <a:endParaRPr/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50800" y="1536700"/>
            <a:ext cx="4546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Exemples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330200" y="1727200"/>
            <a:ext cx="42672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sont n lancers de pile ou face. Ils sont indépendants et ont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tous la même loi de probabilité.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330200" y="2133600"/>
            <a:ext cx="4267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représentent le QI de n personnes. Ces personnes sont</a:t>
            </a:r>
            <a:endParaRPr/>
          </a:p>
          <a:p>
            <a:pPr indent="0" lvl="0" marL="0" marR="0" rtl="0" algn="l">
              <a:lnSpc>
                <a:spcPct val="1164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8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330200" y="22987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indépendantes et leur QI suit la même distribution (assimilée à une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loi normale).</a:t>
            </a:r>
            <a:endParaRPr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ÉCHANTILLON STATISTIQUE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50800" y="635000"/>
            <a:ext cx="454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L’espérance de la loi suivie par un échantillon i.i.d. est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estimée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 la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moyenne empirique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50800" y="1790700"/>
            <a:ext cx="4546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Exemples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330200" y="1993900"/>
            <a:ext cx="42672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sont 1000 réponses à la question "êtes-vous satisfait de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l’action présidentielle?" (Oui/Non) : la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côte de popularité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 37%) est estimée sur la</a:t>
            </a:r>
            <a:r>
              <a:rPr lang="en-CA" sz="109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réponse de ces 1000 personnes en prenant la moyenne</a:t>
            </a:r>
            <a:r>
              <a:rPr lang="en-CA" sz="1090"/>
              <a:t> empirique.</a:t>
            </a:r>
            <a:endParaRPr/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330200" y="2880625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représentent le QI pour 200 personne : leur moyenne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estime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moyenne théorique (l’espérance).</a:t>
            </a:r>
            <a:endParaRPr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483100" y="3289300"/>
            <a:ext cx="1143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73" y="1140738"/>
            <a:ext cx="3540052" cy="5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ESTIMATION DE LA MOYENNE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loi des grands nombres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22250" y="689500"/>
            <a:ext cx="41529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Sur votre téléphone, allez sur internet et cherchez “Pile ou Face”, vous devriez tomber sur une simulation. Faites-le 5 fois et retenez le nombre de fois que vous obtenez “Face” (heads: la tête)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Combien de “Face” sur vos 5 lancers?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(je noterai les résultats et calculerai simplement la moyenne générale au tableau)</a:t>
            </a:r>
            <a:endParaRPr/>
          </a:p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EXPÉRIENCE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/>
        </p:nvSpPr>
        <p:spPr>
          <a:xfrm>
            <a:off x="25450" y="876350"/>
            <a:ext cx="45465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</a:rPr>
              <a:t>Si (X</a:t>
            </a:r>
            <a:r>
              <a:rPr lang="en-CA" sz="797">
                <a:solidFill>
                  <a:schemeClr val="dk1"/>
                </a:solidFill>
              </a:rPr>
              <a:t>1</a:t>
            </a:r>
            <a:r>
              <a:rPr lang="en-CA" sz="1090">
                <a:solidFill>
                  <a:schemeClr val="dk1"/>
                </a:solidFill>
              </a:rPr>
              <a:t>, ..., X</a:t>
            </a:r>
            <a:r>
              <a:rPr lang="en-CA" sz="797">
                <a:solidFill>
                  <a:schemeClr val="dk1"/>
                </a:solidFill>
              </a:rPr>
              <a:t>n</a:t>
            </a:r>
            <a:r>
              <a:rPr lang="en-CA" sz="1090">
                <a:solidFill>
                  <a:schemeClr val="dk1"/>
                </a:solidFill>
              </a:rPr>
              <a:t>) est un échantillon suivant une loi de moyenne µ et de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 σ</a:t>
            </a:r>
            <a:r>
              <a:rPr lang="en-CA" sz="797"/>
              <a:t>²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alors, plus n est grand, plus leur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moyenne empirique </a:t>
            </a:r>
            <a:r>
              <a:rPr b="1" lang="en-CA" sz="1100">
                <a:solidFill>
                  <a:srgbClr val="333399"/>
                </a:solidFill>
              </a:rPr>
              <a:t>    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s’approche de leur moyenne théorique E(X)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7-10-17 at 8.50.24 PM.png"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512" y="1047425"/>
            <a:ext cx="2368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LA LOI DES GRANDS NOMBRES</a:t>
            </a:r>
            <a:endParaRPr/>
          </a:p>
        </p:txBody>
      </p:sp>
      <p:pic>
        <p:nvPicPr>
          <p:cNvPr descr="\overline{X} \longrightarrow_{n \rightarrow \infty}E(X)" id="249" name="Google Shape;249;p3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02" y="2057400"/>
            <a:ext cx="3375200" cy="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/>
        </p:nvSpPr>
        <p:spPr>
          <a:xfrm>
            <a:off x="50900" y="1479125"/>
            <a:ext cx="2430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9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996"/>
              <a:t>Source: </a:t>
            </a:r>
            <a:endParaRPr i="1" sz="996"/>
          </a:p>
          <a:p>
            <a:pPr indent="0" lvl="0" marL="0" marR="0" rtl="0" algn="l">
              <a:lnSpc>
                <a:spcPct val="1089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CA" sz="9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http://www.littleblackdogsocialmedia.com</a:t>
            </a:r>
            <a:r>
              <a:rPr i="1" lang="en-CA" sz="996"/>
              <a:t>/</a:t>
            </a:r>
            <a:endParaRPr i="1"/>
          </a:p>
          <a:p>
            <a:pPr indent="0" lvl="0" marL="0" marR="0" rtl="0" algn="l">
              <a:lnSpc>
                <a:spcPct val="1089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9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1231900" y="2997200"/>
            <a:ext cx="33655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CA" sz="9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http://www.wordstream.com/</a:t>
            </a:r>
            <a:endParaRPr i="1"/>
          </a:p>
          <a:p>
            <a:pPr indent="0" lvl="0" marL="0" marR="0" rtl="0" algn="l">
              <a:lnSpc>
                <a:spcPct val="115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9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A/B TESTING</a:t>
            </a:r>
            <a:endParaRPr/>
          </a:p>
        </p:txBody>
      </p:sp>
      <p:pic>
        <p:nvPicPr>
          <p:cNvPr descr="ab1.jpg"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35" y="631993"/>
            <a:ext cx="1795832" cy="77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2.png"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912" y="658588"/>
            <a:ext cx="1927162" cy="933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3.jpg" id="259" name="Google Shape;25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250" y="1833796"/>
            <a:ext cx="2003626" cy="11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2581800" y="1636650"/>
            <a:ext cx="1962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9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996">
                <a:solidFill>
                  <a:schemeClr val="dk1"/>
                </a:solidFill>
              </a:rPr>
              <a:t>Source : https://vwo.com</a:t>
            </a:r>
            <a:endParaRPr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LANCEMENT DU TEST</a:t>
            </a:r>
            <a:endParaRPr/>
          </a:p>
        </p:txBody>
      </p:sp>
      <p:pic>
        <p:nvPicPr>
          <p:cNvPr descr="tc3.png"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63" y="734100"/>
            <a:ext cx="3220666" cy="24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/>
        </p:nvSpPr>
        <p:spPr>
          <a:xfrm>
            <a:off x="50800" y="3238500"/>
            <a:ext cx="19939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J’implémente la version A 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APRÈS 1500 VISITES</a:t>
            </a:r>
            <a:endParaRPr/>
          </a:p>
        </p:txBody>
      </p:sp>
      <p:pic>
        <p:nvPicPr>
          <p:cNvPr descr="tc2.png"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00" y="734100"/>
            <a:ext cx="2932800" cy="2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/>
        </p:nvSpPr>
        <p:spPr>
          <a:xfrm>
            <a:off x="50800" y="3238500"/>
            <a:ext cx="19431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C’était une grosse erreur...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EN RÉALITÉ</a:t>
            </a:r>
            <a:endParaRPr/>
          </a:p>
        </p:txBody>
      </p:sp>
      <p:pic>
        <p:nvPicPr>
          <p:cNvPr descr="tc1.png"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00" y="734100"/>
            <a:ext cx="2932800" cy="2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/>
        </p:nvSpPr>
        <p:spPr>
          <a:xfrm>
            <a:off x="50800" y="927100"/>
            <a:ext cx="454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savons déjà (loi des grands nombres) que la moyenne empirique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 vers la moyenne théorique. Mais à partir de quand ceci est-il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vraiment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vrai ?</a:t>
            </a:r>
            <a:endParaRPr/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7"/>
          <p:cNvSpPr txBox="1"/>
          <p:nvPr>
            <p:ph type="title"/>
          </p:nvPr>
        </p:nvSpPr>
        <p:spPr>
          <a:xfrm>
            <a:off x="50800" y="0"/>
            <a:ext cx="4546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QUAND PRENDRE UNE DÉCISION?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Exemples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250325" y="956375"/>
            <a:ext cx="40317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On cherche à répondre au type de questions suivantes:</a:t>
            </a:r>
            <a:endParaRPr i="0" sz="1200" u="none" cap="none" strike="noStrike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Sur 1000 personnes (500 hommes, 500 femmes), on observe que les femmes gagnent en moyenne 2000 euros et les hommes 2100.</a:t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333399"/>
                </a:solidFill>
                <a:latin typeface="Lato"/>
                <a:ea typeface="Lato"/>
                <a:cs typeface="Lato"/>
                <a:sym typeface="Lato"/>
              </a:rPr>
              <a:t>Peut-on en déduire que les femmes gagnent moins que les</a:t>
            </a:r>
            <a:br>
              <a:rPr lang="en-CA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CA" sz="1200">
                <a:solidFill>
                  <a:srgbClr val="333399"/>
                </a:solidFill>
                <a:latin typeface="Lato"/>
                <a:ea typeface="Lato"/>
                <a:cs typeface="Lato"/>
                <a:sym typeface="Lato"/>
              </a:rPr>
              <a:t>hommes?</a:t>
            </a:r>
            <a:b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Même question si l’on a 10 femmes et 10 hommes.</a:t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678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Même question si l’on a 100 femmes et 100 hommes.</a:t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EXEMPLE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/>
        </p:nvSpPr>
        <p:spPr>
          <a:xfrm>
            <a:off x="50800" y="927100"/>
            <a:ext cx="4546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savons déjà (loi des grands nombres) que la moyenne empirique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 vers la moyenne théorique. Mais à partir de quand ceci est-il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vraiment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vrai ?</a:t>
            </a:r>
            <a:endParaRPr/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8"/>
          <p:cNvSpPr txBox="1"/>
          <p:nvPr>
            <p:ph type="title"/>
          </p:nvPr>
        </p:nvSpPr>
        <p:spPr>
          <a:xfrm>
            <a:off x="50800" y="0"/>
            <a:ext cx="4546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QUAND PRENDRE UNE DÉCISION?</a:t>
            </a:r>
            <a:endParaRPr/>
          </a:p>
        </p:txBody>
      </p:sp>
      <p:sp>
        <p:nvSpPr>
          <p:cNvPr id="293" name="Google Shape;293;p38"/>
          <p:cNvSpPr txBox="1"/>
          <p:nvPr/>
        </p:nvSpPr>
        <p:spPr>
          <a:xfrm>
            <a:off x="50800" y="1600200"/>
            <a:ext cx="454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 ne peut jamais être sûr (à 100%) du résultat.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peut, en revanche,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quantifier la fiabilité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 résultat.</a:t>
            </a:r>
            <a:endParaRPr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50800" y="2082800"/>
            <a:ext cx="454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Intuitivement, plus l’échantillon est grand et plus la différence entre les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deux courbes est forte, plus le résultat est fiable.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/>
        </p:nvSpPr>
        <p:spPr>
          <a:xfrm>
            <a:off x="50800" y="1066800"/>
            <a:ext cx="45466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(X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est un échantillon, on estime sa variance </a:t>
            </a:r>
            <a:r>
              <a:rPr lang="en-CA" sz="1090"/>
              <a:t>S²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 la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variance empirique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50800" y="2146300"/>
            <a:ext cx="4546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3339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Remarque: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racine </a:t>
            </a:r>
            <a:r>
              <a:rPr lang="en-CA" sz="1090"/>
              <a:t>S de la 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 S² est l</a:t>
            </a:r>
            <a:r>
              <a:rPr lang="en-CA" sz="1090"/>
              <a:t>’écart-type empirique. Il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représente l’écart </a:t>
            </a:r>
            <a:r>
              <a:rPr lang="en-CA" sz="1090"/>
              <a:t>“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moyen</a:t>
            </a:r>
            <a:r>
              <a:rPr lang="en-CA" sz="1090"/>
              <a:t>”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à la moyenne </a:t>
            </a:r>
            <a:r>
              <a:rPr lang="en-CA" sz="1090"/>
              <a:t>observée.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918" y="1403350"/>
            <a:ext cx="2942082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9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ESTIMATION DE LA VARIANCE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/>
        </p:nvSpPr>
        <p:spPr>
          <a:xfrm>
            <a:off x="50800" y="611650"/>
            <a:ext cx="454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Calculer la moyenne, la variance</a:t>
            </a:r>
            <a:r>
              <a:rPr lang="en-CA" sz="1014">
                <a:solidFill>
                  <a:schemeClr val="dk1"/>
                </a:solidFill>
              </a:rPr>
              <a:t> empirique</a:t>
            </a: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l’écart-type empiriques de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l’échantillon suivant: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1981200" y="901700"/>
            <a:ext cx="2616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2, 3, 5, 2, 1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0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EXERCICE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/>
        </p:nvSpPr>
        <p:spPr>
          <a:xfrm>
            <a:off x="50800" y="611650"/>
            <a:ext cx="454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Calculer la moyenne, la variance empirique et l’écart-type empiriques de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l’échantillon suivant: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1981200" y="901700"/>
            <a:ext cx="2616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2, 3, 5, 2, 1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1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EXERCICE</a:t>
            </a:r>
            <a:endParaRPr/>
          </a:p>
        </p:txBody>
      </p:sp>
      <p:sp>
        <p:nvSpPr>
          <p:cNvPr id="317" name="Google Shape;317;p41"/>
          <p:cNvSpPr txBox="1"/>
          <p:nvPr/>
        </p:nvSpPr>
        <p:spPr>
          <a:xfrm>
            <a:off x="50800" y="1219200"/>
            <a:ext cx="4546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5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moyenne</a:t>
            </a: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47" y="1489100"/>
            <a:ext cx="2730004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/>
        </p:nvSpPr>
        <p:spPr>
          <a:xfrm>
            <a:off x="50800" y="611650"/>
            <a:ext cx="454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Calculer la moyenne, la variance</a:t>
            </a:r>
            <a:r>
              <a:rPr lang="en-CA" sz="1014">
                <a:solidFill>
                  <a:schemeClr val="dk1"/>
                </a:solidFill>
              </a:rPr>
              <a:t> empirique</a:t>
            </a: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l’écart-type empiriques de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l’échantillon suivant: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1981200" y="901700"/>
            <a:ext cx="2616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2, 3, 5, 2, 1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2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EXERCICE</a:t>
            </a:r>
            <a:endParaRPr/>
          </a:p>
        </p:txBody>
      </p:sp>
      <p:sp>
        <p:nvSpPr>
          <p:cNvPr id="326" name="Google Shape;326;p42"/>
          <p:cNvSpPr txBox="1"/>
          <p:nvPr/>
        </p:nvSpPr>
        <p:spPr>
          <a:xfrm>
            <a:off x="50800" y="1219200"/>
            <a:ext cx="4546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5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moyenne</a:t>
            </a: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47" y="1489100"/>
            <a:ext cx="2730004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2"/>
          <p:cNvSpPr txBox="1"/>
          <p:nvPr/>
        </p:nvSpPr>
        <p:spPr>
          <a:xfrm>
            <a:off x="50800" y="1879600"/>
            <a:ext cx="4546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b="0" i="0" lang="en-CA" sz="8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90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101670"/>
            <a:ext cx="4495801" cy="1352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/>
        </p:nvSpPr>
        <p:spPr>
          <a:xfrm>
            <a:off x="50800" y="611650"/>
            <a:ext cx="454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Calculer la moyenne, la variance</a:t>
            </a:r>
            <a:r>
              <a:rPr lang="en-CA" sz="1014">
                <a:solidFill>
                  <a:schemeClr val="dk1"/>
                </a:solidFill>
              </a:rPr>
              <a:t> empirique</a:t>
            </a: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l’écart-type empiriques de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l’échantillon suivant: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1981200" y="901700"/>
            <a:ext cx="2616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2, 3, 5, 2, 1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3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EXERCICE</a:t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50800" y="1219200"/>
            <a:ext cx="4546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85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moyenne</a:t>
            </a:r>
            <a:r>
              <a:rPr b="0" i="0" lang="en-CA" sz="8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50800" y="1879600"/>
            <a:ext cx="4546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85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b="0" i="0" lang="en-CA" sz="8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90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47" y="1489100"/>
            <a:ext cx="2730004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585" y="2180100"/>
            <a:ext cx="69476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3"/>
          <p:cNvSpPr txBox="1"/>
          <p:nvPr/>
        </p:nvSpPr>
        <p:spPr>
          <a:xfrm>
            <a:off x="50800" y="2565400"/>
            <a:ext cx="4546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850">
                <a:solidFill>
                  <a:srgbClr val="333399"/>
                </a:solidFill>
              </a:rPr>
              <a:t>ecart-type</a:t>
            </a:r>
            <a:r>
              <a:rPr b="0" i="0" lang="en-CA" sz="8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839"/>
              <a:t>:</a:t>
            </a:r>
            <a:endParaRPr sz="839"/>
          </a:p>
          <a:p>
            <a:pPr indent="0" lvl="0" marL="0" marR="0" rtl="0" algn="l">
              <a:lnSpc>
                <a:spcPct val="90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575" y="2816400"/>
            <a:ext cx="134357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/>
        </p:nvSpPr>
        <p:spPr>
          <a:xfrm>
            <a:off x="1488250" y="2159000"/>
            <a:ext cx="2984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matplotlib.org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50800" y="2374900"/>
            <a:ext cx="4546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Histoire de la loi normale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30200" y="2590800"/>
            <a:ext cx="4267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Loi des erreurs (Gauss, 1777-1855)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30200" y="2768600"/>
            <a:ext cx="4267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67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L’homme moyen (Quételet, 1796-1874)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L’eugénisme (Galton, 1822-1911)</a:t>
            </a:r>
            <a:endParaRPr/>
          </a:p>
          <a:p>
            <a:pPr indent="0" lvl="0" marL="0" marR="0" rtl="0" algn="l">
              <a:lnSpc>
                <a:spcPct val="1467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4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RETOUR SUR LA LOI NORMALE</a:t>
            </a:r>
            <a:endParaRPr/>
          </a:p>
        </p:txBody>
      </p:sp>
      <p:pic>
        <p:nvPicPr>
          <p:cNvPr descr="histnorm.jpg" id="352" name="Google Shape;3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975" y="643549"/>
            <a:ext cx="1866900" cy="152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inormale.png"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00" y="616213"/>
            <a:ext cx="2093475" cy="13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Retour sur la loi normale (2)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5"/>
          <p:cNvSpPr txBox="1"/>
          <p:nvPr/>
        </p:nvSpPr>
        <p:spPr>
          <a:xfrm>
            <a:off x="1535813" y="1879850"/>
            <a:ext cx="3009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wikipedia.com</a:t>
            </a:r>
            <a:endParaRPr i="1"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50800" y="2108200"/>
            <a:ext cx="45466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X suit la loi normale N (µ, σ²)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330200" y="2273300"/>
            <a:ext cx="4267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67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peut prendre toutes les valeurs entre −</a:t>
            </a:r>
            <a:r>
              <a:rPr lang="en-CA" sz="1100">
                <a:solidFill>
                  <a:srgbClr val="373637"/>
                </a:solidFill>
                <a:highlight>
                  <a:srgbClr val="F9F9FA"/>
                </a:highlight>
              </a:rPr>
              <a:t>∞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+</a:t>
            </a:r>
            <a:r>
              <a:rPr lang="en-CA" sz="1100">
                <a:solidFill>
                  <a:srgbClr val="373637"/>
                </a:solidFill>
                <a:highlight>
                  <a:srgbClr val="F9F9FA"/>
                </a:highlight>
              </a:rPr>
              <a:t>∞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courbe est symétrique.</a:t>
            </a:r>
            <a:endParaRPr/>
          </a:p>
          <a:p>
            <a:pPr indent="0" lvl="0" marL="0" marR="0" rtl="0" algn="l">
              <a:lnSpc>
                <a:spcPct val="1467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330200" y="2692400"/>
            <a:ext cx="4267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L’espérance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X vaut µ : la courbe est centrée en µ.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variance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X vaut σ² (son écart-type vaut donc σ).</a:t>
            </a:r>
            <a:endParaRPr/>
          </a:p>
          <a:p>
            <a:pPr indent="0" lvl="0" marL="0" marR="0" rtl="0" algn="l">
              <a:lnSpc>
                <a:spcPct val="1467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5"/>
          <p:cNvSpPr txBox="1"/>
          <p:nvPr>
            <p:ph type="title"/>
          </p:nvPr>
        </p:nvSpPr>
        <p:spPr>
          <a:xfrm>
            <a:off x="82150" y="0"/>
            <a:ext cx="42672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RETOUR SUR LA LOI NORMALE (2)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463" y="1964825"/>
            <a:ext cx="2594475" cy="12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6"/>
          <p:cNvSpPr txBox="1"/>
          <p:nvPr>
            <p:ph type="title"/>
          </p:nvPr>
        </p:nvSpPr>
        <p:spPr>
          <a:xfrm>
            <a:off x="-83475" y="0"/>
            <a:ext cx="48348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THÉORÈME DE LA LIMITE CENTRALE (</a:t>
            </a:r>
            <a:r>
              <a:rPr lang="en-CA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CA"/>
              <a:t>) </a:t>
            </a:r>
            <a:endParaRPr/>
          </a:p>
        </p:txBody>
      </p:sp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78875" y="625525"/>
            <a:ext cx="43773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2"/>
                </a:solidFill>
              </a:rPr>
              <a:t>Loi des grands nombres </a:t>
            </a:r>
            <a:r>
              <a:rPr lang="en-CA"/>
              <a:t>: si on fait la moyenne de plusieurs mesures d’une valeur, alors plus on a de mesures, plus cette moyenne s’approche de la vraie valeur.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2"/>
                </a:solidFill>
              </a:rPr>
              <a:t>Théorème de la limite centrale</a:t>
            </a:r>
            <a:r>
              <a:rPr lang="en-CA"/>
              <a:t> : on sait en plus que cette moyenne des mesures est une variable aléatoire dont la distribution tend vers une loi normale autour de la vraie valeur. </a:t>
            </a:r>
            <a:endParaRPr/>
          </a:p>
        </p:txBody>
      </p:sp>
      <p:cxnSp>
        <p:nvCxnSpPr>
          <p:cNvPr id="371" name="Google Shape;371;p46"/>
          <p:cNvCxnSpPr/>
          <p:nvPr/>
        </p:nvCxnSpPr>
        <p:spPr>
          <a:xfrm>
            <a:off x="699825" y="3210425"/>
            <a:ext cx="32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6"/>
          <p:cNvCxnSpPr>
            <a:stCxn id="368" idx="2"/>
          </p:cNvCxnSpPr>
          <p:nvPr/>
        </p:nvCxnSpPr>
        <p:spPr>
          <a:xfrm rot="10800000">
            <a:off x="2279500" y="1823450"/>
            <a:ext cx="192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6"/>
          <p:cNvCxnSpPr/>
          <p:nvPr/>
        </p:nvCxnSpPr>
        <p:spPr>
          <a:xfrm flipH="1">
            <a:off x="2392725" y="2491275"/>
            <a:ext cx="824100" cy="6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6"/>
          <p:cNvSpPr txBox="1"/>
          <p:nvPr/>
        </p:nvSpPr>
        <p:spPr>
          <a:xfrm>
            <a:off x="3133350" y="2106025"/>
            <a:ext cx="539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vraie valeur</a:t>
            </a:r>
            <a:endParaRPr sz="1000"/>
          </a:p>
        </p:txBody>
      </p:sp>
      <p:cxnSp>
        <p:nvCxnSpPr>
          <p:cNvPr id="375" name="Google Shape;375;p46"/>
          <p:cNvCxnSpPr/>
          <p:nvPr/>
        </p:nvCxnSpPr>
        <p:spPr>
          <a:xfrm>
            <a:off x="1192825" y="2578725"/>
            <a:ext cx="720600" cy="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46"/>
          <p:cNvSpPr txBox="1"/>
          <p:nvPr/>
        </p:nvSpPr>
        <p:spPr>
          <a:xfrm>
            <a:off x="0" y="2208600"/>
            <a:ext cx="1778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distribution de la moyenne des observations</a:t>
            </a: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/>
          <p:nvPr>
            <p:ph type="title"/>
          </p:nvPr>
        </p:nvSpPr>
        <p:spPr>
          <a:xfrm>
            <a:off x="-83475" y="0"/>
            <a:ext cx="48348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THÉORÈME DE LA LIMITE CENTRALE (1) </a:t>
            </a:r>
            <a:endParaRPr/>
          </a:p>
        </p:txBody>
      </p:sp>
      <p:sp>
        <p:nvSpPr>
          <p:cNvPr id="382" name="Google Shape;382;p47"/>
          <p:cNvSpPr txBox="1"/>
          <p:nvPr>
            <p:ph idx="1" type="body"/>
          </p:nvPr>
        </p:nvSpPr>
        <p:spPr>
          <a:xfrm>
            <a:off x="78875" y="625525"/>
            <a:ext cx="4377300" cy="19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Reprise des chiffres de l’Expérience “Pile ou Face”.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Graphe au tableau.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Exemples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250325" y="956375"/>
            <a:ext cx="40317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On parle de </a:t>
            </a:r>
            <a:r>
              <a:rPr b="1" lang="en-CA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b="1" lang="en-CA" sz="120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 testing.</a:t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Sur une page web, il y 2 boutons: un </a:t>
            </a:r>
            <a:r>
              <a:rPr lang="en-CA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rouge</a:t>
            </a: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 et un </a:t>
            </a:r>
            <a:r>
              <a:rPr lang="en-CA" sz="120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bleu</a:t>
            </a: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Sur 1000 personnes l’ayant vu, 23 ont cliqué sur le </a:t>
            </a:r>
            <a:r>
              <a:rPr lang="en-CA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rouge</a:t>
            </a: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Sur 500 personnes l’ayant vu, 17 ont cliqué sur le</a:t>
            </a:r>
            <a:r>
              <a:rPr b="1"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CA" sz="120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bleu</a:t>
            </a:r>
            <a:r>
              <a:rPr b="1"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Peut-on affirmer que le bouton bleu a plus de succès ?</a:t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EXEMPLE 2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-83475" y="0"/>
            <a:ext cx="48348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THÉORÈME DE LA LIMITE CENTRALE (2) </a:t>
            </a:r>
            <a:endParaRPr/>
          </a:p>
        </p:txBody>
      </p:sp>
      <p:pic>
        <p:nvPicPr>
          <p:cNvPr descr="Screen Shot 2017-10-17 at 8.41.14 PM.png" id="388" name="Google Shape;3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0" y="661775"/>
            <a:ext cx="3530345" cy="241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8"/>
          <p:cNvSpPr txBox="1"/>
          <p:nvPr/>
        </p:nvSpPr>
        <p:spPr>
          <a:xfrm>
            <a:off x="1341950" y="3077275"/>
            <a:ext cx="300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Laquelle préfère-t-on 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17 at 8.41.14 PM.png" id="394" name="Google Shape;3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0" y="661775"/>
            <a:ext cx="3530345" cy="2415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9"/>
          <p:cNvCxnSpPr/>
          <p:nvPr/>
        </p:nvCxnSpPr>
        <p:spPr>
          <a:xfrm>
            <a:off x="2003300" y="2465600"/>
            <a:ext cx="7641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9"/>
          <p:cNvCxnSpPr/>
          <p:nvPr/>
        </p:nvCxnSpPr>
        <p:spPr>
          <a:xfrm rot="10800000">
            <a:off x="1945750" y="2472125"/>
            <a:ext cx="5391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9"/>
          <p:cNvSpPr txBox="1"/>
          <p:nvPr>
            <p:ph type="title"/>
          </p:nvPr>
        </p:nvSpPr>
        <p:spPr>
          <a:xfrm>
            <a:off x="-83475" y="0"/>
            <a:ext cx="48348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THÉORÈME DE LA LIMITE CENTRALE (3) </a:t>
            </a:r>
            <a:endParaRPr/>
          </a:p>
        </p:txBody>
      </p:sp>
      <p:cxnSp>
        <p:nvCxnSpPr>
          <p:cNvPr id="398" name="Google Shape;398;p49"/>
          <p:cNvCxnSpPr/>
          <p:nvPr/>
        </p:nvCxnSpPr>
        <p:spPr>
          <a:xfrm rot="10800000">
            <a:off x="2179900" y="1566675"/>
            <a:ext cx="2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9"/>
          <p:cNvCxnSpPr/>
          <p:nvPr/>
        </p:nvCxnSpPr>
        <p:spPr>
          <a:xfrm>
            <a:off x="2195925" y="1566675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49"/>
          <p:cNvCxnSpPr/>
          <p:nvPr/>
        </p:nvCxnSpPr>
        <p:spPr>
          <a:xfrm flipH="1">
            <a:off x="2298500" y="1290575"/>
            <a:ext cx="1091700" cy="10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49"/>
          <p:cNvCxnSpPr/>
          <p:nvPr/>
        </p:nvCxnSpPr>
        <p:spPr>
          <a:xfrm flipH="1">
            <a:off x="2343550" y="1252050"/>
            <a:ext cx="96960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49"/>
          <p:cNvSpPr txBox="1"/>
          <p:nvPr/>
        </p:nvSpPr>
        <p:spPr>
          <a:xfrm>
            <a:off x="2417500" y="785050"/>
            <a:ext cx="2000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Plus la variance est faible, plus l’estimation est sûre.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/>
        </p:nvSpPr>
        <p:spPr>
          <a:xfrm>
            <a:off x="122050" y="227200"/>
            <a:ext cx="435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Théorème de la limite centrale</a:t>
            </a: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 : La moyenne empirique d’un échantillon d’observations i.i.d. (indépendantes et identiquement distribuées) s’approche d’une loi normale de paramètres:</a:t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-"/>
            </a:pP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moyenne = moyenne théorique</a:t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-"/>
            </a:pP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variance = variance théorique </a:t>
            </a:r>
            <a:r>
              <a:rPr b="1"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/ nombre d’échantillons</a:t>
            </a:r>
            <a:endParaRPr b="1"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 : plus vous avez d’échantillons, plus vous pouvez affirmer que vous avez une bonne estimation de la vraie moyenne.</a:t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50"/>
          <p:cNvSpPr txBox="1"/>
          <p:nvPr>
            <p:ph type="title"/>
          </p:nvPr>
        </p:nvSpPr>
        <p:spPr>
          <a:xfrm>
            <a:off x="-83475" y="0"/>
            <a:ext cx="48348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THÉORÈME DE LA LIMITE CENTRALE (4)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Théorème central limite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1"/>
          <p:cNvSpPr txBox="1"/>
          <p:nvPr/>
        </p:nvSpPr>
        <p:spPr>
          <a:xfrm>
            <a:off x="1014250" y="642150"/>
            <a:ext cx="2568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 des plus grand résultats statistiques.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1"/>
          <p:cNvSpPr txBox="1"/>
          <p:nvPr/>
        </p:nvSpPr>
        <p:spPr>
          <a:xfrm>
            <a:off x="50800" y="863600"/>
            <a:ext cx="4546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(X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est un échantillon iid suivant une loi de moyenne µ et de</a:t>
            </a:r>
            <a:endParaRPr/>
          </a:p>
          <a:p>
            <a:pPr indent="0" lvl="0" marL="0" marR="0" rtl="0" algn="l">
              <a:lnSpc>
                <a:spcPct val="1164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8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1"/>
          <p:cNvSpPr txBox="1"/>
          <p:nvPr/>
        </p:nvSpPr>
        <p:spPr>
          <a:xfrm>
            <a:off x="50800" y="1149300"/>
            <a:ext cx="4546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 σ</a:t>
            </a:r>
            <a:r>
              <a:rPr lang="en-CA" sz="797"/>
              <a:t>²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alors, si n </a:t>
            </a:r>
            <a:r>
              <a:rPr lang="en-CA" sz="1090"/>
              <a:t>tend vers l’infini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leur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moyenne empirique </a:t>
            </a:r>
            <a:r>
              <a:rPr b="1" lang="en-CA" sz="1100">
                <a:solidFill>
                  <a:srgbClr val="333399"/>
                </a:solidFill>
              </a:rPr>
              <a:t>tend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une loi normale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090"/>
              <a:t>                    :</a:t>
            </a:r>
            <a:endParaRPr/>
          </a:p>
          <a:p>
            <a:pPr indent="0" lvl="0" marL="0" marR="0" rtl="0" algn="l">
              <a:lnSpc>
                <a:spcPct val="1713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9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1"/>
          <p:cNvSpPr txBox="1"/>
          <p:nvPr/>
        </p:nvSpPr>
        <p:spPr>
          <a:xfrm>
            <a:off x="50800" y="2654300"/>
            <a:ext cx="4546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Remarque: </a:t>
            </a:r>
            <a:r>
              <a:rPr b="0" i="0" lang="en-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-CA" sz="1100"/>
              <a:t>²</a:t>
            </a:r>
            <a:r>
              <a:rPr b="0" i="0" lang="en-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/n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représente la fiabilité de l’estimation. Plus n est grand,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 il est probable que la vraie moyenne µ soit bien approximée par   .</a:t>
            </a:r>
            <a:endParaRPr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1"/>
          <p:cNvSpPr txBox="1"/>
          <p:nvPr/>
        </p:nvSpPr>
        <p:spPr>
          <a:xfrm>
            <a:off x="4483100" y="3289300"/>
            <a:ext cx="1143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312" y="1291440"/>
            <a:ext cx="691088" cy="3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625" y="1699453"/>
            <a:ext cx="1749701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17 at 8.50.24 PM.png" id="421" name="Google Shape;42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6262" y="2821600"/>
            <a:ext cx="2368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1"/>
          <p:cNvSpPr txBox="1"/>
          <p:nvPr>
            <p:ph type="title"/>
          </p:nvPr>
        </p:nvSpPr>
        <p:spPr>
          <a:xfrm>
            <a:off x="-83475" y="0"/>
            <a:ext cx="48348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THÉORÈME DE LA LIMITE CENTRALE (5) </a:t>
            </a:r>
            <a:endParaRPr/>
          </a:p>
        </p:txBody>
      </p:sp>
      <p:pic>
        <p:nvPicPr>
          <p:cNvPr id="423" name="Google Shape;423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4250" y="2147899"/>
            <a:ext cx="2091017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1"/>
          <p:cNvSpPr txBox="1"/>
          <p:nvPr/>
        </p:nvSpPr>
        <p:spPr>
          <a:xfrm>
            <a:off x="50800" y="2204725"/>
            <a:ext cx="1246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chemeClr val="dk1"/>
                </a:solidFill>
              </a:rPr>
              <a:t>ou encore: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Estimation par la loi de Student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2"/>
          <p:cNvSpPr txBox="1"/>
          <p:nvPr/>
        </p:nvSpPr>
        <p:spPr>
          <a:xfrm>
            <a:off x="50800" y="749300"/>
            <a:ext cx="45466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Lorsque la variance de l’échantillon n’est pas connue, la loi normale est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remplacée par la loi de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Student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paramètre n − 1.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2"/>
          <p:cNvSpPr txBox="1"/>
          <p:nvPr/>
        </p:nvSpPr>
        <p:spPr>
          <a:xfrm>
            <a:off x="3225200" y="1459251"/>
            <a:ext cx="137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wikipedia.com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50800" y="2218950"/>
            <a:ext cx="4546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</a:rPr>
              <a:t>Lorsque l’échantillon est suffisamment grand, la loi de Student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s’apparente à une loi normale centrée (moyenne 0) réduite (écart-type 1).</a:t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/>
              <a:t>Pour simplifier, on va admettre cette approximation:</a:t>
            </a:r>
            <a:endParaRPr sz="1090"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2"/>
          <p:cNvSpPr txBox="1"/>
          <p:nvPr/>
        </p:nvSpPr>
        <p:spPr>
          <a:xfrm>
            <a:off x="4483100" y="3289300"/>
            <a:ext cx="1143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2"/>
          <p:cNvSpPr txBox="1"/>
          <p:nvPr>
            <p:ph type="title"/>
          </p:nvPr>
        </p:nvSpPr>
        <p:spPr>
          <a:xfrm>
            <a:off x="-32150" y="0"/>
            <a:ext cx="46617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ESTIMATION PAR LA LOI DE STUDENT</a:t>
            </a:r>
            <a:endParaRPr/>
          </a:p>
        </p:txBody>
      </p:sp>
      <p:pic>
        <p:nvPicPr>
          <p:cNvPr descr="student.jpg" id="435" name="Google Shape;4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825" y="1146238"/>
            <a:ext cx="1593350" cy="9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614" y="2853201"/>
            <a:ext cx="2546961" cy="5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/>
          <p:nvPr/>
        </p:nvSpPr>
        <p:spPr>
          <a:xfrm>
            <a:off x="1552825" y="3187700"/>
            <a:ext cx="276000" cy="26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95.png" id="442" name="Google Shape;4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50" y="2125650"/>
            <a:ext cx="1720876" cy="12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3"/>
          <p:cNvSpPr txBox="1"/>
          <p:nvPr/>
        </p:nvSpPr>
        <p:spPr>
          <a:xfrm>
            <a:off x="57150" y="584200"/>
            <a:ext cx="454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le cas d’un échantillon (X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...X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de moyenne µ, la moyenne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théorique se trouve avec une certitude de 95% dans l’intervalle: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3"/>
          <p:cNvSpPr txBox="1"/>
          <p:nvPr/>
        </p:nvSpPr>
        <p:spPr>
          <a:xfrm>
            <a:off x="57150" y="1547225"/>
            <a:ext cx="195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 correspond à :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210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3"/>
          <p:cNvSpPr txBox="1"/>
          <p:nvPr/>
        </p:nvSpPr>
        <p:spPr>
          <a:xfrm>
            <a:off x="1913400" y="2260600"/>
            <a:ext cx="268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1.96 : la valeur après laquelle l’aire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vaut 2.5%.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3"/>
          <p:cNvSpPr txBox="1"/>
          <p:nvPr/>
        </p:nvSpPr>
        <p:spPr>
          <a:xfrm>
            <a:off x="1913425" y="2654300"/>
            <a:ext cx="2684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−1.96 : la valeur avant laquelle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l’aire vaut 2.5%.</a:t>
            </a:r>
            <a:endParaRPr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4483100" y="3289300"/>
            <a:ext cx="1143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INTERVALLE DE CONFIANCE</a:t>
            </a:r>
            <a:endParaRPr/>
          </a:p>
        </p:txBody>
      </p:sp>
      <p:pic>
        <p:nvPicPr>
          <p:cNvPr id="449" name="Google Shape;44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582" y="1704675"/>
            <a:ext cx="3088967" cy="4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563" y="1020388"/>
            <a:ext cx="2312275" cy="4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/>
        </p:nvSpPr>
        <p:spPr>
          <a:xfrm>
            <a:off x="57150" y="584200"/>
            <a:ext cx="454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4"/>
          <p:cNvSpPr txBox="1"/>
          <p:nvPr/>
        </p:nvSpPr>
        <p:spPr>
          <a:xfrm>
            <a:off x="4483100" y="3289300"/>
            <a:ext cx="1143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54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LOI 68-95-99.7</a:t>
            </a:r>
            <a:endParaRPr/>
          </a:p>
        </p:txBody>
      </p:sp>
      <p:pic>
        <p:nvPicPr>
          <p:cNvPr id="458" name="Google Shape;4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13" y="636275"/>
            <a:ext cx="2742171" cy="271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/>
        </p:nvSpPr>
        <p:spPr>
          <a:xfrm>
            <a:off x="57150" y="584200"/>
            <a:ext cx="454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5"/>
          <p:cNvSpPr txBox="1"/>
          <p:nvPr/>
        </p:nvSpPr>
        <p:spPr>
          <a:xfrm>
            <a:off x="4483100" y="3289300"/>
            <a:ext cx="1143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5" name="Google Shape;465;p55"/>
          <p:cNvGraphicFramePr/>
          <p:nvPr/>
        </p:nvGraphicFramePr>
        <p:xfrm>
          <a:off x="73000" y="6739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  <a:tableStyleId>{39C1DA15-70B4-44FC-8643-DF6130EA3883}</a:tableStyleId>
              </a:tblPr>
              <a:tblGrid>
                <a:gridCol w="698025"/>
                <a:gridCol w="1270850"/>
                <a:gridCol w="1166700"/>
                <a:gridCol w="1315825"/>
              </a:tblGrid>
              <a:tr h="37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Range</a:t>
                      </a:r>
                      <a:endParaRPr b="1"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Freq.</a:t>
                      </a:r>
                      <a:r>
                        <a:rPr b="1"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 inside range</a:t>
                      </a:r>
                      <a:endParaRPr b="1"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</a:t>
                      </a:r>
                      <a:r>
                        <a:rPr b="1"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req. outside range</a:t>
                      </a:r>
                      <a:endParaRPr b="1"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</a:t>
                      </a:r>
                      <a:r>
                        <a:rPr b="1"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req. for daily event</a:t>
                      </a:r>
                      <a:endParaRPr b="1"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</a:tr>
              <a:tr h="2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μ ± σ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0.682689492137086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 in 3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Twice a week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μ ± 2σ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0.954499736103642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 in 22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Every three weeks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μ ± 3σ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0.997300203936740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 in 370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Yearly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μ ± 4σ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0.999936657516334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 in 15787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Every 43 years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μ ± 5σ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0.999999426696856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 in 1744278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Every 4776 years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μ ± 6σ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0.9999999980268</a:t>
                      </a: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25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 in 506797346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Every 1.38 million years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μ ± 7σ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0.999999999997440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 in 390682215445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CA" sz="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Every 1.07 billion years</a:t>
                      </a:r>
                      <a:endParaRPr sz="80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5200" marB="25200" marR="54000" marL="36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6" name="Google Shape;466;p55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LOI 68-95-99.7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"/>
          <p:cNvSpPr txBox="1"/>
          <p:nvPr/>
        </p:nvSpPr>
        <p:spPr>
          <a:xfrm>
            <a:off x="98800" y="622850"/>
            <a:ext cx="4399800" cy="28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Vous voulez prendre une décision et vous voulez connaître la probabilité que cette décision soit une erreur. Par exemple, si le taux de clics est de 4% ou plus, il faut dépenser 1 million de plus dans la pub.</a:t>
            </a:r>
            <a:endParaRPr sz="10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Vous observez que sur une semaine, le taux de clics moyen est de 5.1% sur n = 10,000 personnes. Ce qui vous fait un écart-type de 0.22 (calcul au tableau)</a:t>
            </a:r>
            <a:endParaRPr sz="10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Vous savez que:</a:t>
            </a:r>
            <a:endParaRPr sz="10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En remplaçant μ par 0.04, on obtient la valeur 5, qui est un nombre très excentré dans la distribution: la probabilité d’obtenir 5 </a:t>
            </a:r>
            <a:r>
              <a:rPr b="1" lang="en-CA" sz="1000"/>
              <a:t>ou plus grand</a:t>
            </a:r>
            <a:r>
              <a:rPr lang="en-CA" sz="1000"/>
              <a:t> en tirant une loi normale N(0,1) est très faible (1 sur 1.7million). Vous pouvez prendre votre décision avec très peu de risque.</a:t>
            </a:r>
            <a:br>
              <a:rPr lang="en-CA" sz="1000"/>
            </a:br>
            <a:r>
              <a:rPr b="1" lang="en-CA" sz="1000"/>
              <a:t>Autre scénario</a:t>
            </a:r>
            <a:r>
              <a:rPr lang="en-CA" sz="1000"/>
              <a:t>: si vous aviez observé une moyenne de 4.11%, le même calcul donne 0.5. La probabilité d’obtenir 0.5 ou plus en tirant une valeur de N(0,1) est de l’ordre de ⅓. Le risque de se tromper est important.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6"/>
          <p:cNvSpPr txBox="1"/>
          <p:nvPr/>
        </p:nvSpPr>
        <p:spPr>
          <a:xfrm>
            <a:off x="4483100" y="3289300"/>
            <a:ext cx="1143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56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 TESTS STATISTIQUES</a:t>
            </a:r>
            <a:endParaRPr/>
          </a:p>
        </p:txBody>
      </p:sp>
      <p:pic>
        <p:nvPicPr>
          <p:cNvPr id="474" name="Google Shape;47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400" y="1794562"/>
            <a:ext cx="2151074" cy="3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10 at 10.42.30 PM.png" id="479" name="Google Shape;4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0275"/>
            <a:ext cx="4292600" cy="276681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7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 TESTS STATISTIQUES (2)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Exemples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50325" y="956375"/>
            <a:ext cx="4031700" cy="22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Peut-on affirmer qu’il y a plus de garçons que de filles en</a:t>
            </a:r>
            <a:b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CA" sz="1200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rPr>
              <a:t>informatique?</a:t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EXEMPLE 3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 txBox="1"/>
          <p:nvPr/>
        </p:nvSpPr>
        <p:spPr>
          <a:xfrm>
            <a:off x="98800" y="734100"/>
            <a:ext cx="4399800" cy="2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J’ai tiré 100 pile/face et eu 70 “pile”: la pièce est sûrement pipée!</a:t>
            </a:r>
            <a:endParaRPr sz="1200"/>
          </a:p>
        </p:txBody>
      </p:sp>
      <p:sp>
        <p:nvSpPr>
          <p:cNvPr id="486" name="Google Shape;486;p58"/>
          <p:cNvSpPr txBox="1"/>
          <p:nvPr/>
        </p:nvSpPr>
        <p:spPr>
          <a:xfrm>
            <a:off x="4483100" y="3289300"/>
            <a:ext cx="1143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8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BIEN MODÉLISER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9"/>
          <p:cNvSpPr txBox="1"/>
          <p:nvPr/>
        </p:nvSpPr>
        <p:spPr>
          <a:xfrm>
            <a:off x="98800" y="734100"/>
            <a:ext cx="4399800" cy="2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J’ai tiré 100 pile/face et eu 70 “pile”: la pièce est sûrement pipée!</a:t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/>
              <a:t>Quantifions</a:t>
            </a:r>
            <a:r>
              <a:rPr lang="en-CA" sz="1200"/>
              <a:t>: je parie que la proba de “pile” est &gt;= 0.6.</a:t>
            </a:r>
            <a:endParaRPr sz="1200"/>
          </a:p>
        </p:txBody>
      </p:sp>
      <p:sp>
        <p:nvSpPr>
          <p:cNvPr id="493" name="Google Shape;493;p59"/>
          <p:cNvSpPr txBox="1"/>
          <p:nvPr/>
        </p:nvSpPr>
        <p:spPr>
          <a:xfrm>
            <a:off x="4483100" y="3289300"/>
            <a:ext cx="1143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59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BIEN MODÉLISER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/>
        </p:nvSpPr>
        <p:spPr>
          <a:xfrm>
            <a:off x="98800" y="734100"/>
            <a:ext cx="4399800" cy="2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J’ai tiré 100 pile/face et eu 70 “pile”: la pièce est sûrement pipée!</a:t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/>
              <a:t>Quantifions</a:t>
            </a:r>
            <a:r>
              <a:rPr lang="en-CA" sz="1200"/>
              <a:t>: je parie 5 contre 1 que la proba de “pile” est &gt;= 0.6.</a:t>
            </a:r>
            <a:endParaRPr sz="1200"/>
          </a:p>
        </p:txBody>
      </p:sp>
      <p:sp>
        <p:nvSpPr>
          <p:cNvPr id="500" name="Google Shape;500;p60"/>
          <p:cNvSpPr txBox="1"/>
          <p:nvPr/>
        </p:nvSpPr>
        <p:spPr>
          <a:xfrm>
            <a:off x="4483100" y="3289300"/>
            <a:ext cx="1143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60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BIEN MODÉLISER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1"/>
          <p:cNvSpPr txBox="1"/>
          <p:nvPr/>
        </p:nvSpPr>
        <p:spPr>
          <a:xfrm>
            <a:off x="98800" y="734100"/>
            <a:ext cx="4399800" cy="2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J’ai tiré 100 pile/face et eu 70 “pile”: la pièce est sûrement pipée!</a:t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/>
              <a:t>Quantifions</a:t>
            </a:r>
            <a:r>
              <a:rPr lang="en-CA" sz="1200"/>
              <a:t>: je parie 5 contre 1 que la proba de “pile” est &gt;= 0.6.</a:t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Puis-je estimer la probabilité que la proba de pile soit &gt;= 0.6? NON</a:t>
            </a:r>
            <a:endParaRPr sz="1200"/>
          </a:p>
        </p:txBody>
      </p:sp>
      <p:sp>
        <p:nvSpPr>
          <p:cNvPr id="507" name="Google Shape;507;p61"/>
          <p:cNvSpPr txBox="1"/>
          <p:nvPr/>
        </p:nvSpPr>
        <p:spPr>
          <a:xfrm>
            <a:off x="4483100" y="3289300"/>
            <a:ext cx="1143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61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BIEN MODÉLISER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/>
          <p:nvPr/>
        </p:nvSpPr>
        <p:spPr>
          <a:xfrm>
            <a:off x="98800" y="734100"/>
            <a:ext cx="4399800" cy="2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J’ai tiré 100 pile/face et eu 70 “pile”: la pièce est sûrement pipée!</a:t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/>
              <a:t>Quantifions</a:t>
            </a:r>
            <a:r>
              <a:rPr lang="en-CA" sz="1200"/>
              <a:t>: je parie 5 contre 1 que la proba de “pile” est &gt;= 0.6.</a:t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Puis-je estimer la probabilité que la proba de pile soit &gt;= 0.6? NON</a:t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Mais je peux estimer la probabilité que, en supposant que je me trompe (que la proba de pile soit &lt; 0.6), que j’obtienne le résultat observé </a:t>
            </a:r>
            <a:r>
              <a:rPr b="1" lang="en-CA" sz="1200"/>
              <a:t>ou pire</a:t>
            </a:r>
            <a:r>
              <a:rPr lang="en-CA" sz="1200"/>
              <a:t>.</a:t>
            </a:r>
            <a:endParaRPr sz="120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C’est cette probabilité qui me donnera la “confiance”.</a:t>
            </a:r>
            <a:endParaRPr sz="1200"/>
          </a:p>
        </p:txBody>
      </p:sp>
      <p:sp>
        <p:nvSpPr>
          <p:cNvPr id="514" name="Google Shape;514;p62"/>
          <p:cNvSpPr txBox="1"/>
          <p:nvPr/>
        </p:nvSpPr>
        <p:spPr>
          <a:xfrm>
            <a:off x="4483100" y="3289300"/>
            <a:ext cx="1143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62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BIEN MODÉLISER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À LA LOUCHE</a:t>
            </a:r>
            <a:endParaRPr/>
          </a:p>
        </p:txBody>
      </p:sp>
      <p:pic>
        <p:nvPicPr>
          <p:cNvPr descr="tc2.png" id="521" name="Google Shape;52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00" y="734100"/>
            <a:ext cx="2932800" cy="21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3"/>
          <p:cNvSpPr txBox="1"/>
          <p:nvPr/>
        </p:nvSpPr>
        <p:spPr>
          <a:xfrm>
            <a:off x="223900" y="2896025"/>
            <a:ext cx="4149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On calcule l’écart-type (empirique!) et on superpose les courbes à +/- </a:t>
            </a:r>
            <a:r>
              <a:rPr lang="en-CA">
                <a:solidFill>
                  <a:srgbClr val="333333"/>
                </a:solidFill>
                <a:highlight>
                  <a:srgbClr val="FFFFFF"/>
                </a:highlight>
              </a:rPr>
              <a:t>σ (68%), 2σ (95%), ...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À LA LOUCHE</a:t>
            </a:r>
            <a:endParaRPr/>
          </a:p>
        </p:txBody>
      </p:sp>
      <p:pic>
        <p:nvPicPr>
          <p:cNvPr descr="tc1.png" id="528" name="Google Shape;52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00" y="734100"/>
            <a:ext cx="2932800" cy="21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4"/>
          <p:cNvSpPr txBox="1"/>
          <p:nvPr/>
        </p:nvSpPr>
        <p:spPr>
          <a:xfrm>
            <a:off x="223900" y="2896025"/>
            <a:ext cx="4149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On aurait su qu’il fallait continuer...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À LA LOUCHE</a:t>
            </a:r>
            <a:endParaRPr/>
          </a:p>
        </p:txBody>
      </p:sp>
      <p:sp>
        <p:nvSpPr>
          <p:cNvPr id="535" name="Google Shape;535;p65"/>
          <p:cNvSpPr txBox="1"/>
          <p:nvPr/>
        </p:nvSpPr>
        <p:spPr>
          <a:xfrm>
            <a:off x="269050" y="604675"/>
            <a:ext cx="40803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Loi binomiale (N tirages de Bernoulli </a:t>
            </a:r>
            <a:r>
              <a:rPr lang="en-CA" sz="1200">
                <a:solidFill>
                  <a:schemeClr val="dk1"/>
                </a:solidFill>
              </a:rPr>
              <a:t>i.i.d) de paramètre p, puis on fait la moyenne. Ici X est la </a:t>
            </a:r>
            <a:r>
              <a:rPr b="1" lang="en-CA" sz="1200">
                <a:solidFill>
                  <a:schemeClr val="dk1"/>
                </a:solidFill>
              </a:rPr>
              <a:t>moyenne</a:t>
            </a:r>
            <a:r>
              <a:rPr lang="en-CA" sz="1200">
                <a:solidFill>
                  <a:schemeClr val="dk1"/>
                </a:solidFill>
              </a:rPr>
              <a:t> des N tirages.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CA" sz="1200">
                <a:solidFill>
                  <a:schemeClr val="dk1"/>
                </a:solidFill>
              </a:rPr>
              <a:t>E(X) = p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CA" sz="1200">
                <a:solidFill>
                  <a:schemeClr val="dk1"/>
                </a:solidFill>
              </a:rPr>
              <a:t>V(X) = pq = p(1-p)/N donc  </a:t>
            </a:r>
            <a:r>
              <a:rPr b="1" lang="en-CA" sz="1200">
                <a:solidFill>
                  <a:srgbClr val="333333"/>
                </a:solidFill>
                <a:highlight>
                  <a:srgbClr val="FFFFFF"/>
                </a:highlight>
              </a:rPr>
              <a:t>σ(X) = √(pq/N)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Présidentielles: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CA" sz="1200">
                <a:solidFill>
                  <a:schemeClr val="dk1"/>
                </a:solidFill>
              </a:rPr>
              <a:t>Sondage donne 60% d’intentions de votes pour A, échantillon = 1000 personnes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CA" sz="1200">
                <a:solidFill>
                  <a:schemeClr val="dk1"/>
                </a:solidFill>
              </a:rPr>
              <a:t>En supposant i.i.d. (faux!), on obtient:</a:t>
            </a:r>
            <a:br>
              <a:rPr lang="en-CA" sz="1200">
                <a:solidFill>
                  <a:schemeClr val="dk1"/>
                </a:solidFill>
              </a:rPr>
            </a:br>
            <a:r>
              <a:rPr lang="en-CA" sz="1200">
                <a:solidFill>
                  <a:schemeClr val="dk1"/>
                </a:solidFill>
              </a:rPr>
              <a:t>E(X) = 60%  </a:t>
            </a:r>
            <a:r>
              <a:rPr lang="en-CA" sz="1200">
                <a:solidFill>
                  <a:srgbClr val="333333"/>
                </a:solidFill>
                <a:highlight>
                  <a:srgbClr val="FFFFFF"/>
                </a:highlight>
              </a:rPr>
              <a:t>σ(X) = 1.5%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CA" sz="1200">
                <a:solidFill>
                  <a:srgbClr val="333333"/>
                </a:solidFill>
                <a:highlight>
                  <a:srgbClr val="FFFFFF"/>
                </a:highlight>
              </a:rPr>
              <a:t>Si 5% d’intention de votes: E(X) = 5%  σ(X) = 0.7%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CA" sz="1200">
                <a:solidFill>
                  <a:srgbClr val="333333"/>
                </a:solidFill>
                <a:highlight>
                  <a:srgbClr val="FFFFFF"/>
                </a:highlight>
              </a:rPr>
              <a:t>Avec 1%: 0.3% </a:t>
            </a:r>
            <a:r>
              <a:rPr b="1" lang="en-CA" sz="1200">
                <a:solidFill>
                  <a:srgbClr val="333333"/>
                </a:solidFill>
                <a:highlight>
                  <a:srgbClr val="FFFFFF"/>
                </a:highlight>
              </a:rPr>
              <a:t>soit ⅓ de la valeur!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333333"/>
                </a:solidFill>
                <a:highlight>
                  <a:srgbClr val="FFFFFF"/>
                </a:highlight>
              </a:rPr>
              <a:t>En pratique, ce n’est pas i.i.d. et c’est donc pire!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333333"/>
                </a:solidFill>
                <a:highlight>
                  <a:srgbClr val="FFFFFF"/>
                </a:highlight>
              </a:rPr>
              <a:t>Sans compter le </a:t>
            </a:r>
            <a:r>
              <a:rPr b="1" lang="en-CA" sz="1200">
                <a:solidFill>
                  <a:srgbClr val="333333"/>
                </a:solidFill>
                <a:highlight>
                  <a:srgbClr val="FFFFFF"/>
                </a:highlight>
              </a:rPr>
              <a:t>biais.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6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66"/>
          <p:cNvSpPr txBox="1"/>
          <p:nvPr/>
        </p:nvSpPr>
        <p:spPr>
          <a:xfrm>
            <a:off x="50800" y="1143000"/>
            <a:ext cx="4546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66"/>
          <p:cNvSpPr txBox="1"/>
          <p:nvPr/>
        </p:nvSpPr>
        <p:spPr>
          <a:xfrm>
            <a:off x="330200" y="1358900"/>
            <a:ext cx="4267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66"/>
          <p:cNvSpPr txBox="1"/>
          <p:nvPr/>
        </p:nvSpPr>
        <p:spPr>
          <a:xfrm>
            <a:off x="330200" y="1562100"/>
            <a:ext cx="4267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66"/>
          <p:cNvSpPr txBox="1"/>
          <p:nvPr/>
        </p:nvSpPr>
        <p:spPr>
          <a:xfrm>
            <a:off x="330200" y="1765300"/>
            <a:ext cx="42672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66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</a:t>
            </a:r>
            <a:endParaRPr/>
          </a:p>
        </p:txBody>
      </p:sp>
      <p:sp>
        <p:nvSpPr>
          <p:cNvPr id="546" name="Google Shape;546;p66"/>
          <p:cNvSpPr txBox="1"/>
          <p:nvPr/>
        </p:nvSpPr>
        <p:spPr>
          <a:xfrm>
            <a:off x="101575" y="734100"/>
            <a:ext cx="4495800" cy="2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Grâce aux</a:t>
            </a:r>
            <a:r>
              <a:rPr b="1" lang="en-CA" sz="1100">
                <a:solidFill>
                  <a:srgbClr val="333399"/>
                </a:solidFill>
              </a:rPr>
              <a:t> tests statistiques</a:t>
            </a:r>
            <a:r>
              <a:rPr lang="en-CA" sz="1100">
                <a:solidFill>
                  <a:schemeClr val="dk1"/>
                </a:solidFill>
              </a:rPr>
              <a:t> on peut: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CA" sz="1100">
                <a:solidFill>
                  <a:schemeClr val="dk1"/>
                </a:solidFill>
              </a:rPr>
              <a:t>vérifier si une impression est justifiée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CA" sz="1100">
                <a:solidFill>
                  <a:schemeClr val="dk1"/>
                </a:solidFill>
              </a:rPr>
              <a:t>donner une conclusion quantifiée en termes de risque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Ici on a fait une introduction très superficielle, il existe de nombreux</a:t>
            </a:r>
            <a:r>
              <a:rPr lang="en-CA" sz="1100">
                <a:solidFill>
                  <a:schemeClr val="dk1"/>
                </a:solidFill>
              </a:rPr>
              <a:t> </a:t>
            </a:r>
            <a:r>
              <a:rPr lang="en-CA" sz="1100">
                <a:solidFill>
                  <a:srgbClr val="FF0000"/>
                </a:solidFill>
              </a:rPr>
              <a:t>autres tests!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/>
              <a:t>Mais:</a:t>
            </a:r>
            <a:r>
              <a:rPr lang="en-CA" sz="1100"/>
              <a:t> Il est difficile de tout bien faire rigoureusement et de ne pas se tromper. La modélisation est très importante: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CA" sz="1100"/>
              <a:t>faire des hypothèses, bien choisir les probas regardées.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CA" sz="1100"/>
              <a:t>évènements </a:t>
            </a:r>
            <a:r>
              <a:rPr b="1" lang="en-CA" sz="1100"/>
              <a:t>i.i.d.</a:t>
            </a:r>
            <a:r>
              <a:rPr lang="en-CA" sz="1100"/>
              <a:t> pour utiliser les outils liés aux lois normales.</a:t>
            </a:r>
            <a:endParaRPr sz="11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7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LOIS DE PUISSANCE</a:t>
            </a:r>
            <a:endParaRPr/>
          </a:p>
        </p:txBody>
      </p:sp>
      <p:sp>
        <p:nvSpPr>
          <p:cNvPr id="552" name="Google Shape;552;p67"/>
          <p:cNvSpPr txBox="1"/>
          <p:nvPr/>
        </p:nvSpPr>
        <p:spPr>
          <a:xfrm>
            <a:off x="0" y="674000"/>
            <a:ext cx="1336500" cy="2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X = nombre de tweets par jour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CA"/>
            </a:br>
            <a:r>
              <a:rPr lang="en-CA"/>
              <a:t>Y = nombre d’utilisateurs faisant ce nombre de tweets par jour</a:t>
            </a:r>
            <a:endParaRPr/>
          </a:p>
        </p:txBody>
      </p:sp>
      <p:pic>
        <p:nvPicPr>
          <p:cNvPr id="553" name="Google Shape;55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289" y="734101"/>
            <a:ext cx="3272036" cy="23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7"/>
          <p:cNvSpPr txBox="1"/>
          <p:nvPr/>
        </p:nvSpPr>
        <p:spPr>
          <a:xfrm>
            <a:off x="1465325" y="3155100"/>
            <a:ext cx="3195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source: </a:t>
            </a:r>
            <a:r>
              <a:rPr lang="en-CA" sz="900" u="sng">
                <a:solidFill>
                  <a:schemeClr val="hlink"/>
                </a:solidFill>
                <a:hlinkClick r:id="rId4"/>
              </a:rPr>
              <a:t>https://medium.com/@dgaff/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Exemples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50325" y="956375"/>
            <a:ext cx="4031700" cy="22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200">
                <a:solidFill>
                  <a:srgbClr val="333399"/>
                </a:solidFill>
                <a:latin typeface="Lato"/>
                <a:ea typeface="Lato"/>
                <a:cs typeface="Lato"/>
                <a:sym typeface="Lato"/>
              </a:rPr>
              <a:t>On se pose donc la question de la </a:t>
            </a:r>
            <a:r>
              <a:rPr b="1" lang="en-CA" sz="1200">
                <a:solidFill>
                  <a:srgbClr val="333399"/>
                </a:solidFill>
                <a:latin typeface="Lato"/>
                <a:ea typeface="Lato"/>
                <a:cs typeface="Lato"/>
                <a:sym typeface="Lato"/>
              </a:rPr>
              <a:t>fiabilité</a:t>
            </a:r>
            <a:r>
              <a:rPr lang="en-CA" sz="1200">
                <a:solidFill>
                  <a:srgbClr val="333399"/>
                </a:solidFill>
                <a:latin typeface="Lato"/>
                <a:ea typeface="Lato"/>
                <a:cs typeface="Lato"/>
                <a:sym typeface="Lato"/>
              </a:rPr>
              <a:t> d’un chiffre et de la validité des conclusions.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C5C5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LA SIGNIFICATIVITÉ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8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LOIS DE PUISSANCE</a:t>
            </a:r>
            <a:endParaRPr/>
          </a:p>
        </p:txBody>
      </p:sp>
      <p:sp>
        <p:nvSpPr>
          <p:cNvPr id="560" name="Google Shape;560;p68"/>
          <p:cNvSpPr txBox="1"/>
          <p:nvPr/>
        </p:nvSpPr>
        <p:spPr>
          <a:xfrm>
            <a:off x="0" y="674000"/>
            <a:ext cx="1336500" cy="2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X = log(</a:t>
            </a:r>
            <a:r>
              <a:rPr lang="en-CA">
                <a:solidFill>
                  <a:schemeClr val="dk1"/>
                </a:solidFill>
              </a:rPr>
              <a:t>nombre d’utilisateurs faisant ce nombre de tweets par jour)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CA"/>
            </a:br>
            <a:r>
              <a:rPr lang="en-CA"/>
              <a:t>Y = K 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log(</a:t>
            </a:r>
            <a:r>
              <a:rPr lang="en-CA">
                <a:solidFill>
                  <a:schemeClr val="dk1"/>
                </a:solidFill>
              </a:rPr>
              <a:t>nombre de tweets par jour)</a:t>
            </a:r>
            <a:endParaRPr/>
          </a:p>
        </p:txBody>
      </p:sp>
      <p:sp>
        <p:nvSpPr>
          <p:cNvPr id="561" name="Google Shape;561;p68"/>
          <p:cNvSpPr txBox="1"/>
          <p:nvPr/>
        </p:nvSpPr>
        <p:spPr>
          <a:xfrm>
            <a:off x="1465325" y="3155100"/>
            <a:ext cx="3195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source: </a:t>
            </a:r>
            <a:r>
              <a:rPr lang="en-CA" sz="900" u="sng">
                <a:solidFill>
                  <a:schemeClr val="hlink"/>
                </a:solidFill>
                <a:hlinkClick r:id="rId3"/>
              </a:rPr>
              <a:t>https://medium.com/@dgaff/</a:t>
            </a:r>
            <a:endParaRPr sz="900"/>
          </a:p>
        </p:txBody>
      </p:sp>
      <p:pic>
        <p:nvPicPr>
          <p:cNvPr id="562" name="Google Shape;56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289" y="734100"/>
            <a:ext cx="3271985" cy="237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9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LOIS DE PUISSANCE</a:t>
            </a:r>
            <a:endParaRPr/>
          </a:p>
        </p:txBody>
      </p:sp>
      <p:sp>
        <p:nvSpPr>
          <p:cNvPr id="568" name="Google Shape;568;p69"/>
          <p:cNvSpPr txBox="1"/>
          <p:nvPr/>
        </p:nvSpPr>
        <p:spPr>
          <a:xfrm>
            <a:off x="0" y="674000"/>
            <a:ext cx="1336500" cy="2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X = N</a:t>
            </a:r>
            <a:r>
              <a:rPr baseline="30000" lang="en-CA"/>
              <a:t>ème</a:t>
            </a:r>
            <a:r>
              <a:rPr lang="en-CA"/>
              <a:t> mot plus fréquent sur twitter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CA"/>
            </a:br>
            <a:r>
              <a:rPr lang="en-CA"/>
              <a:t>Y = nombre d’occurrences</a:t>
            </a:r>
            <a:endParaRPr/>
          </a:p>
        </p:txBody>
      </p:sp>
      <p:pic>
        <p:nvPicPr>
          <p:cNvPr id="569" name="Google Shape;56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038" y="674000"/>
            <a:ext cx="3373371" cy="2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9"/>
          <p:cNvSpPr txBox="1"/>
          <p:nvPr/>
        </p:nvSpPr>
        <p:spPr>
          <a:xfrm>
            <a:off x="1312925" y="3002700"/>
            <a:ext cx="3195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source: </a:t>
            </a:r>
            <a:r>
              <a:rPr lang="en-CA" sz="900" u="sng">
                <a:solidFill>
                  <a:schemeClr val="hlink"/>
                </a:solidFill>
                <a:hlinkClick r:id="rId4"/>
              </a:rPr>
              <a:t>http://saeedabdullah.com/blog/mayzner-twitter.html</a:t>
            </a:r>
            <a:endParaRPr sz="9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0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LOIS DE PUISSANCE</a:t>
            </a:r>
            <a:endParaRPr/>
          </a:p>
        </p:txBody>
      </p:sp>
      <p:sp>
        <p:nvSpPr>
          <p:cNvPr id="576" name="Google Shape;576;p70"/>
          <p:cNvSpPr txBox="1"/>
          <p:nvPr/>
        </p:nvSpPr>
        <p:spPr>
          <a:xfrm>
            <a:off x="124000" y="734100"/>
            <a:ext cx="4349400" cy="2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 lois de puissance apparaissent très fréquemment en pratique (dans la nature aussi).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La variance peut être infinie! → on </a:t>
            </a:r>
            <a:r>
              <a:rPr b="1" lang="en-CA"/>
              <a:t>bricole</a:t>
            </a:r>
            <a:r>
              <a:rPr lang="en-CA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Exemple: estimation de la moyenne d’une loi de puissance: impossible “tel quel” si </a:t>
            </a:r>
            <a:r>
              <a:rPr lang="en-CA">
                <a:solidFill>
                  <a:srgbClr val="333333"/>
                </a:solidFill>
                <a:highlight>
                  <a:srgbClr val="FFFFFF"/>
                </a:highlight>
              </a:rPr>
              <a:t>α &lt;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Autre loi fréquente en pratique: loi </a:t>
            </a:r>
            <a:r>
              <a:rPr b="1" lang="en-CA"/>
              <a:t>exponentielle.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Moins problématique.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Exemples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50325" y="956375"/>
            <a:ext cx="4079700" cy="22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Un résultat est</a:t>
            </a:r>
            <a:r>
              <a:rPr b="1" lang="en-CA" sz="1100">
                <a:solidFill>
                  <a:srgbClr val="333399"/>
                </a:solidFill>
              </a:rPr>
              <a:t> statistiquement significatif</a:t>
            </a:r>
            <a:r>
              <a:rPr lang="en-CA" sz="1100">
                <a:solidFill>
                  <a:schemeClr val="dk1"/>
                </a:solidFill>
              </a:rPr>
              <a:t> à 5% si la probabilité qu’on</a:t>
            </a:r>
            <a:r>
              <a:rPr lang="en-CA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1100">
                <a:solidFill>
                  <a:schemeClr val="dk1"/>
                </a:solidFill>
              </a:rPr>
              <a:t>l’observe par “chance” (eg. par hasard) est  </a:t>
            </a:r>
            <a:r>
              <a:rPr b="1" lang="en-CA" sz="1100">
                <a:solidFill>
                  <a:schemeClr val="dk1"/>
                </a:solidFill>
              </a:rPr>
              <a:t>≤</a:t>
            </a:r>
            <a:r>
              <a:rPr lang="en-CA" sz="1100">
                <a:solidFill>
                  <a:schemeClr val="dk1"/>
                </a:solidFill>
              </a:rPr>
              <a:t> </a:t>
            </a:r>
            <a:r>
              <a:rPr b="1" lang="en-CA" sz="1100">
                <a:solidFill>
                  <a:schemeClr val="dk1"/>
                </a:solidFill>
              </a:rPr>
              <a:t>5%.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chemeClr val="dk1"/>
                </a:solidFill>
              </a:rPr>
              <a:t>Exemple: </a:t>
            </a:r>
            <a:r>
              <a:rPr lang="en-CA" sz="1100"/>
              <a:t>“La pièce est truquée: plus souvent face que pile” avec (3 face, 1 pile), avec (10 face, 0 pile), avec (103 face, 57 piles).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chemeClr val="lt1"/>
                </a:solidFill>
              </a:rPr>
              <a:t>Intuitivement, cela a un rapport avec: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b="1" lang="en-CA" sz="1100">
                <a:solidFill>
                  <a:schemeClr val="lt1"/>
                </a:solidFill>
              </a:rPr>
              <a:t>La taille de l’échantillon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b="1" lang="en-CA" sz="1100">
                <a:solidFill>
                  <a:schemeClr val="lt1"/>
                </a:solidFill>
              </a:rPr>
              <a:t>L’hétérogénéité de l’échantillon.</a:t>
            </a: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DÉFINITION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Exemples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50325" y="956375"/>
            <a:ext cx="4079700" cy="22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Un résultat est</a:t>
            </a:r>
            <a:r>
              <a:rPr b="1" lang="en-CA" sz="1100">
                <a:solidFill>
                  <a:srgbClr val="333399"/>
                </a:solidFill>
              </a:rPr>
              <a:t> statistiquement significatif</a:t>
            </a:r>
            <a:r>
              <a:rPr lang="en-CA" sz="1100">
                <a:solidFill>
                  <a:schemeClr val="dk1"/>
                </a:solidFill>
              </a:rPr>
              <a:t> à 5% si la probabilité qu’on</a:t>
            </a:r>
            <a:r>
              <a:rPr lang="en-CA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1100">
                <a:solidFill>
                  <a:schemeClr val="dk1"/>
                </a:solidFill>
              </a:rPr>
              <a:t>l’observe par “chance” (eg. par hasard) est  </a:t>
            </a:r>
            <a:r>
              <a:rPr b="1" lang="en-CA" sz="1100">
                <a:solidFill>
                  <a:schemeClr val="dk1"/>
                </a:solidFill>
              </a:rPr>
              <a:t>≤</a:t>
            </a:r>
            <a:r>
              <a:rPr lang="en-CA" sz="1100">
                <a:solidFill>
                  <a:schemeClr val="dk1"/>
                </a:solidFill>
              </a:rPr>
              <a:t> </a:t>
            </a:r>
            <a:r>
              <a:rPr b="1" lang="en-CA" sz="1100">
                <a:solidFill>
                  <a:schemeClr val="dk1"/>
                </a:solidFill>
              </a:rPr>
              <a:t>5%.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chemeClr val="dk1"/>
                </a:solidFill>
              </a:rPr>
              <a:t>Exemple: </a:t>
            </a:r>
            <a:r>
              <a:rPr lang="en-CA" sz="1100"/>
              <a:t>“La pièce est truquée: plus souvent face que pile” avec (3 face, 1 pile), avec (10 face, 0 pile), avec (103 face, 57 piles).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rgbClr val="333399"/>
                </a:solidFill>
              </a:rPr>
              <a:t>Intuitivement, cela a un rapport avec: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-CA" sz="1100">
                <a:solidFill>
                  <a:schemeClr val="dk1"/>
                </a:solidFill>
              </a:rPr>
              <a:t>La taille de l’échantillon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-CA" sz="1100">
                <a:solidFill>
                  <a:schemeClr val="dk1"/>
                </a:solidFill>
              </a:rPr>
              <a:t>L’hétérogénéité de l’échantillon.</a:t>
            </a:r>
            <a:endParaRPr b="1" sz="1100">
              <a:solidFill>
                <a:srgbClr val="3333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DÉFINITION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Variables aléatoires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6250" y="1106200"/>
            <a:ext cx="4546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03950" y="806200"/>
            <a:ext cx="41895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 sz="1100">
                <a:solidFill>
                  <a:srgbClr val="333399"/>
                </a:solidFill>
              </a:rPr>
              <a:t>Définition</a:t>
            </a:r>
            <a:r>
              <a:rPr lang="en-CA" sz="1100">
                <a:solidFill>
                  <a:schemeClr val="dk1"/>
                </a:solidFill>
              </a:rPr>
              <a:t> (pas très mathématique)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100" u="none" cap="none" strike="noStrike">
                <a:solidFill>
                  <a:srgbClr val="000000"/>
                </a:solidFill>
              </a:rPr>
              <a:t>Une variable aléatoire (v.a.) est une application définissant l’ensemble</a:t>
            </a:r>
            <a:r>
              <a:rPr lang="en-CA" sz="1100"/>
              <a:t> </a:t>
            </a:r>
            <a:r>
              <a:rPr i="0" lang="en-CA" sz="1100" u="none" cap="none" strike="noStrike">
                <a:solidFill>
                  <a:srgbClr val="000000"/>
                </a:solidFill>
              </a:rPr>
              <a:t>des résultats possibles pour une expérience donnée.</a:t>
            </a:r>
            <a:endParaRPr i="0" sz="11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Une variable aléatoire est donc la chose que l’on</a:t>
            </a:r>
            <a:r>
              <a:rPr b="1" lang="en-CA" sz="1100">
                <a:solidFill>
                  <a:srgbClr val="333399"/>
                </a:solidFill>
              </a:rPr>
              <a:t> observe</a:t>
            </a:r>
            <a:r>
              <a:rPr lang="en-CA" sz="1100">
                <a:solidFill>
                  <a:schemeClr val="dk1"/>
                </a:solidFill>
              </a:rPr>
              <a:t> et qui nous intéresse.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508500" y="3289300"/>
            <a:ext cx="889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VARIABLES ALÉATOIRES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urs P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