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y="3454400" cx="4597400"/>
  <p:notesSz cx="6858000" cy="9144000"/>
  <p:embeddedFontLst>
    <p:embeddedFont>
      <p:font typeface="Lato"/>
      <p:regular r:id="rId97"/>
      <p:bold r:id="rId98"/>
      <p:italic r:id="rId99"/>
      <p:boldItalic r:id="rId100"/>
    </p:embeddedFont>
    <p:embeddedFont>
      <p:font typeface="Roboto Mono"/>
      <p:regular r:id="rId101"/>
      <p:bold r:id="rId102"/>
      <p:italic r:id="rId103"/>
      <p:boldItalic r:id="rId104"/>
    </p:embeddedFont>
    <p:embeddedFont>
      <p:font typeface="Cabin Condensed"/>
      <p:regular r:id="rId105"/>
      <p:bold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6FC54B-A957-4DA7-A30A-BB34A9E3A937}">
  <a:tblStyle styleId="{CD6FC54B-A957-4DA7-A30A-BB34A9E3A9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schemas.openxmlformats.org/officeDocument/2006/relationships/font" Target="fonts/CabinCondensed-bold.fntdata"/><Relationship Id="rId105" Type="http://schemas.openxmlformats.org/officeDocument/2006/relationships/font" Target="fonts/CabinCondensed-regular.fntdata"/><Relationship Id="rId104" Type="http://schemas.openxmlformats.org/officeDocument/2006/relationships/font" Target="fonts/RobotoMono-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ono-italic.fntdata"/><Relationship Id="rId102" Type="http://schemas.openxmlformats.org/officeDocument/2006/relationships/font" Target="fonts/RobotoMono-bold.fntdata"/><Relationship Id="rId101" Type="http://schemas.openxmlformats.org/officeDocument/2006/relationships/font" Target="fonts/RobotoMono-regular.fntdata"/><Relationship Id="rId100" Type="http://schemas.openxmlformats.org/officeDocument/2006/relationships/font" Target="fonts/La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Lato-regular.fntdata"/><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Lato-italic.fntdata"/><Relationship Id="rId10" Type="http://schemas.openxmlformats.org/officeDocument/2006/relationships/slide" Target="slides/slide5.xml"/><Relationship Id="rId98"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7b90688d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47b90688d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7b90688dc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47b90688d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7b90688dc_0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47b90688d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80bdc5d33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f80bdc5d3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7b90688dc_0_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47b90688dc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7b90688dc_0_1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7b90688d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80bdc5d33_0_1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f80bdc5d33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0bdc5d33_0_1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f80bdc5d33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80bdc5d33_0_1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f80bdc5d33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80bdc5d33_0_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f80bdc5d3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80bdc5d33_0_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f80bdc5d33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7b90688dc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47b90688d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80bdc5d33_0_1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f80bdc5d33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80bdc5d33_0_1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f80bdc5d33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7b90688dc_0_1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47b90688dc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7b90688dc_0_1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47b90688dc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47b90688dc_0_1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47b90688d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80bdc5d33_0_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f80bdc5d33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7b90688dc_0_2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47b90688dc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80bdc5d33_0_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f80bdc5d3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7b90688dc_0_2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47b90688dc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80bdc5d33_0_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f80bdc5d3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7b90688dc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47b90688d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7b90688dc_0_2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47b90688dc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80bdc5d33_0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f80bdc5d3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47b90688dc_0_2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47b90688dc_0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80bdc5d33_0_1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f80bdc5d33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80bdc5d33_0_1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f80bdc5d33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47b90688dc_0_2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47b90688dc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80bdc5d33_0_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f80bdc5d3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7b90688dc_0_2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47b90688dc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a62f4174_1_8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3a62f4174_1_8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25390473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253904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7b90688dc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47b90688d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a62f4174_1_9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3a62f4174_1_9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80bdc5d33_0_2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f80bdc5d33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80bdc5d33_0_2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f80bdc5d33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80bdc5d33_0_2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f80bdc5d33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80bdc5d33_0_2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f80bdc5d33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80bdc5d33_0_2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f80bdc5d33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3a62f4174_1_9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13a62f4174_1_9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a62f4174_1_9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13a62f4174_1_9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f80bdc5d33_0_2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f80bdc5d33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80bdc5d33_0_2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f80bdc5d33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7b90688dc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47b90688d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80bdc5d33_0_3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f80bdc5d33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3a62f4174_1_10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3a62f4174_1_1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3a62f4174_1_10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g13a62f4174_1_1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3a62f4174_1_10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3a62f4174_1_10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966b27a1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966b27a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966b27a1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966b27a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a62f4174_1_10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13a62f4174_1_10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f9b2562096_4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f9b2562096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9b2562096_4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f9b256209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925390473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92539047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7b90688dc_0_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47b90688d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3a62f4174_1_10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3a62f4174_1_10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3a62f4174_1_10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13a62f4174_1_10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a62f4174_1_1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13a62f4174_1_1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966e14e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966e14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966e14ed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966e14e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966e14ed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966e14e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3a62f4174_1_1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13a62f4174_1_1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3a62f4174_1_11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13a62f4174_1_1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3a62f4174_1_11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13a62f4174_1_1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3a62f4174_1_11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3a62f4174_1_1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7b90688dc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47b90688d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966b27a1e_0_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2966b27a1e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966b27a1e_0_1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2966b27a1e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3a62f4174_1_13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3a62f4174_1_1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92539047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9253904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a62f4174_1_13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13a62f4174_1_1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92539047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9253904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3a62f4174_1_13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13a62f4174_1_1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3a62f4174_1_13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13a62f4174_1_1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966e14ed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966e14e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966e14ed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966e14e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7b90688d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7b90688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966e14ed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966e14e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966b27a1e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966b27a1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966e14ed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966e14e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966b27a1e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966b27a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966b27a1e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966b27a1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966b27a1e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966b27a1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966b27a1e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966b27a1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966b27a1e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966b27a1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925390473_0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192539047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966e14ed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966e14e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7b90688dc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7b90688d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966b27a1e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966b27a1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a62f4174_1_13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13a62f4174_1_1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5" name="Google Shape;15;p2"/>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lvl1pPr lvl="0">
              <a:spcBef>
                <a:spcPts val="0"/>
              </a:spcBef>
              <a:spcAft>
                <a:spcPts val="0"/>
              </a:spcAft>
              <a:buNone/>
              <a:defRPr sz="3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type="title">
  <p:cSld name="TITLE">
    <p:spTree>
      <p:nvGrpSpPr>
        <p:cNvPr id="16" name="Shape 16"/>
        <p:cNvGrpSpPr/>
        <p:nvPr/>
      </p:nvGrpSpPr>
      <p:grpSpPr>
        <a:xfrm>
          <a:off x="0" y="0"/>
          <a:ext cx="0" cy="0"/>
          <a:chOff x="0" y="0"/>
          <a:chExt cx="0" cy="0"/>
        </a:xfrm>
      </p:grpSpPr>
      <p:sp>
        <p:nvSpPr>
          <p:cNvPr id="17" name="Google Shape;17;p3"/>
          <p:cNvSpPr txBox="1"/>
          <p:nvPr>
            <p:ph idx="1" type="subTitle"/>
          </p:nvPr>
        </p:nvSpPr>
        <p:spPr>
          <a:xfrm>
            <a:off x="1104900" y="5426288"/>
            <a:ext cx="5156100" cy="24471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12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2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3"/>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0" y="0"/>
            <a:ext cx="4597500" cy="7341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algn="ctr">
              <a:spcBef>
                <a:spcPts val="0"/>
              </a:spcBef>
              <a:spcAft>
                <a:spcPts val="0"/>
              </a:spcAft>
              <a:buSzPts val="1400"/>
              <a:buNone/>
              <a:defRPr sz="1800"/>
            </a:lvl2pPr>
            <a:lvl3pPr indent="0" lvl="2" algn="ctr">
              <a:spcBef>
                <a:spcPts val="0"/>
              </a:spcBef>
              <a:spcAft>
                <a:spcPts val="0"/>
              </a:spcAft>
              <a:buSzPts val="1400"/>
              <a:buNone/>
              <a:defRPr sz="1800"/>
            </a:lvl3pPr>
            <a:lvl4pPr indent="0" lvl="3" algn="ctr">
              <a:spcBef>
                <a:spcPts val="0"/>
              </a:spcBef>
              <a:spcAft>
                <a:spcPts val="0"/>
              </a:spcAft>
              <a:buSzPts val="1400"/>
              <a:buNone/>
              <a:defRPr sz="1800"/>
            </a:lvl4pPr>
            <a:lvl5pPr indent="0" lvl="4" algn="ctr">
              <a:spcBef>
                <a:spcPts val="0"/>
              </a:spcBef>
              <a:spcAft>
                <a:spcPts val="0"/>
              </a:spcAft>
              <a:buSzPts val="1400"/>
              <a:buNone/>
              <a:defRPr sz="1800"/>
            </a:lvl5pPr>
            <a:lvl6pPr indent="0" lvl="5" algn="ctr">
              <a:spcBef>
                <a:spcPts val="0"/>
              </a:spcBef>
              <a:spcAft>
                <a:spcPts val="0"/>
              </a:spcAft>
              <a:buSzPts val="1400"/>
              <a:buNone/>
              <a:defRPr sz="1800"/>
            </a:lvl6pPr>
            <a:lvl7pPr indent="0" lvl="6" algn="ctr">
              <a:spcBef>
                <a:spcPts val="0"/>
              </a:spcBef>
              <a:spcAft>
                <a:spcPts val="0"/>
              </a:spcAft>
              <a:buSzPts val="1400"/>
              <a:buNone/>
              <a:defRPr sz="1800"/>
            </a:lvl7pPr>
            <a:lvl8pPr indent="0" lvl="7" algn="ctr">
              <a:spcBef>
                <a:spcPts val="0"/>
              </a:spcBef>
              <a:spcAft>
                <a:spcPts val="0"/>
              </a:spcAft>
              <a:buSzPts val="1400"/>
              <a:buNone/>
              <a:defRPr sz="1800"/>
            </a:lvl8pPr>
            <a:lvl9pPr indent="0" lvl="8" algn="ctr">
              <a:spcBef>
                <a:spcPts val="0"/>
              </a:spcBef>
              <a:spcAft>
                <a:spcPts val="0"/>
              </a:spcAft>
              <a:buSzPts val="1400"/>
              <a:buNone/>
              <a:defRPr sz="1800"/>
            </a:lvl9pPr>
          </a:lstStyle>
          <a:p/>
        </p:txBody>
      </p:sp>
      <p:sp>
        <p:nvSpPr>
          <p:cNvPr id="23" name="Google Shape;23;p4"/>
          <p:cNvSpPr txBox="1"/>
          <p:nvPr>
            <p:ph idx="1" type="body"/>
          </p:nvPr>
        </p:nvSpPr>
        <p:spPr>
          <a:xfrm>
            <a:off x="78875" y="625526"/>
            <a:ext cx="33348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Char char="•"/>
              <a:defRPr b="0" i="0" u="none" cap="none" strike="noStrike">
                <a:solidFill>
                  <a:srgbClr val="5C5C5C"/>
                </a:solidFill>
              </a:defRPr>
            </a:lvl1pPr>
            <a:lvl2pPr indent="-304800" lvl="1" marL="914400" marR="0" rtl="0" algn="l">
              <a:spcBef>
                <a:spcPts val="560"/>
              </a:spcBef>
              <a:spcAft>
                <a:spcPts val="0"/>
              </a:spcAft>
              <a:buClr>
                <a:srgbClr val="5C5C5C"/>
              </a:buClr>
              <a:buSzPts val="1200"/>
              <a:buChar char="–"/>
              <a:defRPr b="0" i="0" u="none" cap="none" strike="noStrike">
                <a:solidFill>
                  <a:srgbClr val="5C5C5C"/>
                </a:solidFill>
              </a:defRPr>
            </a:lvl2pPr>
            <a:lvl3pPr indent="-304800" lvl="2" marL="1371600" marR="0" rtl="0" algn="l">
              <a:spcBef>
                <a:spcPts val="480"/>
              </a:spcBef>
              <a:spcAft>
                <a:spcPts val="0"/>
              </a:spcAft>
              <a:buClr>
                <a:srgbClr val="5C5C5C"/>
              </a:buClr>
              <a:buSzPts val="1200"/>
              <a:buChar char="•"/>
              <a:defRPr b="0" i="0" u="none" cap="none" strike="noStrike">
                <a:solidFill>
                  <a:srgbClr val="5C5C5C"/>
                </a:solidFill>
              </a:defRPr>
            </a:lvl3pPr>
            <a:lvl4pPr indent="-304800" lvl="3" marL="1828800" marR="0" rtl="0" algn="l">
              <a:spcBef>
                <a:spcPts val="400"/>
              </a:spcBef>
              <a:spcAft>
                <a:spcPts val="0"/>
              </a:spcAft>
              <a:buClr>
                <a:srgbClr val="5C5C5C"/>
              </a:buClr>
              <a:buSzPts val="1200"/>
              <a:buChar char="–"/>
              <a:defRPr b="0" i="0" u="none" cap="none" strike="noStrike">
                <a:solidFill>
                  <a:srgbClr val="5C5C5C"/>
                </a:solidFill>
              </a:defRPr>
            </a:lvl4pPr>
            <a:lvl5pPr indent="-304800" lvl="4" marL="2286000" marR="0" rtl="0" algn="l">
              <a:spcBef>
                <a:spcPts val="400"/>
              </a:spcBef>
              <a:spcAft>
                <a:spcPts val="0"/>
              </a:spcAft>
              <a:buClr>
                <a:srgbClr val="5C5C5C"/>
              </a:buClr>
              <a:buSzPts val="1200"/>
              <a:buChar char="»"/>
              <a:defRPr b="0" i="0" u="none" cap="none" strike="noStrike">
                <a:solidFill>
                  <a:srgbClr val="5C5C5C"/>
                </a:solidFill>
              </a:defRPr>
            </a:lvl5pPr>
            <a:lvl6pPr indent="-304800" lvl="5" marL="2743200" marR="0" rtl="0" algn="l">
              <a:spcBef>
                <a:spcPts val="400"/>
              </a:spcBef>
              <a:spcAft>
                <a:spcPts val="0"/>
              </a:spcAft>
              <a:buClr>
                <a:srgbClr val="5C5C5C"/>
              </a:buClr>
              <a:buSzPts val="1200"/>
              <a:buChar char="•"/>
              <a:defRPr b="0" i="0" sz="1200" u="none" cap="none" strike="noStrike">
                <a:solidFill>
                  <a:srgbClr val="5C5C5C"/>
                </a:solidFill>
              </a:defRPr>
            </a:lvl6pPr>
            <a:lvl7pPr indent="-304800" lvl="6" marL="3200400" marR="0" rtl="0" algn="l">
              <a:spcBef>
                <a:spcPts val="400"/>
              </a:spcBef>
              <a:spcAft>
                <a:spcPts val="0"/>
              </a:spcAft>
              <a:buClr>
                <a:srgbClr val="5C5C5C"/>
              </a:buClr>
              <a:buSzPts val="1200"/>
              <a:buChar char="•"/>
              <a:defRPr b="0" i="0" sz="1200" u="none" cap="none" strike="noStrike">
                <a:solidFill>
                  <a:srgbClr val="5C5C5C"/>
                </a:solidFill>
              </a:defRPr>
            </a:lvl7pPr>
            <a:lvl8pPr indent="-304800" lvl="7" marL="3657600" marR="0" rtl="0" algn="l">
              <a:spcBef>
                <a:spcPts val="400"/>
              </a:spcBef>
              <a:spcAft>
                <a:spcPts val="0"/>
              </a:spcAft>
              <a:buClr>
                <a:srgbClr val="5C5C5C"/>
              </a:buClr>
              <a:buSzPts val="1200"/>
              <a:buChar char="•"/>
              <a:defRPr b="0" i="0" sz="1200" u="none" cap="none" strike="noStrike">
                <a:solidFill>
                  <a:srgbClr val="5C5C5C"/>
                </a:solidFill>
              </a:defRPr>
            </a:lvl8pPr>
            <a:lvl9pPr indent="-304800" lvl="8" marL="4114800" marR="0" rtl="0" algn="l">
              <a:spcBef>
                <a:spcPts val="400"/>
              </a:spcBef>
              <a:spcAft>
                <a:spcPts val="0"/>
              </a:spcAft>
              <a:buClr>
                <a:srgbClr val="5C5C5C"/>
              </a:buClr>
              <a:buSzPts val="1200"/>
              <a:buChar char="•"/>
              <a:defRPr b="0" i="0" sz="1200" u="none" cap="none" strike="noStrike">
                <a:solidFill>
                  <a:srgbClr val="5C5C5C"/>
                </a:solidFill>
              </a:defRPr>
            </a:lvl9pPr>
          </a:lstStyle>
          <a:p/>
        </p:txBody>
      </p:sp>
      <p:sp>
        <p:nvSpPr>
          <p:cNvPr id="24" name="Google Shape;24;p4"/>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27" name="Google Shape;27;p4"/>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itle and Content ">
  <p:cSld name="OBJECT_1">
    <p:spTree>
      <p:nvGrpSpPr>
        <p:cNvPr id="28" name="Shape 28"/>
        <p:cNvGrpSpPr/>
        <p:nvPr/>
      </p:nvGrpSpPr>
      <p:grpSpPr>
        <a:xfrm>
          <a:off x="0" y="0"/>
          <a:ext cx="0" cy="0"/>
          <a:chOff x="0" y="0"/>
          <a:chExt cx="0" cy="0"/>
        </a:xfrm>
      </p:grpSpPr>
      <p:sp>
        <p:nvSpPr>
          <p:cNvPr id="29" name="Google Shape;29;p5"/>
          <p:cNvSpPr txBox="1"/>
          <p:nvPr>
            <p:ph type="title"/>
          </p:nvPr>
        </p:nvSpPr>
        <p:spPr>
          <a:xfrm>
            <a:off x="0" y="0"/>
            <a:ext cx="4597500" cy="7341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rtl="0" algn="ctr">
              <a:spcBef>
                <a:spcPts val="0"/>
              </a:spcBef>
              <a:spcAft>
                <a:spcPts val="0"/>
              </a:spcAft>
              <a:buSzPts val="1400"/>
              <a:buNone/>
              <a:defRPr sz="1800"/>
            </a:lvl2pPr>
            <a:lvl3pPr indent="0" lvl="2" rtl="0" algn="ctr">
              <a:spcBef>
                <a:spcPts val="0"/>
              </a:spcBef>
              <a:spcAft>
                <a:spcPts val="0"/>
              </a:spcAft>
              <a:buSzPts val="1400"/>
              <a:buNone/>
              <a:defRPr sz="1800"/>
            </a:lvl3pPr>
            <a:lvl4pPr indent="0" lvl="3" rtl="0" algn="ctr">
              <a:spcBef>
                <a:spcPts val="0"/>
              </a:spcBef>
              <a:spcAft>
                <a:spcPts val="0"/>
              </a:spcAft>
              <a:buSzPts val="1400"/>
              <a:buNone/>
              <a:defRPr sz="1800"/>
            </a:lvl4pPr>
            <a:lvl5pPr indent="0" lvl="4" rtl="0" algn="ctr">
              <a:spcBef>
                <a:spcPts val="0"/>
              </a:spcBef>
              <a:spcAft>
                <a:spcPts val="0"/>
              </a:spcAft>
              <a:buSzPts val="1400"/>
              <a:buNone/>
              <a:defRPr sz="1800"/>
            </a:lvl5pPr>
            <a:lvl6pPr indent="0" lvl="5" rtl="0" algn="ctr">
              <a:spcBef>
                <a:spcPts val="0"/>
              </a:spcBef>
              <a:spcAft>
                <a:spcPts val="0"/>
              </a:spcAft>
              <a:buSzPts val="1400"/>
              <a:buNone/>
              <a:defRPr sz="1800"/>
            </a:lvl6pPr>
            <a:lvl7pPr indent="0" lvl="6" rtl="0" algn="ctr">
              <a:spcBef>
                <a:spcPts val="0"/>
              </a:spcBef>
              <a:spcAft>
                <a:spcPts val="0"/>
              </a:spcAft>
              <a:buSzPts val="1400"/>
              <a:buNone/>
              <a:defRPr sz="1800"/>
            </a:lvl7pPr>
            <a:lvl8pPr indent="0" lvl="7" rtl="0" algn="ctr">
              <a:spcBef>
                <a:spcPts val="0"/>
              </a:spcBef>
              <a:spcAft>
                <a:spcPts val="0"/>
              </a:spcAft>
              <a:buSzPts val="1400"/>
              <a:buNone/>
              <a:defRPr sz="1800"/>
            </a:lvl8pPr>
            <a:lvl9pPr indent="0" lvl="8" rtl="0" algn="ctr">
              <a:spcBef>
                <a:spcPts val="0"/>
              </a:spcBef>
              <a:spcAft>
                <a:spcPts val="0"/>
              </a:spcAft>
              <a:buSzPts val="1400"/>
              <a:buNone/>
              <a:defRPr sz="1800"/>
            </a:lvl9pPr>
          </a:lstStyle>
          <a:p/>
        </p:txBody>
      </p:sp>
      <p:sp>
        <p:nvSpPr>
          <p:cNvPr id="30" name="Google Shape;30;p5"/>
          <p:cNvSpPr txBox="1"/>
          <p:nvPr>
            <p:ph idx="1" type="body"/>
          </p:nvPr>
        </p:nvSpPr>
        <p:spPr>
          <a:xfrm>
            <a:off x="227800" y="625525"/>
            <a:ext cx="31860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Char char="•"/>
              <a:defRPr b="0" i="0" u="none" cap="none" strike="noStrike">
                <a:solidFill>
                  <a:srgbClr val="5C5C5C"/>
                </a:solidFill>
              </a:defRPr>
            </a:lvl1pPr>
            <a:lvl2pPr indent="-304800" lvl="1" marL="914400" marR="0" rtl="0" algn="l">
              <a:spcBef>
                <a:spcPts val="560"/>
              </a:spcBef>
              <a:spcAft>
                <a:spcPts val="0"/>
              </a:spcAft>
              <a:buClr>
                <a:srgbClr val="5C5C5C"/>
              </a:buClr>
              <a:buSzPts val="1200"/>
              <a:buChar char="–"/>
              <a:defRPr b="0" i="0" u="none" cap="none" strike="noStrike">
                <a:solidFill>
                  <a:srgbClr val="5C5C5C"/>
                </a:solidFill>
              </a:defRPr>
            </a:lvl2pPr>
            <a:lvl3pPr indent="-304800" lvl="2" marL="1371600" marR="0" rtl="0" algn="l">
              <a:spcBef>
                <a:spcPts val="480"/>
              </a:spcBef>
              <a:spcAft>
                <a:spcPts val="0"/>
              </a:spcAft>
              <a:buClr>
                <a:srgbClr val="5C5C5C"/>
              </a:buClr>
              <a:buSzPts val="1200"/>
              <a:buChar char="•"/>
              <a:defRPr b="0" i="0" u="none" cap="none" strike="noStrike">
                <a:solidFill>
                  <a:srgbClr val="5C5C5C"/>
                </a:solidFill>
              </a:defRPr>
            </a:lvl3pPr>
            <a:lvl4pPr indent="-304800" lvl="3" marL="1828800" marR="0" rtl="0" algn="l">
              <a:spcBef>
                <a:spcPts val="400"/>
              </a:spcBef>
              <a:spcAft>
                <a:spcPts val="0"/>
              </a:spcAft>
              <a:buClr>
                <a:srgbClr val="5C5C5C"/>
              </a:buClr>
              <a:buSzPts val="1200"/>
              <a:buChar char="–"/>
              <a:defRPr b="0" i="0" u="none" cap="none" strike="noStrike">
                <a:solidFill>
                  <a:srgbClr val="5C5C5C"/>
                </a:solidFill>
              </a:defRPr>
            </a:lvl4pPr>
            <a:lvl5pPr indent="-304800" lvl="4" marL="2286000" marR="0" rtl="0" algn="l">
              <a:spcBef>
                <a:spcPts val="400"/>
              </a:spcBef>
              <a:spcAft>
                <a:spcPts val="0"/>
              </a:spcAft>
              <a:buClr>
                <a:srgbClr val="5C5C5C"/>
              </a:buClr>
              <a:buSzPts val="1200"/>
              <a:buChar char="»"/>
              <a:defRPr b="0" i="0" u="none" cap="none" strike="noStrike">
                <a:solidFill>
                  <a:srgbClr val="5C5C5C"/>
                </a:solidFill>
              </a:defRPr>
            </a:lvl5pPr>
            <a:lvl6pPr indent="-304800" lvl="5" marL="2743200" marR="0" rtl="0" algn="l">
              <a:spcBef>
                <a:spcPts val="400"/>
              </a:spcBef>
              <a:spcAft>
                <a:spcPts val="0"/>
              </a:spcAft>
              <a:buClr>
                <a:srgbClr val="5C5C5C"/>
              </a:buClr>
              <a:buSzPts val="1200"/>
              <a:buChar char="•"/>
              <a:defRPr b="0" i="0" sz="1200" u="none" cap="none" strike="noStrike">
                <a:solidFill>
                  <a:srgbClr val="5C5C5C"/>
                </a:solidFill>
              </a:defRPr>
            </a:lvl6pPr>
            <a:lvl7pPr indent="-304800" lvl="6" marL="3200400" marR="0" rtl="0" algn="l">
              <a:spcBef>
                <a:spcPts val="400"/>
              </a:spcBef>
              <a:spcAft>
                <a:spcPts val="0"/>
              </a:spcAft>
              <a:buClr>
                <a:srgbClr val="5C5C5C"/>
              </a:buClr>
              <a:buSzPts val="1200"/>
              <a:buChar char="•"/>
              <a:defRPr b="0" i="0" sz="1200" u="none" cap="none" strike="noStrike">
                <a:solidFill>
                  <a:srgbClr val="5C5C5C"/>
                </a:solidFill>
              </a:defRPr>
            </a:lvl7pPr>
            <a:lvl8pPr indent="-304800" lvl="7" marL="3657600" marR="0" rtl="0" algn="l">
              <a:spcBef>
                <a:spcPts val="400"/>
              </a:spcBef>
              <a:spcAft>
                <a:spcPts val="0"/>
              </a:spcAft>
              <a:buClr>
                <a:srgbClr val="5C5C5C"/>
              </a:buClr>
              <a:buSzPts val="1200"/>
              <a:buChar char="•"/>
              <a:defRPr b="0" i="0" sz="1200" u="none" cap="none" strike="noStrike">
                <a:solidFill>
                  <a:srgbClr val="5C5C5C"/>
                </a:solidFill>
              </a:defRPr>
            </a:lvl8pPr>
            <a:lvl9pPr indent="-304800" lvl="8" marL="4114800" marR="0" rtl="0" algn="l">
              <a:spcBef>
                <a:spcPts val="400"/>
              </a:spcBef>
              <a:spcAft>
                <a:spcPts val="0"/>
              </a:spcAft>
              <a:buClr>
                <a:srgbClr val="5C5C5C"/>
              </a:buClr>
              <a:buSzPts val="1200"/>
              <a:buChar char="•"/>
              <a:defRPr b="0" i="0" sz="1200" u="none" cap="none" strike="noStrike">
                <a:solidFill>
                  <a:srgbClr val="5C5C5C"/>
                </a:solidFill>
              </a:defRPr>
            </a:lvl9pPr>
          </a:lstStyle>
          <a:p/>
        </p:txBody>
      </p:sp>
      <p:sp>
        <p:nvSpPr>
          <p:cNvPr id="31" name="Google Shape;31;p5"/>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34" name="Google Shape;34;p5"/>
          <p:cNvCxnSpPr/>
          <p:nvPr/>
        </p:nvCxnSpPr>
        <p:spPr>
          <a:xfrm>
            <a:off x="227800" y="7497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248050" y="0"/>
            <a:ext cx="4101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400"/>
              <a:buNone/>
              <a:defRPr b="0" i="0" u="none" cap="none" strike="noStrike"/>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6"/>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40" name="Google Shape;40;p6"/>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 source">
  <p:cSld name="VERTICAL_TEXT_1">
    <p:spTree>
      <p:nvGrpSpPr>
        <p:cNvPr id="41" name="Shape 41"/>
        <p:cNvGrpSpPr/>
        <p:nvPr/>
      </p:nvGrpSpPr>
      <p:grpSpPr>
        <a:xfrm>
          <a:off x="0" y="0"/>
          <a:ext cx="0" cy="0"/>
          <a:chOff x="0" y="0"/>
          <a:chExt cx="0" cy="0"/>
        </a:xfrm>
      </p:grpSpPr>
      <p:sp>
        <p:nvSpPr>
          <p:cNvPr id="42" name="Google Shape;42;p7"/>
          <p:cNvSpPr txBox="1"/>
          <p:nvPr>
            <p:ph type="title"/>
          </p:nvPr>
        </p:nvSpPr>
        <p:spPr>
          <a:xfrm>
            <a:off x="28175" y="0"/>
            <a:ext cx="4569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400"/>
              <a:buFont typeface="Lato"/>
              <a:buNone/>
              <a:defRPr b="0" i="0" u="none" cap="none" strike="noStrike">
                <a:latin typeface="Lato"/>
                <a:ea typeface="Lato"/>
                <a:cs typeface="Lato"/>
                <a:sym typeface="La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3" name="Google Shape;43;p7"/>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46" name="Google Shape;46;p7"/>
          <p:cNvSpPr txBox="1"/>
          <p:nvPr>
            <p:ph idx="1" type="subTitle"/>
          </p:nvPr>
        </p:nvSpPr>
        <p:spPr>
          <a:xfrm>
            <a:off x="163400" y="2631200"/>
            <a:ext cx="2879700" cy="823200"/>
          </a:xfrm>
          <a:prstGeom prst="rect">
            <a:avLst/>
          </a:prstGeom>
        </p:spPr>
        <p:txBody>
          <a:bodyPr anchorCtr="0" anchor="t" bIns="91425" lIns="91425" spcFirstLastPara="1" rIns="91425" wrap="square" tIns="91425">
            <a:noAutofit/>
          </a:bodyPr>
          <a:lstStyle>
            <a:lvl1pPr lvl="0" rtl="0">
              <a:spcBef>
                <a:spcPts val="640"/>
              </a:spcBef>
              <a:spcAft>
                <a:spcPts val="0"/>
              </a:spcAft>
              <a:buNone/>
              <a:defRPr i="1"/>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p:txBody>
      </p:sp>
      <p:cxnSp>
        <p:nvCxnSpPr>
          <p:cNvPr id="47" name="Google Shape;47;p7"/>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8"/>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52" name="Shape 52"/>
        <p:cNvGrpSpPr/>
        <p:nvPr/>
      </p:nvGrpSpPr>
      <p:grpSpPr>
        <a:xfrm>
          <a:off x="0" y="0"/>
          <a:ext cx="0" cy="0"/>
          <a:chOff x="0" y="0"/>
          <a:chExt cx="0" cy="0"/>
        </a:xfrm>
      </p:grpSpPr>
      <p:sp>
        <p:nvSpPr>
          <p:cNvPr id="53" name="Google Shape;53;p9"/>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8050" y="0"/>
            <a:ext cx="4101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78875" y="734101"/>
            <a:ext cx="33348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1pPr>
            <a:lvl2pPr indent="-304800" lvl="1" marL="914400" marR="0" rtl="0" algn="l">
              <a:spcBef>
                <a:spcPts val="56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2pPr>
            <a:lvl3pPr indent="-304800" lvl="2" marL="1371600" marR="0" rtl="0" algn="l">
              <a:spcBef>
                <a:spcPts val="48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3pPr>
            <a:lvl4pPr indent="-304800" lvl="3" marL="18288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4pPr>
            <a:lvl5pPr indent="-304800" lvl="4" marL="22860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5pPr>
            <a:lvl6pPr indent="-304800" lvl="5" marL="27432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6pPr>
            <a:lvl7pPr indent="-304800" lvl="6" marL="32004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7pPr>
            <a:lvl8pPr indent="-304800" lvl="7" marL="36576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8pPr>
            <a:lvl9pPr indent="-304800" lvl="8" marL="41148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9pPr>
          </a:lstStyle>
          <a:p/>
        </p:txBody>
      </p:sp>
      <p:sp>
        <p:nvSpPr>
          <p:cNvPr id="8" name="Google Shape;8;p1"/>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1.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1.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30.png"/><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3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38.png"/><Relationship Id="rId6" Type="http://schemas.openxmlformats.org/officeDocument/2006/relationships/image" Target="../media/image36.png"/><Relationship Id="rId7"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40.png"/><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39.pn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48.png"/><Relationship Id="rId4" Type="http://schemas.openxmlformats.org/officeDocument/2006/relationships/image" Target="../media/image51.png"/><Relationship Id="rId5"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50.png"/><Relationship Id="rId4" Type="http://schemas.openxmlformats.org/officeDocument/2006/relationships/image" Target="../media/image5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0"/>
          <p:cNvPicPr preferRelativeResize="0"/>
          <p:nvPr/>
        </p:nvPicPr>
        <p:blipFill rotWithShape="1">
          <a:blip r:embed="rId3">
            <a:alphaModFix/>
          </a:blip>
          <a:srcRect b="0" l="0" r="0" t="0"/>
          <a:stretch/>
        </p:blipFill>
        <p:spPr>
          <a:xfrm>
            <a:off x="-19750" y="6350"/>
            <a:ext cx="4597500" cy="3441600"/>
          </a:xfrm>
          <a:prstGeom prst="rect">
            <a:avLst/>
          </a:prstGeom>
          <a:noFill/>
          <a:ln>
            <a:noFill/>
          </a:ln>
        </p:spPr>
      </p:pic>
      <p:sp>
        <p:nvSpPr>
          <p:cNvPr id="61" name="Google Shape;61;p10"/>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APPRENTISSAGE SUPERVISÉ:</a:t>
            </a:r>
            <a:endParaRPr/>
          </a:p>
          <a:p>
            <a:pPr indent="0" lvl="0" marL="0" rtl="0" algn="ctr">
              <a:spcBef>
                <a:spcPts val="0"/>
              </a:spcBef>
              <a:spcAft>
                <a:spcPts val="0"/>
              </a:spcAft>
              <a:buNone/>
            </a:pPr>
            <a:r>
              <a:rPr lang="en-CA"/>
              <a:t>MODÈLES STATISTIQUES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Types de problèmes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25" name="Google Shape;125;p19"/>
          <p:cNvSpPr txBox="1"/>
          <p:nvPr/>
        </p:nvSpPr>
        <p:spPr>
          <a:xfrm>
            <a:off x="50800" y="11176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26" name="Google Shape;126;p19"/>
          <p:cNvSpPr txBox="1"/>
          <p:nvPr/>
        </p:nvSpPr>
        <p:spPr>
          <a:xfrm>
            <a:off x="132250" y="682400"/>
            <a:ext cx="4332900" cy="2772000"/>
          </a:xfrm>
          <a:prstGeom prst="rect">
            <a:avLst/>
          </a:prstGeom>
          <a:noFill/>
          <a:ln>
            <a:noFill/>
          </a:ln>
        </p:spPr>
        <p:txBody>
          <a:bodyPr anchorCtr="0" anchor="ctr" bIns="0" lIns="0" spcFirstLastPara="1" rIns="0" wrap="square" tIns="0">
            <a:noAutofit/>
          </a:bodyPr>
          <a:lstStyle/>
          <a:p>
            <a:pPr indent="0" lvl="0" marL="0" marR="0" rtl="0" algn="l">
              <a:lnSpc>
                <a:spcPct val="127272"/>
              </a:lnSpc>
              <a:spcBef>
                <a:spcPts val="0"/>
              </a:spcBef>
              <a:spcAft>
                <a:spcPts val="0"/>
              </a:spcAft>
              <a:buNone/>
            </a:pPr>
            <a:r>
              <a:rPr b="1" i="0" lang="en-CA" sz="1300" u="none" cap="none" strike="noStrike">
                <a:solidFill>
                  <a:srgbClr val="333399"/>
                </a:solidFill>
                <a:latin typeface="Arial"/>
                <a:ea typeface="Arial"/>
                <a:cs typeface="Arial"/>
                <a:sym typeface="Arial"/>
              </a:rPr>
              <a:t>Régression</a:t>
            </a:r>
            <a:r>
              <a:rPr b="0" i="0" lang="en-CA" sz="1300" u="none" cap="none" strike="noStrike">
                <a:solidFill>
                  <a:srgbClr val="000000"/>
                </a:solidFill>
                <a:latin typeface="Arial"/>
                <a:ea typeface="Arial"/>
                <a:cs typeface="Arial"/>
                <a:sym typeface="Arial"/>
              </a:rPr>
              <a:t> : la réponse est un nombre réel</a:t>
            </a:r>
            <a:r>
              <a:rPr lang="en-CA" sz="1300"/>
              <a:t>.</a:t>
            </a:r>
            <a:br>
              <a:rPr lang="en-CA" sz="1300"/>
            </a:br>
            <a:r>
              <a:rPr b="0" i="0" lang="en-CA" sz="1300" u="none" cap="none" strike="noStrike">
                <a:solidFill>
                  <a:srgbClr val="000000"/>
                </a:solidFill>
                <a:latin typeface="Arial"/>
                <a:ea typeface="Arial"/>
                <a:cs typeface="Arial"/>
                <a:sym typeface="Arial"/>
              </a:rPr>
              <a:t>Exemples : prédiction</a:t>
            </a:r>
            <a:r>
              <a:rPr lang="en-CA" sz="1300">
                <a:latin typeface="Times New Roman"/>
                <a:ea typeface="Times New Roman"/>
                <a:cs typeface="Times New Roman"/>
                <a:sym typeface="Times New Roman"/>
              </a:rPr>
              <a:t> </a:t>
            </a:r>
            <a:r>
              <a:rPr b="0" i="0" lang="en-CA" sz="1300" u="none" cap="none" strike="noStrike">
                <a:solidFill>
                  <a:srgbClr val="000000"/>
                </a:solidFill>
                <a:latin typeface="Arial"/>
                <a:ea typeface="Arial"/>
                <a:cs typeface="Arial"/>
                <a:sym typeface="Arial"/>
              </a:rPr>
              <a:t>du salaire, nombre de clics, prix d’un appartement.</a:t>
            </a:r>
            <a:endParaRPr b="0" i="0" sz="1300" u="none" cap="none" strike="noStrike">
              <a:solidFill>
                <a:srgbClr val="000000"/>
              </a:solidFill>
              <a:latin typeface="Arial"/>
              <a:ea typeface="Arial"/>
              <a:cs typeface="Arial"/>
              <a:sym typeface="Arial"/>
            </a:endParaRPr>
          </a:p>
          <a:p>
            <a:pPr indent="0" lvl="0" marL="0" rtl="0" algn="l">
              <a:lnSpc>
                <a:spcPct val="127272"/>
              </a:lnSpc>
              <a:spcBef>
                <a:spcPts val="0"/>
              </a:spcBef>
              <a:spcAft>
                <a:spcPts val="0"/>
              </a:spcAft>
              <a:buNone/>
            </a:pPr>
            <a:r>
              <a:t/>
            </a:r>
            <a:endParaRPr b="1" sz="1300">
              <a:solidFill>
                <a:srgbClr val="333399"/>
              </a:solidFill>
            </a:endParaRPr>
          </a:p>
          <a:p>
            <a:pPr indent="0" lvl="0" marL="0" rtl="0" algn="l">
              <a:lnSpc>
                <a:spcPct val="127272"/>
              </a:lnSpc>
              <a:spcBef>
                <a:spcPts val="0"/>
              </a:spcBef>
              <a:spcAft>
                <a:spcPts val="0"/>
              </a:spcAft>
              <a:buClr>
                <a:schemeClr val="dk1"/>
              </a:buClr>
              <a:buFont typeface="Arial"/>
              <a:buNone/>
            </a:pPr>
            <a:r>
              <a:rPr b="1" lang="en-CA" sz="1300">
                <a:solidFill>
                  <a:srgbClr val="333399"/>
                </a:solidFill>
              </a:rPr>
              <a:t>Classification</a:t>
            </a:r>
            <a:r>
              <a:rPr lang="en-CA" sz="1300">
                <a:solidFill>
                  <a:schemeClr val="dk1"/>
                </a:solidFill>
              </a:rPr>
              <a:t> : la réponse est une classe.</a:t>
            </a:r>
            <a:br>
              <a:rPr lang="en-CA" sz="1300">
                <a:solidFill>
                  <a:schemeClr val="dk1"/>
                </a:solidFill>
              </a:rPr>
            </a:br>
            <a:r>
              <a:rPr lang="en-CA" sz="1300">
                <a:solidFill>
                  <a:schemeClr val="dk1"/>
                </a:solidFill>
              </a:rPr>
              <a:t>Exemples : catégorie</a:t>
            </a:r>
            <a:r>
              <a:rPr lang="en-CA" sz="1300">
                <a:solidFill>
                  <a:schemeClr val="dk1"/>
                </a:solidFill>
                <a:latin typeface="Times New Roman"/>
                <a:ea typeface="Times New Roman"/>
                <a:cs typeface="Times New Roman"/>
                <a:sym typeface="Times New Roman"/>
              </a:rPr>
              <a:t> </a:t>
            </a:r>
            <a:r>
              <a:rPr lang="en-CA" sz="1300">
                <a:solidFill>
                  <a:schemeClr val="dk1"/>
                </a:solidFill>
              </a:rPr>
              <a:t>d’un article (classification multiple), spam (classification binaire).</a:t>
            </a:r>
            <a:endParaRPr sz="1300">
              <a:solidFill>
                <a:schemeClr val="dk1"/>
              </a:solidFill>
            </a:endParaRPr>
          </a:p>
          <a:p>
            <a:pPr indent="0" lvl="0" marL="0" rtl="0" algn="l">
              <a:lnSpc>
                <a:spcPct val="128440"/>
              </a:lnSpc>
              <a:spcBef>
                <a:spcPts val="0"/>
              </a:spcBef>
              <a:spcAft>
                <a:spcPts val="0"/>
              </a:spcAft>
              <a:buClr>
                <a:schemeClr val="dk1"/>
              </a:buClr>
              <a:buFont typeface="Arial"/>
              <a:buNone/>
            </a:pPr>
            <a:r>
              <a:t/>
            </a:r>
            <a:endParaRPr sz="1300">
              <a:solidFill>
                <a:schemeClr val="dk1"/>
              </a:solidFill>
              <a:latin typeface="Calibri"/>
              <a:ea typeface="Calibri"/>
              <a:cs typeface="Calibri"/>
              <a:sym typeface="Calibri"/>
            </a:endParaRPr>
          </a:p>
          <a:p>
            <a:pPr indent="0" lvl="0" marL="0" marR="0" rtl="0" algn="l">
              <a:lnSpc>
                <a:spcPct val="127272"/>
              </a:lnSpc>
              <a:spcBef>
                <a:spcPts val="0"/>
              </a:spcBef>
              <a:spcAft>
                <a:spcPts val="0"/>
              </a:spcAft>
              <a:buNone/>
            </a:pPr>
            <a:r>
              <a:rPr lang="en-CA" sz="1300">
                <a:solidFill>
                  <a:srgbClr val="FF0000"/>
                </a:solidFill>
              </a:rPr>
              <a:t>Attention</a:t>
            </a:r>
            <a:r>
              <a:rPr lang="en-CA" sz="1300"/>
              <a:t>: représenter des classes (chat, chien, rat, mouton) par des nombres (0, 1, 2, 3) ne fait </a:t>
            </a:r>
            <a:r>
              <a:rPr b="1" lang="en-CA" sz="1300"/>
              <a:t>pas</a:t>
            </a:r>
            <a:r>
              <a:rPr lang="en-CA" sz="1300"/>
              <a:t> de votre problème une régression!</a:t>
            </a:r>
            <a:endParaRPr b="0" i="0" sz="1300" u="none" cap="none" strike="noStrike">
              <a:solidFill>
                <a:srgbClr val="000000"/>
              </a:solidFill>
              <a:latin typeface="Calibri"/>
              <a:ea typeface="Calibri"/>
              <a:cs typeface="Calibri"/>
              <a:sym typeface="Calibri"/>
            </a:endParaRPr>
          </a:p>
        </p:txBody>
      </p:sp>
      <p:sp>
        <p:nvSpPr>
          <p:cNvPr id="127" name="Google Shape;127;p1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TYPES DE PROBLÈMES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133" name="Google Shape;133;p20"/>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134" name="Google Shape;134;p20"/>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140" name="Google Shape;140;p21"/>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141" name="Google Shape;141;p21"/>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142" name="Google Shape;142;p21"/>
          <p:cNvSpPr/>
          <p:nvPr/>
        </p:nvSpPr>
        <p:spPr>
          <a:xfrm>
            <a:off x="22100" y="29450"/>
            <a:ext cx="1104900" cy="10605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50800" y="655525"/>
            <a:ext cx="4493700" cy="2754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CA" sz="1300">
                <a:solidFill>
                  <a:schemeClr val="dk1"/>
                </a:solidFill>
              </a:rPr>
              <a:t>On entraîne le modèle sur</a:t>
            </a:r>
            <a:r>
              <a:rPr b="1" lang="en-CA" sz="1300">
                <a:solidFill>
                  <a:srgbClr val="333399"/>
                </a:solidFill>
              </a:rPr>
              <a:t> l’ensemble d’apprentissage</a:t>
            </a:r>
            <a:r>
              <a:rPr lang="en-CA" sz="1300">
                <a:solidFill>
                  <a:schemeClr val="dk1"/>
                </a:solidFill>
              </a:rPr>
              <a:t> (training set).</a:t>
            </a:r>
            <a:endParaRPr sz="1300">
              <a:solidFill>
                <a:schemeClr val="dk1"/>
              </a:solidFill>
            </a:endParaRPr>
          </a:p>
          <a:p>
            <a:pPr indent="0" lvl="0" marL="0" rtl="0" algn="l">
              <a:lnSpc>
                <a:spcPct val="119266"/>
              </a:lnSpc>
              <a:spcBef>
                <a:spcPts val="0"/>
              </a:spcBef>
              <a:spcAft>
                <a:spcPts val="0"/>
              </a:spcAft>
              <a:buNone/>
            </a:pPr>
            <a:r>
              <a:rPr lang="en-CA" sz="1300">
                <a:solidFill>
                  <a:schemeClr val="dk1"/>
                </a:solidFill>
              </a:rPr>
              <a:t>Il est composé d’exemples de la forme (x</a:t>
            </a:r>
            <a:r>
              <a:rPr lang="en-CA" sz="1300">
                <a:solidFill>
                  <a:srgbClr val="202122"/>
                </a:solidFill>
                <a:highlight>
                  <a:srgbClr val="F8F9FA"/>
                </a:highlight>
              </a:rPr>
              <a:t>ᵢ</a:t>
            </a:r>
            <a:r>
              <a:rPr lang="en-CA" sz="1300">
                <a:solidFill>
                  <a:schemeClr val="dk1"/>
                </a:solidFill>
              </a:rPr>
              <a:t>, y</a:t>
            </a:r>
            <a:r>
              <a:rPr lang="en-CA" sz="1300">
                <a:solidFill>
                  <a:srgbClr val="202122"/>
                </a:solidFill>
                <a:highlight>
                  <a:srgbClr val="F8F9FA"/>
                </a:highlight>
              </a:rPr>
              <a:t>ᵢ</a:t>
            </a:r>
            <a:r>
              <a:rPr lang="en-CA" sz="1300">
                <a:solidFill>
                  <a:schemeClr val="dk1"/>
                </a:solidFill>
              </a:rPr>
              <a:t>) :</a:t>
            </a:r>
            <a:endParaRPr sz="1300">
              <a:solidFill>
                <a:schemeClr val="dk1"/>
              </a:solidFill>
            </a:endParaRPr>
          </a:p>
          <a:p>
            <a:pPr indent="0" lvl="0" marL="0" rtl="0" algn="l">
              <a:lnSpc>
                <a:spcPct val="119266"/>
              </a:lnSpc>
              <a:spcBef>
                <a:spcPts val="0"/>
              </a:spcBef>
              <a:spcAft>
                <a:spcPts val="0"/>
              </a:spcAft>
              <a:buNone/>
            </a:pPr>
            <a:r>
              <a:rPr lang="en-CA" sz="1300">
                <a:solidFill>
                  <a:schemeClr val="dk1"/>
                </a:solidFill>
              </a:rPr>
              <a:t>pour chaque exemple i,</a:t>
            </a:r>
            <a:r>
              <a:rPr lang="en-CA" sz="1300">
                <a:solidFill>
                  <a:schemeClr val="dk1"/>
                </a:solidFill>
                <a:latin typeface="Times New Roman"/>
                <a:ea typeface="Times New Roman"/>
                <a:cs typeface="Times New Roman"/>
                <a:sym typeface="Times New Roman"/>
              </a:rPr>
              <a:t> </a:t>
            </a:r>
            <a:r>
              <a:rPr lang="en-CA" sz="1300">
                <a:solidFill>
                  <a:schemeClr val="dk1"/>
                </a:solidFill>
              </a:rPr>
              <a:t>on a donc:</a:t>
            </a:r>
            <a:endParaRPr sz="1300">
              <a:solidFill>
                <a:schemeClr val="dk1"/>
              </a:solidFill>
            </a:endParaRPr>
          </a:p>
          <a:p>
            <a:pPr indent="-311150" lvl="0" marL="457200" rtl="0" algn="l">
              <a:lnSpc>
                <a:spcPct val="119266"/>
              </a:lnSpc>
              <a:spcBef>
                <a:spcPts val="0"/>
              </a:spcBef>
              <a:spcAft>
                <a:spcPts val="0"/>
              </a:spcAft>
              <a:buSzPts val="1300"/>
              <a:buChar char="●"/>
            </a:pPr>
            <a:r>
              <a:rPr lang="en-CA" sz="1300">
                <a:solidFill>
                  <a:schemeClr val="dk1"/>
                </a:solidFill>
              </a:rPr>
              <a:t>la valeur d’entrée x</a:t>
            </a:r>
            <a:r>
              <a:rPr lang="en-CA" sz="1300">
                <a:solidFill>
                  <a:srgbClr val="202122"/>
                </a:solidFill>
                <a:highlight>
                  <a:srgbClr val="F8F9FA"/>
                </a:highlight>
              </a:rPr>
              <a:t>ᵢ : on se ramène le plus souvent à un </a:t>
            </a:r>
            <a:r>
              <a:rPr b="1" lang="en-CA" sz="1300">
                <a:solidFill>
                  <a:srgbClr val="333399"/>
                </a:solidFill>
                <a:highlight>
                  <a:srgbClr val="F8F9FA"/>
                </a:highlight>
              </a:rPr>
              <a:t>vecteur</a:t>
            </a:r>
            <a:r>
              <a:rPr lang="en-CA" sz="1300">
                <a:solidFill>
                  <a:srgbClr val="202122"/>
                </a:solidFill>
                <a:highlight>
                  <a:srgbClr val="F8F9FA"/>
                </a:highlight>
              </a:rPr>
              <a:t>, c’est-à-dire une liste de nombres. C’est grâce à la transformation de l’input data en features (Prochain cours!)</a:t>
            </a:r>
            <a:endParaRPr sz="1300">
              <a:solidFill>
                <a:schemeClr val="dk1"/>
              </a:solidFill>
            </a:endParaRPr>
          </a:p>
          <a:p>
            <a:pPr indent="-311150" lvl="0" marL="457200" rtl="0" algn="l">
              <a:lnSpc>
                <a:spcPct val="119266"/>
              </a:lnSpc>
              <a:spcBef>
                <a:spcPts val="0"/>
              </a:spcBef>
              <a:spcAft>
                <a:spcPts val="0"/>
              </a:spcAft>
              <a:buSzPts val="1300"/>
              <a:buChar char="●"/>
            </a:pPr>
            <a:r>
              <a:rPr lang="en-CA" sz="1300">
                <a:solidFill>
                  <a:schemeClr val="dk1"/>
                </a:solidFill>
              </a:rPr>
              <a:t>et la réponse y</a:t>
            </a:r>
            <a:r>
              <a:rPr lang="en-CA" sz="1300">
                <a:solidFill>
                  <a:srgbClr val="202122"/>
                </a:solidFill>
                <a:highlight>
                  <a:srgbClr val="F8F9FA"/>
                </a:highlight>
              </a:rPr>
              <a:t>ᵢ </a:t>
            </a:r>
            <a:r>
              <a:rPr lang="en-CA" sz="1300">
                <a:solidFill>
                  <a:schemeClr val="dk1"/>
                </a:solidFill>
              </a:rPr>
              <a:t>: ce sera un </a:t>
            </a:r>
            <a:r>
              <a:rPr b="1" lang="en-CA" sz="1300">
                <a:solidFill>
                  <a:srgbClr val="333399"/>
                </a:solidFill>
              </a:rPr>
              <a:t>scalaire</a:t>
            </a:r>
            <a:r>
              <a:rPr lang="en-CA" sz="1300">
                <a:solidFill>
                  <a:schemeClr val="dk1"/>
                </a:solidFill>
              </a:rPr>
              <a:t> (un nombre)</a:t>
            </a:r>
            <a:endParaRPr sz="1300">
              <a:solidFill>
                <a:schemeClr val="dk1"/>
              </a:solidFill>
            </a:endParaRPr>
          </a:p>
          <a:p>
            <a:pPr indent="0" lvl="0" marL="0" rtl="0" algn="l">
              <a:lnSpc>
                <a:spcPct val="116055"/>
              </a:lnSpc>
              <a:spcBef>
                <a:spcPts val="0"/>
              </a:spcBef>
              <a:spcAft>
                <a:spcPts val="0"/>
              </a:spcAft>
              <a:buNone/>
            </a:pPr>
            <a:r>
              <a:t/>
            </a:r>
            <a:endParaRPr sz="1300"/>
          </a:p>
          <a:p>
            <a:pPr indent="0" lvl="0" marL="0" rtl="0" algn="l">
              <a:lnSpc>
                <a:spcPct val="116055"/>
              </a:lnSpc>
              <a:spcBef>
                <a:spcPts val="0"/>
              </a:spcBef>
              <a:spcAft>
                <a:spcPts val="0"/>
              </a:spcAft>
              <a:buNone/>
            </a:pPr>
            <a:r>
              <a:rPr lang="en-CA" sz="1300">
                <a:solidFill>
                  <a:schemeClr val="dk1"/>
                </a:solidFill>
              </a:rPr>
              <a:t>Le training set est composé de </a:t>
            </a:r>
            <a:r>
              <a:rPr lang="en-CA" sz="1300">
                <a:solidFill>
                  <a:srgbClr val="333399"/>
                </a:solidFill>
              </a:rPr>
              <a:t>n</a:t>
            </a:r>
            <a:r>
              <a:rPr lang="en-CA" sz="1300">
                <a:solidFill>
                  <a:schemeClr val="dk1"/>
                </a:solidFill>
              </a:rPr>
              <a:t> exemples (x</a:t>
            </a:r>
            <a:r>
              <a:rPr lang="en-CA" sz="1300">
                <a:solidFill>
                  <a:srgbClr val="202122"/>
                </a:solidFill>
                <a:highlight>
                  <a:srgbClr val="F8F9FA"/>
                </a:highlight>
              </a:rPr>
              <a:t>₁</a:t>
            </a:r>
            <a:r>
              <a:rPr lang="en-CA" sz="1300">
                <a:solidFill>
                  <a:schemeClr val="dk1"/>
                </a:solidFill>
              </a:rPr>
              <a:t>, y</a:t>
            </a:r>
            <a:r>
              <a:rPr lang="en-CA" sz="1300">
                <a:solidFill>
                  <a:srgbClr val="202122"/>
                </a:solidFill>
                <a:highlight>
                  <a:srgbClr val="F8F9FA"/>
                </a:highlight>
              </a:rPr>
              <a:t>₁</a:t>
            </a:r>
            <a:r>
              <a:rPr lang="en-CA" sz="1300">
                <a:solidFill>
                  <a:schemeClr val="dk1"/>
                </a:solidFill>
              </a:rPr>
              <a:t>) ... (x</a:t>
            </a:r>
            <a:r>
              <a:rPr lang="en-CA" sz="1300">
                <a:solidFill>
                  <a:srgbClr val="202122"/>
                </a:solidFill>
                <a:highlight>
                  <a:srgbClr val="F8F9FA"/>
                </a:highlight>
              </a:rPr>
              <a:t>ₙ</a:t>
            </a:r>
            <a:r>
              <a:rPr lang="en-CA" sz="1300">
                <a:solidFill>
                  <a:schemeClr val="dk1"/>
                </a:solidFill>
              </a:rPr>
              <a:t>, y</a:t>
            </a:r>
            <a:r>
              <a:rPr lang="en-CA" sz="1300">
                <a:solidFill>
                  <a:srgbClr val="202122"/>
                </a:solidFill>
                <a:highlight>
                  <a:srgbClr val="F8F9FA"/>
                </a:highlight>
              </a:rPr>
              <a:t>ₙ</a:t>
            </a:r>
            <a:r>
              <a:rPr lang="en-CA" sz="1300">
                <a:solidFill>
                  <a:schemeClr val="dk1"/>
                </a:solidFill>
              </a:rPr>
              <a:t>).</a:t>
            </a:r>
            <a:endParaRPr sz="1300"/>
          </a:p>
          <a:p>
            <a:pPr indent="0" lvl="0" marL="0" marR="0" rtl="0" algn="l">
              <a:lnSpc>
                <a:spcPct val="119266"/>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p:txBody>
      </p:sp>
      <p:sp>
        <p:nvSpPr>
          <p:cNvPr id="148" name="Google Shape;148;p2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ENSEMBLE D’APPRENTISSAGE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nvSpPr>
        <p:spPr>
          <a:xfrm>
            <a:off x="419100" y="584200"/>
            <a:ext cx="4178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54" name="Google Shape;154;p2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graphicFrame>
        <p:nvGraphicFramePr>
          <p:cNvPr id="155" name="Google Shape;155;p23"/>
          <p:cNvGraphicFramePr/>
          <p:nvPr/>
        </p:nvGraphicFramePr>
        <p:xfrm>
          <a:off x="204550" y="774692"/>
          <a:ext cx="3000000" cy="3000000"/>
        </p:xfrm>
        <a:graphic>
          <a:graphicData uri="http://schemas.openxmlformats.org/drawingml/2006/table">
            <a:tbl>
              <a:tblPr>
                <a:noFill/>
                <a:tableStyleId>{CD6FC54B-A957-4DA7-A30A-BB34A9E3A937}</a:tableStyleId>
              </a:tblPr>
              <a:tblGrid>
                <a:gridCol w="463050"/>
                <a:gridCol w="721175"/>
                <a:gridCol w="559150"/>
                <a:gridCol w="765275"/>
                <a:gridCol w="451925"/>
                <a:gridCol w="428625"/>
                <a:gridCol w="755600"/>
              </a:tblGrid>
              <a:tr h="404300">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sexe</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âge</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diplôme</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salaire</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4300">
                <a:tc>
                  <a:txBody>
                    <a:bodyPr/>
                    <a:lstStyle/>
                    <a:p>
                      <a:pPr indent="0" lvl="0" marL="0" rtl="0" algn="ctr">
                        <a:lnSpc>
                          <a:spcPct val="50000"/>
                        </a:lnSpc>
                        <a:spcBef>
                          <a:spcPts val="0"/>
                        </a:spcBef>
                        <a:spcAft>
                          <a:spcPts val="0"/>
                        </a:spcAft>
                        <a:buNone/>
                      </a:pPr>
                      <a:r>
                        <a:rPr lang="en-CA" sz="1600">
                          <a:solidFill>
                            <a:schemeClr val="dk1"/>
                          </a:solidFill>
                        </a:rPr>
                        <a:t>x</a:t>
                      </a:r>
                      <a:r>
                        <a:rPr lang="en-CA" sz="1600">
                          <a:solidFill>
                            <a:srgbClr val="202122"/>
                          </a:solidFill>
                          <a:highlight>
                            <a:srgbClr val="F8F9FA"/>
                          </a:highlight>
                        </a:rPr>
                        <a:t>₁</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30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5</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y</a:t>
                      </a:r>
                      <a:r>
                        <a:rPr lang="en-CA" sz="1600">
                          <a:solidFill>
                            <a:srgbClr val="202122"/>
                          </a:solidFill>
                          <a:highlight>
                            <a:srgbClr val="F8F9FA"/>
                          </a:highlight>
                        </a:rPr>
                        <a:t>₁</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3000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4300">
                <a:tc>
                  <a:txBody>
                    <a:bodyPr/>
                    <a:lstStyle/>
                    <a:p>
                      <a:pPr indent="0" lvl="0" marL="0" rtl="0" algn="ctr">
                        <a:lnSpc>
                          <a:spcPct val="50000"/>
                        </a:lnSpc>
                        <a:spcBef>
                          <a:spcPts val="0"/>
                        </a:spcBef>
                        <a:spcAft>
                          <a:spcPts val="0"/>
                        </a:spcAft>
                        <a:buNone/>
                      </a:pPr>
                      <a:r>
                        <a:rPr lang="en-CA" sz="1600">
                          <a:solidFill>
                            <a:schemeClr val="dk1"/>
                          </a:solidFill>
                        </a:rPr>
                        <a:t>x</a:t>
                      </a:r>
                      <a:r>
                        <a:rPr lang="en-CA" sz="1600">
                          <a:solidFill>
                            <a:srgbClr val="202122"/>
                          </a:solidFill>
                          <a:highlight>
                            <a:srgbClr val="F8F9FA"/>
                          </a:highlight>
                        </a:rPr>
                        <a:t>₂</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1</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25</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2</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y</a:t>
                      </a:r>
                      <a:r>
                        <a:rPr lang="en-CA" sz="1600">
                          <a:solidFill>
                            <a:srgbClr val="202122"/>
                          </a:solidFill>
                          <a:highlight>
                            <a:srgbClr val="F8F9FA"/>
                          </a:highlight>
                        </a:rPr>
                        <a:t>₂</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1800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4300">
                <a:tc>
                  <a:txBody>
                    <a:bodyPr/>
                    <a:lstStyle/>
                    <a:p>
                      <a:pPr indent="0" lvl="0" marL="0" rtl="0" algn="ctr">
                        <a:lnSpc>
                          <a:spcPct val="50000"/>
                        </a:lnSpc>
                        <a:spcBef>
                          <a:spcPts val="0"/>
                        </a:spcBef>
                        <a:spcAft>
                          <a:spcPts val="0"/>
                        </a:spcAft>
                        <a:buNone/>
                      </a:pPr>
                      <a:r>
                        <a:rPr lang="en-CA" sz="1600">
                          <a:solidFill>
                            <a:schemeClr val="dk1"/>
                          </a:solidFill>
                        </a:rPr>
                        <a:t>x</a:t>
                      </a:r>
                      <a:r>
                        <a:rPr lang="en-CA" sz="1600">
                          <a:solidFill>
                            <a:srgbClr val="202122"/>
                          </a:solidFill>
                          <a:highlight>
                            <a:srgbClr val="F8F9FA"/>
                          </a:highlight>
                        </a:rPr>
                        <a:t>₃</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1</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53</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3</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y</a:t>
                      </a:r>
                      <a:r>
                        <a:rPr lang="en-CA" sz="1600">
                          <a:solidFill>
                            <a:srgbClr val="202122"/>
                          </a:solidFill>
                          <a:highlight>
                            <a:srgbClr val="F8F9FA"/>
                          </a:highlight>
                        </a:rPr>
                        <a:t>₃</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2900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4300">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rgbClr val="202124"/>
                          </a:solidFill>
                          <a:highlight>
                            <a:srgbClr val="FFFFFF"/>
                          </a:highlight>
                        </a:rPr>
                        <a:t>⋮</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4300">
                <a:tc>
                  <a:txBody>
                    <a:bodyPr/>
                    <a:lstStyle/>
                    <a:p>
                      <a:pPr indent="0" lvl="0" marL="0" rtl="0" algn="ctr">
                        <a:lnSpc>
                          <a:spcPct val="50000"/>
                        </a:lnSpc>
                        <a:spcBef>
                          <a:spcPts val="0"/>
                        </a:spcBef>
                        <a:spcAft>
                          <a:spcPts val="0"/>
                        </a:spcAft>
                        <a:buNone/>
                      </a:pPr>
                      <a:r>
                        <a:rPr lang="en-CA" sz="1600">
                          <a:solidFill>
                            <a:schemeClr val="dk1"/>
                          </a:solidFill>
                        </a:rPr>
                        <a:t>x</a:t>
                      </a:r>
                      <a:r>
                        <a:rPr lang="en-CA" sz="1600">
                          <a:solidFill>
                            <a:srgbClr val="202122"/>
                          </a:solidFill>
                          <a:highlight>
                            <a:srgbClr val="F8F9FA"/>
                          </a:highlight>
                        </a:rPr>
                        <a:t>ₙ</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20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solidFill>
                            <a:schemeClr val="dk1"/>
                          </a:solidFill>
                        </a:rPr>
                        <a:t>y</a:t>
                      </a:r>
                      <a:r>
                        <a:rPr lang="en-CA" sz="1600">
                          <a:solidFill>
                            <a:srgbClr val="202122"/>
                          </a:solidFill>
                          <a:highlight>
                            <a:srgbClr val="F8F9FA"/>
                          </a:highlight>
                        </a:rPr>
                        <a:t>ₙ</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CA" sz="1600"/>
                        <a:t>1200</a:t>
                      </a:r>
                      <a:endParaRPr sz="1600"/>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419100" y="584200"/>
            <a:ext cx="4178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61" name="Google Shape;161;p24"/>
          <p:cNvSpPr txBox="1"/>
          <p:nvPr/>
        </p:nvSpPr>
        <p:spPr>
          <a:xfrm>
            <a:off x="40300" y="2762050"/>
            <a:ext cx="4516800" cy="692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₁,</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₁) = ([1,1,1,1,0,0,0,0], </a:t>
            </a:r>
            <a:r>
              <a:rPr b="1" lang="en-CA" sz="1300">
                <a:solidFill>
                  <a:srgbClr val="202122"/>
                </a:solidFill>
                <a:highlight>
                  <a:srgbClr val="F8F9FA"/>
                </a:highlight>
                <a:latin typeface="Consolas"/>
                <a:ea typeface="Consolas"/>
                <a:cs typeface="Consolas"/>
                <a:sym typeface="Consolas"/>
              </a:rPr>
              <a:t>0</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a:p>
            <a:pPr indent="0" lvl="0" marL="0" rtl="0" algn="ctr">
              <a:lnSpc>
                <a:spcPct val="100000"/>
              </a:lnSpc>
              <a:spcBef>
                <a:spcPts val="0"/>
              </a:spcBef>
              <a:spcAft>
                <a:spcPts val="0"/>
              </a:spcAft>
              <a:buSzPts val="1100"/>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₂,</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₂) = ([1,1,0,1,1,0,0,0], </a:t>
            </a:r>
            <a:r>
              <a:rPr b="1" lang="en-CA" sz="1300">
                <a:solidFill>
                  <a:srgbClr val="202122"/>
                </a:solidFill>
                <a:highlight>
                  <a:srgbClr val="F8F9FA"/>
                </a:highlight>
                <a:latin typeface="Consolas"/>
                <a:ea typeface="Consolas"/>
                <a:cs typeface="Consolas"/>
                <a:sym typeface="Consolas"/>
              </a:rPr>
              <a:t>0</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a:p>
            <a:pPr indent="0" lvl="0" marL="0" rtl="0" algn="ctr">
              <a:lnSpc>
                <a:spcPct val="100000"/>
              </a:lnSpc>
              <a:spcBef>
                <a:spcPts val="0"/>
              </a:spcBef>
              <a:spcAft>
                <a:spcPts val="0"/>
              </a:spcAft>
              <a:buClr>
                <a:schemeClr val="dk1"/>
              </a:buClr>
              <a:buSzPts val="1100"/>
              <a:buFont typeface="Arial"/>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₃,</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₃) = ([0,1,0,1,0,1,1,1], </a:t>
            </a:r>
            <a:r>
              <a:rPr b="1" lang="en-CA" sz="1300">
                <a:solidFill>
                  <a:srgbClr val="202122"/>
                </a:solidFill>
                <a:highlight>
                  <a:srgbClr val="F8F9FA"/>
                </a:highlight>
                <a:latin typeface="Consolas"/>
                <a:ea typeface="Consolas"/>
                <a:cs typeface="Consolas"/>
                <a:sym typeface="Consolas"/>
              </a:rPr>
              <a:t>1</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p:txBody>
      </p:sp>
      <p:sp>
        <p:nvSpPr>
          <p:cNvPr id="162" name="Google Shape;162;p2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graphicFrame>
        <p:nvGraphicFramePr>
          <p:cNvPr id="163" name="Google Shape;163;p24"/>
          <p:cNvGraphicFramePr/>
          <p:nvPr/>
        </p:nvGraphicFramePr>
        <p:xfrm>
          <a:off x="40400" y="1548800"/>
          <a:ext cx="3000000" cy="3000000"/>
        </p:xfrm>
        <a:graphic>
          <a:graphicData uri="http://schemas.openxmlformats.org/drawingml/2006/table">
            <a:tbl>
              <a:tblPr>
                <a:noFill/>
                <a:tableStyleId>{CD6FC54B-A957-4DA7-A30A-BB34A9E3A937}</a:tableStyleId>
              </a:tblPr>
              <a:tblGrid>
                <a:gridCol w="234150"/>
                <a:gridCol w="367425"/>
                <a:gridCol w="382850"/>
                <a:gridCol w="382850"/>
                <a:gridCol w="445750"/>
                <a:gridCol w="382850"/>
                <a:gridCol w="367825"/>
                <a:gridCol w="382850"/>
                <a:gridCol w="659500"/>
                <a:gridCol w="200000"/>
                <a:gridCol w="235375"/>
                <a:gridCol w="475175"/>
              </a:tblGrid>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8">
                  <a:txBody>
                    <a:bodyPr/>
                    <a:lstStyle/>
                    <a:p>
                      <a:pPr indent="0" lvl="0" marL="0" rtl="0" algn="ctr">
                        <a:spcBef>
                          <a:spcPts val="0"/>
                        </a:spcBef>
                        <a:spcAft>
                          <a:spcPts val="0"/>
                        </a:spcAft>
                        <a:buNone/>
                      </a:pPr>
                      <a:r>
                        <a:rPr b="1" lang="en-CA" sz="1300"/>
                        <a:t>X</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hMerge="1"/>
                <a:tc hMerge="1"/>
                <a:tc hMerge="1"/>
                <a:tc hMerge="1"/>
                <a:tc hMerge="1"/>
                <a:tc hMerge="1"/>
                <a:tc hMerge="1"/>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CA" sz="1300"/>
                        <a:t>Y</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voici</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un</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r>
                        <a:rPr baseline="30000" lang="en-CA" sz="1300"/>
                        <a:t>er</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texte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2</a:t>
                      </a:r>
                      <a:r>
                        <a:rPr baseline="30000" lang="en-CA" sz="1300"/>
                        <a:t>nd</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doc</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contient</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spam</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T cap="flat" cmpd="sng" w="9525">
                      <a:solidFill>
                        <a:srgbClr val="919191"/>
                      </a:solidFill>
                      <a:prstDash val="solid"/>
                      <a:round/>
                      <a:headEnd len="sm" w="sm" type="none"/>
                      <a:tailEnd len="sm" w="sm" type="none"/>
                    </a:lnT>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tcPr>
                </a:tc>
              </a:tr>
            </a:tbl>
          </a:graphicData>
        </a:graphic>
      </p:graphicFrame>
      <p:sp>
        <p:nvSpPr>
          <p:cNvPr id="164" name="Google Shape;164;p24"/>
          <p:cNvSpPr txBox="1"/>
          <p:nvPr/>
        </p:nvSpPr>
        <p:spPr>
          <a:xfrm>
            <a:off x="530775" y="628400"/>
            <a:ext cx="3535800" cy="878700"/>
          </a:xfrm>
          <a:prstGeom prst="rect">
            <a:avLst/>
          </a:prstGeom>
          <a:noFill/>
          <a:ln>
            <a:noFill/>
          </a:ln>
        </p:spPr>
        <p:txBody>
          <a:bodyPr anchorCtr="0" anchor="ctr" bIns="0" lIns="0" spcFirstLastPara="1" rIns="0" wrap="square" tIns="0">
            <a:noAutofit/>
          </a:bodyPr>
          <a:lstStyle/>
          <a:p>
            <a:pPr indent="0" lvl="0" marL="0" marR="0" rtl="0" algn="l">
              <a:lnSpc>
                <a:spcPct val="127272"/>
              </a:lnSpc>
              <a:spcBef>
                <a:spcPts val="0"/>
              </a:spcBef>
              <a:spcAft>
                <a:spcPts val="0"/>
              </a:spcAft>
              <a:buNone/>
            </a:pPr>
            <a:r>
              <a:rPr lang="en-CA" sz="1300"/>
              <a:t>Voici un </a:t>
            </a:r>
            <a:r>
              <a:rPr lang="en-CA" sz="1300">
                <a:solidFill>
                  <a:schemeClr val="dk1"/>
                </a:solidFill>
              </a:rPr>
              <a:t>1</a:t>
            </a:r>
            <a:r>
              <a:rPr baseline="30000" lang="en-CA" sz="1300">
                <a:solidFill>
                  <a:schemeClr val="dk1"/>
                </a:solidFill>
              </a:rPr>
              <a:t>er</a:t>
            </a:r>
            <a:r>
              <a:rPr lang="en-CA" sz="1300"/>
              <a:t> </a:t>
            </a:r>
            <a:r>
              <a:rPr lang="en-CA" sz="1300">
                <a:solidFill>
                  <a:schemeClr val="dk1"/>
                </a:solidFill>
              </a:rPr>
              <a:t>texte		  </a:t>
            </a:r>
            <a:r>
              <a:rPr lang="en-CA"/>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Voici un 2</a:t>
            </a:r>
            <a:r>
              <a:rPr baseline="30000" lang="en-CA" sz="1300">
                <a:solidFill>
                  <a:schemeClr val="dk1"/>
                </a:solidFill>
              </a:rPr>
              <a:t>nd </a:t>
            </a:r>
            <a:r>
              <a:rPr lang="en-CA" sz="1300">
                <a:solidFill>
                  <a:schemeClr val="dk1"/>
                </a:solidFill>
              </a:rPr>
              <a:t>texte		  </a:t>
            </a:r>
            <a:r>
              <a:rPr lang="en-CA">
                <a:solidFill>
                  <a:schemeClr val="dk1"/>
                </a:solidFill>
              </a:rPr>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Ce doc contient un texte	  </a:t>
            </a:r>
            <a:r>
              <a:rPr lang="en-CA">
                <a:solidFill>
                  <a:schemeClr val="dk1"/>
                </a:solidFill>
              </a:rPr>
              <a:t>→   </a:t>
            </a:r>
            <a:r>
              <a:rPr lang="en-CA">
                <a:solidFill>
                  <a:srgbClr val="FF0000"/>
                </a:solidFill>
              </a:rPr>
              <a:t>spam!</a:t>
            </a:r>
            <a:endParaRPr sz="1300">
              <a:solidFill>
                <a:srgbClr val="FF0000"/>
              </a:solidFill>
            </a:endParaRPr>
          </a:p>
        </p:txBody>
      </p:sp>
      <p:sp>
        <p:nvSpPr>
          <p:cNvPr id="165" name="Google Shape;165;p24"/>
          <p:cNvSpPr/>
          <p:nvPr/>
        </p:nvSpPr>
        <p:spPr>
          <a:xfrm>
            <a:off x="-14725" y="1473100"/>
            <a:ext cx="4597500" cy="198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419100" y="584200"/>
            <a:ext cx="4178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71" name="Google Shape;171;p25"/>
          <p:cNvSpPr txBox="1"/>
          <p:nvPr/>
        </p:nvSpPr>
        <p:spPr>
          <a:xfrm>
            <a:off x="40300" y="2762050"/>
            <a:ext cx="4516800" cy="692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₁,</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₁) = ([1,1,1,1,0,0,0,0], </a:t>
            </a:r>
            <a:r>
              <a:rPr b="1" lang="en-CA" sz="1300">
                <a:solidFill>
                  <a:srgbClr val="202122"/>
                </a:solidFill>
                <a:highlight>
                  <a:srgbClr val="F8F9FA"/>
                </a:highlight>
                <a:latin typeface="Consolas"/>
                <a:ea typeface="Consolas"/>
                <a:cs typeface="Consolas"/>
                <a:sym typeface="Consolas"/>
              </a:rPr>
              <a:t>0</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a:p>
            <a:pPr indent="0" lvl="0" marL="0" rtl="0" algn="ctr">
              <a:lnSpc>
                <a:spcPct val="100000"/>
              </a:lnSpc>
              <a:spcBef>
                <a:spcPts val="0"/>
              </a:spcBef>
              <a:spcAft>
                <a:spcPts val="0"/>
              </a:spcAft>
              <a:buSzPts val="1100"/>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₂,</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₂) = ([1,1,0,1,1,0,0,0], </a:t>
            </a:r>
            <a:r>
              <a:rPr b="1" lang="en-CA" sz="1300">
                <a:solidFill>
                  <a:srgbClr val="202122"/>
                </a:solidFill>
                <a:highlight>
                  <a:srgbClr val="F8F9FA"/>
                </a:highlight>
                <a:latin typeface="Consolas"/>
                <a:ea typeface="Consolas"/>
                <a:cs typeface="Consolas"/>
                <a:sym typeface="Consolas"/>
              </a:rPr>
              <a:t>0</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a:p>
            <a:pPr indent="0" lvl="0" marL="0" rtl="0" algn="ctr">
              <a:lnSpc>
                <a:spcPct val="100000"/>
              </a:lnSpc>
              <a:spcBef>
                <a:spcPts val="0"/>
              </a:spcBef>
              <a:spcAft>
                <a:spcPts val="0"/>
              </a:spcAft>
              <a:buSzPts val="1100"/>
              <a:buNone/>
            </a:pPr>
            <a:r>
              <a:rPr lang="en-CA" sz="1300">
                <a:solidFill>
                  <a:schemeClr val="dk1"/>
                </a:solidFill>
                <a:latin typeface="Consolas"/>
                <a:ea typeface="Consolas"/>
                <a:cs typeface="Consolas"/>
                <a:sym typeface="Consolas"/>
              </a:rPr>
              <a:t>(x</a:t>
            </a:r>
            <a:r>
              <a:rPr lang="en-CA" sz="1300">
                <a:solidFill>
                  <a:srgbClr val="202122"/>
                </a:solidFill>
                <a:highlight>
                  <a:srgbClr val="F8F9FA"/>
                </a:highlight>
                <a:latin typeface="Consolas"/>
                <a:ea typeface="Consolas"/>
                <a:cs typeface="Consolas"/>
                <a:sym typeface="Consolas"/>
              </a:rPr>
              <a:t>₃,</a:t>
            </a:r>
            <a:r>
              <a:rPr lang="en-CA" sz="1300">
                <a:solidFill>
                  <a:schemeClr val="dk1"/>
                </a:solidFill>
                <a:latin typeface="Consolas"/>
                <a:ea typeface="Consolas"/>
                <a:cs typeface="Consolas"/>
                <a:sym typeface="Consolas"/>
              </a:rPr>
              <a:t>y</a:t>
            </a:r>
            <a:r>
              <a:rPr lang="en-CA" sz="1300">
                <a:solidFill>
                  <a:srgbClr val="202122"/>
                </a:solidFill>
                <a:highlight>
                  <a:srgbClr val="F8F9FA"/>
                </a:highlight>
                <a:latin typeface="Consolas"/>
                <a:ea typeface="Consolas"/>
                <a:cs typeface="Consolas"/>
                <a:sym typeface="Consolas"/>
              </a:rPr>
              <a:t>₃) = ([0,1,0,1,0,1,1,1], </a:t>
            </a:r>
            <a:r>
              <a:rPr b="1" lang="en-CA" sz="1300">
                <a:solidFill>
                  <a:srgbClr val="202122"/>
                </a:solidFill>
                <a:highlight>
                  <a:srgbClr val="F8F9FA"/>
                </a:highlight>
                <a:latin typeface="Consolas"/>
                <a:ea typeface="Consolas"/>
                <a:cs typeface="Consolas"/>
                <a:sym typeface="Consolas"/>
              </a:rPr>
              <a:t>1</a:t>
            </a:r>
            <a:r>
              <a:rPr lang="en-CA" sz="1300">
                <a:solidFill>
                  <a:srgbClr val="202122"/>
                </a:solidFill>
                <a:highlight>
                  <a:srgbClr val="F8F9FA"/>
                </a:highlight>
                <a:latin typeface="Consolas"/>
                <a:ea typeface="Consolas"/>
                <a:cs typeface="Consolas"/>
                <a:sym typeface="Consolas"/>
              </a:rPr>
              <a:t>)</a:t>
            </a:r>
            <a:endParaRPr sz="1300">
              <a:solidFill>
                <a:srgbClr val="202122"/>
              </a:solidFill>
              <a:highlight>
                <a:srgbClr val="F8F9FA"/>
              </a:highlight>
              <a:latin typeface="Consolas"/>
              <a:ea typeface="Consolas"/>
              <a:cs typeface="Consolas"/>
              <a:sym typeface="Consolas"/>
            </a:endParaRPr>
          </a:p>
        </p:txBody>
      </p:sp>
      <p:sp>
        <p:nvSpPr>
          <p:cNvPr id="172" name="Google Shape;172;p2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graphicFrame>
        <p:nvGraphicFramePr>
          <p:cNvPr id="173" name="Google Shape;173;p25"/>
          <p:cNvGraphicFramePr/>
          <p:nvPr/>
        </p:nvGraphicFramePr>
        <p:xfrm>
          <a:off x="40400" y="1548800"/>
          <a:ext cx="3000000" cy="3000000"/>
        </p:xfrm>
        <a:graphic>
          <a:graphicData uri="http://schemas.openxmlformats.org/drawingml/2006/table">
            <a:tbl>
              <a:tblPr>
                <a:noFill/>
                <a:tableStyleId>{CD6FC54B-A957-4DA7-A30A-BB34A9E3A937}</a:tableStyleId>
              </a:tblPr>
              <a:tblGrid>
                <a:gridCol w="234150"/>
                <a:gridCol w="367425"/>
                <a:gridCol w="382850"/>
                <a:gridCol w="382850"/>
                <a:gridCol w="445750"/>
                <a:gridCol w="382850"/>
                <a:gridCol w="367825"/>
                <a:gridCol w="382850"/>
                <a:gridCol w="659500"/>
                <a:gridCol w="200000"/>
                <a:gridCol w="235375"/>
                <a:gridCol w="475175"/>
              </a:tblGrid>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8">
                  <a:txBody>
                    <a:bodyPr/>
                    <a:lstStyle/>
                    <a:p>
                      <a:pPr indent="0" lvl="0" marL="0" rtl="0" algn="ctr">
                        <a:spcBef>
                          <a:spcPts val="0"/>
                        </a:spcBef>
                        <a:spcAft>
                          <a:spcPts val="0"/>
                        </a:spcAft>
                        <a:buNone/>
                      </a:pPr>
                      <a:r>
                        <a:rPr b="1" lang="en-CA" sz="1300"/>
                        <a:t>X</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hMerge="1"/>
                <a:tc hMerge="1"/>
                <a:tc hMerge="1"/>
                <a:tc hMerge="1"/>
                <a:tc hMerge="1"/>
                <a:tc hMerge="1"/>
                <a:tc hMerge="1"/>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CA" sz="1300"/>
                        <a:t>Y</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voici</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un</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r>
                        <a:rPr baseline="30000" lang="en-CA" sz="1300"/>
                        <a:t>er</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texte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2</a:t>
                      </a:r>
                      <a:r>
                        <a:rPr baseline="30000" lang="en-CA" sz="1300"/>
                        <a:t>nd</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doc</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contient</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spam</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T cap="flat" cmpd="sng" w="9525">
                      <a:solidFill>
                        <a:srgbClr val="919191"/>
                      </a:solidFill>
                      <a:prstDash val="solid"/>
                      <a:round/>
                      <a:headEnd len="sm" w="sm" type="none"/>
                      <a:tailEnd len="sm" w="sm" type="none"/>
                    </a:lnT>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tcPr>
                </a:tc>
              </a:tr>
            </a:tbl>
          </a:graphicData>
        </a:graphic>
      </p:graphicFrame>
      <p:sp>
        <p:nvSpPr>
          <p:cNvPr id="174" name="Google Shape;174;p25"/>
          <p:cNvSpPr txBox="1"/>
          <p:nvPr/>
        </p:nvSpPr>
        <p:spPr>
          <a:xfrm>
            <a:off x="530775" y="628400"/>
            <a:ext cx="3535800" cy="878700"/>
          </a:xfrm>
          <a:prstGeom prst="rect">
            <a:avLst/>
          </a:prstGeom>
          <a:noFill/>
          <a:ln>
            <a:noFill/>
          </a:ln>
        </p:spPr>
        <p:txBody>
          <a:bodyPr anchorCtr="0" anchor="ctr" bIns="0" lIns="0" spcFirstLastPara="1" rIns="0" wrap="square" tIns="0">
            <a:noAutofit/>
          </a:bodyPr>
          <a:lstStyle/>
          <a:p>
            <a:pPr indent="0" lvl="0" marL="0" marR="0" rtl="0" algn="l">
              <a:lnSpc>
                <a:spcPct val="127272"/>
              </a:lnSpc>
              <a:spcBef>
                <a:spcPts val="0"/>
              </a:spcBef>
              <a:spcAft>
                <a:spcPts val="0"/>
              </a:spcAft>
              <a:buNone/>
            </a:pPr>
            <a:r>
              <a:rPr lang="en-CA" sz="1300"/>
              <a:t>Voici un </a:t>
            </a:r>
            <a:r>
              <a:rPr lang="en-CA" sz="1300">
                <a:solidFill>
                  <a:schemeClr val="dk1"/>
                </a:solidFill>
              </a:rPr>
              <a:t>1</a:t>
            </a:r>
            <a:r>
              <a:rPr baseline="30000" lang="en-CA" sz="1300">
                <a:solidFill>
                  <a:schemeClr val="dk1"/>
                </a:solidFill>
              </a:rPr>
              <a:t>er</a:t>
            </a:r>
            <a:r>
              <a:rPr lang="en-CA" sz="1300"/>
              <a:t> </a:t>
            </a:r>
            <a:r>
              <a:rPr lang="en-CA" sz="1300">
                <a:solidFill>
                  <a:schemeClr val="dk1"/>
                </a:solidFill>
              </a:rPr>
              <a:t>texte		  </a:t>
            </a:r>
            <a:r>
              <a:rPr lang="en-CA"/>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Voici un 2</a:t>
            </a:r>
            <a:r>
              <a:rPr baseline="30000" lang="en-CA" sz="1300">
                <a:solidFill>
                  <a:schemeClr val="dk1"/>
                </a:solidFill>
              </a:rPr>
              <a:t>nd </a:t>
            </a:r>
            <a:r>
              <a:rPr lang="en-CA" sz="1300">
                <a:solidFill>
                  <a:schemeClr val="dk1"/>
                </a:solidFill>
              </a:rPr>
              <a:t>texte		  </a:t>
            </a:r>
            <a:r>
              <a:rPr lang="en-CA">
                <a:solidFill>
                  <a:schemeClr val="dk1"/>
                </a:solidFill>
              </a:rPr>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Ce doc contient un texte	  </a:t>
            </a:r>
            <a:r>
              <a:rPr lang="en-CA">
                <a:solidFill>
                  <a:schemeClr val="dk1"/>
                </a:solidFill>
              </a:rPr>
              <a:t>→   </a:t>
            </a:r>
            <a:r>
              <a:rPr lang="en-CA">
                <a:solidFill>
                  <a:srgbClr val="FF0000"/>
                </a:solidFill>
              </a:rPr>
              <a:t>spam!</a:t>
            </a:r>
            <a:endParaRPr sz="13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419100" y="584200"/>
            <a:ext cx="4178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80" name="Google Shape;180;p26"/>
          <p:cNvSpPr txBox="1"/>
          <p:nvPr/>
        </p:nvSpPr>
        <p:spPr>
          <a:xfrm>
            <a:off x="40300" y="2762050"/>
            <a:ext cx="4516800" cy="692400"/>
          </a:xfrm>
          <a:prstGeom prst="rect">
            <a:avLst/>
          </a:prstGeom>
          <a:noFill/>
          <a:ln>
            <a:noFill/>
          </a:ln>
        </p:spPr>
        <p:txBody>
          <a:bodyPr anchorCtr="0" anchor="ctr" bIns="0" lIns="0" spcFirstLastPara="1" rIns="0" wrap="square" tIns="0">
            <a:noAutofit/>
          </a:bodyPr>
          <a:lstStyle/>
          <a:p>
            <a:pPr indent="0" lvl="0" marL="0" rtl="0" algn="l">
              <a:lnSpc>
                <a:spcPct val="127272"/>
              </a:lnSpc>
              <a:spcBef>
                <a:spcPts val="0"/>
              </a:spcBef>
              <a:spcAft>
                <a:spcPts val="0"/>
              </a:spcAft>
              <a:buNone/>
            </a:pPr>
            <a:r>
              <a:rPr lang="en-CA" sz="1300">
                <a:solidFill>
                  <a:schemeClr val="dk1"/>
                </a:solidFill>
              </a:rPr>
              <a:t>On veut apprendre à l’algorithme</a:t>
            </a:r>
            <a:r>
              <a:rPr b="1" lang="en-CA" sz="1300">
                <a:solidFill>
                  <a:srgbClr val="333399"/>
                </a:solidFill>
              </a:rPr>
              <a:t> ce qui fait que</a:t>
            </a:r>
            <a:r>
              <a:rPr lang="en-CA" sz="1300">
                <a:solidFill>
                  <a:schemeClr val="dk1"/>
                </a:solidFill>
              </a:rPr>
              <a:t> les deux premiers</a:t>
            </a:r>
            <a:r>
              <a:rPr lang="en-CA" sz="1300">
                <a:solidFill>
                  <a:schemeClr val="dk1"/>
                </a:solidFill>
                <a:latin typeface="Times New Roman"/>
                <a:ea typeface="Times New Roman"/>
                <a:cs typeface="Times New Roman"/>
                <a:sym typeface="Times New Roman"/>
              </a:rPr>
              <a:t> </a:t>
            </a:r>
            <a:r>
              <a:rPr lang="en-CA" sz="1300">
                <a:solidFill>
                  <a:schemeClr val="dk1"/>
                </a:solidFill>
              </a:rPr>
              <a:t>messages ne sont pas des spams, le 3ème oui, etc.</a:t>
            </a:r>
            <a:endParaRPr sz="1300">
              <a:solidFill>
                <a:schemeClr val="dk1"/>
              </a:solidFill>
              <a:latin typeface="Consolas"/>
              <a:ea typeface="Consolas"/>
              <a:cs typeface="Consolas"/>
              <a:sym typeface="Consolas"/>
            </a:endParaRPr>
          </a:p>
        </p:txBody>
      </p:sp>
      <p:sp>
        <p:nvSpPr>
          <p:cNvPr id="181" name="Google Shape;181;p2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graphicFrame>
        <p:nvGraphicFramePr>
          <p:cNvPr id="182" name="Google Shape;182;p26"/>
          <p:cNvGraphicFramePr/>
          <p:nvPr/>
        </p:nvGraphicFramePr>
        <p:xfrm>
          <a:off x="40400" y="1548800"/>
          <a:ext cx="3000000" cy="3000000"/>
        </p:xfrm>
        <a:graphic>
          <a:graphicData uri="http://schemas.openxmlformats.org/drawingml/2006/table">
            <a:tbl>
              <a:tblPr>
                <a:noFill/>
                <a:tableStyleId>{CD6FC54B-A957-4DA7-A30A-BB34A9E3A937}</a:tableStyleId>
              </a:tblPr>
              <a:tblGrid>
                <a:gridCol w="234150"/>
                <a:gridCol w="367425"/>
                <a:gridCol w="382850"/>
                <a:gridCol w="382850"/>
                <a:gridCol w="445750"/>
                <a:gridCol w="382850"/>
                <a:gridCol w="367825"/>
                <a:gridCol w="382850"/>
                <a:gridCol w="659500"/>
                <a:gridCol w="200000"/>
                <a:gridCol w="235375"/>
                <a:gridCol w="475175"/>
              </a:tblGrid>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8">
                  <a:txBody>
                    <a:bodyPr/>
                    <a:lstStyle/>
                    <a:p>
                      <a:pPr indent="0" lvl="0" marL="0" rtl="0" algn="ctr">
                        <a:spcBef>
                          <a:spcPts val="0"/>
                        </a:spcBef>
                        <a:spcAft>
                          <a:spcPts val="0"/>
                        </a:spcAft>
                        <a:buNone/>
                      </a:pPr>
                      <a:r>
                        <a:rPr b="1" lang="en-CA" sz="1300"/>
                        <a:t>X</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hMerge="1"/>
                <a:tc hMerge="1"/>
                <a:tc hMerge="1"/>
                <a:tc hMerge="1"/>
                <a:tc hMerge="1"/>
                <a:tc hMerge="1"/>
                <a:tc hMerge="1"/>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CA" sz="1300"/>
                        <a:t>Y</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voici</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un</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r>
                        <a:rPr baseline="30000" lang="en-CA" sz="1300"/>
                        <a:t>er</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texte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2</a:t>
                      </a:r>
                      <a:r>
                        <a:rPr baseline="30000" lang="en-CA" sz="1300"/>
                        <a:t>nd</a:t>
                      </a:r>
                      <a:endParaRPr baseline="30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ce</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doc</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contient</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t/>
                      </a:r>
                      <a:endParaRPr sz="1300"/>
                    </a:p>
                  </a:txBody>
                  <a:tcPr marT="0" marB="0" marR="0" marL="0" anchor="ctr">
                    <a:lnL cap="flat" cmpd="sng" w="9525">
                      <a:solidFill>
                        <a:srgbClr val="9E9E9E">
                          <a:alpha val="0"/>
                        </a:srgbClr>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spam</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₁</a:t>
                      </a:r>
                      <a:endParaRPr b="1"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T cap="flat" cmpd="sng" w="9525">
                      <a:solidFill>
                        <a:srgbClr val="919191"/>
                      </a:solidFill>
                      <a:prstDash val="solid"/>
                      <a:round/>
                      <a:headEnd len="sm" w="sm" type="none"/>
                      <a:tailEnd len="sm" w="sm" type="none"/>
                    </a:lnT>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₂</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tcPr>
                </a:tc>
              </a:tr>
              <a:tr h="223500">
                <a:tc>
                  <a:txBody>
                    <a:bodyPr/>
                    <a:lstStyle/>
                    <a:p>
                      <a:pPr indent="0" lvl="0" marL="0" rtl="0" algn="ctr">
                        <a:lnSpc>
                          <a:spcPct val="50000"/>
                        </a:lnSpc>
                        <a:spcBef>
                          <a:spcPts val="0"/>
                        </a:spcBef>
                        <a:spcAft>
                          <a:spcPts val="0"/>
                        </a:spcAft>
                        <a:buNone/>
                      </a:pPr>
                      <a:r>
                        <a:rPr b="1" lang="en-CA" sz="1300">
                          <a:solidFill>
                            <a:schemeClr val="dk1"/>
                          </a:solidFill>
                        </a:rPr>
                        <a:t>x</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0</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t/>
                      </a:r>
                      <a:endParaRPr b="1" sz="1300">
                        <a:solidFill>
                          <a:schemeClr val="dk1"/>
                        </a:solidFill>
                      </a:endParaRPr>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CA" sz="1300">
                          <a:solidFill>
                            <a:schemeClr val="dk1"/>
                          </a:solidFill>
                        </a:rPr>
                        <a:t>y</a:t>
                      </a:r>
                      <a:r>
                        <a:rPr b="1" lang="en-CA" sz="1300">
                          <a:solidFill>
                            <a:srgbClr val="202122"/>
                          </a:solidFill>
                          <a:highlight>
                            <a:srgbClr val="F8F9FA"/>
                          </a:highlight>
                        </a:rPr>
                        <a:t>₃</a:t>
                      </a:r>
                      <a:endParaRPr b="1" baseline="-25000" sz="1300"/>
                    </a:p>
                  </a:txBody>
                  <a:tcPr marT="0" marB="0" marR="0" marL="0" anchor="ctr">
                    <a:lnL cap="flat" cmpd="sng" w="9525">
                      <a:solidFill>
                        <a:srgbClr val="919191"/>
                      </a:solidFill>
                      <a:prstDash val="solid"/>
                      <a:round/>
                      <a:headEnd len="sm" w="sm" type="none"/>
                      <a:tailEnd len="sm" w="sm" type="none"/>
                    </a:lnL>
                    <a:lnR cap="flat" cmpd="sng" w="9525">
                      <a:solidFill>
                        <a:srgbClr val="919191"/>
                      </a:solidFill>
                      <a:prstDash val="solid"/>
                      <a:round/>
                      <a:headEnd len="sm" w="sm" type="none"/>
                      <a:tailEnd len="sm" w="sm" type="none"/>
                    </a:lnR>
                    <a:lnT cap="flat" cmpd="sng" w="9525">
                      <a:solidFill>
                        <a:srgbClr val="919191"/>
                      </a:solidFill>
                      <a:prstDash val="solid"/>
                      <a:round/>
                      <a:headEnd len="sm" w="sm" type="none"/>
                      <a:tailEnd len="sm" w="sm" type="none"/>
                    </a:lnT>
                    <a:lnB cap="flat" cmpd="sng" w="9525">
                      <a:solidFill>
                        <a:srgbClr val="919191"/>
                      </a:solidFill>
                      <a:prstDash val="solid"/>
                      <a:round/>
                      <a:headEnd len="sm" w="sm" type="none"/>
                      <a:tailEnd len="sm" w="sm" type="none"/>
                    </a:lnB>
                  </a:tcPr>
                </a:tc>
                <a:tc>
                  <a:txBody>
                    <a:bodyPr/>
                    <a:lstStyle/>
                    <a:p>
                      <a:pPr indent="0" lvl="0" marL="0" rtl="0" algn="ctr">
                        <a:spcBef>
                          <a:spcPts val="0"/>
                        </a:spcBef>
                        <a:spcAft>
                          <a:spcPts val="0"/>
                        </a:spcAft>
                        <a:buNone/>
                      </a:pPr>
                      <a:r>
                        <a:rPr lang="en-CA" sz="1300"/>
                        <a:t>1</a:t>
                      </a:r>
                      <a:endParaRPr sz="1300"/>
                    </a:p>
                  </a:txBody>
                  <a:tcPr marT="0" marB="0" marR="0" marL="0" anchor="ctr">
                    <a:lnL cap="flat" cmpd="sng" w="9525">
                      <a:solidFill>
                        <a:srgbClr val="919191"/>
                      </a:solidFill>
                      <a:prstDash val="solid"/>
                      <a:round/>
                      <a:headEnd len="sm" w="sm" type="none"/>
                      <a:tailEnd len="sm" w="sm" type="none"/>
                    </a:lnL>
                  </a:tcPr>
                </a:tc>
              </a:tr>
            </a:tbl>
          </a:graphicData>
        </a:graphic>
      </p:graphicFrame>
      <p:sp>
        <p:nvSpPr>
          <p:cNvPr id="183" name="Google Shape;183;p26"/>
          <p:cNvSpPr txBox="1"/>
          <p:nvPr/>
        </p:nvSpPr>
        <p:spPr>
          <a:xfrm>
            <a:off x="530775" y="628400"/>
            <a:ext cx="3535800" cy="878700"/>
          </a:xfrm>
          <a:prstGeom prst="rect">
            <a:avLst/>
          </a:prstGeom>
          <a:noFill/>
          <a:ln>
            <a:noFill/>
          </a:ln>
        </p:spPr>
        <p:txBody>
          <a:bodyPr anchorCtr="0" anchor="ctr" bIns="0" lIns="0" spcFirstLastPara="1" rIns="0" wrap="square" tIns="0">
            <a:noAutofit/>
          </a:bodyPr>
          <a:lstStyle/>
          <a:p>
            <a:pPr indent="0" lvl="0" marL="0" marR="0" rtl="0" algn="l">
              <a:lnSpc>
                <a:spcPct val="127272"/>
              </a:lnSpc>
              <a:spcBef>
                <a:spcPts val="0"/>
              </a:spcBef>
              <a:spcAft>
                <a:spcPts val="0"/>
              </a:spcAft>
              <a:buNone/>
            </a:pPr>
            <a:r>
              <a:rPr lang="en-CA" sz="1300"/>
              <a:t>Voici un </a:t>
            </a:r>
            <a:r>
              <a:rPr lang="en-CA" sz="1300">
                <a:solidFill>
                  <a:schemeClr val="dk1"/>
                </a:solidFill>
              </a:rPr>
              <a:t>1</a:t>
            </a:r>
            <a:r>
              <a:rPr baseline="30000" lang="en-CA" sz="1300">
                <a:solidFill>
                  <a:schemeClr val="dk1"/>
                </a:solidFill>
              </a:rPr>
              <a:t>er</a:t>
            </a:r>
            <a:r>
              <a:rPr lang="en-CA" sz="1300"/>
              <a:t> </a:t>
            </a:r>
            <a:r>
              <a:rPr lang="en-CA" sz="1300">
                <a:solidFill>
                  <a:schemeClr val="dk1"/>
                </a:solidFill>
              </a:rPr>
              <a:t>texte		  </a:t>
            </a:r>
            <a:r>
              <a:rPr lang="en-CA"/>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Voici un 2</a:t>
            </a:r>
            <a:r>
              <a:rPr baseline="30000" lang="en-CA" sz="1300">
                <a:solidFill>
                  <a:schemeClr val="dk1"/>
                </a:solidFill>
              </a:rPr>
              <a:t>nd </a:t>
            </a:r>
            <a:r>
              <a:rPr lang="en-CA" sz="1300">
                <a:solidFill>
                  <a:schemeClr val="dk1"/>
                </a:solidFill>
              </a:rPr>
              <a:t>texte		  </a:t>
            </a:r>
            <a:r>
              <a:rPr lang="en-CA">
                <a:solidFill>
                  <a:schemeClr val="dk1"/>
                </a:solidFill>
              </a:rPr>
              <a:t>→   </a:t>
            </a:r>
            <a:r>
              <a:rPr lang="en-CA">
                <a:solidFill>
                  <a:srgbClr val="38761D"/>
                </a:solidFill>
              </a:rPr>
              <a:t>pas un spam</a:t>
            </a:r>
            <a:endParaRPr sz="1300">
              <a:solidFill>
                <a:srgbClr val="38761D"/>
              </a:solidFill>
            </a:endParaRPr>
          </a:p>
          <a:p>
            <a:pPr indent="0" lvl="0" marL="0" marR="0" rtl="0" algn="l">
              <a:lnSpc>
                <a:spcPct val="127272"/>
              </a:lnSpc>
              <a:spcBef>
                <a:spcPts val="0"/>
              </a:spcBef>
              <a:spcAft>
                <a:spcPts val="0"/>
              </a:spcAft>
              <a:buNone/>
            </a:pPr>
            <a:r>
              <a:rPr lang="en-CA" sz="1300">
                <a:solidFill>
                  <a:schemeClr val="dk1"/>
                </a:solidFill>
              </a:rPr>
              <a:t>Ce doc contient un texte	  </a:t>
            </a:r>
            <a:r>
              <a:rPr lang="en-CA">
                <a:solidFill>
                  <a:schemeClr val="dk1"/>
                </a:solidFill>
              </a:rPr>
              <a:t>→   </a:t>
            </a:r>
            <a:r>
              <a:rPr lang="en-CA">
                <a:solidFill>
                  <a:srgbClr val="FF0000"/>
                </a:solidFill>
              </a:rPr>
              <a:t>spam!</a:t>
            </a:r>
            <a:endParaRPr sz="13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189" name="Google Shape;189;p27"/>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190" name="Google Shape;190;p27"/>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191" name="Google Shape;191;p27"/>
          <p:cNvSpPr/>
          <p:nvPr/>
        </p:nvSpPr>
        <p:spPr>
          <a:xfrm>
            <a:off x="1443625" y="50800"/>
            <a:ext cx="1104900" cy="10605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modèle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97" name="Google Shape;197;p28"/>
          <p:cNvSpPr txBox="1"/>
          <p:nvPr/>
        </p:nvSpPr>
        <p:spPr>
          <a:xfrm>
            <a:off x="85000" y="671300"/>
            <a:ext cx="4427400" cy="27552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300" u="none" cap="none" strike="noStrike">
                <a:solidFill>
                  <a:srgbClr val="000000"/>
                </a:solidFill>
                <a:latin typeface="Arial"/>
                <a:ea typeface="Arial"/>
                <a:cs typeface="Arial"/>
                <a:sym typeface="Arial"/>
              </a:rPr>
              <a:t>C’est ici que l’on fait des</a:t>
            </a:r>
            <a:r>
              <a:rPr b="1" i="0" lang="en-CA" sz="1300" u="none" cap="none" strike="noStrike">
                <a:solidFill>
                  <a:srgbClr val="333399"/>
                </a:solidFill>
                <a:latin typeface="Arial"/>
                <a:ea typeface="Arial"/>
                <a:cs typeface="Arial"/>
                <a:sym typeface="Arial"/>
              </a:rPr>
              <a:t> hypothèses</a:t>
            </a:r>
            <a:r>
              <a:rPr b="0" i="0" lang="en-CA" sz="1300" u="none" cap="none" strike="noStrike">
                <a:solidFill>
                  <a:srgbClr val="000000"/>
                </a:solidFill>
                <a:latin typeface="Arial"/>
                <a:ea typeface="Arial"/>
                <a:cs typeface="Arial"/>
                <a:sym typeface="Arial"/>
              </a:rPr>
              <a:t> sur la forme de f .</a:t>
            </a:r>
            <a:br>
              <a:rPr b="0" i="0" lang="en-CA" sz="1300" u="none" cap="none" strike="noStrike">
                <a:solidFill>
                  <a:srgbClr val="000000"/>
                </a:solidFill>
                <a:latin typeface="Times New Roman"/>
                <a:ea typeface="Times New Roman"/>
                <a:cs typeface="Times New Roman"/>
                <a:sym typeface="Times New Roman"/>
              </a:rPr>
            </a:br>
            <a:r>
              <a:rPr b="0" i="0" lang="en-CA" sz="1300" u="none" cap="none" strike="noStrike">
                <a:solidFill>
                  <a:srgbClr val="000000"/>
                </a:solidFill>
                <a:latin typeface="Arial"/>
                <a:ea typeface="Arial"/>
                <a:cs typeface="Arial"/>
                <a:sym typeface="Arial"/>
              </a:rPr>
              <a:t>Par exemple:</a:t>
            </a:r>
            <a:endParaRPr b="0" i="0" sz="1300" u="none" cap="none" strike="noStrike">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linéaire</a:t>
            </a:r>
            <a:r>
              <a:rPr lang="en-CA" sz="1300">
                <a:solidFill>
                  <a:schemeClr val="dk1"/>
                </a:solidFill>
              </a:rPr>
              <a:t>:</a:t>
            </a:r>
            <a:br>
              <a:rPr lang="en-CA" sz="1600">
                <a:solidFill>
                  <a:schemeClr val="dk1"/>
                </a:solidFill>
              </a:rPr>
            </a:br>
            <a:br>
              <a:rPr lang="en-CA" sz="1600">
                <a:solidFill>
                  <a:schemeClr val="dk1"/>
                </a:solidFill>
              </a:rPr>
            </a:br>
            <a:r>
              <a:rPr lang="en-CA" sz="1300">
                <a:solidFill>
                  <a:schemeClr val="dk1"/>
                </a:solidFill>
              </a:rPr>
              <a:t>→ Il s’agit de trouver les valeurs de ω</a:t>
            </a:r>
            <a:r>
              <a:rPr lang="en-CA" sz="1300">
                <a:solidFill>
                  <a:srgbClr val="202122"/>
                </a:solidFill>
                <a:highlight>
                  <a:srgbClr val="F8F9FA"/>
                </a:highlight>
              </a:rPr>
              <a:t>₁</a:t>
            </a:r>
            <a:r>
              <a:rPr lang="en-CA" sz="1300">
                <a:solidFill>
                  <a:schemeClr val="dk1"/>
                </a:solidFill>
              </a:rPr>
              <a:t>, ω</a:t>
            </a:r>
            <a:r>
              <a:rPr lang="en-CA" sz="1300">
                <a:solidFill>
                  <a:srgbClr val="202122"/>
                </a:solidFill>
                <a:highlight>
                  <a:srgbClr val="F8F9FA"/>
                </a:highlight>
              </a:rPr>
              <a:t>₂</a:t>
            </a:r>
            <a:r>
              <a:rPr lang="en-CA" sz="1300">
                <a:solidFill>
                  <a:schemeClr val="dk1"/>
                </a:solidFill>
              </a:rPr>
              <a:t>, ω</a:t>
            </a:r>
            <a:r>
              <a:rPr lang="en-CA" sz="1300">
                <a:solidFill>
                  <a:srgbClr val="202122"/>
                </a:solidFill>
                <a:highlight>
                  <a:srgbClr val="F8F9FA"/>
                </a:highlight>
              </a:rPr>
              <a:t>₃ </a:t>
            </a:r>
            <a:r>
              <a:rPr lang="en-CA" sz="1300">
                <a:solidFill>
                  <a:schemeClr val="dk1"/>
                </a:solidFill>
              </a:rPr>
              <a:t>…</a:t>
            </a:r>
            <a:br>
              <a:rPr lang="en-CA" sz="1300">
                <a:solidFill>
                  <a:schemeClr val="dk1"/>
                </a:solidFill>
              </a:rPr>
            </a:br>
            <a:endParaRPr sz="1300">
              <a:solidFill>
                <a:schemeClr val="dk1"/>
              </a:solidFill>
            </a:endParaRPr>
          </a:p>
          <a:p>
            <a:pPr indent="-311150" lvl="0" marL="457200" rtl="0" algn="l">
              <a:lnSpc>
                <a:spcPct val="154545"/>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quadratique</a:t>
            </a:r>
            <a:r>
              <a:rPr lang="en-CA" sz="1300">
                <a:solidFill>
                  <a:schemeClr val="dk1"/>
                </a:solidFill>
              </a:rPr>
              <a:t>:</a:t>
            </a:r>
            <a:br>
              <a:rPr lang="en-CA" sz="1300">
                <a:solidFill>
                  <a:schemeClr val="dk1"/>
                </a:solidFill>
              </a:rPr>
            </a:br>
            <a:br>
              <a:rPr lang="en-CA" sz="1900">
                <a:solidFill>
                  <a:schemeClr val="dk1"/>
                </a:solidFill>
              </a:rPr>
            </a:br>
            <a:r>
              <a:rPr lang="en-CA" sz="1300">
                <a:solidFill>
                  <a:schemeClr val="dk1"/>
                </a:solidFill>
              </a:rPr>
              <a:t>→ À nouveau, on cherche les valeurs des ω.</a:t>
            </a:r>
            <a:endParaRPr sz="1300">
              <a:solidFill>
                <a:schemeClr val="dk1"/>
              </a:solidFill>
            </a:endParaRPr>
          </a:p>
          <a:p>
            <a:pPr indent="0" lvl="0" marL="0" rtl="0" algn="l">
              <a:lnSpc>
                <a:spcPct val="127272"/>
              </a:lnSpc>
              <a:spcBef>
                <a:spcPts val="0"/>
              </a:spcBef>
              <a:spcAft>
                <a:spcPts val="0"/>
              </a:spcAft>
              <a:buNone/>
            </a:pPr>
            <a:r>
              <a:rPr lang="en-CA" sz="1300">
                <a:solidFill>
                  <a:schemeClr val="dk1"/>
                </a:solidFill>
              </a:rPr>
              <a:t>Mais aussi: formulations indirectes! (eg. Naive Bayes)</a:t>
            </a:r>
            <a:endParaRPr b="0" i="0" sz="1300" u="none" cap="none" strike="noStrike">
              <a:solidFill>
                <a:srgbClr val="000000"/>
              </a:solidFill>
              <a:latin typeface="Calibri"/>
              <a:ea typeface="Calibri"/>
              <a:cs typeface="Calibri"/>
              <a:sym typeface="Calibri"/>
            </a:endParaRPr>
          </a:p>
        </p:txBody>
      </p:sp>
      <p:pic>
        <p:nvPicPr>
          <p:cNvPr id="198" name="Google Shape;198;p28"/>
          <p:cNvPicPr preferRelativeResize="0"/>
          <p:nvPr/>
        </p:nvPicPr>
        <p:blipFill>
          <a:blip r:embed="rId3">
            <a:alphaModFix/>
          </a:blip>
          <a:stretch>
            <a:fillRect/>
          </a:stretch>
        </p:blipFill>
        <p:spPr>
          <a:xfrm>
            <a:off x="496100" y="1420788"/>
            <a:ext cx="3439449" cy="205750"/>
          </a:xfrm>
          <a:prstGeom prst="rect">
            <a:avLst/>
          </a:prstGeom>
          <a:noFill/>
          <a:ln>
            <a:noFill/>
          </a:ln>
        </p:spPr>
      </p:pic>
      <p:sp>
        <p:nvSpPr>
          <p:cNvPr id="199" name="Google Shape;199;p2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LE MODÈLE</a:t>
            </a:r>
            <a:endParaRPr/>
          </a:p>
        </p:txBody>
      </p:sp>
      <p:grpSp>
        <p:nvGrpSpPr>
          <p:cNvPr id="200" name="Google Shape;200;p28"/>
          <p:cNvGrpSpPr/>
          <p:nvPr/>
        </p:nvGrpSpPr>
        <p:grpSpPr>
          <a:xfrm>
            <a:off x="496100" y="2313249"/>
            <a:ext cx="4101301" cy="528301"/>
            <a:chOff x="496100" y="2439074"/>
            <a:chExt cx="4101301" cy="528301"/>
          </a:xfrm>
        </p:grpSpPr>
        <p:pic>
          <p:nvPicPr>
            <p:cNvPr id="201" name="Google Shape;201;p28"/>
            <p:cNvPicPr preferRelativeResize="0"/>
            <p:nvPr/>
          </p:nvPicPr>
          <p:blipFill>
            <a:blip r:embed="rId4">
              <a:alphaModFix/>
            </a:blip>
            <a:stretch>
              <a:fillRect/>
            </a:stretch>
          </p:blipFill>
          <p:spPr>
            <a:xfrm>
              <a:off x="496100" y="2439074"/>
              <a:ext cx="4101301" cy="292606"/>
            </a:xfrm>
            <a:prstGeom prst="rect">
              <a:avLst/>
            </a:prstGeom>
            <a:noFill/>
            <a:ln>
              <a:noFill/>
            </a:ln>
          </p:spPr>
        </p:pic>
        <p:pic>
          <p:nvPicPr>
            <p:cNvPr id="202" name="Google Shape;202;p28"/>
            <p:cNvPicPr preferRelativeResize="0"/>
            <p:nvPr/>
          </p:nvPicPr>
          <p:blipFill>
            <a:blip r:embed="rId5">
              <a:alphaModFix/>
            </a:blip>
            <a:stretch>
              <a:fillRect/>
            </a:stretch>
          </p:blipFill>
          <p:spPr>
            <a:xfrm>
              <a:off x="928975" y="2731675"/>
              <a:ext cx="2399549" cy="235700"/>
            </a:xfrm>
            <a:prstGeom prst="rect">
              <a:avLst/>
            </a:prstGeom>
            <a:noFill/>
            <a:ln>
              <a:noFill/>
            </a:ln>
          </p:spPr>
        </p:pic>
      </p:grpSp>
      <p:sp>
        <p:nvSpPr>
          <p:cNvPr id="203" name="Google Shape;203;p28"/>
          <p:cNvSpPr/>
          <p:nvPr/>
        </p:nvSpPr>
        <p:spPr>
          <a:xfrm>
            <a:off x="27975" y="2020900"/>
            <a:ext cx="4569300" cy="140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nvSpPr>
        <p:spPr>
          <a:xfrm>
            <a:off x="136900" y="734100"/>
            <a:ext cx="4323600" cy="25656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i="0" lang="en-CA" sz="1200" u="none" cap="none" strike="noStrike">
                <a:solidFill>
                  <a:srgbClr val="333399"/>
                </a:solidFill>
                <a:latin typeface="Arial"/>
                <a:ea typeface="Arial"/>
                <a:cs typeface="Arial"/>
                <a:sym typeface="Arial"/>
              </a:rPr>
              <a:t>Objectif</a:t>
            </a:r>
            <a:r>
              <a:rPr b="0" i="0" lang="en-CA" sz="1200" u="none" cap="none" strike="noStrike">
                <a:solidFill>
                  <a:srgbClr val="000000"/>
                </a:solidFill>
                <a:latin typeface="Arial"/>
                <a:ea typeface="Arial"/>
                <a:cs typeface="Arial"/>
                <a:sym typeface="Arial"/>
              </a:rPr>
              <a:t> : </a:t>
            </a:r>
            <a:r>
              <a:rPr lang="en-CA" sz="1200"/>
              <a:t>induire</a:t>
            </a:r>
            <a:r>
              <a:rPr b="0" i="0" lang="en-CA" sz="1200" u="none" cap="none" strike="noStrike">
                <a:solidFill>
                  <a:srgbClr val="000000"/>
                </a:solidFill>
                <a:latin typeface="Arial"/>
                <a:ea typeface="Arial"/>
                <a:cs typeface="Arial"/>
                <a:sym typeface="Arial"/>
              </a:rPr>
              <a:t> la démarche de l’apprentissage par l’exemple.</a:t>
            </a:r>
            <a:endParaRPr b="0" i="0" sz="1200" u="none" cap="none" strike="noStrike">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Char char="●"/>
            </a:pPr>
            <a:r>
              <a:rPr b="1" lang="en-CA" sz="1200">
                <a:solidFill>
                  <a:srgbClr val="333399"/>
                </a:solidFill>
              </a:rPr>
              <a:t>Montrer</a:t>
            </a:r>
            <a:r>
              <a:rPr lang="en-CA" sz="1200">
                <a:solidFill>
                  <a:schemeClr val="dk1"/>
                </a:solidFill>
              </a:rPr>
              <a:t> des exemples à votre programme en lui disant de quoi il s’agit</a:t>
            </a:r>
            <a:r>
              <a:rPr lang="en-CA"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Char char="●"/>
            </a:pPr>
            <a:r>
              <a:rPr lang="en-CA" sz="1200">
                <a:solidFill>
                  <a:schemeClr val="dk1"/>
                </a:solidFill>
              </a:rPr>
              <a:t>Lui faire</a:t>
            </a:r>
            <a:r>
              <a:rPr b="1" lang="en-CA" sz="1200">
                <a:solidFill>
                  <a:srgbClr val="333399"/>
                </a:solidFill>
              </a:rPr>
              <a:t> apprendre</a:t>
            </a:r>
            <a:r>
              <a:rPr lang="en-CA" sz="1200">
                <a:solidFill>
                  <a:schemeClr val="dk1"/>
                </a:solidFill>
              </a:rPr>
              <a:t> une règle.</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CA" sz="1200">
                <a:solidFill>
                  <a:schemeClr val="dk1"/>
                </a:solidFill>
              </a:rPr>
              <a:t>Lui faire</a:t>
            </a:r>
            <a:r>
              <a:rPr b="1" lang="en-CA" sz="1200">
                <a:solidFill>
                  <a:srgbClr val="333399"/>
                </a:solidFill>
              </a:rPr>
              <a:t> appliquer</a:t>
            </a:r>
            <a:r>
              <a:rPr lang="en-CA" sz="1200">
                <a:solidFill>
                  <a:schemeClr val="dk1"/>
                </a:solidFill>
              </a:rPr>
              <a:t> la règle à de nouveaux exemples.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CA" sz="1200">
                <a:solidFill>
                  <a:srgbClr val="333399"/>
                </a:solidFill>
              </a:rPr>
              <a:t>Évaluer</a:t>
            </a:r>
            <a:r>
              <a:rPr lang="en-CA" sz="1200">
                <a:solidFill>
                  <a:schemeClr val="dk1"/>
                </a:solidFill>
              </a:rPr>
              <a:t> si les prédictions sont bonnes en les comparant à la réalité.</a:t>
            </a:r>
            <a:endParaRPr b="0" i="0" sz="1190" u="none" cap="none" strike="noStrike">
              <a:solidFill>
                <a:srgbClr val="000000"/>
              </a:solidFill>
              <a:latin typeface="Calibri"/>
              <a:ea typeface="Calibri"/>
              <a:cs typeface="Calibri"/>
              <a:sym typeface="Calibri"/>
            </a:endParaRPr>
          </a:p>
        </p:txBody>
      </p:sp>
      <p:sp>
        <p:nvSpPr>
          <p:cNvPr id="67" name="Google Shape;67;p1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UN PROGRAMME QUI APPREND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modèle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09" name="Google Shape;209;p29"/>
          <p:cNvSpPr txBox="1"/>
          <p:nvPr/>
        </p:nvSpPr>
        <p:spPr>
          <a:xfrm>
            <a:off x="85000" y="671300"/>
            <a:ext cx="4427400" cy="27552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300" u="none" cap="none" strike="noStrike">
                <a:solidFill>
                  <a:srgbClr val="000000"/>
                </a:solidFill>
                <a:latin typeface="Arial"/>
                <a:ea typeface="Arial"/>
                <a:cs typeface="Arial"/>
                <a:sym typeface="Arial"/>
              </a:rPr>
              <a:t>C’est ici que l’on fait des</a:t>
            </a:r>
            <a:r>
              <a:rPr b="1" i="0" lang="en-CA" sz="1300" u="none" cap="none" strike="noStrike">
                <a:solidFill>
                  <a:srgbClr val="333399"/>
                </a:solidFill>
                <a:latin typeface="Arial"/>
                <a:ea typeface="Arial"/>
                <a:cs typeface="Arial"/>
                <a:sym typeface="Arial"/>
              </a:rPr>
              <a:t> hypothèses</a:t>
            </a:r>
            <a:r>
              <a:rPr b="0" i="0" lang="en-CA" sz="1300" u="none" cap="none" strike="noStrike">
                <a:solidFill>
                  <a:srgbClr val="000000"/>
                </a:solidFill>
                <a:latin typeface="Arial"/>
                <a:ea typeface="Arial"/>
                <a:cs typeface="Arial"/>
                <a:sym typeface="Arial"/>
              </a:rPr>
              <a:t> sur la forme de f .</a:t>
            </a:r>
            <a:br>
              <a:rPr b="0" i="0" lang="en-CA" sz="1300" u="none" cap="none" strike="noStrike">
                <a:solidFill>
                  <a:srgbClr val="000000"/>
                </a:solidFill>
                <a:latin typeface="Times New Roman"/>
                <a:ea typeface="Times New Roman"/>
                <a:cs typeface="Times New Roman"/>
                <a:sym typeface="Times New Roman"/>
              </a:rPr>
            </a:br>
            <a:r>
              <a:rPr b="0" i="0" lang="en-CA" sz="1300" u="none" cap="none" strike="noStrike">
                <a:solidFill>
                  <a:srgbClr val="000000"/>
                </a:solidFill>
                <a:latin typeface="Arial"/>
                <a:ea typeface="Arial"/>
                <a:cs typeface="Arial"/>
                <a:sym typeface="Arial"/>
              </a:rPr>
              <a:t>Par exemple:</a:t>
            </a:r>
            <a:endParaRPr b="0" i="0" sz="1300" u="none" cap="none" strike="noStrike">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linéaire</a:t>
            </a:r>
            <a:r>
              <a:rPr lang="en-CA" sz="1300">
                <a:solidFill>
                  <a:schemeClr val="dk1"/>
                </a:solidFill>
              </a:rPr>
              <a:t>:</a:t>
            </a:r>
            <a:br>
              <a:rPr lang="en-CA" sz="1600">
                <a:solidFill>
                  <a:schemeClr val="dk1"/>
                </a:solidFill>
              </a:rPr>
            </a:br>
            <a:br>
              <a:rPr lang="en-CA" sz="1600">
                <a:solidFill>
                  <a:schemeClr val="dk1"/>
                </a:solidFill>
              </a:rPr>
            </a:br>
            <a:r>
              <a:rPr lang="en-CA" sz="1300">
                <a:solidFill>
                  <a:schemeClr val="dk1"/>
                </a:solidFill>
              </a:rPr>
              <a:t>→ Il s’agit de trouver les valeurs de ω</a:t>
            </a:r>
            <a:r>
              <a:rPr lang="en-CA" sz="1300">
                <a:solidFill>
                  <a:srgbClr val="202122"/>
                </a:solidFill>
                <a:highlight>
                  <a:srgbClr val="F8F9FA"/>
                </a:highlight>
              </a:rPr>
              <a:t>₁</a:t>
            </a:r>
            <a:r>
              <a:rPr lang="en-CA" sz="1300">
                <a:solidFill>
                  <a:schemeClr val="dk1"/>
                </a:solidFill>
              </a:rPr>
              <a:t>, ω</a:t>
            </a:r>
            <a:r>
              <a:rPr lang="en-CA" sz="1300">
                <a:solidFill>
                  <a:srgbClr val="202122"/>
                </a:solidFill>
                <a:highlight>
                  <a:srgbClr val="F8F9FA"/>
                </a:highlight>
              </a:rPr>
              <a:t>₂</a:t>
            </a:r>
            <a:r>
              <a:rPr lang="en-CA" sz="1300">
                <a:solidFill>
                  <a:schemeClr val="dk1"/>
                </a:solidFill>
              </a:rPr>
              <a:t>, ω</a:t>
            </a:r>
            <a:r>
              <a:rPr lang="en-CA" sz="1300">
                <a:solidFill>
                  <a:srgbClr val="202122"/>
                </a:solidFill>
                <a:highlight>
                  <a:srgbClr val="F8F9FA"/>
                </a:highlight>
              </a:rPr>
              <a:t>₃ </a:t>
            </a:r>
            <a:r>
              <a:rPr lang="en-CA" sz="1300">
                <a:solidFill>
                  <a:schemeClr val="dk1"/>
                </a:solidFill>
              </a:rPr>
              <a:t>…</a:t>
            </a:r>
            <a:br>
              <a:rPr lang="en-CA" sz="1300">
                <a:solidFill>
                  <a:schemeClr val="dk1"/>
                </a:solidFill>
              </a:rPr>
            </a:br>
            <a:endParaRPr sz="1300">
              <a:solidFill>
                <a:schemeClr val="dk1"/>
              </a:solidFill>
            </a:endParaRPr>
          </a:p>
          <a:p>
            <a:pPr indent="-311150" lvl="0" marL="457200" rtl="0" algn="l">
              <a:lnSpc>
                <a:spcPct val="154545"/>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quadratique</a:t>
            </a:r>
            <a:r>
              <a:rPr lang="en-CA" sz="1300">
                <a:solidFill>
                  <a:schemeClr val="dk1"/>
                </a:solidFill>
              </a:rPr>
              <a:t>:</a:t>
            </a:r>
            <a:br>
              <a:rPr lang="en-CA" sz="1300">
                <a:solidFill>
                  <a:schemeClr val="dk1"/>
                </a:solidFill>
              </a:rPr>
            </a:br>
            <a:br>
              <a:rPr lang="en-CA" sz="1900">
                <a:solidFill>
                  <a:schemeClr val="dk1"/>
                </a:solidFill>
              </a:rPr>
            </a:br>
            <a:r>
              <a:rPr lang="en-CA" sz="1300">
                <a:solidFill>
                  <a:schemeClr val="dk1"/>
                </a:solidFill>
              </a:rPr>
              <a:t>→ À nouveau, on cherche les valeurs des ω.</a:t>
            </a:r>
            <a:endParaRPr sz="1300">
              <a:solidFill>
                <a:schemeClr val="dk1"/>
              </a:solidFill>
            </a:endParaRPr>
          </a:p>
          <a:p>
            <a:pPr indent="0" lvl="0" marL="0" rtl="0" algn="l">
              <a:lnSpc>
                <a:spcPct val="127272"/>
              </a:lnSpc>
              <a:spcBef>
                <a:spcPts val="0"/>
              </a:spcBef>
              <a:spcAft>
                <a:spcPts val="0"/>
              </a:spcAft>
              <a:buNone/>
            </a:pPr>
            <a:r>
              <a:rPr lang="en-CA" sz="1300">
                <a:solidFill>
                  <a:schemeClr val="dk1"/>
                </a:solidFill>
              </a:rPr>
              <a:t>Mais aussi: formulations indirectes! (eg. Naive Bayes)</a:t>
            </a:r>
            <a:endParaRPr b="0" i="0" sz="1300" u="none" cap="none" strike="noStrike">
              <a:solidFill>
                <a:srgbClr val="000000"/>
              </a:solidFill>
              <a:latin typeface="Calibri"/>
              <a:ea typeface="Calibri"/>
              <a:cs typeface="Calibri"/>
              <a:sym typeface="Calibri"/>
            </a:endParaRPr>
          </a:p>
        </p:txBody>
      </p:sp>
      <p:pic>
        <p:nvPicPr>
          <p:cNvPr id="210" name="Google Shape;210;p29"/>
          <p:cNvPicPr preferRelativeResize="0"/>
          <p:nvPr/>
        </p:nvPicPr>
        <p:blipFill>
          <a:blip r:embed="rId3">
            <a:alphaModFix/>
          </a:blip>
          <a:stretch>
            <a:fillRect/>
          </a:stretch>
        </p:blipFill>
        <p:spPr>
          <a:xfrm>
            <a:off x="496100" y="1420788"/>
            <a:ext cx="3439449" cy="205750"/>
          </a:xfrm>
          <a:prstGeom prst="rect">
            <a:avLst/>
          </a:prstGeom>
          <a:noFill/>
          <a:ln>
            <a:noFill/>
          </a:ln>
        </p:spPr>
      </p:pic>
      <p:sp>
        <p:nvSpPr>
          <p:cNvPr id="211" name="Google Shape;211;p2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LE MODÈLE</a:t>
            </a:r>
            <a:endParaRPr/>
          </a:p>
        </p:txBody>
      </p:sp>
      <p:grpSp>
        <p:nvGrpSpPr>
          <p:cNvPr id="212" name="Google Shape;212;p29"/>
          <p:cNvGrpSpPr/>
          <p:nvPr/>
        </p:nvGrpSpPr>
        <p:grpSpPr>
          <a:xfrm>
            <a:off x="496100" y="2313249"/>
            <a:ext cx="4101301" cy="528301"/>
            <a:chOff x="496100" y="2439074"/>
            <a:chExt cx="4101301" cy="528301"/>
          </a:xfrm>
        </p:grpSpPr>
        <p:pic>
          <p:nvPicPr>
            <p:cNvPr id="213" name="Google Shape;213;p29"/>
            <p:cNvPicPr preferRelativeResize="0"/>
            <p:nvPr/>
          </p:nvPicPr>
          <p:blipFill>
            <a:blip r:embed="rId4">
              <a:alphaModFix/>
            </a:blip>
            <a:stretch>
              <a:fillRect/>
            </a:stretch>
          </p:blipFill>
          <p:spPr>
            <a:xfrm>
              <a:off x="496100" y="2439074"/>
              <a:ext cx="4101301" cy="292606"/>
            </a:xfrm>
            <a:prstGeom prst="rect">
              <a:avLst/>
            </a:prstGeom>
            <a:noFill/>
            <a:ln>
              <a:noFill/>
            </a:ln>
          </p:spPr>
        </p:pic>
        <p:pic>
          <p:nvPicPr>
            <p:cNvPr id="214" name="Google Shape;214;p29"/>
            <p:cNvPicPr preferRelativeResize="0"/>
            <p:nvPr/>
          </p:nvPicPr>
          <p:blipFill>
            <a:blip r:embed="rId5">
              <a:alphaModFix/>
            </a:blip>
            <a:stretch>
              <a:fillRect/>
            </a:stretch>
          </p:blipFill>
          <p:spPr>
            <a:xfrm>
              <a:off x="928975" y="2731675"/>
              <a:ext cx="2399549" cy="235700"/>
            </a:xfrm>
            <a:prstGeom prst="rect">
              <a:avLst/>
            </a:prstGeom>
            <a:noFill/>
            <a:ln>
              <a:noFill/>
            </a:ln>
          </p:spPr>
        </p:pic>
      </p:grpSp>
      <p:sp>
        <p:nvSpPr>
          <p:cNvPr id="215" name="Google Shape;215;p29"/>
          <p:cNvSpPr/>
          <p:nvPr/>
        </p:nvSpPr>
        <p:spPr>
          <a:xfrm>
            <a:off x="27975" y="3159600"/>
            <a:ext cx="4569300" cy="26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modèle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21" name="Google Shape;221;p30"/>
          <p:cNvSpPr txBox="1"/>
          <p:nvPr/>
        </p:nvSpPr>
        <p:spPr>
          <a:xfrm>
            <a:off x="85000" y="671300"/>
            <a:ext cx="4427400" cy="27552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300" u="none" cap="none" strike="noStrike">
                <a:solidFill>
                  <a:srgbClr val="000000"/>
                </a:solidFill>
                <a:latin typeface="Arial"/>
                <a:ea typeface="Arial"/>
                <a:cs typeface="Arial"/>
                <a:sym typeface="Arial"/>
              </a:rPr>
              <a:t>C’est ici que l’on fait des</a:t>
            </a:r>
            <a:r>
              <a:rPr b="1" i="0" lang="en-CA" sz="1300" u="none" cap="none" strike="noStrike">
                <a:solidFill>
                  <a:srgbClr val="333399"/>
                </a:solidFill>
                <a:latin typeface="Arial"/>
                <a:ea typeface="Arial"/>
                <a:cs typeface="Arial"/>
                <a:sym typeface="Arial"/>
              </a:rPr>
              <a:t> hypothèses</a:t>
            </a:r>
            <a:r>
              <a:rPr b="0" i="0" lang="en-CA" sz="1300" u="none" cap="none" strike="noStrike">
                <a:solidFill>
                  <a:srgbClr val="000000"/>
                </a:solidFill>
                <a:latin typeface="Arial"/>
                <a:ea typeface="Arial"/>
                <a:cs typeface="Arial"/>
                <a:sym typeface="Arial"/>
              </a:rPr>
              <a:t> sur la forme de f .</a:t>
            </a:r>
            <a:br>
              <a:rPr b="0" i="0" lang="en-CA" sz="1300" u="none" cap="none" strike="noStrike">
                <a:solidFill>
                  <a:srgbClr val="000000"/>
                </a:solidFill>
                <a:latin typeface="Times New Roman"/>
                <a:ea typeface="Times New Roman"/>
                <a:cs typeface="Times New Roman"/>
                <a:sym typeface="Times New Roman"/>
              </a:rPr>
            </a:br>
            <a:r>
              <a:rPr b="0" i="0" lang="en-CA" sz="1300" u="none" cap="none" strike="noStrike">
                <a:solidFill>
                  <a:srgbClr val="000000"/>
                </a:solidFill>
                <a:latin typeface="Arial"/>
                <a:ea typeface="Arial"/>
                <a:cs typeface="Arial"/>
                <a:sym typeface="Arial"/>
              </a:rPr>
              <a:t>Par exemple:</a:t>
            </a:r>
            <a:endParaRPr b="0" i="0" sz="1300" u="none" cap="none" strike="noStrike">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linéaire</a:t>
            </a:r>
            <a:r>
              <a:rPr lang="en-CA" sz="1300">
                <a:solidFill>
                  <a:schemeClr val="dk1"/>
                </a:solidFill>
              </a:rPr>
              <a:t>:</a:t>
            </a:r>
            <a:br>
              <a:rPr lang="en-CA" sz="1600">
                <a:solidFill>
                  <a:schemeClr val="dk1"/>
                </a:solidFill>
              </a:rPr>
            </a:br>
            <a:br>
              <a:rPr lang="en-CA" sz="1600">
                <a:solidFill>
                  <a:schemeClr val="dk1"/>
                </a:solidFill>
              </a:rPr>
            </a:br>
            <a:r>
              <a:rPr lang="en-CA" sz="1300">
                <a:solidFill>
                  <a:schemeClr val="dk1"/>
                </a:solidFill>
              </a:rPr>
              <a:t>→ Il s’agit de trouver les valeurs de ω</a:t>
            </a:r>
            <a:r>
              <a:rPr lang="en-CA" sz="1300">
                <a:solidFill>
                  <a:srgbClr val="202122"/>
                </a:solidFill>
                <a:highlight>
                  <a:srgbClr val="F8F9FA"/>
                </a:highlight>
              </a:rPr>
              <a:t>₁</a:t>
            </a:r>
            <a:r>
              <a:rPr lang="en-CA" sz="1300">
                <a:solidFill>
                  <a:schemeClr val="dk1"/>
                </a:solidFill>
              </a:rPr>
              <a:t>, ω</a:t>
            </a:r>
            <a:r>
              <a:rPr lang="en-CA" sz="1300">
                <a:solidFill>
                  <a:srgbClr val="202122"/>
                </a:solidFill>
                <a:highlight>
                  <a:srgbClr val="F8F9FA"/>
                </a:highlight>
              </a:rPr>
              <a:t>₂</a:t>
            </a:r>
            <a:r>
              <a:rPr lang="en-CA" sz="1300">
                <a:solidFill>
                  <a:schemeClr val="dk1"/>
                </a:solidFill>
              </a:rPr>
              <a:t>, ω</a:t>
            </a:r>
            <a:r>
              <a:rPr lang="en-CA" sz="1300">
                <a:solidFill>
                  <a:srgbClr val="202122"/>
                </a:solidFill>
                <a:highlight>
                  <a:srgbClr val="F8F9FA"/>
                </a:highlight>
              </a:rPr>
              <a:t>₃ </a:t>
            </a:r>
            <a:r>
              <a:rPr lang="en-CA" sz="1300">
                <a:solidFill>
                  <a:schemeClr val="dk1"/>
                </a:solidFill>
              </a:rPr>
              <a:t>…</a:t>
            </a:r>
            <a:br>
              <a:rPr lang="en-CA" sz="1300">
                <a:solidFill>
                  <a:schemeClr val="dk1"/>
                </a:solidFill>
              </a:rPr>
            </a:br>
            <a:endParaRPr sz="1300">
              <a:solidFill>
                <a:schemeClr val="dk1"/>
              </a:solidFill>
            </a:endParaRPr>
          </a:p>
          <a:p>
            <a:pPr indent="-311150" lvl="0" marL="457200" rtl="0" algn="l">
              <a:lnSpc>
                <a:spcPct val="154545"/>
              </a:lnSpc>
              <a:spcBef>
                <a:spcPts val="0"/>
              </a:spcBef>
              <a:spcAft>
                <a:spcPts val="0"/>
              </a:spcAft>
              <a:buClr>
                <a:schemeClr val="dk1"/>
              </a:buClr>
              <a:buSzPts val="1300"/>
              <a:buChar char="●"/>
            </a:pPr>
            <a:r>
              <a:rPr lang="en-CA" sz="1300">
                <a:solidFill>
                  <a:schemeClr val="dk1"/>
                </a:solidFill>
              </a:rPr>
              <a:t>f est</a:t>
            </a:r>
            <a:r>
              <a:rPr b="1" lang="en-CA" sz="1300">
                <a:solidFill>
                  <a:srgbClr val="333399"/>
                </a:solidFill>
              </a:rPr>
              <a:t> quadratique</a:t>
            </a:r>
            <a:r>
              <a:rPr lang="en-CA" sz="1300">
                <a:solidFill>
                  <a:schemeClr val="dk1"/>
                </a:solidFill>
              </a:rPr>
              <a:t>:</a:t>
            </a:r>
            <a:br>
              <a:rPr lang="en-CA" sz="1300">
                <a:solidFill>
                  <a:schemeClr val="dk1"/>
                </a:solidFill>
              </a:rPr>
            </a:br>
            <a:br>
              <a:rPr lang="en-CA" sz="1900">
                <a:solidFill>
                  <a:schemeClr val="dk1"/>
                </a:solidFill>
              </a:rPr>
            </a:br>
            <a:r>
              <a:rPr lang="en-CA" sz="1300">
                <a:solidFill>
                  <a:schemeClr val="dk1"/>
                </a:solidFill>
              </a:rPr>
              <a:t>→ À nouveau, on cherche les valeurs des ω.</a:t>
            </a:r>
            <a:endParaRPr sz="1300">
              <a:solidFill>
                <a:schemeClr val="dk1"/>
              </a:solidFill>
            </a:endParaRPr>
          </a:p>
          <a:p>
            <a:pPr indent="0" lvl="0" marL="0" rtl="0" algn="l">
              <a:lnSpc>
                <a:spcPct val="127272"/>
              </a:lnSpc>
              <a:spcBef>
                <a:spcPts val="0"/>
              </a:spcBef>
              <a:spcAft>
                <a:spcPts val="0"/>
              </a:spcAft>
              <a:buNone/>
            </a:pPr>
            <a:r>
              <a:rPr lang="en-CA" sz="1300">
                <a:solidFill>
                  <a:schemeClr val="dk1"/>
                </a:solidFill>
              </a:rPr>
              <a:t>Mais aussi: formulations indirectes! (eg. Naive Bayes)</a:t>
            </a:r>
            <a:endParaRPr b="0" i="0" sz="1300" u="none" cap="none" strike="noStrike">
              <a:solidFill>
                <a:srgbClr val="000000"/>
              </a:solidFill>
              <a:latin typeface="Calibri"/>
              <a:ea typeface="Calibri"/>
              <a:cs typeface="Calibri"/>
              <a:sym typeface="Calibri"/>
            </a:endParaRPr>
          </a:p>
        </p:txBody>
      </p:sp>
      <p:pic>
        <p:nvPicPr>
          <p:cNvPr id="222" name="Google Shape;222;p30"/>
          <p:cNvPicPr preferRelativeResize="0"/>
          <p:nvPr/>
        </p:nvPicPr>
        <p:blipFill>
          <a:blip r:embed="rId3">
            <a:alphaModFix/>
          </a:blip>
          <a:stretch>
            <a:fillRect/>
          </a:stretch>
        </p:blipFill>
        <p:spPr>
          <a:xfrm>
            <a:off x="496100" y="1420788"/>
            <a:ext cx="3439449" cy="205750"/>
          </a:xfrm>
          <a:prstGeom prst="rect">
            <a:avLst/>
          </a:prstGeom>
          <a:noFill/>
          <a:ln>
            <a:noFill/>
          </a:ln>
        </p:spPr>
      </p:pic>
      <p:sp>
        <p:nvSpPr>
          <p:cNvPr id="223" name="Google Shape;223;p3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LE MODÈLE</a:t>
            </a:r>
            <a:endParaRPr/>
          </a:p>
        </p:txBody>
      </p:sp>
      <p:grpSp>
        <p:nvGrpSpPr>
          <p:cNvPr id="224" name="Google Shape;224;p30"/>
          <p:cNvGrpSpPr/>
          <p:nvPr/>
        </p:nvGrpSpPr>
        <p:grpSpPr>
          <a:xfrm>
            <a:off x="496100" y="2313249"/>
            <a:ext cx="4101301" cy="528301"/>
            <a:chOff x="496100" y="2439074"/>
            <a:chExt cx="4101301" cy="528301"/>
          </a:xfrm>
        </p:grpSpPr>
        <p:pic>
          <p:nvPicPr>
            <p:cNvPr id="225" name="Google Shape;225;p30"/>
            <p:cNvPicPr preferRelativeResize="0"/>
            <p:nvPr/>
          </p:nvPicPr>
          <p:blipFill>
            <a:blip r:embed="rId4">
              <a:alphaModFix/>
            </a:blip>
            <a:stretch>
              <a:fillRect/>
            </a:stretch>
          </p:blipFill>
          <p:spPr>
            <a:xfrm>
              <a:off x="496100" y="2439074"/>
              <a:ext cx="4101301" cy="292606"/>
            </a:xfrm>
            <a:prstGeom prst="rect">
              <a:avLst/>
            </a:prstGeom>
            <a:noFill/>
            <a:ln>
              <a:noFill/>
            </a:ln>
          </p:spPr>
        </p:pic>
        <p:pic>
          <p:nvPicPr>
            <p:cNvPr id="226" name="Google Shape;226;p30"/>
            <p:cNvPicPr preferRelativeResize="0"/>
            <p:nvPr/>
          </p:nvPicPr>
          <p:blipFill>
            <a:blip r:embed="rId5">
              <a:alphaModFix/>
            </a:blip>
            <a:stretch>
              <a:fillRect/>
            </a:stretch>
          </p:blipFill>
          <p:spPr>
            <a:xfrm>
              <a:off x="928975" y="2731675"/>
              <a:ext cx="2399549" cy="23570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nvSpPr>
        <p:spPr>
          <a:xfrm>
            <a:off x="34975" y="629350"/>
            <a:ext cx="4510500" cy="282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300" u="none" cap="none" strike="noStrike">
                <a:solidFill>
                  <a:srgbClr val="000000"/>
                </a:solidFill>
                <a:latin typeface="Arial"/>
                <a:ea typeface="Arial"/>
                <a:cs typeface="Arial"/>
                <a:sym typeface="Arial"/>
              </a:rPr>
              <a:t>Soit on a une</a:t>
            </a:r>
            <a:r>
              <a:rPr b="1" i="0" lang="en-CA" sz="1300" u="none" cap="none" strike="noStrike">
                <a:solidFill>
                  <a:srgbClr val="333399"/>
                </a:solidFill>
                <a:latin typeface="Arial"/>
                <a:ea typeface="Arial"/>
                <a:cs typeface="Arial"/>
                <a:sym typeface="Arial"/>
              </a:rPr>
              <a:t> connaissance a priori</a:t>
            </a:r>
            <a:r>
              <a:rPr b="0" i="0" lang="en-CA" sz="1300" u="none" cap="none" strike="noStrike">
                <a:solidFill>
                  <a:srgbClr val="000000"/>
                </a:solidFill>
                <a:latin typeface="Arial"/>
                <a:ea typeface="Arial"/>
                <a:cs typeface="Arial"/>
                <a:sym typeface="Arial"/>
              </a:rPr>
              <a:t> ou une</a:t>
            </a:r>
            <a:r>
              <a:rPr b="1" i="0" lang="en-CA" sz="1300" u="none" cap="none" strike="noStrike">
                <a:solidFill>
                  <a:srgbClr val="333399"/>
                </a:solidFill>
                <a:latin typeface="Arial"/>
                <a:ea typeface="Arial"/>
                <a:cs typeface="Arial"/>
                <a:sym typeface="Arial"/>
              </a:rPr>
              <a:t> hypothèse pertinente</a:t>
            </a:r>
            <a:r>
              <a:rPr lang="en-CA" sz="1300">
                <a:latin typeface="Times New Roman"/>
                <a:ea typeface="Times New Roman"/>
                <a:cs typeface="Times New Roman"/>
                <a:sym typeface="Times New Roman"/>
              </a:rPr>
              <a:t> </a:t>
            </a:r>
            <a:r>
              <a:rPr b="0" i="0" lang="en-CA" sz="1300" u="none" cap="none" strike="noStrike">
                <a:solidFill>
                  <a:srgbClr val="000000"/>
                </a:solidFill>
                <a:latin typeface="Arial"/>
                <a:ea typeface="Arial"/>
                <a:cs typeface="Arial"/>
                <a:sym typeface="Arial"/>
              </a:rPr>
              <a:t>sur la forme de f : alors on peut</a:t>
            </a:r>
            <a:r>
              <a:rPr b="1" i="0" lang="en-CA" sz="1300" u="none" cap="none" strike="noStrike">
                <a:solidFill>
                  <a:srgbClr val="333399"/>
                </a:solidFill>
                <a:latin typeface="Arial"/>
                <a:ea typeface="Arial"/>
                <a:cs typeface="Arial"/>
                <a:sym typeface="Arial"/>
              </a:rPr>
              <a:t> contraindre</a:t>
            </a:r>
            <a:r>
              <a:rPr b="0" i="0" lang="en-CA" sz="1300" u="none" cap="none" strike="noStrike">
                <a:solidFill>
                  <a:srgbClr val="000000"/>
                </a:solidFill>
                <a:latin typeface="Arial"/>
                <a:ea typeface="Arial"/>
                <a:cs typeface="Arial"/>
                <a:sym typeface="Arial"/>
              </a:rPr>
              <a:t> f.</a:t>
            </a:r>
            <a:endParaRPr sz="1300"/>
          </a:p>
          <a:p>
            <a:pPr indent="0" lvl="0" marL="0" marR="0" rtl="0" algn="l">
              <a:lnSpc>
                <a:spcPct val="100000"/>
              </a:lnSpc>
              <a:spcBef>
                <a:spcPts val="0"/>
              </a:spcBef>
              <a:spcAft>
                <a:spcPts val="0"/>
              </a:spcAft>
              <a:buNone/>
            </a:pPr>
            <a:r>
              <a:rPr b="0" i="0" lang="en-CA" sz="1300" u="none" cap="none" strike="noStrike">
                <a:solidFill>
                  <a:srgbClr val="000000"/>
                </a:solidFill>
                <a:latin typeface="Arial"/>
                <a:ea typeface="Arial"/>
                <a:cs typeface="Arial"/>
                <a:sym typeface="Arial"/>
              </a:rPr>
              <a:t>C’est un</a:t>
            </a:r>
            <a:r>
              <a:rPr b="1" i="0" lang="en-CA" sz="1300" u="none" cap="none" strike="noStrike">
                <a:solidFill>
                  <a:srgbClr val="333399"/>
                </a:solidFill>
                <a:latin typeface="Arial"/>
                <a:ea typeface="Arial"/>
                <a:cs typeface="Arial"/>
                <a:sym typeface="Arial"/>
              </a:rPr>
              <a:t> data model </a:t>
            </a:r>
            <a:r>
              <a:rPr lang="en-CA" sz="1300"/>
              <a:t>(ou mo</a:t>
            </a:r>
            <a:r>
              <a:rPr lang="en-CA" sz="1300"/>
              <a:t>dèle statistique). Ex: </a:t>
            </a:r>
            <a:endParaRPr sz="1300"/>
          </a:p>
          <a:p>
            <a:pPr indent="-311150" lvl="0" marL="457200" marR="0" rtl="0" algn="l">
              <a:lnSpc>
                <a:spcPct val="100000"/>
              </a:lnSpc>
              <a:spcBef>
                <a:spcPts val="0"/>
              </a:spcBef>
              <a:spcAft>
                <a:spcPts val="0"/>
              </a:spcAft>
              <a:buSzPts val="1300"/>
              <a:buChar char="●"/>
            </a:pPr>
            <a:r>
              <a:rPr b="0" i="0" lang="en-CA" sz="1300" u="none" cap="none" strike="noStrike">
                <a:solidFill>
                  <a:srgbClr val="000000"/>
                </a:solidFill>
                <a:latin typeface="Arial"/>
                <a:ea typeface="Arial"/>
                <a:cs typeface="Arial"/>
                <a:sym typeface="Arial"/>
              </a:rPr>
              <a:t>Régression Linéaire</a:t>
            </a:r>
            <a:endParaRPr sz="1300"/>
          </a:p>
          <a:p>
            <a:pPr indent="-311150" lvl="0" marL="457200" rtl="0" algn="l">
              <a:spcBef>
                <a:spcPts val="0"/>
              </a:spcBef>
              <a:spcAft>
                <a:spcPts val="0"/>
              </a:spcAft>
              <a:buClr>
                <a:schemeClr val="dk1"/>
              </a:buClr>
              <a:buSzPts val="1300"/>
              <a:buChar char="●"/>
            </a:pPr>
            <a:r>
              <a:rPr lang="en-CA" sz="1300">
                <a:solidFill>
                  <a:schemeClr val="dk1"/>
                </a:solidFill>
              </a:rPr>
              <a:t>Régression Logistique</a:t>
            </a:r>
            <a:endParaRPr sz="1300"/>
          </a:p>
          <a:p>
            <a:pPr indent="-311150" lvl="0" marL="457200" marR="0" rtl="0" algn="l">
              <a:lnSpc>
                <a:spcPct val="100000"/>
              </a:lnSpc>
              <a:spcBef>
                <a:spcPts val="0"/>
              </a:spcBef>
              <a:spcAft>
                <a:spcPts val="0"/>
              </a:spcAft>
              <a:buSzPts val="1300"/>
              <a:buChar char="●"/>
            </a:pPr>
            <a:r>
              <a:rPr b="0" i="0" lang="en-CA" sz="1300" u="none" cap="none" strike="noStrike">
                <a:solidFill>
                  <a:srgbClr val="000000"/>
                </a:solidFill>
                <a:latin typeface="Arial"/>
                <a:ea typeface="Arial"/>
                <a:cs typeface="Arial"/>
                <a:sym typeface="Arial"/>
              </a:rPr>
              <a:t>Naive Bayes</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300"/>
          </a:p>
          <a:p>
            <a:pPr indent="0" lvl="0" marL="0" rtl="0" algn="l">
              <a:spcBef>
                <a:spcPts val="0"/>
              </a:spcBef>
              <a:spcAft>
                <a:spcPts val="0"/>
              </a:spcAft>
              <a:buNone/>
            </a:pPr>
            <a:r>
              <a:rPr lang="en-CA" sz="1300">
                <a:solidFill>
                  <a:schemeClr val="dk1"/>
                </a:solidFill>
              </a:rPr>
              <a:t>Soit on ne sait</a:t>
            </a:r>
            <a:r>
              <a:rPr b="1" lang="en-CA" sz="1300">
                <a:solidFill>
                  <a:srgbClr val="333399"/>
                </a:solidFill>
              </a:rPr>
              <a:t> rien</a:t>
            </a:r>
            <a:r>
              <a:rPr lang="en-CA" sz="1300">
                <a:solidFill>
                  <a:schemeClr val="dk1"/>
                </a:solidFill>
              </a:rPr>
              <a:t> de f : on ne pose aucune contrainte.</a:t>
            </a:r>
            <a:br>
              <a:rPr lang="en-CA" sz="1300">
                <a:solidFill>
                  <a:schemeClr val="dk1"/>
                </a:solidFill>
              </a:rPr>
            </a:br>
            <a:r>
              <a:rPr lang="en-CA" sz="1300">
                <a:solidFill>
                  <a:schemeClr val="dk1"/>
                </a:solidFill>
              </a:rPr>
              <a:t>On parle</a:t>
            </a:r>
            <a:r>
              <a:rPr lang="en-CA" sz="1300">
                <a:solidFill>
                  <a:schemeClr val="dk1"/>
                </a:solidFill>
                <a:latin typeface="Times New Roman"/>
                <a:ea typeface="Times New Roman"/>
                <a:cs typeface="Times New Roman"/>
                <a:sym typeface="Times New Roman"/>
              </a:rPr>
              <a:t> </a:t>
            </a:r>
            <a:r>
              <a:rPr lang="en-CA" sz="1300">
                <a:solidFill>
                  <a:schemeClr val="dk1"/>
                </a:solidFill>
              </a:rPr>
              <a:t>alors de</a:t>
            </a:r>
            <a:r>
              <a:rPr b="1" lang="en-CA" sz="1300">
                <a:solidFill>
                  <a:srgbClr val="333399"/>
                </a:solidFill>
              </a:rPr>
              <a:t> modèle algorithmique (cours 7)</a:t>
            </a:r>
            <a:r>
              <a:rPr lang="en-CA" sz="1300">
                <a:solidFill>
                  <a:schemeClr val="dk1"/>
                </a:solidFill>
              </a:rPr>
              <a:t>. Ex:</a:t>
            </a:r>
            <a:endParaRPr sz="1300">
              <a:solidFill>
                <a:schemeClr val="dk1"/>
              </a:solidFill>
            </a:endParaRPr>
          </a:p>
          <a:p>
            <a:pPr indent="-311150" lvl="0" marL="457200" rtl="0" algn="l">
              <a:spcBef>
                <a:spcPts val="0"/>
              </a:spcBef>
              <a:spcAft>
                <a:spcPts val="0"/>
              </a:spcAft>
              <a:buClr>
                <a:schemeClr val="dk1"/>
              </a:buClr>
              <a:buSzPts val="1300"/>
              <a:buChar char="●"/>
            </a:pPr>
            <a:r>
              <a:rPr lang="en-CA" sz="1300">
                <a:solidFill>
                  <a:schemeClr val="dk1"/>
                </a:solidFill>
              </a:rPr>
              <a:t>Plus Proches Voisins</a:t>
            </a:r>
            <a:endParaRPr sz="1300">
              <a:solidFill>
                <a:schemeClr val="dk1"/>
              </a:solidFill>
            </a:endParaRPr>
          </a:p>
          <a:p>
            <a:pPr indent="-311150" lvl="0" marL="457200" rtl="0" algn="l">
              <a:spcBef>
                <a:spcPts val="0"/>
              </a:spcBef>
              <a:spcAft>
                <a:spcPts val="0"/>
              </a:spcAft>
              <a:buClr>
                <a:schemeClr val="dk1"/>
              </a:buClr>
              <a:buSzPts val="1300"/>
              <a:buChar char="●"/>
            </a:pPr>
            <a:r>
              <a:rPr lang="en-CA" sz="1300">
                <a:solidFill>
                  <a:schemeClr val="dk1"/>
                </a:solidFill>
              </a:rPr>
              <a:t>Arbres de Décision</a:t>
            </a:r>
            <a:endParaRPr sz="1300">
              <a:solidFill>
                <a:schemeClr val="dk1"/>
              </a:solidFill>
            </a:endParaRPr>
          </a:p>
          <a:p>
            <a:pPr indent="-311150" lvl="0" marL="457200" rtl="0" algn="l">
              <a:spcBef>
                <a:spcPts val="0"/>
              </a:spcBef>
              <a:spcAft>
                <a:spcPts val="0"/>
              </a:spcAft>
              <a:buClr>
                <a:schemeClr val="dk1"/>
              </a:buClr>
              <a:buSzPts val="1300"/>
              <a:buChar char="●"/>
            </a:pPr>
            <a:r>
              <a:rPr lang="en-CA" sz="1300">
                <a:solidFill>
                  <a:schemeClr val="dk1"/>
                </a:solidFill>
              </a:rPr>
              <a:t>Random Forests</a:t>
            </a:r>
            <a:endParaRPr sz="1300">
              <a:solidFill>
                <a:schemeClr val="dk1"/>
              </a:solidFill>
            </a:endParaRPr>
          </a:p>
          <a:p>
            <a:pPr indent="-311150" lvl="0" marL="457200" rtl="0" algn="l">
              <a:spcBef>
                <a:spcPts val="0"/>
              </a:spcBef>
              <a:spcAft>
                <a:spcPts val="0"/>
              </a:spcAft>
              <a:buClr>
                <a:schemeClr val="dk1"/>
              </a:buClr>
              <a:buSzPts val="1300"/>
              <a:buChar char="●"/>
            </a:pPr>
            <a:r>
              <a:rPr lang="en-CA" sz="1300">
                <a:solidFill>
                  <a:schemeClr val="dk1"/>
                </a:solidFill>
              </a:rPr>
              <a:t>Support Vector Machines (SVM)</a:t>
            </a:r>
            <a:endParaRPr sz="1300">
              <a:solidFill>
                <a:schemeClr val="dk1"/>
              </a:solidFill>
            </a:endParaRPr>
          </a:p>
          <a:p>
            <a:pPr indent="-311150" lvl="0" marL="457200" rtl="0" algn="l">
              <a:spcBef>
                <a:spcPts val="0"/>
              </a:spcBef>
              <a:spcAft>
                <a:spcPts val="0"/>
              </a:spcAft>
              <a:buClr>
                <a:schemeClr val="dk1"/>
              </a:buClr>
              <a:buSzPts val="1300"/>
              <a:buChar char="●"/>
            </a:pPr>
            <a:r>
              <a:rPr lang="en-CA" sz="1300">
                <a:solidFill>
                  <a:schemeClr val="dk1"/>
                </a:solidFill>
              </a:rPr>
              <a:t>Réseaux de Neurones (NN = Neural Networks)</a:t>
            </a:r>
            <a:endParaRPr b="0" i="0" sz="1300" u="none" cap="none" strike="noStrike">
              <a:solidFill>
                <a:srgbClr val="000000"/>
              </a:solidFill>
              <a:latin typeface="Calibri"/>
              <a:ea typeface="Calibri"/>
              <a:cs typeface="Calibri"/>
              <a:sym typeface="Calibri"/>
            </a:endParaRPr>
          </a:p>
        </p:txBody>
      </p:sp>
      <p:sp>
        <p:nvSpPr>
          <p:cNvPr id="232" name="Google Shape;232;p3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LE MODÈLE: </a:t>
            </a:r>
            <a:r>
              <a:rPr lang="en-CA"/>
              <a:t>CONTRAINTES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Deux manières de voir les choses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38" name="Google Shape;238;p3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DEUX ÉCOLES</a:t>
            </a:r>
            <a:endParaRPr/>
          </a:p>
        </p:txBody>
      </p:sp>
      <p:pic>
        <p:nvPicPr>
          <p:cNvPr descr="breiman.png" id="239" name="Google Shape;239;p32"/>
          <p:cNvPicPr preferRelativeResize="0"/>
          <p:nvPr/>
        </p:nvPicPr>
        <p:blipFill rotWithShape="1">
          <a:blip r:embed="rId3">
            <a:alphaModFix/>
          </a:blip>
          <a:srcRect b="761" l="7248" r="19232" t="5173"/>
          <a:stretch/>
        </p:blipFill>
        <p:spPr>
          <a:xfrm>
            <a:off x="50800" y="652275"/>
            <a:ext cx="4495800" cy="28021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rotWithShape="1">
          <a:blip r:embed="rId3">
            <a:alphaModFix/>
          </a:blip>
          <a:srcRect b="12717" l="7522" r="2492" t="15874"/>
          <a:stretch/>
        </p:blipFill>
        <p:spPr>
          <a:xfrm>
            <a:off x="692527" y="2118800"/>
            <a:ext cx="3289526" cy="1335600"/>
          </a:xfrm>
          <a:prstGeom prst="rect">
            <a:avLst/>
          </a:prstGeom>
          <a:noFill/>
          <a:ln>
            <a:noFill/>
          </a:ln>
        </p:spPr>
      </p:pic>
      <p:sp>
        <p:nvSpPr>
          <p:cNvPr id="245" name="Google Shape;245;p33"/>
          <p:cNvSpPr txBox="1"/>
          <p:nvPr/>
        </p:nvSpPr>
        <p:spPr>
          <a:xfrm>
            <a:off x="63000" y="831075"/>
            <a:ext cx="4471500" cy="1483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300" u="none" cap="none" strike="noStrike">
                <a:solidFill>
                  <a:srgbClr val="000000"/>
                </a:solidFill>
                <a:latin typeface="Arial"/>
                <a:ea typeface="Arial"/>
                <a:cs typeface="Arial"/>
                <a:sym typeface="Arial"/>
              </a:rPr>
              <a:t>Plus le modèle est</a:t>
            </a:r>
            <a:r>
              <a:rPr b="1" i="0" lang="en-CA" sz="1300" u="none" cap="none" strike="noStrike">
                <a:solidFill>
                  <a:srgbClr val="333399"/>
                </a:solidFill>
                <a:latin typeface="Arial"/>
                <a:ea typeface="Arial"/>
                <a:cs typeface="Arial"/>
                <a:sym typeface="Arial"/>
              </a:rPr>
              <a:t> simple</a:t>
            </a:r>
            <a:r>
              <a:rPr b="0" i="0" lang="en-CA" sz="1300" u="none" cap="none" strike="noStrike">
                <a:solidFill>
                  <a:srgbClr val="000000"/>
                </a:solidFill>
                <a:latin typeface="Arial"/>
                <a:ea typeface="Arial"/>
                <a:cs typeface="Arial"/>
                <a:sym typeface="Arial"/>
              </a:rPr>
              <a:t>, plus il est facile de l’estimer mais moins il</a:t>
            </a:r>
            <a:r>
              <a:rPr lang="en-CA" sz="1300">
                <a:latin typeface="Times New Roman"/>
                <a:ea typeface="Times New Roman"/>
                <a:cs typeface="Times New Roman"/>
                <a:sym typeface="Times New Roman"/>
              </a:rPr>
              <a:t> </a:t>
            </a:r>
            <a:r>
              <a:rPr b="0" i="0" lang="en-CA" sz="1300" u="none" cap="none" strike="noStrike">
                <a:solidFill>
                  <a:srgbClr val="000000"/>
                </a:solidFill>
                <a:latin typeface="Arial"/>
                <a:ea typeface="Arial"/>
                <a:cs typeface="Arial"/>
                <a:sym typeface="Arial"/>
              </a:rPr>
              <a:t>est proche de la réalité.</a:t>
            </a:r>
            <a:endParaRPr b="0" i="0" sz="1300" u="none" cap="none" strike="noStrike">
              <a:solidFill>
                <a:srgbClr val="000000"/>
              </a:solidFill>
              <a:latin typeface="Arial"/>
              <a:ea typeface="Arial"/>
              <a:cs typeface="Arial"/>
              <a:sym typeface="Arial"/>
            </a:endParaRPr>
          </a:p>
          <a:p>
            <a:pPr indent="0" lvl="0" marL="0" rtl="0" algn="l">
              <a:lnSpc>
                <a:spcPct val="127272"/>
              </a:lnSpc>
              <a:spcBef>
                <a:spcPts val="0"/>
              </a:spcBef>
              <a:spcAft>
                <a:spcPts val="0"/>
              </a:spcAft>
              <a:buNone/>
            </a:pPr>
            <a:r>
              <a:rPr lang="en-CA" sz="1300">
                <a:solidFill>
                  <a:schemeClr val="dk1"/>
                </a:solidFill>
              </a:rPr>
              <a:t>Plus le modèle est</a:t>
            </a:r>
            <a:r>
              <a:rPr b="1" lang="en-CA" sz="1300">
                <a:solidFill>
                  <a:srgbClr val="333399"/>
                </a:solidFill>
              </a:rPr>
              <a:t> complexe</a:t>
            </a:r>
            <a:r>
              <a:rPr lang="en-CA" sz="1300">
                <a:solidFill>
                  <a:schemeClr val="dk1"/>
                </a:solidFill>
              </a:rPr>
              <a:t>, plus il s’approche de la réalité mais</a:t>
            </a:r>
            <a:r>
              <a:rPr lang="en-CA" sz="1300">
                <a:solidFill>
                  <a:schemeClr val="dk1"/>
                </a:solidFill>
                <a:latin typeface="Times New Roman"/>
                <a:ea typeface="Times New Roman"/>
                <a:cs typeface="Times New Roman"/>
                <a:sym typeface="Times New Roman"/>
              </a:rPr>
              <a:t> </a:t>
            </a:r>
            <a:r>
              <a:rPr lang="en-CA" sz="1300">
                <a:solidFill>
                  <a:schemeClr val="dk1"/>
                </a:solidFill>
              </a:rPr>
              <a:t>plus on risque de se tromper en l’estimant.</a:t>
            </a:r>
            <a:endParaRPr sz="1300">
              <a:solidFill>
                <a:schemeClr val="dk1"/>
              </a:solidFill>
            </a:endParaRPr>
          </a:p>
          <a:p>
            <a:pPr indent="0" lvl="0" marL="0" rtl="0" algn="l">
              <a:lnSpc>
                <a:spcPct val="127272"/>
              </a:lnSpc>
              <a:spcBef>
                <a:spcPts val="0"/>
              </a:spcBef>
              <a:spcAft>
                <a:spcPts val="0"/>
              </a:spcAft>
              <a:buNone/>
            </a:pPr>
            <a:r>
              <a:rPr b="1" lang="en-CA" sz="1300">
                <a:solidFill>
                  <a:srgbClr val="333399"/>
                </a:solidFill>
              </a:rPr>
              <a:t>Dilemme complexité/performance : trouver la complexité</a:t>
            </a:r>
            <a:r>
              <a:rPr lang="en-CA" sz="1300">
                <a:solidFill>
                  <a:schemeClr val="dk1"/>
                </a:solidFill>
                <a:latin typeface="Times New Roman"/>
                <a:ea typeface="Times New Roman"/>
                <a:cs typeface="Times New Roman"/>
                <a:sym typeface="Times New Roman"/>
              </a:rPr>
              <a:t> </a:t>
            </a:r>
            <a:r>
              <a:rPr b="1" lang="en-CA" sz="1300">
                <a:solidFill>
                  <a:srgbClr val="333399"/>
                </a:solidFill>
              </a:rPr>
              <a:t>optimale.</a:t>
            </a:r>
            <a:endParaRPr sz="1300"/>
          </a:p>
          <a:p>
            <a:pPr indent="0" lvl="0" marL="0" marR="0" rtl="0" algn="l">
              <a:lnSpc>
                <a:spcPct val="128440"/>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p:txBody>
      </p:sp>
      <p:sp>
        <p:nvSpPr>
          <p:cNvPr id="246" name="Google Shape;246;p33"/>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DILEMME PERFORMANCE/COMPLEXITÉ</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252" name="Google Shape;252;p34"/>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253" name="Google Shape;253;p34"/>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254" name="Google Shape;254;p34"/>
          <p:cNvSpPr/>
          <p:nvPr/>
        </p:nvSpPr>
        <p:spPr>
          <a:xfrm>
            <a:off x="721825" y="1258750"/>
            <a:ext cx="1090200" cy="7890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Estimation</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60" name="Google Shape;260;p35"/>
          <p:cNvSpPr txBox="1"/>
          <p:nvPr/>
        </p:nvSpPr>
        <p:spPr>
          <a:xfrm>
            <a:off x="50800" y="734100"/>
            <a:ext cx="4495800" cy="23940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0" i="0" lang="en-CA" sz="1300" u="none" cap="none" strike="noStrike">
                <a:solidFill>
                  <a:srgbClr val="000000"/>
                </a:solidFill>
                <a:latin typeface="Arial"/>
                <a:ea typeface="Arial"/>
                <a:cs typeface="Arial"/>
                <a:sym typeface="Arial"/>
              </a:rPr>
              <a:t>La phase</a:t>
            </a:r>
            <a:r>
              <a:rPr b="1" i="0" lang="en-CA" sz="1300" u="none" cap="none" strike="noStrike">
                <a:solidFill>
                  <a:srgbClr val="333399"/>
                </a:solidFill>
                <a:latin typeface="Arial"/>
                <a:ea typeface="Arial"/>
                <a:cs typeface="Arial"/>
                <a:sym typeface="Arial"/>
              </a:rPr>
              <a:t> d’estimation</a:t>
            </a:r>
            <a:r>
              <a:rPr b="0" i="0" lang="en-CA" sz="1300" u="none" cap="none" strike="noStrike">
                <a:solidFill>
                  <a:srgbClr val="000000"/>
                </a:solidFill>
                <a:latin typeface="Arial"/>
                <a:ea typeface="Arial"/>
                <a:cs typeface="Arial"/>
                <a:sym typeface="Arial"/>
              </a:rPr>
              <a:t> (fit) consiste, en fonction des hypothèses faites</a:t>
            </a:r>
            <a:r>
              <a:rPr lang="en-CA" sz="1300">
                <a:latin typeface="Times New Roman"/>
                <a:ea typeface="Times New Roman"/>
                <a:cs typeface="Times New Roman"/>
                <a:sym typeface="Times New Roman"/>
              </a:rPr>
              <a:t> </a:t>
            </a:r>
            <a:r>
              <a:rPr b="0" i="0" lang="en-CA" sz="1300" u="none" cap="none" strike="noStrike">
                <a:solidFill>
                  <a:srgbClr val="000000"/>
                </a:solidFill>
                <a:latin typeface="Arial"/>
                <a:ea typeface="Arial"/>
                <a:cs typeface="Arial"/>
                <a:sym typeface="Arial"/>
              </a:rPr>
              <a:t>sur f , à</a:t>
            </a:r>
            <a:r>
              <a:rPr b="1" i="0" lang="en-CA" sz="1300" u="none" cap="none" strike="noStrike">
                <a:solidFill>
                  <a:srgbClr val="333399"/>
                </a:solidFill>
                <a:latin typeface="Arial"/>
                <a:ea typeface="Arial"/>
                <a:cs typeface="Arial"/>
                <a:sym typeface="Arial"/>
              </a:rPr>
              <a:t> estimer la meilleure fonction</a:t>
            </a:r>
            <a:r>
              <a:rPr b="0" i="0" lang="en-CA" sz="1300" u="none" cap="none" strike="noStrike">
                <a:solidFill>
                  <a:srgbClr val="333399"/>
                </a:solidFill>
                <a:latin typeface="Arial"/>
                <a:ea typeface="Arial"/>
                <a:cs typeface="Arial"/>
                <a:sym typeface="Arial"/>
              </a:rPr>
              <a:t> f</a:t>
            </a:r>
            <a:r>
              <a:rPr b="0" i="0" lang="en-CA" sz="1300" u="none" cap="none" strike="noStrike">
                <a:solidFill>
                  <a:srgbClr val="000000"/>
                </a:solidFill>
                <a:latin typeface="Arial"/>
                <a:ea typeface="Arial"/>
                <a:cs typeface="Arial"/>
                <a:sym typeface="Arial"/>
              </a:rPr>
              <a:t> dans le cadre des contraintes</a:t>
            </a:r>
            <a:r>
              <a:rPr lang="en-CA" sz="1300">
                <a:latin typeface="Times New Roman"/>
                <a:ea typeface="Times New Roman"/>
                <a:cs typeface="Times New Roman"/>
                <a:sym typeface="Times New Roman"/>
              </a:rPr>
              <a:t> </a:t>
            </a:r>
            <a:r>
              <a:rPr lang="en-CA" sz="1300"/>
              <a:t>i</a:t>
            </a:r>
            <a:r>
              <a:rPr b="0" i="0" lang="en-CA" sz="1300" u="none" cap="none" strike="noStrike">
                <a:solidFill>
                  <a:srgbClr val="000000"/>
                </a:solidFill>
                <a:latin typeface="Arial"/>
                <a:ea typeface="Arial"/>
                <a:cs typeface="Arial"/>
                <a:sym typeface="Arial"/>
              </a:rPr>
              <a:t>mposées.</a:t>
            </a:r>
            <a:endParaRPr b="0" i="0" sz="1300" u="none" cap="none" strike="noStrike">
              <a:solidFill>
                <a:srgbClr val="000000"/>
              </a:solidFill>
              <a:latin typeface="Arial"/>
              <a:ea typeface="Arial"/>
              <a:cs typeface="Arial"/>
              <a:sym typeface="Arial"/>
            </a:endParaRPr>
          </a:p>
          <a:p>
            <a:pPr indent="0" lvl="0" marL="0" marR="0" rtl="0" algn="l">
              <a:lnSpc>
                <a:spcPct val="122727"/>
              </a:lnSpc>
              <a:spcBef>
                <a:spcPts val="0"/>
              </a:spcBef>
              <a:spcAft>
                <a:spcPts val="0"/>
              </a:spcAft>
              <a:buNone/>
            </a:pPr>
            <a:r>
              <a:t/>
            </a:r>
            <a:endParaRPr sz="1300"/>
          </a:p>
          <a:p>
            <a:pPr indent="0" lvl="0" marL="0" rtl="0" algn="l">
              <a:lnSpc>
                <a:spcPct val="118181"/>
              </a:lnSpc>
              <a:spcBef>
                <a:spcPts val="0"/>
              </a:spcBef>
              <a:spcAft>
                <a:spcPts val="0"/>
              </a:spcAft>
              <a:buNone/>
            </a:pPr>
            <a:r>
              <a:rPr lang="en-CA" sz="1300">
                <a:solidFill>
                  <a:schemeClr val="dk1"/>
                </a:solidFill>
              </a:rPr>
              <a:t>La meilleure fonction est celle qui se</a:t>
            </a:r>
            <a:r>
              <a:rPr b="1" lang="en-CA" sz="1300">
                <a:solidFill>
                  <a:srgbClr val="333399"/>
                </a:solidFill>
              </a:rPr>
              <a:t> généralise</a:t>
            </a:r>
            <a:r>
              <a:rPr lang="en-CA" sz="1300">
                <a:solidFill>
                  <a:schemeClr val="dk1"/>
                </a:solidFill>
              </a:rPr>
              <a:t> le mieux et donne les</a:t>
            </a:r>
            <a:r>
              <a:rPr lang="en-CA" sz="1300">
                <a:solidFill>
                  <a:schemeClr val="dk1"/>
                </a:solidFill>
                <a:latin typeface="Times New Roman"/>
                <a:ea typeface="Times New Roman"/>
                <a:cs typeface="Times New Roman"/>
                <a:sym typeface="Times New Roman"/>
              </a:rPr>
              <a:t> </a:t>
            </a:r>
            <a:r>
              <a:rPr lang="en-CA" sz="1300">
                <a:solidFill>
                  <a:schemeClr val="dk1"/>
                </a:solidFill>
              </a:rPr>
              <a:t>meilleures prédictions. On appelle cette fonction f.</a:t>
            </a:r>
            <a:endParaRPr sz="1300">
              <a:solidFill>
                <a:schemeClr val="dk1"/>
              </a:solidFill>
            </a:endParaRPr>
          </a:p>
          <a:p>
            <a:pPr indent="0" lvl="0" marL="0" rtl="0" algn="l">
              <a:lnSpc>
                <a:spcPct val="118181"/>
              </a:lnSpc>
              <a:spcBef>
                <a:spcPts val="0"/>
              </a:spcBef>
              <a:spcAft>
                <a:spcPts val="0"/>
              </a:spcAft>
              <a:buClr>
                <a:schemeClr val="dk1"/>
              </a:buClr>
              <a:buFont typeface="Arial"/>
              <a:buNone/>
            </a:pPr>
            <a:r>
              <a:t/>
            </a:r>
            <a:endParaRPr sz="1300">
              <a:solidFill>
                <a:schemeClr val="dk1"/>
              </a:solidFill>
            </a:endParaRPr>
          </a:p>
          <a:p>
            <a:pPr indent="0" lvl="0" marL="0" rtl="0" algn="l">
              <a:lnSpc>
                <a:spcPct val="119266"/>
              </a:lnSpc>
              <a:spcBef>
                <a:spcPts val="0"/>
              </a:spcBef>
              <a:spcAft>
                <a:spcPts val="0"/>
              </a:spcAft>
              <a:buNone/>
            </a:pPr>
            <a:r>
              <a:rPr lang="en-CA" sz="1300">
                <a:solidFill>
                  <a:schemeClr val="dk1"/>
                </a:solidFill>
              </a:rPr>
              <a:t>La manière de l’estimer dépend du modèle. Nous reviendrons là-dessus</a:t>
            </a:r>
            <a:r>
              <a:rPr lang="en-CA" sz="1300">
                <a:solidFill>
                  <a:schemeClr val="dk1"/>
                </a:solidFill>
                <a:latin typeface="Times New Roman"/>
                <a:ea typeface="Times New Roman"/>
                <a:cs typeface="Times New Roman"/>
                <a:sym typeface="Times New Roman"/>
              </a:rPr>
              <a:t> </a:t>
            </a:r>
            <a:r>
              <a:rPr lang="en-CA" sz="1300">
                <a:solidFill>
                  <a:schemeClr val="dk1"/>
                </a:solidFill>
              </a:rPr>
              <a:t>plus tard.</a:t>
            </a:r>
            <a:endParaRPr b="0" i="0" sz="1300" u="none" cap="none" strike="noStrike">
              <a:solidFill>
                <a:srgbClr val="000000"/>
              </a:solidFill>
              <a:latin typeface="Calibri"/>
              <a:ea typeface="Calibri"/>
              <a:cs typeface="Calibri"/>
              <a:sym typeface="Calibri"/>
            </a:endParaRPr>
          </a:p>
        </p:txBody>
      </p:sp>
      <p:sp>
        <p:nvSpPr>
          <p:cNvPr id="261" name="Google Shape;261;p3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ESTIMATION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267" name="Google Shape;267;p36"/>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268" name="Google Shape;268;p36"/>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269" name="Google Shape;269;p36"/>
          <p:cNvSpPr/>
          <p:nvPr/>
        </p:nvSpPr>
        <p:spPr>
          <a:xfrm>
            <a:off x="699700" y="2367050"/>
            <a:ext cx="1104900" cy="10605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50800" y="734100"/>
            <a:ext cx="4495800" cy="2394000"/>
          </a:xfrm>
          <a:prstGeom prst="rect">
            <a:avLst/>
          </a:prstGeom>
          <a:noFill/>
          <a:ln>
            <a:noFill/>
          </a:ln>
        </p:spPr>
        <p:txBody>
          <a:bodyPr anchorCtr="0" anchor="t" bIns="0" lIns="0" spcFirstLastPara="1" rIns="0" wrap="square" tIns="0">
            <a:noAutofit/>
          </a:bodyPr>
          <a:lstStyle/>
          <a:p>
            <a:pPr indent="0" lvl="0" marL="0" rtl="0" algn="l">
              <a:lnSpc>
                <a:spcPct val="123853"/>
              </a:lnSpc>
              <a:spcBef>
                <a:spcPts val="0"/>
              </a:spcBef>
              <a:spcAft>
                <a:spcPts val="0"/>
              </a:spcAft>
              <a:buNone/>
            </a:pPr>
            <a:r>
              <a:rPr lang="en-CA" sz="1300">
                <a:solidFill>
                  <a:schemeClr val="dk1"/>
                </a:solidFill>
              </a:rPr>
              <a:t>Comme l’ensemble d’apprentissage, l’ensemble de </a:t>
            </a:r>
            <a:r>
              <a:rPr b="1" lang="en-CA" sz="1300">
                <a:solidFill>
                  <a:srgbClr val="333399"/>
                </a:solidFill>
              </a:rPr>
              <a:t>test</a:t>
            </a:r>
            <a:r>
              <a:rPr lang="en-CA" sz="1300">
                <a:solidFill>
                  <a:schemeClr val="dk1"/>
                </a:solidFill>
              </a:rPr>
              <a:t> est composé</a:t>
            </a:r>
            <a:r>
              <a:rPr lang="en-CA" sz="1300">
                <a:solidFill>
                  <a:schemeClr val="dk1"/>
                </a:solidFill>
                <a:latin typeface="Times New Roman"/>
                <a:ea typeface="Times New Roman"/>
                <a:cs typeface="Times New Roman"/>
                <a:sym typeface="Times New Roman"/>
              </a:rPr>
              <a:t> </a:t>
            </a:r>
            <a:r>
              <a:rPr lang="en-CA" sz="1300">
                <a:solidFill>
                  <a:schemeClr val="dk1"/>
                </a:solidFill>
              </a:rPr>
              <a:t>d’exemples de la forme (x</a:t>
            </a:r>
            <a:r>
              <a:rPr lang="en-CA" sz="1300">
                <a:solidFill>
                  <a:srgbClr val="202122"/>
                </a:solidFill>
                <a:highlight>
                  <a:srgbClr val="F8F9FA"/>
                </a:highlight>
              </a:rPr>
              <a:t>ᵢ</a:t>
            </a:r>
            <a:r>
              <a:rPr lang="en-CA" sz="1300">
                <a:solidFill>
                  <a:schemeClr val="dk1"/>
                </a:solidFill>
              </a:rPr>
              <a:t>, y</a:t>
            </a:r>
            <a:r>
              <a:rPr lang="en-CA" sz="1300">
                <a:solidFill>
                  <a:srgbClr val="202122"/>
                </a:solidFill>
                <a:highlight>
                  <a:srgbClr val="F8F9FA"/>
                </a:highlight>
              </a:rPr>
              <a:t>ᵢ</a:t>
            </a:r>
            <a:r>
              <a:rPr lang="en-CA" sz="1300">
                <a:solidFill>
                  <a:schemeClr val="dk1"/>
                </a:solidFill>
              </a:rPr>
              <a:t>) : pour chaque exemple i, on connaît la</a:t>
            </a:r>
            <a:r>
              <a:rPr lang="en-CA" sz="1300">
                <a:solidFill>
                  <a:schemeClr val="dk1"/>
                </a:solidFill>
                <a:latin typeface="Times New Roman"/>
                <a:ea typeface="Times New Roman"/>
                <a:cs typeface="Times New Roman"/>
                <a:sym typeface="Times New Roman"/>
              </a:rPr>
              <a:t> </a:t>
            </a:r>
            <a:r>
              <a:rPr lang="en-CA" sz="1300">
                <a:solidFill>
                  <a:schemeClr val="dk1"/>
                </a:solidFill>
              </a:rPr>
              <a:t>valeur d’entrée </a:t>
            </a:r>
            <a:r>
              <a:rPr b="1" lang="en-CA" sz="1300">
                <a:solidFill>
                  <a:schemeClr val="dk1"/>
                </a:solidFill>
              </a:rPr>
              <a:t>x</a:t>
            </a:r>
            <a:r>
              <a:rPr b="1" lang="en-CA" sz="1300">
                <a:solidFill>
                  <a:srgbClr val="202122"/>
                </a:solidFill>
                <a:highlight>
                  <a:srgbClr val="F8F9FA"/>
                </a:highlight>
              </a:rPr>
              <a:t>ᵢ</a:t>
            </a:r>
            <a:r>
              <a:rPr lang="en-CA" sz="1300">
                <a:solidFill>
                  <a:schemeClr val="dk1"/>
                </a:solidFill>
              </a:rPr>
              <a:t> et la réponse </a:t>
            </a:r>
            <a:r>
              <a:rPr b="1" lang="en-CA" sz="1300">
                <a:solidFill>
                  <a:schemeClr val="dk1"/>
                </a:solidFill>
              </a:rPr>
              <a:t>y</a:t>
            </a:r>
            <a:r>
              <a:rPr b="1" lang="en-CA" sz="1300">
                <a:solidFill>
                  <a:srgbClr val="202122"/>
                </a:solidFill>
                <a:highlight>
                  <a:srgbClr val="F8F9FA"/>
                </a:highlight>
              </a:rPr>
              <a:t>ᵢ</a:t>
            </a:r>
            <a:r>
              <a:rPr lang="en-CA" sz="1300">
                <a:solidFill>
                  <a:schemeClr val="dk1"/>
                </a:solidFill>
              </a:rPr>
              <a:t> .</a:t>
            </a:r>
            <a:endParaRPr sz="1300">
              <a:solidFill>
                <a:schemeClr val="dk1"/>
              </a:solidFill>
            </a:endParaRPr>
          </a:p>
          <a:p>
            <a:pPr indent="0" lvl="0" marL="0" rtl="0" algn="l">
              <a:lnSpc>
                <a:spcPct val="123853"/>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CA" sz="1300">
                <a:solidFill>
                  <a:schemeClr val="dk1"/>
                </a:solidFill>
              </a:rPr>
              <a:t>Ce sont des exemples que l’on a</a:t>
            </a:r>
            <a:r>
              <a:rPr b="1" lang="en-CA" sz="1300">
                <a:solidFill>
                  <a:srgbClr val="333399"/>
                </a:solidFill>
              </a:rPr>
              <a:t> mis de côté</a:t>
            </a:r>
            <a:r>
              <a:rPr lang="en-CA" sz="1300">
                <a:solidFill>
                  <a:schemeClr val="dk1"/>
                </a:solidFill>
              </a:rPr>
              <a:t> au départ.</a:t>
            </a:r>
            <a:endParaRPr sz="1300">
              <a:solidFill>
                <a:schemeClr val="dk1"/>
              </a:solidFill>
            </a:endParaRPr>
          </a:p>
          <a:p>
            <a:pPr indent="0" lvl="0" marL="0" rtl="0" algn="l">
              <a:lnSpc>
                <a:spcPct val="115000"/>
              </a:lnSpc>
              <a:spcBef>
                <a:spcPts val="0"/>
              </a:spcBef>
              <a:spcAft>
                <a:spcPts val="0"/>
              </a:spcAft>
              <a:buNone/>
            </a:pPr>
            <a:r>
              <a:rPr lang="en-CA" sz="1300">
                <a:solidFill>
                  <a:schemeClr val="dk1"/>
                </a:solidFill>
              </a:rPr>
              <a:t>Ils ne doivent </a:t>
            </a:r>
            <a:r>
              <a:rPr b="1" lang="en-CA" sz="1300">
                <a:solidFill>
                  <a:srgbClr val="FF0000"/>
                </a:solidFill>
              </a:rPr>
              <a:t>surtout pas</a:t>
            </a:r>
            <a:r>
              <a:rPr lang="en-CA" sz="1300">
                <a:solidFill>
                  <a:schemeClr val="dk1"/>
                </a:solidFill>
              </a:rPr>
              <a:t> faire partie de l’ensemble d’entraînement!</a:t>
            </a:r>
            <a:endParaRPr sz="1300">
              <a:solidFill>
                <a:schemeClr val="dk1"/>
              </a:solidFill>
            </a:endParaRPr>
          </a:p>
        </p:txBody>
      </p:sp>
      <p:sp>
        <p:nvSpPr>
          <p:cNvPr id="275" name="Google Shape;275;p3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Ensemble de test</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76" name="Google Shape;276;p3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ENSEMBLE DE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282" name="Google Shape;282;p38"/>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283" name="Google Shape;283;p38"/>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284" name="Google Shape;284;p38"/>
          <p:cNvSpPr/>
          <p:nvPr/>
        </p:nvSpPr>
        <p:spPr>
          <a:xfrm>
            <a:off x="1303700" y="1767725"/>
            <a:ext cx="1789800" cy="8619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nvSpPr>
        <p:spPr>
          <a:xfrm>
            <a:off x="1117600" y="2921000"/>
            <a:ext cx="34797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Image empruntée à Jean-Philippe Vert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3" name="Google Shape;73;p12"/>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1: CLASSIFICATION BINAIRE</a:t>
            </a:r>
            <a:endParaRPr/>
          </a:p>
        </p:txBody>
      </p:sp>
      <p:pic>
        <p:nvPicPr>
          <p:cNvPr descr="classif31.png" id="74" name="Google Shape;74;p12"/>
          <p:cNvPicPr preferRelativeResize="0"/>
          <p:nvPr/>
        </p:nvPicPr>
        <p:blipFill>
          <a:blip r:embed="rId3">
            <a:alphaModFix/>
          </a:blip>
          <a:stretch>
            <a:fillRect/>
          </a:stretch>
        </p:blipFill>
        <p:spPr>
          <a:xfrm>
            <a:off x="1043963" y="886500"/>
            <a:ext cx="2509466" cy="188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Prédiction</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90" name="Google Shape;290;p3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PRÉDICTION</a:t>
            </a:r>
            <a:endParaRPr/>
          </a:p>
        </p:txBody>
      </p:sp>
      <p:sp>
        <p:nvSpPr>
          <p:cNvPr id="291" name="Google Shape;291;p39"/>
          <p:cNvSpPr txBox="1"/>
          <p:nvPr/>
        </p:nvSpPr>
        <p:spPr>
          <a:xfrm>
            <a:off x="50800" y="734100"/>
            <a:ext cx="4495800" cy="2394000"/>
          </a:xfrm>
          <a:prstGeom prst="rect">
            <a:avLst/>
          </a:prstGeom>
          <a:noFill/>
          <a:ln>
            <a:noFill/>
          </a:ln>
        </p:spPr>
        <p:txBody>
          <a:bodyPr anchorCtr="0" anchor="t" bIns="0" lIns="0" spcFirstLastPara="1" rIns="0" wrap="square" tIns="0">
            <a:noAutofit/>
          </a:bodyPr>
          <a:lstStyle/>
          <a:p>
            <a:pPr indent="0" lvl="0" marL="0" rtl="0" algn="l">
              <a:lnSpc>
                <a:spcPct val="116055"/>
              </a:lnSpc>
              <a:spcBef>
                <a:spcPts val="0"/>
              </a:spcBef>
              <a:spcAft>
                <a:spcPts val="0"/>
              </a:spcAft>
              <a:buNone/>
            </a:pPr>
            <a:r>
              <a:rPr lang="en-CA" sz="1300">
                <a:solidFill>
                  <a:schemeClr val="dk1"/>
                </a:solidFill>
              </a:rPr>
              <a:t>Une fois le modèle estimé sur l’ensemble d’apprentissage, on l’utilise pour </a:t>
            </a:r>
            <a:r>
              <a:rPr b="1" lang="en-CA" sz="1300">
                <a:solidFill>
                  <a:srgbClr val="333399"/>
                </a:solidFill>
              </a:rPr>
              <a:t>prédire</a:t>
            </a:r>
            <a:r>
              <a:rPr lang="en-CA" sz="1300">
                <a:solidFill>
                  <a:schemeClr val="dk1"/>
                </a:solidFill>
              </a:rPr>
              <a:t> les valeurs de l’ensemble de test.</a:t>
            </a:r>
            <a:endParaRPr sz="1300">
              <a:solidFill>
                <a:schemeClr val="dk1"/>
              </a:solidFill>
            </a:endParaRPr>
          </a:p>
          <a:p>
            <a:pPr indent="0" lvl="0" marL="0" rtl="0" algn="l">
              <a:lnSpc>
                <a:spcPct val="116055"/>
              </a:lnSpc>
              <a:spcBef>
                <a:spcPts val="0"/>
              </a:spcBef>
              <a:spcAft>
                <a:spcPts val="0"/>
              </a:spcAft>
              <a:buNone/>
            </a:pPr>
            <a:r>
              <a:rPr lang="en-CA" sz="1300">
                <a:solidFill>
                  <a:schemeClr val="dk1"/>
                </a:solidFill>
              </a:rPr>
              <a:t>Pour chaque </a:t>
            </a:r>
            <a:r>
              <a:rPr lang="en-CA" sz="1300">
                <a:solidFill>
                  <a:srgbClr val="202122"/>
                </a:solidFill>
                <a:highlight>
                  <a:srgbClr val="F8F9FA"/>
                </a:highlight>
              </a:rPr>
              <a:t>xᵢ</a:t>
            </a:r>
            <a:r>
              <a:rPr lang="en-CA" sz="1300">
                <a:solidFill>
                  <a:schemeClr val="dk1"/>
                </a:solidFill>
              </a:rPr>
              <a:t> du test, on</a:t>
            </a:r>
            <a:r>
              <a:rPr lang="en-CA" sz="1300">
                <a:solidFill>
                  <a:schemeClr val="dk1"/>
                </a:solidFill>
                <a:latin typeface="Times New Roman"/>
                <a:ea typeface="Times New Roman"/>
                <a:cs typeface="Times New Roman"/>
                <a:sym typeface="Times New Roman"/>
              </a:rPr>
              <a:t> </a:t>
            </a:r>
            <a:r>
              <a:rPr lang="en-CA" sz="1300">
                <a:solidFill>
                  <a:schemeClr val="dk1"/>
                </a:solidFill>
              </a:rPr>
              <a:t>prédit la réponse ŷ</a:t>
            </a:r>
            <a:r>
              <a:rPr lang="en-CA" sz="1300">
                <a:solidFill>
                  <a:srgbClr val="202122"/>
                </a:solidFill>
                <a:highlight>
                  <a:srgbClr val="F8F9FA"/>
                </a:highlight>
              </a:rPr>
              <a:t>ᵢ</a:t>
            </a:r>
            <a:r>
              <a:rPr lang="en-CA" sz="1300">
                <a:solidFill>
                  <a:schemeClr val="dk1"/>
                </a:solidFill>
              </a:rPr>
              <a:t> avec f :</a:t>
            </a:r>
            <a:endParaRPr sz="1300">
              <a:solidFill>
                <a:schemeClr val="dk1"/>
              </a:solidFill>
            </a:endParaRPr>
          </a:p>
          <a:p>
            <a:pPr indent="0" lvl="0" marL="0" rtl="0" algn="l">
              <a:lnSpc>
                <a:spcPct val="116055"/>
              </a:lnSpc>
              <a:spcBef>
                <a:spcPts val="0"/>
              </a:spcBef>
              <a:spcAft>
                <a:spcPts val="0"/>
              </a:spcAft>
              <a:buNone/>
            </a:pPr>
            <a:r>
              <a:t/>
            </a:r>
            <a:endParaRPr sz="1300">
              <a:solidFill>
                <a:schemeClr val="dk1"/>
              </a:solidFill>
            </a:endParaRPr>
          </a:p>
          <a:p>
            <a:pPr indent="457200" lvl="0" marL="0" rtl="0" algn="l">
              <a:lnSpc>
                <a:spcPct val="116055"/>
              </a:lnSpc>
              <a:spcBef>
                <a:spcPts val="0"/>
              </a:spcBef>
              <a:spcAft>
                <a:spcPts val="0"/>
              </a:spcAft>
              <a:buNone/>
            </a:pPr>
            <a:r>
              <a:rPr lang="en-CA" sz="1300">
                <a:solidFill>
                  <a:schemeClr val="dk1"/>
                </a:solidFill>
              </a:rPr>
              <a:t>ŷ</a:t>
            </a:r>
            <a:r>
              <a:rPr lang="en-CA" sz="1300">
                <a:solidFill>
                  <a:srgbClr val="202122"/>
                </a:solidFill>
                <a:highlight>
                  <a:srgbClr val="F8F9FA"/>
                </a:highlight>
              </a:rPr>
              <a:t>ᵢ = f(xᵢ)</a:t>
            </a:r>
            <a:endParaRPr sz="1300">
              <a:solidFill>
                <a:srgbClr val="202122"/>
              </a:solidFill>
              <a:highlight>
                <a:srgbClr val="F8F9FA"/>
              </a:highlight>
            </a:endParaRPr>
          </a:p>
          <a:p>
            <a:pPr indent="0" lvl="0" marL="0" rtl="0" algn="l">
              <a:lnSpc>
                <a:spcPct val="116055"/>
              </a:lnSpc>
              <a:spcBef>
                <a:spcPts val="0"/>
              </a:spcBef>
              <a:spcAft>
                <a:spcPts val="0"/>
              </a:spcAft>
              <a:buNone/>
            </a:pPr>
            <a:r>
              <a:t/>
            </a:r>
            <a:endParaRPr sz="1300">
              <a:solidFill>
                <a:srgbClr val="202122"/>
              </a:solidFill>
              <a:highlight>
                <a:srgbClr val="F8F9FA"/>
              </a:highlight>
            </a:endParaRPr>
          </a:p>
          <a:p>
            <a:pPr indent="0" lvl="0" marL="0" rtl="0" algn="l">
              <a:lnSpc>
                <a:spcPct val="118181"/>
              </a:lnSpc>
              <a:spcBef>
                <a:spcPts val="0"/>
              </a:spcBef>
              <a:spcAft>
                <a:spcPts val="0"/>
              </a:spcAft>
              <a:buNone/>
            </a:pPr>
            <a:r>
              <a:rPr lang="en-CA" sz="1300">
                <a:solidFill>
                  <a:schemeClr val="dk1"/>
                </a:solidFill>
              </a:rPr>
              <a:t>On peut alors</a:t>
            </a:r>
            <a:r>
              <a:rPr b="1" lang="en-CA" sz="1300">
                <a:solidFill>
                  <a:srgbClr val="333399"/>
                </a:solidFill>
              </a:rPr>
              <a:t> comparer</a:t>
            </a:r>
            <a:r>
              <a:rPr lang="en-CA" sz="1300">
                <a:solidFill>
                  <a:schemeClr val="dk1"/>
                </a:solidFill>
              </a:rPr>
              <a:t> le ŷ</a:t>
            </a:r>
            <a:r>
              <a:rPr lang="en-CA" sz="1300">
                <a:solidFill>
                  <a:srgbClr val="202122"/>
                </a:solidFill>
                <a:highlight>
                  <a:srgbClr val="F8F9FA"/>
                </a:highlight>
              </a:rPr>
              <a:t>ᵢ</a:t>
            </a:r>
            <a:r>
              <a:rPr lang="en-CA" sz="1300">
                <a:solidFill>
                  <a:schemeClr val="dk1"/>
                </a:solidFill>
              </a:rPr>
              <a:t> prédit avec le "vrai" </a:t>
            </a:r>
            <a:r>
              <a:rPr lang="en-CA" sz="1300">
                <a:solidFill>
                  <a:srgbClr val="202122"/>
                </a:solidFill>
                <a:highlight>
                  <a:srgbClr val="F8F9FA"/>
                </a:highlight>
              </a:rPr>
              <a:t>yᵢ</a:t>
            </a:r>
            <a:r>
              <a:rPr lang="en-CA" sz="1300">
                <a:solidFill>
                  <a:schemeClr val="dk1"/>
                </a:solidFill>
              </a:rPr>
              <a:t>. Si les prédictions</a:t>
            </a:r>
            <a:r>
              <a:rPr lang="en-CA" sz="1300">
                <a:solidFill>
                  <a:schemeClr val="dk1"/>
                </a:solidFill>
                <a:latin typeface="Times New Roman"/>
                <a:ea typeface="Times New Roman"/>
                <a:cs typeface="Times New Roman"/>
                <a:sym typeface="Times New Roman"/>
              </a:rPr>
              <a:t> </a:t>
            </a:r>
            <a:r>
              <a:rPr lang="en-CA" sz="1300">
                <a:solidFill>
                  <a:schemeClr val="dk1"/>
                </a:solidFill>
              </a:rPr>
              <a:t>sont bonnes, le modèle est bon.</a:t>
            </a:r>
            <a:endParaRPr sz="13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297" name="Google Shape;297;p40"/>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298" name="Google Shape;298;p40"/>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
        <p:nvSpPr>
          <p:cNvPr id="299" name="Google Shape;299;p40"/>
          <p:cNvSpPr/>
          <p:nvPr/>
        </p:nvSpPr>
        <p:spPr>
          <a:xfrm>
            <a:off x="2600000" y="478750"/>
            <a:ext cx="1443600" cy="10854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nvSpPr>
        <p:spPr>
          <a:xfrm>
            <a:off x="50500" y="643325"/>
            <a:ext cx="4480800" cy="28110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CA" sz="1300" u="none" cap="none" strike="noStrike">
                <a:solidFill>
                  <a:srgbClr val="333399"/>
                </a:solidFill>
                <a:latin typeface="Arial"/>
                <a:ea typeface="Arial"/>
                <a:cs typeface="Arial"/>
                <a:sym typeface="Arial"/>
              </a:rPr>
              <a:t>Régression</a:t>
            </a:r>
            <a:r>
              <a:rPr b="0" i="0" lang="en-CA" sz="1300" u="none" cap="none" strike="noStrike">
                <a:solidFill>
                  <a:srgbClr val="000000"/>
                </a:solidFill>
                <a:latin typeface="Arial"/>
                <a:ea typeface="Arial"/>
                <a:cs typeface="Arial"/>
                <a:sym typeface="Arial"/>
              </a:rPr>
              <a:t> : distance moyenne entre les prédictions et les vraies</a:t>
            </a:r>
            <a:r>
              <a:rPr lang="en-CA" sz="1300">
                <a:latin typeface="Times New Roman"/>
                <a:ea typeface="Times New Roman"/>
                <a:cs typeface="Times New Roman"/>
                <a:sym typeface="Times New Roman"/>
              </a:rPr>
              <a:t> </a:t>
            </a:r>
            <a:r>
              <a:rPr lang="en-CA" sz="1300"/>
              <a:t>v</a:t>
            </a:r>
            <a:r>
              <a:rPr b="0" i="0" lang="en-CA" sz="1300" u="none" cap="none" strike="noStrike">
                <a:solidFill>
                  <a:srgbClr val="000000"/>
                </a:solidFill>
                <a:latin typeface="Arial"/>
                <a:ea typeface="Arial"/>
                <a:cs typeface="Arial"/>
                <a:sym typeface="Arial"/>
              </a:rPr>
              <a:t>aleurs :</a:t>
            </a:r>
            <a:endParaRPr b="0" i="0" sz="1300" u="none" cap="none" strike="noStrike">
              <a:solidFill>
                <a:srgbClr val="000000"/>
              </a:solidFill>
              <a:latin typeface="Arial"/>
              <a:ea typeface="Arial"/>
              <a:cs typeface="Arial"/>
              <a:sym typeface="Arial"/>
            </a:endParaRPr>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400"/>
          </a:p>
          <a:p>
            <a:pPr indent="0" lvl="0" marL="0" rtl="0" algn="l">
              <a:lnSpc>
                <a:spcPct val="115000"/>
              </a:lnSpc>
              <a:spcBef>
                <a:spcPts val="0"/>
              </a:spcBef>
              <a:spcAft>
                <a:spcPts val="0"/>
              </a:spcAft>
              <a:buClr>
                <a:schemeClr val="dk1"/>
              </a:buClr>
              <a:buFont typeface="Arial"/>
              <a:buNone/>
            </a:pPr>
            <a:r>
              <a:rPr b="1" lang="en-CA" sz="1300">
                <a:solidFill>
                  <a:srgbClr val="333399"/>
                </a:solidFill>
              </a:rPr>
              <a:t>Classification</a:t>
            </a:r>
            <a:r>
              <a:rPr lang="en-CA" sz="1300">
                <a:solidFill>
                  <a:schemeClr val="dk1"/>
                </a:solidFill>
              </a:rPr>
              <a:t> : pourcentage des fois où le modèle s’est trompé:</a:t>
            </a:r>
            <a:endParaRPr sz="1300">
              <a:solidFill>
                <a:schemeClr val="dk1"/>
              </a:solidFill>
            </a:endParaRPr>
          </a:p>
          <a:p>
            <a:pPr indent="0" lvl="0" marL="0" rtl="0" algn="l">
              <a:lnSpc>
                <a:spcPct val="116055"/>
              </a:lnSpc>
              <a:spcBef>
                <a:spcPts val="0"/>
              </a:spcBef>
              <a:spcAft>
                <a:spcPts val="0"/>
              </a:spcAft>
              <a:buClr>
                <a:schemeClr val="dk1"/>
              </a:buClr>
              <a:buFont typeface="Arial"/>
              <a:buNone/>
            </a:pPr>
            <a:r>
              <a:t/>
            </a:r>
            <a:endParaRPr sz="1300">
              <a:solidFill>
                <a:schemeClr val="dk1"/>
              </a:solidFill>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a:p>
            <a:pPr indent="0" lvl="0" marL="0" rtl="0" algn="l">
              <a:lnSpc>
                <a:spcPct val="116055"/>
              </a:lnSpc>
              <a:spcBef>
                <a:spcPts val="0"/>
              </a:spcBef>
              <a:spcAft>
                <a:spcPts val="0"/>
              </a:spcAft>
              <a:buNone/>
            </a:pPr>
            <a:r>
              <a:rPr lang="en-CA" sz="1300">
                <a:solidFill>
                  <a:schemeClr val="dk1"/>
                </a:solidFill>
              </a:rPr>
              <a:t> (où δ(A) = 1 si A est vraie, 0 sinon)</a:t>
            </a:r>
            <a:endParaRPr sz="1300">
              <a:latin typeface="Calibri"/>
              <a:ea typeface="Calibri"/>
              <a:cs typeface="Calibri"/>
              <a:sym typeface="Calibri"/>
            </a:endParaRPr>
          </a:p>
          <a:p>
            <a:pPr indent="0" lvl="0" marL="0" rtl="0" algn="l">
              <a:lnSpc>
                <a:spcPct val="127272"/>
              </a:lnSpc>
              <a:spcBef>
                <a:spcPts val="0"/>
              </a:spcBef>
              <a:spcAft>
                <a:spcPts val="0"/>
              </a:spcAft>
              <a:buNone/>
            </a:pPr>
            <a:r>
              <a:t/>
            </a:r>
            <a:endParaRPr b="1" sz="400">
              <a:solidFill>
                <a:srgbClr val="333399"/>
              </a:solidFill>
            </a:endParaRPr>
          </a:p>
          <a:p>
            <a:pPr indent="0" lvl="0" marL="0" rtl="0" algn="l">
              <a:lnSpc>
                <a:spcPct val="127272"/>
              </a:lnSpc>
              <a:spcBef>
                <a:spcPts val="0"/>
              </a:spcBef>
              <a:spcAft>
                <a:spcPts val="0"/>
              </a:spcAft>
              <a:buClr>
                <a:schemeClr val="dk1"/>
              </a:buClr>
              <a:buFont typeface="Arial"/>
              <a:buNone/>
            </a:pPr>
            <a:r>
              <a:rPr b="1" lang="en-CA" sz="1300">
                <a:solidFill>
                  <a:srgbClr val="333399"/>
                </a:solidFill>
              </a:rPr>
              <a:t>Nous verrons plus tard des manières plus avancées pour évaluer</a:t>
            </a:r>
            <a:r>
              <a:rPr lang="en-CA" sz="1300">
                <a:solidFill>
                  <a:schemeClr val="dk1"/>
                </a:solidFill>
                <a:latin typeface="Times New Roman"/>
                <a:ea typeface="Times New Roman"/>
                <a:cs typeface="Times New Roman"/>
                <a:sym typeface="Times New Roman"/>
              </a:rPr>
              <a:t> </a:t>
            </a:r>
            <a:r>
              <a:rPr b="1" lang="en-CA" sz="1300">
                <a:solidFill>
                  <a:srgbClr val="333399"/>
                </a:solidFill>
              </a:rPr>
              <a:t>l’algorithme.</a:t>
            </a:r>
            <a:endParaRPr sz="1300">
              <a:solidFill>
                <a:schemeClr val="dk1"/>
              </a:solidFill>
            </a:endParaRPr>
          </a:p>
          <a:p>
            <a:pPr indent="0" lvl="0" marL="0" rtl="0" algn="l">
              <a:lnSpc>
                <a:spcPct val="128440"/>
              </a:lnSpc>
              <a:spcBef>
                <a:spcPts val="0"/>
              </a:spcBef>
              <a:spcAft>
                <a:spcPts val="0"/>
              </a:spcAft>
              <a:buClr>
                <a:schemeClr val="dk1"/>
              </a:buClr>
              <a:buFont typeface="Arial"/>
              <a:buNone/>
            </a:pPr>
            <a:r>
              <a:t/>
            </a:r>
            <a:endParaRPr sz="1300">
              <a:solidFill>
                <a:schemeClr val="dk1"/>
              </a:solidFill>
              <a:latin typeface="Calibri"/>
              <a:ea typeface="Calibri"/>
              <a:cs typeface="Calibri"/>
              <a:sym typeface="Calibri"/>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p:txBody>
      </p:sp>
      <p:pic>
        <p:nvPicPr>
          <p:cNvPr id="305" name="Google Shape;305;p41"/>
          <p:cNvPicPr preferRelativeResize="0"/>
          <p:nvPr/>
        </p:nvPicPr>
        <p:blipFill>
          <a:blip r:embed="rId3">
            <a:alphaModFix/>
          </a:blip>
          <a:stretch>
            <a:fillRect/>
          </a:stretch>
        </p:blipFill>
        <p:spPr>
          <a:xfrm>
            <a:off x="1320025" y="915625"/>
            <a:ext cx="2936704" cy="656975"/>
          </a:xfrm>
          <a:prstGeom prst="rect">
            <a:avLst/>
          </a:prstGeom>
          <a:noFill/>
          <a:ln>
            <a:noFill/>
          </a:ln>
        </p:spPr>
      </p:pic>
      <p:sp>
        <p:nvSpPr>
          <p:cNvPr id="306" name="Google Shape;306;p4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grpSp>
        <p:nvGrpSpPr>
          <p:cNvPr id="307" name="Google Shape;307;p41"/>
          <p:cNvGrpSpPr/>
          <p:nvPr/>
        </p:nvGrpSpPr>
        <p:grpSpPr>
          <a:xfrm>
            <a:off x="846427" y="1961789"/>
            <a:ext cx="3002440" cy="656986"/>
            <a:chOff x="1355965" y="1940875"/>
            <a:chExt cx="2215659" cy="484825"/>
          </a:xfrm>
        </p:grpSpPr>
        <p:pic>
          <p:nvPicPr>
            <p:cNvPr id="308" name="Google Shape;308;p41"/>
            <p:cNvPicPr preferRelativeResize="0"/>
            <p:nvPr/>
          </p:nvPicPr>
          <p:blipFill>
            <a:blip r:embed="rId4">
              <a:alphaModFix/>
            </a:blip>
            <a:stretch>
              <a:fillRect/>
            </a:stretch>
          </p:blipFill>
          <p:spPr>
            <a:xfrm>
              <a:off x="1355965" y="1940875"/>
              <a:ext cx="2215659" cy="484825"/>
            </a:xfrm>
            <a:prstGeom prst="rect">
              <a:avLst/>
            </a:prstGeom>
            <a:noFill/>
            <a:ln>
              <a:noFill/>
            </a:ln>
          </p:spPr>
        </p:pic>
        <p:cxnSp>
          <p:nvCxnSpPr>
            <p:cNvPr id="309" name="Google Shape;309;p41"/>
            <p:cNvCxnSpPr/>
            <p:nvPr/>
          </p:nvCxnSpPr>
          <p:spPr>
            <a:xfrm flipH="1" rot="10800000">
              <a:off x="3239700" y="2120875"/>
              <a:ext cx="42900" cy="97500"/>
            </a:xfrm>
            <a:prstGeom prst="straightConnector1">
              <a:avLst/>
            </a:prstGeom>
            <a:noFill/>
            <a:ln cap="flat" cmpd="sng" w="9525">
              <a:solidFill>
                <a:schemeClr val="dk2"/>
              </a:solidFill>
              <a:prstDash val="solid"/>
              <a:round/>
              <a:headEnd len="med" w="med" type="none"/>
              <a:tailEnd len="med" w="med" type="none"/>
            </a:ln>
          </p:spPr>
        </p:cxnSp>
      </p:grpSp>
      <p:sp>
        <p:nvSpPr>
          <p:cNvPr id="310" name="Google Shape;310;p41"/>
          <p:cNvSpPr/>
          <p:nvPr/>
        </p:nvSpPr>
        <p:spPr>
          <a:xfrm>
            <a:off x="20975" y="1699225"/>
            <a:ext cx="4524300" cy="175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nvSpPr>
        <p:spPr>
          <a:xfrm>
            <a:off x="50500" y="643325"/>
            <a:ext cx="4480800" cy="28110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CA" sz="1300" u="none" cap="none" strike="noStrike">
                <a:solidFill>
                  <a:srgbClr val="333399"/>
                </a:solidFill>
                <a:latin typeface="Arial"/>
                <a:ea typeface="Arial"/>
                <a:cs typeface="Arial"/>
                <a:sym typeface="Arial"/>
              </a:rPr>
              <a:t>Régression</a:t>
            </a:r>
            <a:r>
              <a:rPr b="0" i="0" lang="en-CA" sz="1300" u="none" cap="none" strike="noStrike">
                <a:solidFill>
                  <a:srgbClr val="000000"/>
                </a:solidFill>
                <a:latin typeface="Arial"/>
                <a:ea typeface="Arial"/>
                <a:cs typeface="Arial"/>
                <a:sym typeface="Arial"/>
              </a:rPr>
              <a:t> : distance moyenne entre les prédictions et les vraies</a:t>
            </a:r>
            <a:r>
              <a:rPr lang="en-CA" sz="1300">
                <a:latin typeface="Times New Roman"/>
                <a:ea typeface="Times New Roman"/>
                <a:cs typeface="Times New Roman"/>
                <a:sym typeface="Times New Roman"/>
              </a:rPr>
              <a:t> </a:t>
            </a:r>
            <a:r>
              <a:rPr lang="en-CA" sz="1300"/>
              <a:t>v</a:t>
            </a:r>
            <a:r>
              <a:rPr b="0" i="0" lang="en-CA" sz="1300" u="none" cap="none" strike="noStrike">
                <a:solidFill>
                  <a:srgbClr val="000000"/>
                </a:solidFill>
                <a:latin typeface="Arial"/>
                <a:ea typeface="Arial"/>
                <a:cs typeface="Arial"/>
                <a:sym typeface="Arial"/>
              </a:rPr>
              <a:t>aleurs :</a:t>
            </a:r>
            <a:endParaRPr b="0" i="0" sz="1300" u="none" cap="none" strike="noStrike">
              <a:solidFill>
                <a:srgbClr val="000000"/>
              </a:solidFill>
              <a:latin typeface="Arial"/>
              <a:ea typeface="Arial"/>
              <a:cs typeface="Arial"/>
              <a:sym typeface="Arial"/>
            </a:endParaRPr>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400"/>
          </a:p>
          <a:p>
            <a:pPr indent="0" lvl="0" marL="0" rtl="0" algn="l">
              <a:lnSpc>
                <a:spcPct val="115000"/>
              </a:lnSpc>
              <a:spcBef>
                <a:spcPts val="0"/>
              </a:spcBef>
              <a:spcAft>
                <a:spcPts val="0"/>
              </a:spcAft>
              <a:buNone/>
            </a:pPr>
            <a:r>
              <a:rPr b="1" lang="en-CA" sz="1300">
                <a:solidFill>
                  <a:srgbClr val="333399"/>
                </a:solidFill>
              </a:rPr>
              <a:t>Classification</a:t>
            </a:r>
            <a:r>
              <a:rPr lang="en-CA" sz="1300">
                <a:solidFill>
                  <a:schemeClr val="dk1"/>
                </a:solidFill>
              </a:rPr>
              <a:t> : pourcentage des fois où le modèle s’est trompé:</a:t>
            </a:r>
            <a:endParaRPr sz="1300">
              <a:solidFill>
                <a:schemeClr val="dk1"/>
              </a:solidFill>
            </a:endParaRPr>
          </a:p>
          <a:p>
            <a:pPr indent="0" lvl="0" marL="0" rtl="0" algn="l">
              <a:lnSpc>
                <a:spcPct val="116055"/>
              </a:lnSpc>
              <a:spcBef>
                <a:spcPts val="0"/>
              </a:spcBef>
              <a:spcAft>
                <a:spcPts val="0"/>
              </a:spcAft>
              <a:buNone/>
            </a:pPr>
            <a:r>
              <a:t/>
            </a:r>
            <a:endParaRPr sz="1300">
              <a:solidFill>
                <a:schemeClr val="dk1"/>
              </a:solidFill>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a:p>
            <a:pPr indent="0" lvl="0" marL="0" rtl="0" algn="l">
              <a:lnSpc>
                <a:spcPct val="116055"/>
              </a:lnSpc>
              <a:spcBef>
                <a:spcPts val="0"/>
              </a:spcBef>
              <a:spcAft>
                <a:spcPts val="0"/>
              </a:spcAft>
              <a:buNone/>
            </a:pPr>
            <a:r>
              <a:rPr lang="en-CA" sz="1300">
                <a:solidFill>
                  <a:schemeClr val="dk1"/>
                </a:solidFill>
              </a:rPr>
              <a:t> (où δ(A) = 1 si A est vraie, 0 sinon)</a:t>
            </a:r>
            <a:endParaRPr sz="1300">
              <a:latin typeface="Calibri"/>
              <a:ea typeface="Calibri"/>
              <a:cs typeface="Calibri"/>
              <a:sym typeface="Calibri"/>
            </a:endParaRPr>
          </a:p>
          <a:p>
            <a:pPr indent="0" lvl="0" marL="0" rtl="0" algn="l">
              <a:lnSpc>
                <a:spcPct val="127272"/>
              </a:lnSpc>
              <a:spcBef>
                <a:spcPts val="0"/>
              </a:spcBef>
              <a:spcAft>
                <a:spcPts val="0"/>
              </a:spcAft>
              <a:buNone/>
            </a:pPr>
            <a:r>
              <a:t/>
            </a:r>
            <a:endParaRPr b="1" sz="400">
              <a:solidFill>
                <a:srgbClr val="333399"/>
              </a:solidFill>
            </a:endParaRPr>
          </a:p>
          <a:p>
            <a:pPr indent="0" lvl="0" marL="0" rtl="0" algn="l">
              <a:lnSpc>
                <a:spcPct val="127272"/>
              </a:lnSpc>
              <a:spcBef>
                <a:spcPts val="0"/>
              </a:spcBef>
              <a:spcAft>
                <a:spcPts val="0"/>
              </a:spcAft>
              <a:buNone/>
            </a:pPr>
            <a:r>
              <a:rPr b="1" lang="en-CA" sz="1300">
                <a:solidFill>
                  <a:srgbClr val="333399"/>
                </a:solidFill>
              </a:rPr>
              <a:t>Nous verrons plus tard des manières plus avancées pour évaluer</a:t>
            </a:r>
            <a:r>
              <a:rPr lang="en-CA" sz="1300">
                <a:solidFill>
                  <a:schemeClr val="dk1"/>
                </a:solidFill>
                <a:latin typeface="Times New Roman"/>
                <a:ea typeface="Times New Roman"/>
                <a:cs typeface="Times New Roman"/>
                <a:sym typeface="Times New Roman"/>
              </a:rPr>
              <a:t> </a:t>
            </a:r>
            <a:r>
              <a:rPr b="1" lang="en-CA" sz="1300">
                <a:solidFill>
                  <a:srgbClr val="333399"/>
                </a:solidFill>
              </a:rPr>
              <a:t>l’algorithme.</a:t>
            </a:r>
            <a:endParaRPr sz="1300">
              <a:solidFill>
                <a:schemeClr val="dk1"/>
              </a:solidFill>
            </a:endParaRPr>
          </a:p>
          <a:p>
            <a:pPr indent="0" lvl="0" marL="0" rtl="0" algn="l">
              <a:lnSpc>
                <a:spcPct val="128440"/>
              </a:lnSpc>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p:txBody>
      </p:sp>
      <p:pic>
        <p:nvPicPr>
          <p:cNvPr id="316" name="Google Shape;316;p42"/>
          <p:cNvPicPr preferRelativeResize="0"/>
          <p:nvPr/>
        </p:nvPicPr>
        <p:blipFill>
          <a:blip r:embed="rId3">
            <a:alphaModFix/>
          </a:blip>
          <a:stretch>
            <a:fillRect/>
          </a:stretch>
        </p:blipFill>
        <p:spPr>
          <a:xfrm>
            <a:off x="1320025" y="915625"/>
            <a:ext cx="2936704" cy="656975"/>
          </a:xfrm>
          <a:prstGeom prst="rect">
            <a:avLst/>
          </a:prstGeom>
          <a:noFill/>
          <a:ln>
            <a:noFill/>
          </a:ln>
        </p:spPr>
      </p:pic>
      <p:sp>
        <p:nvSpPr>
          <p:cNvPr id="317" name="Google Shape;317;p4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grpSp>
        <p:nvGrpSpPr>
          <p:cNvPr id="318" name="Google Shape;318;p42"/>
          <p:cNvGrpSpPr/>
          <p:nvPr/>
        </p:nvGrpSpPr>
        <p:grpSpPr>
          <a:xfrm>
            <a:off x="846427" y="1961789"/>
            <a:ext cx="3002440" cy="656986"/>
            <a:chOff x="1355965" y="1940875"/>
            <a:chExt cx="2215659" cy="484825"/>
          </a:xfrm>
        </p:grpSpPr>
        <p:pic>
          <p:nvPicPr>
            <p:cNvPr id="319" name="Google Shape;319;p42"/>
            <p:cNvPicPr preferRelativeResize="0"/>
            <p:nvPr/>
          </p:nvPicPr>
          <p:blipFill>
            <a:blip r:embed="rId4">
              <a:alphaModFix/>
            </a:blip>
            <a:stretch>
              <a:fillRect/>
            </a:stretch>
          </p:blipFill>
          <p:spPr>
            <a:xfrm>
              <a:off x="1355965" y="1940875"/>
              <a:ext cx="2215659" cy="484825"/>
            </a:xfrm>
            <a:prstGeom prst="rect">
              <a:avLst/>
            </a:prstGeom>
            <a:noFill/>
            <a:ln>
              <a:noFill/>
            </a:ln>
          </p:spPr>
        </p:pic>
        <p:cxnSp>
          <p:nvCxnSpPr>
            <p:cNvPr id="320" name="Google Shape;320;p42"/>
            <p:cNvCxnSpPr/>
            <p:nvPr/>
          </p:nvCxnSpPr>
          <p:spPr>
            <a:xfrm flipH="1" rot="10800000">
              <a:off x="3239700" y="2120875"/>
              <a:ext cx="42900" cy="97500"/>
            </a:xfrm>
            <a:prstGeom prst="straightConnector1">
              <a:avLst/>
            </a:prstGeom>
            <a:noFill/>
            <a:ln cap="flat" cmpd="sng" w="9525">
              <a:solidFill>
                <a:schemeClr val="dk2"/>
              </a:solidFill>
              <a:prstDash val="solid"/>
              <a:round/>
              <a:headEnd len="med" w="med" type="none"/>
              <a:tailEnd len="med" w="med" type="none"/>
            </a:ln>
          </p:spPr>
        </p:cxnSp>
      </p:grpSp>
      <p:sp>
        <p:nvSpPr>
          <p:cNvPr id="321" name="Google Shape;321;p42"/>
          <p:cNvSpPr/>
          <p:nvPr/>
        </p:nvSpPr>
        <p:spPr>
          <a:xfrm>
            <a:off x="20975" y="2957925"/>
            <a:ext cx="4524300" cy="49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nvSpPr>
        <p:spPr>
          <a:xfrm>
            <a:off x="50500" y="643325"/>
            <a:ext cx="4480800" cy="28110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CA" sz="1300" u="none" cap="none" strike="noStrike">
                <a:solidFill>
                  <a:srgbClr val="333399"/>
                </a:solidFill>
                <a:latin typeface="Arial"/>
                <a:ea typeface="Arial"/>
                <a:cs typeface="Arial"/>
                <a:sym typeface="Arial"/>
              </a:rPr>
              <a:t>Régression</a:t>
            </a:r>
            <a:r>
              <a:rPr b="0" i="0" lang="en-CA" sz="1300" u="none" cap="none" strike="noStrike">
                <a:solidFill>
                  <a:srgbClr val="000000"/>
                </a:solidFill>
                <a:latin typeface="Arial"/>
                <a:ea typeface="Arial"/>
                <a:cs typeface="Arial"/>
                <a:sym typeface="Arial"/>
              </a:rPr>
              <a:t> : distance moyenne entre les prédictions et les vraies</a:t>
            </a:r>
            <a:r>
              <a:rPr lang="en-CA" sz="1300">
                <a:latin typeface="Times New Roman"/>
                <a:ea typeface="Times New Roman"/>
                <a:cs typeface="Times New Roman"/>
                <a:sym typeface="Times New Roman"/>
              </a:rPr>
              <a:t> </a:t>
            </a:r>
            <a:r>
              <a:rPr lang="en-CA" sz="1300"/>
              <a:t>v</a:t>
            </a:r>
            <a:r>
              <a:rPr b="0" i="0" lang="en-CA" sz="1300" u="none" cap="none" strike="noStrike">
                <a:solidFill>
                  <a:srgbClr val="000000"/>
                </a:solidFill>
                <a:latin typeface="Arial"/>
                <a:ea typeface="Arial"/>
                <a:cs typeface="Arial"/>
                <a:sym typeface="Arial"/>
              </a:rPr>
              <a:t>aleurs :</a:t>
            </a:r>
            <a:endParaRPr b="0" i="0" sz="1300" u="none" cap="none" strike="noStrike">
              <a:solidFill>
                <a:srgbClr val="000000"/>
              </a:solidFill>
              <a:latin typeface="Arial"/>
              <a:ea typeface="Arial"/>
              <a:cs typeface="Arial"/>
              <a:sym typeface="Arial"/>
            </a:endParaRPr>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1300"/>
          </a:p>
          <a:p>
            <a:pPr indent="0" lvl="0" marL="0" marR="0" rtl="0" algn="l">
              <a:lnSpc>
                <a:spcPct val="127272"/>
              </a:lnSpc>
              <a:spcBef>
                <a:spcPts val="0"/>
              </a:spcBef>
              <a:spcAft>
                <a:spcPts val="0"/>
              </a:spcAft>
              <a:buNone/>
            </a:pPr>
            <a:r>
              <a:t/>
            </a:r>
            <a:endParaRPr sz="400"/>
          </a:p>
          <a:p>
            <a:pPr indent="0" lvl="0" marL="0" rtl="0" algn="l">
              <a:lnSpc>
                <a:spcPct val="115000"/>
              </a:lnSpc>
              <a:spcBef>
                <a:spcPts val="0"/>
              </a:spcBef>
              <a:spcAft>
                <a:spcPts val="0"/>
              </a:spcAft>
              <a:buNone/>
            </a:pPr>
            <a:r>
              <a:rPr b="1" lang="en-CA" sz="1300">
                <a:solidFill>
                  <a:srgbClr val="333399"/>
                </a:solidFill>
              </a:rPr>
              <a:t>Classification</a:t>
            </a:r>
            <a:r>
              <a:rPr lang="en-CA" sz="1300">
                <a:solidFill>
                  <a:schemeClr val="dk1"/>
                </a:solidFill>
              </a:rPr>
              <a:t> : pourcentage des fois où le modèle s’est trompé:</a:t>
            </a:r>
            <a:endParaRPr sz="1300">
              <a:solidFill>
                <a:schemeClr val="dk1"/>
              </a:solidFill>
            </a:endParaRPr>
          </a:p>
          <a:p>
            <a:pPr indent="0" lvl="0" marL="0" rtl="0" algn="l">
              <a:lnSpc>
                <a:spcPct val="116055"/>
              </a:lnSpc>
              <a:spcBef>
                <a:spcPts val="0"/>
              </a:spcBef>
              <a:spcAft>
                <a:spcPts val="0"/>
              </a:spcAft>
              <a:buNone/>
            </a:pPr>
            <a:r>
              <a:t/>
            </a:r>
            <a:endParaRPr sz="1300">
              <a:solidFill>
                <a:schemeClr val="dk1"/>
              </a:solidFill>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a:p>
            <a:pPr indent="0" lvl="0" marL="0" rtl="0" algn="l">
              <a:lnSpc>
                <a:spcPct val="116055"/>
              </a:lnSpc>
              <a:spcBef>
                <a:spcPts val="0"/>
              </a:spcBef>
              <a:spcAft>
                <a:spcPts val="0"/>
              </a:spcAft>
              <a:buNone/>
            </a:pPr>
            <a:r>
              <a:rPr lang="en-CA" sz="1300">
                <a:solidFill>
                  <a:schemeClr val="dk1"/>
                </a:solidFill>
              </a:rPr>
              <a:t> (où δ(A) = 1 si A est vraie, 0 sinon)</a:t>
            </a:r>
            <a:endParaRPr sz="1300">
              <a:latin typeface="Calibri"/>
              <a:ea typeface="Calibri"/>
              <a:cs typeface="Calibri"/>
              <a:sym typeface="Calibri"/>
            </a:endParaRPr>
          </a:p>
          <a:p>
            <a:pPr indent="0" lvl="0" marL="0" rtl="0" algn="l">
              <a:lnSpc>
                <a:spcPct val="127272"/>
              </a:lnSpc>
              <a:spcBef>
                <a:spcPts val="0"/>
              </a:spcBef>
              <a:spcAft>
                <a:spcPts val="0"/>
              </a:spcAft>
              <a:buNone/>
            </a:pPr>
            <a:r>
              <a:t/>
            </a:r>
            <a:endParaRPr b="1" sz="400">
              <a:solidFill>
                <a:srgbClr val="333399"/>
              </a:solidFill>
            </a:endParaRPr>
          </a:p>
          <a:p>
            <a:pPr indent="0" lvl="0" marL="0" rtl="0" algn="l">
              <a:lnSpc>
                <a:spcPct val="127272"/>
              </a:lnSpc>
              <a:spcBef>
                <a:spcPts val="0"/>
              </a:spcBef>
              <a:spcAft>
                <a:spcPts val="0"/>
              </a:spcAft>
              <a:buNone/>
            </a:pPr>
            <a:r>
              <a:rPr b="1" lang="en-CA" sz="1300">
                <a:solidFill>
                  <a:srgbClr val="333399"/>
                </a:solidFill>
              </a:rPr>
              <a:t>Nous verrons plus tard des manières plus avancées pour évaluer</a:t>
            </a:r>
            <a:r>
              <a:rPr lang="en-CA" sz="1300">
                <a:solidFill>
                  <a:schemeClr val="dk1"/>
                </a:solidFill>
                <a:latin typeface="Times New Roman"/>
                <a:ea typeface="Times New Roman"/>
                <a:cs typeface="Times New Roman"/>
                <a:sym typeface="Times New Roman"/>
              </a:rPr>
              <a:t> </a:t>
            </a:r>
            <a:r>
              <a:rPr b="1" lang="en-CA" sz="1300">
                <a:solidFill>
                  <a:srgbClr val="333399"/>
                </a:solidFill>
              </a:rPr>
              <a:t>l’algorithme.</a:t>
            </a:r>
            <a:endParaRPr sz="1300">
              <a:solidFill>
                <a:schemeClr val="dk1"/>
              </a:solidFill>
            </a:endParaRPr>
          </a:p>
          <a:p>
            <a:pPr indent="0" lvl="0" marL="0" rtl="0" algn="l">
              <a:lnSpc>
                <a:spcPct val="128440"/>
              </a:lnSpc>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lnSpc>
                <a:spcPct val="128440"/>
              </a:lnSpc>
              <a:spcBef>
                <a:spcPts val="0"/>
              </a:spcBef>
              <a:spcAft>
                <a:spcPts val="0"/>
              </a:spcAft>
              <a:buNone/>
            </a:pPr>
            <a:r>
              <a:t/>
            </a:r>
            <a:endParaRPr sz="1300">
              <a:latin typeface="Calibri"/>
              <a:ea typeface="Calibri"/>
              <a:cs typeface="Calibri"/>
              <a:sym typeface="Calibri"/>
            </a:endParaRPr>
          </a:p>
        </p:txBody>
      </p:sp>
      <p:pic>
        <p:nvPicPr>
          <p:cNvPr id="327" name="Google Shape;327;p43"/>
          <p:cNvPicPr preferRelativeResize="0"/>
          <p:nvPr/>
        </p:nvPicPr>
        <p:blipFill>
          <a:blip r:embed="rId3">
            <a:alphaModFix/>
          </a:blip>
          <a:stretch>
            <a:fillRect/>
          </a:stretch>
        </p:blipFill>
        <p:spPr>
          <a:xfrm>
            <a:off x="1320025" y="915625"/>
            <a:ext cx="2936704" cy="656975"/>
          </a:xfrm>
          <a:prstGeom prst="rect">
            <a:avLst/>
          </a:prstGeom>
          <a:noFill/>
          <a:ln>
            <a:noFill/>
          </a:ln>
        </p:spPr>
      </p:pic>
      <p:sp>
        <p:nvSpPr>
          <p:cNvPr id="328" name="Google Shape;328;p4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grpSp>
        <p:nvGrpSpPr>
          <p:cNvPr id="329" name="Google Shape;329;p43"/>
          <p:cNvGrpSpPr/>
          <p:nvPr/>
        </p:nvGrpSpPr>
        <p:grpSpPr>
          <a:xfrm>
            <a:off x="846427" y="1961789"/>
            <a:ext cx="3002440" cy="656986"/>
            <a:chOff x="1355965" y="1940875"/>
            <a:chExt cx="2215659" cy="484825"/>
          </a:xfrm>
        </p:grpSpPr>
        <p:pic>
          <p:nvPicPr>
            <p:cNvPr id="330" name="Google Shape;330;p43"/>
            <p:cNvPicPr preferRelativeResize="0"/>
            <p:nvPr/>
          </p:nvPicPr>
          <p:blipFill>
            <a:blip r:embed="rId4">
              <a:alphaModFix/>
            </a:blip>
            <a:stretch>
              <a:fillRect/>
            </a:stretch>
          </p:blipFill>
          <p:spPr>
            <a:xfrm>
              <a:off x="1355965" y="1940875"/>
              <a:ext cx="2215659" cy="484825"/>
            </a:xfrm>
            <a:prstGeom prst="rect">
              <a:avLst/>
            </a:prstGeom>
            <a:noFill/>
            <a:ln>
              <a:noFill/>
            </a:ln>
          </p:spPr>
        </p:pic>
        <p:cxnSp>
          <p:nvCxnSpPr>
            <p:cNvPr id="331" name="Google Shape;331;p43"/>
            <p:cNvCxnSpPr/>
            <p:nvPr/>
          </p:nvCxnSpPr>
          <p:spPr>
            <a:xfrm flipH="1" rot="10800000">
              <a:off x="3239700" y="2120875"/>
              <a:ext cx="42900" cy="975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SUR-APPRENTISSAGE</a:t>
            </a:r>
            <a:endParaRPr/>
          </a:p>
        </p:txBody>
      </p:sp>
      <p:sp>
        <p:nvSpPr>
          <p:cNvPr id="337" name="Google Shape;337;p44"/>
          <p:cNvSpPr txBox="1"/>
          <p:nvPr/>
        </p:nvSpPr>
        <p:spPr>
          <a:xfrm>
            <a:off x="50800" y="734100"/>
            <a:ext cx="4495800" cy="2394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CA" sz="1300">
                <a:solidFill>
                  <a:schemeClr val="dk1"/>
                </a:solidFill>
              </a:rPr>
              <a:t>On parle de</a:t>
            </a:r>
            <a:r>
              <a:rPr b="1" lang="en-CA" sz="1300">
                <a:solidFill>
                  <a:srgbClr val="333399"/>
                </a:solidFill>
              </a:rPr>
              <a:t> sur-apprentissage</a:t>
            </a:r>
            <a:r>
              <a:rPr lang="en-CA" sz="1300">
                <a:solidFill>
                  <a:schemeClr val="dk1"/>
                </a:solidFill>
              </a:rPr>
              <a:t> (over-fitting) lorsque l’algorithme</a:t>
            </a:r>
            <a:r>
              <a:rPr lang="en-CA" sz="1300">
                <a:solidFill>
                  <a:schemeClr val="dk1"/>
                </a:solidFill>
                <a:latin typeface="Times New Roman"/>
                <a:ea typeface="Times New Roman"/>
                <a:cs typeface="Times New Roman"/>
                <a:sym typeface="Times New Roman"/>
              </a:rPr>
              <a:t> </a:t>
            </a:r>
            <a:r>
              <a:rPr lang="en-CA" sz="1300">
                <a:solidFill>
                  <a:schemeClr val="dk1"/>
                </a:solidFill>
              </a:rPr>
              <a:t>apprend</a:t>
            </a:r>
            <a:r>
              <a:rPr b="1" lang="en-CA" sz="1300">
                <a:solidFill>
                  <a:srgbClr val="333399"/>
                </a:solidFill>
              </a:rPr>
              <a:t> par coeur</a:t>
            </a:r>
            <a:r>
              <a:rPr lang="en-CA" sz="1300">
                <a:solidFill>
                  <a:schemeClr val="dk1"/>
                </a:solidFill>
              </a:rPr>
              <a:t> l’ensemble d’apprentissage mais n’arrive pas à</a:t>
            </a:r>
            <a:r>
              <a:rPr lang="en-CA" sz="1300">
                <a:solidFill>
                  <a:schemeClr val="dk1"/>
                </a:solidFill>
                <a:latin typeface="Times New Roman"/>
                <a:ea typeface="Times New Roman"/>
                <a:cs typeface="Times New Roman"/>
                <a:sym typeface="Times New Roman"/>
              </a:rPr>
              <a:t> </a:t>
            </a:r>
            <a:r>
              <a:rPr b="1" lang="en-CA" sz="1300">
                <a:solidFill>
                  <a:srgbClr val="333399"/>
                </a:solidFill>
              </a:rPr>
              <a:t>généraliser</a:t>
            </a:r>
            <a:r>
              <a:rPr lang="en-CA" sz="1300">
                <a:solidFill>
                  <a:schemeClr val="dk1"/>
                </a:solidFill>
              </a:rPr>
              <a:t> sur l’ensemble de test.</a:t>
            </a:r>
            <a:endParaRPr sz="13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lnSpc>
                <a:spcPct val="172727"/>
              </a:lnSpc>
              <a:spcBef>
                <a:spcPts val="0"/>
              </a:spcBef>
              <a:spcAft>
                <a:spcPts val="0"/>
              </a:spcAft>
              <a:buNone/>
            </a:pPr>
            <a:r>
              <a:rPr lang="en-CA" sz="1300">
                <a:solidFill>
                  <a:schemeClr val="dk1"/>
                </a:solidFill>
              </a:rPr>
              <a:t>C’est pourquoi il est très important de</a:t>
            </a:r>
            <a:r>
              <a:rPr b="1" lang="en-CA" sz="1300">
                <a:solidFill>
                  <a:srgbClr val="333399"/>
                </a:solidFill>
              </a:rPr>
              <a:t> tester</a:t>
            </a:r>
            <a:r>
              <a:rPr lang="en-CA" sz="1300">
                <a:solidFill>
                  <a:schemeClr val="dk1"/>
                </a:solidFill>
              </a:rPr>
              <a:t> le modèle.</a:t>
            </a:r>
            <a:br>
              <a:rPr lang="en-CA" sz="1300">
                <a:solidFill>
                  <a:schemeClr val="dk1"/>
                </a:solidFill>
                <a:latin typeface="Times New Roman"/>
                <a:ea typeface="Times New Roman"/>
                <a:cs typeface="Times New Roman"/>
                <a:sym typeface="Times New Roman"/>
              </a:rPr>
            </a:br>
            <a:r>
              <a:rPr lang="en-CA" sz="1300">
                <a:solidFill>
                  <a:schemeClr val="dk1"/>
                </a:solidFill>
              </a:rPr>
              <a:t>Nous reviendrons sur ce point crucial plusieurs fois.</a:t>
            </a:r>
            <a:endParaRPr sz="1300">
              <a:solidFill>
                <a:schemeClr val="dk1"/>
              </a:solidFill>
              <a:latin typeface="Calibri"/>
              <a:ea typeface="Calibri"/>
              <a:cs typeface="Calibri"/>
              <a:sym typeface="Calibri"/>
            </a:endParaRPr>
          </a:p>
        </p:txBody>
      </p:sp>
      <p:pic>
        <p:nvPicPr>
          <p:cNvPr id="338" name="Google Shape;338;p44"/>
          <p:cNvPicPr preferRelativeResize="0"/>
          <p:nvPr/>
        </p:nvPicPr>
        <p:blipFill rotWithShape="1">
          <a:blip r:embed="rId3">
            <a:alphaModFix/>
          </a:blip>
          <a:srcRect b="12717" l="7522" r="2492" t="15874"/>
          <a:stretch/>
        </p:blipFill>
        <p:spPr>
          <a:xfrm>
            <a:off x="692527" y="2118800"/>
            <a:ext cx="3289526" cy="1335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Ppeline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pic>
        <p:nvPicPr>
          <p:cNvPr descr="supervised.png" id="344" name="Google Shape;344;p45"/>
          <p:cNvPicPr preferRelativeResize="0"/>
          <p:nvPr/>
        </p:nvPicPr>
        <p:blipFill>
          <a:blip r:embed="rId3">
            <a:alphaModFix/>
          </a:blip>
          <a:stretch>
            <a:fillRect/>
          </a:stretch>
        </p:blipFill>
        <p:spPr>
          <a:xfrm>
            <a:off x="-34246" y="50800"/>
            <a:ext cx="4665881" cy="3352800"/>
          </a:xfrm>
          <a:prstGeom prst="rect">
            <a:avLst/>
          </a:prstGeom>
          <a:noFill/>
          <a:ln>
            <a:noFill/>
          </a:ln>
        </p:spPr>
      </p:pic>
      <p:sp>
        <p:nvSpPr>
          <p:cNvPr id="345" name="Google Shape;345;p45"/>
          <p:cNvSpPr txBox="1"/>
          <p:nvPr>
            <p:ph idx="1" type="subTitle"/>
          </p:nvPr>
        </p:nvSpPr>
        <p:spPr>
          <a:xfrm>
            <a:off x="1104900" y="5426288"/>
            <a:ext cx="5156100" cy="2447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nvSpPr>
        <p:spPr>
          <a:xfrm>
            <a:off x="50800" y="734100"/>
            <a:ext cx="4495800" cy="2394000"/>
          </a:xfrm>
          <a:prstGeom prst="rect">
            <a:avLst/>
          </a:prstGeom>
          <a:noFill/>
          <a:ln>
            <a:noFill/>
          </a:ln>
        </p:spPr>
        <p:txBody>
          <a:bodyPr anchorCtr="0" anchor="t" bIns="0" lIns="0" spcFirstLastPara="1" rIns="0" wrap="square" tIns="0">
            <a:noAutofit/>
          </a:bodyPr>
          <a:lstStyle/>
          <a:p>
            <a:pPr indent="0" lvl="0" marL="0" rtl="0" algn="l">
              <a:lnSpc>
                <a:spcPct val="155963"/>
              </a:lnSpc>
              <a:spcBef>
                <a:spcPts val="0"/>
              </a:spcBef>
              <a:spcAft>
                <a:spcPts val="0"/>
              </a:spcAft>
              <a:buNone/>
            </a:pPr>
            <a:r>
              <a:rPr lang="en-CA" sz="1300">
                <a:solidFill>
                  <a:schemeClr val="dk1"/>
                </a:solidFill>
              </a:rPr>
              <a:t>Les techniques d’apprentissage dépendent du problème.</a:t>
            </a:r>
            <a:br>
              <a:rPr lang="en-CA"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indent="0" lvl="0" marL="0" rtl="0" algn="l">
              <a:lnSpc>
                <a:spcPct val="155963"/>
              </a:lnSpc>
              <a:spcBef>
                <a:spcPts val="0"/>
              </a:spcBef>
              <a:spcAft>
                <a:spcPts val="0"/>
              </a:spcAft>
              <a:buNone/>
            </a:pPr>
            <a:r>
              <a:rPr lang="en-CA" sz="1300">
                <a:solidFill>
                  <a:schemeClr val="dk1"/>
                </a:solidFill>
              </a:rPr>
              <a:t>Plusieurs techniques peuvent fonctionner.</a:t>
            </a:r>
            <a:endParaRPr sz="1300">
              <a:solidFill>
                <a:schemeClr val="dk1"/>
              </a:solidFill>
            </a:endParaRPr>
          </a:p>
          <a:p>
            <a:pPr indent="0" lvl="0" marL="0" rtl="0" algn="l">
              <a:lnSpc>
                <a:spcPct val="128440"/>
              </a:lnSpc>
              <a:spcBef>
                <a:spcPts val="0"/>
              </a:spcBef>
              <a:spcAft>
                <a:spcPts val="0"/>
              </a:spcAft>
              <a:buNone/>
            </a:pPr>
            <a:r>
              <a:t/>
            </a:r>
            <a:endParaRPr sz="1300">
              <a:solidFill>
                <a:schemeClr val="dk1"/>
              </a:solidFill>
            </a:endParaRPr>
          </a:p>
          <a:p>
            <a:pPr indent="0" lvl="0" marL="0" rtl="0" algn="l">
              <a:lnSpc>
                <a:spcPct val="128440"/>
              </a:lnSpc>
              <a:spcBef>
                <a:spcPts val="0"/>
              </a:spcBef>
              <a:spcAft>
                <a:spcPts val="0"/>
              </a:spcAft>
              <a:buNone/>
            </a:pPr>
            <a:r>
              <a:rPr lang="en-CA" sz="1300">
                <a:solidFill>
                  <a:schemeClr val="dk1"/>
                </a:solidFill>
              </a:rPr>
              <a:t>La performance d’un algorithme dépend beaucoup de l’encodage de</a:t>
            </a:r>
            <a:r>
              <a:rPr lang="en-CA" sz="1300">
                <a:solidFill>
                  <a:schemeClr val="dk1"/>
                </a:solidFill>
                <a:latin typeface="Times New Roman"/>
                <a:ea typeface="Times New Roman"/>
                <a:cs typeface="Times New Roman"/>
                <a:sym typeface="Times New Roman"/>
              </a:rPr>
              <a:t> </a:t>
            </a:r>
            <a:r>
              <a:rPr lang="en-CA" sz="1300">
                <a:solidFill>
                  <a:schemeClr val="dk1"/>
                </a:solidFill>
              </a:rPr>
              <a:t>vos données.</a:t>
            </a:r>
            <a:endParaRPr sz="1300">
              <a:solidFill>
                <a:schemeClr val="dk1"/>
              </a:solidFill>
            </a:endParaRPr>
          </a:p>
          <a:p>
            <a:pPr indent="0" lvl="0" marL="0" rtl="0" algn="l">
              <a:lnSpc>
                <a:spcPct val="128440"/>
              </a:lnSpc>
              <a:spcBef>
                <a:spcPts val="0"/>
              </a:spcBef>
              <a:spcAft>
                <a:spcPts val="0"/>
              </a:spcAft>
              <a:buNone/>
            </a:pPr>
            <a:r>
              <a:t/>
            </a:r>
            <a:endParaRPr sz="1300">
              <a:solidFill>
                <a:schemeClr val="dk1"/>
              </a:solidFill>
            </a:endParaRPr>
          </a:p>
          <a:p>
            <a:pPr indent="0" lvl="0" marL="0" rtl="0" algn="l">
              <a:lnSpc>
                <a:spcPct val="127272"/>
              </a:lnSpc>
              <a:spcBef>
                <a:spcPts val="0"/>
              </a:spcBef>
              <a:spcAft>
                <a:spcPts val="0"/>
              </a:spcAft>
              <a:buNone/>
            </a:pPr>
            <a:r>
              <a:rPr lang="en-CA" sz="1300">
                <a:solidFill>
                  <a:schemeClr val="dk1"/>
                </a:solidFill>
              </a:rPr>
              <a:t>Nous allons voir différentes classes d’algorithmes qui ne</a:t>
            </a:r>
            <a:r>
              <a:rPr b="1" lang="en-CA" sz="1300">
                <a:solidFill>
                  <a:srgbClr val="333399"/>
                </a:solidFill>
              </a:rPr>
              <a:t> réfléchissent</a:t>
            </a:r>
            <a:r>
              <a:rPr lang="en-CA" sz="1300">
                <a:solidFill>
                  <a:schemeClr val="dk1"/>
                </a:solidFill>
                <a:latin typeface="Times New Roman"/>
                <a:ea typeface="Times New Roman"/>
                <a:cs typeface="Times New Roman"/>
                <a:sym typeface="Times New Roman"/>
              </a:rPr>
              <a:t> </a:t>
            </a:r>
            <a:r>
              <a:rPr b="1" lang="en-CA" sz="1300">
                <a:solidFill>
                  <a:srgbClr val="333399"/>
                </a:solidFill>
              </a:rPr>
              <a:t>pas de la même manière</a:t>
            </a:r>
            <a:r>
              <a:rPr lang="en-CA" sz="1300">
                <a:solidFill>
                  <a:schemeClr val="dk1"/>
                </a:solidFill>
              </a:rPr>
              <a:t>.</a:t>
            </a:r>
            <a:endParaRPr sz="1300">
              <a:solidFill>
                <a:schemeClr val="dk1"/>
              </a:solidFill>
            </a:endParaRPr>
          </a:p>
        </p:txBody>
      </p:sp>
      <p:sp>
        <p:nvSpPr>
          <p:cNvPr id="351" name="Google Shape;351;p4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COMMENT APPRENDRE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Rappels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357" name="Google Shape;357;p47"/>
          <p:cNvSpPr txBox="1"/>
          <p:nvPr/>
        </p:nvSpPr>
        <p:spPr>
          <a:xfrm>
            <a:off x="48950" y="692275"/>
            <a:ext cx="4495800" cy="27132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i="0" lang="en-CA" sz="1300" u="none" cap="none" strike="noStrike">
                <a:solidFill>
                  <a:srgbClr val="000000"/>
                </a:solidFill>
                <a:latin typeface="Lato"/>
                <a:ea typeface="Lato"/>
                <a:cs typeface="Lato"/>
                <a:sym typeface="Lato"/>
              </a:rPr>
              <a:t>Concept de l’</a:t>
            </a:r>
            <a:r>
              <a:rPr b="1" i="0" lang="en-CA" sz="1300" u="none" cap="none" strike="noStrike">
                <a:solidFill>
                  <a:srgbClr val="0E5A73"/>
                </a:solidFill>
                <a:latin typeface="Lato"/>
                <a:ea typeface="Lato"/>
                <a:cs typeface="Lato"/>
                <a:sym typeface="Lato"/>
              </a:rPr>
              <a:t>apprentissage supervisé</a:t>
            </a:r>
            <a:r>
              <a:rPr i="0" lang="en-CA" sz="1300" u="none" cap="none" strike="noStrike">
                <a:solidFill>
                  <a:srgbClr val="000000"/>
                </a:solidFill>
                <a:latin typeface="Lato"/>
                <a:ea typeface="Lato"/>
                <a:cs typeface="Lato"/>
                <a:sym typeface="Lato"/>
              </a:rPr>
              <a:t> : </a:t>
            </a:r>
            <a:r>
              <a:rPr lang="en-CA" sz="1300">
                <a:latin typeface="Lato"/>
                <a:ea typeface="Lato"/>
                <a:cs typeface="Lato"/>
                <a:sym typeface="Lato"/>
              </a:rPr>
              <a:t>faire apprendre une règle à un programme à partir d’exemples.</a:t>
            </a:r>
            <a:endParaRPr sz="1300">
              <a:latin typeface="Lato"/>
              <a:ea typeface="Lato"/>
              <a:cs typeface="Lato"/>
              <a:sym typeface="Lato"/>
            </a:endParaRPr>
          </a:p>
          <a:p>
            <a:pPr indent="0" lvl="0" marL="0" marR="0" rtl="0" algn="l">
              <a:lnSpc>
                <a:spcPct val="118181"/>
              </a:lnSpc>
              <a:spcBef>
                <a:spcPts val="0"/>
              </a:spcBef>
              <a:spcAft>
                <a:spcPts val="0"/>
              </a:spcAft>
              <a:buNone/>
            </a:pPr>
            <a:r>
              <a:t/>
            </a:r>
            <a:endParaRPr sz="1000">
              <a:latin typeface="Lato"/>
              <a:ea typeface="Lato"/>
              <a:cs typeface="Lato"/>
              <a:sym typeface="Lato"/>
            </a:endParaRPr>
          </a:p>
          <a:p>
            <a:pPr indent="0" lvl="0" marL="0" rtl="0" algn="l">
              <a:lnSpc>
                <a:spcPct val="118181"/>
              </a:lnSpc>
              <a:spcBef>
                <a:spcPts val="0"/>
              </a:spcBef>
              <a:spcAft>
                <a:spcPts val="0"/>
              </a:spcAft>
              <a:buNone/>
            </a:pPr>
            <a:r>
              <a:rPr b="1" lang="en-CA" sz="1300">
                <a:solidFill>
                  <a:srgbClr val="0E5A73"/>
                </a:solidFill>
                <a:latin typeface="Lato"/>
                <a:ea typeface="Lato"/>
                <a:cs typeface="Lato"/>
                <a:sym typeface="Lato"/>
              </a:rPr>
              <a:t>Phase d’apprentissage</a:t>
            </a:r>
            <a:r>
              <a:rPr lang="en-CA" sz="1300">
                <a:solidFill>
                  <a:schemeClr val="dk1"/>
                </a:solidFill>
                <a:latin typeface="Lato"/>
                <a:ea typeface="Lato"/>
                <a:cs typeface="Lato"/>
                <a:sym typeface="Lato"/>
              </a:rPr>
              <a:t> : on connaît l’entrée X et la sortie/réponse Y, on estime une fonction qui les lie Y = f (X )</a:t>
            </a:r>
            <a:endParaRPr sz="1300">
              <a:solidFill>
                <a:schemeClr val="dk1"/>
              </a:solidFill>
              <a:latin typeface="Lato"/>
              <a:ea typeface="Lato"/>
              <a:cs typeface="Lato"/>
              <a:sym typeface="Lato"/>
            </a:endParaRPr>
          </a:p>
          <a:p>
            <a:pPr indent="0" lvl="0" marL="0" rtl="0" algn="l">
              <a:lnSpc>
                <a:spcPct val="118181"/>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8181"/>
              </a:lnSpc>
              <a:spcBef>
                <a:spcPts val="0"/>
              </a:spcBef>
              <a:spcAft>
                <a:spcPts val="0"/>
              </a:spcAft>
              <a:buNone/>
            </a:pPr>
            <a:r>
              <a:rPr b="1" lang="en-CA" sz="1300">
                <a:solidFill>
                  <a:srgbClr val="6FA8DC"/>
                </a:solidFill>
                <a:latin typeface="Lato"/>
                <a:ea typeface="Lato"/>
                <a:cs typeface="Lato"/>
                <a:sym typeface="Lato"/>
              </a:rPr>
              <a:t>Optimisation des paramètres d’apprentissage</a:t>
            </a:r>
            <a:r>
              <a:rPr lang="en-CA" sz="1300">
                <a:solidFill>
                  <a:srgbClr val="6FA8DC"/>
                </a:solidFill>
                <a:latin typeface="Lato"/>
                <a:ea typeface="Lato"/>
                <a:cs typeface="Lato"/>
                <a:sym typeface="Lato"/>
              </a:rPr>
              <a:t>:</a:t>
            </a:r>
            <a:r>
              <a:rPr lang="en-CA" sz="1300">
                <a:solidFill>
                  <a:srgbClr val="B7B7B7"/>
                </a:solidFill>
                <a:latin typeface="Lato"/>
                <a:ea typeface="Lato"/>
                <a:cs typeface="Lato"/>
                <a:sym typeface="Lato"/>
              </a:rPr>
              <a:t> pendant la phase d’apprentissage, grâce à la validation croisée </a:t>
            </a:r>
            <a:r>
              <a:rPr lang="en-CA" sz="1300">
                <a:solidFill>
                  <a:schemeClr val="dk1"/>
                </a:solidFill>
                <a:latin typeface="Lato"/>
                <a:ea typeface="Lato"/>
                <a:cs typeface="Lato"/>
                <a:sym typeface="Lato"/>
              </a:rPr>
              <a:t>[plus tard!]</a:t>
            </a:r>
            <a:endParaRPr sz="1300">
              <a:solidFill>
                <a:schemeClr val="dk1"/>
              </a:solidFill>
              <a:latin typeface="Lato"/>
              <a:ea typeface="Lato"/>
              <a:cs typeface="Lato"/>
              <a:sym typeface="Lato"/>
            </a:endParaRPr>
          </a:p>
          <a:p>
            <a:pPr indent="0" lvl="0" marL="0" rtl="0" algn="l">
              <a:lnSpc>
                <a:spcPct val="118181"/>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8181"/>
              </a:lnSpc>
              <a:spcBef>
                <a:spcPts val="0"/>
              </a:spcBef>
              <a:spcAft>
                <a:spcPts val="0"/>
              </a:spcAft>
              <a:buNone/>
            </a:pPr>
            <a:r>
              <a:rPr b="1" lang="en-CA" sz="1300">
                <a:solidFill>
                  <a:srgbClr val="0E5A73"/>
                </a:solidFill>
                <a:latin typeface="Lato"/>
                <a:ea typeface="Lato"/>
                <a:cs typeface="Lato"/>
                <a:sym typeface="Lato"/>
              </a:rPr>
              <a:t>Phase de test</a:t>
            </a:r>
            <a:r>
              <a:rPr lang="en-CA" sz="1300">
                <a:solidFill>
                  <a:schemeClr val="dk1"/>
                </a:solidFill>
                <a:latin typeface="Lato"/>
                <a:ea typeface="Lato"/>
                <a:cs typeface="Lato"/>
                <a:sym typeface="Lato"/>
              </a:rPr>
              <a:t> : on fait prédire des valeurs à l’algorithme f et on les compare aux vraies valeurs pour estimer sa performance.</a:t>
            </a:r>
            <a:endParaRPr b="0" i="0" sz="1300" u="none" cap="none" strike="noStrike">
              <a:solidFill>
                <a:srgbClr val="000000"/>
              </a:solidFill>
              <a:latin typeface="Calibri"/>
              <a:ea typeface="Calibri"/>
              <a:cs typeface="Calibri"/>
              <a:sym typeface="Calibri"/>
            </a:endParaRPr>
          </a:p>
        </p:txBody>
      </p:sp>
      <p:sp>
        <p:nvSpPr>
          <p:cNvPr id="358" name="Google Shape;358;p4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APPRENTISSAGE: SOMMAIRE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Naive Bayes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nvSpPr>
        <p:spPr>
          <a:xfrm>
            <a:off x="1117600" y="2921000"/>
            <a:ext cx="34797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Image empruntée à Jean-Philippe Vert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0" name="Google Shape;80;p13"/>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1: CLASSIFICATION BINAIRE</a:t>
            </a:r>
            <a:endParaRPr/>
          </a:p>
        </p:txBody>
      </p:sp>
      <p:pic>
        <p:nvPicPr>
          <p:cNvPr descr="classif32.png" id="81" name="Google Shape;81;p13"/>
          <p:cNvPicPr preferRelativeResize="0"/>
          <p:nvPr/>
        </p:nvPicPr>
        <p:blipFill>
          <a:blip r:embed="rId3">
            <a:alphaModFix/>
          </a:blip>
          <a:stretch>
            <a:fillRect/>
          </a:stretch>
        </p:blipFill>
        <p:spPr>
          <a:xfrm>
            <a:off x="1044013" y="886500"/>
            <a:ext cx="2509466" cy="1882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nvSpPr>
        <p:spPr>
          <a:xfrm>
            <a:off x="50800" y="678300"/>
            <a:ext cx="4426200" cy="2776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CA" sz="1300">
                <a:solidFill>
                  <a:schemeClr val="dk1"/>
                </a:solidFill>
              </a:rPr>
              <a:t>Si A et B sont deux événements, la probabilité que A se produise </a:t>
            </a:r>
            <a:r>
              <a:rPr b="0" i="0" lang="en-CA" sz="1300" u="none" cap="none" strike="noStrike">
                <a:solidFill>
                  <a:srgbClr val="000000"/>
                </a:solidFill>
                <a:latin typeface="Arial"/>
                <a:ea typeface="Arial"/>
                <a:cs typeface="Arial"/>
                <a:sym typeface="Arial"/>
              </a:rPr>
              <a:t>conditionnellement au fait que B se produise se dit:</a:t>
            </a:r>
            <a:endParaRPr b="0" i="0" sz="13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i="0" lang="en-CA" sz="1300" u="none" cap="none" strike="noStrike">
                <a:solidFill>
                  <a:srgbClr val="333399"/>
                </a:solidFill>
                <a:latin typeface="Arial"/>
                <a:ea typeface="Arial"/>
                <a:cs typeface="Arial"/>
                <a:sym typeface="Arial"/>
              </a:rPr>
              <a:t>probabilité de A</a:t>
            </a:r>
            <a:r>
              <a:rPr lang="en-CA" sz="1300">
                <a:latin typeface="Times New Roman"/>
                <a:ea typeface="Times New Roman"/>
                <a:cs typeface="Times New Roman"/>
                <a:sym typeface="Times New Roman"/>
              </a:rPr>
              <a:t> </a:t>
            </a:r>
            <a:r>
              <a:rPr b="1" i="0" lang="en-CA" sz="1300" u="none" cap="none" strike="noStrike">
                <a:solidFill>
                  <a:srgbClr val="333399"/>
                </a:solidFill>
                <a:latin typeface="Arial"/>
                <a:ea typeface="Arial"/>
                <a:cs typeface="Arial"/>
                <a:sym typeface="Arial"/>
              </a:rPr>
              <a:t>sachant B, </a:t>
            </a:r>
            <a:r>
              <a:rPr lang="en-CA" sz="1300"/>
              <a:t>et</a:t>
            </a:r>
            <a:r>
              <a:rPr b="0" i="0" lang="en-CA" sz="1300" u="none" cap="none" strike="noStrike">
                <a:solidFill>
                  <a:srgbClr val="000000"/>
                </a:solidFill>
                <a:latin typeface="Arial"/>
                <a:ea typeface="Arial"/>
                <a:cs typeface="Arial"/>
                <a:sym typeface="Arial"/>
              </a:rPr>
              <a:t> s’écrit : P(A|B).</a:t>
            </a:r>
            <a:br>
              <a:rPr b="0" i="0" lang="en-CA" sz="1300" u="none" cap="none" strike="noStrike">
                <a:solidFill>
                  <a:srgbClr val="000000"/>
                </a:solidFill>
                <a:latin typeface="Arial"/>
                <a:ea typeface="Arial"/>
                <a:cs typeface="Arial"/>
                <a:sym typeface="Arial"/>
              </a:rPr>
            </a:br>
            <a:r>
              <a:rPr i="1" lang="en-CA" sz="1300">
                <a:solidFill>
                  <a:schemeClr val="dk1"/>
                </a:solidFill>
              </a:rPr>
              <a:t>Exemple 1:</a:t>
            </a:r>
            <a:endParaRPr i="1"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A : "il pleut aujourd’hui"</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B : "il pleuvait hier"</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CA" sz="1300">
                <a:solidFill>
                  <a:schemeClr val="dk1"/>
                </a:solidFill>
              </a:rPr>
              <a:t>P(A|B) : probabilité qu’il pleuve aujourd’hui </a:t>
            </a:r>
            <a:r>
              <a:rPr b="1" i="1" lang="en-CA" sz="1300">
                <a:solidFill>
                  <a:schemeClr val="dk1"/>
                </a:solidFill>
              </a:rPr>
              <a:t>sachant qu’il pleuvait</a:t>
            </a:r>
            <a:r>
              <a:rPr b="1" i="1" lang="en-CA" sz="1300">
                <a:solidFill>
                  <a:schemeClr val="dk1"/>
                </a:solidFill>
                <a:latin typeface="Times New Roman"/>
                <a:ea typeface="Times New Roman"/>
                <a:cs typeface="Times New Roman"/>
                <a:sym typeface="Times New Roman"/>
              </a:rPr>
              <a:t> </a:t>
            </a:r>
            <a:r>
              <a:rPr b="1" i="1" lang="en-CA" sz="1300">
                <a:solidFill>
                  <a:schemeClr val="dk1"/>
                </a:solidFill>
              </a:rPr>
              <a:t>hier</a:t>
            </a:r>
            <a:r>
              <a:rPr b="1" lang="en-CA" sz="1300">
                <a:solidFill>
                  <a:schemeClr val="dk1"/>
                </a:solidFill>
              </a:rPr>
              <a:t>.</a:t>
            </a: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P(B|A) : probabilité qu’il ait plu hier </a:t>
            </a:r>
            <a:r>
              <a:rPr i="1" lang="en-CA" sz="1300">
                <a:solidFill>
                  <a:schemeClr val="dk1"/>
                </a:solidFill>
              </a:rPr>
              <a:t>sachant qu’il pleut aujourd’hui</a:t>
            </a:r>
            <a:r>
              <a:rPr lang="en-CA" sz="1300">
                <a:solidFill>
                  <a:schemeClr val="dk1"/>
                </a:solidFill>
              </a:rPr>
              <a:t>.</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P(A et B) = P(A ∩ B) :</a:t>
            </a:r>
            <a:r>
              <a:rPr b="1" lang="en-CA" sz="1300">
                <a:solidFill>
                  <a:srgbClr val="333399"/>
                </a:solidFill>
              </a:rPr>
              <a:t> probabilité jointe</a:t>
            </a:r>
            <a:r>
              <a:rPr lang="en-CA" sz="1300">
                <a:solidFill>
                  <a:schemeClr val="dk1"/>
                </a:solidFill>
              </a:rPr>
              <a:t> qu’il ait plu hier</a:t>
            </a:r>
            <a:r>
              <a:rPr b="1" lang="en-CA" sz="1300">
                <a:solidFill>
                  <a:srgbClr val="333399"/>
                </a:solidFill>
              </a:rPr>
              <a:t> et</a:t>
            </a:r>
            <a:r>
              <a:rPr lang="en-CA" sz="1300">
                <a:solidFill>
                  <a:schemeClr val="dk1"/>
                </a:solidFill>
              </a:rPr>
              <a:t> qu’il</a:t>
            </a:r>
            <a:r>
              <a:rPr lang="en-CA" sz="1300">
                <a:solidFill>
                  <a:schemeClr val="dk1"/>
                </a:solidFill>
                <a:latin typeface="Times New Roman"/>
                <a:ea typeface="Times New Roman"/>
                <a:cs typeface="Times New Roman"/>
                <a:sym typeface="Times New Roman"/>
              </a:rPr>
              <a:t> </a:t>
            </a:r>
            <a:r>
              <a:rPr lang="en-CA" sz="1300">
                <a:solidFill>
                  <a:schemeClr val="dk1"/>
                </a:solidFill>
              </a:rPr>
              <a:t>pleuve aujourd’hui </a:t>
            </a:r>
            <a:r>
              <a:rPr lang="en-CA" sz="1200">
                <a:solidFill>
                  <a:schemeClr val="dk1"/>
                </a:solidFill>
              </a:rPr>
              <a:t>(celle-là est symétrique)</a:t>
            </a:r>
            <a:endParaRPr sz="1200">
              <a:solidFill>
                <a:schemeClr val="dk1"/>
              </a:solidFill>
            </a:endParaRPr>
          </a:p>
        </p:txBody>
      </p:sp>
      <p:sp>
        <p:nvSpPr>
          <p:cNvPr id="369" name="Google Shape;369;p49"/>
          <p:cNvSpPr txBox="1"/>
          <p:nvPr/>
        </p:nvSpPr>
        <p:spPr>
          <a:xfrm>
            <a:off x="4508500" y="3289300"/>
            <a:ext cx="888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370" name="Google Shape;370;p49"/>
          <p:cNvSpPr txBox="1"/>
          <p:nvPr>
            <p:ph type="title"/>
          </p:nvPr>
        </p:nvSpPr>
        <p:spPr>
          <a:xfrm>
            <a:off x="82150" y="0"/>
            <a:ext cx="44262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PROBABILITÉS CONDITIONNELLES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nvSpPr>
        <p:spPr>
          <a:xfrm>
            <a:off x="50800" y="678300"/>
            <a:ext cx="4426200" cy="2776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CA" sz="1300">
                <a:solidFill>
                  <a:schemeClr val="dk1"/>
                </a:solidFill>
              </a:rPr>
              <a:t>Si A et B sont deux événements, la probabilité que A se produise </a:t>
            </a:r>
            <a:r>
              <a:rPr b="0" i="0" lang="en-CA" sz="1300" u="none" cap="none" strike="noStrike">
                <a:solidFill>
                  <a:srgbClr val="000000"/>
                </a:solidFill>
                <a:latin typeface="Arial"/>
                <a:ea typeface="Arial"/>
                <a:cs typeface="Arial"/>
                <a:sym typeface="Arial"/>
              </a:rPr>
              <a:t>conditionnellement au fait que B se produise se dit:</a:t>
            </a:r>
            <a:endParaRPr b="0" i="0" sz="13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i="0" lang="en-CA" sz="1300" u="none" cap="none" strike="noStrike">
                <a:solidFill>
                  <a:srgbClr val="333399"/>
                </a:solidFill>
                <a:latin typeface="Arial"/>
                <a:ea typeface="Arial"/>
                <a:cs typeface="Arial"/>
                <a:sym typeface="Arial"/>
              </a:rPr>
              <a:t>probabilité de A</a:t>
            </a:r>
            <a:r>
              <a:rPr lang="en-CA" sz="1300">
                <a:latin typeface="Times New Roman"/>
                <a:ea typeface="Times New Roman"/>
                <a:cs typeface="Times New Roman"/>
                <a:sym typeface="Times New Roman"/>
              </a:rPr>
              <a:t> </a:t>
            </a:r>
            <a:r>
              <a:rPr b="1" i="0" lang="en-CA" sz="1300" u="none" cap="none" strike="noStrike">
                <a:solidFill>
                  <a:srgbClr val="333399"/>
                </a:solidFill>
                <a:latin typeface="Arial"/>
                <a:ea typeface="Arial"/>
                <a:cs typeface="Arial"/>
                <a:sym typeface="Arial"/>
              </a:rPr>
              <a:t>sachant B, </a:t>
            </a:r>
            <a:r>
              <a:rPr lang="en-CA" sz="1300"/>
              <a:t>et</a:t>
            </a:r>
            <a:r>
              <a:rPr b="0" i="0" lang="en-CA" sz="1300" u="none" cap="none" strike="noStrike">
                <a:solidFill>
                  <a:srgbClr val="000000"/>
                </a:solidFill>
                <a:latin typeface="Arial"/>
                <a:ea typeface="Arial"/>
                <a:cs typeface="Arial"/>
                <a:sym typeface="Arial"/>
              </a:rPr>
              <a:t> s’écrit : P(A|B).</a:t>
            </a:r>
            <a:br>
              <a:rPr b="0" i="0" lang="en-CA" sz="1300" u="none" cap="none" strike="noStrike">
                <a:solidFill>
                  <a:srgbClr val="000000"/>
                </a:solidFill>
                <a:latin typeface="Arial"/>
                <a:ea typeface="Arial"/>
                <a:cs typeface="Arial"/>
                <a:sym typeface="Arial"/>
              </a:rPr>
            </a:br>
            <a:r>
              <a:rPr i="1" lang="en-CA" sz="1300">
                <a:solidFill>
                  <a:schemeClr val="dk1"/>
                </a:solidFill>
              </a:rPr>
              <a:t>Exemple 2:</a:t>
            </a:r>
            <a:endParaRPr i="1"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A : "j’achète"</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B : "j’ai vu une pub"</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P(A|B) : probabilité que j’achète sachant que j’ai vu une pub</a:t>
            </a:r>
            <a:r>
              <a:rPr b="1" lang="en-CA" sz="1300">
                <a:solidFill>
                  <a:schemeClr val="dk1"/>
                </a:solidFill>
              </a:rPr>
              <a:t>.</a:t>
            </a: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P(B|A) : probabilité que j’aie vu une pub sachant que j’ai acheté.</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P(A et B) = P(A ∩ B) :</a:t>
            </a:r>
            <a:r>
              <a:rPr b="1" lang="en-CA" sz="1300">
                <a:solidFill>
                  <a:srgbClr val="333399"/>
                </a:solidFill>
              </a:rPr>
              <a:t> probabilité jointe</a:t>
            </a:r>
            <a:r>
              <a:rPr lang="en-CA" sz="1300">
                <a:solidFill>
                  <a:schemeClr val="dk1"/>
                </a:solidFill>
              </a:rPr>
              <a:t> que j’aie vu une pub et que j’aie acheté</a:t>
            </a:r>
            <a:endParaRPr sz="1200">
              <a:solidFill>
                <a:schemeClr val="dk1"/>
              </a:solidFill>
            </a:endParaRPr>
          </a:p>
        </p:txBody>
      </p:sp>
      <p:sp>
        <p:nvSpPr>
          <p:cNvPr id="376" name="Google Shape;376;p50"/>
          <p:cNvSpPr txBox="1"/>
          <p:nvPr/>
        </p:nvSpPr>
        <p:spPr>
          <a:xfrm>
            <a:off x="4508500" y="3289300"/>
            <a:ext cx="888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377" name="Google Shape;377;p50"/>
          <p:cNvSpPr txBox="1"/>
          <p:nvPr>
            <p:ph type="title"/>
          </p:nvPr>
        </p:nvSpPr>
        <p:spPr>
          <a:xfrm>
            <a:off x="82150" y="0"/>
            <a:ext cx="44262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PROBABILITÉS CONDITIONNELLES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CES PROBABILITÉS</a:t>
            </a:r>
            <a:endParaRPr/>
          </a:p>
        </p:txBody>
      </p:sp>
      <p:graphicFrame>
        <p:nvGraphicFramePr>
          <p:cNvPr id="383" name="Google Shape;383;p51"/>
          <p:cNvGraphicFramePr/>
          <p:nvPr/>
        </p:nvGraphicFramePr>
        <p:xfrm>
          <a:off x="162588" y="1118850"/>
          <a:ext cx="3000000" cy="3000000"/>
        </p:xfrm>
        <a:graphic>
          <a:graphicData uri="http://schemas.openxmlformats.org/drawingml/2006/table">
            <a:tbl>
              <a:tblPr>
                <a:noFill/>
                <a:tableStyleId>{CD6FC54B-A957-4DA7-A30A-BB34A9E3A937}</a:tableStyleId>
              </a:tblPr>
              <a:tblGrid>
                <a:gridCol w="627825"/>
                <a:gridCol w="374225"/>
                <a:gridCol w="486750"/>
                <a:gridCol w="486750"/>
                <a:gridCol w="486750"/>
                <a:gridCol w="486750"/>
                <a:gridCol w="486750"/>
                <a:gridCol w="486750"/>
                <a:gridCol w="486750"/>
              </a:tblGrid>
              <a:tr h="244700">
                <a:tc>
                  <a:txBody>
                    <a:bodyPr/>
                    <a:lstStyle/>
                    <a:p>
                      <a:pPr indent="0" lvl="0" marL="0" rtl="0" algn="ctr">
                        <a:spcBef>
                          <a:spcPts val="0"/>
                        </a:spcBef>
                        <a:spcAft>
                          <a:spcPts val="0"/>
                        </a:spcAft>
                        <a:buNone/>
                      </a:pPr>
                      <a:r>
                        <a:rPr lang="en-CA" sz="1300"/>
                        <a:t>Obs.</a:t>
                      </a:r>
                      <a:endParaRPr sz="1300"/>
                    </a:p>
                  </a:txBody>
                  <a:tcPr marT="0" marB="0" marR="0" marL="0" anchor="ctr"/>
                </a:tc>
                <a:tc>
                  <a:txBody>
                    <a:bodyPr/>
                    <a:lstStyle/>
                    <a:p>
                      <a:pPr indent="0" lvl="0" marL="0" rtl="0" algn="ctr">
                        <a:spcBef>
                          <a:spcPts val="0"/>
                        </a:spcBef>
                        <a:spcAft>
                          <a:spcPts val="0"/>
                        </a:spcAft>
                        <a:buNone/>
                      </a:pPr>
                      <a:r>
                        <a:rPr b="1" lang="en-CA" sz="1300"/>
                        <a:t>1</a:t>
                      </a:r>
                      <a:endParaRPr b="1" sz="1300"/>
                    </a:p>
                  </a:txBody>
                  <a:tcPr marT="0" marB="0" marR="0" marL="0" anchor="ctr"/>
                </a:tc>
                <a:tc>
                  <a:txBody>
                    <a:bodyPr/>
                    <a:lstStyle/>
                    <a:p>
                      <a:pPr indent="0" lvl="0" marL="0" rtl="0" algn="ctr">
                        <a:spcBef>
                          <a:spcPts val="0"/>
                        </a:spcBef>
                        <a:spcAft>
                          <a:spcPts val="0"/>
                        </a:spcAft>
                        <a:buNone/>
                      </a:pPr>
                      <a:r>
                        <a:rPr b="1" lang="en-CA" sz="1300"/>
                        <a:t>2</a:t>
                      </a:r>
                      <a:endParaRPr b="1" sz="1300"/>
                    </a:p>
                  </a:txBody>
                  <a:tcPr marT="0" marB="0" marR="0" marL="0" anchor="ctr"/>
                </a:tc>
                <a:tc>
                  <a:txBody>
                    <a:bodyPr/>
                    <a:lstStyle/>
                    <a:p>
                      <a:pPr indent="0" lvl="0" marL="0" rtl="0" algn="ctr">
                        <a:spcBef>
                          <a:spcPts val="0"/>
                        </a:spcBef>
                        <a:spcAft>
                          <a:spcPts val="0"/>
                        </a:spcAft>
                        <a:buNone/>
                      </a:pPr>
                      <a:r>
                        <a:rPr b="1" lang="en-CA" sz="1300"/>
                        <a:t>3</a:t>
                      </a:r>
                      <a:endParaRPr b="1" sz="1300"/>
                    </a:p>
                  </a:txBody>
                  <a:tcPr marT="0" marB="0" marR="0" marL="0" anchor="ctr"/>
                </a:tc>
                <a:tc>
                  <a:txBody>
                    <a:bodyPr/>
                    <a:lstStyle/>
                    <a:p>
                      <a:pPr indent="0" lvl="0" marL="0" rtl="0" algn="ctr">
                        <a:spcBef>
                          <a:spcPts val="0"/>
                        </a:spcBef>
                        <a:spcAft>
                          <a:spcPts val="0"/>
                        </a:spcAft>
                        <a:buNone/>
                      </a:pPr>
                      <a:r>
                        <a:rPr b="1" lang="en-CA" sz="1300"/>
                        <a:t>4</a:t>
                      </a:r>
                      <a:endParaRPr b="1" sz="1300"/>
                    </a:p>
                  </a:txBody>
                  <a:tcPr marT="0" marB="0" marR="0" marL="0" anchor="ctr"/>
                </a:tc>
                <a:tc>
                  <a:txBody>
                    <a:bodyPr/>
                    <a:lstStyle/>
                    <a:p>
                      <a:pPr indent="0" lvl="0" marL="0" rtl="0" algn="ctr">
                        <a:spcBef>
                          <a:spcPts val="0"/>
                        </a:spcBef>
                        <a:spcAft>
                          <a:spcPts val="0"/>
                        </a:spcAft>
                        <a:buNone/>
                      </a:pPr>
                      <a:r>
                        <a:rPr b="1" lang="en-CA" sz="1300"/>
                        <a:t>5</a:t>
                      </a:r>
                      <a:endParaRPr b="1" sz="1300"/>
                    </a:p>
                  </a:txBody>
                  <a:tcPr marT="0" marB="0" marR="0" marL="0" anchor="ctr"/>
                </a:tc>
                <a:tc>
                  <a:txBody>
                    <a:bodyPr/>
                    <a:lstStyle/>
                    <a:p>
                      <a:pPr indent="0" lvl="0" marL="0" rtl="0" algn="ctr">
                        <a:spcBef>
                          <a:spcPts val="0"/>
                        </a:spcBef>
                        <a:spcAft>
                          <a:spcPts val="0"/>
                        </a:spcAft>
                        <a:buNone/>
                      </a:pPr>
                      <a:r>
                        <a:rPr b="1" lang="en-CA" sz="1300"/>
                        <a:t>6</a:t>
                      </a:r>
                      <a:endParaRPr b="1" sz="1300"/>
                    </a:p>
                  </a:txBody>
                  <a:tcPr marT="0" marB="0" marR="0" marL="0" anchor="ctr"/>
                </a:tc>
                <a:tc>
                  <a:txBody>
                    <a:bodyPr/>
                    <a:lstStyle/>
                    <a:p>
                      <a:pPr indent="0" lvl="0" marL="0" rtl="0" algn="ctr">
                        <a:spcBef>
                          <a:spcPts val="0"/>
                        </a:spcBef>
                        <a:spcAft>
                          <a:spcPts val="0"/>
                        </a:spcAft>
                        <a:buNone/>
                      </a:pPr>
                      <a:r>
                        <a:rPr b="1" lang="en-CA" sz="1300"/>
                        <a:t>7</a:t>
                      </a:r>
                      <a:endParaRPr b="1" sz="1300"/>
                    </a:p>
                  </a:txBody>
                  <a:tcPr marT="0" marB="0" marR="0" marL="0" anchor="ctr"/>
                </a:tc>
                <a:tc>
                  <a:txBody>
                    <a:bodyPr/>
                    <a:lstStyle/>
                    <a:p>
                      <a:pPr indent="0" lvl="0" marL="0" rtl="0" algn="ctr">
                        <a:spcBef>
                          <a:spcPts val="0"/>
                        </a:spcBef>
                        <a:spcAft>
                          <a:spcPts val="0"/>
                        </a:spcAft>
                        <a:buNone/>
                      </a:pPr>
                      <a:r>
                        <a:rPr b="1" lang="en-CA" sz="1300"/>
                        <a:t>8</a:t>
                      </a:r>
                      <a:endParaRPr b="1" sz="1300"/>
                    </a:p>
                  </a:txBody>
                  <a:tcPr marT="0" marB="0" marR="0" marL="0" anchor="ctr"/>
                </a:tc>
              </a:tr>
              <a:tr h="244700">
                <a:tc>
                  <a:txBody>
                    <a:bodyPr/>
                    <a:lstStyle/>
                    <a:p>
                      <a:pPr indent="0" lvl="0" marL="0" rtl="0" algn="ctr">
                        <a:spcBef>
                          <a:spcPts val="0"/>
                        </a:spcBef>
                        <a:spcAft>
                          <a:spcPts val="0"/>
                        </a:spcAft>
                        <a:buNone/>
                      </a:pPr>
                      <a:r>
                        <a:rPr b="1" lang="en-CA" sz="1300"/>
                        <a:t>Pub</a:t>
                      </a:r>
                      <a:endParaRPr b="1"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r>
              <a:tr h="244700">
                <a:tc>
                  <a:txBody>
                    <a:bodyPr/>
                    <a:lstStyle/>
                    <a:p>
                      <a:pPr indent="0" lvl="0" marL="0" rtl="0" algn="ctr">
                        <a:spcBef>
                          <a:spcPts val="0"/>
                        </a:spcBef>
                        <a:spcAft>
                          <a:spcPts val="0"/>
                        </a:spcAft>
                        <a:buNone/>
                      </a:pPr>
                      <a:r>
                        <a:rPr b="1" lang="en-CA" sz="1300"/>
                        <a:t>Achat</a:t>
                      </a:r>
                      <a:endParaRPr b="1"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r>
            </a:tbl>
          </a:graphicData>
        </a:graphic>
      </p:graphicFrame>
      <p:pic>
        <p:nvPicPr>
          <p:cNvPr id="384" name="Google Shape;384;p51"/>
          <p:cNvPicPr preferRelativeResize="0"/>
          <p:nvPr/>
        </p:nvPicPr>
        <p:blipFill>
          <a:blip r:embed="rId3">
            <a:alphaModFix/>
          </a:blip>
          <a:stretch>
            <a:fillRect/>
          </a:stretch>
        </p:blipFill>
        <p:spPr>
          <a:xfrm>
            <a:off x="1651400" y="1969175"/>
            <a:ext cx="2669775" cy="206225"/>
          </a:xfrm>
          <a:prstGeom prst="rect">
            <a:avLst/>
          </a:prstGeom>
          <a:noFill/>
          <a:ln>
            <a:noFill/>
          </a:ln>
        </p:spPr>
      </p:pic>
      <p:pic>
        <p:nvPicPr>
          <p:cNvPr id="385" name="Google Shape;385;p51"/>
          <p:cNvPicPr preferRelativeResize="0"/>
          <p:nvPr/>
        </p:nvPicPr>
        <p:blipFill>
          <a:blip r:embed="rId4">
            <a:alphaModFix/>
          </a:blip>
          <a:stretch>
            <a:fillRect/>
          </a:stretch>
        </p:blipFill>
        <p:spPr>
          <a:xfrm>
            <a:off x="1651400" y="2291636"/>
            <a:ext cx="1894812" cy="206225"/>
          </a:xfrm>
          <a:prstGeom prst="rect">
            <a:avLst/>
          </a:prstGeom>
          <a:noFill/>
          <a:ln>
            <a:noFill/>
          </a:ln>
        </p:spPr>
      </p:pic>
      <p:pic>
        <p:nvPicPr>
          <p:cNvPr id="386" name="Google Shape;386;p51"/>
          <p:cNvPicPr preferRelativeResize="0"/>
          <p:nvPr/>
        </p:nvPicPr>
        <p:blipFill>
          <a:blip r:embed="rId5">
            <a:alphaModFix/>
          </a:blip>
          <a:stretch>
            <a:fillRect/>
          </a:stretch>
        </p:blipFill>
        <p:spPr>
          <a:xfrm>
            <a:off x="1295631" y="3026225"/>
            <a:ext cx="3276245" cy="410125"/>
          </a:xfrm>
          <a:prstGeom prst="rect">
            <a:avLst/>
          </a:prstGeom>
          <a:noFill/>
          <a:ln>
            <a:noFill/>
          </a:ln>
        </p:spPr>
      </p:pic>
      <p:pic>
        <p:nvPicPr>
          <p:cNvPr id="387" name="Google Shape;387;p51"/>
          <p:cNvPicPr preferRelativeResize="0"/>
          <p:nvPr/>
        </p:nvPicPr>
        <p:blipFill>
          <a:blip r:embed="rId6">
            <a:alphaModFix/>
          </a:blip>
          <a:stretch>
            <a:fillRect/>
          </a:stretch>
        </p:blipFill>
        <p:spPr>
          <a:xfrm>
            <a:off x="1295599" y="2579600"/>
            <a:ext cx="3276303" cy="410125"/>
          </a:xfrm>
          <a:prstGeom prst="rect">
            <a:avLst/>
          </a:prstGeom>
          <a:noFill/>
          <a:ln>
            <a:noFill/>
          </a:ln>
        </p:spPr>
      </p:pic>
      <p:grpSp>
        <p:nvGrpSpPr>
          <p:cNvPr id="388" name="Google Shape;388;p51"/>
          <p:cNvGrpSpPr/>
          <p:nvPr/>
        </p:nvGrpSpPr>
        <p:grpSpPr>
          <a:xfrm>
            <a:off x="260963" y="628125"/>
            <a:ext cx="4075475" cy="410125"/>
            <a:chOff x="25400" y="609600"/>
            <a:chExt cx="4075475" cy="410125"/>
          </a:xfrm>
        </p:grpSpPr>
        <p:sp>
          <p:nvSpPr>
            <p:cNvPr id="389" name="Google Shape;389;p51"/>
            <p:cNvSpPr txBox="1"/>
            <p:nvPr/>
          </p:nvSpPr>
          <p:spPr>
            <a:xfrm>
              <a:off x="25400" y="609600"/>
              <a:ext cx="2631900" cy="410100"/>
            </a:xfrm>
            <a:prstGeom prst="rect">
              <a:avLst/>
            </a:prstGeom>
            <a:noFill/>
            <a:ln>
              <a:noFill/>
            </a:ln>
          </p:spPr>
          <p:txBody>
            <a:bodyPr anchorCtr="0" anchor="ctr"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Si A et B sont deux événements</a:t>
              </a:r>
              <a:r>
                <a:rPr lang="en-CA" sz="1300"/>
                <a:t> </a:t>
              </a:r>
              <a:r>
                <a:rPr b="0" i="0" lang="en-CA" sz="1300" u="none" cap="none" strike="noStrike">
                  <a:solidFill>
                    <a:srgbClr val="000000"/>
                  </a:solidFill>
                  <a:latin typeface="Arial"/>
                  <a:ea typeface="Arial"/>
                  <a:cs typeface="Arial"/>
                  <a:sym typeface="Arial"/>
                </a:rPr>
                <a:t>:</a:t>
              </a:r>
              <a:endParaRPr b="0" i="0" sz="1300" u="none" cap="none" strike="noStrike">
                <a:solidFill>
                  <a:srgbClr val="000000"/>
                </a:solidFill>
                <a:latin typeface="Calibri"/>
                <a:ea typeface="Calibri"/>
                <a:cs typeface="Calibri"/>
                <a:sym typeface="Calibri"/>
              </a:endParaRPr>
            </a:p>
          </p:txBody>
        </p:sp>
        <p:pic>
          <p:nvPicPr>
            <p:cNvPr id="390" name="Google Shape;390;p51"/>
            <p:cNvPicPr preferRelativeResize="0"/>
            <p:nvPr/>
          </p:nvPicPr>
          <p:blipFill>
            <a:blip r:embed="rId7">
              <a:alphaModFix/>
            </a:blip>
            <a:stretch>
              <a:fillRect/>
            </a:stretch>
          </p:blipFill>
          <p:spPr>
            <a:xfrm>
              <a:off x="2551024" y="609609"/>
              <a:ext cx="1549850" cy="410116"/>
            </a:xfrm>
            <a:prstGeom prst="rect">
              <a:avLst/>
            </a:prstGeom>
            <a:noFill/>
            <a:ln>
              <a:noFill/>
            </a:ln>
          </p:spPr>
        </p:pic>
      </p:grpSp>
      <p:sp>
        <p:nvSpPr>
          <p:cNvPr id="391" name="Google Shape;391;p51"/>
          <p:cNvSpPr txBox="1"/>
          <p:nvPr/>
        </p:nvSpPr>
        <p:spPr>
          <a:xfrm>
            <a:off x="0" y="2650550"/>
            <a:ext cx="1279800" cy="734100"/>
          </a:xfrm>
          <a:prstGeom prst="rect">
            <a:avLst/>
          </a:prstGeom>
          <a:noFill/>
          <a:ln>
            <a:noFill/>
          </a:ln>
        </p:spPr>
        <p:txBody>
          <a:bodyPr anchorCtr="0" anchor="ctr" bIns="0" lIns="0" spcFirstLastPara="1" rIns="0" wrap="square" tIns="0">
            <a:noAutofit/>
          </a:bodyPr>
          <a:lstStyle/>
          <a:p>
            <a:pPr indent="0" lvl="0" marL="0" marR="0" rtl="0" algn="ct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Probabilités</a:t>
            </a:r>
            <a:r>
              <a:rPr b="1" lang="en-CA" sz="1300">
                <a:solidFill>
                  <a:srgbClr val="333399"/>
                </a:solidFill>
              </a:rPr>
              <a:t> </a:t>
            </a:r>
            <a:r>
              <a:rPr b="1" lang="en-CA" sz="1200">
                <a:solidFill>
                  <a:srgbClr val="333399"/>
                </a:solidFill>
              </a:rPr>
              <a:t>conditionnelles</a:t>
            </a:r>
            <a:r>
              <a:rPr b="1" lang="en-CA" sz="1300">
                <a:solidFill>
                  <a:srgbClr val="333399"/>
                </a:solidFill>
              </a:rPr>
              <a:t>:</a:t>
            </a:r>
            <a:endParaRPr b="0" i="0" sz="1300" u="none" cap="none" strike="noStrike">
              <a:solidFill>
                <a:srgbClr val="000000"/>
              </a:solidFill>
              <a:latin typeface="Arial"/>
              <a:ea typeface="Arial"/>
              <a:cs typeface="Arial"/>
              <a:sym typeface="Arial"/>
            </a:endParaRPr>
          </a:p>
        </p:txBody>
      </p:sp>
      <p:sp>
        <p:nvSpPr>
          <p:cNvPr id="392" name="Google Shape;392;p51"/>
          <p:cNvSpPr txBox="1"/>
          <p:nvPr/>
        </p:nvSpPr>
        <p:spPr>
          <a:xfrm>
            <a:off x="55913" y="19476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a:t>
            </a:r>
            <a:r>
              <a:rPr b="1" lang="en-CA" sz="1300">
                <a:solidFill>
                  <a:srgbClr val="333399"/>
                </a:solidFill>
              </a:rPr>
              <a:t>s simple:</a:t>
            </a:r>
            <a:r>
              <a:rPr lang="en-CA" sz="1300"/>
              <a:t> </a:t>
            </a:r>
            <a:endParaRPr b="0" i="0" sz="1300" u="none" cap="none" strike="noStrike">
              <a:solidFill>
                <a:srgbClr val="000000"/>
              </a:solidFill>
              <a:latin typeface="Arial"/>
              <a:ea typeface="Arial"/>
              <a:cs typeface="Arial"/>
              <a:sym typeface="Arial"/>
            </a:endParaRPr>
          </a:p>
        </p:txBody>
      </p:sp>
      <p:sp>
        <p:nvSpPr>
          <p:cNvPr id="393" name="Google Shape;393;p51"/>
          <p:cNvSpPr txBox="1"/>
          <p:nvPr/>
        </p:nvSpPr>
        <p:spPr>
          <a:xfrm>
            <a:off x="55925" y="22464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 jointe:</a:t>
            </a:r>
            <a:r>
              <a:rPr lang="en-CA" sz="1300"/>
              <a:t> </a:t>
            </a:r>
            <a:endParaRPr b="0" i="0" sz="1300" u="none" cap="none" strike="noStrike">
              <a:solidFill>
                <a:srgbClr val="000000"/>
              </a:solidFill>
              <a:latin typeface="Arial"/>
              <a:ea typeface="Arial"/>
              <a:cs typeface="Arial"/>
              <a:sym typeface="Arial"/>
            </a:endParaRPr>
          </a:p>
        </p:txBody>
      </p:sp>
      <p:sp>
        <p:nvSpPr>
          <p:cNvPr id="394" name="Google Shape;394;p51"/>
          <p:cNvSpPr/>
          <p:nvPr/>
        </p:nvSpPr>
        <p:spPr>
          <a:xfrm>
            <a:off x="50" y="1947600"/>
            <a:ext cx="4597500" cy="150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1"/>
          <p:cNvSpPr/>
          <p:nvPr/>
        </p:nvSpPr>
        <p:spPr>
          <a:xfrm>
            <a:off x="1265650" y="2989725"/>
            <a:ext cx="20661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
          <p:cNvSpPr/>
          <p:nvPr/>
        </p:nvSpPr>
        <p:spPr>
          <a:xfrm>
            <a:off x="162600" y="628125"/>
            <a:ext cx="4228800" cy="41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CES PROBABILITÉS</a:t>
            </a:r>
            <a:endParaRPr/>
          </a:p>
        </p:txBody>
      </p:sp>
      <p:graphicFrame>
        <p:nvGraphicFramePr>
          <p:cNvPr id="402" name="Google Shape;402;p52"/>
          <p:cNvGraphicFramePr/>
          <p:nvPr/>
        </p:nvGraphicFramePr>
        <p:xfrm>
          <a:off x="162588" y="1118850"/>
          <a:ext cx="3000000" cy="3000000"/>
        </p:xfrm>
        <a:graphic>
          <a:graphicData uri="http://schemas.openxmlformats.org/drawingml/2006/table">
            <a:tbl>
              <a:tblPr>
                <a:noFill/>
                <a:tableStyleId>{CD6FC54B-A957-4DA7-A30A-BB34A9E3A937}</a:tableStyleId>
              </a:tblPr>
              <a:tblGrid>
                <a:gridCol w="627825"/>
                <a:gridCol w="374225"/>
                <a:gridCol w="486750"/>
                <a:gridCol w="486750"/>
                <a:gridCol w="486750"/>
                <a:gridCol w="486750"/>
                <a:gridCol w="486750"/>
                <a:gridCol w="486750"/>
                <a:gridCol w="486750"/>
              </a:tblGrid>
              <a:tr h="244700">
                <a:tc>
                  <a:txBody>
                    <a:bodyPr/>
                    <a:lstStyle/>
                    <a:p>
                      <a:pPr indent="0" lvl="0" marL="0" rtl="0" algn="ctr">
                        <a:spcBef>
                          <a:spcPts val="0"/>
                        </a:spcBef>
                        <a:spcAft>
                          <a:spcPts val="0"/>
                        </a:spcAft>
                        <a:buNone/>
                      </a:pPr>
                      <a:r>
                        <a:rPr lang="en-CA" sz="1300"/>
                        <a:t>Obs.</a:t>
                      </a:r>
                      <a:endParaRPr sz="1300"/>
                    </a:p>
                  </a:txBody>
                  <a:tcPr marT="0" marB="0" marR="0" marL="0" anchor="ctr"/>
                </a:tc>
                <a:tc>
                  <a:txBody>
                    <a:bodyPr/>
                    <a:lstStyle/>
                    <a:p>
                      <a:pPr indent="0" lvl="0" marL="0" rtl="0" algn="ctr">
                        <a:spcBef>
                          <a:spcPts val="0"/>
                        </a:spcBef>
                        <a:spcAft>
                          <a:spcPts val="0"/>
                        </a:spcAft>
                        <a:buNone/>
                      </a:pPr>
                      <a:r>
                        <a:rPr b="1" lang="en-CA" sz="1300"/>
                        <a:t>1</a:t>
                      </a:r>
                      <a:endParaRPr b="1" sz="1300"/>
                    </a:p>
                  </a:txBody>
                  <a:tcPr marT="0" marB="0" marR="0" marL="0" anchor="ctr"/>
                </a:tc>
                <a:tc>
                  <a:txBody>
                    <a:bodyPr/>
                    <a:lstStyle/>
                    <a:p>
                      <a:pPr indent="0" lvl="0" marL="0" rtl="0" algn="ctr">
                        <a:spcBef>
                          <a:spcPts val="0"/>
                        </a:spcBef>
                        <a:spcAft>
                          <a:spcPts val="0"/>
                        </a:spcAft>
                        <a:buNone/>
                      </a:pPr>
                      <a:r>
                        <a:rPr b="1" lang="en-CA" sz="1300"/>
                        <a:t>2</a:t>
                      </a:r>
                      <a:endParaRPr b="1" sz="1300"/>
                    </a:p>
                  </a:txBody>
                  <a:tcPr marT="0" marB="0" marR="0" marL="0" anchor="ctr"/>
                </a:tc>
                <a:tc>
                  <a:txBody>
                    <a:bodyPr/>
                    <a:lstStyle/>
                    <a:p>
                      <a:pPr indent="0" lvl="0" marL="0" rtl="0" algn="ctr">
                        <a:spcBef>
                          <a:spcPts val="0"/>
                        </a:spcBef>
                        <a:spcAft>
                          <a:spcPts val="0"/>
                        </a:spcAft>
                        <a:buNone/>
                      </a:pPr>
                      <a:r>
                        <a:rPr b="1" lang="en-CA" sz="1300"/>
                        <a:t>3</a:t>
                      </a:r>
                      <a:endParaRPr b="1" sz="1300"/>
                    </a:p>
                  </a:txBody>
                  <a:tcPr marT="0" marB="0" marR="0" marL="0" anchor="ctr"/>
                </a:tc>
                <a:tc>
                  <a:txBody>
                    <a:bodyPr/>
                    <a:lstStyle/>
                    <a:p>
                      <a:pPr indent="0" lvl="0" marL="0" rtl="0" algn="ctr">
                        <a:spcBef>
                          <a:spcPts val="0"/>
                        </a:spcBef>
                        <a:spcAft>
                          <a:spcPts val="0"/>
                        </a:spcAft>
                        <a:buNone/>
                      </a:pPr>
                      <a:r>
                        <a:rPr b="1" lang="en-CA" sz="1300"/>
                        <a:t>4</a:t>
                      </a:r>
                      <a:endParaRPr b="1" sz="1300"/>
                    </a:p>
                  </a:txBody>
                  <a:tcPr marT="0" marB="0" marR="0" marL="0" anchor="ctr"/>
                </a:tc>
                <a:tc>
                  <a:txBody>
                    <a:bodyPr/>
                    <a:lstStyle/>
                    <a:p>
                      <a:pPr indent="0" lvl="0" marL="0" rtl="0" algn="ctr">
                        <a:spcBef>
                          <a:spcPts val="0"/>
                        </a:spcBef>
                        <a:spcAft>
                          <a:spcPts val="0"/>
                        </a:spcAft>
                        <a:buNone/>
                      </a:pPr>
                      <a:r>
                        <a:rPr b="1" lang="en-CA" sz="1300"/>
                        <a:t>5</a:t>
                      </a:r>
                      <a:endParaRPr b="1" sz="1300"/>
                    </a:p>
                  </a:txBody>
                  <a:tcPr marT="0" marB="0" marR="0" marL="0" anchor="ctr"/>
                </a:tc>
                <a:tc>
                  <a:txBody>
                    <a:bodyPr/>
                    <a:lstStyle/>
                    <a:p>
                      <a:pPr indent="0" lvl="0" marL="0" rtl="0" algn="ctr">
                        <a:spcBef>
                          <a:spcPts val="0"/>
                        </a:spcBef>
                        <a:spcAft>
                          <a:spcPts val="0"/>
                        </a:spcAft>
                        <a:buNone/>
                      </a:pPr>
                      <a:r>
                        <a:rPr b="1" lang="en-CA" sz="1300"/>
                        <a:t>6</a:t>
                      </a:r>
                      <a:endParaRPr b="1" sz="1300"/>
                    </a:p>
                  </a:txBody>
                  <a:tcPr marT="0" marB="0" marR="0" marL="0" anchor="ctr"/>
                </a:tc>
                <a:tc>
                  <a:txBody>
                    <a:bodyPr/>
                    <a:lstStyle/>
                    <a:p>
                      <a:pPr indent="0" lvl="0" marL="0" rtl="0" algn="ctr">
                        <a:spcBef>
                          <a:spcPts val="0"/>
                        </a:spcBef>
                        <a:spcAft>
                          <a:spcPts val="0"/>
                        </a:spcAft>
                        <a:buNone/>
                      </a:pPr>
                      <a:r>
                        <a:rPr b="1" lang="en-CA" sz="1300"/>
                        <a:t>7</a:t>
                      </a:r>
                      <a:endParaRPr b="1" sz="1300"/>
                    </a:p>
                  </a:txBody>
                  <a:tcPr marT="0" marB="0" marR="0" marL="0" anchor="ctr"/>
                </a:tc>
                <a:tc>
                  <a:txBody>
                    <a:bodyPr/>
                    <a:lstStyle/>
                    <a:p>
                      <a:pPr indent="0" lvl="0" marL="0" rtl="0" algn="ctr">
                        <a:spcBef>
                          <a:spcPts val="0"/>
                        </a:spcBef>
                        <a:spcAft>
                          <a:spcPts val="0"/>
                        </a:spcAft>
                        <a:buNone/>
                      </a:pPr>
                      <a:r>
                        <a:rPr b="1" lang="en-CA" sz="1300"/>
                        <a:t>8</a:t>
                      </a:r>
                      <a:endParaRPr b="1" sz="1300"/>
                    </a:p>
                  </a:txBody>
                  <a:tcPr marT="0" marB="0" marR="0" marL="0" anchor="ctr"/>
                </a:tc>
              </a:tr>
              <a:tr h="244700">
                <a:tc>
                  <a:txBody>
                    <a:bodyPr/>
                    <a:lstStyle/>
                    <a:p>
                      <a:pPr indent="0" lvl="0" marL="0" rtl="0" algn="ctr">
                        <a:spcBef>
                          <a:spcPts val="0"/>
                        </a:spcBef>
                        <a:spcAft>
                          <a:spcPts val="0"/>
                        </a:spcAft>
                        <a:buNone/>
                      </a:pPr>
                      <a:r>
                        <a:rPr b="1" lang="en-CA" sz="1300"/>
                        <a:t>Pub</a:t>
                      </a:r>
                      <a:endParaRPr b="1"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r>
              <a:tr h="244700">
                <a:tc>
                  <a:txBody>
                    <a:bodyPr/>
                    <a:lstStyle/>
                    <a:p>
                      <a:pPr indent="0" lvl="0" marL="0" rtl="0" algn="ctr">
                        <a:spcBef>
                          <a:spcPts val="0"/>
                        </a:spcBef>
                        <a:spcAft>
                          <a:spcPts val="0"/>
                        </a:spcAft>
                        <a:buNone/>
                      </a:pPr>
                      <a:r>
                        <a:rPr b="1" lang="en-CA" sz="1300"/>
                        <a:t>Achat</a:t>
                      </a:r>
                      <a:endParaRPr b="1"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r>
            </a:tbl>
          </a:graphicData>
        </a:graphic>
      </p:graphicFrame>
      <p:pic>
        <p:nvPicPr>
          <p:cNvPr id="403" name="Google Shape;403;p52"/>
          <p:cNvPicPr preferRelativeResize="0"/>
          <p:nvPr/>
        </p:nvPicPr>
        <p:blipFill>
          <a:blip r:embed="rId3">
            <a:alphaModFix/>
          </a:blip>
          <a:stretch>
            <a:fillRect/>
          </a:stretch>
        </p:blipFill>
        <p:spPr>
          <a:xfrm>
            <a:off x="1651400" y="1969175"/>
            <a:ext cx="2669775" cy="206225"/>
          </a:xfrm>
          <a:prstGeom prst="rect">
            <a:avLst/>
          </a:prstGeom>
          <a:noFill/>
          <a:ln>
            <a:noFill/>
          </a:ln>
        </p:spPr>
      </p:pic>
      <p:pic>
        <p:nvPicPr>
          <p:cNvPr id="404" name="Google Shape;404;p52"/>
          <p:cNvPicPr preferRelativeResize="0"/>
          <p:nvPr/>
        </p:nvPicPr>
        <p:blipFill>
          <a:blip r:embed="rId4">
            <a:alphaModFix/>
          </a:blip>
          <a:stretch>
            <a:fillRect/>
          </a:stretch>
        </p:blipFill>
        <p:spPr>
          <a:xfrm>
            <a:off x="1651400" y="2291636"/>
            <a:ext cx="1894812" cy="206225"/>
          </a:xfrm>
          <a:prstGeom prst="rect">
            <a:avLst/>
          </a:prstGeom>
          <a:noFill/>
          <a:ln>
            <a:noFill/>
          </a:ln>
        </p:spPr>
      </p:pic>
      <p:pic>
        <p:nvPicPr>
          <p:cNvPr id="405" name="Google Shape;405;p52"/>
          <p:cNvPicPr preferRelativeResize="0"/>
          <p:nvPr/>
        </p:nvPicPr>
        <p:blipFill>
          <a:blip r:embed="rId5">
            <a:alphaModFix/>
          </a:blip>
          <a:stretch>
            <a:fillRect/>
          </a:stretch>
        </p:blipFill>
        <p:spPr>
          <a:xfrm>
            <a:off x="1295631" y="3026225"/>
            <a:ext cx="3276245" cy="410125"/>
          </a:xfrm>
          <a:prstGeom prst="rect">
            <a:avLst/>
          </a:prstGeom>
          <a:noFill/>
          <a:ln>
            <a:noFill/>
          </a:ln>
        </p:spPr>
      </p:pic>
      <p:pic>
        <p:nvPicPr>
          <p:cNvPr id="406" name="Google Shape;406;p52"/>
          <p:cNvPicPr preferRelativeResize="0"/>
          <p:nvPr/>
        </p:nvPicPr>
        <p:blipFill>
          <a:blip r:embed="rId6">
            <a:alphaModFix/>
          </a:blip>
          <a:stretch>
            <a:fillRect/>
          </a:stretch>
        </p:blipFill>
        <p:spPr>
          <a:xfrm>
            <a:off x="1295599" y="2579600"/>
            <a:ext cx="3276303" cy="410125"/>
          </a:xfrm>
          <a:prstGeom prst="rect">
            <a:avLst/>
          </a:prstGeom>
          <a:noFill/>
          <a:ln>
            <a:noFill/>
          </a:ln>
        </p:spPr>
      </p:pic>
      <p:grpSp>
        <p:nvGrpSpPr>
          <p:cNvPr id="407" name="Google Shape;407;p52"/>
          <p:cNvGrpSpPr/>
          <p:nvPr/>
        </p:nvGrpSpPr>
        <p:grpSpPr>
          <a:xfrm>
            <a:off x="260963" y="628125"/>
            <a:ext cx="4075475" cy="410125"/>
            <a:chOff x="25400" y="609600"/>
            <a:chExt cx="4075475" cy="410125"/>
          </a:xfrm>
        </p:grpSpPr>
        <p:sp>
          <p:nvSpPr>
            <p:cNvPr id="408" name="Google Shape;408;p52"/>
            <p:cNvSpPr txBox="1"/>
            <p:nvPr/>
          </p:nvSpPr>
          <p:spPr>
            <a:xfrm>
              <a:off x="25400" y="609600"/>
              <a:ext cx="2631900" cy="410100"/>
            </a:xfrm>
            <a:prstGeom prst="rect">
              <a:avLst/>
            </a:prstGeom>
            <a:noFill/>
            <a:ln>
              <a:noFill/>
            </a:ln>
          </p:spPr>
          <p:txBody>
            <a:bodyPr anchorCtr="0" anchor="ctr"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Si A et B sont deux événements</a:t>
              </a:r>
              <a:r>
                <a:rPr lang="en-CA" sz="1300"/>
                <a:t> </a:t>
              </a:r>
              <a:r>
                <a:rPr b="0" i="0" lang="en-CA" sz="1300" u="none" cap="none" strike="noStrike">
                  <a:solidFill>
                    <a:srgbClr val="000000"/>
                  </a:solidFill>
                  <a:latin typeface="Arial"/>
                  <a:ea typeface="Arial"/>
                  <a:cs typeface="Arial"/>
                  <a:sym typeface="Arial"/>
                </a:rPr>
                <a:t>:</a:t>
              </a:r>
              <a:endParaRPr b="0" i="0" sz="1300" u="none" cap="none" strike="noStrike">
                <a:solidFill>
                  <a:srgbClr val="000000"/>
                </a:solidFill>
                <a:latin typeface="Calibri"/>
                <a:ea typeface="Calibri"/>
                <a:cs typeface="Calibri"/>
                <a:sym typeface="Calibri"/>
              </a:endParaRPr>
            </a:p>
          </p:txBody>
        </p:sp>
        <p:pic>
          <p:nvPicPr>
            <p:cNvPr id="409" name="Google Shape;409;p52"/>
            <p:cNvPicPr preferRelativeResize="0"/>
            <p:nvPr/>
          </p:nvPicPr>
          <p:blipFill>
            <a:blip r:embed="rId7">
              <a:alphaModFix/>
            </a:blip>
            <a:stretch>
              <a:fillRect/>
            </a:stretch>
          </p:blipFill>
          <p:spPr>
            <a:xfrm>
              <a:off x="2551024" y="609609"/>
              <a:ext cx="1549850" cy="410116"/>
            </a:xfrm>
            <a:prstGeom prst="rect">
              <a:avLst/>
            </a:prstGeom>
            <a:noFill/>
            <a:ln>
              <a:noFill/>
            </a:ln>
          </p:spPr>
        </p:pic>
      </p:grpSp>
      <p:sp>
        <p:nvSpPr>
          <p:cNvPr id="410" name="Google Shape;410;p52"/>
          <p:cNvSpPr txBox="1"/>
          <p:nvPr/>
        </p:nvSpPr>
        <p:spPr>
          <a:xfrm>
            <a:off x="0" y="2650550"/>
            <a:ext cx="1279800" cy="734100"/>
          </a:xfrm>
          <a:prstGeom prst="rect">
            <a:avLst/>
          </a:prstGeom>
          <a:noFill/>
          <a:ln>
            <a:noFill/>
          </a:ln>
        </p:spPr>
        <p:txBody>
          <a:bodyPr anchorCtr="0" anchor="ctr" bIns="0" lIns="0" spcFirstLastPara="1" rIns="0" wrap="square" tIns="0">
            <a:noAutofit/>
          </a:bodyPr>
          <a:lstStyle/>
          <a:p>
            <a:pPr indent="0" lvl="0" marL="0" marR="0" rtl="0" algn="ct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Probabilités</a:t>
            </a:r>
            <a:r>
              <a:rPr b="1" lang="en-CA" sz="1300">
                <a:solidFill>
                  <a:srgbClr val="333399"/>
                </a:solidFill>
              </a:rPr>
              <a:t> </a:t>
            </a:r>
            <a:r>
              <a:rPr b="1" lang="en-CA" sz="1200">
                <a:solidFill>
                  <a:srgbClr val="333399"/>
                </a:solidFill>
              </a:rPr>
              <a:t>conditionnelles</a:t>
            </a:r>
            <a:r>
              <a:rPr b="1" lang="en-CA" sz="1300">
                <a:solidFill>
                  <a:srgbClr val="333399"/>
                </a:solidFill>
              </a:rPr>
              <a:t>:</a:t>
            </a:r>
            <a:endParaRPr b="0" i="0" sz="1300" u="none" cap="none" strike="noStrike">
              <a:solidFill>
                <a:srgbClr val="000000"/>
              </a:solidFill>
              <a:latin typeface="Arial"/>
              <a:ea typeface="Arial"/>
              <a:cs typeface="Arial"/>
              <a:sym typeface="Arial"/>
            </a:endParaRPr>
          </a:p>
        </p:txBody>
      </p:sp>
      <p:sp>
        <p:nvSpPr>
          <p:cNvPr id="411" name="Google Shape;411;p52"/>
          <p:cNvSpPr txBox="1"/>
          <p:nvPr/>
        </p:nvSpPr>
        <p:spPr>
          <a:xfrm>
            <a:off x="55913" y="19476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a:t>
            </a:r>
            <a:r>
              <a:rPr b="1" lang="en-CA" sz="1300">
                <a:solidFill>
                  <a:srgbClr val="333399"/>
                </a:solidFill>
              </a:rPr>
              <a:t>s simple:</a:t>
            </a:r>
            <a:r>
              <a:rPr lang="en-CA" sz="1300"/>
              <a:t> </a:t>
            </a:r>
            <a:endParaRPr b="0" i="0" sz="1300" u="none" cap="none" strike="noStrike">
              <a:solidFill>
                <a:srgbClr val="000000"/>
              </a:solidFill>
              <a:latin typeface="Arial"/>
              <a:ea typeface="Arial"/>
              <a:cs typeface="Arial"/>
              <a:sym typeface="Arial"/>
            </a:endParaRPr>
          </a:p>
        </p:txBody>
      </p:sp>
      <p:sp>
        <p:nvSpPr>
          <p:cNvPr id="412" name="Google Shape;412;p52"/>
          <p:cNvSpPr txBox="1"/>
          <p:nvPr/>
        </p:nvSpPr>
        <p:spPr>
          <a:xfrm>
            <a:off x="55925" y="22464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 jointe:</a:t>
            </a:r>
            <a:r>
              <a:rPr lang="en-CA" sz="1300"/>
              <a:t> </a:t>
            </a:r>
            <a:endParaRPr b="0" i="0" sz="1300" u="none" cap="none" strike="noStrike">
              <a:solidFill>
                <a:srgbClr val="000000"/>
              </a:solidFill>
              <a:latin typeface="Arial"/>
              <a:ea typeface="Arial"/>
              <a:cs typeface="Arial"/>
              <a:sym typeface="Arial"/>
            </a:endParaRPr>
          </a:p>
        </p:txBody>
      </p:sp>
      <p:sp>
        <p:nvSpPr>
          <p:cNvPr id="413" name="Google Shape;413;p52"/>
          <p:cNvSpPr/>
          <p:nvPr/>
        </p:nvSpPr>
        <p:spPr>
          <a:xfrm>
            <a:off x="2531350" y="2587300"/>
            <a:ext cx="2066100" cy="86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2"/>
          <p:cNvSpPr/>
          <p:nvPr/>
        </p:nvSpPr>
        <p:spPr>
          <a:xfrm>
            <a:off x="1265650" y="2989725"/>
            <a:ext cx="20661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CES PROBABILITÉS</a:t>
            </a:r>
            <a:endParaRPr/>
          </a:p>
        </p:txBody>
      </p:sp>
      <p:graphicFrame>
        <p:nvGraphicFramePr>
          <p:cNvPr id="420" name="Google Shape;420;p53"/>
          <p:cNvGraphicFramePr/>
          <p:nvPr/>
        </p:nvGraphicFramePr>
        <p:xfrm>
          <a:off x="162588" y="1118850"/>
          <a:ext cx="3000000" cy="3000000"/>
        </p:xfrm>
        <a:graphic>
          <a:graphicData uri="http://schemas.openxmlformats.org/drawingml/2006/table">
            <a:tbl>
              <a:tblPr>
                <a:noFill/>
                <a:tableStyleId>{CD6FC54B-A957-4DA7-A30A-BB34A9E3A937}</a:tableStyleId>
              </a:tblPr>
              <a:tblGrid>
                <a:gridCol w="627825"/>
                <a:gridCol w="374225"/>
                <a:gridCol w="486750"/>
                <a:gridCol w="486750"/>
                <a:gridCol w="486750"/>
                <a:gridCol w="486750"/>
                <a:gridCol w="486750"/>
                <a:gridCol w="486750"/>
                <a:gridCol w="486750"/>
              </a:tblGrid>
              <a:tr h="244700">
                <a:tc>
                  <a:txBody>
                    <a:bodyPr/>
                    <a:lstStyle/>
                    <a:p>
                      <a:pPr indent="0" lvl="0" marL="0" rtl="0" algn="ctr">
                        <a:spcBef>
                          <a:spcPts val="0"/>
                        </a:spcBef>
                        <a:spcAft>
                          <a:spcPts val="0"/>
                        </a:spcAft>
                        <a:buNone/>
                      </a:pPr>
                      <a:r>
                        <a:t/>
                      </a:r>
                      <a:endParaRPr sz="1300"/>
                    </a:p>
                  </a:txBody>
                  <a:tcPr marT="0" marB="0" marR="0" marL="0" anchor="ctr"/>
                </a:tc>
                <a:tc>
                  <a:txBody>
                    <a:bodyPr/>
                    <a:lstStyle/>
                    <a:p>
                      <a:pPr indent="0" lvl="0" marL="0" rtl="0" algn="ctr">
                        <a:spcBef>
                          <a:spcPts val="0"/>
                        </a:spcBef>
                        <a:spcAft>
                          <a:spcPts val="0"/>
                        </a:spcAft>
                        <a:buNone/>
                      </a:pPr>
                      <a:r>
                        <a:rPr b="1" lang="en-CA" sz="1300"/>
                        <a:t>1</a:t>
                      </a:r>
                      <a:endParaRPr b="1" sz="1300"/>
                    </a:p>
                  </a:txBody>
                  <a:tcPr marT="0" marB="0" marR="0" marL="0" anchor="ctr"/>
                </a:tc>
                <a:tc>
                  <a:txBody>
                    <a:bodyPr/>
                    <a:lstStyle/>
                    <a:p>
                      <a:pPr indent="0" lvl="0" marL="0" rtl="0" algn="ctr">
                        <a:spcBef>
                          <a:spcPts val="0"/>
                        </a:spcBef>
                        <a:spcAft>
                          <a:spcPts val="0"/>
                        </a:spcAft>
                        <a:buNone/>
                      </a:pPr>
                      <a:r>
                        <a:rPr b="1" lang="en-CA" sz="1300"/>
                        <a:t>2</a:t>
                      </a:r>
                      <a:endParaRPr b="1" sz="1300"/>
                    </a:p>
                  </a:txBody>
                  <a:tcPr marT="0" marB="0" marR="0" marL="0" anchor="ctr"/>
                </a:tc>
                <a:tc>
                  <a:txBody>
                    <a:bodyPr/>
                    <a:lstStyle/>
                    <a:p>
                      <a:pPr indent="0" lvl="0" marL="0" rtl="0" algn="ctr">
                        <a:spcBef>
                          <a:spcPts val="0"/>
                        </a:spcBef>
                        <a:spcAft>
                          <a:spcPts val="0"/>
                        </a:spcAft>
                        <a:buNone/>
                      </a:pPr>
                      <a:r>
                        <a:rPr b="1" lang="en-CA" sz="1300"/>
                        <a:t>3</a:t>
                      </a:r>
                      <a:endParaRPr b="1" sz="1300"/>
                    </a:p>
                  </a:txBody>
                  <a:tcPr marT="0" marB="0" marR="0" marL="0" anchor="ctr"/>
                </a:tc>
                <a:tc>
                  <a:txBody>
                    <a:bodyPr/>
                    <a:lstStyle/>
                    <a:p>
                      <a:pPr indent="0" lvl="0" marL="0" rtl="0" algn="ctr">
                        <a:spcBef>
                          <a:spcPts val="0"/>
                        </a:spcBef>
                        <a:spcAft>
                          <a:spcPts val="0"/>
                        </a:spcAft>
                        <a:buNone/>
                      </a:pPr>
                      <a:r>
                        <a:rPr b="1" lang="en-CA" sz="1300"/>
                        <a:t>4</a:t>
                      </a:r>
                      <a:endParaRPr b="1" sz="1300"/>
                    </a:p>
                  </a:txBody>
                  <a:tcPr marT="0" marB="0" marR="0" marL="0" anchor="ctr"/>
                </a:tc>
                <a:tc>
                  <a:txBody>
                    <a:bodyPr/>
                    <a:lstStyle/>
                    <a:p>
                      <a:pPr indent="0" lvl="0" marL="0" rtl="0" algn="ctr">
                        <a:spcBef>
                          <a:spcPts val="0"/>
                        </a:spcBef>
                        <a:spcAft>
                          <a:spcPts val="0"/>
                        </a:spcAft>
                        <a:buNone/>
                      </a:pPr>
                      <a:r>
                        <a:rPr b="1" lang="en-CA" sz="1300"/>
                        <a:t>5</a:t>
                      </a:r>
                      <a:endParaRPr b="1" sz="1300"/>
                    </a:p>
                  </a:txBody>
                  <a:tcPr marT="0" marB="0" marR="0" marL="0" anchor="ctr"/>
                </a:tc>
                <a:tc>
                  <a:txBody>
                    <a:bodyPr/>
                    <a:lstStyle/>
                    <a:p>
                      <a:pPr indent="0" lvl="0" marL="0" rtl="0" algn="ctr">
                        <a:spcBef>
                          <a:spcPts val="0"/>
                        </a:spcBef>
                        <a:spcAft>
                          <a:spcPts val="0"/>
                        </a:spcAft>
                        <a:buNone/>
                      </a:pPr>
                      <a:r>
                        <a:rPr b="1" lang="en-CA" sz="1300"/>
                        <a:t>6</a:t>
                      </a:r>
                      <a:endParaRPr b="1" sz="1300"/>
                    </a:p>
                  </a:txBody>
                  <a:tcPr marT="0" marB="0" marR="0" marL="0" anchor="ctr"/>
                </a:tc>
                <a:tc>
                  <a:txBody>
                    <a:bodyPr/>
                    <a:lstStyle/>
                    <a:p>
                      <a:pPr indent="0" lvl="0" marL="0" rtl="0" algn="ctr">
                        <a:spcBef>
                          <a:spcPts val="0"/>
                        </a:spcBef>
                        <a:spcAft>
                          <a:spcPts val="0"/>
                        </a:spcAft>
                        <a:buNone/>
                      </a:pPr>
                      <a:r>
                        <a:rPr b="1" lang="en-CA" sz="1300"/>
                        <a:t>7</a:t>
                      </a:r>
                      <a:endParaRPr b="1" sz="1300"/>
                    </a:p>
                  </a:txBody>
                  <a:tcPr marT="0" marB="0" marR="0" marL="0" anchor="ctr"/>
                </a:tc>
                <a:tc>
                  <a:txBody>
                    <a:bodyPr/>
                    <a:lstStyle/>
                    <a:p>
                      <a:pPr indent="0" lvl="0" marL="0" rtl="0" algn="ctr">
                        <a:spcBef>
                          <a:spcPts val="0"/>
                        </a:spcBef>
                        <a:spcAft>
                          <a:spcPts val="0"/>
                        </a:spcAft>
                        <a:buNone/>
                      </a:pPr>
                      <a:r>
                        <a:rPr b="1" lang="en-CA" sz="1300"/>
                        <a:t>8</a:t>
                      </a:r>
                      <a:endParaRPr b="1" sz="1300"/>
                    </a:p>
                  </a:txBody>
                  <a:tcPr marT="0" marB="0" marR="0" marL="0" anchor="ctr"/>
                </a:tc>
              </a:tr>
              <a:tr h="244700">
                <a:tc>
                  <a:txBody>
                    <a:bodyPr/>
                    <a:lstStyle/>
                    <a:p>
                      <a:pPr indent="0" lvl="0" marL="0" rtl="0" algn="ctr">
                        <a:spcBef>
                          <a:spcPts val="0"/>
                        </a:spcBef>
                        <a:spcAft>
                          <a:spcPts val="0"/>
                        </a:spcAft>
                        <a:buNone/>
                      </a:pPr>
                      <a:r>
                        <a:rPr b="1" lang="en-CA" sz="1300"/>
                        <a:t>Pub</a:t>
                      </a:r>
                      <a:endParaRPr b="1"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r>
              <a:tr h="244700">
                <a:tc>
                  <a:txBody>
                    <a:bodyPr/>
                    <a:lstStyle/>
                    <a:p>
                      <a:pPr indent="0" lvl="0" marL="0" rtl="0" algn="ctr">
                        <a:spcBef>
                          <a:spcPts val="0"/>
                        </a:spcBef>
                        <a:spcAft>
                          <a:spcPts val="0"/>
                        </a:spcAft>
                        <a:buNone/>
                      </a:pPr>
                      <a:r>
                        <a:rPr b="1" lang="en-CA" sz="1300"/>
                        <a:t>Achat</a:t>
                      </a:r>
                      <a:endParaRPr b="1"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r>
            </a:tbl>
          </a:graphicData>
        </a:graphic>
      </p:graphicFrame>
      <p:pic>
        <p:nvPicPr>
          <p:cNvPr id="421" name="Google Shape;421;p53"/>
          <p:cNvPicPr preferRelativeResize="0"/>
          <p:nvPr/>
        </p:nvPicPr>
        <p:blipFill>
          <a:blip r:embed="rId3">
            <a:alphaModFix/>
          </a:blip>
          <a:stretch>
            <a:fillRect/>
          </a:stretch>
        </p:blipFill>
        <p:spPr>
          <a:xfrm>
            <a:off x="1651400" y="1969175"/>
            <a:ext cx="2669775" cy="206225"/>
          </a:xfrm>
          <a:prstGeom prst="rect">
            <a:avLst/>
          </a:prstGeom>
          <a:noFill/>
          <a:ln>
            <a:noFill/>
          </a:ln>
        </p:spPr>
      </p:pic>
      <p:pic>
        <p:nvPicPr>
          <p:cNvPr id="422" name="Google Shape;422;p53"/>
          <p:cNvPicPr preferRelativeResize="0"/>
          <p:nvPr/>
        </p:nvPicPr>
        <p:blipFill>
          <a:blip r:embed="rId4">
            <a:alphaModFix/>
          </a:blip>
          <a:stretch>
            <a:fillRect/>
          </a:stretch>
        </p:blipFill>
        <p:spPr>
          <a:xfrm>
            <a:off x="1651400" y="2291636"/>
            <a:ext cx="1894812" cy="206225"/>
          </a:xfrm>
          <a:prstGeom prst="rect">
            <a:avLst/>
          </a:prstGeom>
          <a:noFill/>
          <a:ln>
            <a:noFill/>
          </a:ln>
        </p:spPr>
      </p:pic>
      <p:pic>
        <p:nvPicPr>
          <p:cNvPr id="423" name="Google Shape;423;p53"/>
          <p:cNvPicPr preferRelativeResize="0"/>
          <p:nvPr/>
        </p:nvPicPr>
        <p:blipFill>
          <a:blip r:embed="rId5">
            <a:alphaModFix/>
          </a:blip>
          <a:stretch>
            <a:fillRect/>
          </a:stretch>
        </p:blipFill>
        <p:spPr>
          <a:xfrm>
            <a:off x="1295631" y="3026225"/>
            <a:ext cx="3276245" cy="410125"/>
          </a:xfrm>
          <a:prstGeom prst="rect">
            <a:avLst/>
          </a:prstGeom>
          <a:noFill/>
          <a:ln>
            <a:noFill/>
          </a:ln>
        </p:spPr>
      </p:pic>
      <p:pic>
        <p:nvPicPr>
          <p:cNvPr id="424" name="Google Shape;424;p53"/>
          <p:cNvPicPr preferRelativeResize="0"/>
          <p:nvPr/>
        </p:nvPicPr>
        <p:blipFill>
          <a:blip r:embed="rId6">
            <a:alphaModFix/>
          </a:blip>
          <a:stretch>
            <a:fillRect/>
          </a:stretch>
        </p:blipFill>
        <p:spPr>
          <a:xfrm>
            <a:off x="1295599" y="2579600"/>
            <a:ext cx="3276303" cy="410125"/>
          </a:xfrm>
          <a:prstGeom prst="rect">
            <a:avLst/>
          </a:prstGeom>
          <a:noFill/>
          <a:ln>
            <a:noFill/>
          </a:ln>
        </p:spPr>
      </p:pic>
      <p:grpSp>
        <p:nvGrpSpPr>
          <p:cNvPr id="425" name="Google Shape;425;p53"/>
          <p:cNvGrpSpPr/>
          <p:nvPr/>
        </p:nvGrpSpPr>
        <p:grpSpPr>
          <a:xfrm>
            <a:off x="260963" y="628125"/>
            <a:ext cx="4075475" cy="410125"/>
            <a:chOff x="25400" y="609600"/>
            <a:chExt cx="4075475" cy="410125"/>
          </a:xfrm>
        </p:grpSpPr>
        <p:sp>
          <p:nvSpPr>
            <p:cNvPr id="426" name="Google Shape;426;p53"/>
            <p:cNvSpPr txBox="1"/>
            <p:nvPr/>
          </p:nvSpPr>
          <p:spPr>
            <a:xfrm>
              <a:off x="25400" y="609600"/>
              <a:ext cx="2631900" cy="410100"/>
            </a:xfrm>
            <a:prstGeom prst="rect">
              <a:avLst/>
            </a:prstGeom>
            <a:noFill/>
            <a:ln>
              <a:noFill/>
            </a:ln>
          </p:spPr>
          <p:txBody>
            <a:bodyPr anchorCtr="0" anchor="ctr"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Si A et B sont deux événements</a:t>
              </a:r>
              <a:r>
                <a:rPr lang="en-CA" sz="1300"/>
                <a:t> </a:t>
              </a:r>
              <a:r>
                <a:rPr b="0" i="0" lang="en-CA" sz="1300" u="none" cap="none" strike="noStrike">
                  <a:solidFill>
                    <a:srgbClr val="000000"/>
                  </a:solidFill>
                  <a:latin typeface="Arial"/>
                  <a:ea typeface="Arial"/>
                  <a:cs typeface="Arial"/>
                  <a:sym typeface="Arial"/>
                </a:rPr>
                <a:t>:</a:t>
              </a:r>
              <a:endParaRPr b="0" i="0" sz="1300" u="none" cap="none" strike="noStrike">
                <a:solidFill>
                  <a:srgbClr val="000000"/>
                </a:solidFill>
                <a:latin typeface="Calibri"/>
                <a:ea typeface="Calibri"/>
                <a:cs typeface="Calibri"/>
                <a:sym typeface="Calibri"/>
              </a:endParaRPr>
            </a:p>
          </p:txBody>
        </p:sp>
        <p:pic>
          <p:nvPicPr>
            <p:cNvPr id="427" name="Google Shape;427;p53"/>
            <p:cNvPicPr preferRelativeResize="0"/>
            <p:nvPr/>
          </p:nvPicPr>
          <p:blipFill>
            <a:blip r:embed="rId7">
              <a:alphaModFix/>
            </a:blip>
            <a:stretch>
              <a:fillRect/>
            </a:stretch>
          </p:blipFill>
          <p:spPr>
            <a:xfrm>
              <a:off x="2551024" y="609609"/>
              <a:ext cx="1549850" cy="410116"/>
            </a:xfrm>
            <a:prstGeom prst="rect">
              <a:avLst/>
            </a:prstGeom>
            <a:noFill/>
            <a:ln>
              <a:noFill/>
            </a:ln>
          </p:spPr>
        </p:pic>
      </p:grpSp>
      <p:sp>
        <p:nvSpPr>
          <p:cNvPr id="428" name="Google Shape;428;p53"/>
          <p:cNvSpPr txBox="1"/>
          <p:nvPr/>
        </p:nvSpPr>
        <p:spPr>
          <a:xfrm>
            <a:off x="0" y="2650550"/>
            <a:ext cx="1279800" cy="734100"/>
          </a:xfrm>
          <a:prstGeom prst="rect">
            <a:avLst/>
          </a:prstGeom>
          <a:noFill/>
          <a:ln>
            <a:noFill/>
          </a:ln>
        </p:spPr>
        <p:txBody>
          <a:bodyPr anchorCtr="0" anchor="ctr" bIns="0" lIns="0" spcFirstLastPara="1" rIns="0" wrap="square" tIns="0">
            <a:noAutofit/>
          </a:bodyPr>
          <a:lstStyle/>
          <a:p>
            <a:pPr indent="0" lvl="0" marL="0" marR="0" rtl="0" algn="ct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Probabilités</a:t>
            </a:r>
            <a:r>
              <a:rPr b="1" lang="en-CA" sz="1300">
                <a:solidFill>
                  <a:srgbClr val="333399"/>
                </a:solidFill>
              </a:rPr>
              <a:t> </a:t>
            </a:r>
            <a:r>
              <a:rPr b="1" lang="en-CA" sz="1200">
                <a:solidFill>
                  <a:srgbClr val="333399"/>
                </a:solidFill>
              </a:rPr>
              <a:t>conditionnelles</a:t>
            </a:r>
            <a:r>
              <a:rPr b="1" lang="en-CA" sz="1300">
                <a:solidFill>
                  <a:srgbClr val="333399"/>
                </a:solidFill>
              </a:rPr>
              <a:t>:</a:t>
            </a:r>
            <a:endParaRPr b="0" i="0" sz="1300" u="none" cap="none" strike="noStrike">
              <a:solidFill>
                <a:srgbClr val="000000"/>
              </a:solidFill>
              <a:latin typeface="Arial"/>
              <a:ea typeface="Arial"/>
              <a:cs typeface="Arial"/>
              <a:sym typeface="Arial"/>
            </a:endParaRPr>
          </a:p>
        </p:txBody>
      </p:sp>
      <p:sp>
        <p:nvSpPr>
          <p:cNvPr id="429" name="Google Shape;429;p53"/>
          <p:cNvSpPr txBox="1"/>
          <p:nvPr/>
        </p:nvSpPr>
        <p:spPr>
          <a:xfrm>
            <a:off x="55913" y="19476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a:t>
            </a:r>
            <a:r>
              <a:rPr b="1" lang="en-CA" sz="1300">
                <a:solidFill>
                  <a:srgbClr val="333399"/>
                </a:solidFill>
              </a:rPr>
              <a:t>s simple:</a:t>
            </a:r>
            <a:r>
              <a:rPr lang="en-CA" sz="1300"/>
              <a:t> </a:t>
            </a:r>
            <a:endParaRPr b="0" i="0" sz="1300" u="none" cap="none" strike="noStrike">
              <a:solidFill>
                <a:srgbClr val="000000"/>
              </a:solidFill>
              <a:latin typeface="Arial"/>
              <a:ea typeface="Arial"/>
              <a:cs typeface="Arial"/>
              <a:sym typeface="Arial"/>
            </a:endParaRPr>
          </a:p>
        </p:txBody>
      </p:sp>
      <p:sp>
        <p:nvSpPr>
          <p:cNvPr id="430" name="Google Shape;430;p53"/>
          <p:cNvSpPr txBox="1"/>
          <p:nvPr/>
        </p:nvSpPr>
        <p:spPr>
          <a:xfrm>
            <a:off x="55925" y="22464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 jointe:</a:t>
            </a:r>
            <a:r>
              <a:rPr lang="en-CA" sz="1300"/>
              <a:t> </a:t>
            </a:r>
            <a:endParaRPr b="0" i="0" sz="1300" u="none" cap="none" strike="noStrike">
              <a:solidFill>
                <a:srgbClr val="000000"/>
              </a:solidFill>
              <a:latin typeface="Arial"/>
              <a:ea typeface="Arial"/>
              <a:cs typeface="Arial"/>
              <a:sym typeface="Arial"/>
            </a:endParaRPr>
          </a:p>
        </p:txBody>
      </p:sp>
      <p:sp>
        <p:nvSpPr>
          <p:cNvPr id="431" name="Google Shape;431;p53"/>
          <p:cNvSpPr/>
          <p:nvPr/>
        </p:nvSpPr>
        <p:spPr>
          <a:xfrm>
            <a:off x="2531350" y="2989575"/>
            <a:ext cx="20661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1265650" y="2989725"/>
            <a:ext cx="20661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CES PROBABILITÉS</a:t>
            </a:r>
            <a:endParaRPr/>
          </a:p>
        </p:txBody>
      </p:sp>
      <p:graphicFrame>
        <p:nvGraphicFramePr>
          <p:cNvPr id="438" name="Google Shape;438;p54"/>
          <p:cNvGraphicFramePr/>
          <p:nvPr/>
        </p:nvGraphicFramePr>
        <p:xfrm>
          <a:off x="162588" y="1118850"/>
          <a:ext cx="3000000" cy="3000000"/>
        </p:xfrm>
        <a:graphic>
          <a:graphicData uri="http://schemas.openxmlformats.org/drawingml/2006/table">
            <a:tbl>
              <a:tblPr>
                <a:noFill/>
                <a:tableStyleId>{CD6FC54B-A957-4DA7-A30A-BB34A9E3A937}</a:tableStyleId>
              </a:tblPr>
              <a:tblGrid>
                <a:gridCol w="627825"/>
                <a:gridCol w="374225"/>
                <a:gridCol w="486750"/>
                <a:gridCol w="486750"/>
                <a:gridCol w="486750"/>
                <a:gridCol w="486750"/>
                <a:gridCol w="486750"/>
                <a:gridCol w="486750"/>
                <a:gridCol w="486750"/>
              </a:tblGrid>
              <a:tr h="244700">
                <a:tc>
                  <a:txBody>
                    <a:bodyPr/>
                    <a:lstStyle/>
                    <a:p>
                      <a:pPr indent="0" lvl="0" marL="0" rtl="0" algn="ctr">
                        <a:spcBef>
                          <a:spcPts val="0"/>
                        </a:spcBef>
                        <a:spcAft>
                          <a:spcPts val="0"/>
                        </a:spcAft>
                        <a:buNone/>
                      </a:pPr>
                      <a:r>
                        <a:t/>
                      </a:r>
                      <a:endParaRPr sz="1300"/>
                    </a:p>
                  </a:txBody>
                  <a:tcPr marT="0" marB="0" marR="0" marL="0" anchor="ctr"/>
                </a:tc>
                <a:tc>
                  <a:txBody>
                    <a:bodyPr/>
                    <a:lstStyle/>
                    <a:p>
                      <a:pPr indent="0" lvl="0" marL="0" rtl="0" algn="ctr">
                        <a:spcBef>
                          <a:spcPts val="0"/>
                        </a:spcBef>
                        <a:spcAft>
                          <a:spcPts val="0"/>
                        </a:spcAft>
                        <a:buNone/>
                      </a:pPr>
                      <a:r>
                        <a:rPr b="1" lang="en-CA" sz="1300"/>
                        <a:t>1</a:t>
                      </a:r>
                      <a:endParaRPr b="1" sz="1300"/>
                    </a:p>
                  </a:txBody>
                  <a:tcPr marT="0" marB="0" marR="0" marL="0" anchor="ctr"/>
                </a:tc>
                <a:tc>
                  <a:txBody>
                    <a:bodyPr/>
                    <a:lstStyle/>
                    <a:p>
                      <a:pPr indent="0" lvl="0" marL="0" rtl="0" algn="ctr">
                        <a:spcBef>
                          <a:spcPts val="0"/>
                        </a:spcBef>
                        <a:spcAft>
                          <a:spcPts val="0"/>
                        </a:spcAft>
                        <a:buNone/>
                      </a:pPr>
                      <a:r>
                        <a:rPr b="1" lang="en-CA" sz="1300"/>
                        <a:t>2</a:t>
                      </a:r>
                      <a:endParaRPr b="1" sz="1300"/>
                    </a:p>
                  </a:txBody>
                  <a:tcPr marT="0" marB="0" marR="0" marL="0" anchor="ctr"/>
                </a:tc>
                <a:tc>
                  <a:txBody>
                    <a:bodyPr/>
                    <a:lstStyle/>
                    <a:p>
                      <a:pPr indent="0" lvl="0" marL="0" rtl="0" algn="ctr">
                        <a:spcBef>
                          <a:spcPts val="0"/>
                        </a:spcBef>
                        <a:spcAft>
                          <a:spcPts val="0"/>
                        </a:spcAft>
                        <a:buNone/>
                      </a:pPr>
                      <a:r>
                        <a:rPr b="1" lang="en-CA" sz="1300"/>
                        <a:t>3</a:t>
                      </a:r>
                      <a:endParaRPr b="1" sz="1300"/>
                    </a:p>
                  </a:txBody>
                  <a:tcPr marT="0" marB="0" marR="0" marL="0" anchor="ctr"/>
                </a:tc>
                <a:tc>
                  <a:txBody>
                    <a:bodyPr/>
                    <a:lstStyle/>
                    <a:p>
                      <a:pPr indent="0" lvl="0" marL="0" rtl="0" algn="ctr">
                        <a:spcBef>
                          <a:spcPts val="0"/>
                        </a:spcBef>
                        <a:spcAft>
                          <a:spcPts val="0"/>
                        </a:spcAft>
                        <a:buNone/>
                      </a:pPr>
                      <a:r>
                        <a:rPr b="1" lang="en-CA" sz="1300"/>
                        <a:t>4</a:t>
                      </a:r>
                      <a:endParaRPr b="1" sz="1300"/>
                    </a:p>
                  </a:txBody>
                  <a:tcPr marT="0" marB="0" marR="0" marL="0" anchor="ctr"/>
                </a:tc>
                <a:tc>
                  <a:txBody>
                    <a:bodyPr/>
                    <a:lstStyle/>
                    <a:p>
                      <a:pPr indent="0" lvl="0" marL="0" rtl="0" algn="ctr">
                        <a:spcBef>
                          <a:spcPts val="0"/>
                        </a:spcBef>
                        <a:spcAft>
                          <a:spcPts val="0"/>
                        </a:spcAft>
                        <a:buNone/>
                      </a:pPr>
                      <a:r>
                        <a:rPr b="1" lang="en-CA" sz="1300"/>
                        <a:t>5</a:t>
                      </a:r>
                      <a:endParaRPr b="1" sz="1300"/>
                    </a:p>
                  </a:txBody>
                  <a:tcPr marT="0" marB="0" marR="0" marL="0" anchor="ctr"/>
                </a:tc>
                <a:tc>
                  <a:txBody>
                    <a:bodyPr/>
                    <a:lstStyle/>
                    <a:p>
                      <a:pPr indent="0" lvl="0" marL="0" rtl="0" algn="ctr">
                        <a:spcBef>
                          <a:spcPts val="0"/>
                        </a:spcBef>
                        <a:spcAft>
                          <a:spcPts val="0"/>
                        </a:spcAft>
                        <a:buNone/>
                      </a:pPr>
                      <a:r>
                        <a:rPr b="1" lang="en-CA" sz="1300"/>
                        <a:t>6</a:t>
                      </a:r>
                      <a:endParaRPr b="1" sz="1300"/>
                    </a:p>
                  </a:txBody>
                  <a:tcPr marT="0" marB="0" marR="0" marL="0" anchor="ctr"/>
                </a:tc>
                <a:tc>
                  <a:txBody>
                    <a:bodyPr/>
                    <a:lstStyle/>
                    <a:p>
                      <a:pPr indent="0" lvl="0" marL="0" rtl="0" algn="ctr">
                        <a:spcBef>
                          <a:spcPts val="0"/>
                        </a:spcBef>
                        <a:spcAft>
                          <a:spcPts val="0"/>
                        </a:spcAft>
                        <a:buNone/>
                      </a:pPr>
                      <a:r>
                        <a:rPr b="1" lang="en-CA" sz="1300"/>
                        <a:t>7</a:t>
                      </a:r>
                      <a:endParaRPr b="1" sz="1300"/>
                    </a:p>
                  </a:txBody>
                  <a:tcPr marT="0" marB="0" marR="0" marL="0" anchor="ctr"/>
                </a:tc>
                <a:tc>
                  <a:txBody>
                    <a:bodyPr/>
                    <a:lstStyle/>
                    <a:p>
                      <a:pPr indent="0" lvl="0" marL="0" rtl="0" algn="ctr">
                        <a:spcBef>
                          <a:spcPts val="0"/>
                        </a:spcBef>
                        <a:spcAft>
                          <a:spcPts val="0"/>
                        </a:spcAft>
                        <a:buNone/>
                      </a:pPr>
                      <a:r>
                        <a:rPr b="1" lang="en-CA" sz="1300"/>
                        <a:t>8</a:t>
                      </a:r>
                      <a:endParaRPr b="1" sz="1300"/>
                    </a:p>
                  </a:txBody>
                  <a:tcPr marT="0" marB="0" marR="0" marL="0" anchor="ctr"/>
                </a:tc>
              </a:tr>
              <a:tr h="244700">
                <a:tc>
                  <a:txBody>
                    <a:bodyPr/>
                    <a:lstStyle/>
                    <a:p>
                      <a:pPr indent="0" lvl="0" marL="0" rtl="0" algn="ctr">
                        <a:spcBef>
                          <a:spcPts val="0"/>
                        </a:spcBef>
                        <a:spcAft>
                          <a:spcPts val="0"/>
                        </a:spcAft>
                        <a:buNone/>
                      </a:pPr>
                      <a:r>
                        <a:rPr b="1" lang="en-CA" sz="1300"/>
                        <a:t>Pub</a:t>
                      </a:r>
                      <a:endParaRPr b="1"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r>
              <a:tr h="244700">
                <a:tc>
                  <a:txBody>
                    <a:bodyPr/>
                    <a:lstStyle/>
                    <a:p>
                      <a:pPr indent="0" lvl="0" marL="0" rtl="0" algn="ctr">
                        <a:spcBef>
                          <a:spcPts val="0"/>
                        </a:spcBef>
                        <a:spcAft>
                          <a:spcPts val="0"/>
                        </a:spcAft>
                        <a:buNone/>
                      </a:pPr>
                      <a:r>
                        <a:rPr b="1" lang="en-CA" sz="1300"/>
                        <a:t>Achat</a:t>
                      </a:r>
                      <a:endParaRPr b="1"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Oui</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c>
                  <a:txBody>
                    <a:bodyPr/>
                    <a:lstStyle/>
                    <a:p>
                      <a:pPr indent="0" lvl="0" marL="0" rtl="0" algn="ctr">
                        <a:spcBef>
                          <a:spcPts val="0"/>
                        </a:spcBef>
                        <a:spcAft>
                          <a:spcPts val="0"/>
                        </a:spcAft>
                        <a:buNone/>
                      </a:pPr>
                      <a:r>
                        <a:rPr lang="en-CA" sz="1300"/>
                        <a:t>Non</a:t>
                      </a:r>
                      <a:endParaRPr sz="1300"/>
                    </a:p>
                  </a:txBody>
                  <a:tcPr marT="0" marB="0" marR="0" marL="0" anchor="ctr"/>
                </a:tc>
              </a:tr>
            </a:tbl>
          </a:graphicData>
        </a:graphic>
      </p:graphicFrame>
      <p:pic>
        <p:nvPicPr>
          <p:cNvPr id="439" name="Google Shape;439;p54"/>
          <p:cNvPicPr preferRelativeResize="0"/>
          <p:nvPr/>
        </p:nvPicPr>
        <p:blipFill>
          <a:blip r:embed="rId3">
            <a:alphaModFix/>
          </a:blip>
          <a:stretch>
            <a:fillRect/>
          </a:stretch>
        </p:blipFill>
        <p:spPr>
          <a:xfrm>
            <a:off x="1651400" y="1969175"/>
            <a:ext cx="2669775" cy="206225"/>
          </a:xfrm>
          <a:prstGeom prst="rect">
            <a:avLst/>
          </a:prstGeom>
          <a:noFill/>
          <a:ln>
            <a:noFill/>
          </a:ln>
        </p:spPr>
      </p:pic>
      <p:pic>
        <p:nvPicPr>
          <p:cNvPr id="440" name="Google Shape;440;p54"/>
          <p:cNvPicPr preferRelativeResize="0"/>
          <p:nvPr/>
        </p:nvPicPr>
        <p:blipFill>
          <a:blip r:embed="rId4">
            <a:alphaModFix/>
          </a:blip>
          <a:stretch>
            <a:fillRect/>
          </a:stretch>
        </p:blipFill>
        <p:spPr>
          <a:xfrm>
            <a:off x="1651400" y="2291636"/>
            <a:ext cx="1894812" cy="206225"/>
          </a:xfrm>
          <a:prstGeom prst="rect">
            <a:avLst/>
          </a:prstGeom>
          <a:noFill/>
          <a:ln>
            <a:noFill/>
          </a:ln>
        </p:spPr>
      </p:pic>
      <p:pic>
        <p:nvPicPr>
          <p:cNvPr id="441" name="Google Shape;441;p54"/>
          <p:cNvPicPr preferRelativeResize="0"/>
          <p:nvPr/>
        </p:nvPicPr>
        <p:blipFill>
          <a:blip r:embed="rId5">
            <a:alphaModFix/>
          </a:blip>
          <a:stretch>
            <a:fillRect/>
          </a:stretch>
        </p:blipFill>
        <p:spPr>
          <a:xfrm>
            <a:off x="1295631" y="3026225"/>
            <a:ext cx="3276245" cy="410125"/>
          </a:xfrm>
          <a:prstGeom prst="rect">
            <a:avLst/>
          </a:prstGeom>
          <a:noFill/>
          <a:ln>
            <a:noFill/>
          </a:ln>
        </p:spPr>
      </p:pic>
      <p:pic>
        <p:nvPicPr>
          <p:cNvPr id="442" name="Google Shape;442;p54"/>
          <p:cNvPicPr preferRelativeResize="0"/>
          <p:nvPr/>
        </p:nvPicPr>
        <p:blipFill>
          <a:blip r:embed="rId6">
            <a:alphaModFix/>
          </a:blip>
          <a:stretch>
            <a:fillRect/>
          </a:stretch>
        </p:blipFill>
        <p:spPr>
          <a:xfrm>
            <a:off x="1295599" y="2579600"/>
            <a:ext cx="3276303" cy="410125"/>
          </a:xfrm>
          <a:prstGeom prst="rect">
            <a:avLst/>
          </a:prstGeom>
          <a:noFill/>
          <a:ln>
            <a:noFill/>
          </a:ln>
        </p:spPr>
      </p:pic>
      <p:grpSp>
        <p:nvGrpSpPr>
          <p:cNvPr id="443" name="Google Shape;443;p54"/>
          <p:cNvGrpSpPr/>
          <p:nvPr/>
        </p:nvGrpSpPr>
        <p:grpSpPr>
          <a:xfrm>
            <a:off x="260963" y="628125"/>
            <a:ext cx="4075475" cy="410125"/>
            <a:chOff x="25400" y="609600"/>
            <a:chExt cx="4075475" cy="410125"/>
          </a:xfrm>
        </p:grpSpPr>
        <p:sp>
          <p:nvSpPr>
            <p:cNvPr id="444" name="Google Shape;444;p54"/>
            <p:cNvSpPr txBox="1"/>
            <p:nvPr/>
          </p:nvSpPr>
          <p:spPr>
            <a:xfrm>
              <a:off x="25400" y="609600"/>
              <a:ext cx="2631900" cy="410100"/>
            </a:xfrm>
            <a:prstGeom prst="rect">
              <a:avLst/>
            </a:prstGeom>
            <a:noFill/>
            <a:ln>
              <a:noFill/>
            </a:ln>
          </p:spPr>
          <p:txBody>
            <a:bodyPr anchorCtr="0" anchor="ctr"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Si A et B sont deux événements</a:t>
              </a:r>
              <a:r>
                <a:rPr lang="en-CA" sz="1300"/>
                <a:t> </a:t>
              </a:r>
              <a:r>
                <a:rPr b="0" i="0" lang="en-CA" sz="1300" u="none" cap="none" strike="noStrike">
                  <a:solidFill>
                    <a:srgbClr val="000000"/>
                  </a:solidFill>
                  <a:latin typeface="Arial"/>
                  <a:ea typeface="Arial"/>
                  <a:cs typeface="Arial"/>
                  <a:sym typeface="Arial"/>
                </a:rPr>
                <a:t>:</a:t>
              </a:r>
              <a:endParaRPr b="0" i="0" sz="1300" u="none" cap="none" strike="noStrike">
                <a:solidFill>
                  <a:srgbClr val="000000"/>
                </a:solidFill>
                <a:latin typeface="Calibri"/>
                <a:ea typeface="Calibri"/>
                <a:cs typeface="Calibri"/>
                <a:sym typeface="Calibri"/>
              </a:endParaRPr>
            </a:p>
          </p:txBody>
        </p:sp>
        <p:pic>
          <p:nvPicPr>
            <p:cNvPr id="445" name="Google Shape;445;p54"/>
            <p:cNvPicPr preferRelativeResize="0"/>
            <p:nvPr/>
          </p:nvPicPr>
          <p:blipFill>
            <a:blip r:embed="rId7">
              <a:alphaModFix/>
            </a:blip>
            <a:stretch>
              <a:fillRect/>
            </a:stretch>
          </p:blipFill>
          <p:spPr>
            <a:xfrm>
              <a:off x="2551024" y="609609"/>
              <a:ext cx="1549850" cy="410116"/>
            </a:xfrm>
            <a:prstGeom prst="rect">
              <a:avLst/>
            </a:prstGeom>
            <a:noFill/>
            <a:ln>
              <a:noFill/>
            </a:ln>
          </p:spPr>
        </p:pic>
      </p:grpSp>
      <p:sp>
        <p:nvSpPr>
          <p:cNvPr id="446" name="Google Shape;446;p54"/>
          <p:cNvSpPr txBox="1"/>
          <p:nvPr/>
        </p:nvSpPr>
        <p:spPr>
          <a:xfrm>
            <a:off x="0" y="2650550"/>
            <a:ext cx="1279800" cy="734100"/>
          </a:xfrm>
          <a:prstGeom prst="rect">
            <a:avLst/>
          </a:prstGeom>
          <a:noFill/>
          <a:ln>
            <a:noFill/>
          </a:ln>
        </p:spPr>
        <p:txBody>
          <a:bodyPr anchorCtr="0" anchor="ctr" bIns="0" lIns="0" spcFirstLastPara="1" rIns="0" wrap="square" tIns="0">
            <a:noAutofit/>
          </a:bodyPr>
          <a:lstStyle/>
          <a:p>
            <a:pPr indent="0" lvl="0" marL="0" marR="0" rtl="0" algn="ct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Probabilités</a:t>
            </a:r>
            <a:r>
              <a:rPr b="1" lang="en-CA" sz="1300">
                <a:solidFill>
                  <a:srgbClr val="333399"/>
                </a:solidFill>
              </a:rPr>
              <a:t> </a:t>
            </a:r>
            <a:r>
              <a:rPr b="1" lang="en-CA" sz="1200">
                <a:solidFill>
                  <a:srgbClr val="333399"/>
                </a:solidFill>
              </a:rPr>
              <a:t>conditionnelles</a:t>
            </a:r>
            <a:r>
              <a:rPr b="1" lang="en-CA" sz="1300">
                <a:solidFill>
                  <a:srgbClr val="333399"/>
                </a:solidFill>
              </a:rPr>
              <a:t>:</a:t>
            </a:r>
            <a:endParaRPr b="0" i="0" sz="1300" u="none" cap="none" strike="noStrike">
              <a:solidFill>
                <a:srgbClr val="000000"/>
              </a:solidFill>
              <a:latin typeface="Arial"/>
              <a:ea typeface="Arial"/>
              <a:cs typeface="Arial"/>
              <a:sym typeface="Arial"/>
            </a:endParaRPr>
          </a:p>
        </p:txBody>
      </p:sp>
      <p:sp>
        <p:nvSpPr>
          <p:cNvPr id="447" name="Google Shape;447;p54"/>
          <p:cNvSpPr txBox="1"/>
          <p:nvPr/>
        </p:nvSpPr>
        <p:spPr>
          <a:xfrm>
            <a:off x="55913" y="19476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a:t>
            </a:r>
            <a:r>
              <a:rPr b="1" lang="en-CA" sz="1300">
                <a:solidFill>
                  <a:srgbClr val="333399"/>
                </a:solidFill>
              </a:rPr>
              <a:t>s simple:</a:t>
            </a:r>
            <a:r>
              <a:rPr lang="en-CA" sz="1300"/>
              <a:t> </a:t>
            </a:r>
            <a:endParaRPr b="0" i="0" sz="1300" u="none" cap="none" strike="noStrike">
              <a:solidFill>
                <a:srgbClr val="000000"/>
              </a:solidFill>
              <a:latin typeface="Arial"/>
              <a:ea typeface="Arial"/>
              <a:cs typeface="Arial"/>
              <a:sym typeface="Arial"/>
            </a:endParaRPr>
          </a:p>
        </p:txBody>
      </p:sp>
      <p:sp>
        <p:nvSpPr>
          <p:cNvPr id="448" name="Google Shape;448;p54"/>
          <p:cNvSpPr txBox="1"/>
          <p:nvPr/>
        </p:nvSpPr>
        <p:spPr>
          <a:xfrm>
            <a:off x="55925" y="22464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 jointe:</a:t>
            </a:r>
            <a:r>
              <a:rPr lang="en-CA" sz="1300"/>
              <a:t>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nvSpPr>
        <p:spPr>
          <a:xfrm>
            <a:off x="456075" y="1964100"/>
            <a:ext cx="1469700" cy="263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
        <p:nvSpPr>
          <p:cNvPr id="454" name="Google Shape;454;p5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CES PROBABILITÉS</a:t>
            </a:r>
            <a:endParaRPr/>
          </a:p>
        </p:txBody>
      </p:sp>
      <p:grpSp>
        <p:nvGrpSpPr>
          <p:cNvPr id="455" name="Google Shape;455;p55"/>
          <p:cNvGrpSpPr/>
          <p:nvPr/>
        </p:nvGrpSpPr>
        <p:grpSpPr>
          <a:xfrm>
            <a:off x="55925" y="2246400"/>
            <a:ext cx="3844927" cy="296700"/>
            <a:chOff x="55925" y="2246400"/>
            <a:chExt cx="3844927" cy="296700"/>
          </a:xfrm>
        </p:grpSpPr>
        <p:sp>
          <p:nvSpPr>
            <p:cNvPr id="456" name="Google Shape;456;p55"/>
            <p:cNvSpPr txBox="1"/>
            <p:nvPr/>
          </p:nvSpPr>
          <p:spPr>
            <a:xfrm>
              <a:off x="55925" y="22464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Probabilité jointe:</a:t>
              </a:r>
              <a:r>
                <a:rPr lang="en-CA" sz="1300"/>
                <a:t> </a:t>
              </a:r>
              <a:endParaRPr b="0" i="0" sz="1300" u="none" cap="none" strike="noStrike">
                <a:solidFill>
                  <a:srgbClr val="000000"/>
                </a:solidFill>
                <a:latin typeface="Arial"/>
                <a:ea typeface="Arial"/>
                <a:cs typeface="Arial"/>
                <a:sym typeface="Arial"/>
              </a:endParaRPr>
            </a:p>
          </p:txBody>
        </p:sp>
        <p:pic>
          <p:nvPicPr>
            <p:cNvPr id="457" name="Google Shape;457;p55"/>
            <p:cNvPicPr preferRelativeResize="0"/>
            <p:nvPr/>
          </p:nvPicPr>
          <p:blipFill>
            <a:blip r:embed="rId3">
              <a:alphaModFix/>
            </a:blip>
            <a:stretch>
              <a:fillRect/>
            </a:stretch>
          </p:blipFill>
          <p:spPr>
            <a:xfrm>
              <a:off x="1601325" y="2324900"/>
              <a:ext cx="2299528" cy="139700"/>
            </a:xfrm>
            <a:prstGeom prst="rect">
              <a:avLst/>
            </a:prstGeom>
            <a:noFill/>
            <a:ln>
              <a:noFill/>
            </a:ln>
          </p:spPr>
        </p:pic>
      </p:grpSp>
      <p:grpSp>
        <p:nvGrpSpPr>
          <p:cNvPr id="458" name="Google Shape;458;p55"/>
          <p:cNvGrpSpPr/>
          <p:nvPr/>
        </p:nvGrpSpPr>
        <p:grpSpPr>
          <a:xfrm>
            <a:off x="260963" y="628125"/>
            <a:ext cx="4075475" cy="410125"/>
            <a:chOff x="25400" y="609600"/>
            <a:chExt cx="4075475" cy="410125"/>
          </a:xfrm>
        </p:grpSpPr>
        <p:sp>
          <p:nvSpPr>
            <p:cNvPr id="459" name="Google Shape;459;p55"/>
            <p:cNvSpPr txBox="1"/>
            <p:nvPr/>
          </p:nvSpPr>
          <p:spPr>
            <a:xfrm>
              <a:off x="25400" y="609600"/>
              <a:ext cx="2631900" cy="410100"/>
            </a:xfrm>
            <a:prstGeom prst="rect">
              <a:avLst/>
            </a:prstGeom>
            <a:noFill/>
            <a:ln>
              <a:noFill/>
            </a:ln>
          </p:spPr>
          <p:txBody>
            <a:bodyPr anchorCtr="0" anchor="ctr"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Si A et B sont deux événements</a:t>
              </a:r>
              <a:r>
                <a:rPr lang="en-CA" sz="1300"/>
                <a:t> </a:t>
              </a:r>
              <a:r>
                <a:rPr b="0" i="0" lang="en-CA" sz="1300" u="none" cap="none" strike="noStrike">
                  <a:solidFill>
                    <a:srgbClr val="000000"/>
                  </a:solidFill>
                  <a:latin typeface="Arial"/>
                  <a:ea typeface="Arial"/>
                  <a:cs typeface="Arial"/>
                  <a:sym typeface="Arial"/>
                </a:rPr>
                <a:t>:</a:t>
              </a:r>
              <a:endParaRPr b="0" i="0" sz="1300" u="none" cap="none" strike="noStrike">
                <a:solidFill>
                  <a:srgbClr val="000000"/>
                </a:solidFill>
                <a:latin typeface="Calibri"/>
                <a:ea typeface="Calibri"/>
                <a:cs typeface="Calibri"/>
                <a:sym typeface="Calibri"/>
              </a:endParaRPr>
            </a:p>
          </p:txBody>
        </p:sp>
        <p:pic>
          <p:nvPicPr>
            <p:cNvPr id="460" name="Google Shape;460;p55"/>
            <p:cNvPicPr preferRelativeResize="0"/>
            <p:nvPr/>
          </p:nvPicPr>
          <p:blipFill>
            <a:blip r:embed="rId4">
              <a:alphaModFix/>
            </a:blip>
            <a:stretch>
              <a:fillRect/>
            </a:stretch>
          </p:blipFill>
          <p:spPr>
            <a:xfrm>
              <a:off x="2551024" y="609609"/>
              <a:ext cx="1549850" cy="410116"/>
            </a:xfrm>
            <a:prstGeom prst="rect">
              <a:avLst/>
            </a:prstGeom>
            <a:noFill/>
            <a:ln>
              <a:noFill/>
            </a:ln>
          </p:spPr>
        </p:pic>
      </p:grpSp>
      <p:graphicFrame>
        <p:nvGraphicFramePr>
          <p:cNvPr id="461" name="Google Shape;461;p55"/>
          <p:cNvGraphicFramePr/>
          <p:nvPr/>
        </p:nvGraphicFramePr>
        <p:xfrm>
          <a:off x="180650" y="1156063"/>
          <a:ext cx="3000000" cy="3000000"/>
        </p:xfrm>
        <a:graphic>
          <a:graphicData uri="http://schemas.openxmlformats.org/drawingml/2006/table">
            <a:tbl>
              <a:tblPr>
                <a:noFill/>
                <a:tableStyleId>{CD6FC54B-A957-4DA7-A30A-BB34A9E3A937}</a:tableStyleId>
              </a:tblPr>
              <a:tblGrid>
                <a:gridCol w="989000"/>
                <a:gridCol w="539475"/>
                <a:gridCol w="589925"/>
                <a:gridCol w="763800"/>
                <a:gridCol w="564950"/>
                <a:gridCol w="788950"/>
              </a:tblGrid>
              <a:tr h="236975">
                <a:tc>
                  <a:txBody>
                    <a:bodyPr/>
                    <a:lstStyle/>
                    <a:p>
                      <a:pPr indent="0" lvl="0" marL="0" rtl="0" algn="ctr">
                        <a:spcBef>
                          <a:spcPts val="0"/>
                        </a:spcBef>
                        <a:spcAft>
                          <a:spcPts val="0"/>
                        </a:spcAft>
                        <a:buNone/>
                      </a:pPr>
                      <a:r>
                        <a:t/>
                      </a:r>
                      <a:endParaRPr sz="1300"/>
                    </a:p>
                  </a:txBody>
                  <a:tcPr marT="0" marB="0" marR="0" marL="0" anchor="ctr"/>
                </a:tc>
                <a:tc>
                  <a:txBody>
                    <a:bodyPr/>
                    <a:lstStyle/>
                    <a:p>
                      <a:pPr indent="0" lvl="0" marL="0" rtl="0" algn="ctr">
                        <a:spcBef>
                          <a:spcPts val="0"/>
                        </a:spcBef>
                        <a:spcAft>
                          <a:spcPts val="0"/>
                        </a:spcAft>
                        <a:buNone/>
                      </a:pPr>
                      <a:r>
                        <a:rPr b="1" lang="en-CA" sz="1300"/>
                        <a:t>Lundi</a:t>
                      </a:r>
                      <a:endParaRPr b="1" sz="1300"/>
                    </a:p>
                  </a:txBody>
                  <a:tcPr marT="0" marB="0" marR="0" marL="0" anchor="ctr"/>
                </a:tc>
                <a:tc>
                  <a:txBody>
                    <a:bodyPr/>
                    <a:lstStyle/>
                    <a:p>
                      <a:pPr indent="0" lvl="0" marL="0" rtl="0" algn="ctr">
                        <a:spcBef>
                          <a:spcPts val="0"/>
                        </a:spcBef>
                        <a:spcAft>
                          <a:spcPts val="0"/>
                        </a:spcAft>
                        <a:buNone/>
                      </a:pPr>
                      <a:r>
                        <a:rPr b="1" lang="en-CA" sz="1300"/>
                        <a:t>Mardi</a:t>
                      </a:r>
                      <a:endParaRPr b="1" sz="1300"/>
                    </a:p>
                  </a:txBody>
                  <a:tcPr marT="0" marB="0" marR="0" marL="0" anchor="ctr"/>
                </a:tc>
                <a:tc>
                  <a:txBody>
                    <a:bodyPr/>
                    <a:lstStyle/>
                    <a:p>
                      <a:pPr indent="0" lvl="0" marL="0" rtl="0" algn="ctr">
                        <a:spcBef>
                          <a:spcPts val="0"/>
                        </a:spcBef>
                        <a:spcAft>
                          <a:spcPts val="0"/>
                        </a:spcAft>
                        <a:buNone/>
                      </a:pPr>
                      <a:r>
                        <a:rPr b="1" lang="en-CA" sz="1300"/>
                        <a:t>Mercredi</a:t>
                      </a:r>
                      <a:endParaRPr b="1" sz="1300"/>
                    </a:p>
                  </a:txBody>
                  <a:tcPr marT="0" marB="0" marR="0" marL="0" anchor="ctr"/>
                </a:tc>
                <a:tc>
                  <a:txBody>
                    <a:bodyPr/>
                    <a:lstStyle/>
                    <a:p>
                      <a:pPr indent="0" lvl="0" marL="0" rtl="0" algn="ctr">
                        <a:spcBef>
                          <a:spcPts val="0"/>
                        </a:spcBef>
                        <a:spcAft>
                          <a:spcPts val="0"/>
                        </a:spcAft>
                        <a:buNone/>
                      </a:pPr>
                      <a:r>
                        <a:rPr b="1" lang="en-CA" sz="1300"/>
                        <a:t>Jeudi</a:t>
                      </a:r>
                      <a:endParaRPr b="1" sz="1300"/>
                    </a:p>
                  </a:txBody>
                  <a:tcPr marT="0" marB="0" marR="0" marL="0" anchor="ctr"/>
                </a:tc>
                <a:tc>
                  <a:txBody>
                    <a:bodyPr/>
                    <a:lstStyle/>
                    <a:p>
                      <a:pPr indent="0" lvl="0" marL="0" rtl="0" algn="ctr">
                        <a:spcBef>
                          <a:spcPts val="0"/>
                        </a:spcBef>
                        <a:spcAft>
                          <a:spcPts val="0"/>
                        </a:spcAft>
                        <a:buNone/>
                      </a:pPr>
                      <a:r>
                        <a:rPr b="1" lang="en-CA" sz="1300"/>
                        <a:t>Vendredi</a:t>
                      </a:r>
                      <a:endParaRPr b="1" sz="1300"/>
                    </a:p>
                  </a:txBody>
                  <a:tcPr marT="0" marB="0" marR="0" marL="0" anchor="ctr"/>
                </a:tc>
              </a:tr>
              <a:tr h="236975">
                <a:tc>
                  <a:txBody>
                    <a:bodyPr/>
                    <a:lstStyle/>
                    <a:p>
                      <a:pPr indent="0" lvl="0" marL="0" rtl="0" algn="ctr">
                        <a:spcBef>
                          <a:spcPts val="0"/>
                        </a:spcBef>
                        <a:spcAft>
                          <a:spcPts val="0"/>
                        </a:spcAft>
                        <a:buNone/>
                      </a:pPr>
                      <a:r>
                        <a:rPr b="1" lang="en-CA" sz="1300"/>
                        <a:t>Hier</a:t>
                      </a:r>
                      <a:endParaRPr b="1" sz="1300"/>
                    </a:p>
                  </a:txBody>
                  <a:tcPr marT="0" marB="0" marR="0" marL="0" anchor="ctr"/>
                </a:tc>
                <a:tc>
                  <a:txBody>
                    <a:bodyPr/>
                    <a:lstStyle/>
                    <a:p>
                      <a:pPr indent="0" lvl="0" marL="0" rtl="0" algn="ctr">
                        <a:spcBef>
                          <a:spcPts val="0"/>
                        </a:spcBef>
                        <a:spcAft>
                          <a:spcPts val="0"/>
                        </a:spcAft>
                        <a:buNone/>
                      </a:pPr>
                      <a:r>
                        <a:rPr lang="en-CA" sz="1300"/>
                        <a:t>Pluie</a:t>
                      </a:r>
                      <a:endParaRPr sz="1300"/>
                    </a:p>
                  </a:txBody>
                  <a:tcPr marT="0" marB="0" marR="0" marL="0" anchor="ctr"/>
                </a:tc>
                <a:tc>
                  <a:txBody>
                    <a:bodyPr/>
                    <a:lstStyle/>
                    <a:p>
                      <a:pPr indent="0" lvl="0" marL="0" rtl="0" algn="ctr">
                        <a:spcBef>
                          <a:spcPts val="0"/>
                        </a:spcBef>
                        <a:spcAft>
                          <a:spcPts val="0"/>
                        </a:spcAft>
                        <a:buNone/>
                      </a:pPr>
                      <a:r>
                        <a:rPr lang="en-CA" sz="1300"/>
                        <a:t>Pluie</a:t>
                      </a:r>
                      <a:endParaRPr sz="1300"/>
                    </a:p>
                  </a:txBody>
                  <a:tcPr marT="0" marB="0" marR="0" marL="0" anchor="ctr"/>
                </a:tc>
                <a:tc>
                  <a:txBody>
                    <a:bodyPr/>
                    <a:lstStyle/>
                    <a:p>
                      <a:pPr indent="0" lvl="0" marL="0" rtl="0" algn="ctr">
                        <a:spcBef>
                          <a:spcPts val="0"/>
                        </a:spcBef>
                        <a:spcAft>
                          <a:spcPts val="0"/>
                        </a:spcAft>
                        <a:buNone/>
                      </a:pPr>
                      <a:r>
                        <a:rPr lang="en-CA" sz="1300"/>
                        <a:t>Soleil</a:t>
                      </a:r>
                      <a:endParaRPr sz="1300"/>
                    </a:p>
                  </a:txBody>
                  <a:tcPr marT="0" marB="0" marR="0" marL="0" anchor="ctr"/>
                </a:tc>
                <a:tc>
                  <a:txBody>
                    <a:bodyPr/>
                    <a:lstStyle/>
                    <a:p>
                      <a:pPr indent="0" lvl="0" marL="0" rtl="0" algn="ctr">
                        <a:spcBef>
                          <a:spcPts val="0"/>
                        </a:spcBef>
                        <a:spcAft>
                          <a:spcPts val="0"/>
                        </a:spcAft>
                        <a:buNone/>
                      </a:pPr>
                      <a:r>
                        <a:rPr lang="en-CA" sz="1300"/>
                        <a:t>Soleil</a:t>
                      </a:r>
                      <a:endParaRPr sz="1300"/>
                    </a:p>
                  </a:txBody>
                  <a:tcPr marT="0" marB="0" marR="0" marL="0" anchor="ctr"/>
                </a:tc>
                <a:tc>
                  <a:txBody>
                    <a:bodyPr/>
                    <a:lstStyle/>
                    <a:p>
                      <a:pPr indent="0" lvl="0" marL="0" rtl="0" algn="ctr">
                        <a:spcBef>
                          <a:spcPts val="0"/>
                        </a:spcBef>
                        <a:spcAft>
                          <a:spcPts val="0"/>
                        </a:spcAft>
                        <a:buNone/>
                      </a:pPr>
                      <a:r>
                        <a:rPr lang="en-CA" sz="1300"/>
                        <a:t>Pluie</a:t>
                      </a:r>
                      <a:endParaRPr sz="1300"/>
                    </a:p>
                  </a:txBody>
                  <a:tcPr marT="0" marB="0" marR="0" marL="0" anchor="ctr"/>
                </a:tc>
              </a:tr>
              <a:tr h="236975">
                <a:tc>
                  <a:txBody>
                    <a:bodyPr/>
                    <a:lstStyle/>
                    <a:p>
                      <a:pPr indent="0" lvl="0" marL="0" rtl="0" algn="ctr">
                        <a:spcBef>
                          <a:spcPts val="0"/>
                        </a:spcBef>
                        <a:spcAft>
                          <a:spcPts val="0"/>
                        </a:spcAft>
                        <a:buNone/>
                      </a:pPr>
                      <a:r>
                        <a:rPr b="1" lang="en-CA" sz="1300"/>
                        <a:t>Aujourd’hui</a:t>
                      </a:r>
                      <a:endParaRPr b="1" sz="1300"/>
                    </a:p>
                  </a:txBody>
                  <a:tcPr marT="0" marB="0" marR="0" marL="0" anchor="ctr"/>
                </a:tc>
                <a:tc>
                  <a:txBody>
                    <a:bodyPr/>
                    <a:lstStyle/>
                    <a:p>
                      <a:pPr indent="0" lvl="0" marL="0" rtl="0" algn="ctr">
                        <a:spcBef>
                          <a:spcPts val="0"/>
                        </a:spcBef>
                        <a:spcAft>
                          <a:spcPts val="0"/>
                        </a:spcAft>
                        <a:buNone/>
                      </a:pPr>
                      <a:r>
                        <a:rPr lang="en-CA" sz="1300"/>
                        <a:t>Pluie</a:t>
                      </a:r>
                      <a:endParaRPr sz="1300"/>
                    </a:p>
                  </a:txBody>
                  <a:tcPr marT="0" marB="0" marR="0" marL="0" anchor="ctr"/>
                </a:tc>
                <a:tc>
                  <a:txBody>
                    <a:bodyPr/>
                    <a:lstStyle/>
                    <a:p>
                      <a:pPr indent="0" lvl="0" marL="0" rtl="0" algn="ctr">
                        <a:spcBef>
                          <a:spcPts val="0"/>
                        </a:spcBef>
                        <a:spcAft>
                          <a:spcPts val="0"/>
                        </a:spcAft>
                        <a:buNone/>
                      </a:pPr>
                      <a:r>
                        <a:rPr lang="en-CA" sz="1300"/>
                        <a:t>Soleil</a:t>
                      </a:r>
                      <a:endParaRPr sz="1300"/>
                    </a:p>
                  </a:txBody>
                  <a:tcPr marT="0" marB="0" marR="0" marL="0" anchor="ctr"/>
                </a:tc>
                <a:tc>
                  <a:txBody>
                    <a:bodyPr/>
                    <a:lstStyle/>
                    <a:p>
                      <a:pPr indent="0" lvl="0" marL="0" rtl="0" algn="ctr">
                        <a:spcBef>
                          <a:spcPts val="0"/>
                        </a:spcBef>
                        <a:spcAft>
                          <a:spcPts val="0"/>
                        </a:spcAft>
                        <a:buNone/>
                      </a:pPr>
                      <a:r>
                        <a:rPr lang="en-CA" sz="1300"/>
                        <a:t>Soleil</a:t>
                      </a:r>
                      <a:endParaRPr sz="1300"/>
                    </a:p>
                  </a:txBody>
                  <a:tcPr marT="0" marB="0" marR="0" marL="0" anchor="ctr"/>
                </a:tc>
                <a:tc>
                  <a:txBody>
                    <a:bodyPr/>
                    <a:lstStyle/>
                    <a:p>
                      <a:pPr indent="0" lvl="0" marL="0" rtl="0" algn="ctr">
                        <a:spcBef>
                          <a:spcPts val="0"/>
                        </a:spcBef>
                        <a:spcAft>
                          <a:spcPts val="0"/>
                        </a:spcAft>
                        <a:buNone/>
                      </a:pPr>
                      <a:r>
                        <a:rPr lang="en-CA" sz="1300"/>
                        <a:t>Pluie</a:t>
                      </a:r>
                      <a:endParaRPr sz="1300"/>
                    </a:p>
                  </a:txBody>
                  <a:tcPr marT="0" marB="0" marR="0" marL="0" anchor="ctr"/>
                </a:tc>
                <a:tc>
                  <a:txBody>
                    <a:bodyPr/>
                    <a:lstStyle/>
                    <a:p>
                      <a:pPr indent="0" lvl="0" marL="0" rtl="0" algn="ctr">
                        <a:spcBef>
                          <a:spcPts val="0"/>
                        </a:spcBef>
                        <a:spcAft>
                          <a:spcPts val="0"/>
                        </a:spcAft>
                        <a:buNone/>
                      </a:pPr>
                      <a:r>
                        <a:rPr lang="en-CA" sz="1300"/>
                        <a:t>Soleil</a:t>
                      </a:r>
                      <a:endParaRPr sz="1300"/>
                    </a:p>
                  </a:txBody>
                  <a:tcPr marT="0" marB="0" marR="0" marL="0" anchor="ctr"/>
                </a:tc>
              </a:tr>
            </a:tbl>
          </a:graphicData>
        </a:graphic>
      </p:graphicFrame>
      <p:grpSp>
        <p:nvGrpSpPr>
          <p:cNvPr id="462" name="Google Shape;462;p55"/>
          <p:cNvGrpSpPr/>
          <p:nvPr/>
        </p:nvGrpSpPr>
        <p:grpSpPr>
          <a:xfrm>
            <a:off x="55913" y="1947600"/>
            <a:ext cx="4380625" cy="296700"/>
            <a:chOff x="55913" y="1947600"/>
            <a:chExt cx="4380625" cy="296700"/>
          </a:xfrm>
        </p:grpSpPr>
        <p:pic>
          <p:nvPicPr>
            <p:cNvPr id="463" name="Google Shape;463;p55"/>
            <p:cNvPicPr preferRelativeResize="0"/>
            <p:nvPr/>
          </p:nvPicPr>
          <p:blipFill>
            <a:blip r:embed="rId5">
              <a:alphaModFix/>
            </a:blip>
            <a:stretch>
              <a:fillRect/>
            </a:stretch>
          </p:blipFill>
          <p:spPr>
            <a:xfrm>
              <a:off x="1608458" y="2026101"/>
              <a:ext cx="2828080" cy="139700"/>
            </a:xfrm>
            <a:prstGeom prst="rect">
              <a:avLst/>
            </a:prstGeom>
            <a:noFill/>
            <a:ln>
              <a:noFill/>
            </a:ln>
          </p:spPr>
        </p:pic>
        <p:sp>
          <p:nvSpPr>
            <p:cNvPr id="464" name="Google Shape;464;p55"/>
            <p:cNvSpPr txBox="1"/>
            <p:nvPr/>
          </p:nvSpPr>
          <p:spPr>
            <a:xfrm>
              <a:off x="55913" y="1947600"/>
              <a:ext cx="1503600" cy="2967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a:t>
              </a:r>
              <a:r>
                <a:rPr b="1" lang="en-CA" sz="1300">
                  <a:solidFill>
                    <a:srgbClr val="333399"/>
                  </a:solidFill>
                </a:rPr>
                <a:t>s simple:</a:t>
              </a:r>
              <a:r>
                <a:rPr lang="en-CA" sz="1300"/>
                <a:t> </a:t>
              </a:r>
              <a:endParaRPr b="0" i="0" sz="1300" u="none" cap="none" strike="noStrike">
                <a:solidFill>
                  <a:srgbClr val="000000"/>
                </a:solidFill>
                <a:latin typeface="Arial"/>
                <a:ea typeface="Arial"/>
                <a:cs typeface="Arial"/>
                <a:sym typeface="Arial"/>
              </a:endParaRPr>
            </a:p>
          </p:txBody>
        </p:sp>
      </p:grpSp>
      <p:grpSp>
        <p:nvGrpSpPr>
          <p:cNvPr id="465" name="Google Shape;465;p55"/>
          <p:cNvGrpSpPr/>
          <p:nvPr/>
        </p:nvGrpSpPr>
        <p:grpSpPr>
          <a:xfrm>
            <a:off x="-34975" y="2597390"/>
            <a:ext cx="4573750" cy="822660"/>
            <a:chOff x="-34975" y="2597390"/>
            <a:chExt cx="4573750" cy="822660"/>
          </a:xfrm>
        </p:grpSpPr>
        <p:pic>
          <p:nvPicPr>
            <p:cNvPr id="466" name="Google Shape;466;p55"/>
            <p:cNvPicPr preferRelativeResize="0"/>
            <p:nvPr/>
          </p:nvPicPr>
          <p:blipFill>
            <a:blip r:embed="rId6">
              <a:alphaModFix/>
            </a:blip>
            <a:stretch>
              <a:fillRect/>
            </a:stretch>
          </p:blipFill>
          <p:spPr>
            <a:xfrm>
              <a:off x="664350" y="3075115"/>
              <a:ext cx="3874426" cy="344935"/>
            </a:xfrm>
            <a:prstGeom prst="rect">
              <a:avLst/>
            </a:prstGeom>
            <a:noFill/>
            <a:ln>
              <a:noFill/>
            </a:ln>
          </p:spPr>
        </p:pic>
        <p:pic>
          <p:nvPicPr>
            <p:cNvPr id="467" name="Google Shape;467;p55"/>
            <p:cNvPicPr preferRelativeResize="0"/>
            <p:nvPr/>
          </p:nvPicPr>
          <p:blipFill>
            <a:blip r:embed="rId7">
              <a:alphaModFix/>
            </a:blip>
            <a:stretch>
              <a:fillRect/>
            </a:stretch>
          </p:blipFill>
          <p:spPr>
            <a:xfrm>
              <a:off x="664350" y="2597390"/>
              <a:ext cx="3874426" cy="344935"/>
            </a:xfrm>
            <a:prstGeom prst="rect">
              <a:avLst/>
            </a:prstGeom>
            <a:noFill/>
            <a:ln>
              <a:noFill/>
            </a:ln>
          </p:spPr>
        </p:pic>
        <p:sp>
          <p:nvSpPr>
            <p:cNvPr id="468" name="Google Shape;468;p55"/>
            <p:cNvSpPr txBox="1"/>
            <p:nvPr/>
          </p:nvSpPr>
          <p:spPr>
            <a:xfrm>
              <a:off x="-34975" y="2636575"/>
              <a:ext cx="616800" cy="734100"/>
            </a:xfrm>
            <a:prstGeom prst="rect">
              <a:avLst/>
            </a:prstGeom>
            <a:noFill/>
            <a:ln>
              <a:noFill/>
            </a:ln>
          </p:spPr>
          <p:txBody>
            <a:bodyPr anchorCtr="0" anchor="ctr" bIns="0" lIns="0" spcFirstLastPara="1" rIns="0" wrap="square" tIns="0">
              <a:noAutofit/>
            </a:bodyPr>
            <a:lstStyle/>
            <a:p>
              <a:pPr indent="0" lvl="0" marL="0" marR="0" rtl="0" algn="r">
                <a:lnSpc>
                  <a:spcPct val="114314"/>
                </a:lnSpc>
                <a:spcBef>
                  <a:spcPts val="0"/>
                </a:spcBef>
                <a:spcAft>
                  <a:spcPts val="0"/>
                </a:spcAft>
                <a:buNone/>
              </a:pPr>
              <a:r>
                <a:rPr b="1" i="0" lang="en-CA" sz="1300" u="none" cap="none" strike="noStrike">
                  <a:solidFill>
                    <a:srgbClr val="333399"/>
                  </a:solidFill>
                  <a:latin typeface="Arial"/>
                  <a:ea typeface="Arial"/>
                  <a:cs typeface="Arial"/>
                  <a:sym typeface="Arial"/>
                </a:rPr>
                <a:t>Probas</a:t>
              </a:r>
              <a:r>
                <a:rPr b="1" lang="en-CA" sz="1300">
                  <a:solidFill>
                    <a:srgbClr val="333399"/>
                  </a:solidFill>
                </a:rPr>
                <a:t> cond. :</a:t>
              </a:r>
              <a:endParaRPr b="0" i="0" sz="1300" u="none" cap="none" strike="noStrike">
                <a:solidFill>
                  <a:srgbClr val="000000"/>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théorème / la règle de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474" name="Google Shape;474;p56"/>
          <p:cNvSpPr txBox="1"/>
          <p:nvPr/>
        </p:nvSpPr>
        <p:spPr>
          <a:xfrm>
            <a:off x="88900" y="622350"/>
            <a:ext cx="4419600" cy="2832000"/>
          </a:xfrm>
          <a:prstGeom prst="rect">
            <a:avLst/>
          </a:prstGeom>
          <a:noFill/>
          <a:ln>
            <a:noFill/>
          </a:ln>
        </p:spPr>
        <p:txBody>
          <a:bodyPr anchorCtr="0" anchor="t" bIns="0" lIns="0" spcFirstLastPara="1" rIns="0" wrap="square" tIns="0">
            <a:noAutofit/>
          </a:bodyPr>
          <a:lstStyle/>
          <a:p>
            <a:pPr indent="0" lvl="0" marL="0" marR="0" rtl="0" algn="l">
              <a:lnSpc>
                <a:spcPct val="122104"/>
              </a:lnSpc>
              <a:spcBef>
                <a:spcPts val="0"/>
              </a:spcBef>
              <a:spcAft>
                <a:spcPts val="0"/>
              </a:spcAft>
              <a:buNone/>
            </a:pPr>
            <a:r>
              <a:rPr i="0" lang="en-CA" sz="1300" u="none" cap="none" strike="noStrike">
                <a:solidFill>
                  <a:srgbClr val="000000"/>
                </a:solidFill>
              </a:rPr>
              <a:t>Si A et B sont deux événements:</a:t>
            </a:r>
            <a:endParaRPr i="0" sz="1300" u="none" cap="none" strike="noStrike">
              <a:solidFill>
                <a:srgbClr val="000000"/>
              </a:solidFill>
            </a:endParaRPr>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rtl="0" algn="l">
              <a:lnSpc>
                <a:spcPct val="122104"/>
              </a:lnSpc>
              <a:spcBef>
                <a:spcPts val="0"/>
              </a:spcBef>
              <a:spcAft>
                <a:spcPts val="0"/>
              </a:spcAft>
              <a:buNone/>
            </a:pPr>
            <a:r>
              <a:rPr lang="en-CA" sz="1300">
                <a:solidFill>
                  <a:schemeClr val="dk1"/>
                </a:solidFill>
              </a:rPr>
              <a:t>Exemple:</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Dans une université, il y a 34% de femmes.</a:t>
            </a:r>
            <a:endParaRPr sz="1300">
              <a:solidFill>
                <a:schemeClr val="dk1"/>
              </a:solidFill>
            </a:endParaRPr>
          </a:p>
          <a:p>
            <a:pPr indent="0" lvl="0" marL="0" rtl="0" algn="l">
              <a:lnSpc>
                <a:spcPct val="122104"/>
              </a:lnSpc>
              <a:spcBef>
                <a:spcPts val="0"/>
              </a:spcBef>
              <a:spcAft>
                <a:spcPts val="0"/>
              </a:spcAft>
              <a:buClr>
                <a:schemeClr val="dk1"/>
              </a:buClr>
              <a:buFont typeface="Arial"/>
              <a:buNone/>
            </a:pPr>
            <a:r>
              <a:rPr lang="en-CA" sz="1300">
                <a:solidFill>
                  <a:schemeClr val="dk1"/>
                </a:solidFill>
              </a:rPr>
              <a:t>Parmi les étudiants en informatique, 22% sont des femmes.</a:t>
            </a:r>
            <a:endParaRPr sz="1300">
              <a:solidFill>
                <a:schemeClr val="dk1"/>
              </a:solidFill>
            </a:endParaRPr>
          </a:p>
          <a:p>
            <a:pPr indent="0" lvl="0" marL="0" rtl="0" algn="l">
              <a:lnSpc>
                <a:spcPct val="137614"/>
              </a:lnSpc>
              <a:spcBef>
                <a:spcPts val="0"/>
              </a:spcBef>
              <a:spcAft>
                <a:spcPts val="0"/>
              </a:spcAft>
              <a:buNone/>
            </a:pPr>
            <a:r>
              <a:rPr lang="en-CA" sz="1300">
                <a:solidFill>
                  <a:schemeClr val="dk1"/>
                </a:solidFill>
              </a:rPr>
              <a:t>Les étudiants en informatique représentent 20% de la fac.</a:t>
            </a:r>
            <a:br>
              <a:rPr lang="en-CA" sz="1300">
                <a:solidFill>
                  <a:schemeClr val="dk1"/>
                </a:solidFill>
              </a:rPr>
            </a:br>
            <a:endParaRPr sz="500">
              <a:solidFill>
                <a:schemeClr val="dk1"/>
              </a:solidFill>
            </a:endParaRPr>
          </a:p>
          <a:p>
            <a:pPr indent="0" lvl="0" marL="0" rtl="0" algn="l">
              <a:lnSpc>
                <a:spcPct val="137614"/>
              </a:lnSpc>
              <a:spcBef>
                <a:spcPts val="0"/>
              </a:spcBef>
              <a:spcAft>
                <a:spcPts val="0"/>
              </a:spcAft>
              <a:buNone/>
            </a:pPr>
            <a:r>
              <a:rPr lang="en-CA" sz="1300">
                <a:solidFill>
                  <a:schemeClr val="dk1"/>
                </a:solidFill>
              </a:rPr>
              <a:t>Quelle est la proportion d’étudiantes en informatique parmi les femmes de l’université ?</a:t>
            </a:r>
            <a:endParaRPr sz="1300">
              <a:solidFill>
                <a:srgbClr val="666666"/>
              </a:solidFill>
            </a:endParaRPr>
          </a:p>
        </p:txBody>
      </p:sp>
      <p:pic>
        <p:nvPicPr>
          <p:cNvPr id="475" name="Google Shape;475;p56"/>
          <p:cNvPicPr preferRelativeResize="0"/>
          <p:nvPr/>
        </p:nvPicPr>
        <p:blipFill>
          <a:blip r:embed="rId3">
            <a:alphaModFix/>
          </a:blip>
          <a:stretch>
            <a:fillRect/>
          </a:stretch>
        </p:blipFill>
        <p:spPr>
          <a:xfrm>
            <a:off x="258200" y="980750"/>
            <a:ext cx="4081000" cy="566066"/>
          </a:xfrm>
          <a:prstGeom prst="rect">
            <a:avLst/>
          </a:prstGeom>
          <a:noFill/>
          <a:ln>
            <a:noFill/>
          </a:ln>
        </p:spPr>
      </p:pic>
      <p:sp>
        <p:nvSpPr>
          <p:cNvPr id="476" name="Google Shape;476;p56"/>
          <p:cNvSpPr txBox="1"/>
          <p:nvPr>
            <p:ph type="title"/>
          </p:nvPr>
        </p:nvSpPr>
        <p:spPr>
          <a:xfrm>
            <a:off x="101600" y="0"/>
            <a:ext cx="41013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THEOREME DE BAYES</a:t>
            </a:r>
            <a:endParaRPr/>
          </a:p>
        </p:txBody>
      </p:sp>
      <p:pic>
        <p:nvPicPr>
          <p:cNvPr id="477" name="Google Shape;477;p56"/>
          <p:cNvPicPr preferRelativeResize="0"/>
          <p:nvPr/>
        </p:nvPicPr>
        <p:blipFill>
          <a:blip r:embed="rId4">
            <a:alphaModFix/>
          </a:blip>
          <a:stretch>
            <a:fillRect/>
          </a:stretch>
        </p:blipFill>
        <p:spPr>
          <a:xfrm>
            <a:off x="3845150" y="0"/>
            <a:ext cx="752250" cy="874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théorème / la règle de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483" name="Google Shape;483;p57"/>
          <p:cNvSpPr txBox="1"/>
          <p:nvPr/>
        </p:nvSpPr>
        <p:spPr>
          <a:xfrm>
            <a:off x="88900" y="622350"/>
            <a:ext cx="4419600" cy="2832000"/>
          </a:xfrm>
          <a:prstGeom prst="rect">
            <a:avLst/>
          </a:prstGeom>
          <a:noFill/>
          <a:ln>
            <a:noFill/>
          </a:ln>
        </p:spPr>
        <p:txBody>
          <a:bodyPr anchorCtr="0" anchor="t" bIns="0" lIns="0" spcFirstLastPara="1" rIns="0" wrap="square" tIns="0">
            <a:noAutofit/>
          </a:bodyPr>
          <a:lstStyle/>
          <a:p>
            <a:pPr indent="0" lvl="0" marL="0" marR="0" rtl="0" algn="l">
              <a:lnSpc>
                <a:spcPct val="122104"/>
              </a:lnSpc>
              <a:spcBef>
                <a:spcPts val="0"/>
              </a:spcBef>
              <a:spcAft>
                <a:spcPts val="0"/>
              </a:spcAft>
              <a:buNone/>
            </a:pPr>
            <a:r>
              <a:rPr i="0" lang="en-CA" sz="1300" u="none" cap="none" strike="noStrike">
                <a:solidFill>
                  <a:srgbClr val="000000"/>
                </a:solidFill>
              </a:rPr>
              <a:t>Si A et B sont deux événements:</a:t>
            </a:r>
            <a:endParaRPr i="0" sz="1300" u="none" cap="none" strike="noStrike">
              <a:solidFill>
                <a:srgbClr val="000000"/>
              </a:solidFill>
            </a:endParaRPr>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rtl="0" algn="l">
              <a:lnSpc>
                <a:spcPct val="122104"/>
              </a:lnSpc>
              <a:spcBef>
                <a:spcPts val="0"/>
              </a:spcBef>
              <a:spcAft>
                <a:spcPts val="0"/>
              </a:spcAft>
              <a:buNone/>
            </a:pPr>
            <a:r>
              <a:rPr lang="en-CA" sz="1300">
                <a:solidFill>
                  <a:schemeClr val="dk1"/>
                </a:solidFill>
              </a:rPr>
              <a:t>Exemple:</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Dans une université, il y a 34% de femmes.</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Parmi les étudiants en informatique, 22% sont des femmes.</a:t>
            </a:r>
            <a:endParaRPr sz="1300">
              <a:solidFill>
                <a:schemeClr val="dk1"/>
              </a:solidFill>
            </a:endParaRPr>
          </a:p>
          <a:p>
            <a:pPr indent="0" lvl="0" marL="0" rtl="0" algn="l">
              <a:lnSpc>
                <a:spcPct val="137614"/>
              </a:lnSpc>
              <a:spcBef>
                <a:spcPts val="0"/>
              </a:spcBef>
              <a:spcAft>
                <a:spcPts val="0"/>
              </a:spcAft>
              <a:buNone/>
            </a:pPr>
            <a:r>
              <a:rPr lang="en-CA" sz="1300">
                <a:solidFill>
                  <a:schemeClr val="dk1"/>
                </a:solidFill>
              </a:rPr>
              <a:t>Les étudiants en informatique représentent 20% de la fac.</a:t>
            </a:r>
            <a:br>
              <a:rPr lang="en-CA" sz="1300">
                <a:solidFill>
                  <a:schemeClr val="dk1"/>
                </a:solidFill>
              </a:rPr>
            </a:br>
            <a:endParaRPr sz="500"/>
          </a:p>
          <a:p>
            <a:pPr indent="0" lvl="0" marL="0" rtl="0" algn="l">
              <a:lnSpc>
                <a:spcPct val="137614"/>
              </a:lnSpc>
              <a:spcBef>
                <a:spcPts val="0"/>
              </a:spcBef>
              <a:spcAft>
                <a:spcPts val="0"/>
              </a:spcAft>
              <a:buNone/>
            </a:pPr>
            <a:r>
              <a:rPr lang="en-CA" sz="1300"/>
              <a:t>Autrement dit: </a:t>
            </a:r>
            <a:r>
              <a:rPr b="1" lang="en-CA" sz="1300"/>
              <a:t>sachant que l’étudiante est une femme, quelle est la proba qu’elle fasse de l’info?</a:t>
            </a:r>
            <a:endParaRPr b="1" sz="1300"/>
          </a:p>
        </p:txBody>
      </p:sp>
      <p:pic>
        <p:nvPicPr>
          <p:cNvPr id="484" name="Google Shape;484;p57"/>
          <p:cNvPicPr preferRelativeResize="0"/>
          <p:nvPr/>
        </p:nvPicPr>
        <p:blipFill>
          <a:blip r:embed="rId3">
            <a:alphaModFix/>
          </a:blip>
          <a:stretch>
            <a:fillRect/>
          </a:stretch>
        </p:blipFill>
        <p:spPr>
          <a:xfrm>
            <a:off x="258200" y="980750"/>
            <a:ext cx="4081000" cy="566066"/>
          </a:xfrm>
          <a:prstGeom prst="rect">
            <a:avLst/>
          </a:prstGeom>
          <a:noFill/>
          <a:ln>
            <a:noFill/>
          </a:ln>
        </p:spPr>
      </p:pic>
      <p:sp>
        <p:nvSpPr>
          <p:cNvPr id="485" name="Google Shape;485;p57"/>
          <p:cNvSpPr txBox="1"/>
          <p:nvPr>
            <p:ph type="title"/>
          </p:nvPr>
        </p:nvSpPr>
        <p:spPr>
          <a:xfrm>
            <a:off x="101600" y="0"/>
            <a:ext cx="41013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THEOREME DE BAYES</a:t>
            </a:r>
            <a:endParaRPr/>
          </a:p>
        </p:txBody>
      </p:sp>
      <p:pic>
        <p:nvPicPr>
          <p:cNvPr id="486" name="Google Shape;486;p57"/>
          <p:cNvPicPr preferRelativeResize="0"/>
          <p:nvPr/>
        </p:nvPicPr>
        <p:blipFill>
          <a:blip r:embed="rId4">
            <a:alphaModFix/>
          </a:blip>
          <a:stretch>
            <a:fillRect/>
          </a:stretch>
        </p:blipFill>
        <p:spPr>
          <a:xfrm>
            <a:off x="3845150" y="0"/>
            <a:ext cx="752250" cy="874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théorème / la règle de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492" name="Google Shape;492;p58"/>
          <p:cNvSpPr txBox="1"/>
          <p:nvPr/>
        </p:nvSpPr>
        <p:spPr>
          <a:xfrm>
            <a:off x="88900" y="622350"/>
            <a:ext cx="4419600" cy="2832000"/>
          </a:xfrm>
          <a:prstGeom prst="rect">
            <a:avLst/>
          </a:prstGeom>
          <a:noFill/>
          <a:ln>
            <a:noFill/>
          </a:ln>
        </p:spPr>
        <p:txBody>
          <a:bodyPr anchorCtr="0" anchor="t" bIns="0" lIns="0" spcFirstLastPara="1" rIns="0" wrap="square" tIns="0">
            <a:noAutofit/>
          </a:bodyPr>
          <a:lstStyle/>
          <a:p>
            <a:pPr indent="0" lvl="0" marL="0" marR="0" rtl="0" algn="l">
              <a:lnSpc>
                <a:spcPct val="122104"/>
              </a:lnSpc>
              <a:spcBef>
                <a:spcPts val="0"/>
              </a:spcBef>
              <a:spcAft>
                <a:spcPts val="0"/>
              </a:spcAft>
              <a:buNone/>
            </a:pPr>
            <a:r>
              <a:rPr i="0" lang="en-CA" sz="1300" u="none" cap="none" strike="noStrike">
                <a:solidFill>
                  <a:srgbClr val="000000"/>
                </a:solidFill>
              </a:rPr>
              <a:t>Si A et B sont deux événements:</a:t>
            </a:r>
            <a:endParaRPr i="0" sz="1300" u="none" cap="none" strike="noStrike">
              <a:solidFill>
                <a:srgbClr val="000000"/>
              </a:solidFill>
            </a:endParaRPr>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rtl="0" algn="l">
              <a:lnSpc>
                <a:spcPct val="122104"/>
              </a:lnSpc>
              <a:spcBef>
                <a:spcPts val="0"/>
              </a:spcBef>
              <a:spcAft>
                <a:spcPts val="0"/>
              </a:spcAft>
              <a:buNone/>
            </a:pPr>
            <a:r>
              <a:rPr lang="en-CA" sz="1300">
                <a:solidFill>
                  <a:schemeClr val="dk1"/>
                </a:solidFill>
              </a:rPr>
              <a:t>Exemple:</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Dans une université, il y a 34% de femmes.</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Parmi les étudiants en informatique, 22% sont des femmes.</a:t>
            </a:r>
            <a:endParaRPr sz="1300">
              <a:solidFill>
                <a:schemeClr val="dk1"/>
              </a:solidFill>
            </a:endParaRPr>
          </a:p>
          <a:p>
            <a:pPr indent="0" lvl="0" marL="0" rtl="0" algn="l">
              <a:lnSpc>
                <a:spcPct val="137614"/>
              </a:lnSpc>
              <a:spcBef>
                <a:spcPts val="0"/>
              </a:spcBef>
              <a:spcAft>
                <a:spcPts val="0"/>
              </a:spcAft>
              <a:buNone/>
            </a:pPr>
            <a:r>
              <a:rPr lang="en-CA" sz="1300">
                <a:solidFill>
                  <a:schemeClr val="dk1"/>
                </a:solidFill>
              </a:rPr>
              <a:t>Les étudiants en informatique représentent 20% de la fac.</a:t>
            </a:r>
            <a:br>
              <a:rPr lang="en-CA" sz="1300">
                <a:solidFill>
                  <a:schemeClr val="dk1"/>
                </a:solidFill>
              </a:rPr>
            </a:br>
            <a:endParaRPr sz="500"/>
          </a:p>
          <a:p>
            <a:pPr indent="0" lvl="0" marL="0" rtl="0" algn="l">
              <a:lnSpc>
                <a:spcPct val="137614"/>
              </a:lnSpc>
              <a:spcBef>
                <a:spcPts val="0"/>
              </a:spcBef>
              <a:spcAft>
                <a:spcPts val="0"/>
              </a:spcAft>
              <a:buNone/>
            </a:pPr>
            <a:r>
              <a:rPr lang="en-CA" sz="1300"/>
              <a:t>Autrement dit: </a:t>
            </a:r>
            <a:r>
              <a:rPr b="1" lang="en-CA" sz="1300"/>
              <a:t>sachant que l’étudiante est une femme, quelle est la proba qu’elle fasse de l’info?</a:t>
            </a:r>
            <a:endParaRPr b="1" sz="1300"/>
          </a:p>
        </p:txBody>
      </p:sp>
      <p:pic>
        <p:nvPicPr>
          <p:cNvPr id="493" name="Google Shape;493;p58"/>
          <p:cNvPicPr preferRelativeResize="0"/>
          <p:nvPr/>
        </p:nvPicPr>
        <p:blipFill>
          <a:blip r:embed="rId3">
            <a:alphaModFix/>
          </a:blip>
          <a:stretch>
            <a:fillRect/>
          </a:stretch>
        </p:blipFill>
        <p:spPr>
          <a:xfrm>
            <a:off x="258200" y="980750"/>
            <a:ext cx="4081000" cy="566066"/>
          </a:xfrm>
          <a:prstGeom prst="rect">
            <a:avLst/>
          </a:prstGeom>
          <a:noFill/>
          <a:ln>
            <a:noFill/>
          </a:ln>
        </p:spPr>
      </p:pic>
      <p:sp>
        <p:nvSpPr>
          <p:cNvPr id="494" name="Google Shape;494;p58"/>
          <p:cNvSpPr txBox="1"/>
          <p:nvPr>
            <p:ph type="title"/>
          </p:nvPr>
        </p:nvSpPr>
        <p:spPr>
          <a:xfrm>
            <a:off x="101600" y="0"/>
            <a:ext cx="41013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THEOREME DE BAYES</a:t>
            </a:r>
            <a:endParaRPr/>
          </a:p>
        </p:txBody>
      </p:sp>
      <p:pic>
        <p:nvPicPr>
          <p:cNvPr id="495" name="Google Shape;495;p58"/>
          <p:cNvPicPr preferRelativeResize="0"/>
          <p:nvPr/>
        </p:nvPicPr>
        <p:blipFill>
          <a:blip r:embed="rId4">
            <a:alphaModFix/>
          </a:blip>
          <a:stretch>
            <a:fillRect/>
          </a:stretch>
        </p:blipFill>
        <p:spPr>
          <a:xfrm>
            <a:off x="3845150" y="0"/>
            <a:ext cx="752250" cy="87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nvSpPr>
        <p:spPr>
          <a:xfrm>
            <a:off x="1117600" y="2921000"/>
            <a:ext cx="34797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Image empruntée à Jean-Philippe Vert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7" name="Google Shape;87;p14"/>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1: CLASSIFICATION BINAIRE</a:t>
            </a:r>
            <a:endParaRPr/>
          </a:p>
        </p:txBody>
      </p:sp>
      <p:pic>
        <p:nvPicPr>
          <p:cNvPr descr="classif33.png" id="88" name="Google Shape;88;p14"/>
          <p:cNvPicPr preferRelativeResize="0"/>
          <p:nvPr/>
        </p:nvPicPr>
        <p:blipFill>
          <a:blip r:embed="rId3">
            <a:alphaModFix/>
          </a:blip>
          <a:stretch>
            <a:fillRect/>
          </a:stretch>
        </p:blipFill>
        <p:spPr>
          <a:xfrm>
            <a:off x="1044013" y="886500"/>
            <a:ext cx="2509466" cy="18821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Le théorème / la règle de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01" name="Google Shape;501;p59"/>
          <p:cNvSpPr txBox="1"/>
          <p:nvPr/>
        </p:nvSpPr>
        <p:spPr>
          <a:xfrm>
            <a:off x="88900" y="622350"/>
            <a:ext cx="4419600" cy="2832000"/>
          </a:xfrm>
          <a:prstGeom prst="rect">
            <a:avLst/>
          </a:prstGeom>
          <a:noFill/>
          <a:ln>
            <a:noFill/>
          </a:ln>
        </p:spPr>
        <p:txBody>
          <a:bodyPr anchorCtr="0" anchor="t" bIns="0" lIns="0" spcFirstLastPara="1" rIns="0" wrap="square" tIns="0">
            <a:noAutofit/>
          </a:bodyPr>
          <a:lstStyle/>
          <a:p>
            <a:pPr indent="0" lvl="0" marL="0" marR="0" rtl="0" algn="l">
              <a:lnSpc>
                <a:spcPct val="122104"/>
              </a:lnSpc>
              <a:spcBef>
                <a:spcPts val="0"/>
              </a:spcBef>
              <a:spcAft>
                <a:spcPts val="0"/>
              </a:spcAft>
              <a:buNone/>
            </a:pPr>
            <a:r>
              <a:rPr i="0" lang="en-CA" sz="1300" u="none" cap="none" strike="noStrike">
                <a:solidFill>
                  <a:srgbClr val="000000"/>
                </a:solidFill>
              </a:rPr>
              <a:t>Si A et B sont deux événements:</a:t>
            </a:r>
            <a:endParaRPr i="0" sz="1300" u="none" cap="none" strike="noStrike">
              <a:solidFill>
                <a:srgbClr val="000000"/>
              </a:solidFill>
            </a:endParaRPr>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marR="0" rtl="0" algn="l">
              <a:lnSpc>
                <a:spcPct val="122104"/>
              </a:lnSpc>
              <a:spcBef>
                <a:spcPts val="0"/>
              </a:spcBef>
              <a:spcAft>
                <a:spcPts val="0"/>
              </a:spcAft>
              <a:buNone/>
            </a:pPr>
            <a:r>
              <a:t/>
            </a:r>
            <a:endParaRPr sz="1300"/>
          </a:p>
          <a:p>
            <a:pPr indent="0" lvl="0" marL="0" rtl="0" algn="l">
              <a:lnSpc>
                <a:spcPct val="122104"/>
              </a:lnSpc>
              <a:spcBef>
                <a:spcPts val="0"/>
              </a:spcBef>
              <a:spcAft>
                <a:spcPts val="0"/>
              </a:spcAft>
              <a:buNone/>
            </a:pPr>
            <a:r>
              <a:rPr lang="en-CA" sz="1300">
                <a:solidFill>
                  <a:schemeClr val="dk1"/>
                </a:solidFill>
              </a:rPr>
              <a:t>Exemple:</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Dans une université, il y a 34% de femmes.</a:t>
            </a:r>
            <a:endParaRPr sz="1300">
              <a:solidFill>
                <a:schemeClr val="dk1"/>
              </a:solidFill>
            </a:endParaRPr>
          </a:p>
          <a:p>
            <a:pPr indent="0" lvl="0" marL="0" rtl="0" algn="l">
              <a:lnSpc>
                <a:spcPct val="122104"/>
              </a:lnSpc>
              <a:spcBef>
                <a:spcPts val="0"/>
              </a:spcBef>
              <a:spcAft>
                <a:spcPts val="0"/>
              </a:spcAft>
              <a:buNone/>
            </a:pPr>
            <a:r>
              <a:rPr lang="en-CA" sz="1300">
                <a:solidFill>
                  <a:schemeClr val="dk1"/>
                </a:solidFill>
              </a:rPr>
              <a:t>Parmi les étudiants en informatique, 22% sont des femmes.</a:t>
            </a:r>
            <a:endParaRPr sz="1300">
              <a:solidFill>
                <a:schemeClr val="dk1"/>
              </a:solidFill>
            </a:endParaRPr>
          </a:p>
          <a:p>
            <a:pPr indent="0" lvl="0" marL="0" rtl="0" algn="l">
              <a:lnSpc>
                <a:spcPct val="137614"/>
              </a:lnSpc>
              <a:spcBef>
                <a:spcPts val="0"/>
              </a:spcBef>
              <a:spcAft>
                <a:spcPts val="0"/>
              </a:spcAft>
              <a:buNone/>
            </a:pPr>
            <a:r>
              <a:rPr lang="en-CA" sz="1300">
                <a:solidFill>
                  <a:schemeClr val="dk1"/>
                </a:solidFill>
              </a:rPr>
              <a:t>Les étudiants en informatique représentent 20% de la fac.</a:t>
            </a:r>
            <a:br>
              <a:rPr lang="en-CA" sz="1300">
                <a:solidFill>
                  <a:schemeClr val="dk1"/>
                </a:solidFill>
              </a:rPr>
            </a:br>
            <a:endParaRPr sz="500"/>
          </a:p>
          <a:p>
            <a:pPr indent="0" lvl="0" marL="0" rtl="0" algn="l">
              <a:lnSpc>
                <a:spcPct val="137614"/>
              </a:lnSpc>
              <a:spcBef>
                <a:spcPts val="0"/>
              </a:spcBef>
              <a:spcAft>
                <a:spcPts val="0"/>
              </a:spcAft>
              <a:buNone/>
            </a:pPr>
            <a:r>
              <a:rPr lang="en-CA" sz="1300"/>
              <a:t>On cherche:</a:t>
            </a:r>
            <a:endParaRPr sz="1300"/>
          </a:p>
        </p:txBody>
      </p:sp>
      <p:pic>
        <p:nvPicPr>
          <p:cNvPr id="502" name="Google Shape;502;p59"/>
          <p:cNvPicPr preferRelativeResize="0"/>
          <p:nvPr/>
        </p:nvPicPr>
        <p:blipFill>
          <a:blip r:embed="rId3">
            <a:alphaModFix/>
          </a:blip>
          <a:stretch>
            <a:fillRect/>
          </a:stretch>
        </p:blipFill>
        <p:spPr>
          <a:xfrm>
            <a:off x="258200" y="980750"/>
            <a:ext cx="4081000" cy="566066"/>
          </a:xfrm>
          <a:prstGeom prst="rect">
            <a:avLst/>
          </a:prstGeom>
          <a:noFill/>
          <a:ln>
            <a:noFill/>
          </a:ln>
        </p:spPr>
      </p:pic>
      <p:sp>
        <p:nvSpPr>
          <p:cNvPr id="503" name="Google Shape;503;p59"/>
          <p:cNvSpPr txBox="1"/>
          <p:nvPr>
            <p:ph type="title"/>
          </p:nvPr>
        </p:nvSpPr>
        <p:spPr>
          <a:xfrm>
            <a:off x="101600" y="0"/>
            <a:ext cx="41013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THEOREME DE BAYES</a:t>
            </a:r>
            <a:endParaRPr/>
          </a:p>
        </p:txBody>
      </p:sp>
      <p:pic>
        <p:nvPicPr>
          <p:cNvPr id="504" name="Google Shape;504;p59"/>
          <p:cNvPicPr preferRelativeResize="0"/>
          <p:nvPr/>
        </p:nvPicPr>
        <p:blipFill>
          <a:blip r:embed="rId4">
            <a:alphaModFix/>
          </a:blip>
          <a:stretch>
            <a:fillRect/>
          </a:stretch>
        </p:blipFill>
        <p:spPr>
          <a:xfrm>
            <a:off x="3845150" y="0"/>
            <a:ext cx="752250" cy="874100"/>
          </a:xfrm>
          <a:prstGeom prst="rect">
            <a:avLst/>
          </a:prstGeom>
          <a:noFill/>
          <a:ln>
            <a:noFill/>
          </a:ln>
        </p:spPr>
      </p:pic>
      <p:pic>
        <p:nvPicPr>
          <p:cNvPr id="505" name="Google Shape;505;p59"/>
          <p:cNvPicPr preferRelativeResize="0"/>
          <p:nvPr/>
        </p:nvPicPr>
        <p:blipFill>
          <a:blip r:embed="rId5">
            <a:alphaModFix/>
          </a:blip>
          <a:stretch>
            <a:fillRect/>
          </a:stretch>
        </p:blipFill>
        <p:spPr>
          <a:xfrm>
            <a:off x="1092101" y="2671821"/>
            <a:ext cx="3320586" cy="190500"/>
          </a:xfrm>
          <a:prstGeom prst="rect">
            <a:avLst/>
          </a:prstGeom>
          <a:noFill/>
          <a:ln>
            <a:noFill/>
          </a:ln>
        </p:spPr>
      </p:pic>
      <p:pic>
        <p:nvPicPr>
          <p:cNvPr id="506" name="Google Shape;506;p59"/>
          <p:cNvPicPr preferRelativeResize="0"/>
          <p:nvPr/>
        </p:nvPicPr>
        <p:blipFill>
          <a:blip r:embed="rId6">
            <a:alphaModFix/>
          </a:blip>
          <a:stretch>
            <a:fillRect/>
          </a:stretch>
        </p:blipFill>
        <p:spPr>
          <a:xfrm>
            <a:off x="0" y="3043641"/>
            <a:ext cx="4597400" cy="38165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Naive Bayes : phase d’apprentissage (ex du spam)</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12" name="Google Shape;512;p60"/>
          <p:cNvSpPr txBox="1"/>
          <p:nvPr/>
        </p:nvSpPr>
        <p:spPr>
          <a:xfrm>
            <a:off x="50800" y="696325"/>
            <a:ext cx="4495800" cy="947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300" u="none" cap="none" strike="noStrike">
                <a:solidFill>
                  <a:srgbClr val="000000"/>
                </a:solidFill>
                <a:latin typeface="Arial"/>
                <a:ea typeface="Arial"/>
                <a:cs typeface="Arial"/>
                <a:sym typeface="Arial"/>
              </a:rPr>
              <a:t>Pour chaque mot W rencontré dans l’ensemble d’apprentissage, on </a:t>
            </a:r>
            <a:r>
              <a:rPr lang="en-CA" sz="1300">
                <a:solidFill>
                  <a:schemeClr val="dk1"/>
                </a:solidFill>
              </a:rPr>
              <a:t>calcule la probabilité qu’un message soit un spam</a:t>
            </a:r>
            <a:r>
              <a:rPr b="1" lang="en-CA" sz="1300">
                <a:solidFill>
                  <a:srgbClr val="333399"/>
                </a:solidFill>
              </a:rPr>
              <a:t> sachant</a:t>
            </a:r>
            <a:r>
              <a:rPr lang="en-CA" sz="1300">
                <a:solidFill>
                  <a:schemeClr val="dk1"/>
                </a:solidFill>
              </a:rPr>
              <a:t> qu’il contient</a:t>
            </a:r>
            <a:r>
              <a:rPr lang="en-CA" sz="1300">
                <a:solidFill>
                  <a:schemeClr val="dk1"/>
                </a:solidFill>
                <a:latin typeface="Times New Roman"/>
                <a:ea typeface="Times New Roman"/>
                <a:cs typeface="Times New Roman"/>
                <a:sym typeface="Times New Roman"/>
              </a:rPr>
              <a:t> </a:t>
            </a:r>
            <a:r>
              <a:rPr lang="en-CA" sz="1300">
                <a:solidFill>
                  <a:schemeClr val="dk1"/>
                </a:solidFill>
              </a:rPr>
              <a:t>le mot W</a:t>
            </a:r>
            <a:endParaRPr sz="1300">
              <a:solidFill>
                <a:schemeClr val="dk1"/>
              </a:solidFill>
            </a:endParaRPr>
          </a:p>
          <a:p>
            <a:pPr indent="0" lvl="0" marL="0" marR="0" rtl="0" algn="l">
              <a:lnSpc>
                <a:spcPct val="116055"/>
              </a:lnSpc>
              <a:spcBef>
                <a:spcPts val="0"/>
              </a:spcBef>
              <a:spcAft>
                <a:spcPts val="0"/>
              </a:spcAft>
              <a:buNone/>
            </a:pPr>
            <a:r>
              <a:rPr lang="en-CA" sz="1300">
                <a:solidFill>
                  <a:schemeClr val="dk1"/>
                </a:solidFill>
              </a:rPr>
              <a:t>On appelle cette proba la </a:t>
            </a:r>
            <a:r>
              <a:rPr b="1" lang="en-CA" sz="1300">
                <a:solidFill>
                  <a:srgbClr val="333399"/>
                </a:solidFill>
              </a:rPr>
              <a:t>spamicité</a:t>
            </a:r>
            <a:r>
              <a:rPr lang="en-CA" sz="1300">
                <a:solidFill>
                  <a:schemeClr val="dk1"/>
                </a:solidFill>
              </a:rPr>
              <a:t> du mot W :</a:t>
            </a:r>
            <a:endParaRPr sz="1300">
              <a:solidFill>
                <a:schemeClr val="dk1"/>
              </a:solidFill>
            </a:endParaRPr>
          </a:p>
          <a:p>
            <a:pPr indent="0" lvl="0" marL="0" rtl="0" algn="l">
              <a:lnSpc>
                <a:spcPct val="128440"/>
              </a:lnSpc>
              <a:spcBef>
                <a:spcPts val="0"/>
              </a:spcBef>
              <a:spcAft>
                <a:spcPts val="0"/>
              </a:spcAft>
              <a:buClr>
                <a:schemeClr val="dk1"/>
              </a:buClr>
              <a:buFont typeface="Arial"/>
              <a:buNone/>
            </a:pPr>
            <a:r>
              <a:t/>
            </a:r>
            <a:endParaRPr sz="1300">
              <a:solidFill>
                <a:schemeClr val="dk1"/>
              </a:solidFill>
              <a:latin typeface="Calibri"/>
              <a:ea typeface="Calibri"/>
              <a:cs typeface="Calibri"/>
              <a:sym typeface="Calibri"/>
            </a:endParaRPr>
          </a:p>
          <a:p>
            <a:pPr indent="0" lvl="0" marL="0" marR="0" rtl="0" algn="l">
              <a:lnSpc>
                <a:spcPct val="116055"/>
              </a:lnSpc>
              <a:spcBef>
                <a:spcPts val="0"/>
              </a:spcBef>
              <a:spcAft>
                <a:spcPts val="0"/>
              </a:spcAft>
              <a:buNone/>
            </a:pPr>
            <a:r>
              <a:t/>
            </a:r>
            <a:endParaRPr sz="1300"/>
          </a:p>
          <a:p>
            <a:pPr indent="0" lvl="0" marL="0" marR="0" rtl="0" algn="l">
              <a:lnSpc>
                <a:spcPct val="116055"/>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p:txBody>
      </p:sp>
      <p:sp>
        <p:nvSpPr>
          <p:cNvPr id="513" name="Google Shape;513;p6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NAIVE BAYES</a:t>
            </a:r>
            <a:endParaRPr/>
          </a:p>
        </p:txBody>
      </p:sp>
      <p:pic>
        <p:nvPicPr>
          <p:cNvPr id="514" name="Google Shape;514;p60"/>
          <p:cNvPicPr preferRelativeResize="0"/>
          <p:nvPr/>
        </p:nvPicPr>
        <p:blipFill>
          <a:blip r:embed="rId3">
            <a:alphaModFix/>
          </a:blip>
          <a:stretch>
            <a:fillRect/>
          </a:stretch>
        </p:blipFill>
        <p:spPr>
          <a:xfrm>
            <a:off x="1" y="1971450"/>
            <a:ext cx="4597399" cy="129739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Naive Bayes : phase de test (ex. du spam)</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20" name="Google Shape;520;p61"/>
          <p:cNvSpPr txBox="1"/>
          <p:nvPr/>
        </p:nvSpPr>
        <p:spPr>
          <a:xfrm>
            <a:off x="50800" y="876300"/>
            <a:ext cx="4546500" cy="24129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i="0" lang="en-CA" sz="1300" u="none" cap="none" strike="noStrike">
                <a:solidFill>
                  <a:srgbClr val="000000"/>
                </a:solidFill>
              </a:rPr>
              <a:t>Pour un message de l’ensemble de test, on calcule la</a:t>
            </a:r>
            <a:r>
              <a:rPr b="1" i="0" lang="en-CA" sz="1300" u="none" cap="none" strike="noStrike">
                <a:solidFill>
                  <a:srgbClr val="333399"/>
                </a:solidFill>
              </a:rPr>
              <a:t> probabilité que le</a:t>
            </a:r>
            <a:br>
              <a:rPr i="0" lang="en-CA" sz="1300" u="none" cap="none" strike="noStrike">
                <a:solidFill>
                  <a:srgbClr val="000000"/>
                </a:solidFill>
              </a:rPr>
            </a:br>
            <a:r>
              <a:rPr b="1" i="0" lang="en-CA" sz="1300" u="none" cap="none" strike="noStrike">
                <a:solidFill>
                  <a:srgbClr val="333399"/>
                </a:solidFill>
              </a:rPr>
              <a:t>message soit un spam</a:t>
            </a:r>
            <a:r>
              <a:rPr i="0" lang="en-CA" sz="1300" u="none" cap="none" strike="noStrike">
                <a:solidFill>
                  <a:srgbClr val="000000"/>
                </a:solidFill>
              </a:rPr>
              <a:t> sachant qu’il contient les mots</a:t>
            </a:r>
            <a:br>
              <a:rPr i="0" lang="en-CA" sz="1300" u="none" cap="none" strike="noStrike">
                <a:solidFill>
                  <a:srgbClr val="000000"/>
                </a:solidFill>
              </a:rPr>
            </a:br>
            <a:r>
              <a:rPr i="0" lang="en-CA" sz="1300" u="none" cap="none" strike="noStrike">
                <a:solidFill>
                  <a:srgbClr val="000000"/>
                </a:solidFill>
              </a:rPr>
              <a:t>W</a:t>
            </a:r>
            <a:r>
              <a:rPr lang="en-CA" sz="1300">
                <a:solidFill>
                  <a:srgbClr val="202122"/>
                </a:solidFill>
                <a:highlight>
                  <a:srgbClr val="F8F9FA"/>
                </a:highlight>
              </a:rPr>
              <a:t>₁</a:t>
            </a:r>
            <a:r>
              <a:rPr i="0" lang="en-CA" sz="1300" u="none" cap="none" strike="noStrike">
                <a:solidFill>
                  <a:srgbClr val="000000"/>
                </a:solidFill>
              </a:rPr>
              <a:t>,W</a:t>
            </a:r>
            <a:r>
              <a:rPr lang="en-CA" sz="1300">
                <a:solidFill>
                  <a:srgbClr val="202122"/>
                </a:solidFill>
                <a:highlight>
                  <a:srgbClr val="F8F9FA"/>
                </a:highlight>
              </a:rPr>
              <a:t>₂</a:t>
            </a:r>
            <a:r>
              <a:rPr i="0" lang="en-CA" sz="1300" u="none" cap="none" strike="noStrike">
                <a:solidFill>
                  <a:srgbClr val="000000"/>
                </a:solidFill>
              </a:rPr>
              <a:t>,W</a:t>
            </a:r>
            <a:r>
              <a:rPr lang="en-CA" sz="1300">
                <a:solidFill>
                  <a:srgbClr val="202122"/>
                </a:solidFill>
                <a:highlight>
                  <a:srgbClr val="F8F9FA"/>
                </a:highlight>
              </a:rPr>
              <a:t>₃</a:t>
            </a:r>
            <a:r>
              <a:rPr i="0" lang="en-CA" sz="1300" u="none" cap="none" strike="noStrike">
                <a:solidFill>
                  <a:srgbClr val="000000"/>
                </a:solidFill>
              </a:rPr>
              <a:t> ...W</a:t>
            </a:r>
            <a:r>
              <a:rPr lang="en-CA" sz="1300">
                <a:solidFill>
                  <a:srgbClr val="202122"/>
                </a:solidFill>
                <a:highlight>
                  <a:srgbClr val="F8F9FA"/>
                </a:highlight>
              </a:rPr>
              <a:t>ₙ</a:t>
            </a:r>
            <a:r>
              <a:rPr i="0" lang="en-CA" sz="1300" u="none" cap="none" strike="noStrike">
                <a:solidFill>
                  <a:srgbClr val="000000"/>
                </a:solidFill>
              </a:rPr>
              <a:t> :</a:t>
            </a:r>
            <a:endParaRPr sz="1300"/>
          </a:p>
          <a:p>
            <a:pPr indent="0" lvl="0" marL="0" marR="0" rtl="0" algn="l">
              <a:lnSpc>
                <a:spcPct val="130813"/>
              </a:lnSpc>
              <a:spcBef>
                <a:spcPts val="0"/>
              </a:spcBef>
              <a:spcAft>
                <a:spcPts val="0"/>
              </a:spcAft>
              <a:buNone/>
            </a:pPr>
            <a:r>
              <a:t/>
            </a:r>
            <a:endParaRPr sz="1300"/>
          </a:p>
          <a:p>
            <a:pPr indent="0" lvl="0" marL="0" marR="0" rtl="0" algn="l">
              <a:lnSpc>
                <a:spcPct val="130813"/>
              </a:lnSpc>
              <a:spcBef>
                <a:spcPts val="0"/>
              </a:spcBef>
              <a:spcAft>
                <a:spcPts val="0"/>
              </a:spcAft>
              <a:buNone/>
            </a:pPr>
            <a:r>
              <a:t/>
            </a:r>
            <a:endParaRPr sz="1300"/>
          </a:p>
          <a:p>
            <a:pPr indent="0" lvl="0" marL="0" marR="0" rtl="0" algn="ctr">
              <a:lnSpc>
                <a:spcPct val="130813"/>
              </a:lnSpc>
              <a:spcBef>
                <a:spcPts val="0"/>
              </a:spcBef>
              <a:spcAft>
                <a:spcPts val="0"/>
              </a:spcAft>
              <a:buNone/>
            </a:pPr>
            <a:r>
              <a:rPr lang="en-CA" sz="1300"/>
              <a:t>Au tableau!</a:t>
            </a:r>
            <a:endParaRPr sz="1300"/>
          </a:p>
        </p:txBody>
      </p:sp>
      <p:sp>
        <p:nvSpPr>
          <p:cNvPr id="521" name="Google Shape;521;p6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NAIVE BAYES - TEST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Remarques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27" name="Google Shape;527;p62"/>
          <p:cNvSpPr txBox="1"/>
          <p:nvPr/>
        </p:nvSpPr>
        <p:spPr>
          <a:xfrm>
            <a:off x="69925" y="685275"/>
            <a:ext cx="4447500" cy="26991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300" u="none" cap="none" strike="noStrike">
                <a:solidFill>
                  <a:srgbClr val="000000"/>
                </a:solidFill>
                <a:latin typeface="Arial"/>
                <a:ea typeface="Arial"/>
                <a:cs typeface="Arial"/>
                <a:sym typeface="Arial"/>
              </a:rPr>
              <a:t>Le classifieur Naive Bayes considère que</a:t>
            </a:r>
            <a:r>
              <a:rPr b="1" i="0" lang="en-CA" sz="1300" u="none" cap="none" strike="noStrike">
                <a:solidFill>
                  <a:srgbClr val="333399"/>
                </a:solidFill>
                <a:latin typeface="Arial"/>
                <a:ea typeface="Arial"/>
                <a:cs typeface="Arial"/>
                <a:sym typeface="Arial"/>
              </a:rPr>
              <a:t> tous les mots sont </a:t>
            </a:r>
            <a:r>
              <a:rPr b="1" lang="en-CA" sz="1300">
                <a:solidFill>
                  <a:srgbClr val="333399"/>
                </a:solidFill>
              </a:rPr>
              <a:t>indépendants</a:t>
            </a:r>
            <a:r>
              <a:rPr lang="en-CA" sz="1300">
                <a:solidFill>
                  <a:schemeClr val="dk1"/>
                </a:solidFill>
              </a:rPr>
              <a:t>. Autrement dit, il regarde l’effet des mots un par un,</a:t>
            </a:r>
            <a:r>
              <a:rPr lang="en-CA" sz="1300">
                <a:solidFill>
                  <a:schemeClr val="dk1"/>
                </a:solidFill>
                <a:latin typeface="Times New Roman"/>
                <a:ea typeface="Times New Roman"/>
                <a:cs typeface="Times New Roman"/>
                <a:sym typeface="Times New Roman"/>
              </a:rPr>
              <a:t> </a:t>
            </a:r>
            <a:r>
              <a:rPr lang="en-CA" sz="1300">
                <a:solidFill>
                  <a:schemeClr val="dk1"/>
                </a:solidFill>
              </a:rPr>
              <a:t>sans se soucier des autres. C’est la raison pour laquelle il est</a:t>
            </a:r>
            <a:r>
              <a:rPr b="1" lang="en-CA" sz="1300">
                <a:solidFill>
                  <a:srgbClr val="333399"/>
                </a:solidFill>
              </a:rPr>
              <a:t> naïf</a:t>
            </a:r>
            <a:r>
              <a:rPr lang="en-CA" sz="1300">
                <a:solidFill>
                  <a:schemeClr val="dk1"/>
                </a:solidFill>
              </a:rPr>
              <a:t>.</a:t>
            </a:r>
            <a:endParaRPr sz="1300">
              <a:solidFill>
                <a:schemeClr val="dk1"/>
              </a:solidFill>
            </a:endParaRPr>
          </a:p>
          <a:p>
            <a:pPr indent="0" lvl="0" marL="0" marR="0" rtl="0" algn="l">
              <a:lnSpc>
                <a:spcPct val="115000"/>
              </a:lnSpc>
              <a:spcBef>
                <a:spcPts val="0"/>
              </a:spcBef>
              <a:spcAft>
                <a:spcPts val="0"/>
              </a:spcAft>
              <a:buNone/>
            </a:pPr>
            <a:r>
              <a:rPr lang="en-CA" sz="1300">
                <a:solidFill>
                  <a:schemeClr val="dk1"/>
                </a:solidFill>
              </a:rPr>
              <a:t>Et pourtant ! Existant depuis longtemps (1960) et malgré son caractère naïf, il reste très utilisé, en particulier pour la classification</a:t>
            </a:r>
            <a:r>
              <a:rPr lang="en-CA" sz="1300">
                <a:solidFill>
                  <a:schemeClr val="dk1"/>
                </a:solidFill>
                <a:latin typeface="Times New Roman"/>
                <a:ea typeface="Times New Roman"/>
                <a:cs typeface="Times New Roman"/>
                <a:sym typeface="Times New Roman"/>
              </a:rPr>
              <a:t> </a:t>
            </a:r>
            <a:r>
              <a:rPr lang="en-CA" sz="1300">
                <a:solidFill>
                  <a:schemeClr val="dk1"/>
                </a:solidFill>
              </a:rPr>
              <a:t>du spam et donne de</a:t>
            </a:r>
            <a:r>
              <a:rPr b="1" lang="en-CA" sz="1300">
                <a:solidFill>
                  <a:srgbClr val="333399"/>
                </a:solidFill>
              </a:rPr>
              <a:t> bons résultats</a:t>
            </a:r>
            <a:r>
              <a:rPr lang="en-CA" sz="1300">
                <a:solidFill>
                  <a:schemeClr val="dk1"/>
                </a:solidFill>
              </a:rPr>
              <a:t>.</a:t>
            </a:r>
            <a:endParaRPr sz="1300">
              <a:solidFill>
                <a:schemeClr val="dk1"/>
              </a:solidFill>
            </a:endParaRPr>
          </a:p>
          <a:p>
            <a:pPr indent="0" lvl="0" marL="0" rtl="0" algn="l">
              <a:lnSpc>
                <a:spcPct val="118181"/>
              </a:lnSpc>
              <a:spcBef>
                <a:spcPts val="0"/>
              </a:spcBef>
              <a:spcAft>
                <a:spcPts val="0"/>
              </a:spcAft>
              <a:buNone/>
            </a:pPr>
            <a:r>
              <a:rPr lang="en-CA" sz="1300">
                <a:solidFill>
                  <a:schemeClr val="dk1"/>
                </a:solidFill>
              </a:rPr>
              <a:t>Il est recommandé de</a:t>
            </a:r>
            <a:r>
              <a:rPr b="1" lang="en-CA" sz="1300">
                <a:solidFill>
                  <a:srgbClr val="333399"/>
                </a:solidFill>
              </a:rPr>
              <a:t> supprimer les mots apparaissant trop peu</a:t>
            </a:r>
            <a:r>
              <a:rPr lang="en-CA" sz="1300">
                <a:solidFill>
                  <a:schemeClr val="dk1"/>
                </a:solidFill>
                <a:latin typeface="Times New Roman"/>
                <a:ea typeface="Times New Roman"/>
                <a:cs typeface="Times New Roman"/>
                <a:sym typeface="Times New Roman"/>
              </a:rPr>
              <a:t> </a:t>
            </a:r>
            <a:r>
              <a:rPr b="1" lang="en-CA" sz="1300">
                <a:solidFill>
                  <a:srgbClr val="333399"/>
                </a:solidFill>
              </a:rPr>
              <a:t>ou trop souvent</a:t>
            </a:r>
            <a:r>
              <a:rPr lang="en-CA" sz="1300">
                <a:solidFill>
                  <a:schemeClr val="dk1"/>
                </a:solidFill>
              </a:rPr>
              <a:t> qui peuvent poser problème ou l’induire en erreur.</a:t>
            </a:r>
            <a:endParaRPr sz="1300">
              <a:solidFill>
                <a:schemeClr val="dk1"/>
              </a:solidFill>
            </a:endParaRPr>
          </a:p>
          <a:p>
            <a:pPr indent="0" lvl="0" marL="0" rtl="0" algn="l">
              <a:lnSpc>
                <a:spcPct val="119266"/>
              </a:lnSpc>
              <a:spcBef>
                <a:spcPts val="0"/>
              </a:spcBef>
              <a:spcAft>
                <a:spcPts val="0"/>
              </a:spcAft>
              <a:buNone/>
            </a:pPr>
            <a:r>
              <a:rPr lang="en-CA" sz="1300">
                <a:solidFill>
                  <a:schemeClr val="dk1"/>
                </a:solidFill>
              </a:rPr>
              <a:t>Il peut classifier les documents dans plusieurs catégories, le cas</a:t>
            </a:r>
            <a:r>
              <a:rPr lang="en-CA" sz="1300">
                <a:solidFill>
                  <a:schemeClr val="dk1"/>
                </a:solidFill>
                <a:latin typeface="Times New Roman"/>
                <a:ea typeface="Times New Roman"/>
                <a:cs typeface="Times New Roman"/>
                <a:sym typeface="Times New Roman"/>
              </a:rPr>
              <a:t> </a:t>
            </a:r>
            <a:r>
              <a:rPr lang="en-CA" sz="1300">
                <a:solidFill>
                  <a:schemeClr val="dk1"/>
                </a:solidFill>
              </a:rPr>
              <a:t>binaire du spam étant un cas particulier.</a:t>
            </a:r>
            <a:endParaRPr b="0" i="0" sz="1300" u="none" cap="none" strike="noStrike">
              <a:solidFill>
                <a:srgbClr val="000000"/>
              </a:solidFill>
              <a:latin typeface="Calibri"/>
              <a:ea typeface="Calibri"/>
              <a:cs typeface="Calibri"/>
              <a:sym typeface="Calibri"/>
            </a:endParaRPr>
          </a:p>
        </p:txBody>
      </p:sp>
      <p:sp>
        <p:nvSpPr>
          <p:cNvPr id="528" name="Google Shape;528;p62"/>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529" name="Google Shape;529;p6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REMARQUES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UNE GÉNÉRALISATION</a:t>
            </a:r>
            <a:endParaRPr/>
          </a:p>
        </p:txBody>
      </p:sp>
      <p:sp>
        <p:nvSpPr>
          <p:cNvPr id="535" name="Google Shape;535;p63"/>
          <p:cNvSpPr txBox="1"/>
          <p:nvPr/>
        </p:nvSpPr>
        <p:spPr>
          <a:xfrm>
            <a:off x="259000" y="930025"/>
            <a:ext cx="4079400" cy="2041800"/>
          </a:xfrm>
          <a:prstGeom prst="rect">
            <a:avLst/>
          </a:prstGeom>
          <a:noFill/>
          <a:ln>
            <a:noFill/>
          </a:ln>
        </p:spPr>
        <p:txBody>
          <a:bodyPr anchorCtr="0" anchor="t" bIns="0" lIns="0" spcFirstLastPara="1" rIns="0" wrap="square" tIns="0">
            <a:noAutofit/>
          </a:bodyPr>
          <a:lstStyle/>
          <a:p>
            <a:pPr indent="0" lvl="0" marL="0" marR="0" rtl="0" algn="l">
              <a:lnSpc>
                <a:spcPct val="130813"/>
              </a:lnSpc>
              <a:spcBef>
                <a:spcPts val="0"/>
              </a:spcBef>
              <a:spcAft>
                <a:spcPts val="0"/>
              </a:spcAft>
              <a:buNone/>
            </a:pPr>
            <a:r>
              <a:rPr b="1" lang="en-CA" sz="1300">
                <a:solidFill>
                  <a:srgbClr val="0E5A73"/>
                </a:solidFill>
              </a:rPr>
              <a:t>L’Analyse discriminante linéaire (LDA)</a:t>
            </a:r>
            <a:r>
              <a:rPr lang="en-CA" sz="1300"/>
              <a:t> est similaire à Naive Bayes, avec la distinction fondamentale que les variables ne sont plus considérées comme indépendantes, mais comme suivant une loi normale avec des covariances non nulle au sein de chaque classe.</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 PYTHON</a:t>
            </a:r>
            <a:endParaRPr/>
          </a:p>
        </p:txBody>
      </p:sp>
      <p:sp>
        <p:nvSpPr>
          <p:cNvPr id="541" name="Google Shape;541;p64"/>
          <p:cNvSpPr txBox="1"/>
          <p:nvPr/>
        </p:nvSpPr>
        <p:spPr>
          <a:xfrm>
            <a:off x="50900" y="1015075"/>
            <a:ext cx="4546500" cy="110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Roboto Mono"/>
                <a:ea typeface="Roboto Mono"/>
                <a:cs typeface="Roboto Mono"/>
                <a:sym typeface="Roboto Mono"/>
              </a:rPr>
              <a:t>from  sklearn.naive_bayes  import  BernoulliNB</a:t>
            </a:r>
            <a:br>
              <a:rPr b="0" i="0" lang="en-CA" sz="1090" u="none" cap="none" strike="noStrike">
                <a:solidFill>
                  <a:srgbClr val="000000"/>
                </a:solidFill>
                <a:latin typeface="Roboto Mono"/>
                <a:ea typeface="Roboto Mono"/>
                <a:cs typeface="Roboto Mono"/>
                <a:sym typeface="Roboto Mono"/>
              </a:rPr>
            </a:br>
            <a:r>
              <a:rPr b="0" i="0" lang="en-CA" sz="1090" u="none" cap="none" strike="noStrike">
                <a:solidFill>
                  <a:srgbClr val="000000"/>
                </a:solidFill>
                <a:latin typeface="Roboto Mono"/>
                <a:ea typeface="Roboto Mono"/>
                <a:cs typeface="Roboto Mono"/>
                <a:sym typeface="Roboto Mono"/>
              </a:rPr>
              <a:t>model = BernoulliNB()</a:t>
            </a:r>
            <a:endParaRPr b="0" i="0" sz="1090" u="none" cap="none" strike="noStrike">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CA" sz="1090">
                <a:solidFill>
                  <a:schemeClr val="dk1"/>
                </a:solidFill>
                <a:latin typeface="Roboto Mono"/>
                <a:ea typeface="Roboto Mono"/>
                <a:cs typeface="Roboto Mono"/>
                <a:sym typeface="Roboto Mono"/>
              </a:rPr>
              <a:t>model.fit(Xtrain,Ytrain)</a:t>
            </a:r>
            <a:endParaRPr sz="109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CA" sz="1090">
                <a:solidFill>
                  <a:schemeClr val="dk1"/>
                </a:solidFill>
                <a:latin typeface="Roboto Mono"/>
                <a:ea typeface="Roboto Mono"/>
                <a:cs typeface="Roboto Mono"/>
                <a:sym typeface="Roboto Mono"/>
              </a:rPr>
              <a:t>predictions = model.predict(Xtest)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Font typeface="Arial"/>
              <a:buNone/>
            </a:pPr>
            <a:r>
              <a:t/>
            </a:r>
            <a:endParaRPr sz="109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09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b="0" i="0" sz="109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Conclusion sur Naive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47" name="Google Shape;547;p65"/>
          <p:cNvSpPr txBox="1"/>
          <p:nvPr>
            <p:ph type="title"/>
          </p:nvPr>
        </p:nvSpPr>
        <p:spPr>
          <a:xfrm>
            <a:off x="135950" y="0"/>
            <a:ext cx="4347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sp>
        <p:nvSpPr>
          <p:cNvPr id="548" name="Google Shape;548;p65"/>
          <p:cNvSpPr txBox="1"/>
          <p:nvPr/>
        </p:nvSpPr>
        <p:spPr>
          <a:xfrm>
            <a:off x="50800" y="655025"/>
            <a:ext cx="4495800" cy="27996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lang="en-CA" sz="1300">
                <a:solidFill>
                  <a:schemeClr val="dk1"/>
                </a:solidFill>
              </a:rPr>
              <a:t>Classification binaire ou multiple </a:t>
            </a:r>
            <a:r>
              <a:rPr b="1" lang="en-CA" sz="1300">
                <a:solidFill>
                  <a:schemeClr val="accent2"/>
                </a:solidFill>
              </a:rPr>
              <a:t>équilibrée</a:t>
            </a:r>
            <a:endParaRPr b="1"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CA" sz="1300">
                <a:solidFill>
                  <a:schemeClr val="dk1"/>
                </a:solidFill>
              </a:rPr>
              <a:t>K≥2 classes environ équi-réparties, même importance</a:t>
            </a:r>
            <a:endParaRPr sz="1300">
              <a:solidFill>
                <a:schemeClr val="dk1"/>
              </a:solidFill>
            </a:endParaRPr>
          </a:p>
          <a:p>
            <a:pPr indent="-311150" lvl="1" marL="914400" marR="0" rtl="0" algn="l">
              <a:lnSpc>
                <a:spcPct val="115000"/>
              </a:lnSpc>
              <a:spcBef>
                <a:spcPts val="0"/>
              </a:spcBef>
              <a:spcAft>
                <a:spcPts val="0"/>
              </a:spcAft>
              <a:buClr>
                <a:schemeClr val="dk1"/>
              </a:buClr>
              <a:buSzPts val="1300"/>
              <a:buChar char="○"/>
            </a:pPr>
            <a:r>
              <a:rPr lang="en-CA" sz="1300">
                <a:solidFill>
                  <a:schemeClr val="dk1"/>
                </a:solidFill>
              </a:rPr>
              <a:t>Orientation politique d’un tweet = gauche / droite</a:t>
            </a:r>
            <a:endParaRPr sz="1300">
              <a:solidFill>
                <a:schemeClr val="dk1"/>
              </a:solidFill>
            </a:endParaRPr>
          </a:p>
          <a:p>
            <a:pPr indent="-311150" lvl="1" marL="914400" marR="0" rtl="0" algn="l">
              <a:lnSpc>
                <a:spcPct val="115000"/>
              </a:lnSpc>
              <a:spcBef>
                <a:spcPts val="0"/>
              </a:spcBef>
              <a:spcAft>
                <a:spcPts val="0"/>
              </a:spcAft>
              <a:buClr>
                <a:schemeClr val="dk1"/>
              </a:buClr>
              <a:buSzPts val="1300"/>
              <a:buChar char="○"/>
            </a:pPr>
            <a:r>
              <a:rPr lang="en-CA" sz="1300">
                <a:solidFill>
                  <a:schemeClr val="dk1"/>
                </a:solidFill>
              </a:rPr>
              <a:t>Thème d’un article </a:t>
            </a:r>
            <a:r>
              <a:rPr lang="en-CA" sz="1200">
                <a:solidFill>
                  <a:srgbClr val="202124"/>
                </a:solidFill>
                <a:highlight>
                  <a:srgbClr val="FFFFFF"/>
                </a:highlight>
              </a:rPr>
              <a:t>∈</a:t>
            </a:r>
            <a:r>
              <a:rPr lang="en-CA"/>
              <a:t> {tech, santé, monde, ... }</a:t>
            </a:r>
            <a:endParaRPr sz="1200">
              <a:solidFill>
                <a:srgbClr val="202124"/>
              </a:solidFill>
              <a:highlight>
                <a:srgbClr val="FFFFFF"/>
              </a:highlight>
            </a:endParaRPr>
          </a:p>
          <a:p>
            <a:pPr indent="-311150" lvl="0" marL="457200" marR="0" rtl="0" algn="l">
              <a:lnSpc>
                <a:spcPct val="115000"/>
              </a:lnSpc>
              <a:spcBef>
                <a:spcPts val="0"/>
              </a:spcBef>
              <a:spcAft>
                <a:spcPts val="0"/>
              </a:spcAft>
              <a:buClr>
                <a:schemeClr val="dk1"/>
              </a:buClr>
              <a:buSzPts val="1300"/>
              <a:buChar char="●"/>
            </a:pPr>
            <a:r>
              <a:rPr lang="en-CA" sz="1300">
                <a:solidFill>
                  <a:schemeClr val="dk1"/>
                </a:solidFill>
              </a:rPr>
              <a:t>⇒ le taux de réussite (ou inversement, taux d’erreur) est une bonne métrique: ratio des doc bien classés.</a:t>
            </a:r>
            <a:endParaRPr sz="1300">
              <a:solidFill>
                <a:schemeClr val="dk1"/>
              </a:solidFill>
            </a:endParaRPr>
          </a:p>
          <a:p>
            <a:pPr indent="0" lvl="0" marL="0" marR="0" rtl="0" algn="l">
              <a:lnSpc>
                <a:spcPct val="115000"/>
              </a:lnSpc>
              <a:spcBef>
                <a:spcPts val="0"/>
              </a:spcBef>
              <a:spcAft>
                <a:spcPts val="0"/>
              </a:spcAft>
              <a:buNone/>
            </a:pPr>
            <a:r>
              <a:t/>
            </a:r>
            <a:endParaRPr sz="400">
              <a:solidFill>
                <a:schemeClr val="dk1"/>
              </a:solidFill>
            </a:endParaRPr>
          </a:p>
          <a:p>
            <a:pPr indent="0" lvl="0" marL="0" rtl="0" algn="l">
              <a:lnSpc>
                <a:spcPct val="115000"/>
              </a:lnSpc>
              <a:spcBef>
                <a:spcPts val="0"/>
              </a:spcBef>
              <a:spcAft>
                <a:spcPts val="0"/>
              </a:spcAft>
              <a:buNone/>
            </a:pPr>
            <a:r>
              <a:rPr b="1" lang="en-CA" sz="1300">
                <a:solidFill>
                  <a:schemeClr val="dk1"/>
                </a:solidFill>
              </a:rPr>
              <a:t>Classification binaire </a:t>
            </a:r>
            <a:r>
              <a:rPr b="1" lang="en-CA" sz="1300">
                <a:solidFill>
                  <a:schemeClr val="accent2"/>
                </a:solidFill>
              </a:rPr>
              <a:t>déséquilibrée</a:t>
            </a:r>
            <a:endParaRPr b="1" sz="1300">
              <a:solidFill>
                <a:schemeClr val="accent2"/>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2 classes, mais pas du tout équivalentes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CA" sz="1300">
                <a:solidFill>
                  <a:schemeClr val="dk1"/>
                </a:solidFill>
              </a:rPr>
              <a:t>Mon email est-il un spam ou pas?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CA" sz="1300">
                <a:solidFill>
                  <a:schemeClr val="accent1"/>
                </a:solidFill>
              </a:rPr>
              <a:t>Recall</a:t>
            </a:r>
            <a:r>
              <a:rPr lang="en-CA" sz="1300">
                <a:solidFill>
                  <a:schemeClr val="dk1"/>
                </a:solidFill>
              </a:rPr>
              <a:t> : taux des spams détectés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CA" sz="1300">
                <a:solidFill>
                  <a:schemeClr val="accent1"/>
                </a:solidFill>
              </a:rPr>
              <a:t>Precision</a:t>
            </a:r>
            <a:r>
              <a:rPr lang="en-CA" sz="1300">
                <a:solidFill>
                  <a:schemeClr val="accent1"/>
                </a:solidFill>
              </a:rPr>
              <a:t> </a:t>
            </a:r>
            <a:r>
              <a:rPr lang="en-CA" sz="1300">
                <a:solidFill>
                  <a:schemeClr val="dk1"/>
                </a:solidFill>
              </a:rPr>
              <a:t>: parmi les documents classifiés comme étant des spams, quel ratio était réellement des spams</a:t>
            </a:r>
            <a:endParaRPr sz="13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Conclusion sur Naive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54" name="Google Shape;554;p66"/>
          <p:cNvSpPr txBox="1"/>
          <p:nvPr>
            <p:ph type="title"/>
          </p:nvPr>
        </p:nvSpPr>
        <p:spPr>
          <a:xfrm>
            <a:off x="135950" y="0"/>
            <a:ext cx="4347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RECALL / PRECISION</a:t>
            </a:r>
            <a:endParaRPr/>
          </a:p>
        </p:txBody>
      </p:sp>
      <p:sp>
        <p:nvSpPr>
          <p:cNvPr id="555" name="Google Shape;555;p66"/>
          <p:cNvSpPr txBox="1"/>
          <p:nvPr/>
        </p:nvSpPr>
        <p:spPr>
          <a:xfrm>
            <a:off x="0" y="655025"/>
            <a:ext cx="4597500" cy="279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CA" sz="1300">
                <a:solidFill>
                  <a:schemeClr val="dk1"/>
                </a:solidFill>
              </a:rPr>
              <a:t>Exemple:</a:t>
            </a:r>
            <a:endParaRPr b="1" sz="1300">
              <a:solidFill>
                <a:schemeClr val="dk1"/>
              </a:solidFill>
            </a:endParaRPr>
          </a:p>
          <a:p>
            <a:pPr indent="-311150" lvl="0" marL="457200" rtl="0" algn="l">
              <a:lnSpc>
                <a:spcPct val="115000"/>
              </a:lnSpc>
              <a:spcBef>
                <a:spcPts val="0"/>
              </a:spcBef>
              <a:spcAft>
                <a:spcPts val="0"/>
              </a:spcAft>
              <a:buSzPts val="1300"/>
              <a:buChar char="●"/>
            </a:pPr>
            <a:r>
              <a:rPr lang="en-CA" sz="1300">
                <a:solidFill>
                  <a:schemeClr val="dk1"/>
                </a:solidFill>
              </a:rPr>
              <a:t>Ensemble de test = 10000 SMS</a:t>
            </a:r>
            <a:endParaRPr sz="1300">
              <a:solidFill>
                <a:schemeClr val="dk1"/>
              </a:solidFill>
            </a:endParaRPr>
          </a:p>
          <a:p>
            <a:pPr indent="-311150" lvl="1" marL="914400" rtl="0" algn="l">
              <a:lnSpc>
                <a:spcPct val="115000"/>
              </a:lnSpc>
              <a:spcBef>
                <a:spcPts val="0"/>
              </a:spcBef>
              <a:spcAft>
                <a:spcPts val="0"/>
              </a:spcAft>
              <a:buSzPts val="1300"/>
              <a:buChar char="○"/>
            </a:pPr>
            <a:r>
              <a:rPr lang="en-CA" sz="1300">
                <a:solidFill>
                  <a:schemeClr val="dk1"/>
                </a:solidFill>
              </a:rPr>
              <a:t>1000 Spam, 9000 “Ham” (des non-spams)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Mon algo de classification obtient ces résultats: </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CA" sz="1300">
                <a:solidFill>
                  <a:schemeClr val="dk1"/>
                </a:solidFill>
              </a:rPr>
              <a:t>Sur 1000 Spams: “Spam” 930 fois, “Ham” 70 fois.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CA" sz="1300">
                <a:solidFill>
                  <a:schemeClr val="dk1"/>
                </a:solidFill>
              </a:rPr>
              <a:t>Sur 9000 Hams: “Spam” 17 fois, “Ham” 8983 fois.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CA" sz="1300">
                <a:solidFill>
                  <a:schemeClr val="accent1"/>
                </a:solidFill>
              </a:rPr>
              <a:t>Recall</a:t>
            </a:r>
            <a:r>
              <a:rPr lang="en-CA" sz="1300">
                <a:solidFill>
                  <a:schemeClr val="dk1"/>
                </a:solidFill>
              </a:rPr>
              <a:t> : taux des spams détectés</a:t>
            </a:r>
            <a:br>
              <a:rPr lang="en-CA" sz="1300">
                <a:solidFill>
                  <a:schemeClr val="dk1"/>
                </a:solidFill>
              </a:rPr>
            </a:br>
            <a:r>
              <a:rPr lang="en-CA" sz="1300">
                <a:solidFill>
                  <a:schemeClr val="dk1"/>
                </a:solidFill>
              </a:rPr>
              <a:t>= 930 / 1000 = 0.93 = 93%</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CA" sz="1300">
                <a:solidFill>
                  <a:schemeClr val="accent1"/>
                </a:solidFill>
              </a:rPr>
              <a:t>Precision</a:t>
            </a:r>
            <a:r>
              <a:rPr lang="en-CA" sz="1300">
                <a:solidFill>
                  <a:schemeClr val="accent1"/>
                </a:solidFill>
              </a:rPr>
              <a:t> </a:t>
            </a:r>
            <a:r>
              <a:rPr lang="en-CA" sz="1300">
                <a:solidFill>
                  <a:schemeClr val="dk1"/>
                </a:solidFill>
              </a:rPr>
              <a:t>: parmi les documents classifiés comme étant des spams, quel ratio était réellement des spams</a:t>
            </a:r>
            <a:br>
              <a:rPr lang="en-CA" sz="1300">
                <a:solidFill>
                  <a:schemeClr val="dk1"/>
                </a:solidFill>
              </a:rPr>
            </a:br>
            <a:r>
              <a:rPr lang="en-CA" sz="1300">
                <a:solidFill>
                  <a:schemeClr val="dk1"/>
                </a:solidFill>
              </a:rPr>
              <a:t>= 930 / (930 + 17) ≈ 0.982 = 98.2% </a:t>
            </a:r>
            <a:endParaRPr sz="13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Conclusion sur Naive Bayes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61" name="Google Shape;561;p67"/>
          <p:cNvSpPr txBox="1"/>
          <p:nvPr/>
        </p:nvSpPr>
        <p:spPr>
          <a:xfrm>
            <a:off x="50800" y="927100"/>
            <a:ext cx="4495800" cy="2485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300" u="none" cap="none" strike="noStrike">
                <a:solidFill>
                  <a:srgbClr val="333399"/>
                </a:solidFill>
                <a:latin typeface="Arial"/>
                <a:ea typeface="Arial"/>
                <a:cs typeface="Arial"/>
                <a:sym typeface="Arial"/>
              </a:rPr>
              <a:t>Avantages :</a:t>
            </a:r>
            <a:endParaRPr b="1" i="0" sz="1300" u="none" cap="none" strike="noStrike">
              <a:solidFill>
                <a:srgbClr val="333399"/>
              </a:solidFill>
              <a:latin typeface="Arial"/>
              <a:ea typeface="Arial"/>
              <a:cs typeface="Arial"/>
              <a:sym typeface="Arial"/>
            </a:endParaRPr>
          </a:p>
          <a:p>
            <a:pPr indent="-311150" lvl="0" marL="457200" rtl="0" algn="l">
              <a:lnSpc>
                <a:spcPct val="116055"/>
              </a:lnSpc>
              <a:spcBef>
                <a:spcPts val="0"/>
              </a:spcBef>
              <a:spcAft>
                <a:spcPts val="0"/>
              </a:spcAft>
              <a:buClr>
                <a:schemeClr val="dk1"/>
              </a:buClr>
              <a:buSzPts val="1300"/>
              <a:buChar char="●"/>
            </a:pPr>
            <a:r>
              <a:rPr lang="en-CA" sz="1300">
                <a:solidFill>
                  <a:schemeClr val="dk1"/>
                </a:solidFill>
              </a:rPr>
              <a:t>Modèle très simple.</a:t>
            </a:r>
            <a:endParaRPr sz="1300">
              <a:solidFill>
                <a:schemeClr val="dk1"/>
              </a:solidFill>
              <a:latin typeface="Calibri"/>
              <a:ea typeface="Calibri"/>
              <a:cs typeface="Calibri"/>
              <a:sym typeface="Calibri"/>
            </a:endParaRPr>
          </a:p>
          <a:p>
            <a:pPr indent="-311150" lvl="0" marL="457200" rtl="0" algn="l">
              <a:lnSpc>
                <a:spcPct val="116055"/>
              </a:lnSpc>
              <a:spcBef>
                <a:spcPts val="0"/>
              </a:spcBef>
              <a:spcAft>
                <a:spcPts val="0"/>
              </a:spcAft>
              <a:buClr>
                <a:schemeClr val="dk1"/>
              </a:buClr>
              <a:buSzPts val="1300"/>
              <a:buChar char="●"/>
            </a:pPr>
            <a:r>
              <a:rPr lang="en-CA" sz="1300">
                <a:solidFill>
                  <a:schemeClr val="dk1"/>
                </a:solidFill>
              </a:rPr>
              <a:t>Rapide car très peu de calculs.</a:t>
            </a:r>
            <a:endParaRPr sz="1300">
              <a:solidFill>
                <a:schemeClr val="dk1"/>
              </a:solidFill>
              <a:latin typeface="Times New Roman"/>
              <a:ea typeface="Times New Roman"/>
              <a:cs typeface="Times New Roman"/>
              <a:sym typeface="Times New Roman"/>
            </a:endParaRPr>
          </a:p>
          <a:p>
            <a:pPr indent="-311150" lvl="0" marL="457200" rtl="0" algn="l">
              <a:lnSpc>
                <a:spcPct val="116055"/>
              </a:lnSpc>
              <a:spcBef>
                <a:spcPts val="0"/>
              </a:spcBef>
              <a:spcAft>
                <a:spcPts val="0"/>
              </a:spcAft>
              <a:buClr>
                <a:schemeClr val="dk1"/>
              </a:buClr>
              <a:buSzPts val="1300"/>
              <a:buChar char="●"/>
            </a:pPr>
            <a:r>
              <a:rPr lang="en-CA" sz="1300">
                <a:solidFill>
                  <a:schemeClr val="dk1"/>
                </a:solidFill>
              </a:rPr>
              <a:t>Marche bien, dans certains cas.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b="1" lang="en-CA" sz="1300">
                <a:solidFill>
                  <a:srgbClr val="333399"/>
                </a:solidFill>
              </a:rPr>
              <a:t>Inconvénients</a:t>
            </a:r>
            <a:endParaRPr b="1" sz="1300">
              <a:solidFill>
                <a:srgbClr val="333399"/>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Sa naïveté ne s’applique pas à tous les problèmes.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CA" sz="1300">
                <a:solidFill>
                  <a:schemeClr val="dk1"/>
                </a:solidFill>
              </a:rPr>
              <a:t>Il ne dispense pas (au contraire!) de préprocesser le texte (comme</a:t>
            </a:r>
            <a:r>
              <a:rPr lang="en-CA" sz="1300">
                <a:solidFill>
                  <a:schemeClr val="dk1"/>
                </a:solidFill>
                <a:latin typeface="Times New Roman"/>
                <a:ea typeface="Times New Roman"/>
                <a:cs typeface="Times New Roman"/>
                <a:sym typeface="Times New Roman"/>
              </a:rPr>
              <a:t> </a:t>
            </a:r>
            <a:r>
              <a:rPr lang="en-CA" sz="1300">
                <a:solidFill>
                  <a:schemeClr val="dk1"/>
                </a:solidFill>
              </a:rPr>
              <a:t>tous les algorithmes, en fait)</a:t>
            </a:r>
            <a:endParaRPr b="0" i="0" sz="1300" u="none" cap="none" strike="noStrike">
              <a:solidFill>
                <a:srgbClr val="000000"/>
              </a:solidFill>
              <a:latin typeface="Calibri"/>
              <a:ea typeface="Calibri"/>
              <a:cs typeface="Calibri"/>
              <a:sym typeface="Calibri"/>
            </a:endParaRPr>
          </a:p>
        </p:txBody>
      </p:sp>
      <p:sp>
        <p:nvSpPr>
          <p:cNvPr id="562" name="Google Shape;562;p67"/>
          <p:cNvSpPr txBox="1"/>
          <p:nvPr>
            <p:ph type="title"/>
          </p:nvPr>
        </p:nvSpPr>
        <p:spPr>
          <a:xfrm>
            <a:off x="135950" y="0"/>
            <a:ext cx="4347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CONCLUSIONS SUR NAIVE BAYES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8"/>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Régression linéaire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1117600" y="2921000"/>
            <a:ext cx="34797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Image empruntée à Jean-Philippe Vert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94" name="Google Shape;94;p15"/>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1: CLASSIFICATION BINAIRE</a:t>
            </a:r>
            <a:endParaRPr/>
          </a:p>
        </p:txBody>
      </p:sp>
      <p:pic>
        <p:nvPicPr>
          <p:cNvPr descr="classif34.png" id="95" name="Google Shape;95;p15"/>
          <p:cNvPicPr preferRelativeResize="0"/>
          <p:nvPr/>
        </p:nvPicPr>
        <p:blipFill>
          <a:blip r:embed="rId3">
            <a:alphaModFix/>
          </a:blip>
          <a:stretch>
            <a:fillRect/>
          </a:stretch>
        </p:blipFill>
        <p:spPr>
          <a:xfrm>
            <a:off x="1043963" y="886500"/>
            <a:ext cx="2509466" cy="1882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Régression linéaire simple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73" name="Google Shape;573;p69"/>
          <p:cNvSpPr txBox="1"/>
          <p:nvPr/>
        </p:nvSpPr>
        <p:spPr>
          <a:xfrm>
            <a:off x="165100" y="665925"/>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A partir de n exemples, trouver la droite qui passe en leur "centre".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FF00"/>
                </a:solidFill>
                <a:latin typeface="Arial"/>
                <a:ea typeface="Arial"/>
                <a:cs typeface="Arial"/>
                <a:sym typeface="Arial"/>
              </a:rPr>
              <a:t>β</a:t>
            </a:r>
            <a:r>
              <a:rPr b="0" i="0" lang="en-CA" sz="797" u="none" cap="none" strike="noStrike">
                <a:solidFill>
                  <a:srgbClr val="00FF00"/>
                </a:solidFill>
                <a:latin typeface="Arial"/>
                <a:ea typeface="Arial"/>
                <a:cs typeface="Arial"/>
                <a:sym typeface="Arial"/>
              </a:rPr>
              <a:t>0</a:t>
            </a:r>
            <a:r>
              <a:rPr b="0" i="0" lang="en-CA" sz="1090" u="none" cap="none" strike="noStrike">
                <a:solidFill>
                  <a:srgbClr val="000000"/>
                </a:solidFill>
                <a:latin typeface="Arial"/>
                <a:ea typeface="Arial"/>
                <a:cs typeface="Arial"/>
                <a:sym typeface="Arial"/>
              </a:rPr>
              <a:t> : biais (valeur en x = 0)</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grpSp>
        <p:nvGrpSpPr>
          <p:cNvPr id="574" name="Google Shape;574;p69"/>
          <p:cNvGrpSpPr/>
          <p:nvPr/>
        </p:nvGrpSpPr>
        <p:grpSpPr>
          <a:xfrm>
            <a:off x="165100" y="1096025"/>
            <a:ext cx="4267200" cy="685700"/>
            <a:chOff x="356700" y="774700"/>
            <a:chExt cx="4267200" cy="685700"/>
          </a:xfrm>
        </p:grpSpPr>
        <p:sp>
          <p:nvSpPr>
            <p:cNvPr id="575" name="Google Shape;575;p69"/>
            <p:cNvSpPr txBox="1"/>
            <p:nvPr/>
          </p:nvSpPr>
          <p:spPr>
            <a:xfrm>
              <a:off x="356700" y="7747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FF0000"/>
                  </a:solidFill>
                  <a:latin typeface="Arial"/>
                  <a:ea typeface="Arial"/>
                  <a:cs typeface="Arial"/>
                  <a:sym typeface="Arial"/>
                </a:rPr>
                <a:t>β</a:t>
              </a:r>
              <a:r>
                <a:rPr b="0" i="0" lang="en-CA" sz="797" u="none" cap="none" strike="noStrike">
                  <a:solidFill>
                    <a:srgbClr val="FF0000"/>
                  </a:solidFill>
                  <a:latin typeface="Arial"/>
                  <a:ea typeface="Arial"/>
                  <a:cs typeface="Arial"/>
                  <a:sym typeface="Arial"/>
                </a:rPr>
                <a:t>1</a:t>
              </a:r>
              <a:r>
                <a:rPr b="0" i="0" lang="en-CA" sz="1090" u="none" cap="none" strike="noStrike">
                  <a:solidFill>
                    <a:srgbClr val="000000"/>
                  </a:solidFill>
                  <a:latin typeface="Arial"/>
                  <a:ea typeface="Arial"/>
                  <a:cs typeface="Arial"/>
                  <a:sym typeface="Arial"/>
                </a:rPr>
                <a:t> : pente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576" name="Google Shape;576;p69"/>
            <p:cNvSpPr txBox="1"/>
            <p:nvPr/>
          </p:nvSpPr>
          <p:spPr>
            <a:xfrm>
              <a:off x="660400" y="1054100"/>
              <a:ext cx="6858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réponse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577" name="Google Shape;577;p69"/>
            <p:cNvSpPr txBox="1"/>
            <p:nvPr/>
          </p:nvSpPr>
          <p:spPr>
            <a:xfrm>
              <a:off x="1295400" y="1054100"/>
              <a:ext cx="2819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a:t>
              </a:r>
              <a:r>
                <a:rPr b="0" i="0" lang="en-CA" sz="1090" u="none" cap="none" strike="noStrike">
                  <a:solidFill>
                    <a:srgbClr val="00FF00"/>
                  </a:solidFill>
                  <a:latin typeface="Arial"/>
                  <a:ea typeface="Arial"/>
                  <a:cs typeface="Arial"/>
                  <a:sym typeface="Arial"/>
                </a:rPr>
                <a:t>  β</a:t>
              </a:r>
              <a:r>
                <a:rPr b="0" i="0" lang="en-CA" sz="797" u="none" cap="none" strike="noStrike">
                  <a:solidFill>
                    <a:srgbClr val="00FF00"/>
                  </a:solidFill>
                  <a:latin typeface="Arial"/>
                  <a:ea typeface="Arial"/>
                  <a:cs typeface="Arial"/>
                  <a:sym typeface="Arial"/>
                </a:rPr>
                <a:t>0</a:t>
              </a:r>
              <a:r>
                <a:rPr b="0" i="0" lang="en-CA" sz="1090" u="none" cap="none" strike="noStrike">
                  <a:solidFill>
                    <a:srgbClr val="000000"/>
                  </a:solidFill>
                  <a:latin typeface="Arial"/>
                  <a:ea typeface="Arial"/>
                  <a:cs typeface="Arial"/>
                  <a:sym typeface="Arial"/>
                </a:rPr>
                <a:t> + </a:t>
              </a:r>
              <a:r>
                <a:rPr b="0" i="0" lang="en-CA" sz="1090" u="none" cap="none" strike="noStrike">
                  <a:solidFill>
                    <a:srgbClr val="FF0000"/>
                  </a:solidFill>
                  <a:latin typeface="Arial"/>
                  <a:ea typeface="Arial"/>
                  <a:cs typeface="Arial"/>
                  <a:sym typeface="Arial"/>
                </a:rPr>
                <a:t>β</a:t>
              </a:r>
              <a:r>
                <a:rPr b="0" i="0" lang="en-CA" sz="797" u="none" cap="none" strike="noStrike">
                  <a:solidFill>
                    <a:srgbClr val="FF0000"/>
                  </a:solidFill>
                  <a:latin typeface="Arial"/>
                  <a:ea typeface="Arial"/>
                  <a:cs typeface="Arial"/>
                  <a:sym typeface="Arial"/>
                </a:rPr>
                <a:t>1</a:t>
              </a:r>
              <a:r>
                <a:rPr b="0" i="0" lang="en-CA" sz="1090" u="none" cap="none" strike="noStrike">
                  <a:solidFill>
                    <a:srgbClr val="000000"/>
                  </a:solidFill>
                  <a:latin typeface="Arial"/>
                  <a:ea typeface="Arial"/>
                  <a:cs typeface="Arial"/>
                  <a:sym typeface="Arial"/>
                </a:rPr>
                <a:t> × (variable dépendante) + </a:t>
              </a:r>
              <a:r>
                <a:rPr b="0" i="0" lang="en-CA" sz="1090" u="none" cap="none" strike="noStrike">
                  <a:solidFill>
                    <a:srgbClr val="919191"/>
                  </a:solidFill>
                  <a:latin typeface="Arial"/>
                  <a:ea typeface="Arial"/>
                  <a:cs typeface="Arial"/>
                  <a:sym typeface="Arial"/>
                </a:rPr>
                <a:t>bruit</a:t>
              </a:r>
              <a:endParaRPr/>
            </a:p>
            <a:p>
              <a:pPr indent="0" lvl="0" marL="0" marR="0" rtl="0" algn="l">
                <a:lnSpc>
                  <a:spcPct val="116055"/>
                </a:lnSpc>
                <a:spcBef>
                  <a:spcPts val="0"/>
                </a:spcBef>
                <a:spcAft>
                  <a:spcPts val="0"/>
                </a:spcAft>
                <a:buNone/>
              </a:pPr>
              <a:r>
                <a:t/>
              </a:r>
              <a:endParaRPr b="0" i="0" sz="1090" u="none" cap="none" strike="noStrike">
                <a:solidFill>
                  <a:srgbClr val="919191"/>
                </a:solidFill>
                <a:latin typeface="Arial"/>
                <a:ea typeface="Arial"/>
                <a:cs typeface="Arial"/>
                <a:sym typeface="Arial"/>
              </a:endParaRPr>
            </a:p>
          </p:txBody>
        </p:sp>
        <p:sp>
          <p:nvSpPr>
            <p:cNvPr id="578" name="Google Shape;578;p69"/>
            <p:cNvSpPr txBox="1"/>
            <p:nvPr/>
          </p:nvSpPr>
          <p:spPr>
            <a:xfrm>
              <a:off x="1054100" y="1257300"/>
              <a:ext cx="292200" cy="203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Y</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579" name="Google Shape;579;p69"/>
            <p:cNvSpPr txBox="1"/>
            <p:nvPr/>
          </p:nvSpPr>
          <p:spPr>
            <a:xfrm>
              <a:off x="1295400" y="1257300"/>
              <a:ext cx="1193700" cy="203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a:t>
              </a:r>
              <a:r>
                <a:rPr b="0" i="0" lang="en-CA" sz="1090" u="none" cap="none" strike="noStrike">
                  <a:solidFill>
                    <a:srgbClr val="00FF00"/>
                  </a:solidFill>
                  <a:latin typeface="Arial"/>
                  <a:ea typeface="Arial"/>
                  <a:cs typeface="Arial"/>
                  <a:sym typeface="Arial"/>
                </a:rPr>
                <a:t>  β</a:t>
              </a:r>
              <a:r>
                <a:rPr b="0" i="0" lang="en-CA" sz="797" u="none" cap="none" strike="noStrike">
                  <a:solidFill>
                    <a:srgbClr val="00FF00"/>
                  </a:solidFill>
                  <a:latin typeface="Arial"/>
                  <a:ea typeface="Arial"/>
                  <a:cs typeface="Arial"/>
                  <a:sym typeface="Arial"/>
                </a:rPr>
                <a:t>0</a:t>
              </a:r>
              <a:r>
                <a:rPr b="0" i="0" lang="en-CA" sz="1090" u="none" cap="none" strike="noStrike">
                  <a:solidFill>
                    <a:srgbClr val="000000"/>
                  </a:solidFill>
                  <a:latin typeface="Arial"/>
                  <a:ea typeface="Arial"/>
                  <a:cs typeface="Arial"/>
                  <a:sym typeface="Arial"/>
                </a:rPr>
                <a:t> +</a:t>
              </a:r>
              <a:r>
                <a:rPr b="0" i="0" lang="en-CA" sz="1090" u="none" cap="none" strike="noStrike">
                  <a:solidFill>
                    <a:srgbClr val="FF0000"/>
                  </a:solidFill>
                  <a:latin typeface="Arial"/>
                  <a:ea typeface="Arial"/>
                  <a:cs typeface="Arial"/>
                  <a:sym typeface="Arial"/>
                </a:rPr>
                <a:t>β</a:t>
              </a:r>
              <a:r>
                <a:rPr b="0" i="0" lang="en-CA" sz="797" u="none" cap="none" strike="noStrike">
                  <a:solidFill>
                    <a:srgbClr val="FF0000"/>
                  </a:solidFill>
                  <a:latin typeface="Arial"/>
                  <a:ea typeface="Arial"/>
                  <a:cs typeface="Arial"/>
                  <a:sym typeface="Arial"/>
                </a:rPr>
                <a:t>1</a:t>
              </a:r>
              <a:r>
                <a:rPr b="0" i="0" lang="en-CA" sz="1090" u="none" cap="none" strike="noStrike">
                  <a:solidFill>
                    <a:srgbClr val="000000"/>
                  </a:solidFill>
                  <a:latin typeface="Arial"/>
                  <a:ea typeface="Arial"/>
                  <a:cs typeface="Arial"/>
                  <a:sym typeface="Arial"/>
                </a:rPr>
                <a:t>x+</a:t>
              </a:r>
              <a:r>
                <a:rPr b="0" i="0" lang="en-CA" sz="1090" u="none" cap="none" strike="noStrike">
                  <a:solidFill>
                    <a:srgbClr val="919191"/>
                  </a:solidFill>
                  <a:latin typeface="Arial"/>
                  <a:ea typeface="Arial"/>
                  <a:cs typeface="Arial"/>
                  <a:sym typeface="Arial"/>
                </a:rPr>
                <a:t>ε</a:t>
              </a:r>
              <a:endParaRPr/>
            </a:p>
            <a:p>
              <a:pPr indent="0" lvl="0" marL="0" marR="0" rtl="0" algn="l">
                <a:lnSpc>
                  <a:spcPct val="116055"/>
                </a:lnSpc>
                <a:spcBef>
                  <a:spcPts val="0"/>
                </a:spcBef>
                <a:spcAft>
                  <a:spcPts val="0"/>
                </a:spcAft>
                <a:buNone/>
              </a:pPr>
              <a:r>
                <a:t/>
              </a:r>
              <a:endParaRPr b="0" i="0" sz="1090" u="none" cap="none" strike="noStrike">
                <a:solidFill>
                  <a:srgbClr val="919191"/>
                </a:solidFill>
                <a:latin typeface="Arial"/>
                <a:ea typeface="Arial"/>
                <a:cs typeface="Arial"/>
                <a:sym typeface="Arial"/>
              </a:endParaRPr>
            </a:p>
          </p:txBody>
        </p:sp>
      </p:grpSp>
      <p:sp>
        <p:nvSpPr>
          <p:cNvPr id="580" name="Google Shape;580;p69"/>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13</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581" name="Google Shape;581;p6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RÉGRESSION LINÉAIRE SIMPLE</a:t>
            </a:r>
            <a:endParaRPr/>
          </a:p>
        </p:txBody>
      </p:sp>
      <p:pic>
        <p:nvPicPr>
          <p:cNvPr descr="regression1.png" id="582" name="Google Shape;582;p69"/>
          <p:cNvPicPr preferRelativeResize="0"/>
          <p:nvPr/>
        </p:nvPicPr>
        <p:blipFill>
          <a:blip r:embed="rId3">
            <a:alphaModFix/>
          </a:blip>
          <a:stretch>
            <a:fillRect/>
          </a:stretch>
        </p:blipFill>
        <p:spPr>
          <a:xfrm>
            <a:off x="1206038" y="1781721"/>
            <a:ext cx="2185325" cy="16105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0"/>
          <p:cNvSpPr txBox="1"/>
          <p:nvPr/>
        </p:nvSpPr>
        <p:spPr>
          <a:xfrm>
            <a:off x="76250" y="652525"/>
            <a:ext cx="45465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Objectif : minimiser la</a:t>
            </a:r>
            <a:r>
              <a:rPr b="1" i="0" lang="en-CA" sz="1100" u="none" cap="none" strike="noStrike">
                <a:solidFill>
                  <a:srgbClr val="333399"/>
                </a:solidFill>
                <a:latin typeface="Arial"/>
                <a:ea typeface="Arial"/>
                <a:cs typeface="Arial"/>
                <a:sym typeface="Arial"/>
              </a:rPr>
              <a:t> variance résiduelle</a:t>
            </a:r>
            <a:r>
              <a:rPr b="0" i="0" lang="en-CA" sz="1090" u="none" cap="none" strike="noStrike">
                <a:solidFill>
                  <a:srgbClr val="000000"/>
                </a:solidFill>
                <a:latin typeface="Arial"/>
                <a:ea typeface="Arial"/>
                <a:cs typeface="Arial"/>
                <a:sym typeface="Arial"/>
              </a:rPr>
              <a:t> (i.e.</a:t>
            </a:r>
            <a:r>
              <a:rPr b="0" i="0" lang="en-CA" sz="1090" u="none" cap="none" strike="noStrike">
                <a:solidFill>
                  <a:srgbClr val="919191"/>
                </a:solidFill>
                <a:latin typeface="Arial"/>
                <a:ea typeface="Arial"/>
                <a:cs typeface="Arial"/>
                <a:sym typeface="Arial"/>
              </a:rPr>
              <a:t> ε</a:t>
            </a:r>
            <a:r>
              <a:rPr b="0" i="0" lang="en-CA" sz="1090" u="none" cap="none" strike="noStrike">
                <a:solidFill>
                  <a:srgbClr val="000000"/>
                </a:solidFill>
                <a:latin typeface="Arial"/>
                <a:ea typeface="Arial"/>
                <a:cs typeface="Arial"/>
                <a:sym typeface="Arial"/>
              </a:rPr>
              <a:t>) trouver la meilleure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droite :</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588" name="Google Shape;588;p70"/>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14</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589" name="Google Shape;589;p7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ESTIMATION</a:t>
            </a:r>
            <a:endParaRPr/>
          </a:p>
        </p:txBody>
      </p:sp>
      <p:pic>
        <p:nvPicPr>
          <p:cNvPr id="590" name="Google Shape;590;p70"/>
          <p:cNvPicPr preferRelativeResize="0"/>
          <p:nvPr/>
        </p:nvPicPr>
        <p:blipFill>
          <a:blip r:embed="rId3">
            <a:alphaModFix/>
          </a:blip>
          <a:stretch>
            <a:fillRect/>
          </a:stretch>
        </p:blipFill>
        <p:spPr>
          <a:xfrm>
            <a:off x="0" y="1075365"/>
            <a:ext cx="4597401" cy="409669"/>
          </a:xfrm>
          <a:prstGeom prst="rect">
            <a:avLst/>
          </a:prstGeom>
          <a:noFill/>
          <a:ln>
            <a:noFill/>
          </a:ln>
        </p:spPr>
      </p:pic>
      <p:pic>
        <p:nvPicPr>
          <p:cNvPr descr="regression2.png" id="591" name="Google Shape;591;p70"/>
          <p:cNvPicPr preferRelativeResize="0"/>
          <p:nvPr/>
        </p:nvPicPr>
        <p:blipFill>
          <a:blip r:embed="rId4">
            <a:alphaModFix/>
          </a:blip>
          <a:stretch>
            <a:fillRect/>
          </a:stretch>
        </p:blipFill>
        <p:spPr>
          <a:xfrm>
            <a:off x="505688" y="1514272"/>
            <a:ext cx="3094375" cy="1943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1"/>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Régression linéaire multiple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597" name="Google Shape;597;p71"/>
          <p:cNvSpPr txBox="1"/>
          <p:nvPr/>
        </p:nvSpPr>
        <p:spPr>
          <a:xfrm>
            <a:off x="267050" y="862513"/>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En ajoutant de nouvelles variables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598" name="Google Shape;598;p71"/>
          <p:cNvSpPr txBox="1"/>
          <p:nvPr/>
        </p:nvSpPr>
        <p:spPr>
          <a:xfrm>
            <a:off x="330200" y="1549400"/>
            <a:ext cx="4267200" cy="254100"/>
          </a:xfrm>
          <a:prstGeom prst="rect">
            <a:avLst/>
          </a:prstGeom>
          <a:noFill/>
          <a:ln>
            <a:noFill/>
          </a:ln>
        </p:spPr>
        <p:txBody>
          <a:bodyPr anchorCtr="0" anchor="t" bIns="0" lIns="0" spcFirstLastPara="1" rIns="0" wrap="square" tIns="0">
            <a:noAutofit/>
          </a:bodyPr>
          <a:lstStyle/>
          <a:p>
            <a:pPr indent="0" lvl="0" marL="0" marR="0" rtl="0" algn="l">
              <a:lnSpc>
                <a:spcPct val="201834"/>
              </a:lnSpc>
              <a:spcBef>
                <a:spcPts val="0"/>
              </a:spcBef>
              <a:spcAft>
                <a:spcPts val="0"/>
              </a:spcAft>
              <a:buNone/>
            </a:pP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	</a:t>
            </a:r>
            <a:endParaRPr/>
          </a:p>
          <a:p>
            <a:pPr indent="0" lvl="0" marL="0" marR="0" rtl="0" algn="l">
              <a:lnSpc>
                <a:spcPct val="201834"/>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599" name="Google Shape;599;p71"/>
          <p:cNvSpPr txBox="1"/>
          <p:nvPr/>
        </p:nvSpPr>
        <p:spPr>
          <a:xfrm>
            <a:off x="330200" y="22479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Solution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00" name="Google Shape;600;p71"/>
          <p:cNvSpPr txBox="1"/>
          <p:nvPr>
            <p:ph type="title"/>
          </p:nvPr>
        </p:nvSpPr>
        <p:spPr>
          <a:xfrm>
            <a:off x="267050" y="31275"/>
            <a:ext cx="41013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RÉGRESSION LINÉAIRE MULTIPLE</a:t>
            </a:r>
            <a:endParaRPr/>
          </a:p>
        </p:txBody>
      </p:sp>
      <p:sp>
        <p:nvSpPr>
          <p:cNvPr id="601" name="Google Shape;601;p71"/>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15</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id="602" name="Google Shape;602;p71"/>
          <p:cNvPicPr preferRelativeResize="0"/>
          <p:nvPr/>
        </p:nvPicPr>
        <p:blipFill>
          <a:blip r:embed="rId3">
            <a:alphaModFix/>
          </a:blip>
          <a:stretch>
            <a:fillRect/>
          </a:stretch>
        </p:blipFill>
        <p:spPr>
          <a:xfrm>
            <a:off x="356709" y="1142899"/>
            <a:ext cx="3954892" cy="368400"/>
          </a:xfrm>
          <a:prstGeom prst="rect">
            <a:avLst/>
          </a:prstGeom>
          <a:noFill/>
          <a:ln>
            <a:noFill/>
          </a:ln>
        </p:spPr>
      </p:pic>
      <p:pic>
        <p:nvPicPr>
          <p:cNvPr id="603" name="Google Shape;603;p71"/>
          <p:cNvPicPr preferRelativeResize="0"/>
          <p:nvPr/>
        </p:nvPicPr>
        <p:blipFill>
          <a:blip r:embed="rId4">
            <a:alphaModFix/>
          </a:blip>
          <a:stretch>
            <a:fillRect/>
          </a:stretch>
        </p:blipFill>
        <p:spPr>
          <a:xfrm>
            <a:off x="719450" y="1595225"/>
            <a:ext cx="2176050" cy="454054"/>
          </a:xfrm>
          <a:prstGeom prst="rect">
            <a:avLst/>
          </a:prstGeom>
          <a:noFill/>
          <a:ln>
            <a:noFill/>
          </a:ln>
        </p:spPr>
      </p:pic>
      <p:pic>
        <p:nvPicPr>
          <p:cNvPr id="604" name="Google Shape;604;p71"/>
          <p:cNvPicPr preferRelativeResize="0"/>
          <p:nvPr/>
        </p:nvPicPr>
        <p:blipFill>
          <a:blip r:embed="rId5">
            <a:alphaModFix/>
          </a:blip>
          <a:stretch>
            <a:fillRect/>
          </a:stretch>
        </p:blipFill>
        <p:spPr>
          <a:xfrm>
            <a:off x="177800" y="2538423"/>
            <a:ext cx="4267200" cy="7104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TROUVER LA SOLUTION</a:t>
            </a:r>
            <a:endParaRPr/>
          </a:p>
        </p:txBody>
      </p:sp>
      <p:pic>
        <p:nvPicPr>
          <p:cNvPr id="610" name="Google Shape;610;p72"/>
          <p:cNvPicPr preferRelativeResize="0"/>
          <p:nvPr/>
        </p:nvPicPr>
        <p:blipFill>
          <a:blip r:embed="rId3">
            <a:alphaModFix/>
          </a:blip>
          <a:stretch>
            <a:fillRect/>
          </a:stretch>
        </p:blipFill>
        <p:spPr>
          <a:xfrm>
            <a:off x="165100" y="1657536"/>
            <a:ext cx="4267200" cy="710426"/>
          </a:xfrm>
          <a:prstGeom prst="rect">
            <a:avLst/>
          </a:prstGeom>
          <a:noFill/>
          <a:ln>
            <a:noFill/>
          </a:ln>
        </p:spPr>
      </p:pic>
      <p:sp>
        <p:nvSpPr>
          <p:cNvPr id="611" name="Google Shape;611;p72"/>
          <p:cNvSpPr txBox="1"/>
          <p:nvPr/>
        </p:nvSpPr>
        <p:spPr>
          <a:xfrm>
            <a:off x="191575" y="735375"/>
            <a:ext cx="41577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666666"/>
                </a:solidFill>
              </a:rPr>
              <a:t>On cherche les poids qui minimisent cette fonction qui est </a:t>
            </a:r>
            <a:r>
              <a:rPr lang="en-CA">
                <a:solidFill>
                  <a:srgbClr val="0E5A73"/>
                </a:solidFill>
              </a:rPr>
              <a:t>convexe</a:t>
            </a:r>
            <a:r>
              <a:rPr lang="en-CA">
                <a:solidFill>
                  <a:srgbClr val="666666"/>
                </a:solidFill>
              </a:rPr>
              <a:t> et </a:t>
            </a:r>
            <a:r>
              <a:rPr lang="en-CA">
                <a:solidFill>
                  <a:srgbClr val="0E5A73"/>
                </a:solidFill>
              </a:rPr>
              <a:t>dérivable</a:t>
            </a:r>
            <a:r>
              <a:rPr lang="en-CA">
                <a:solidFill>
                  <a:srgbClr val="666666"/>
                </a:solidFill>
              </a:rPr>
              <a:t>. </a:t>
            </a:r>
            <a:endParaRPr>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TROUVER LA SOLUTION</a:t>
            </a:r>
            <a:endParaRPr/>
          </a:p>
        </p:txBody>
      </p:sp>
      <p:sp>
        <p:nvSpPr>
          <p:cNvPr id="617" name="Google Shape;617;p73"/>
          <p:cNvSpPr txBox="1"/>
          <p:nvPr/>
        </p:nvSpPr>
        <p:spPr>
          <a:xfrm>
            <a:off x="219850" y="2933250"/>
            <a:ext cx="41577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666666"/>
                </a:solidFill>
              </a:rPr>
              <a:t>Le minimum est atteint lorsque la dérivée vaut 0. </a:t>
            </a:r>
            <a:endParaRPr>
              <a:solidFill>
                <a:srgbClr val="666666"/>
              </a:solidFill>
            </a:endParaRPr>
          </a:p>
        </p:txBody>
      </p:sp>
      <p:grpSp>
        <p:nvGrpSpPr>
          <p:cNvPr id="618" name="Google Shape;618;p73"/>
          <p:cNvGrpSpPr/>
          <p:nvPr/>
        </p:nvGrpSpPr>
        <p:grpSpPr>
          <a:xfrm>
            <a:off x="248050" y="746350"/>
            <a:ext cx="3870450" cy="2054700"/>
            <a:chOff x="265975" y="1279750"/>
            <a:chExt cx="3870450" cy="2054700"/>
          </a:xfrm>
        </p:grpSpPr>
        <p:cxnSp>
          <p:nvCxnSpPr>
            <p:cNvPr id="619" name="Google Shape;619;p73"/>
            <p:cNvCxnSpPr/>
            <p:nvPr/>
          </p:nvCxnSpPr>
          <p:spPr>
            <a:xfrm>
              <a:off x="1392400" y="1279750"/>
              <a:ext cx="3000" cy="18429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73"/>
            <p:cNvCxnSpPr/>
            <p:nvPr/>
          </p:nvCxnSpPr>
          <p:spPr>
            <a:xfrm>
              <a:off x="919925" y="2753500"/>
              <a:ext cx="3107100" cy="0"/>
            </a:xfrm>
            <a:prstGeom prst="straightConnector1">
              <a:avLst/>
            </a:prstGeom>
            <a:noFill/>
            <a:ln cap="flat" cmpd="sng" w="9525">
              <a:solidFill>
                <a:schemeClr val="dk2"/>
              </a:solidFill>
              <a:prstDash val="solid"/>
              <a:round/>
              <a:headEnd len="med" w="med" type="none"/>
              <a:tailEnd len="med" w="med" type="none"/>
            </a:ln>
          </p:spPr>
        </p:cxnSp>
        <p:sp>
          <p:nvSpPr>
            <p:cNvPr id="621" name="Google Shape;621;p73"/>
            <p:cNvSpPr/>
            <p:nvPr/>
          </p:nvSpPr>
          <p:spPr>
            <a:xfrm>
              <a:off x="1602050" y="1395525"/>
              <a:ext cx="1348575" cy="1217350"/>
            </a:xfrm>
            <a:custGeom>
              <a:rect b="b" l="l" r="r" t="t"/>
              <a:pathLst>
                <a:path extrusionOk="0" h="48694" w="53943">
                  <a:moveTo>
                    <a:pt x="0" y="0"/>
                  </a:moveTo>
                  <a:cubicBezTo>
                    <a:pt x="4193" y="8115"/>
                    <a:pt x="16167" y="48478"/>
                    <a:pt x="25157" y="48687"/>
                  </a:cubicBezTo>
                  <a:cubicBezTo>
                    <a:pt x="34148" y="48896"/>
                    <a:pt x="49145" y="9158"/>
                    <a:pt x="53943" y="1252"/>
                  </a:cubicBezTo>
                </a:path>
              </a:pathLst>
            </a:custGeom>
            <a:noFill/>
            <a:ln cap="flat" cmpd="sng" w="9525">
              <a:solidFill>
                <a:schemeClr val="dk2"/>
              </a:solidFill>
              <a:prstDash val="solid"/>
              <a:round/>
              <a:headEnd len="med" w="med" type="none"/>
              <a:tailEnd len="med" w="med" type="none"/>
            </a:ln>
          </p:spPr>
        </p:sp>
        <p:cxnSp>
          <p:nvCxnSpPr>
            <p:cNvPr id="622" name="Google Shape;622;p73"/>
            <p:cNvCxnSpPr/>
            <p:nvPr/>
          </p:nvCxnSpPr>
          <p:spPr>
            <a:xfrm>
              <a:off x="1054475" y="2421825"/>
              <a:ext cx="309900" cy="181500"/>
            </a:xfrm>
            <a:prstGeom prst="straightConnector1">
              <a:avLst/>
            </a:prstGeom>
            <a:noFill/>
            <a:ln cap="flat" cmpd="sng" w="9525">
              <a:solidFill>
                <a:schemeClr val="dk2"/>
              </a:solidFill>
              <a:prstDash val="solid"/>
              <a:round/>
              <a:headEnd len="med" w="med" type="none"/>
              <a:tailEnd len="med" w="med" type="triangle"/>
            </a:ln>
          </p:spPr>
        </p:cxnSp>
        <p:sp>
          <p:nvSpPr>
            <p:cNvPr id="623" name="Google Shape;623;p73"/>
            <p:cNvSpPr txBox="1"/>
            <p:nvPr/>
          </p:nvSpPr>
          <p:spPr>
            <a:xfrm>
              <a:off x="265975" y="2237225"/>
              <a:ext cx="7884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Lato"/>
                  <a:ea typeface="Lato"/>
                  <a:cs typeface="Lato"/>
                  <a:sym typeface="Lato"/>
                </a:rPr>
                <a:t>minimum</a:t>
              </a:r>
              <a:endParaRPr sz="1000">
                <a:latin typeface="Lato"/>
                <a:ea typeface="Lato"/>
                <a:cs typeface="Lato"/>
                <a:sym typeface="Lato"/>
              </a:endParaRPr>
            </a:p>
          </p:txBody>
        </p:sp>
        <p:sp>
          <p:nvSpPr>
            <p:cNvPr id="624" name="Google Shape;624;p73"/>
            <p:cNvSpPr txBox="1"/>
            <p:nvPr/>
          </p:nvSpPr>
          <p:spPr>
            <a:xfrm>
              <a:off x="1201525" y="3106150"/>
              <a:ext cx="29349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Lato"/>
                  <a:ea typeface="Lato"/>
                  <a:cs typeface="Lato"/>
                  <a:sym typeface="Lato"/>
                </a:rPr>
                <a:t>valeur pour laquelle le minimum est atteint</a:t>
              </a:r>
              <a:endParaRPr sz="1000">
                <a:latin typeface="Lato"/>
                <a:ea typeface="Lato"/>
                <a:cs typeface="Lato"/>
                <a:sym typeface="Lato"/>
              </a:endParaRPr>
            </a:p>
          </p:txBody>
        </p:sp>
        <p:cxnSp>
          <p:nvCxnSpPr>
            <p:cNvPr id="625" name="Google Shape;625;p73"/>
            <p:cNvCxnSpPr/>
            <p:nvPr/>
          </p:nvCxnSpPr>
          <p:spPr>
            <a:xfrm flipH="1">
              <a:off x="2230925" y="2806700"/>
              <a:ext cx="6300" cy="372300"/>
            </a:xfrm>
            <a:prstGeom prst="straightConnector1">
              <a:avLst/>
            </a:prstGeom>
            <a:noFill/>
            <a:ln cap="flat" cmpd="sng" w="9525">
              <a:solidFill>
                <a:schemeClr val="dk2"/>
              </a:solidFill>
              <a:prstDash val="solid"/>
              <a:round/>
              <a:headEnd len="med" w="med" type="triangle"/>
              <a:tailEnd len="med" w="med" type="none"/>
            </a:ln>
          </p:spPr>
        </p:cxn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TROUVER LA SOLUTION</a:t>
            </a:r>
            <a:endParaRPr/>
          </a:p>
        </p:txBody>
      </p:sp>
      <p:sp>
        <p:nvSpPr>
          <p:cNvPr id="631" name="Google Shape;631;p74"/>
          <p:cNvSpPr txBox="1"/>
          <p:nvPr/>
        </p:nvSpPr>
        <p:spPr>
          <a:xfrm>
            <a:off x="219850" y="856900"/>
            <a:ext cx="42480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666666"/>
                </a:solidFill>
              </a:rPr>
              <a:t>Il suffit donc de dériver la fonction par rapport aux β et de trouver la solution de l’équation dérivée = 0.</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CA">
                <a:solidFill>
                  <a:srgbClr val="666666"/>
                </a:solidFill>
              </a:rPr>
              <a:t>Pour la régression linéaire, on est chanceux: cette solution a une </a:t>
            </a:r>
            <a:r>
              <a:rPr lang="en-CA">
                <a:solidFill>
                  <a:srgbClr val="0E5A73"/>
                </a:solidFill>
              </a:rPr>
              <a:t>forme fermée</a:t>
            </a:r>
            <a:r>
              <a:rPr lang="en-CA">
                <a:solidFill>
                  <a:srgbClr val="666666"/>
                </a:solidFill>
              </a:rPr>
              <a:t>, c’est-à-dire qu’on peut trouver la solution de cette équation à la main. Elle s’exprime de manière matricielle (pas besoin de retenir cette formule!):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p:txBody>
      </p:sp>
      <p:pic>
        <p:nvPicPr>
          <p:cNvPr id="632" name="Google Shape;632;p74"/>
          <p:cNvPicPr preferRelativeResize="0"/>
          <p:nvPr/>
        </p:nvPicPr>
        <p:blipFill>
          <a:blip r:embed="rId3">
            <a:alphaModFix/>
          </a:blip>
          <a:stretch>
            <a:fillRect/>
          </a:stretch>
        </p:blipFill>
        <p:spPr>
          <a:xfrm>
            <a:off x="1202950" y="2863650"/>
            <a:ext cx="2191501" cy="3226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Sur l’ensemble de test</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638" name="Google Shape;638;p75"/>
          <p:cNvSpPr txBox="1"/>
          <p:nvPr/>
        </p:nvSpPr>
        <p:spPr>
          <a:xfrm>
            <a:off x="50900" y="683450"/>
            <a:ext cx="4546500" cy="406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Quand un nouveau point x est donné, on peut</a:t>
            </a:r>
            <a:r>
              <a:rPr b="1" i="0" lang="en-CA" sz="1100" u="none" cap="none" strike="noStrike">
                <a:solidFill>
                  <a:srgbClr val="333399"/>
                </a:solidFill>
                <a:latin typeface="Arial"/>
                <a:ea typeface="Arial"/>
                <a:cs typeface="Arial"/>
                <a:sym typeface="Arial"/>
              </a:rPr>
              <a:t> prédire</a:t>
            </a:r>
            <a:r>
              <a:rPr b="0" i="0" lang="en-CA" sz="1090" u="none" cap="none" strike="noStrike">
                <a:solidFill>
                  <a:srgbClr val="000000"/>
                </a:solidFill>
                <a:latin typeface="Arial"/>
                <a:ea typeface="Arial"/>
                <a:cs typeface="Arial"/>
                <a:sym typeface="Arial"/>
              </a:rPr>
              <a:t> le ŷ</a:t>
            </a:r>
            <a:r>
              <a:rPr lang="en-CA" sz="1090">
                <a:latin typeface="Times New Roman"/>
                <a:ea typeface="Times New Roman"/>
                <a:cs typeface="Times New Roman"/>
                <a:sym typeface="Times New Roman"/>
              </a:rPr>
              <a:t> </a:t>
            </a:r>
            <a:r>
              <a:rPr b="0" i="0" lang="en-CA" sz="1090" u="none" cap="none" strike="noStrike">
                <a:solidFill>
                  <a:srgbClr val="000000"/>
                </a:solidFill>
                <a:latin typeface="Arial"/>
                <a:ea typeface="Arial"/>
                <a:cs typeface="Arial"/>
                <a:sym typeface="Arial"/>
              </a:rPr>
              <a:t>correspondant:</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39" name="Google Shape;639;p75"/>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16</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640" name="Google Shape;640;p7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PHASE DE TEST</a:t>
            </a:r>
            <a:endParaRPr/>
          </a:p>
        </p:txBody>
      </p:sp>
      <p:pic>
        <p:nvPicPr>
          <p:cNvPr descr="regression3.png" id="641" name="Google Shape;641;p75"/>
          <p:cNvPicPr preferRelativeResize="0"/>
          <p:nvPr/>
        </p:nvPicPr>
        <p:blipFill>
          <a:blip r:embed="rId3">
            <a:alphaModFix/>
          </a:blip>
          <a:stretch>
            <a:fillRect/>
          </a:stretch>
        </p:blipFill>
        <p:spPr>
          <a:xfrm>
            <a:off x="720898" y="1045898"/>
            <a:ext cx="3155600" cy="20546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Interprétation</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647" name="Google Shape;647;p76"/>
          <p:cNvSpPr txBox="1"/>
          <p:nvPr/>
        </p:nvSpPr>
        <p:spPr>
          <a:xfrm>
            <a:off x="25450" y="5842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Supposons un modèle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48" name="Google Shape;648;p76"/>
          <p:cNvSpPr txBox="1"/>
          <p:nvPr/>
        </p:nvSpPr>
        <p:spPr>
          <a:xfrm>
            <a:off x="50800" y="740375"/>
            <a:ext cx="4546500" cy="495300"/>
          </a:xfrm>
          <a:prstGeom prst="rect">
            <a:avLst/>
          </a:prstGeom>
          <a:noFill/>
          <a:ln>
            <a:noFill/>
          </a:ln>
        </p:spPr>
        <p:txBody>
          <a:bodyPr anchorCtr="0" anchor="t" bIns="0" lIns="0" spcFirstLastPara="1" rIns="0" wrap="square" tIns="0">
            <a:noAutofit/>
          </a:bodyPr>
          <a:lstStyle/>
          <a:p>
            <a:pPr indent="50800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salaire	= β</a:t>
            </a:r>
            <a:r>
              <a:rPr b="0" i="0" lang="en-CA" sz="797" u="none" cap="none" strike="noStrike">
                <a:solidFill>
                  <a:srgbClr val="000000"/>
                </a:solidFill>
                <a:latin typeface="Arial"/>
                <a:ea typeface="Arial"/>
                <a:cs typeface="Arial"/>
                <a:sym typeface="Arial"/>
              </a:rPr>
              <a:t>0</a:t>
            </a:r>
            <a:r>
              <a:rPr b="0" i="0" lang="en-CA" sz="1090" u="none" cap="none" strike="noStrike">
                <a:solidFill>
                  <a:srgbClr val="000000"/>
                </a:solidFill>
                <a:latin typeface="Arial"/>
                <a:ea typeface="Arial"/>
                <a:cs typeface="Arial"/>
                <a:sym typeface="Arial"/>
              </a:rPr>
              <a:t> + β</a:t>
            </a:r>
            <a:r>
              <a:rPr b="0" i="0" lang="en-CA" sz="797" u="none" cap="none" strike="noStrike">
                <a:solidFill>
                  <a:srgbClr val="000000"/>
                </a:solidFill>
                <a:latin typeface="Arial"/>
                <a:ea typeface="Arial"/>
                <a:cs typeface="Arial"/>
                <a:sym typeface="Arial"/>
              </a:rPr>
              <a:t>1</a:t>
            </a:r>
            <a:r>
              <a:rPr b="0" i="0" lang="en-CA" sz="1090" u="none" cap="none" strike="noStrike">
                <a:solidFill>
                  <a:srgbClr val="000000"/>
                </a:solidFill>
                <a:latin typeface="Arial"/>
                <a:ea typeface="Arial"/>
                <a:cs typeface="Arial"/>
                <a:sym typeface="Arial"/>
              </a:rPr>
              <a:t> × expérience + β</a:t>
            </a:r>
            <a:r>
              <a:rPr b="0" i="0" lang="en-CA" sz="797" u="none" cap="none" strike="noStrike">
                <a:solidFill>
                  <a:srgbClr val="000000"/>
                </a:solidFill>
                <a:latin typeface="Arial"/>
                <a:ea typeface="Arial"/>
                <a:cs typeface="Arial"/>
                <a:sym typeface="Arial"/>
              </a:rPr>
              <a:t>2</a:t>
            </a:r>
            <a:r>
              <a:rPr b="0" i="0" lang="en-CA" sz="1090" u="none" cap="none" strike="noStrike">
                <a:solidFill>
                  <a:srgbClr val="000000"/>
                </a:solidFill>
                <a:latin typeface="Arial"/>
                <a:ea typeface="Arial"/>
                <a:cs typeface="Arial"/>
                <a:sym typeface="Arial"/>
              </a:rPr>
              <a:t> × études + bruit</a:t>
            </a:r>
            <a:br>
              <a:rPr b="0" i="0" lang="en-CA" sz="1090" u="none" cap="none" strike="noStrike">
                <a:solidFill>
                  <a:srgbClr val="000000"/>
                </a:solidFill>
                <a:latin typeface="Times New Roman"/>
                <a:ea typeface="Times New Roman"/>
                <a:cs typeface="Times New Roman"/>
                <a:sym typeface="Times New Roman"/>
              </a:rPr>
            </a:br>
            <a:r>
              <a:rPr b="1" i="0" lang="en-CA" sz="1100" u="none" cap="none" strike="noStrike">
                <a:solidFill>
                  <a:srgbClr val="333399"/>
                </a:solidFill>
                <a:latin typeface="Arial"/>
                <a:ea typeface="Arial"/>
                <a:cs typeface="Arial"/>
                <a:sym typeface="Arial"/>
              </a:rPr>
              <a:t>Et supposons que les résultats soient :</a:t>
            </a:r>
            <a:endParaRPr/>
          </a:p>
          <a:p>
            <a:pPr indent="0" lvl="0" marL="0" marR="0" rtl="0" algn="l">
              <a:lnSpc>
                <a:spcPct val="174311"/>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49" name="Google Shape;649;p76"/>
          <p:cNvSpPr txBox="1"/>
          <p:nvPr/>
        </p:nvSpPr>
        <p:spPr>
          <a:xfrm>
            <a:off x="330200" y="11049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β</a:t>
            </a:r>
            <a:r>
              <a:rPr b="0" i="0" lang="en-CA" sz="797" u="none" cap="none" strike="noStrike">
                <a:solidFill>
                  <a:srgbClr val="000000"/>
                </a:solidFill>
                <a:latin typeface="Arial"/>
                <a:ea typeface="Arial"/>
                <a:cs typeface="Arial"/>
                <a:sym typeface="Arial"/>
              </a:rPr>
              <a:t>0</a:t>
            </a:r>
            <a:r>
              <a:rPr b="0" i="0" lang="en-CA" sz="1090" u="none" cap="none" strike="noStrike">
                <a:solidFill>
                  <a:srgbClr val="000000"/>
                </a:solidFill>
                <a:latin typeface="Arial"/>
                <a:ea typeface="Arial"/>
                <a:cs typeface="Arial"/>
                <a:sym typeface="Arial"/>
              </a:rPr>
              <a:t> = 900</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0" name="Google Shape;650;p76"/>
          <p:cNvSpPr txBox="1"/>
          <p:nvPr/>
        </p:nvSpPr>
        <p:spPr>
          <a:xfrm>
            <a:off x="330200" y="1257300"/>
            <a:ext cx="4267200" cy="406500"/>
          </a:xfrm>
          <a:prstGeom prst="rect">
            <a:avLst/>
          </a:prstGeom>
          <a:noFill/>
          <a:ln>
            <a:noFill/>
          </a:ln>
        </p:spPr>
        <p:txBody>
          <a:bodyPr anchorCtr="0" anchor="t" bIns="0" lIns="0" spcFirstLastPara="1" rIns="0" wrap="square" tIns="0">
            <a:noAutofit/>
          </a:bodyPr>
          <a:lstStyle/>
          <a:p>
            <a:pPr indent="0" lvl="0" marL="0" marR="0" rtl="0" algn="l">
              <a:lnSpc>
                <a:spcPct val="137614"/>
              </a:lnSpc>
              <a:spcBef>
                <a:spcPts val="0"/>
              </a:spcBef>
              <a:spcAft>
                <a:spcPts val="0"/>
              </a:spcAft>
              <a:buNone/>
            </a:pPr>
            <a:r>
              <a:rPr b="0" i="0" lang="en-CA" sz="1090" u="none" cap="none" strike="noStrike">
                <a:solidFill>
                  <a:srgbClr val="000000"/>
                </a:solidFill>
                <a:latin typeface="Arial"/>
                <a:ea typeface="Arial"/>
                <a:cs typeface="Arial"/>
                <a:sym typeface="Arial"/>
              </a:rPr>
              <a:t>β</a:t>
            </a:r>
            <a:r>
              <a:rPr b="0" i="0" lang="en-CA" sz="797" u="none" cap="none" strike="noStrike">
                <a:solidFill>
                  <a:srgbClr val="000000"/>
                </a:solidFill>
                <a:latin typeface="Arial"/>
                <a:ea typeface="Arial"/>
                <a:cs typeface="Arial"/>
                <a:sym typeface="Arial"/>
              </a:rPr>
              <a:t>1</a:t>
            </a:r>
            <a:r>
              <a:rPr b="0" i="0" lang="en-CA" sz="1090" u="none" cap="none" strike="noStrike">
                <a:solidFill>
                  <a:srgbClr val="000000"/>
                </a:solidFill>
                <a:latin typeface="Arial"/>
                <a:ea typeface="Arial"/>
                <a:cs typeface="Arial"/>
                <a:sym typeface="Arial"/>
              </a:rPr>
              <a:t> = 100</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β</a:t>
            </a:r>
            <a:r>
              <a:rPr b="0" i="0" lang="en-CA" sz="797" u="none" cap="none" strike="noStrike">
                <a:solidFill>
                  <a:srgbClr val="000000"/>
                </a:solidFill>
                <a:latin typeface="Arial"/>
                <a:ea typeface="Arial"/>
                <a:cs typeface="Arial"/>
                <a:sym typeface="Arial"/>
              </a:rPr>
              <a:t>2</a:t>
            </a:r>
            <a:r>
              <a:rPr b="0" i="0" lang="en-CA" sz="1090" u="none" cap="none" strike="noStrike">
                <a:solidFill>
                  <a:srgbClr val="000000"/>
                </a:solidFill>
                <a:latin typeface="Arial"/>
                <a:ea typeface="Arial"/>
                <a:cs typeface="Arial"/>
                <a:sym typeface="Arial"/>
              </a:rPr>
              <a:t> = 200</a:t>
            </a:r>
            <a:endParaRPr/>
          </a:p>
          <a:p>
            <a:pPr indent="0" lvl="0" marL="0" marR="0" rtl="0" algn="l">
              <a:lnSpc>
                <a:spcPct val="137614"/>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1" name="Google Shape;651;p76"/>
          <p:cNvSpPr txBox="1"/>
          <p:nvPr/>
        </p:nvSpPr>
        <p:spPr>
          <a:xfrm>
            <a:off x="50800" y="16764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On interprète que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2" name="Google Shape;652;p76"/>
          <p:cNvSpPr txBox="1"/>
          <p:nvPr/>
        </p:nvSpPr>
        <p:spPr>
          <a:xfrm>
            <a:off x="330200" y="18542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9266"/>
              </a:lnSpc>
              <a:spcBef>
                <a:spcPts val="0"/>
              </a:spcBef>
              <a:spcAft>
                <a:spcPts val="0"/>
              </a:spcAft>
              <a:buNone/>
            </a:pPr>
            <a:r>
              <a:rPr b="0" i="0" lang="en-CA" sz="1090" u="none" cap="none" strike="noStrike">
                <a:solidFill>
                  <a:srgbClr val="000000"/>
                </a:solidFill>
                <a:latin typeface="Arial"/>
                <a:ea typeface="Arial"/>
                <a:cs typeface="Arial"/>
                <a:sym typeface="Arial"/>
              </a:rPr>
              <a:t>Quelqu’un qui n’a ni études ni expérience touchera 900 euros en</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moyenne.</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3" name="Google Shape;653;p76"/>
          <p:cNvSpPr txBox="1"/>
          <p:nvPr/>
        </p:nvSpPr>
        <p:spPr>
          <a:xfrm>
            <a:off x="330200" y="22098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9266"/>
              </a:lnSpc>
              <a:spcBef>
                <a:spcPts val="0"/>
              </a:spcBef>
              <a:spcAft>
                <a:spcPts val="0"/>
              </a:spcAft>
              <a:buNone/>
            </a:pPr>
            <a:r>
              <a:rPr b="0" i="0" lang="en-CA" sz="1090" u="none" cap="none" strike="noStrike">
                <a:solidFill>
                  <a:srgbClr val="000000"/>
                </a:solidFill>
                <a:latin typeface="Arial"/>
                <a:ea typeface="Arial"/>
                <a:cs typeface="Arial"/>
                <a:sym typeface="Arial"/>
              </a:rPr>
              <a:t>Quelqu’un qui a un bac+5 et 5 ans d’expérience touchera 2400</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euros en moyenne.</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4" name="Google Shape;654;p76"/>
          <p:cNvSpPr txBox="1"/>
          <p:nvPr/>
        </p:nvSpPr>
        <p:spPr>
          <a:xfrm>
            <a:off x="330200" y="25527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Une année d’expérience supplémentaire rapporte en moyenne 100</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euros de plus.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5" name="Google Shape;655;p76"/>
          <p:cNvSpPr txBox="1"/>
          <p:nvPr/>
        </p:nvSpPr>
        <p:spPr>
          <a:xfrm>
            <a:off x="330200" y="28956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Une année d’études supplémentaire rapporte en moyenne 200</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euros de plus.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6" name="Google Shape;656;p76"/>
          <p:cNvSpPr txBox="1"/>
          <p:nvPr/>
        </p:nvSpPr>
        <p:spPr>
          <a:xfrm>
            <a:off x="4483100" y="3314700"/>
            <a:ext cx="114300" cy="126900"/>
          </a:xfrm>
          <a:prstGeom prst="rect">
            <a:avLst/>
          </a:prstGeom>
          <a:noFill/>
          <a:ln>
            <a:noFill/>
          </a:ln>
        </p:spPr>
        <p:txBody>
          <a:bodyPr anchorCtr="0" anchor="t" bIns="0" lIns="0" spcFirstLastPara="1" rIns="0" wrap="square" tIns="0">
            <a:noAutofit/>
          </a:bodyPr>
          <a:lstStyle/>
          <a:p>
            <a:pPr indent="0" lvl="0" marL="0" marR="0" rtl="0" algn="l">
              <a:lnSpc>
                <a:spcPct val="85320"/>
              </a:lnSpc>
              <a:spcBef>
                <a:spcPts val="0"/>
              </a:spcBef>
              <a:spcAft>
                <a:spcPts val="0"/>
              </a:spcAft>
              <a:buNone/>
            </a:pPr>
            <a:r>
              <a:rPr b="0" i="0" lang="en-CA" sz="797" u="none" cap="none" strike="noStrike">
                <a:solidFill>
                  <a:srgbClr val="000000"/>
                </a:solidFill>
                <a:latin typeface="Arial"/>
                <a:ea typeface="Arial"/>
                <a:cs typeface="Arial"/>
                <a:sym typeface="Arial"/>
              </a:rPr>
              <a:t>17</a:t>
            </a:r>
            <a:endParaRPr/>
          </a:p>
          <a:p>
            <a:pPr indent="0" lvl="0" marL="0" marR="0" rtl="0" algn="l">
              <a:lnSpc>
                <a:spcPct val="85320"/>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657" name="Google Shape;657;p7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INTERPRÉTATION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ÉVALUATION</a:t>
            </a:r>
            <a:endParaRPr/>
          </a:p>
        </p:txBody>
      </p:sp>
      <p:sp>
        <p:nvSpPr>
          <p:cNvPr id="663" name="Google Shape;663;p77"/>
          <p:cNvSpPr txBox="1"/>
          <p:nvPr/>
        </p:nvSpPr>
        <p:spPr>
          <a:xfrm>
            <a:off x="6375" y="573550"/>
            <a:ext cx="4267200" cy="190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n-CA" sz="1090" u="none" cap="none" strike="noStrike">
                <a:solidFill>
                  <a:srgbClr val="000000"/>
                </a:solidFill>
                <a:latin typeface="Arial"/>
                <a:ea typeface="Arial"/>
                <a:cs typeface="Arial"/>
                <a:sym typeface="Arial"/>
              </a:rPr>
              <a:t>On cherche à expliquer la</a:t>
            </a:r>
            <a:r>
              <a:rPr b="1" i="0" lang="en-CA" sz="1100" u="none" cap="none" strike="noStrike">
                <a:solidFill>
                  <a:srgbClr val="333399"/>
                </a:solidFill>
                <a:latin typeface="Arial"/>
                <a:ea typeface="Arial"/>
                <a:cs typeface="Arial"/>
                <a:sym typeface="Arial"/>
              </a:rPr>
              <a:t> variance totale</a:t>
            </a:r>
            <a:r>
              <a:rPr b="0" i="0" lang="en-CA" sz="1090" u="none" cap="none" strike="noStrike">
                <a:solidFill>
                  <a:srgbClr val="000000"/>
                </a:solidFill>
                <a:latin typeface="Arial"/>
                <a:ea typeface="Arial"/>
                <a:cs typeface="Arial"/>
                <a:sym typeface="Arial"/>
              </a:rPr>
              <a:t> (total sum of squares) :</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	</a:t>
            </a:r>
            <a:endParaRPr/>
          </a:p>
          <a:p>
            <a:pPr indent="0" lvl="0" marL="0" marR="0" rtl="0" algn="l">
              <a:lnSpc>
                <a:spcPct val="9082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64" name="Google Shape;664;p77"/>
          <p:cNvSpPr txBox="1"/>
          <p:nvPr/>
        </p:nvSpPr>
        <p:spPr>
          <a:xfrm>
            <a:off x="6350" y="1003275"/>
            <a:ext cx="4267200" cy="190500"/>
          </a:xfrm>
          <a:prstGeom prst="rect">
            <a:avLst/>
          </a:prstGeom>
          <a:noFill/>
          <a:ln>
            <a:noFill/>
          </a:ln>
        </p:spPr>
        <p:txBody>
          <a:bodyPr anchorCtr="0" anchor="t" bIns="0" lIns="0" spcFirstLastPara="1" rIns="0" wrap="square" tIns="0">
            <a:noAutofit/>
          </a:bodyPr>
          <a:lstStyle/>
          <a:p>
            <a:pPr indent="0" lvl="0" marL="0" marR="0" rtl="0" algn="l">
              <a:lnSpc>
                <a:spcPct val="136363"/>
              </a:lnSpc>
              <a:spcBef>
                <a:spcPts val="0"/>
              </a:spcBef>
              <a:spcAft>
                <a:spcPts val="0"/>
              </a:spcAft>
              <a:buNone/>
            </a:pPr>
            <a:r>
              <a:rPr b="0" i="0" lang="en-CA" sz="1090" u="none" cap="none" strike="noStrike">
                <a:solidFill>
                  <a:srgbClr val="000000"/>
                </a:solidFill>
                <a:latin typeface="Arial"/>
                <a:ea typeface="Arial"/>
                <a:cs typeface="Arial"/>
                <a:sym typeface="Arial"/>
              </a:rPr>
              <a:t>On calcule la</a:t>
            </a:r>
            <a:r>
              <a:rPr b="1" i="0" lang="en-CA" sz="1100" u="none" cap="none" strike="noStrike">
                <a:solidFill>
                  <a:srgbClr val="333399"/>
                </a:solidFill>
                <a:latin typeface="Arial"/>
                <a:ea typeface="Arial"/>
                <a:cs typeface="Arial"/>
                <a:sym typeface="Arial"/>
              </a:rPr>
              <a:t> variance expliquée</a:t>
            </a:r>
            <a:r>
              <a:rPr b="0" i="0" lang="en-CA" sz="1090" u="none" cap="none" strike="noStrike">
                <a:solidFill>
                  <a:srgbClr val="000000"/>
                </a:solidFill>
                <a:latin typeface="Arial"/>
                <a:ea typeface="Arial"/>
                <a:cs typeface="Arial"/>
                <a:sym typeface="Arial"/>
              </a:rPr>
              <a:t> (explained sum of squares) : </a:t>
            </a:r>
            <a:endParaRPr/>
          </a:p>
          <a:p>
            <a:pPr indent="0" lvl="0" marL="0" marR="0" rtl="0" algn="l">
              <a:lnSpc>
                <a:spcPct val="161290"/>
              </a:lnSpc>
              <a:spcBef>
                <a:spcPts val="0"/>
              </a:spcBef>
              <a:spcAft>
                <a:spcPts val="0"/>
              </a:spcAft>
              <a:buNone/>
            </a:pPr>
            <a:r>
              <a:t/>
            </a:r>
            <a:endParaRPr b="0" i="0" sz="930" u="none" cap="none" strike="noStrike">
              <a:solidFill>
                <a:srgbClr val="000000"/>
              </a:solidFill>
              <a:latin typeface="Calibri"/>
              <a:ea typeface="Calibri"/>
              <a:cs typeface="Calibri"/>
              <a:sym typeface="Calibri"/>
            </a:endParaRPr>
          </a:p>
        </p:txBody>
      </p:sp>
      <p:sp>
        <p:nvSpPr>
          <p:cNvPr id="665" name="Google Shape;665;p77"/>
          <p:cNvSpPr txBox="1"/>
          <p:nvPr/>
        </p:nvSpPr>
        <p:spPr>
          <a:xfrm>
            <a:off x="6363" y="1459638"/>
            <a:ext cx="4267200" cy="254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n-CA" sz="1090" u="none" cap="none" strike="noStrike">
                <a:solidFill>
                  <a:srgbClr val="000000"/>
                </a:solidFill>
                <a:latin typeface="Arial"/>
                <a:ea typeface="Arial"/>
                <a:cs typeface="Arial"/>
                <a:sym typeface="Arial"/>
              </a:rPr>
              <a:t>On veut minimiser la</a:t>
            </a:r>
            <a:r>
              <a:rPr b="1" i="0" lang="en-CA" sz="1100" u="none" cap="none" strike="noStrike">
                <a:solidFill>
                  <a:srgbClr val="333399"/>
                </a:solidFill>
                <a:latin typeface="Arial"/>
                <a:ea typeface="Arial"/>
                <a:cs typeface="Arial"/>
                <a:sym typeface="Arial"/>
              </a:rPr>
              <a:t> variance résiduelle</a:t>
            </a:r>
            <a:r>
              <a:rPr b="0" i="0" lang="en-CA" sz="1090" u="none" cap="none" strike="noStrike">
                <a:solidFill>
                  <a:srgbClr val="000000"/>
                </a:solidFill>
                <a:latin typeface="Arial"/>
                <a:ea typeface="Arial"/>
                <a:cs typeface="Arial"/>
                <a:sym typeface="Arial"/>
              </a:rPr>
              <a:t> (residual sum of squares</a:t>
            </a:r>
            <a:r>
              <a:rPr lang="en-CA" sz="1090"/>
              <a:t>) :</a:t>
            </a:r>
            <a:endParaRPr/>
          </a:p>
          <a:p>
            <a:pPr indent="0" lvl="0" marL="0" marR="0" rtl="0" algn="l">
              <a:lnSpc>
                <a:spcPct val="9082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66" name="Google Shape;666;p77"/>
          <p:cNvSpPr txBox="1"/>
          <p:nvPr/>
        </p:nvSpPr>
        <p:spPr>
          <a:xfrm>
            <a:off x="50800" y="1909725"/>
            <a:ext cx="585600" cy="190500"/>
          </a:xfrm>
          <a:prstGeom prst="rect">
            <a:avLst/>
          </a:prstGeom>
          <a:noFill/>
          <a:ln>
            <a:noFill/>
          </a:ln>
        </p:spPr>
        <p:txBody>
          <a:bodyPr anchorCtr="0" anchor="t" bIns="0" lIns="0" spcFirstLastPara="1" rIns="0" wrap="square" tIns="0">
            <a:noAutofit/>
          </a:bodyPr>
          <a:lstStyle/>
          <a:p>
            <a:pPr indent="0" lvl="0" marL="0" marR="0" rtl="0" algn="l">
              <a:lnSpc>
                <a:spcPct val="107798"/>
              </a:lnSpc>
              <a:spcBef>
                <a:spcPts val="0"/>
              </a:spcBef>
              <a:spcAft>
                <a:spcPts val="0"/>
              </a:spcAft>
              <a:buNone/>
            </a:pPr>
            <a:r>
              <a:rPr b="0" i="0" lang="en-CA" sz="1090" u="none" cap="none" strike="noStrike">
                <a:solidFill>
                  <a:srgbClr val="000000"/>
                </a:solidFill>
                <a:latin typeface="Arial"/>
                <a:ea typeface="Arial"/>
                <a:cs typeface="Arial"/>
                <a:sym typeface="Arial"/>
              </a:rPr>
              <a:t>Et on a : </a:t>
            </a:r>
            <a:endParaRPr b="0" i="0" sz="1090" u="none" cap="none" strike="noStrike">
              <a:solidFill>
                <a:srgbClr val="000000"/>
              </a:solidFill>
              <a:latin typeface="Calibri"/>
              <a:ea typeface="Calibri"/>
              <a:cs typeface="Calibri"/>
              <a:sym typeface="Calibri"/>
            </a:endParaRPr>
          </a:p>
        </p:txBody>
      </p:sp>
      <p:sp>
        <p:nvSpPr>
          <p:cNvPr id="667" name="Google Shape;667;p77"/>
          <p:cNvSpPr txBox="1"/>
          <p:nvPr/>
        </p:nvSpPr>
        <p:spPr>
          <a:xfrm>
            <a:off x="50800" y="2094850"/>
            <a:ext cx="4546500" cy="46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Le</a:t>
            </a:r>
            <a:r>
              <a:rPr b="1" i="0" lang="en-CA" sz="1100" u="none" cap="none" strike="noStrike">
                <a:solidFill>
                  <a:srgbClr val="333399"/>
                </a:solidFill>
                <a:latin typeface="Arial"/>
                <a:ea typeface="Arial"/>
                <a:cs typeface="Arial"/>
                <a:sym typeface="Arial"/>
              </a:rPr>
              <a:t> pourcentage de variance expliquée</a:t>
            </a:r>
            <a:r>
              <a:rPr b="0" i="0" lang="en-CA" sz="1090" u="none" cap="none" strike="noStrike">
                <a:solidFill>
                  <a:srgbClr val="000000"/>
                </a:solidFill>
                <a:latin typeface="Arial"/>
                <a:ea typeface="Arial"/>
                <a:cs typeface="Arial"/>
                <a:sym typeface="Arial"/>
              </a:rPr>
              <a:t> donne donc une indication sur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la qualité de la régression qu’on appelle R</a:t>
            </a:r>
            <a:r>
              <a:rPr b="0" baseline="30000" i="0" lang="en-CA" sz="797" u="none" cap="none" strike="noStrike">
                <a:solidFill>
                  <a:srgbClr val="000000"/>
                </a:solidFill>
                <a:latin typeface="Arial"/>
                <a:ea typeface="Arial"/>
                <a:cs typeface="Arial"/>
                <a:sym typeface="Arial"/>
              </a:rPr>
              <a:t>2</a:t>
            </a:r>
            <a:r>
              <a:rPr b="0" i="0" lang="en-CA" sz="1090" u="none" cap="none" strike="noStrike">
                <a:solidFill>
                  <a:srgbClr val="000000"/>
                </a:solidFill>
                <a:latin typeface="Arial"/>
                <a:ea typeface="Arial"/>
                <a:cs typeface="Arial"/>
                <a:sym typeface="Arial"/>
              </a:rPr>
              <a:t> (à calculer également sur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l’ensemble de test) :</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68" name="Google Shape;668;p77"/>
          <p:cNvSpPr txBox="1"/>
          <p:nvPr/>
        </p:nvSpPr>
        <p:spPr>
          <a:xfrm>
            <a:off x="50800" y="2870200"/>
            <a:ext cx="4546500" cy="203100"/>
          </a:xfrm>
          <a:prstGeom prst="rect">
            <a:avLst/>
          </a:prstGeom>
          <a:noFill/>
          <a:ln>
            <a:noFill/>
          </a:ln>
        </p:spPr>
        <p:txBody>
          <a:bodyPr anchorCtr="0" anchor="t" bIns="0" lIns="0" spcFirstLastPara="1" rIns="0" wrap="square" tIns="0">
            <a:noAutofit/>
          </a:bodyPr>
          <a:lstStyle/>
          <a:p>
            <a:pPr indent="0" lvl="0" marL="0" marR="0" rtl="0" algn="l">
              <a:lnSpc>
                <a:spcPct val="110091"/>
              </a:lnSpc>
              <a:spcBef>
                <a:spcPts val="0"/>
              </a:spcBef>
              <a:spcAft>
                <a:spcPts val="0"/>
              </a:spcAft>
              <a:buNone/>
            </a:pPr>
            <a:r>
              <a:rPr b="0" i="0" lang="en-CA" sz="1090" u="none" cap="none" strike="noStrike">
                <a:solidFill>
                  <a:srgbClr val="000000"/>
                </a:solidFill>
                <a:latin typeface="Arial"/>
                <a:ea typeface="Arial"/>
                <a:cs typeface="Arial"/>
                <a:sym typeface="Arial"/>
              </a:rPr>
              <a:t>Le R</a:t>
            </a:r>
            <a:r>
              <a:rPr b="0" baseline="30000" i="0" lang="en-CA" sz="797" u="none" cap="none" strike="noStrike">
                <a:solidFill>
                  <a:srgbClr val="000000"/>
                </a:solidFill>
                <a:latin typeface="Arial"/>
                <a:ea typeface="Arial"/>
                <a:cs typeface="Arial"/>
                <a:sym typeface="Arial"/>
              </a:rPr>
              <a:t>2</a:t>
            </a:r>
            <a:r>
              <a:rPr b="0" i="0" lang="en-CA" sz="1090" u="none" cap="none" strike="noStrike">
                <a:solidFill>
                  <a:srgbClr val="000000"/>
                </a:solidFill>
                <a:latin typeface="Arial"/>
                <a:ea typeface="Arial"/>
                <a:cs typeface="Arial"/>
                <a:sym typeface="Arial"/>
              </a:rPr>
              <a:t> se trouve entre 0 et 1 :</a:t>
            </a:r>
            <a:endParaRPr/>
          </a:p>
          <a:p>
            <a:pPr indent="0" lvl="0" marL="0" marR="0" rtl="0" algn="l">
              <a:lnSpc>
                <a:spcPct val="110091"/>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69" name="Google Shape;669;p77"/>
          <p:cNvSpPr txBox="1"/>
          <p:nvPr/>
        </p:nvSpPr>
        <p:spPr>
          <a:xfrm>
            <a:off x="330200" y="30607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 : rien n’est expliqué par les variables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70" name="Google Shape;670;p77"/>
          <p:cNvSpPr txBox="1"/>
          <p:nvPr/>
        </p:nvSpPr>
        <p:spPr>
          <a:xfrm>
            <a:off x="330200" y="32385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1 : tout est expliqué par les variables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71" name="Google Shape;671;p77"/>
          <p:cNvSpPr txBox="1"/>
          <p:nvPr/>
        </p:nvSpPr>
        <p:spPr>
          <a:xfrm>
            <a:off x="4483100" y="3314700"/>
            <a:ext cx="114300" cy="126900"/>
          </a:xfrm>
          <a:prstGeom prst="rect">
            <a:avLst/>
          </a:prstGeom>
          <a:noFill/>
          <a:ln>
            <a:noFill/>
          </a:ln>
        </p:spPr>
        <p:txBody>
          <a:bodyPr anchorCtr="0" anchor="t" bIns="0" lIns="0" spcFirstLastPara="1" rIns="0" wrap="square" tIns="0">
            <a:noAutofit/>
          </a:bodyPr>
          <a:lstStyle/>
          <a:p>
            <a:pPr indent="0" lvl="0" marL="0" marR="0" rtl="0" algn="l">
              <a:lnSpc>
                <a:spcPct val="85320"/>
              </a:lnSpc>
              <a:spcBef>
                <a:spcPts val="0"/>
              </a:spcBef>
              <a:spcAft>
                <a:spcPts val="0"/>
              </a:spcAft>
              <a:buNone/>
            </a:pPr>
            <a:r>
              <a:rPr b="0" i="0" lang="en-CA" sz="797" u="none" cap="none" strike="noStrike">
                <a:solidFill>
                  <a:srgbClr val="000000"/>
                </a:solidFill>
                <a:latin typeface="Arial"/>
                <a:ea typeface="Arial"/>
                <a:cs typeface="Arial"/>
                <a:sym typeface="Arial"/>
              </a:rPr>
              <a:t>18</a:t>
            </a:r>
            <a:endParaRPr/>
          </a:p>
          <a:p>
            <a:pPr indent="0" lvl="0" marL="0" marR="0" rtl="0" algn="l">
              <a:lnSpc>
                <a:spcPct val="85320"/>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id="672" name="Google Shape;672;p77"/>
          <p:cNvPicPr preferRelativeResize="0"/>
          <p:nvPr/>
        </p:nvPicPr>
        <p:blipFill>
          <a:blip r:embed="rId3">
            <a:alphaModFix/>
          </a:blip>
          <a:stretch>
            <a:fillRect/>
          </a:stretch>
        </p:blipFill>
        <p:spPr>
          <a:xfrm>
            <a:off x="1638199" y="1174649"/>
            <a:ext cx="1003525" cy="322555"/>
          </a:xfrm>
          <a:prstGeom prst="rect">
            <a:avLst/>
          </a:prstGeom>
          <a:noFill/>
          <a:ln>
            <a:noFill/>
          </a:ln>
        </p:spPr>
      </p:pic>
      <p:pic>
        <p:nvPicPr>
          <p:cNvPr id="673" name="Google Shape;673;p77"/>
          <p:cNvPicPr preferRelativeResize="0"/>
          <p:nvPr/>
        </p:nvPicPr>
        <p:blipFill>
          <a:blip r:embed="rId4">
            <a:alphaModFix/>
          </a:blip>
          <a:stretch>
            <a:fillRect/>
          </a:stretch>
        </p:blipFill>
        <p:spPr>
          <a:xfrm>
            <a:off x="636391" y="1941513"/>
            <a:ext cx="1387259" cy="126900"/>
          </a:xfrm>
          <a:prstGeom prst="rect">
            <a:avLst/>
          </a:prstGeom>
          <a:noFill/>
          <a:ln>
            <a:noFill/>
          </a:ln>
        </p:spPr>
      </p:pic>
      <p:pic>
        <p:nvPicPr>
          <p:cNvPr id="674" name="Google Shape;674;p77"/>
          <p:cNvPicPr preferRelativeResize="0"/>
          <p:nvPr/>
        </p:nvPicPr>
        <p:blipFill>
          <a:blip r:embed="rId5">
            <a:alphaModFix/>
          </a:blip>
          <a:stretch>
            <a:fillRect/>
          </a:stretch>
        </p:blipFill>
        <p:spPr>
          <a:xfrm>
            <a:off x="1644475" y="743175"/>
            <a:ext cx="1042800" cy="336291"/>
          </a:xfrm>
          <a:prstGeom prst="rect">
            <a:avLst/>
          </a:prstGeom>
          <a:noFill/>
          <a:ln>
            <a:noFill/>
          </a:ln>
        </p:spPr>
      </p:pic>
      <p:pic>
        <p:nvPicPr>
          <p:cNvPr id="675" name="Google Shape;675;p77"/>
          <p:cNvPicPr preferRelativeResize="0"/>
          <p:nvPr/>
        </p:nvPicPr>
        <p:blipFill>
          <a:blip r:embed="rId6">
            <a:alphaModFix/>
          </a:blip>
          <a:stretch>
            <a:fillRect/>
          </a:stretch>
        </p:blipFill>
        <p:spPr>
          <a:xfrm>
            <a:off x="1618562" y="1597616"/>
            <a:ext cx="1042792" cy="323625"/>
          </a:xfrm>
          <a:prstGeom prst="rect">
            <a:avLst/>
          </a:prstGeom>
          <a:noFill/>
          <a:ln>
            <a:noFill/>
          </a:ln>
        </p:spPr>
      </p:pic>
      <p:pic>
        <p:nvPicPr>
          <p:cNvPr id="676" name="Google Shape;676;p77"/>
          <p:cNvPicPr preferRelativeResize="0"/>
          <p:nvPr/>
        </p:nvPicPr>
        <p:blipFill>
          <a:blip r:embed="rId7">
            <a:alphaModFix/>
          </a:blip>
          <a:stretch>
            <a:fillRect/>
          </a:stretch>
        </p:blipFill>
        <p:spPr>
          <a:xfrm>
            <a:off x="1696123" y="2581355"/>
            <a:ext cx="1387250" cy="28884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descr="linreg_complexity.png" id="681" name="Google Shape;681;p78"/>
          <p:cNvPicPr preferRelativeResize="0"/>
          <p:nvPr/>
        </p:nvPicPr>
        <p:blipFill>
          <a:blip r:embed="rId3">
            <a:alphaModFix/>
          </a:blip>
          <a:stretch>
            <a:fillRect/>
          </a:stretch>
        </p:blipFill>
        <p:spPr>
          <a:xfrm>
            <a:off x="1203041" y="2057400"/>
            <a:ext cx="2162360" cy="1375475"/>
          </a:xfrm>
          <a:prstGeom prst="rect">
            <a:avLst/>
          </a:prstGeom>
          <a:noFill/>
          <a:ln>
            <a:noFill/>
          </a:ln>
        </p:spPr>
      </p:pic>
      <p:sp>
        <p:nvSpPr>
          <p:cNvPr id="682" name="Google Shape;682;p78"/>
          <p:cNvSpPr txBox="1"/>
          <p:nvPr/>
        </p:nvSpPr>
        <p:spPr>
          <a:xfrm>
            <a:off x="101600" y="1155700"/>
            <a:ext cx="4267200" cy="5589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SzPts val="1400"/>
              <a:buChar char="-"/>
            </a:pPr>
            <a:r>
              <a:rPr b="0" i="0" lang="en-CA" sz="1090" u="none" cap="none" strike="noStrike">
                <a:solidFill>
                  <a:srgbClr val="000000"/>
                </a:solidFill>
                <a:latin typeface="Arial"/>
                <a:ea typeface="Arial"/>
                <a:cs typeface="Arial"/>
                <a:sym typeface="Arial"/>
              </a:rPr>
              <a:t>Si </a:t>
            </a:r>
            <a:r>
              <a:rPr lang="en-CA" sz="1090"/>
              <a:t>d</a:t>
            </a:r>
            <a:r>
              <a:rPr b="0" i="0" lang="en-CA" sz="1090" u="none" cap="none" strike="noStrike">
                <a:solidFill>
                  <a:srgbClr val="000000"/>
                </a:solidFill>
                <a:latin typeface="Arial"/>
                <a:ea typeface="Arial"/>
                <a:cs typeface="Arial"/>
                <a:sym typeface="Arial"/>
              </a:rPr>
              <a:t>es variables sont</a:t>
            </a:r>
            <a:r>
              <a:rPr b="1" i="0" lang="en-CA" sz="1100" u="none" cap="none" strike="noStrike">
                <a:solidFill>
                  <a:srgbClr val="333399"/>
                </a:solidFill>
                <a:latin typeface="Arial"/>
                <a:ea typeface="Arial"/>
                <a:cs typeface="Arial"/>
                <a:sym typeface="Arial"/>
              </a:rPr>
              <a:t> corrélées</a:t>
            </a:r>
            <a:r>
              <a:rPr b="0" i="0" lang="en-CA" sz="1090" u="none" cap="none" strike="noStrike">
                <a:solidFill>
                  <a:srgbClr val="000000"/>
                </a:solidFill>
                <a:latin typeface="Arial"/>
                <a:ea typeface="Arial"/>
                <a:cs typeface="Arial"/>
                <a:sym typeface="Arial"/>
              </a:rPr>
              <a:t>, cela va perturber le modèle : deux</a:t>
            </a:r>
            <a:r>
              <a:rPr lang="en-CA" sz="1090">
                <a:latin typeface="Times New Roman"/>
                <a:ea typeface="Times New Roman"/>
                <a:cs typeface="Times New Roman"/>
                <a:sym typeface="Times New Roman"/>
              </a:rPr>
              <a:t> </a:t>
            </a:r>
            <a:r>
              <a:rPr b="0" i="0" lang="en-CA" sz="1090" u="none" cap="none" strike="noStrike">
                <a:solidFill>
                  <a:srgbClr val="000000"/>
                </a:solidFill>
                <a:latin typeface="Arial"/>
                <a:ea typeface="Arial"/>
                <a:cs typeface="Arial"/>
                <a:sym typeface="Arial"/>
              </a:rPr>
              <a:t>variables très ressemblantes n’auront pas forcément les mêmes poids.</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83" name="Google Shape;683;p7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LIMITES</a:t>
            </a:r>
            <a:endParaRPr/>
          </a:p>
        </p:txBody>
      </p:sp>
      <p:sp>
        <p:nvSpPr>
          <p:cNvPr id="684" name="Google Shape;684;p78"/>
          <p:cNvSpPr txBox="1"/>
          <p:nvPr/>
        </p:nvSpPr>
        <p:spPr>
          <a:xfrm>
            <a:off x="60950" y="7112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Le modèle linéaire est séduisant par sa simplicité mais vite limité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85" name="Google Shape;685;p78"/>
          <p:cNvSpPr txBox="1"/>
          <p:nvPr/>
        </p:nvSpPr>
        <p:spPr>
          <a:xfrm>
            <a:off x="101600" y="825500"/>
            <a:ext cx="4465200" cy="381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CA" sz="1090" u="none" cap="none" strike="noStrike">
                <a:solidFill>
                  <a:srgbClr val="000000"/>
                </a:solidFill>
                <a:latin typeface="Arial"/>
                <a:ea typeface="Arial"/>
                <a:cs typeface="Arial"/>
                <a:sym typeface="Arial"/>
              </a:rPr>
              <a:t>La solution demande l’inversion de la matrice X</a:t>
            </a:r>
            <a:r>
              <a:rPr b="0" baseline="30000" i="0" lang="en-CA" sz="797" u="none" cap="none" strike="noStrike">
                <a:solidFill>
                  <a:srgbClr val="000000"/>
                </a:solidFill>
                <a:latin typeface="Arial"/>
                <a:ea typeface="Arial"/>
                <a:cs typeface="Arial"/>
                <a:sym typeface="Arial"/>
              </a:rPr>
              <a:t>T</a:t>
            </a:r>
            <a:r>
              <a:rPr b="0" i="0" lang="en-CA" sz="1090" u="none" cap="none" strike="noStrike">
                <a:solidFill>
                  <a:srgbClr val="000000"/>
                </a:solidFill>
                <a:latin typeface="Arial"/>
                <a:ea typeface="Arial"/>
                <a:cs typeface="Arial"/>
                <a:sym typeface="Arial"/>
              </a:rPr>
              <a:t>X qui n’est  pas </a:t>
            </a:r>
            <a:r>
              <a:rPr lang="en-CA" sz="1090">
                <a:solidFill>
                  <a:schemeClr val="dk1"/>
                </a:solidFill>
              </a:rPr>
              <a:t>inversible si l’on a</a:t>
            </a:r>
            <a:r>
              <a:rPr b="1" lang="en-CA" sz="1100">
                <a:solidFill>
                  <a:srgbClr val="333399"/>
                </a:solidFill>
              </a:rPr>
              <a:t> plus de variables que d’observations</a:t>
            </a:r>
            <a:r>
              <a:rPr lang="en-CA" sz="1090">
                <a:solidFill>
                  <a:schemeClr val="dk1"/>
                </a:solidFill>
              </a:rPr>
              <a:t>.</a:t>
            </a:r>
            <a:endParaRPr b="0" i="0" sz="1090" u="none" cap="none" strike="noStrike">
              <a:solidFill>
                <a:srgbClr val="000000"/>
              </a:solidFill>
              <a:latin typeface="Calibri"/>
              <a:ea typeface="Calibri"/>
              <a:cs typeface="Calibri"/>
              <a:sym typeface="Calibri"/>
            </a:endParaRPr>
          </a:p>
        </p:txBody>
      </p:sp>
      <p:sp>
        <p:nvSpPr>
          <p:cNvPr id="686" name="Google Shape;686;p78"/>
          <p:cNvSpPr txBox="1"/>
          <p:nvPr/>
        </p:nvSpPr>
        <p:spPr>
          <a:xfrm>
            <a:off x="101600" y="1676400"/>
            <a:ext cx="4267200" cy="381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SzPts val="1400"/>
              <a:buChar char="-"/>
            </a:pPr>
            <a:r>
              <a:rPr b="0" i="0" lang="en-CA" sz="1090" u="none" cap="none" strike="noStrike">
                <a:solidFill>
                  <a:srgbClr val="000000"/>
                </a:solidFill>
                <a:latin typeface="Arial"/>
                <a:ea typeface="Arial"/>
                <a:cs typeface="Arial"/>
                <a:sym typeface="Arial"/>
              </a:rPr>
              <a:t>Plus on ajoute de variables, plus le modèle devient</a:t>
            </a:r>
            <a:r>
              <a:rPr b="1" i="0" lang="en-CA" sz="1100" u="none" cap="none" strike="noStrike">
                <a:solidFill>
                  <a:srgbClr val="333399"/>
                </a:solidFill>
                <a:latin typeface="Arial"/>
                <a:ea typeface="Arial"/>
                <a:cs typeface="Arial"/>
                <a:sym typeface="Arial"/>
              </a:rPr>
              <a:t> instable</a:t>
            </a:r>
            <a:r>
              <a:rPr b="0" i="0" lang="en-CA" sz="1090" u="none" cap="none" strike="noStrike">
                <a:solidFill>
                  <a:srgbClr val="000000"/>
                </a:solidFill>
                <a:latin typeface="Arial"/>
                <a:ea typeface="Arial"/>
                <a:cs typeface="Arial"/>
                <a:sym typeface="Arial"/>
              </a:rPr>
              <a:t> et on</a:t>
            </a:r>
            <a:r>
              <a:rPr lang="en-CA" sz="1090">
                <a:latin typeface="Times New Roman"/>
                <a:ea typeface="Times New Roman"/>
                <a:cs typeface="Times New Roman"/>
                <a:sym typeface="Times New Roman"/>
              </a:rPr>
              <a:t> </a:t>
            </a:r>
            <a:r>
              <a:rPr b="0" i="0" lang="en-CA" sz="1090" u="none" cap="none" strike="noStrike">
                <a:solidFill>
                  <a:srgbClr val="000000"/>
                </a:solidFill>
                <a:latin typeface="Arial"/>
                <a:ea typeface="Arial"/>
                <a:cs typeface="Arial"/>
                <a:sym typeface="Arial"/>
              </a:rPr>
              <a:t>risque donc le</a:t>
            </a:r>
            <a:r>
              <a:rPr b="1" i="0" lang="en-CA" sz="1100" u="none" cap="none" strike="noStrike">
                <a:solidFill>
                  <a:srgbClr val="333399"/>
                </a:solidFill>
                <a:latin typeface="Arial"/>
                <a:ea typeface="Arial"/>
                <a:cs typeface="Arial"/>
                <a:sym typeface="Arial"/>
              </a:rPr>
              <a:t> sur-apprentissage</a:t>
            </a:r>
            <a:r>
              <a:rPr b="0" i="0" lang="en-CA" sz="1090" u="none" cap="none" strike="noStrike">
                <a:solidFill>
                  <a:srgbClr val="000000"/>
                </a:solidFill>
                <a:latin typeface="Arial"/>
                <a:ea typeface="Arial"/>
                <a:cs typeface="Arial"/>
                <a:sym typeface="Arial"/>
              </a:rPr>
              <a:t>.</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87" name="Google Shape;687;p78"/>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19</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nvSpPr>
        <p:spPr>
          <a:xfrm>
            <a:off x="1117600" y="2921000"/>
            <a:ext cx="34797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lang="en-CA" sz="1090"/>
              <a:t>Source: wikipedia.com</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01" name="Google Shape;101;p16"/>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2: RÉGRESSION LINÉAIRE</a:t>
            </a:r>
            <a:endParaRPr/>
          </a:p>
        </p:txBody>
      </p:sp>
      <p:pic>
        <p:nvPicPr>
          <p:cNvPr descr="regression.png" id="102" name="Google Shape;102;p16"/>
          <p:cNvPicPr preferRelativeResize="0"/>
          <p:nvPr/>
        </p:nvPicPr>
        <p:blipFill>
          <a:blip r:embed="rId3">
            <a:alphaModFix/>
          </a:blip>
          <a:stretch>
            <a:fillRect/>
          </a:stretch>
        </p:blipFill>
        <p:spPr>
          <a:xfrm>
            <a:off x="872913" y="886500"/>
            <a:ext cx="2851667" cy="1882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PÉNALISATION</a:t>
            </a:r>
            <a:endParaRPr/>
          </a:p>
        </p:txBody>
      </p:sp>
      <p:sp>
        <p:nvSpPr>
          <p:cNvPr id="693" name="Google Shape;693;p79"/>
          <p:cNvSpPr txBox="1"/>
          <p:nvPr/>
        </p:nvSpPr>
        <p:spPr>
          <a:xfrm>
            <a:off x="145600" y="889550"/>
            <a:ext cx="4267200" cy="23145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Un mod</a:t>
            </a:r>
            <a:r>
              <a:rPr lang="en-CA" sz="1090"/>
              <a:t>è</a:t>
            </a:r>
            <a:r>
              <a:rPr b="0" i="0" lang="en-CA" sz="1090" u="none" cap="none" strike="noStrike">
                <a:solidFill>
                  <a:srgbClr val="000000"/>
                </a:solidFill>
                <a:latin typeface="Arial"/>
                <a:ea typeface="Arial"/>
                <a:cs typeface="Arial"/>
                <a:sym typeface="Arial"/>
              </a:rPr>
              <a:t>le </a:t>
            </a:r>
            <a:r>
              <a:rPr lang="en-CA" sz="1090"/>
              <a:t>linéaire avec de nombreuses variables</a:t>
            </a:r>
            <a:r>
              <a:rPr b="0" i="0" lang="en-CA" sz="1090" u="none" cap="none" strike="noStrike">
                <a:solidFill>
                  <a:srgbClr val="000000"/>
                </a:solidFill>
                <a:latin typeface="Arial"/>
                <a:ea typeface="Arial"/>
                <a:cs typeface="Arial"/>
                <a:sym typeface="Arial"/>
              </a:rPr>
              <a:t> peut être parfait sur l’ensemble</a:t>
            </a:r>
            <a:r>
              <a:rPr lang="en-CA" sz="1090">
                <a:latin typeface="Times New Roman"/>
                <a:ea typeface="Times New Roman"/>
                <a:cs typeface="Times New Roman"/>
                <a:sym typeface="Times New Roman"/>
              </a:rPr>
              <a:t> </a:t>
            </a:r>
            <a:r>
              <a:rPr b="0" i="0" lang="en-CA" sz="1090" u="none" cap="none" strike="noStrike">
                <a:solidFill>
                  <a:srgbClr val="000000"/>
                </a:solidFill>
                <a:latin typeface="Arial"/>
                <a:ea typeface="Arial"/>
                <a:cs typeface="Arial"/>
                <a:sym typeface="Arial"/>
              </a:rPr>
              <a:t>d’apprentissage. </a:t>
            </a:r>
            <a:r>
              <a:rPr lang="en-CA" sz="1090"/>
              <a:t>Mais il risque d’être</a:t>
            </a:r>
            <a:r>
              <a:rPr b="1" lang="en-CA" sz="1100">
                <a:solidFill>
                  <a:srgbClr val="333399"/>
                </a:solidFill>
              </a:rPr>
              <a:t> </a:t>
            </a:r>
            <a:r>
              <a:rPr b="1" lang="en-CA" sz="1100">
                <a:solidFill>
                  <a:srgbClr val="0E5A73"/>
                </a:solidFill>
              </a:rPr>
              <a:t>mauvais</a:t>
            </a:r>
            <a:r>
              <a:rPr lang="en-CA" sz="1090"/>
              <a:t> sur de nouvelles données.</a:t>
            </a:r>
            <a:br>
              <a:rPr lang="en-CA" sz="1090">
                <a:latin typeface="Times New Roman"/>
                <a:ea typeface="Times New Roman"/>
                <a:cs typeface="Times New Roman"/>
                <a:sym typeface="Times New Roman"/>
              </a:rPr>
            </a:br>
            <a:r>
              <a:rPr lang="en-CA" sz="1090"/>
              <a:t>Une solution :</a:t>
            </a:r>
            <a:r>
              <a:rPr b="1" lang="en-CA" sz="1100">
                <a:solidFill>
                  <a:srgbClr val="333399"/>
                </a:solidFill>
              </a:rPr>
              <a:t> </a:t>
            </a:r>
            <a:r>
              <a:rPr b="1" lang="en-CA" sz="1100">
                <a:solidFill>
                  <a:srgbClr val="0E5A73"/>
                </a:solidFill>
              </a:rPr>
              <a:t>pénaliser</a:t>
            </a:r>
            <a:r>
              <a:rPr lang="en-CA" sz="1090"/>
              <a:t> la complexité du modèle en forçant les poids à se comporter d’une certaine manière. Par exemple:</a:t>
            </a:r>
            <a:endParaRPr sz="1090"/>
          </a:p>
          <a:p>
            <a:pPr indent="-297815" lvl="0" marL="457200" marR="0" rtl="0" algn="l">
              <a:lnSpc>
                <a:spcPct val="128440"/>
              </a:lnSpc>
              <a:spcBef>
                <a:spcPts val="0"/>
              </a:spcBef>
              <a:spcAft>
                <a:spcPts val="0"/>
              </a:spcAft>
              <a:buSzPts val="1090"/>
              <a:buChar char="-"/>
            </a:pPr>
            <a:r>
              <a:rPr lang="en-CA" sz="1090"/>
              <a:t>la régression </a:t>
            </a:r>
            <a:r>
              <a:rPr lang="en-CA" sz="1090">
                <a:solidFill>
                  <a:schemeClr val="accent2"/>
                </a:solidFill>
              </a:rPr>
              <a:t>Ridge</a:t>
            </a:r>
            <a:r>
              <a:rPr lang="en-CA" sz="1090"/>
              <a:t> force les variables similaires à avoir des poids similaires</a:t>
            </a:r>
            <a:endParaRPr sz="1090"/>
          </a:p>
          <a:p>
            <a:pPr indent="-297815" lvl="0" marL="457200" marR="0" rtl="0" algn="l">
              <a:lnSpc>
                <a:spcPct val="128440"/>
              </a:lnSpc>
              <a:spcBef>
                <a:spcPts val="0"/>
              </a:spcBef>
              <a:spcAft>
                <a:spcPts val="0"/>
              </a:spcAft>
              <a:buSzPts val="1090"/>
              <a:buChar char="-"/>
            </a:pPr>
            <a:r>
              <a:rPr lang="en-CA" sz="1090"/>
              <a:t>la régression </a:t>
            </a:r>
            <a:r>
              <a:rPr lang="en-CA" sz="1090">
                <a:solidFill>
                  <a:schemeClr val="accent2"/>
                </a:solidFill>
              </a:rPr>
              <a:t>Lasso</a:t>
            </a:r>
            <a:r>
              <a:rPr lang="en-CA" sz="1090"/>
              <a:t> force certains poids à être nuls (les variables associées ne comptent pas)</a:t>
            </a:r>
            <a:endParaRPr sz="1090"/>
          </a:p>
          <a:p>
            <a:pPr indent="0" lvl="0" marL="0" rtl="0" algn="l">
              <a:lnSpc>
                <a:spcPct val="151376"/>
              </a:lnSpc>
              <a:spcBef>
                <a:spcPts val="0"/>
              </a:spcBef>
              <a:spcAft>
                <a:spcPts val="0"/>
              </a:spcAft>
              <a:buNone/>
            </a:pPr>
            <a:r>
              <a:t/>
            </a:r>
            <a:endParaRPr sz="1090">
              <a:latin typeface="Calibri"/>
              <a:ea typeface="Calibri"/>
              <a:cs typeface="Calibri"/>
              <a:sym typeface="Calibri"/>
            </a:endParaRPr>
          </a:p>
          <a:p>
            <a:pPr indent="0" lvl="0" marL="0" marR="0" rtl="0" algn="l">
              <a:lnSpc>
                <a:spcPct val="128440"/>
              </a:lnSpc>
              <a:spcBef>
                <a:spcPts val="0"/>
              </a:spcBef>
              <a:spcAft>
                <a:spcPts val="0"/>
              </a:spcAft>
              <a:buNone/>
            </a:pPr>
            <a:r>
              <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 PYTHON</a:t>
            </a:r>
            <a:endParaRPr/>
          </a:p>
        </p:txBody>
      </p:sp>
      <p:sp>
        <p:nvSpPr>
          <p:cNvPr id="699" name="Google Shape;699;p80"/>
          <p:cNvSpPr txBox="1"/>
          <p:nvPr/>
        </p:nvSpPr>
        <p:spPr>
          <a:xfrm>
            <a:off x="185650" y="758825"/>
            <a:ext cx="4226100" cy="6990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100" u="none" cap="none" strike="noStrike">
                <a:solidFill>
                  <a:srgbClr val="000000"/>
                </a:solidFill>
                <a:latin typeface="Roboto Mono"/>
                <a:ea typeface="Roboto Mono"/>
                <a:cs typeface="Roboto Mono"/>
                <a:sym typeface="Roboto Mono"/>
              </a:rPr>
              <a:t>from sklearn.linear_model import LinearRegression</a:t>
            </a:r>
            <a:endParaRPr sz="1100">
              <a:latin typeface="Roboto Mono"/>
              <a:ea typeface="Roboto Mono"/>
              <a:cs typeface="Roboto Mono"/>
              <a:sym typeface="Roboto Mono"/>
            </a:endParaRPr>
          </a:p>
          <a:p>
            <a:pPr indent="0" lvl="0" marL="0" rtl="0" algn="l">
              <a:lnSpc>
                <a:spcPct val="123853"/>
              </a:lnSpc>
              <a:spcBef>
                <a:spcPts val="0"/>
              </a:spcBef>
              <a:spcAft>
                <a:spcPts val="0"/>
              </a:spcAft>
              <a:buClr>
                <a:schemeClr val="dk1"/>
              </a:buClr>
              <a:buFont typeface="Arial"/>
              <a:buNone/>
            </a:pPr>
            <a:r>
              <a:rPr lang="en-CA" sz="1100">
                <a:solidFill>
                  <a:schemeClr val="dk1"/>
                </a:solidFill>
                <a:latin typeface="Roboto Mono"/>
                <a:ea typeface="Roboto Mono"/>
                <a:cs typeface="Roboto Mono"/>
                <a:sym typeface="Roboto Mono"/>
              </a:rPr>
              <a:t>model = LinearRegression()</a:t>
            </a:r>
            <a:br>
              <a:rPr lang="en-CA" sz="1100">
                <a:solidFill>
                  <a:schemeClr val="dk1"/>
                </a:solidFill>
                <a:latin typeface="Roboto Mono"/>
                <a:ea typeface="Roboto Mono"/>
                <a:cs typeface="Roboto Mono"/>
                <a:sym typeface="Roboto Mono"/>
              </a:rPr>
            </a:br>
            <a:r>
              <a:rPr lang="en-CA" sz="1100">
                <a:solidFill>
                  <a:schemeClr val="dk1"/>
                </a:solidFill>
                <a:latin typeface="Roboto Mono"/>
                <a:ea typeface="Roboto Mono"/>
                <a:cs typeface="Roboto Mono"/>
                <a:sym typeface="Roboto Mono"/>
              </a:rPr>
              <a:t>model.fit(Xtrain,Ytrain)</a:t>
            </a:r>
            <a:endParaRPr sz="1100">
              <a:solidFill>
                <a:schemeClr val="dk1"/>
              </a:solidFill>
              <a:latin typeface="Roboto Mono"/>
              <a:ea typeface="Roboto Mono"/>
              <a:cs typeface="Roboto Mono"/>
              <a:sym typeface="Roboto Mono"/>
            </a:endParaRPr>
          </a:p>
          <a:p>
            <a:pPr indent="0" lvl="0" marL="0" rtl="0" algn="l">
              <a:lnSpc>
                <a:spcPct val="123853"/>
              </a:lnSpc>
              <a:spcBef>
                <a:spcPts val="0"/>
              </a:spcBef>
              <a:spcAft>
                <a:spcPts val="0"/>
              </a:spcAft>
              <a:buClr>
                <a:schemeClr val="dk1"/>
              </a:buClr>
              <a:buFont typeface="Arial"/>
              <a:buNone/>
            </a:pPr>
            <a:r>
              <a:rPr lang="en-CA" sz="1100">
                <a:solidFill>
                  <a:schemeClr val="dk1"/>
                </a:solidFill>
                <a:latin typeface="Roboto Mono"/>
                <a:ea typeface="Roboto Mono"/>
                <a:cs typeface="Roboto Mono"/>
                <a:sym typeface="Roboto Mono"/>
              </a:rPr>
              <a:t>predictions = model.predict(Xtest)</a:t>
            </a:r>
            <a:endParaRPr sz="1100">
              <a:solidFill>
                <a:schemeClr val="dk1"/>
              </a:solidFill>
              <a:latin typeface="Roboto Mono"/>
              <a:ea typeface="Roboto Mono"/>
              <a:cs typeface="Roboto Mono"/>
              <a:sym typeface="Roboto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1"/>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CONCLUSION SUR LA RÉGRESSION LINÉAIRE</a:t>
            </a:r>
            <a:endParaRPr/>
          </a:p>
        </p:txBody>
      </p:sp>
      <p:sp>
        <p:nvSpPr>
          <p:cNvPr id="705" name="Google Shape;705;p81"/>
          <p:cNvSpPr txBox="1"/>
          <p:nvPr/>
        </p:nvSpPr>
        <p:spPr>
          <a:xfrm>
            <a:off x="25450" y="11938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Avantages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06" name="Google Shape;706;p81"/>
          <p:cNvSpPr txBox="1"/>
          <p:nvPr/>
        </p:nvSpPr>
        <p:spPr>
          <a:xfrm>
            <a:off x="330200" y="13843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Modèle simple et facile à estimer</a:t>
            </a:r>
            <a:r>
              <a:rPr lang="en-CA" sz="1090"/>
              <a:t>, solution “exacte”.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Interprétable.</a:t>
            </a:r>
            <a:endParaRPr b="0" i="0" sz="1090" u="none" cap="none" strike="noStrike">
              <a:solidFill>
                <a:srgbClr val="000000"/>
              </a:solidFill>
              <a:latin typeface="Arial"/>
              <a:ea typeface="Arial"/>
              <a:cs typeface="Arial"/>
              <a:sym typeface="Arial"/>
            </a:endParaRPr>
          </a:p>
          <a:p>
            <a:pPr indent="0" lvl="0" marL="0" marR="0" rtl="0" algn="l">
              <a:lnSpc>
                <a:spcPct val="128440"/>
              </a:lnSpc>
              <a:spcBef>
                <a:spcPts val="0"/>
              </a:spcBef>
              <a:spcAft>
                <a:spcPts val="0"/>
              </a:spcAft>
              <a:buNone/>
            </a:pPr>
            <a:r>
              <a:rPr lang="en-CA" sz="1090"/>
              <a:t>Adapté pour les problèmes simples.</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07" name="Google Shape;707;p81"/>
          <p:cNvSpPr txBox="1"/>
          <p:nvPr/>
        </p:nvSpPr>
        <p:spPr>
          <a:xfrm>
            <a:off x="50800" y="19812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Inconvénients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08" name="Google Shape;708;p81"/>
          <p:cNvSpPr txBox="1"/>
          <p:nvPr/>
        </p:nvSpPr>
        <p:spPr>
          <a:xfrm>
            <a:off x="330200" y="2146300"/>
            <a:ext cx="4267200" cy="39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CA" sz="1090"/>
              <a:t>I</a:t>
            </a:r>
            <a:r>
              <a:rPr b="0" i="0" lang="en-CA" sz="1090" u="none" cap="none" strike="noStrike">
                <a:solidFill>
                  <a:srgbClr val="000000"/>
                </a:solidFill>
                <a:latin typeface="Arial"/>
                <a:ea typeface="Arial"/>
                <a:cs typeface="Arial"/>
                <a:sym typeface="Arial"/>
              </a:rPr>
              <a:t>mpossible en grande</a:t>
            </a:r>
            <a:r>
              <a:rPr lang="en-CA" sz="1090">
                <a:latin typeface="Times New Roman"/>
                <a:ea typeface="Times New Roman"/>
                <a:cs typeface="Times New Roman"/>
                <a:sym typeface="Times New Roman"/>
              </a:rPr>
              <a:t> </a:t>
            </a:r>
            <a:r>
              <a:rPr b="0" i="0" lang="en-CA" sz="1090" u="none" cap="none" strike="noStrike">
                <a:solidFill>
                  <a:srgbClr val="000000"/>
                </a:solidFill>
                <a:latin typeface="Arial"/>
                <a:ea typeface="Arial"/>
                <a:cs typeface="Arial"/>
                <a:sym typeface="Arial"/>
              </a:rPr>
              <a:t>dimension.</a:t>
            </a:r>
            <a:endParaRPr sz="1090"/>
          </a:p>
          <a:p>
            <a:pPr indent="0" lvl="0" marL="0" marR="0" rtl="0" algn="l">
              <a:lnSpc>
                <a:spcPct val="100000"/>
              </a:lnSpc>
              <a:spcBef>
                <a:spcPts val="0"/>
              </a:spcBef>
              <a:spcAft>
                <a:spcPts val="0"/>
              </a:spcAft>
              <a:buNone/>
            </a:pPr>
            <a:r>
              <a:rPr lang="en-CA" sz="1090"/>
              <a:t>On se trouve rarement dans des situations où ce modèle est pertinent.</a:t>
            </a:r>
            <a:endParaRPr sz="109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2"/>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Régression logistique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3"/>
          <p:cNvSpPr txBox="1"/>
          <p:nvPr/>
        </p:nvSpPr>
        <p:spPr>
          <a:xfrm>
            <a:off x="330200" y="13208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Dans la régression linéaire, on prédit une variable Y continue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19" name="Google Shape;719;p83"/>
          <p:cNvSpPr txBox="1"/>
          <p:nvPr/>
        </p:nvSpPr>
        <p:spPr>
          <a:xfrm>
            <a:off x="330200" y="1604125"/>
            <a:ext cx="4267200" cy="444600"/>
          </a:xfrm>
          <a:prstGeom prst="rect">
            <a:avLst/>
          </a:prstGeom>
          <a:noFill/>
          <a:ln>
            <a:noFill/>
          </a:ln>
        </p:spPr>
        <p:txBody>
          <a:bodyPr anchorCtr="0" anchor="t" bIns="0" lIns="0" spcFirstLastPara="1" rIns="0" wrap="square" tIns="0">
            <a:noAutofit/>
          </a:bodyPr>
          <a:lstStyle/>
          <a:p>
            <a:pPr indent="0" lvl="0" marL="0" marR="0" rtl="0" algn="l">
              <a:lnSpc>
                <a:spcPct val="145454"/>
              </a:lnSpc>
              <a:spcBef>
                <a:spcPts val="0"/>
              </a:spcBef>
              <a:spcAft>
                <a:spcPts val="0"/>
              </a:spcAft>
              <a:buNone/>
            </a:pPr>
            <a:r>
              <a:rPr b="0" i="0" lang="en-CA" sz="1090" u="none" cap="none" strike="noStrike">
                <a:solidFill>
                  <a:srgbClr val="000000"/>
                </a:solidFill>
                <a:latin typeface="Arial"/>
                <a:ea typeface="Arial"/>
                <a:cs typeface="Arial"/>
                <a:sym typeface="Arial"/>
              </a:rPr>
              <a:t>La </a:t>
            </a:r>
            <a:r>
              <a:rPr lang="en-CA" sz="1090"/>
              <a:t>“</a:t>
            </a:r>
            <a:r>
              <a:rPr b="0" i="0" lang="en-CA" sz="1090" u="none" cap="none" strike="noStrike">
                <a:solidFill>
                  <a:srgbClr val="000000"/>
                </a:solidFill>
                <a:latin typeface="Arial"/>
                <a:ea typeface="Arial"/>
                <a:cs typeface="Arial"/>
                <a:sym typeface="Arial"/>
              </a:rPr>
              <a:t>régression</a:t>
            </a:r>
            <a:r>
              <a:rPr lang="en-CA" sz="1090"/>
              <a:t>”</a:t>
            </a:r>
            <a:r>
              <a:rPr b="0" i="0" lang="en-CA" sz="1090" u="none" cap="none" strike="noStrike">
                <a:solidFill>
                  <a:srgbClr val="000000"/>
                </a:solidFill>
                <a:latin typeface="Arial"/>
                <a:ea typeface="Arial"/>
                <a:cs typeface="Arial"/>
                <a:sym typeface="Arial"/>
              </a:rPr>
              <a:t> logistique permet en fait de faire de la</a:t>
            </a:r>
            <a:r>
              <a:rPr b="1" i="0" lang="en-CA" sz="1100" u="none" cap="none" strike="noStrike">
                <a:solidFill>
                  <a:srgbClr val="333399"/>
                </a:solidFill>
                <a:latin typeface="Arial"/>
                <a:ea typeface="Arial"/>
                <a:cs typeface="Arial"/>
                <a:sym typeface="Arial"/>
              </a:rPr>
              <a:t> classification</a:t>
            </a:r>
            <a:r>
              <a:rPr b="0" i="0" lang="en-CA" sz="1090" u="none" cap="none" strike="noStrike">
                <a:solidFill>
                  <a:srgbClr val="000000"/>
                </a:solidFill>
                <a:latin typeface="Arial"/>
                <a:ea typeface="Arial"/>
                <a:cs typeface="Arial"/>
                <a:sym typeface="Arial"/>
              </a:rPr>
              <a: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On considère ici la classification binaire : Y ∈ {0, 1}.</a:t>
            </a:r>
            <a:endParaRPr/>
          </a:p>
          <a:p>
            <a:pPr indent="0" lvl="0" marL="0" marR="0" rtl="0" algn="l">
              <a:lnSpc>
                <a:spcPct val="146789"/>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20" name="Google Shape;720;p83"/>
          <p:cNvSpPr txBox="1"/>
          <p:nvPr/>
        </p:nvSpPr>
        <p:spPr>
          <a:xfrm>
            <a:off x="4483100" y="3289300"/>
            <a:ext cx="114300" cy="1269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28</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721" name="Google Shape;721;p83"/>
          <p:cNvSpPr txBox="1"/>
          <p:nvPr>
            <p:ph type="title"/>
          </p:nvPr>
        </p:nvSpPr>
        <p:spPr>
          <a:xfrm>
            <a:off x="67975" y="0"/>
            <a:ext cx="44472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RÉGRESSION LOGISTIQUE BINAIRE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a:t>
            </a:r>
            <a:endParaRPr/>
          </a:p>
        </p:txBody>
      </p:sp>
      <p:sp>
        <p:nvSpPr>
          <p:cNvPr id="727" name="Google Shape;727;p8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a:t>
            </a:r>
            <a:endParaRPr/>
          </a:p>
        </p:txBody>
      </p:sp>
      <p:sp>
        <p:nvSpPr>
          <p:cNvPr id="728" name="Google Shape;728;p84"/>
          <p:cNvSpPr txBox="1"/>
          <p:nvPr/>
        </p:nvSpPr>
        <p:spPr>
          <a:xfrm>
            <a:off x="0" y="766275"/>
            <a:ext cx="4560600" cy="315000"/>
          </a:xfrm>
          <a:prstGeom prst="rect">
            <a:avLst/>
          </a:prstGeom>
          <a:noFill/>
          <a:ln>
            <a:noFill/>
          </a:ln>
        </p:spPr>
        <p:txBody>
          <a:bodyPr anchorCtr="0" anchor="ctr" bIns="91425" lIns="91425" spcFirstLastPara="1" rIns="91425" wrap="square" tIns="91425">
            <a:noAutofit/>
          </a:bodyPr>
          <a:lstStyle/>
          <a:p>
            <a:pPr indent="0" lvl="0" marL="0" rtl="0" algn="l">
              <a:lnSpc>
                <a:spcPct val="119266"/>
              </a:lnSpc>
              <a:spcBef>
                <a:spcPts val="0"/>
              </a:spcBef>
              <a:spcAft>
                <a:spcPts val="0"/>
              </a:spcAft>
              <a:buNone/>
            </a:pPr>
            <a:r>
              <a:rPr lang="en-CA" sz="1090">
                <a:solidFill>
                  <a:schemeClr val="dk1"/>
                </a:solidFill>
              </a:rPr>
              <a:t>Puisque l’on a une variable à expliquer qui ne prend que les valeurs 0 et 1, un modèle linéaire n’a pas de sens. </a:t>
            </a:r>
            <a:endParaRPr>
              <a:solidFill>
                <a:schemeClr val="dk1"/>
              </a:solidFill>
            </a:endParaRPr>
          </a:p>
        </p:txBody>
      </p:sp>
      <p:cxnSp>
        <p:nvCxnSpPr>
          <p:cNvPr id="729" name="Google Shape;729;p84"/>
          <p:cNvCxnSpPr/>
          <p:nvPr/>
        </p:nvCxnSpPr>
        <p:spPr>
          <a:xfrm flipH="1" rot="10800000">
            <a:off x="1291550" y="1297675"/>
            <a:ext cx="6300" cy="1359600"/>
          </a:xfrm>
          <a:prstGeom prst="straightConnector1">
            <a:avLst/>
          </a:prstGeom>
          <a:noFill/>
          <a:ln cap="flat" cmpd="sng" w="9525">
            <a:solidFill>
              <a:schemeClr val="dk2"/>
            </a:solidFill>
            <a:prstDash val="solid"/>
            <a:round/>
            <a:headEnd len="med" w="med" type="none"/>
            <a:tailEnd len="med" w="med" type="triangle"/>
          </a:ln>
        </p:spPr>
      </p:cxnSp>
      <p:cxnSp>
        <p:nvCxnSpPr>
          <p:cNvPr id="730" name="Google Shape;730;p84"/>
          <p:cNvCxnSpPr/>
          <p:nvPr/>
        </p:nvCxnSpPr>
        <p:spPr>
          <a:xfrm>
            <a:off x="920775" y="2471850"/>
            <a:ext cx="3133200" cy="0"/>
          </a:xfrm>
          <a:prstGeom prst="straightConnector1">
            <a:avLst/>
          </a:prstGeom>
          <a:noFill/>
          <a:ln cap="flat" cmpd="sng" w="9525">
            <a:solidFill>
              <a:schemeClr val="dk2"/>
            </a:solidFill>
            <a:prstDash val="solid"/>
            <a:round/>
            <a:headEnd len="med" w="med" type="none"/>
            <a:tailEnd len="med" w="med" type="triangle"/>
          </a:ln>
        </p:spPr>
      </p:cxnSp>
      <p:sp>
        <p:nvSpPr>
          <p:cNvPr id="731" name="Google Shape;731;p84"/>
          <p:cNvSpPr txBox="1"/>
          <p:nvPr/>
        </p:nvSpPr>
        <p:spPr>
          <a:xfrm>
            <a:off x="3763575" y="2508925"/>
            <a:ext cx="2904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t>x</a:t>
            </a:r>
            <a:endParaRPr/>
          </a:p>
        </p:txBody>
      </p:sp>
      <p:sp>
        <p:nvSpPr>
          <p:cNvPr id="732" name="Google Shape;732;p84"/>
          <p:cNvSpPr txBox="1"/>
          <p:nvPr/>
        </p:nvSpPr>
        <p:spPr>
          <a:xfrm>
            <a:off x="857075" y="1209125"/>
            <a:ext cx="2904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t>y</a:t>
            </a:r>
            <a:endParaRPr/>
          </a:p>
        </p:txBody>
      </p:sp>
      <p:sp>
        <p:nvSpPr>
          <p:cNvPr id="733" name="Google Shape;733;p84"/>
          <p:cNvSpPr/>
          <p:nvPr/>
        </p:nvSpPr>
        <p:spPr>
          <a:xfrm>
            <a:off x="21690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4"/>
          <p:cNvSpPr/>
          <p:nvPr/>
        </p:nvSpPr>
        <p:spPr>
          <a:xfrm>
            <a:off x="23214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4"/>
          <p:cNvSpPr/>
          <p:nvPr/>
        </p:nvSpPr>
        <p:spPr>
          <a:xfrm>
            <a:off x="24738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4"/>
          <p:cNvSpPr/>
          <p:nvPr/>
        </p:nvSpPr>
        <p:spPr>
          <a:xfrm>
            <a:off x="22452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4"/>
          <p:cNvSpPr/>
          <p:nvPr/>
        </p:nvSpPr>
        <p:spPr>
          <a:xfrm>
            <a:off x="25500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4"/>
          <p:cNvSpPr/>
          <p:nvPr/>
        </p:nvSpPr>
        <p:spPr>
          <a:xfrm>
            <a:off x="273330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4"/>
          <p:cNvSpPr/>
          <p:nvPr/>
        </p:nvSpPr>
        <p:spPr>
          <a:xfrm>
            <a:off x="2840350" y="1446025"/>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4"/>
          <p:cNvSpPr/>
          <p:nvPr/>
        </p:nvSpPr>
        <p:spPr>
          <a:xfrm>
            <a:off x="15737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4"/>
          <p:cNvSpPr/>
          <p:nvPr/>
        </p:nvSpPr>
        <p:spPr>
          <a:xfrm>
            <a:off x="17261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4"/>
          <p:cNvSpPr/>
          <p:nvPr/>
        </p:nvSpPr>
        <p:spPr>
          <a:xfrm>
            <a:off x="18785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4"/>
          <p:cNvSpPr/>
          <p:nvPr/>
        </p:nvSpPr>
        <p:spPr>
          <a:xfrm>
            <a:off x="20309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4"/>
          <p:cNvSpPr/>
          <p:nvPr/>
        </p:nvSpPr>
        <p:spPr>
          <a:xfrm>
            <a:off x="19547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4"/>
          <p:cNvSpPr/>
          <p:nvPr/>
        </p:nvSpPr>
        <p:spPr>
          <a:xfrm>
            <a:off x="213797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4"/>
          <p:cNvSpPr/>
          <p:nvPr/>
        </p:nvSpPr>
        <p:spPr>
          <a:xfrm>
            <a:off x="2245025" y="2456400"/>
            <a:ext cx="37200" cy="3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 name="Google Shape;747;p84"/>
          <p:cNvCxnSpPr/>
          <p:nvPr/>
        </p:nvCxnSpPr>
        <p:spPr>
          <a:xfrm flipH="1" rot="10800000">
            <a:off x="1526375" y="1229875"/>
            <a:ext cx="1248300" cy="15015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La fonction logit</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753" name="Google Shape;753;p85"/>
          <p:cNvSpPr txBox="1"/>
          <p:nvPr/>
        </p:nvSpPr>
        <p:spPr>
          <a:xfrm>
            <a:off x="1982675" y="2929125"/>
            <a:ext cx="14904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1" lang="en-CA" sz="1090" u="none" cap="none" strike="noStrike">
                <a:solidFill>
                  <a:srgbClr val="000000"/>
                </a:solidFill>
                <a:latin typeface="Arial"/>
                <a:ea typeface="Arial"/>
                <a:cs typeface="Arial"/>
                <a:sym typeface="Arial"/>
              </a:rPr>
              <a:t>Source : wikipedia.com</a:t>
            </a:r>
            <a:endParaRPr i="1"/>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54" name="Google Shape;754;p85"/>
          <p:cNvSpPr txBox="1"/>
          <p:nvPr/>
        </p:nvSpPr>
        <p:spPr>
          <a:xfrm>
            <a:off x="50800" y="31115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La régression logistique revient à appliquer cette fonction à une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55" name="Google Shape;755;p85"/>
          <p:cNvSpPr txBox="1"/>
          <p:nvPr/>
        </p:nvSpPr>
        <p:spPr>
          <a:xfrm>
            <a:off x="50800" y="3314700"/>
            <a:ext cx="4546500" cy="152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i="0" lang="en-CA" sz="1100" u="none" cap="none" strike="noStrike">
                <a:solidFill>
                  <a:srgbClr val="333399"/>
                </a:solidFill>
                <a:latin typeface="Arial"/>
                <a:ea typeface="Arial"/>
                <a:cs typeface="Arial"/>
                <a:sym typeface="Arial"/>
              </a:rPr>
              <a:t>régression linéaire simple pour "pousser" les valeurs vers 0 et 1.</a:t>
            </a:r>
            <a:endParaRPr/>
          </a:p>
          <a:p>
            <a:pPr indent="0" lvl="0" marL="0" marR="0" rtl="0" algn="l">
              <a:lnSpc>
                <a:spcPct val="124215"/>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756" name="Google Shape;756;p8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LA FONCTION LOGIT</a:t>
            </a:r>
            <a:endParaRPr/>
          </a:p>
        </p:txBody>
      </p:sp>
      <p:pic>
        <p:nvPicPr>
          <p:cNvPr descr="logit.png" id="757" name="Google Shape;757;p85"/>
          <p:cNvPicPr preferRelativeResize="0"/>
          <p:nvPr/>
        </p:nvPicPr>
        <p:blipFill>
          <a:blip r:embed="rId3">
            <a:alphaModFix/>
          </a:blip>
          <a:stretch>
            <a:fillRect/>
          </a:stretch>
        </p:blipFill>
        <p:spPr>
          <a:xfrm>
            <a:off x="1119450" y="657900"/>
            <a:ext cx="3526900" cy="2271225"/>
          </a:xfrm>
          <a:prstGeom prst="rect">
            <a:avLst/>
          </a:prstGeom>
          <a:noFill/>
          <a:ln>
            <a:noFill/>
          </a:ln>
        </p:spPr>
      </p:pic>
      <p:pic>
        <p:nvPicPr>
          <p:cNvPr id="758" name="Google Shape;758;p85"/>
          <p:cNvPicPr preferRelativeResize="0"/>
          <p:nvPr/>
        </p:nvPicPr>
        <p:blipFill>
          <a:blip r:embed="rId4">
            <a:alphaModFix/>
          </a:blip>
          <a:stretch>
            <a:fillRect/>
          </a:stretch>
        </p:blipFill>
        <p:spPr>
          <a:xfrm>
            <a:off x="101600" y="1495444"/>
            <a:ext cx="1151975" cy="406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6"/>
          <p:cNvSpPr txBox="1"/>
          <p:nvPr/>
        </p:nvSpPr>
        <p:spPr>
          <a:xfrm>
            <a:off x="50800" y="620950"/>
            <a:ext cx="4546500" cy="381000"/>
          </a:xfrm>
          <a:prstGeom prst="rect">
            <a:avLst/>
          </a:prstGeom>
          <a:noFill/>
          <a:ln>
            <a:noFill/>
          </a:ln>
        </p:spPr>
        <p:txBody>
          <a:bodyPr anchorCtr="0" anchor="t" bIns="0" lIns="0" spcFirstLastPara="1" rIns="0" wrap="square" tIns="0">
            <a:noAutofit/>
          </a:bodyPr>
          <a:lstStyle/>
          <a:p>
            <a:pPr indent="0" lvl="0" marL="0" marR="0" rtl="0" algn="l">
              <a:lnSpc>
                <a:spcPct val="119266"/>
              </a:lnSpc>
              <a:spcBef>
                <a:spcPts val="0"/>
              </a:spcBef>
              <a:spcAft>
                <a:spcPts val="0"/>
              </a:spcAft>
              <a:buNone/>
            </a:pPr>
            <a:r>
              <a:rPr b="0" i="0" lang="en-CA" sz="1090" u="none" cap="none" strike="noStrike">
                <a:solidFill>
                  <a:srgbClr val="000000"/>
                </a:solidFill>
                <a:latin typeface="Arial"/>
                <a:ea typeface="Arial"/>
                <a:cs typeface="Arial"/>
                <a:sym typeface="Arial"/>
              </a:rPr>
              <a:t>Comme d’habitude, X est l’input, Y l’output. La régression logistique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binaire repose sur le modèle suivant :</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64" name="Google Shape;764;p86"/>
          <p:cNvSpPr txBox="1"/>
          <p:nvPr/>
        </p:nvSpPr>
        <p:spPr>
          <a:xfrm>
            <a:off x="101650" y="1920950"/>
            <a:ext cx="4546500" cy="313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On réfléchit en termes de</a:t>
            </a:r>
            <a:r>
              <a:rPr b="1" i="0" lang="en-CA" sz="1100" u="none" cap="none" strike="noStrike">
                <a:solidFill>
                  <a:srgbClr val="333399"/>
                </a:solidFill>
                <a:latin typeface="Arial"/>
                <a:ea typeface="Arial"/>
                <a:cs typeface="Arial"/>
                <a:sym typeface="Arial"/>
              </a:rPr>
              <a:t> rapport de probabilités</a:t>
            </a:r>
            <a:r>
              <a:rPr b="0" i="0" lang="en-CA" sz="1090" u="none" cap="none" strike="noStrike">
                <a:solidFill>
                  <a:srgbClr val="000000"/>
                </a:solidFill>
                <a:latin typeface="Arial"/>
                <a:ea typeface="Arial"/>
                <a:cs typeface="Arial"/>
                <a:sym typeface="Arial"/>
              </a:rPr>
              <a:t> ou encore de</a:t>
            </a:r>
            <a:r>
              <a:rPr b="1" i="0" lang="en-CA" sz="1100" u="none" cap="none" strike="noStrike">
                <a:solidFill>
                  <a:srgbClr val="333399"/>
                </a:solidFill>
                <a:latin typeface="Arial"/>
                <a:ea typeface="Arial"/>
                <a:cs typeface="Arial"/>
                <a:sym typeface="Arial"/>
              </a:rPr>
              <a:t> odd</a:t>
            </a:r>
            <a:br>
              <a:rPr b="0" i="0" lang="en-CA" sz="1090" u="none" cap="none" strike="noStrike">
                <a:solidFill>
                  <a:srgbClr val="000000"/>
                </a:solidFill>
                <a:latin typeface="Times New Roman"/>
                <a:ea typeface="Times New Roman"/>
                <a:cs typeface="Times New Roman"/>
                <a:sym typeface="Times New Roman"/>
              </a:rPr>
            </a:br>
            <a:r>
              <a:rPr b="1" i="0" lang="en-CA" sz="1100" u="none" cap="none" strike="noStrike">
                <a:solidFill>
                  <a:srgbClr val="333399"/>
                </a:solidFill>
                <a:latin typeface="Arial"/>
                <a:ea typeface="Arial"/>
                <a:cs typeface="Arial"/>
                <a:sym typeface="Arial"/>
              </a:rPr>
              <a:t>ratios</a:t>
            </a:r>
            <a:r>
              <a:rPr b="0" i="0" lang="en-CA" sz="1090" u="none" cap="none" strike="noStrike">
                <a:solidFill>
                  <a:srgbClr val="000000"/>
                </a:solidFill>
                <a:latin typeface="Arial"/>
                <a:ea typeface="Arial"/>
                <a:cs typeface="Arial"/>
                <a:sym typeface="Arial"/>
              </a:rPr>
              <a:t> :</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65" name="Google Shape;765;p8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a:t>
            </a:r>
            <a:endParaRPr/>
          </a:p>
        </p:txBody>
      </p:sp>
      <p:pic>
        <p:nvPicPr>
          <p:cNvPr id="766" name="Google Shape;766;p86"/>
          <p:cNvPicPr preferRelativeResize="0"/>
          <p:nvPr/>
        </p:nvPicPr>
        <p:blipFill>
          <a:blip r:embed="rId3">
            <a:alphaModFix/>
          </a:blip>
          <a:stretch>
            <a:fillRect/>
          </a:stretch>
        </p:blipFill>
        <p:spPr>
          <a:xfrm>
            <a:off x="926518" y="1039074"/>
            <a:ext cx="2795071" cy="637150"/>
          </a:xfrm>
          <a:prstGeom prst="rect">
            <a:avLst/>
          </a:prstGeom>
          <a:noFill/>
          <a:ln>
            <a:noFill/>
          </a:ln>
        </p:spPr>
      </p:pic>
      <p:pic>
        <p:nvPicPr>
          <p:cNvPr id="767" name="Google Shape;767;p86"/>
          <p:cNvPicPr preferRelativeResize="0"/>
          <p:nvPr/>
        </p:nvPicPr>
        <p:blipFill>
          <a:blip r:embed="rId4">
            <a:alphaModFix/>
          </a:blip>
          <a:stretch>
            <a:fillRect/>
          </a:stretch>
        </p:blipFill>
        <p:spPr>
          <a:xfrm>
            <a:off x="926513" y="2228912"/>
            <a:ext cx="2795075" cy="38460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TROUVER LA SOLUTION</a:t>
            </a:r>
            <a:endParaRPr/>
          </a:p>
        </p:txBody>
      </p:sp>
      <p:sp>
        <p:nvSpPr>
          <p:cNvPr id="773" name="Google Shape;773;p87"/>
          <p:cNvSpPr txBox="1"/>
          <p:nvPr/>
        </p:nvSpPr>
        <p:spPr>
          <a:xfrm>
            <a:off x="255550" y="734100"/>
            <a:ext cx="4086300" cy="25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Il s’agit cette fois de maximiser une fonction que l’on appelle la </a:t>
            </a:r>
            <a:r>
              <a:rPr lang="en-CA" sz="1090">
                <a:solidFill>
                  <a:srgbClr val="0E5A73"/>
                </a:solidFill>
              </a:rPr>
              <a:t>vraisemblance</a:t>
            </a:r>
            <a:r>
              <a:rPr lang="en-CA" sz="1090">
                <a:solidFill>
                  <a:schemeClr val="dk1"/>
                </a:solidFill>
              </a:rPr>
              <a:t> du modèle.</a:t>
            </a:r>
            <a:endParaRPr sz="1090">
              <a:solidFill>
                <a:schemeClr val="dk1"/>
              </a:solidFill>
            </a:endParaRPr>
          </a:p>
          <a:p>
            <a:pPr indent="0" lvl="0" marL="0" rtl="0" algn="l">
              <a:spcBef>
                <a:spcPts val="0"/>
              </a:spcBef>
              <a:spcAft>
                <a:spcPts val="0"/>
              </a:spcAft>
              <a:buNone/>
            </a:pPr>
            <a:r>
              <a:rPr lang="en-CA" sz="1090">
                <a:solidFill>
                  <a:schemeClr val="dk1"/>
                </a:solidFill>
              </a:rPr>
              <a:t>On parle de l’estimation du </a:t>
            </a:r>
            <a:r>
              <a:rPr b="1" lang="en-CA" sz="1090">
                <a:solidFill>
                  <a:schemeClr val="dk1"/>
                </a:solidFill>
              </a:rPr>
              <a:t>maximum de vraisemblance</a:t>
            </a:r>
            <a:r>
              <a:rPr lang="en-CA" sz="1090">
                <a:solidFill>
                  <a:schemeClr val="dk1"/>
                </a:solidFill>
              </a:rPr>
              <a:t>.</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Intuition: “quels sont les paramètres qui ont vraisemblablement généré ces valeurs que j’observe?”.</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TROUVER LA SOLUTION</a:t>
            </a:r>
            <a:endParaRPr/>
          </a:p>
        </p:txBody>
      </p:sp>
      <p:sp>
        <p:nvSpPr>
          <p:cNvPr id="779" name="Google Shape;779;p88"/>
          <p:cNvSpPr txBox="1"/>
          <p:nvPr/>
        </p:nvSpPr>
        <p:spPr>
          <a:xfrm>
            <a:off x="255550" y="734100"/>
            <a:ext cx="4086300" cy="25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Il s’agit cette fois de maximiser une fonction que l’on appelle la </a:t>
            </a:r>
            <a:r>
              <a:rPr lang="en-CA" sz="1090">
                <a:solidFill>
                  <a:srgbClr val="0E5A73"/>
                </a:solidFill>
              </a:rPr>
              <a:t>vraisemblance</a:t>
            </a:r>
            <a:r>
              <a:rPr lang="en-CA" sz="1090">
                <a:solidFill>
                  <a:schemeClr val="dk1"/>
                </a:solidFill>
              </a:rPr>
              <a:t> du modèle.</a:t>
            </a:r>
            <a:endParaRPr sz="1090">
              <a:solidFill>
                <a:schemeClr val="dk1"/>
              </a:solidFill>
            </a:endParaRPr>
          </a:p>
          <a:p>
            <a:pPr indent="0" lvl="0" marL="0" rtl="0" algn="l">
              <a:spcBef>
                <a:spcPts val="0"/>
              </a:spcBef>
              <a:spcAft>
                <a:spcPts val="0"/>
              </a:spcAft>
              <a:buNone/>
            </a:pPr>
            <a:r>
              <a:rPr lang="en-CA" sz="1090">
                <a:solidFill>
                  <a:schemeClr val="dk1"/>
                </a:solidFill>
              </a:rPr>
              <a:t>On parle de l’estimation du </a:t>
            </a:r>
            <a:r>
              <a:rPr b="1" lang="en-CA" sz="1090">
                <a:solidFill>
                  <a:schemeClr val="dk1"/>
                </a:solidFill>
              </a:rPr>
              <a:t>maximum de vraisemblance</a:t>
            </a:r>
            <a:r>
              <a:rPr lang="en-CA" sz="1090">
                <a:solidFill>
                  <a:schemeClr val="dk1"/>
                </a:solidFill>
              </a:rPr>
              <a:t>.</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Intuition: “quels sont les paramètres qui ont vraisemblablement généré ces valeurs que j’observe?”.</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p:txBody>
      </p:sp>
      <p:pic>
        <p:nvPicPr>
          <p:cNvPr id="780" name="Google Shape;780;p88"/>
          <p:cNvPicPr preferRelativeResize="0"/>
          <p:nvPr/>
        </p:nvPicPr>
        <p:blipFill>
          <a:blip r:embed="rId3">
            <a:alphaModFix/>
          </a:blip>
          <a:stretch>
            <a:fillRect/>
          </a:stretch>
        </p:blipFill>
        <p:spPr>
          <a:xfrm>
            <a:off x="371825" y="2153775"/>
            <a:ext cx="3853749" cy="53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pic>
        <p:nvPicPr>
          <p:cNvPr id="786" name="Google Shape;786;p89"/>
          <p:cNvPicPr preferRelativeResize="0"/>
          <p:nvPr/>
        </p:nvPicPr>
        <p:blipFill>
          <a:blip r:embed="rId3">
            <a:alphaModFix/>
          </a:blip>
          <a:stretch>
            <a:fillRect/>
          </a:stretch>
        </p:blipFill>
        <p:spPr>
          <a:xfrm>
            <a:off x="334750" y="701575"/>
            <a:ext cx="3853749" cy="530350"/>
          </a:xfrm>
          <a:prstGeom prst="rect">
            <a:avLst/>
          </a:prstGeom>
          <a:noFill/>
          <a:ln>
            <a:noFill/>
          </a:ln>
        </p:spPr>
      </p:pic>
      <p:pic>
        <p:nvPicPr>
          <p:cNvPr id="787" name="Google Shape;787;p89"/>
          <p:cNvPicPr preferRelativeResize="0"/>
          <p:nvPr/>
        </p:nvPicPr>
        <p:blipFill>
          <a:blip r:embed="rId4">
            <a:alphaModFix/>
          </a:blip>
          <a:stretch>
            <a:fillRect/>
          </a:stretch>
        </p:blipFill>
        <p:spPr>
          <a:xfrm>
            <a:off x="1469588" y="1341050"/>
            <a:ext cx="1584076" cy="589600"/>
          </a:xfrm>
          <a:prstGeom prst="rect">
            <a:avLst/>
          </a:prstGeom>
          <a:noFill/>
          <a:ln>
            <a:noFill/>
          </a:ln>
        </p:spPr>
      </p:pic>
      <p:sp>
        <p:nvSpPr>
          <p:cNvPr id="788" name="Google Shape;788;p89"/>
          <p:cNvSpPr txBox="1"/>
          <p:nvPr/>
        </p:nvSpPr>
        <p:spPr>
          <a:xfrm>
            <a:off x="154500" y="1930650"/>
            <a:ext cx="30651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solidFill>
                  <a:srgbClr val="666666"/>
                </a:solidFill>
                <a:latin typeface="Lato"/>
                <a:ea typeface="Lato"/>
                <a:cs typeface="Lato"/>
                <a:sym typeface="Lato"/>
              </a:rPr>
              <a:t>On cherche les β qui maximisent:</a:t>
            </a:r>
            <a:endParaRPr sz="1200">
              <a:solidFill>
                <a:srgbClr val="666666"/>
              </a:solidFill>
              <a:latin typeface="Lato"/>
              <a:ea typeface="Lato"/>
              <a:cs typeface="Lato"/>
              <a:sym typeface="Lato"/>
            </a:endParaRPr>
          </a:p>
        </p:txBody>
      </p:sp>
      <p:pic>
        <p:nvPicPr>
          <p:cNvPr id="789" name="Google Shape;789;p89"/>
          <p:cNvPicPr preferRelativeResize="0"/>
          <p:nvPr/>
        </p:nvPicPr>
        <p:blipFill>
          <a:blip r:embed="rId5">
            <a:alphaModFix/>
          </a:blip>
          <a:stretch>
            <a:fillRect/>
          </a:stretch>
        </p:blipFill>
        <p:spPr>
          <a:xfrm>
            <a:off x="115325" y="2342750"/>
            <a:ext cx="4292599" cy="134498"/>
          </a:xfrm>
          <a:prstGeom prst="rect">
            <a:avLst/>
          </a:prstGeom>
          <a:noFill/>
          <a:ln>
            <a:noFill/>
          </a:ln>
        </p:spPr>
      </p:pic>
      <p:sp>
        <p:nvSpPr>
          <p:cNvPr id="790" name="Google Shape;790;p89"/>
          <p:cNvSpPr txBox="1"/>
          <p:nvPr/>
        </p:nvSpPr>
        <p:spPr>
          <a:xfrm>
            <a:off x="115325" y="2537600"/>
            <a:ext cx="43278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200">
                <a:solidFill>
                  <a:srgbClr val="666666"/>
                </a:solidFill>
                <a:latin typeface="Lato"/>
                <a:ea typeface="Lato"/>
                <a:cs typeface="Lato"/>
                <a:sym typeface="Lato"/>
              </a:rPr>
              <a:t>Il suffit alors de remplacer les probabilités par leur expression logit pour avoir la fonction finale. </a:t>
            </a:r>
            <a:endParaRPr sz="1200">
              <a:solidFill>
                <a:srgbClr val="666666"/>
              </a:solidFill>
              <a:latin typeface="Lato"/>
              <a:ea typeface="Lato"/>
              <a:cs typeface="Lato"/>
              <a:sym typeface="La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OPTIMISATION</a:t>
            </a:r>
            <a:endParaRPr/>
          </a:p>
        </p:txBody>
      </p:sp>
      <p:sp>
        <p:nvSpPr>
          <p:cNvPr id="796" name="Google Shape;796;p90"/>
          <p:cNvSpPr txBox="1"/>
          <p:nvPr/>
        </p:nvSpPr>
        <p:spPr>
          <a:xfrm>
            <a:off x="255550" y="1575800"/>
            <a:ext cx="4086300" cy="13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Trouver les poids de la régression logistique revient à </a:t>
            </a:r>
            <a:r>
              <a:rPr lang="en-CA" sz="1090">
                <a:solidFill>
                  <a:srgbClr val="0E5A73"/>
                </a:solidFill>
              </a:rPr>
              <a:t>maximiser</a:t>
            </a:r>
            <a:r>
              <a:rPr lang="en-CA" sz="1090">
                <a:solidFill>
                  <a:srgbClr val="0E5A73"/>
                </a:solidFill>
              </a:rPr>
              <a:t> une fonction concave</a:t>
            </a:r>
            <a:r>
              <a:rPr lang="en-CA" sz="1090">
                <a:solidFill>
                  <a:schemeClr val="dk1"/>
                </a:solidFill>
              </a:rPr>
              <a:t>, ce qui revient à minimiser son opposée, qui est </a:t>
            </a:r>
            <a:r>
              <a:rPr lang="en-CA" sz="1090">
                <a:solidFill>
                  <a:srgbClr val="0E5A73"/>
                </a:solidFill>
              </a:rPr>
              <a:t>convexe</a:t>
            </a:r>
            <a:r>
              <a:rPr lang="en-CA" sz="1090">
                <a:solidFill>
                  <a:schemeClr val="dk1"/>
                </a:solidFill>
              </a:rPr>
              <a:t>.</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Comme plus tôt, on calcule sa dérivée et on l’annule. Cette fois, il n’existe pas de forme fermée pour ce calcul.</a:t>
            </a:r>
            <a:endParaRPr sz="1090">
              <a:solidFill>
                <a:schemeClr val="dk1"/>
              </a:solidFill>
            </a:endParaRPr>
          </a:p>
          <a:p>
            <a:pPr indent="0" lvl="0" marL="0" rtl="0" algn="l">
              <a:spcBef>
                <a:spcPts val="0"/>
              </a:spcBef>
              <a:spcAft>
                <a:spcPts val="0"/>
              </a:spcAft>
              <a:buClr>
                <a:schemeClr val="dk1"/>
              </a:buClr>
              <a:buSzPts val="1100"/>
              <a:buFont typeface="Arial"/>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OPTIMISATION</a:t>
            </a:r>
            <a:endParaRPr/>
          </a:p>
        </p:txBody>
      </p:sp>
      <p:sp>
        <p:nvSpPr>
          <p:cNvPr id="802" name="Google Shape;802;p91"/>
          <p:cNvSpPr txBox="1"/>
          <p:nvPr/>
        </p:nvSpPr>
        <p:spPr>
          <a:xfrm>
            <a:off x="255550" y="713400"/>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rgbClr val="0E5A73"/>
                </a:solidFill>
              </a:rPr>
              <a:t>F</a:t>
            </a:r>
            <a:r>
              <a:rPr lang="en-CA" sz="1090">
                <a:solidFill>
                  <a:srgbClr val="0E5A73"/>
                </a:solidFill>
              </a:rPr>
              <a:t>onction convexe</a:t>
            </a:r>
            <a:r>
              <a:rPr lang="en-CA" sz="1090">
                <a:solidFill>
                  <a:schemeClr val="dk1"/>
                </a:solidFill>
              </a:rPr>
              <a:t> : un unique minimum.</a:t>
            </a:r>
            <a:endParaRPr/>
          </a:p>
        </p:txBody>
      </p:sp>
      <p:cxnSp>
        <p:nvCxnSpPr>
          <p:cNvPr id="803" name="Google Shape;803;p91"/>
          <p:cNvCxnSpPr/>
          <p:nvPr/>
        </p:nvCxnSpPr>
        <p:spPr>
          <a:xfrm>
            <a:off x="1374475" y="1279750"/>
            <a:ext cx="3000" cy="18429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91"/>
          <p:cNvCxnSpPr/>
          <p:nvPr/>
        </p:nvCxnSpPr>
        <p:spPr>
          <a:xfrm>
            <a:off x="902000" y="2753500"/>
            <a:ext cx="3107100" cy="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91"/>
          <p:cNvCxnSpPr/>
          <p:nvPr/>
        </p:nvCxnSpPr>
        <p:spPr>
          <a:xfrm>
            <a:off x="1036550" y="2421825"/>
            <a:ext cx="309900" cy="181500"/>
          </a:xfrm>
          <a:prstGeom prst="straightConnector1">
            <a:avLst/>
          </a:prstGeom>
          <a:noFill/>
          <a:ln cap="flat" cmpd="sng" w="9525">
            <a:solidFill>
              <a:schemeClr val="dk2"/>
            </a:solidFill>
            <a:prstDash val="solid"/>
            <a:round/>
            <a:headEnd len="med" w="med" type="none"/>
            <a:tailEnd len="med" w="med" type="triangle"/>
          </a:ln>
        </p:spPr>
      </p:cxnSp>
      <p:sp>
        <p:nvSpPr>
          <p:cNvPr id="806" name="Google Shape;806;p91"/>
          <p:cNvSpPr txBox="1"/>
          <p:nvPr/>
        </p:nvSpPr>
        <p:spPr>
          <a:xfrm>
            <a:off x="248050" y="2237225"/>
            <a:ext cx="7884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Lato"/>
                <a:ea typeface="Lato"/>
                <a:cs typeface="Lato"/>
                <a:sym typeface="Lato"/>
              </a:rPr>
              <a:t>minimum</a:t>
            </a:r>
            <a:endParaRPr sz="1000">
              <a:latin typeface="Lato"/>
              <a:ea typeface="Lato"/>
              <a:cs typeface="Lato"/>
              <a:sym typeface="Lato"/>
            </a:endParaRPr>
          </a:p>
        </p:txBody>
      </p:sp>
      <p:sp>
        <p:nvSpPr>
          <p:cNvPr id="807" name="Google Shape;807;p91"/>
          <p:cNvSpPr txBox="1"/>
          <p:nvPr/>
        </p:nvSpPr>
        <p:spPr>
          <a:xfrm>
            <a:off x="1183600" y="3106150"/>
            <a:ext cx="29349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latin typeface="Lato"/>
                <a:ea typeface="Lato"/>
                <a:cs typeface="Lato"/>
                <a:sym typeface="Lato"/>
              </a:rPr>
              <a:t>valeur pour laquelle le minimum est atteint</a:t>
            </a:r>
            <a:endParaRPr sz="1000">
              <a:latin typeface="Lato"/>
              <a:ea typeface="Lato"/>
              <a:cs typeface="Lato"/>
              <a:sym typeface="Lato"/>
            </a:endParaRPr>
          </a:p>
        </p:txBody>
      </p:sp>
      <p:cxnSp>
        <p:nvCxnSpPr>
          <p:cNvPr id="808" name="Google Shape;808;p91"/>
          <p:cNvCxnSpPr/>
          <p:nvPr/>
        </p:nvCxnSpPr>
        <p:spPr>
          <a:xfrm flipH="1">
            <a:off x="2213000" y="2806700"/>
            <a:ext cx="6300" cy="372300"/>
          </a:xfrm>
          <a:prstGeom prst="straightConnector1">
            <a:avLst/>
          </a:prstGeom>
          <a:noFill/>
          <a:ln cap="flat" cmpd="sng" w="9525">
            <a:solidFill>
              <a:schemeClr val="dk2"/>
            </a:solidFill>
            <a:prstDash val="solid"/>
            <a:round/>
            <a:headEnd len="med" w="med" type="triangle"/>
            <a:tailEnd len="med" w="med" type="none"/>
          </a:ln>
        </p:spPr>
      </p:cxnSp>
      <p:sp>
        <p:nvSpPr>
          <p:cNvPr id="809" name="Google Shape;809;p91"/>
          <p:cNvSpPr/>
          <p:nvPr/>
        </p:nvSpPr>
        <p:spPr>
          <a:xfrm>
            <a:off x="1501650" y="1338038"/>
            <a:ext cx="2728303" cy="1285236"/>
          </a:xfrm>
          <a:custGeom>
            <a:rect b="b" l="l" r="r" t="t"/>
            <a:pathLst>
              <a:path extrusionOk="0" h="66045" w="130416">
                <a:moveTo>
                  <a:pt x="0" y="0"/>
                </a:moveTo>
                <a:cubicBezTo>
                  <a:pt x="4652" y="10284"/>
                  <a:pt x="20360" y="51878"/>
                  <a:pt x="27911" y="61703"/>
                </a:cubicBezTo>
                <a:cubicBezTo>
                  <a:pt x="35462" y="71528"/>
                  <a:pt x="37048" y="62037"/>
                  <a:pt x="45308" y="58950"/>
                </a:cubicBezTo>
                <a:cubicBezTo>
                  <a:pt x="53569" y="55863"/>
                  <a:pt x="67753" y="50752"/>
                  <a:pt x="77474" y="43180"/>
                </a:cubicBezTo>
                <a:cubicBezTo>
                  <a:pt x="87195" y="35608"/>
                  <a:pt x="94808" y="19671"/>
                  <a:pt x="103632" y="13517"/>
                </a:cubicBezTo>
                <a:cubicBezTo>
                  <a:pt x="112456" y="7363"/>
                  <a:pt x="125952" y="7468"/>
                  <a:pt x="130416" y="625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DESCENTE DE GRADIENT</a:t>
            </a:r>
            <a:endParaRPr/>
          </a:p>
        </p:txBody>
      </p:sp>
      <p:sp>
        <p:nvSpPr>
          <p:cNvPr id="815" name="Google Shape;815;p92"/>
          <p:cNvSpPr txBox="1"/>
          <p:nvPr/>
        </p:nvSpPr>
        <p:spPr>
          <a:xfrm>
            <a:off x="255550" y="713400"/>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Idée de la </a:t>
            </a:r>
            <a:r>
              <a:rPr lang="en-CA" sz="1090">
                <a:solidFill>
                  <a:srgbClr val="0E5A73"/>
                </a:solidFill>
              </a:rPr>
              <a:t>descente de gradient</a:t>
            </a:r>
            <a:r>
              <a:rPr lang="en-CA" sz="1090">
                <a:solidFill>
                  <a:schemeClr val="dk1"/>
                </a:solidFill>
              </a:rPr>
              <a:t>: faire des petits pas dans la direction de la pente jusqu’à atteindre le minimum.</a:t>
            </a:r>
            <a:endParaRPr/>
          </a:p>
        </p:txBody>
      </p:sp>
      <p:sp>
        <p:nvSpPr>
          <p:cNvPr id="816" name="Google Shape;816;p92"/>
          <p:cNvSpPr/>
          <p:nvPr/>
        </p:nvSpPr>
        <p:spPr>
          <a:xfrm>
            <a:off x="863600" y="1680275"/>
            <a:ext cx="3260400" cy="1651125"/>
          </a:xfrm>
          <a:custGeom>
            <a:rect b="b" l="l" r="r" t="t"/>
            <a:pathLst>
              <a:path extrusionOk="0" h="66045" w="130416">
                <a:moveTo>
                  <a:pt x="0" y="0"/>
                </a:moveTo>
                <a:cubicBezTo>
                  <a:pt x="4652" y="10284"/>
                  <a:pt x="20360" y="51878"/>
                  <a:pt x="27911" y="61703"/>
                </a:cubicBezTo>
                <a:cubicBezTo>
                  <a:pt x="35462" y="71528"/>
                  <a:pt x="37048" y="62037"/>
                  <a:pt x="45308" y="58950"/>
                </a:cubicBezTo>
                <a:cubicBezTo>
                  <a:pt x="53569" y="55863"/>
                  <a:pt x="67753" y="50752"/>
                  <a:pt x="77474" y="43180"/>
                </a:cubicBezTo>
                <a:cubicBezTo>
                  <a:pt x="87195" y="35608"/>
                  <a:pt x="94808" y="19671"/>
                  <a:pt x="103632" y="13517"/>
                </a:cubicBezTo>
                <a:cubicBezTo>
                  <a:pt x="112456" y="7363"/>
                  <a:pt x="125952" y="7468"/>
                  <a:pt x="130416" y="625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DESCENTE DE GRADIENT</a:t>
            </a:r>
            <a:endParaRPr/>
          </a:p>
        </p:txBody>
      </p:sp>
      <p:sp>
        <p:nvSpPr>
          <p:cNvPr id="822" name="Google Shape;822;p93"/>
          <p:cNvSpPr txBox="1"/>
          <p:nvPr/>
        </p:nvSpPr>
        <p:spPr>
          <a:xfrm>
            <a:off x="255550" y="713400"/>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Idée de la </a:t>
            </a:r>
            <a:r>
              <a:rPr lang="en-CA" sz="1090">
                <a:solidFill>
                  <a:srgbClr val="0E5A73"/>
                </a:solidFill>
              </a:rPr>
              <a:t>descente de gradient</a:t>
            </a:r>
            <a:r>
              <a:rPr lang="en-CA" sz="1090">
                <a:solidFill>
                  <a:schemeClr val="dk1"/>
                </a:solidFill>
              </a:rPr>
              <a:t>: faire des petits pas dans la direction de la pente jusqu’à atteindre le minimum.</a:t>
            </a:r>
            <a:endParaRPr/>
          </a:p>
        </p:txBody>
      </p:sp>
      <p:sp>
        <p:nvSpPr>
          <p:cNvPr id="823" name="Google Shape;823;p93"/>
          <p:cNvSpPr/>
          <p:nvPr/>
        </p:nvSpPr>
        <p:spPr>
          <a:xfrm>
            <a:off x="863600" y="1680275"/>
            <a:ext cx="3260400" cy="1651125"/>
          </a:xfrm>
          <a:custGeom>
            <a:rect b="b" l="l" r="r" t="t"/>
            <a:pathLst>
              <a:path extrusionOk="0" h="66045" w="130416">
                <a:moveTo>
                  <a:pt x="0" y="0"/>
                </a:moveTo>
                <a:cubicBezTo>
                  <a:pt x="4652" y="10284"/>
                  <a:pt x="20360" y="51878"/>
                  <a:pt x="27911" y="61703"/>
                </a:cubicBezTo>
                <a:cubicBezTo>
                  <a:pt x="35462" y="71528"/>
                  <a:pt x="37048" y="62037"/>
                  <a:pt x="45308" y="58950"/>
                </a:cubicBezTo>
                <a:cubicBezTo>
                  <a:pt x="53569" y="55863"/>
                  <a:pt x="67753" y="50752"/>
                  <a:pt x="77474" y="43180"/>
                </a:cubicBezTo>
                <a:cubicBezTo>
                  <a:pt x="87195" y="35608"/>
                  <a:pt x="94808" y="19671"/>
                  <a:pt x="103632" y="13517"/>
                </a:cubicBezTo>
                <a:cubicBezTo>
                  <a:pt x="112456" y="7363"/>
                  <a:pt x="125952" y="7468"/>
                  <a:pt x="130416" y="6258"/>
                </a:cubicBezTo>
              </a:path>
            </a:pathLst>
          </a:custGeom>
          <a:noFill/>
          <a:ln cap="flat" cmpd="sng" w="9525">
            <a:solidFill>
              <a:schemeClr val="dk2"/>
            </a:solidFill>
            <a:prstDash val="solid"/>
            <a:round/>
            <a:headEnd len="med" w="med" type="none"/>
            <a:tailEnd len="med" w="med" type="none"/>
          </a:ln>
        </p:spPr>
      </p:sp>
      <p:sp>
        <p:nvSpPr>
          <p:cNvPr id="824" name="Google Shape;824;p93"/>
          <p:cNvSpPr/>
          <p:nvPr/>
        </p:nvSpPr>
        <p:spPr>
          <a:xfrm>
            <a:off x="4052050" y="1817925"/>
            <a:ext cx="50100" cy="40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93"/>
          <p:cNvCxnSpPr/>
          <p:nvPr/>
        </p:nvCxnSpPr>
        <p:spPr>
          <a:xfrm flipH="1">
            <a:off x="3597262" y="1846075"/>
            <a:ext cx="454800" cy="55800"/>
          </a:xfrm>
          <a:prstGeom prst="straightConnector1">
            <a:avLst/>
          </a:prstGeom>
          <a:noFill/>
          <a:ln cap="flat" cmpd="sng" w="9525">
            <a:solidFill>
              <a:srgbClr val="FF9900"/>
            </a:solidFill>
            <a:prstDash val="solid"/>
            <a:round/>
            <a:headEnd len="med" w="med" type="none"/>
            <a:tailEnd len="med" w="med" type="stealth"/>
          </a:ln>
        </p:spPr>
      </p:cxnSp>
      <p:sp>
        <p:nvSpPr>
          <p:cNvPr id="826" name="Google Shape;826;p93"/>
          <p:cNvSpPr/>
          <p:nvPr/>
        </p:nvSpPr>
        <p:spPr>
          <a:xfrm>
            <a:off x="3844625" y="1846075"/>
            <a:ext cx="50100" cy="40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9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DESCENTE DE GRADIENT</a:t>
            </a:r>
            <a:endParaRPr/>
          </a:p>
        </p:txBody>
      </p:sp>
      <p:sp>
        <p:nvSpPr>
          <p:cNvPr id="832" name="Google Shape;832;p94"/>
          <p:cNvSpPr txBox="1"/>
          <p:nvPr/>
        </p:nvSpPr>
        <p:spPr>
          <a:xfrm>
            <a:off x="255550" y="713400"/>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Idée de la </a:t>
            </a:r>
            <a:r>
              <a:rPr lang="en-CA" sz="1090">
                <a:solidFill>
                  <a:srgbClr val="0E5A73"/>
                </a:solidFill>
              </a:rPr>
              <a:t>descente de gradient</a:t>
            </a:r>
            <a:r>
              <a:rPr lang="en-CA" sz="1090">
                <a:solidFill>
                  <a:schemeClr val="dk1"/>
                </a:solidFill>
              </a:rPr>
              <a:t>: faire des petits pas dans la direction de la pente jusqu’à atteindre le minimum.</a:t>
            </a:r>
            <a:endParaRPr/>
          </a:p>
        </p:txBody>
      </p:sp>
      <p:sp>
        <p:nvSpPr>
          <p:cNvPr id="833" name="Google Shape;833;p94"/>
          <p:cNvSpPr/>
          <p:nvPr/>
        </p:nvSpPr>
        <p:spPr>
          <a:xfrm>
            <a:off x="863600" y="1680275"/>
            <a:ext cx="3260400" cy="1651125"/>
          </a:xfrm>
          <a:custGeom>
            <a:rect b="b" l="l" r="r" t="t"/>
            <a:pathLst>
              <a:path extrusionOk="0" h="66045" w="130416">
                <a:moveTo>
                  <a:pt x="0" y="0"/>
                </a:moveTo>
                <a:cubicBezTo>
                  <a:pt x="4652" y="10284"/>
                  <a:pt x="20360" y="51878"/>
                  <a:pt x="27911" y="61703"/>
                </a:cubicBezTo>
                <a:cubicBezTo>
                  <a:pt x="35462" y="71528"/>
                  <a:pt x="37048" y="62037"/>
                  <a:pt x="45308" y="58950"/>
                </a:cubicBezTo>
                <a:cubicBezTo>
                  <a:pt x="53569" y="55863"/>
                  <a:pt x="67753" y="50752"/>
                  <a:pt x="77474" y="43180"/>
                </a:cubicBezTo>
                <a:cubicBezTo>
                  <a:pt x="87195" y="35608"/>
                  <a:pt x="94808" y="19671"/>
                  <a:pt x="103632" y="13517"/>
                </a:cubicBezTo>
                <a:cubicBezTo>
                  <a:pt x="112456" y="7363"/>
                  <a:pt x="125952" y="7468"/>
                  <a:pt x="130416" y="6258"/>
                </a:cubicBezTo>
              </a:path>
            </a:pathLst>
          </a:custGeom>
          <a:noFill/>
          <a:ln cap="flat" cmpd="sng" w="9525">
            <a:solidFill>
              <a:schemeClr val="dk2"/>
            </a:solidFill>
            <a:prstDash val="solid"/>
            <a:round/>
            <a:headEnd len="med" w="med" type="none"/>
            <a:tailEnd len="med" w="med" type="none"/>
          </a:ln>
        </p:spPr>
      </p:sp>
      <p:sp>
        <p:nvSpPr>
          <p:cNvPr id="834" name="Google Shape;834;p94"/>
          <p:cNvSpPr/>
          <p:nvPr/>
        </p:nvSpPr>
        <p:spPr>
          <a:xfrm>
            <a:off x="4052050" y="1817925"/>
            <a:ext cx="50100" cy="40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94"/>
          <p:cNvSpPr/>
          <p:nvPr/>
        </p:nvSpPr>
        <p:spPr>
          <a:xfrm>
            <a:off x="3844625" y="1846075"/>
            <a:ext cx="50100" cy="40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6" name="Google Shape;836;p94"/>
          <p:cNvCxnSpPr>
            <a:stCxn id="835" idx="3"/>
          </p:cNvCxnSpPr>
          <p:nvPr/>
        </p:nvCxnSpPr>
        <p:spPr>
          <a:xfrm flipH="1">
            <a:off x="3470062" y="1880900"/>
            <a:ext cx="381900" cy="81000"/>
          </a:xfrm>
          <a:prstGeom prst="straightConnector1">
            <a:avLst/>
          </a:prstGeom>
          <a:noFill/>
          <a:ln cap="flat" cmpd="sng" w="9525">
            <a:solidFill>
              <a:schemeClr val="dk2"/>
            </a:solidFill>
            <a:prstDash val="solid"/>
            <a:round/>
            <a:headEnd len="med" w="med" type="none"/>
            <a:tailEnd len="med" w="med" type="stealth"/>
          </a:ln>
        </p:spPr>
      </p:cxnSp>
      <p:sp>
        <p:nvSpPr>
          <p:cNvPr id="837" name="Google Shape;837;p94"/>
          <p:cNvSpPr/>
          <p:nvPr/>
        </p:nvSpPr>
        <p:spPr>
          <a:xfrm>
            <a:off x="3650600" y="1880900"/>
            <a:ext cx="50100" cy="40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DESCENTE DE GRADIENT</a:t>
            </a:r>
            <a:endParaRPr/>
          </a:p>
        </p:txBody>
      </p:sp>
      <p:sp>
        <p:nvSpPr>
          <p:cNvPr id="843" name="Google Shape;843;p95"/>
          <p:cNvSpPr txBox="1"/>
          <p:nvPr/>
        </p:nvSpPr>
        <p:spPr>
          <a:xfrm>
            <a:off x="255550" y="713400"/>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Idée de la </a:t>
            </a:r>
            <a:r>
              <a:rPr lang="en-CA" sz="1090">
                <a:solidFill>
                  <a:srgbClr val="0E5A73"/>
                </a:solidFill>
              </a:rPr>
              <a:t>descente de gradient</a:t>
            </a:r>
            <a:r>
              <a:rPr lang="en-CA" sz="1090">
                <a:solidFill>
                  <a:schemeClr val="dk1"/>
                </a:solidFill>
              </a:rPr>
              <a:t>: faire des petits pas dans la direction de la pente jusqu’à atteindre le minimum.</a:t>
            </a:r>
            <a:endParaRPr/>
          </a:p>
        </p:txBody>
      </p:sp>
      <p:sp>
        <p:nvSpPr>
          <p:cNvPr id="844" name="Google Shape;844;p95"/>
          <p:cNvSpPr/>
          <p:nvPr/>
        </p:nvSpPr>
        <p:spPr>
          <a:xfrm>
            <a:off x="863600" y="1680275"/>
            <a:ext cx="3260400" cy="1651125"/>
          </a:xfrm>
          <a:custGeom>
            <a:rect b="b" l="l" r="r" t="t"/>
            <a:pathLst>
              <a:path extrusionOk="0" h="66045" w="130416">
                <a:moveTo>
                  <a:pt x="0" y="0"/>
                </a:moveTo>
                <a:cubicBezTo>
                  <a:pt x="4652" y="10284"/>
                  <a:pt x="20360" y="51878"/>
                  <a:pt x="27911" y="61703"/>
                </a:cubicBezTo>
                <a:cubicBezTo>
                  <a:pt x="35462" y="71528"/>
                  <a:pt x="37048" y="62037"/>
                  <a:pt x="45308" y="58950"/>
                </a:cubicBezTo>
                <a:cubicBezTo>
                  <a:pt x="53569" y="55863"/>
                  <a:pt x="67753" y="50752"/>
                  <a:pt x="77474" y="43180"/>
                </a:cubicBezTo>
                <a:cubicBezTo>
                  <a:pt x="87195" y="35608"/>
                  <a:pt x="94808" y="19671"/>
                  <a:pt x="103632" y="13517"/>
                </a:cubicBezTo>
                <a:cubicBezTo>
                  <a:pt x="112456" y="7363"/>
                  <a:pt x="125952" y="7468"/>
                  <a:pt x="130416" y="6258"/>
                </a:cubicBezTo>
              </a:path>
            </a:pathLst>
          </a:custGeom>
          <a:noFill/>
          <a:ln cap="flat" cmpd="sng" w="9525">
            <a:solidFill>
              <a:schemeClr val="dk2"/>
            </a:solidFill>
            <a:prstDash val="solid"/>
            <a:round/>
            <a:headEnd len="med" w="med" type="none"/>
            <a:tailEnd len="med" w="med" type="none"/>
          </a:ln>
        </p:spPr>
      </p:sp>
      <p:sp>
        <p:nvSpPr>
          <p:cNvPr id="845" name="Google Shape;845;p95"/>
          <p:cNvSpPr/>
          <p:nvPr/>
        </p:nvSpPr>
        <p:spPr>
          <a:xfrm>
            <a:off x="4052050" y="1817925"/>
            <a:ext cx="50100" cy="40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95"/>
          <p:cNvSpPr/>
          <p:nvPr/>
        </p:nvSpPr>
        <p:spPr>
          <a:xfrm>
            <a:off x="3844625" y="1846075"/>
            <a:ext cx="50100" cy="40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95"/>
          <p:cNvSpPr/>
          <p:nvPr/>
        </p:nvSpPr>
        <p:spPr>
          <a:xfrm>
            <a:off x="3650600" y="1880900"/>
            <a:ext cx="50100" cy="40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95"/>
          <p:cNvSpPr/>
          <p:nvPr/>
        </p:nvSpPr>
        <p:spPr>
          <a:xfrm>
            <a:off x="1816100" y="3209800"/>
            <a:ext cx="50100" cy="408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9" name="Google Shape;849;p95"/>
          <p:cNvCxnSpPr>
            <a:stCxn id="848" idx="4"/>
          </p:cNvCxnSpPr>
          <p:nvPr/>
        </p:nvCxnSpPr>
        <p:spPr>
          <a:xfrm flipH="1">
            <a:off x="1664750" y="3250600"/>
            <a:ext cx="176400" cy="138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9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DESCENTE DE GRADIENT</a:t>
            </a:r>
            <a:endParaRPr/>
          </a:p>
        </p:txBody>
      </p:sp>
      <p:sp>
        <p:nvSpPr>
          <p:cNvPr id="855" name="Google Shape;855;p96"/>
          <p:cNvSpPr txBox="1"/>
          <p:nvPr/>
        </p:nvSpPr>
        <p:spPr>
          <a:xfrm>
            <a:off x="255550" y="660200"/>
            <a:ext cx="4086300" cy="108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Remarque: si la fonction n’est pas strictement convexe, on risque de rester bloquer dans un minimum local.</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t/>
            </a:r>
            <a:endParaRPr sz="1090">
              <a:solidFill>
                <a:schemeClr val="dk1"/>
              </a:solidFill>
            </a:endParaRPr>
          </a:p>
        </p:txBody>
      </p:sp>
      <p:sp>
        <p:nvSpPr>
          <p:cNvPr id="856" name="Google Shape;856;p96"/>
          <p:cNvSpPr/>
          <p:nvPr/>
        </p:nvSpPr>
        <p:spPr>
          <a:xfrm>
            <a:off x="863600" y="1680275"/>
            <a:ext cx="3257275" cy="1587000"/>
          </a:xfrm>
          <a:custGeom>
            <a:rect b="b" l="l" r="r" t="t"/>
            <a:pathLst>
              <a:path extrusionOk="0" h="63480" w="130291">
                <a:moveTo>
                  <a:pt x="0" y="0"/>
                </a:moveTo>
                <a:cubicBezTo>
                  <a:pt x="4652" y="10284"/>
                  <a:pt x="19233" y="53839"/>
                  <a:pt x="27911" y="61703"/>
                </a:cubicBezTo>
                <a:cubicBezTo>
                  <a:pt x="36589" y="69567"/>
                  <a:pt x="43597" y="48875"/>
                  <a:pt x="52066" y="47185"/>
                </a:cubicBezTo>
                <a:cubicBezTo>
                  <a:pt x="60535" y="45495"/>
                  <a:pt x="70131" y="57176"/>
                  <a:pt x="78725" y="51565"/>
                </a:cubicBezTo>
                <a:cubicBezTo>
                  <a:pt x="87319" y="45954"/>
                  <a:pt x="95038" y="21027"/>
                  <a:pt x="103632" y="13517"/>
                </a:cubicBezTo>
                <a:cubicBezTo>
                  <a:pt x="112226" y="6008"/>
                  <a:pt x="125848" y="7676"/>
                  <a:pt x="130291" y="6508"/>
                </a:cubicBezTo>
              </a:path>
            </a:pathLst>
          </a:custGeom>
          <a:noFill/>
          <a:ln cap="flat" cmpd="sng" w="9525">
            <a:solidFill>
              <a:schemeClr val="dk2"/>
            </a:solidFill>
            <a:prstDash val="solid"/>
            <a:round/>
            <a:headEnd len="med" w="med" type="none"/>
            <a:tailEnd len="med" w="med" type="none"/>
          </a:ln>
        </p:spPr>
      </p:sp>
      <p:cxnSp>
        <p:nvCxnSpPr>
          <p:cNvPr id="857" name="Google Shape;857;p96"/>
          <p:cNvCxnSpPr/>
          <p:nvPr/>
        </p:nvCxnSpPr>
        <p:spPr>
          <a:xfrm>
            <a:off x="2697175" y="2209075"/>
            <a:ext cx="3300" cy="694500"/>
          </a:xfrm>
          <a:prstGeom prst="straightConnector1">
            <a:avLst/>
          </a:prstGeom>
          <a:noFill/>
          <a:ln cap="flat" cmpd="sng" w="9525">
            <a:solidFill>
              <a:schemeClr val="dk2"/>
            </a:solidFill>
            <a:prstDash val="solid"/>
            <a:round/>
            <a:headEnd len="med" w="med" type="none"/>
            <a:tailEnd len="med" w="med" type="triangle"/>
          </a:ln>
        </p:spPr>
      </p:cxnSp>
      <p:cxnSp>
        <p:nvCxnSpPr>
          <p:cNvPr id="858" name="Google Shape;858;p96"/>
          <p:cNvCxnSpPr/>
          <p:nvPr/>
        </p:nvCxnSpPr>
        <p:spPr>
          <a:xfrm>
            <a:off x="1651175" y="2474125"/>
            <a:ext cx="3300" cy="694500"/>
          </a:xfrm>
          <a:prstGeom prst="straightConnector1">
            <a:avLst/>
          </a:prstGeom>
          <a:noFill/>
          <a:ln cap="flat" cmpd="sng" w="9525">
            <a:solidFill>
              <a:schemeClr val="dk2"/>
            </a:solidFill>
            <a:prstDash val="solid"/>
            <a:round/>
            <a:headEnd len="med" w="med" type="none"/>
            <a:tailEnd len="med" w="med" type="triangle"/>
          </a:ln>
        </p:spPr>
      </p:cxnSp>
      <p:sp>
        <p:nvSpPr>
          <p:cNvPr id="859" name="Google Shape;859;p96"/>
          <p:cNvSpPr txBox="1"/>
          <p:nvPr/>
        </p:nvSpPr>
        <p:spPr>
          <a:xfrm>
            <a:off x="1276650" y="2040100"/>
            <a:ext cx="835500" cy="36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00">
                <a:solidFill>
                  <a:schemeClr val="dk1"/>
                </a:solidFill>
                <a:latin typeface="Lato"/>
                <a:ea typeface="Lato"/>
                <a:cs typeface="Lato"/>
                <a:sym typeface="Lato"/>
              </a:rPr>
              <a:t>minimum global</a:t>
            </a:r>
            <a:endParaRPr/>
          </a:p>
        </p:txBody>
      </p:sp>
      <p:sp>
        <p:nvSpPr>
          <p:cNvPr id="860" name="Google Shape;860;p96"/>
          <p:cNvSpPr txBox="1"/>
          <p:nvPr/>
        </p:nvSpPr>
        <p:spPr>
          <a:xfrm>
            <a:off x="2281075" y="1757575"/>
            <a:ext cx="835500" cy="36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00">
                <a:solidFill>
                  <a:schemeClr val="dk1"/>
                </a:solidFill>
                <a:latin typeface="Lato"/>
                <a:ea typeface="Lato"/>
                <a:cs typeface="Lato"/>
                <a:sym typeface="Lato"/>
              </a:rPr>
              <a:t>minimum local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9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INTERPRÉTATION</a:t>
            </a:r>
            <a:endParaRPr/>
          </a:p>
        </p:txBody>
      </p:sp>
      <p:sp>
        <p:nvSpPr>
          <p:cNvPr id="866" name="Google Shape;866;p97"/>
          <p:cNvSpPr txBox="1"/>
          <p:nvPr/>
        </p:nvSpPr>
        <p:spPr>
          <a:xfrm>
            <a:off x="216975" y="734100"/>
            <a:ext cx="4337400" cy="734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CA" sz="1090"/>
              <a:t>La régression logistique permet d’interpréter l’effet de chaque variable sur ce qu’on essaie d’expliquer. </a:t>
            </a:r>
            <a:endParaRPr sz="1090"/>
          </a:p>
          <a:p>
            <a:pPr indent="0" lvl="0" marL="0" marR="0" rtl="0" algn="l">
              <a:lnSpc>
                <a:spcPct val="100000"/>
              </a:lnSpc>
              <a:spcBef>
                <a:spcPts val="0"/>
              </a:spcBef>
              <a:spcAft>
                <a:spcPts val="0"/>
              </a:spcAft>
              <a:buNone/>
            </a:pPr>
            <a:r>
              <a:t/>
            </a:r>
            <a:endParaRPr sz="1090"/>
          </a:p>
          <a:p>
            <a:pPr indent="0" lvl="0" marL="0" marR="0" rtl="0" algn="l">
              <a:lnSpc>
                <a:spcPct val="100000"/>
              </a:lnSpc>
              <a:spcBef>
                <a:spcPts val="0"/>
              </a:spcBef>
              <a:spcAft>
                <a:spcPts val="0"/>
              </a:spcAft>
              <a:buNone/>
            </a:pPr>
            <a:r>
              <a:rPr lang="en-CA" sz="1090"/>
              <a:t>Exemple: on cherche à expliquer si un étudiant va valider une matière.</a:t>
            </a:r>
            <a:endParaRPr sz="1090"/>
          </a:p>
          <a:p>
            <a:pPr indent="0" lvl="0" marL="0" marR="0" rtl="0" algn="l">
              <a:lnSpc>
                <a:spcPct val="128440"/>
              </a:lnSpc>
              <a:spcBef>
                <a:spcPts val="0"/>
              </a:spcBef>
              <a:spcAft>
                <a:spcPts val="0"/>
              </a:spcAft>
              <a:buNone/>
            </a:pPr>
            <a:r>
              <a:t/>
            </a:r>
            <a:endParaRPr sz="1090">
              <a:latin typeface="Calibri"/>
              <a:ea typeface="Calibri"/>
              <a:cs typeface="Calibri"/>
              <a:sym typeface="Calibri"/>
            </a:endParaRPr>
          </a:p>
          <a:p>
            <a:pPr indent="0" lvl="0" marL="0" marR="0" rtl="0" algn="l">
              <a:lnSpc>
                <a:spcPct val="128440"/>
              </a:lnSpc>
              <a:spcBef>
                <a:spcPts val="0"/>
              </a:spcBef>
              <a:spcAft>
                <a:spcPts val="0"/>
              </a:spcAft>
              <a:buNone/>
            </a:pPr>
            <a:r>
              <a:t/>
            </a:r>
            <a:endParaRPr sz="1090">
              <a:latin typeface="Calibri"/>
              <a:ea typeface="Calibri"/>
              <a:cs typeface="Calibri"/>
              <a:sym typeface="Calibri"/>
            </a:endParaRPr>
          </a:p>
        </p:txBody>
      </p:sp>
      <p:sp>
        <p:nvSpPr>
          <p:cNvPr id="867" name="Google Shape;867;p97"/>
          <p:cNvSpPr txBox="1"/>
          <p:nvPr/>
        </p:nvSpPr>
        <p:spPr>
          <a:xfrm>
            <a:off x="163125" y="1925925"/>
            <a:ext cx="4337400" cy="7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90">
                <a:solidFill>
                  <a:schemeClr val="dk1"/>
                </a:solidFill>
              </a:rPr>
              <a:t>On trouve                                         . On en déduit que:</a:t>
            </a:r>
            <a:endParaRPr sz="1090">
              <a:solidFill>
                <a:schemeClr val="dk1"/>
              </a:solidFill>
            </a:endParaRPr>
          </a:p>
          <a:p>
            <a:pPr indent="-297815" lvl="0" marL="457200" rtl="0" algn="l">
              <a:spcBef>
                <a:spcPts val="0"/>
              </a:spcBef>
              <a:spcAft>
                <a:spcPts val="0"/>
              </a:spcAft>
              <a:buClr>
                <a:schemeClr val="dk1"/>
              </a:buClr>
              <a:buSzPts val="1090"/>
              <a:buChar char="-"/>
            </a:pPr>
            <a:r>
              <a:rPr lang="en-CA" sz="1090">
                <a:solidFill>
                  <a:schemeClr val="dk1"/>
                </a:solidFill>
              </a:rPr>
              <a:t>exp(0,5) = 1,65 : chaque unité de travail en plus multiplie par 1.65 les chances de valider. </a:t>
            </a:r>
            <a:endParaRPr sz="1090">
              <a:solidFill>
                <a:schemeClr val="dk1"/>
              </a:solidFill>
            </a:endParaRPr>
          </a:p>
          <a:p>
            <a:pPr indent="-297815" lvl="0" marL="457200" rtl="0" algn="l">
              <a:spcBef>
                <a:spcPts val="0"/>
              </a:spcBef>
              <a:spcAft>
                <a:spcPts val="0"/>
              </a:spcAft>
              <a:buClr>
                <a:schemeClr val="dk1"/>
              </a:buClr>
              <a:buSzPts val="1090"/>
              <a:buChar char="-"/>
            </a:pPr>
            <a:r>
              <a:rPr lang="en-CA" sz="1090">
                <a:solidFill>
                  <a:schemeClr val="dk1"/>
                </a:solidFill>
              </a:rPr>
              <a:t>exp(1) = 2,7: chaque cadeau supplémentaire fait au professeur multiplie par 2.7 les chances de valider.</a:t>
            </a:r>
            <a:endParaRPr sz="1090">
              <a:solidFill>
                <a:schemeClr val="dk1"/>
              </a:solidFill>
            </a:endParaRPr>
          </a:p>
          <a:p>
            <a:pPr indent="-297815" lvl="0" marL="457200" rtl="0" algn="l">
              <a:spcBef>
                <a:spcPts val="0"/>
              </a:spcBef>
              <a:spcAft>
                <a:spcPts val="0"/>
              </a:spcAft>
              <a:buClr>
                <a:schemeClr val="dk1"/>
              </a:buClr>
              <a:buSzPts val="1090"/>
              <a:buChar char="-"/>
            </a:pPr>
            <a:r>
              <a:rPr lang="en-CA" sz="1090">
                <a:solidFill>
                  <a:schemeClr val="dk1"/>
                </a:solidFill>
              </a:rPr>
              <a:t>exp(-0,5) = 0.6: chaque vidéo regardée pendant le cours divise par 1/0.6 = 1.65 les chances de valider.</a:t>
            </a:r>
            <a:endParaRPr sz="1090">
              <a:solidFill>
                <a:schemeClr val="dk1"/>
              </a:solidFill>
            </a:endParaRPr>
          </a:p>
        </p:txBody>
      </p:sp>
      <p:pic>
        <p:nvPicPr>
          <p:cNvPr id="868" name="Google Shape;868;p97"/>
          <p:cNvPicPr preferRelativeResize="0"/>
          <p:nvPr/>
        </p:nvPicPr>
        <p:blipFill>
          <a:blip r:embed="rId3">
            <a:alphaModFix/>
          </a:blip>
          <a:stretch>
            <a:fillRect/>
          </a:stretch>
        </p:blipFill>
        <p:spPr>
          <a:xfrm>
            <a:off x="335025" y="1600550"/>
            <a:ext cx="4101299" cy="278600"/>
          </a:xfrm>
          <a:prstGeom prst="rect">
            <a:avLst/>
          </a:prstGeom>
          <a:noFill/>
          <a:ln>
            <a:noFill/>
          </a:ln>
        </p:spPr>
      </p:pic>
      <p:pic>
        <p:nvPicPr>
          <p:cNvPr id="869" name="Google Shape;869;p97"/>
          <p:cNvPicPr preferRelativeResize="0"/>
          <p:nvPr/>
        </p:nvPicPr>
        <p:blipFill>
          <a:blip r:embed="rId4">
            <a:alphaModFix/>
          </a:blip>
          <a:stretch>
            <a:fillRect/>
          </a:stretch>
        </p:blipFill>
        <p:spPr>
          <a:xfrm>
            <a:off x="920749" y="2011500"/>
            <a:ext cx="1519325" cy="1575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9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RÉCAPITULONS</a:t>
            </a:r>
            <a:endParaRPr/>
          </a:p>
        </p:txBody>
      </p:sp>
      <p:sp>
        <p:nvSpPr>
          <p:cNvPr id="875" name="Google Shape;875;p98"/>
          <p:cNvSpPr txBox="1"/>
          <p:nvPr/>
        </p:nvSpPr>
        <p:spPr>
          <a:xfrm>
            <a:off x="304975" y="1751575"/>
            <a:ext cx="4086300" cy="4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CA" sz="1090">
                <a:solidFill>
                  <a:schemeClr val="dk1"/>
                </a:solidFill>
              </a:rPr>
              <a:t>La régression logistique est le pendant de la régression linéaire pour la classification binaire.</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On exprime les probabilités d’observer 1 ou 0 conditionnellement aux valeurs de x avec la fonction logit. </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Pour trouver les poids optimaux, on cherche ceux qui rendent le plus vraisemblable d’observer ce qu’on observe. Ceci revient à maximiser une fonction concave, c’est à dire minimiser une fonction convexe, ce qu’on fait par la descente de gradient.</a:t>
            </a:r>
            <a:endParaRPr sz="1090">
              <a:solidFill>
                <a:schemeClr val="dk1"/>
              </a:solidFil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Les poids obtenus s’interprètent comme des multiplicateurs de probabilités et permettent maintenant de prédire la valeur de y pour un nouveau x.</a:t>
            </a:r>
            <a:endParaRPr sz="1090">
              <a:solidFill>
                <a:schemeClr val="dk1"/>
              </a:solidFill>
            </a:endParaRPr>
          </a:p>
          <a:p>
            <a:pPr indent="0" lvl="0" marL="0" rtl="0" algn="l">
              <a:spcBef>
                <a:spcPts val="0"/>
              </a:spcBef>
              <a:spcAft>
                <a:spcPts val="0"/>
              </a:spcAft>
              <a:buNone/>
            </a:pPr>
            <a:r>
              <a:t/>
            </a:r>
            <a:endParaRPr sz="109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nvSpPr>
        <p:spPr>
          <a:xfrm>
            <a:off x="25400" y="648150"/>
            <a:ext cx="4546500" cy="544800"/>
          </a:xfrm>
          <a:prstGeom prst="rect">
            <a:avLst/>
          </a:prstGeom>
          <a:noFill/>
          <a:ln>
            <a:noFill/>
          </a:ln>
        </p:spPr>
        <p:txBody>
          <a:bodyPr anchorCtr="0" anchor="ctr" bIns="0" lIns="0" spcFirstLastPara="1" rIns="0" wrap="square" tIns="0">
            <a:noAutofit/>
          </a:bodyPr>
          <a:lstStyle/>
          <a:p>
            <a:pPr indent="0" lvl="0" marL="0" marR="0" rtl="0" algn="l">
              <a:lnSpc>
                <a:spcPct val="127272"/>
              </a:lnSpc>
              <a:spcBef>
                <a:spcPts val="0"/>
              </a:spcBef>
              <a:spcAft>
                <a:spcPts val="0"/>
              </a:spcAft>
              <a:buNone/>
            </a:pPr>
            <a:r>
              <a:rPr b="1" i="0" lang="en-CA" sz="1300" u="none" cap="none" strike="noStrike">
                <a:solidFill>
                  <a:srgbClr val="333399"/>
                </a:solidFill>
                <a:latin typeface="Arial"/>
                <a:ea typeface="Arial"/>
                <a:cs typeface="Arial"/>
                <a:sym typeface="Arial"/>
              </a:rPr>
              <a:t>Le principe est toujours le même :</a:t>
            </a:r>
            <a:r>
              <a:rPr b="0" i="0" lang="en-CA" sz="1290" u="none" cap="none" strike="noStrike">
                <a:solidFill>
                  <a:srgbClr val="333399"/>
                </a:solidFill>
                <a:latin typeface="Arial"/>
                <a:ea typeface="Arial"/>
                <a:cs typeface="Arial"/>
                <a:sym typeface="Arial"/>
              </a:rPr>
              <a:t> X</a:t>
            </a:r>
            <a:r>
              <a:rPr b="1" i="0" lang="en-CA" sz="1300" u="none" cap="none" strike="noStrike">
                <a:solidFill>
                  <a:srgbClr val="333399"/>
                </a:solidFill>
                <a:latin typeface="Arial"/>
                <a:ea typeface="Arial"/>
                <a:cs typeface="Arial"/>
                <a:sym typeface="Arial"/>
              </a:rPr>
              <a:t> en entrée,</a:t>
            </a:r>
            <a:r>
              <a:rPr b="0" i="0" lang="en-CA" sz="1290" u="none" cap="none" strike="noStrike">
                <a:solidFill>
                  <a:srgbClr val="333399"/>
                </a:solidFill>
                <a:latin typeface="Arial"/>
                <a:ea typeface="Arial"/>
                <a:cs typeface="Arial"/>
                <a:sym typeface="Arial"/>
              </a:rPr>
              <a:t> Y</a:t>
            </a:r>
            <a:r>
              <a:rPr b="1" i="0" lang="en-CA" sz="1300" u="none" cap="none" strike="noStrike">
                <a:solidFill>
                  <a:srgbClr val="333399"/>
                </a:solidFill>
                <a:latin typeface="Arial"/>
                <a:ea typeface="Arial"/>
                <a:cs typeface="Arial"/>
                <a:sym typeface="Arial"/>
              </a:rPr>
              <a:t> en sortie. On</a:t>
            </a:r>
            <a:r>
              <a:rPr lang="en-CA" sz="1290">
                <a:latin typeface="Times New Roman"/>
                <a:ea typeface="Times New Roman"/>
                <a:cs typeface="Times New Roman"/>
                <a:sym typeface="Times New Roman"/>
              </a:rPr>
              <a:t> </a:t>
            </a:r>
            <a:r>
              <a:rPr b="1" i="0" lang="en-CA" sz="1300" u="none" cap="none" strike="noStrike">
                <a:solidFill>
                  <a:srgbClr val="333399"/>
                </a:solidFill>
                <a:latin typeface="Arial"/>
                <a:ea typeface="Arial"/>
                <a:cs typeface="Arial"/>
                <a:sym typeface="Arial"/>
              </a:rPr>
              <a:t>cherche</a:t>
            </a:r>
            <a:r>
              <a:rPr b="0" i="0" lang="en-CA" sz="1290" u="none" cap="none" strike="noStrike">
                <a:solidFill>
                  <a:srgbClr val="333399"/>
                </a:solidFill>
                <a:latin typeface="Arial"/>
                <a:ea typeface="Arial"/>
                <a:cs typeface="Arial"/>
                <a:sym typeface="Arial"/>
              </a:rPr>
              <a:t> f</a:t>
            </a:r>
            <a:r>
              <a:rPr b="1" i="0" lang="en-CA" sz="1300" u="none" cap="none" strike="noStrike">
                <a:solidFill>
                  <a:srgbClr val="333399"/>
                </a:solidFill>
                <a:latin typeface="Arial"/>
                <a:ea typeface="Arial"/>
                <a:cs typeface="Arial"/>
                <a:sym typeface="Arial"/>
              </a:rPr>
              <a:t> tq</a:t>
            </a:r>
            <a:r>
              <a:rPr b="0" i="0" lang="en-CA" sz="1290" u="none" cap="none" strike="noStrike">
                <a:solidFill>
                  <a:srgbClr val="333399"/>
                </a:solidFill>
                <a:latin typeface="Arial"/>
                <a:ea typeface="Arial"/>
                <a:cs typeface="Arial"/>
                <a:sym typeface="Arial"/>
              </a:rPr>
              <a:t> Y = f (X)</a:t>
            </a:r>
            <a:r>
              <a:rPr b="1" i="0" lang="en-CA" sz="1300" u="none" cap="none" strike="noStrike">
                <a:solidFill>
                  <a:srgbClr val="333399"/>
                </a:solidFill>
                <a:latin typeface="Arial"/>
                <a:ea typeface="Arial"/>
                <a:cs typeface="Arial"/>
                <a:sym typeface="Arial"/>
              </a:rPr>
              <a:t>.</a:t>
            </a:r>
            <a:endParaRPr b="0" i="0" sz="1290" u="none" cap="none" strike="noStrike">
              <a:solidFill>
                <a:srgbClr val="000000"/>
              </a:solidFill>
              <a:latin typeface="Calibri"/>
              <a:ea typeface="Calibri"/>
              <a:cs typeface="Calibri"/>
              <a:sym typeface="Calibri"/>
            </a:endParaRPr>
          </a:p>
        </p:txBody>
      </p:sp>
      <p:sp>
        <p:nvSpPr>
          <p:cNvPr id="113" name="Google Shape;113;p18"/>
          <p:cNvSpPr txBox="1"/>
          <p:nvPr/>
        </p:nvSpPr>
        <p:spPr>
          <a:xfrm>
            <a:off x="202875" y="2652525"/>
            <a:ext cx="922200" cy="240300"/>
          </a:xfrm>
          <a:prstGeom prst="rect">
            <a:avLst/>
          </a:prstGeom>
          <a:noFill/>
          <a:ln>
            <a:noFill/>
          </a:ln>
        </p:spPr>
        <p:txBody>
          <a:bodyPr anchorCtr="0" anchor="t" bIns="0" lIns="0" spcFirstLastPara="1" rIns="0" wrap="square" tIns="0">
            <a:noAutofit/>
          </a:bodyPr>
          <a:lstStyle/>
          <a:p>
            <a:pPr indent="0" lvl="0" marL="0" marR="0" rtl="0" algn="l">
              <a:lnSpc>
                <a:spcPct val="109090"/>
              </a:lnSpc>
              <a:spcBef>
                <a:spcPts val="0"/>
              </a:spcBef>
              <a:spcAft>
                <a:spcPts val="0"/>
              </a:spcAft>
              <a:buNone/>
            </a:pPr>
            <a:r>
              <a:rPr b="1" i="0" lang="en-CA" sz="1300" u="none" cap="none" strike="noStrike">
                <a:solidFill>
                  <a:srgbClr val="333399"/>
                </a:solidFill>
                <a:latin typeface="Arial"/>
                <a:ea typeface="Arial"/>
                <a:cs typeface="Arial"/>
                <a:sym typeface="Arial"/>
              </a:rPr>
              <a:t>Exemples :</a:t>
            </a:r>
            <a:endParaRPr sz="1600"/>
          </a:p>
          <a:p>
            <a:pPr indent="0" lvl="0" marL="0" marR="0" rtl="0" algn="l">
              <a:lnSpc>
                <a:spcPct val="116055"/>
              </a:lnSpc>
              <a:spcBef>
                <a:spcPts val="0"/>
              </a:spcBef>
              <a:spcAft>
                <a:spcPts val="0"/>
              </a:spcAft>
              <a:buNone/>
            </a:pPr>
            <a:r>
              <a:t/>
            </a:r>
            <a:endParaRPr b="0" i="0" sz="1290" u="none" cap="none" strike="noStrike">
              <a:solidFill>
                <a:srgbClr val="000000"/>
              </a:solidFill>
              <a:latin typeface="Calibri"/>
              <a:ea typeface="Calibri"/>
              <a:cs typeface="Calibri"/>
              <a:sym typeface="Calibri"/>
            </a:endParaRPr>
          </a:p>
        </p:txBody>
      </p:sp>
      <p:sp>
        <p:nvSpPr>
          <p:cNvPr id="114" name="Google Shape;114;p1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ENTRÉES ET SORTIES</a:t>
            </a:r>
            <a:endParaRPr/>
          </a:p>
        </p:txBody>
      </p:sp>
      <p:pic>
        <p:nvPicPr>
          <p:cNvPr descr="model.png" id="115" name="Google Shape;115;p18"/>
          <p:cNvPicPr preferRelativeResize="0"/>
          <p:nvPr/>
        </p:nvPicPr>
        <p:blipFill>
          <a:blip r:embed="rId3">
            <a:alphaModFix/>
          </a:blip>
          <a:stretch>
            <a:fillRect/>
          </a:stretch>
        </p:blipFill>
        <p:spPr>
          <a:xfrm>
            <a:off x="202877" y="1192838"/>
            <a:ext cx="4060599" cy="870625"/>
          </a:xfrm>
          <a:prstGeom prst="rect">
            <a:avLst/>
          </a:prstGeom>
          <a:noFill/>
          <a:ln>
            <a:noFill/>
          </a:ln>
        </p:spPr>
      </p:pic>
      <p:grpSp>
        <p:nvGrpSpPr>
          <p:cNvPr id="116" name="Google Shape;116;p18"/>
          <p:cNvGrpSpPr/>
          <p:nvPr/>
        </p:nvGrpSpPr>
        <p:grpSpPr>
          <a:xfrm>
            <a:off x="1274225" y="2128600"/>
            <a:ext cx="3174575" cy="1325725"/>
            <a:chOff x="1292325" y="1988650"/>
            <a:chExt cx="3174575" cy="1325725"/>
          </a:xfrm>
        </p:grpSpPr>
        <p:sp>
          <p:nvSpPr>
            <p:cNvPr id="117" name="Google Shape;117;p18"/>
            <p:cNvSpPr txBox="1"/>
            <p:nvPr/>
          </p:nvSpPr>
          <p:spPr>
            <a:xfrm>
              <a:off x="1292325" y="1988675"/>
              <a:ext cx="1419600" cy="1325700"/>
            </a:xfrm>
            <a:prstGeom prst="rect">
              <a:avLst/>
            </a:prstGeom>
            <a:noFill/>
            <a:ln>
              <a:noFill/>
            </a:ln>
          </p:spPr>
          <p:txBody>
            <a:bodyPr anchorCtr="0" anchor="ctr" bIns="0" lIns="0" spcFirstLastPara="1" rIns="0" wrap="square" tIns="0">
              <a:noAutofit/>
            </a:bodyPr>
            <a:lstStyle/>
            <a:p>
              <a:pPr indent="0" lvl="0" marL="0" rtl="0" algn="ctr">
                <a:lnSpc>
                  <a:spcPct val="110091"/>
                </a:lnSpc>
                <a:spcBef>
                  <a:spcPts val="0"/>
                </a:spcBef>
                <a:spcAft>
                  <a:spcPts val="0"/>
                </a:spcAft>
                <a:buNone/>
              </a:pPr>
              <a:r>
                <a:rPr b="1" lang="en-CA" sz="1300">
                  <a:solidFill>
                    <a:schemeClr val="dk1"/>
                  </a:solidFill>
                </a:rPr>
                <a:t>X</a:t>
              </a:r>
              <a:endParaRPr b="1" sz="1300">
                <a:solidFill>
                  <a:schemeClr val="dk1"/>
                </a:solidFill>
              </a:endParaRPr>
            </a:p>
            <a:p>
              <a:pPr indent="0" lvl="0" marL="0" rtl="0" algn="ctr">
                <a:lnSpc>
                  <a:spcPct val="110091"/>
                </a:lnSpc>
                <a:spcBef>
                  <a:spcPts val="0"/>
                </a:spcBef>
                <a:spcAft>
                  <a:spcPts val="0"/>
                </a:spcAft>
                <a:buNone/>
              </a:pPr>
              <a:r>
                <a:rPr lang="en-CA" sz="1300">
                  <a:solidFill>
                    <a:schemeClr val="dk1"/>
                  </a:solidFill>
                </a:rPr>
                <a:t>emails</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profil client</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code génétique</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profil d’un électeur</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âge, expérience</a:t>
              </a:r>
              <a:endParaRPr sz="1300">
                <a:latin typeface="Calibri"/>
                <a:ea typeface="Calibri"/>
                <a:cs typeface="Calibri"/>
                <a:sym typeface="Calibri"/>
              </a:endParaRPr>
            </a:p>
          </p:txBody>
        </p:sp>
        <p:sp>
          <p:nvSpPr>
            <p:cNvPr id="118" name="Google Shape;118;p18"/>
            <p:cNvSpPr txBox="1"/>
            <p:nvPr/>
          </p:nvSpPr>
          <p:spPr>
            <a:xfrm>
              <a:off x="2972600" y="1988650"/>
              <a:ext cx="1494300" cy="1325700"/>
            </a:xfrm>
            <a:prstGeom prst="rect">
              <a:avLst/>
            </a:prstGeom>
            <a:noFill/>
            <a:ln>
              <a:noFill/>
            </a:ln>
          </p:spPr>
          <p:txBody>
            <a:bodyPr anchorCtr="0" anchor="ctr" bIns="0" lIns="0" spcFirstLastPara="1" rIns="0" wrap="square" tIns="0">
              <a:noAutofit/>
            </a:bodyPr>
            <a:lstStyle/>
            <a:p>
              <a:pPr indent="0" lvl="0" marL="0" marR="0" rtl="0" algn="ctr">
                <a:lnSpc>
                  <a:spcPct val="110091"/>
                </a:lnSpc>
                <a:spcBef>
                  <a:spcPts val="0"/>
                </a:spcBef>
                <a:spcAft>
                  <a:spcPts val="0"/>
                </a:spcAft>
                <a:buNone/>
              </a:pPr>
              <a:r>
                <a:rPr b="1" i="0" lang="en-CA" sz="1300" u="none" cap="none" strike="noStrike">
                  <a:solidFill>
                    <a:srgbClr val="000000"/>
                  </a:solidFill>
                </a:rPr>
                <a:t>Y</a:t>
              </a:r>
              <a:endParaRPr b="1" i="0" sz="1300" u="none" cap="none" strike="noStrike">
                <a:solidFill>
                  <a:srgbClr val="000000"/>
                </a:solidFill>
              </a:endParaRPr>
            </a:p>
            <a:p>
              <a:pPr indent="0" lvl="0" marL="0" marR="0" rtl="0" algn="ctr">
                <a:lnSpc>
                  <a:spcPct val="110091"/>
                </a:lnSpc>
                <a:spcBef>
                  <a:spcPts val="0"/>
                </a:spcBef>
                <a:spcAft>
                  <a:spcPts val="0"/>
                </a:spcAft>
                <a:buNone/>
              </a:pPr>
              <a:r>
                <a:rPr lang="en-CA" sz="1300"/>
                <a:t>spam / non spam</a:t>
              </a:r>
              <a:endParaRPr sz="1300"/>
            </a:p>
            <a:p>
              <a:pPr indent="0" lvl="0" marL="0" marR="0" rtl="0" algn="ctr">
                <a:lnSpc>
                  <a:spcPct val="110091"/>
                </a:lnSpc>
                <a:spcBef>
                  <a:spcPts val="0"/>
                </a:spcBef>
                <a:spcAft>
                  <a:spcPts val="0"/>
                </a:spcAft>
                <a:buNone/>
              </a:pPr>
              <a:r>
                <a:rPr b="0" i="0" lang="en-CA" sz="1300" u="none" cap="none" strike="noStrike">
                  <a:solidFill>
                    <a:srgbClr val="000000"/>
                  </a:solidFill>
                  <a:latin typeface="Arial"/>
                  <a:ea typeface="Arial"/>
                  <a:cs typeface="Arial"/>
                  <a:sym typeface="Arial"/>
                </a:rPr>
                <a:t>nombre de clics</a:t>
              </a:r>
              <a:endParaRPr b="0" i="0" sz="1300" u="none" cap="none" strike="noStrike">
                <a:solidFill>
                  <a:srgbClr val="000000"/>
                </a:solidFill>
                <a:latin typeface="Arial"/>
                <a:ea typeface="Arial"/>
                <a:cs typeface="Arial"/>
                <a:sym typeface="Arial"/>
              </a:endParaRPr>
            </a:p>
            <a:p>
              <a:pPr indent="0" lvl="0" marL="0" rtl="0" algn="ctr">
                <a:lnSpc>
                  <a:spcPct val="110091"/>
                </a:lnSpc>
                <a:spcBef>
                  <a:spcPts val="0"/>
                </a:spcBef>
                <a:spcAft>
                  <a:spcPts val="0"/>
                </a:spcAft>
                <a:buNone/>
              </a:pPr>
              <a:r>
                <a:rPr lang="en-CA" sz="1300">
                  <a:solidFill>
                    <a:schemeClr val="dk1"/>
                  </a:solidFill>
                </a:rPr>
                <a:t>état du patient</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vote</a:t>
              </a:r>
              <a:endParaRPr sz="1300">
                <a:solidFill>
                  <a:schemeClr val="dk1"/>
                </a:solidFill>
              </a:endParaRPr>
            </a:p>
            <a:p>
              <a:pPr indent="0" lvl="0" marL="0" rtl="0" algn="ctr">
                <a:lnSpc>
                  <a:spcPct val="110091"/>
                </a:lnSpc>
                <a:spcBef>
                  <a:spcPts val="0"/>
                </a:spcBef>
                <a:spcAft>
                  <a:spcPts val="0"/>
                </a:spcAft>
                <a:buNone/>
              </a:pPr>
              <a:r>
                <a:rPr lang="en-CA" sz="1300">
                  <a:solidFill>
                    <a:schemeClr val="dk1"/>
                  </a:solidFill>
                </a:rPr>
                <a:t>salaire</a:t>
              </a:r>
              <a:endParaRPr b="0" i="0" sz="1300" u="none" cap="none" strike="noStrike">
                <a:solidFill>
                  <a:srgbClr val="000000"/>
                </a:solidFill>
                <a:latin typeface="Calibri"/>
                <a:ea typeface="Calibri"/>
                <a:cs typeface="Calibri"/>
                <a:sym typeface="Calibri"/>
              </a:endParaRPr>
            </a:p>
          </p:txBody>
        </p:sp>
        <p:sp>
          <p:nvSpPr>
            <p:cNvPr id="119" name="Google Shape;119;p18"/>
            <p:cNvSpPr txBox="1"/>
            <p:nvPr/>
          </p:nvSpPr>
          <p:spPr>
            <a:xfrm>
              <a:off x="2748500" y="1988650"/>
              <a:ext cx="224100" cy="1325700"/>
            </a:xfrm>
            <a:prstGeom prst="rect">
              <a:avLst/>
            </a:prstGeom>
            <a:noFill/>
            <a:ln>
              <a:noFill/>
            </a:ln>
          </p:spPr>
          <p:txBody>
            <a:bodyPr anchorCtr="0" anchor="t" bIns="0" lIns="0" spcFirstLastPara="1" rIns="0" wrap="square" tIns="0">
              <a:noAutofit/>
            </a:bodyPr>
            <a:lstStyle/>
            <a:p>
              <a:pPr indent="0" lvl="0" marL="0" marR="0" rtl="0" algn="ctr">
                <a:lnSpc>
                  <a:spcPct val="116055"/>
                </a:lnSpc>
                <a:spcBef>
                  <a:spcPts val="0"/>
                </a:spcBef>
                <a:spcAft>
                  <a:spcPts val="0"/>
                </a:spcAft>
                <a:buNone/>
              </a:pPr>
              <a:r>
                <a:rPr b="1" lang="en-CA" sz="1300">
                  <a:solidFill>
                    <a:srgbClr val="2C0E25"/>
                  </a:solidFill>
                  <a:highlight>
                    <a:srgbClr val="FFFFFF"/>
                  </a:highlight>
                </a:rPr>
                <a:t>f</a:t>
              </a:r>
              <a:endParaRPr b="1" sz="1300">
                <a:solidFill>
                  <a:srgbClr val="2C0E25"/>
                </a:solidFill>
                <a:highlight>
                  <a:srgbClr val="FFFFFF"/>
                </a:highlight>
              </a:endParaRPr>
            </a:p>
            <a:p>
              <a:pPr indent="0" lvl="0" marL="0" marR="0" rtl="0" algn="ctr">
                <a:lnSpc>
                  <a:spcPct val="116055"/>
                </a:lnSpc>
                <a:spcBef>
                  <a:spcPts val="0"/>
                </a:spcBef>
                <a:spcAft>
                  <a:spcPts val="0"/>
                </a:spcAft>
                <a:buNone/>
              </a:pPr>
              <a:r>
                <a:rPr lang="en-CA" sz="1300">
                  <a:solidFill>
                    <a:srgbClr val="2C0E25"/>
                  </a:solidFill>
                  <a:highlight>
                    <a:srgbClr val="FFFFFF"/>
                  </a:highlight>
                </a:rPr>
                <a:t>→</a:t>
              </a:r>
              <a:endParaRPr sz="1300">
                <a:latin typeface="Calibri"/>
                <a:ea typeface="Calibri"/>
                <a:cs typeface="Calibri"/>
                <a:sym typeface="Calibri"/>
              </a:endParaRPr>
            </a:p>
            <a:p>
              <a:pPr indent="0" lvl="0" marL="0" rtl="0" algn="ctr">
                <a:lnSpc>
                  <a:spcPct val="116055"/>
                </a:lnSpc>
                <a:spcBef>
                  <a:spcPts val="0"/>
                </a:spcBef>
                <a:spcAft>
                  <a:spcPts val="0"/>
                </a:spcAft>
                <a:buNone/>
              </a:pPr>
              <a:r>
                <a:rPr lang="en-CA" sz="1300">
                  <a:solidFill>
                    <a:srgbClr val="2C0E25"/>
                  </a:solidFill>
                  <a:highlight>
                    <a:srgbClr val="FFFFFF"/>
                  </a:highlight>
                </a:rPr>
                <a:t>→</a:t>
              </a:r>
              <a:endParaRPr sz="1300">
                <a:solidFill>
                  <a:srgbClr val="2C0E25"/>
                </a:solidFill>
                <a:highlight>
                  <a:srgbClr val="FFFFFF"/>
                </a:highlight>
              </a:endParaRPr>
            </a:p>
            <a:p>
              <a:pPr indent="0" lvl="0" marL="0" rtl="0" algn="ctr">
                <a:lnSpc>
                  <a:spcPct val="116055"/>
                </a:lnSpc>
                <a:spcBef>
                  <a:spcPts val="0"/>
                </a:spcBef>
                <a:spcAft>
                  <a:spcPts val="0"/>
                </a:spcAft>
                <a:buNone/>
              </a:pPr>
              <a:r>
                <a:rPr lang="en-CA" sz="1300">
                  <a:solidFill>
                    <a:srgbClr val="2C0E25"/>
                  </a:solidFill>
                  <a:highlight>
                    <a:srgbClr val="FFFFFF"/>
                  </a:highlight>
                </a:rPr>
                <a:t>→</a:t>
              </a:r>
              <a:endParaRPr sz="1300">
                <a:solidFill>
                  <a:srgbClr val="2C0E25"/>
                </a:solidFill>
                <a:highlight>
                  <a:srgbClr val="FFFFFF"/>
                </a:highlight>
              </a:endParaRPr>
            </a:p>
            <a:p>
              <a:pPr indent="0" lvl="0" marL="0" rtl="0" algn="ctr">
                <a:lnSpc>
                  <a:spcPct val="116055"/>
                </a:lnSpc>
                <a:spcBef>
                  <a:spcPts val="0"/>
                </a:spcBef>
                <a:spcAft>
                  <a:spcPts val="0"/>
                </a:spcAft>
                <a:buNone/>
              </a:pPr>
              <a:r>
                <a:rPr lang="en-CA" sz="1300">
                  <a:solidFill>
                    <a:srgbClr val="2C0E25"/>
                  </a:solidFill>
                  <a:highlight>
                    <a:srgbClr val="FFFFFF"/>
                  </a:highlight>
                </a:rPr>
                <a:t>→</a:t>
              </a:r>
              <a:endParaRPr sz="1300">
                <a:solidFill>
                  <a:srgbClr val="2C0E25"/>
                </a:solidFill>
                <a:highlight>
                  <a:srgbClr val="FFFFFF"/>
                </a:highlight>
              </a:endParaRPr>
            </a:p>
            <a:p>
              <a:pPr indent="0" lvl="0" marL="0" rtl="0" algn="ctr">
                <a:lnSpc>
                  <a:spcPct val="116055"/>
                </a:lnSpc>
                <a:spcBef>
                  <a:spcPts val="0"/>
                </a:spcBef>
                <a:spcAft>
                  <a:spcPts val="0"/>
                </a:spcAft>
                <a:buNone/>
              </a:pPr>
              <a:r>
                <a:rPr lang="en-CA" sz="1300">
                  <a:solidFill>
                    <a:srgbClr val="2C0E25"/>
                  </a:solidFill>
                  <a:highlight>
                    <a:srgbClr val="FFFFFF"/>
                  </a:highlight>
                </a:rPr>
                <a:t>→</a:t>
              </a:r>
              <a:endParaRPr sz="1300">
                <a:solidFill>
                  <a:srgbClr val="2C0E25"/>
                </a:solidFill>
                <a:highlight>
                  <a:srgbClr val="FFFFFF"/>
                </a:highlight>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9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EN PYTHON</a:t>
            </a:r>
            <a:endParaRPr/>
          </a:p>
        </p:txBody>
      </p:sp>
      <p:sp>
        <p:nvSpPr>
          <p:cNvPr id="881" name="Google Shape;881;p99"/>
          <p:cNvSpPr txBox="1"/>
          <p:nvPr/>
        </p:nvSpPr>
        <p:spPr>
          <a:xfrm>
            <a:off x="25450" y="763750"/>
            <a:ext cx="4546500" cy="381000"/>
          </a:xfrm>
          <a:prstGeom prst="rect">
            <a:avLst/>
          </a:prstGeom>
          <a:noFill/>
          <a:ln>
            <a:noFill/>
          </a:ln>
        </p:spPr>
        <p:txBody>
          <a:bodyPr anchorCtr="0" anchor="t" bIns="0" lIns="0" spcFirstLastPara="1" rIns="0" wrap="square" tIns="0">
            <a:noAutofit/>
          </a:bodyPr>
          <a:lstStyle/>
          <a:p>
            <a:pPr indent="0" lvl="0" marL="0" marR="0" rtl="0" algn="l">
              <a:lnSpc>
                <a:spcPct val="119266"/>
              </a:lnSpc>
              <a:spcBef>
                <a:spcPts val="0"/>
              </a:spcBef>
              <a:spcAft>
                <a:spcPts val="0"/>
              </a:spcAft>
              <a:buNone/>
            </a:pPr>
            <a:r>
              <a:rPr b="0" i="0" lang="en-CA" sz="1000" u="none" cap="none" strike="noStrike">
                <a:solidFill>
                  <a:srgbClr val="000000"/>
                </a:solidFill>
                <a:latin typeface="Roboto Mono"/>
                <a:ea typeface="Roboto Mono"/>
                <a:cs typeface="Roboto Mono"/>
                <a:sym typeface="Roboto Mono"/>
              </a:rPr>
              <a:t>from sklearn.linear_model import LogisticRegression</a:t>
            </a:r>
            <a:br>
              <a:rPr b="0" i="0" lang="en-CA" sz="1000" u="none" cap="none" strike="noStrike">
                <a:solidFill>
                  <a:srgbClr val="000000"/>
                </a:solidFill>
                <a:latin typeface="Roboto Mono"/>
                <a:ea typeface="Roboto Mono"/>
                <a:cs typeface="Roboto Mono"/>
                <a:sym typeface="Roboto Mono"/>
              </a:rPr>
            </a:br>
            <a:r>
              <a:rPr b="0" i="0" lang="en-CA" sz="1000" u="none" cap="none" strike="noStrike">
                <a:solidFill>
                  <a:srgbClr val="000000"/>
                </a:solidFill>
                <a:latin typeface="Roboto Mono"/>
                <a:ea typeface="Roboto Mono"/>
                <a:cs typeface="Roboto Mono"/>
                <a:sym typeface="Roboto Mono"/>
              </a:rPr>
              <a:t>model = LogisticRegression()</a:t>
            </a:r>
            <a:endParaRPr b="0" i="0" sz="1000" u="none" cap="none" strike="noStrike">
              <a:solidFill>
                <a:srgbClr val="000000"/>
              </a:solidFill>
              <a:latin typeface="Roboto Mono"/>
              <a:ea typeface="Roboto Mono"/>
              <a:cs typeface="Roboto Mono"/>
              <a:sym typeface="Roboto Mono"/>
            </a:endParaRPr>
          </a:p>
          <a:p>
            <a:pPr indent="0" lvl="0" marL="0" rtl="0" algn="l">
              <a:lnSpc>
                <a:spcPct val="119266"/>
              </a:lnSpc>
              <a:spcBef>
                <a:spcPts val="0"/>
              </a:spcBef>
              <a:spcAft>
                <a:spcPts val="0"/>
              </a:spcAft>
              <a:buClr>
                <a:schemeClr val="dk1"/>
              </a:buClr>
              <a:buFont typeface="Arial"/>
              <a:buNone/>
            </a:pPr>
            <a:r>
              <a:rPr lang="en-CA" sz="1000">
                <a:solidFill>
                  <a:schemeClr val="dk1"/>
                </a:solidFill>
                <a:latin typeface="Roboto Mono"/>
                <a:ea typeface="Roboto Mono"/>
                <a:cs typeface="Roboto Mono"/>
                <a:sym typeface="Roboto Mono"/>
              </a:rPr>
              <a:t>model.fit(Xtrain,  Ytrain)</a:t>
            </a:r>
            <a:br>
              <a:rPr lang="en-CA" sz="1000">
                <a:solidFill>
                  <a:schemeClr val="dk1"/>
                </a:solidFill>
                <a:latin typeface="Roboto Mono"/>
                <a:ea typeface="Roboto Mono"/>
                <a:cs typeface="Roboto Mono"/>
                <a:sym typeface="Roboto Mono"/>
              </a:rPr>
            </a:br>
            <a:r>
              <a:rPr lang="en-CA" sz="1000">
                <a:solidFill>
                  <a:schemeClr val="dk1"/>
                </a:solidFill>
                <a:latin typeface="Roboto Mono"/>
                <a:ea typeface="Roboto Mono"/>
                <a:cs typeface="Roboto Mono"/>
                <a:sym typeface="Roboto Mono"/>
              </a:rPr>
              <a:t>predictions = model.predict(Xtest)</a:t>
            </a:r>
            <a:endParaRPr sz="1000">
              <a:latin typeface="Roboto Mono"/>
              <a:ea typeface="Roboto Mono"/>
              <a:cs typeface="Roboto Mono"/>
              <a:sym typeface="Roboto Mono"/>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Conclusions sur la régression logistique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887" name="Google Shape;887;p100"/>
          <p:cNvSpPr txBox="1"/>
          <p:nvPr/>
        </p:nvSpPr>
        <p:spPr>
          <a:xfrm>
            <a:off x="50800" y="7366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Avantages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88" name="Google Shape;888;p100"/>
          <p:cNvSpPr txBox="1"/>
          <p:nvPr/>
        </p:nvSpPr>
        <p:spPr>
          <a:xfrm>
            <a:off x="330200" y="9525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Une vision probabiliste de la classification</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89" name="Google Shape;889;p100"/>
          <p:cNvSpPr txBox="1"/>
          <p:nvPr/>
        </p:nvSpPr>
        <p:spPr>
          <a:xfrm>
            <a:off x="330200" y="1130300"/>
            <a:ext cx="4267200" cy="44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Interprétation de chaque variable de manière probabiliste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Simple et rapide à estimer</a:t>
            </a:r>
            <a:endParaRPr/>
          </a:p>
          <a:p>
            <a:pPr indent="0" lvl="0" marL="0" marR="0" rtl="0" algn="l">
              <a:lnSpc>
                <a:spcPct val="146789"/>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90" name="Google Shape;890;p100"/>
          <p:cNvSpPr txBox="1"/>
          <p:nvPr/>
        </p:nvSpPr>
        <p:spPr>
          <a:xfrm>
            <a:off x="50800" y="15875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Inconvénients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91" name="Google Shape;891;p100"/>
          <p:cNvSpPr txBox="1"/>
          <p:nvPr/>
        </p:nvSpPr>
        <p:spPr>
          <a:xfrm>
            <a:off x="330200" y="17907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Mêmes que la régression linéaire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92" name="Google Shape;892;p100"/>
          <p:cNvSpPr txBox="1"/>
          <p:nvPr/>
        </p:nvSpPr>
        <p:spPr>
          <a:xfrm>
            <a:off x="330200" y="1955800"/>
            <a:ext cx="4267200" cy="44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En particulier, mauvais résultats avec beaucoup de variables</a:t>
            </a:r>
            <a:r>
              <a:rPr lang="en-CA" sz="1090">
                <a:latin typeface="Times New Roman"/>
                <a:ea typeface="Times New Roman"/>
                <a:cs typeface="Times New Roman"/>
                <a:sym typeface="Times New Roman"/>
              </a:rPr>
              <a:t>.</a:t>
            </a:r>
            <a:endParaRPr/>
          </a:p>
          <a:p>
            <a:pPr indent="0" lvl="0" marL="0" marR="0" rtl="0" algn="l">
              <a:lnSpc>
                <a:spcPct val="15596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93" name="Google Shape;893;p100"/>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CONCLUSIONS SUR LA RÉGRESSION LOGISTIQUE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urs P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