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3454400" cx="4597400"/>
  <p:notesSz cx="6858000" cy="9144000"/>
  <p:embeddedFontLst>
    <p:embeddedFont>
      <p:font typeface="Lato"/>
      <p:regular r:id="rId56"/>
      <p:bold r:id="rId57"/>
      <p:italic r:id="rId58"/>
      <p:boldItalic r:id="rId59"/>
    </p:embeddedFont>
    <p:embeddedFont>
      <p:font typeface="Roboto Mono"/>
      <p:regular r:id="rId60"/>
      <p:bold r:id="rId61"/>
      <p:italic r:id="rId62"/>
      <p:boldItalic r:id="rId63"/>
    </p:embeddedFont>
    <p:embeddedFont>
      <p:font typeface="Cabin Condensed"/>
      <p:regular r:id="rId64"/>
      <p:bold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2E8B5E-43C0-406B-B681-212527C86C81}">
  <a:tblStyle styleId="{BC2E8B5E-43C0-406B-B681-212527C86C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Mono-italic.fntdata"/><Relationship Id="rId61" Type="http://schemas.openxmlformats.org/officeDocument/2006/relationships/font" Target="fonts/RobotoMono-bold.fntdata"/><Relationship Id="rId20" Type="http://schemas.openxmlformats.org/officeDocument/2006/relationships/slide" Target="slides/slide15.xml"/><Relationship Id="rId64" Type="http://schemas.openxmlformats.org/officeDocument/2006/relationships/font" Target="fonts/CabinCondensed-regular.fntdata"/><Relationship Id="rId63" Type="http://schemas.openxmlformats.org/officeDocument/2006/relationships/font" Target="fonts/RobotoMon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font" Target="fonts/CabinCondensed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Mono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Lato-bold.fntdata"/><Relationship Id="rId12" Type="http://schemas.openxmlformats.org/officeDocument/2006/relationships/slide" Target="slides/slide7.xml"/><Relationship Id="rId56" Type="http://schemas.openxmlformats.org/officeDocument/2006/relationships/font" Target="fonts/Lato-regular.fntdata"/><Relationship Id="rId15" Type="http://schemas.openxmlformats.org/officeDocument/2006/relationships/slide" Target="slides/slide10.xml"/><Relationship Id="rId59" Type="http://schemas.openxmlformats.org/officeDocument/2006/relationships/font" Target="fonts/Lato-boldItalic.fntdata"/><Relationship Id="rId14" Type="http://schemas.openxmlformats.org/officeDocument/2006/relationships/slide" Target="slides/slide9.xml"/><Relationship Id="rId58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d9dbe8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5d9dbe85c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d9dbe85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5d9dbe85c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d9dbe85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5d9dbe85c_0_1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d9dbe85c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5d9dbe85c_0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d9dbe85c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5d9dbe85c_0_2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5d9dbe85c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5d9dbe85c_0_2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5d9dbe85c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25d9dbe85c_0_3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d9dbe85c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5d9dbe85c_0_3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5d9dbe85c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25d9dbe85c_0_3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5d9dbe85c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25d9dbe85c_0_3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5d9dbe85c_0_3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5d9dbe85c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5d9dbe85c_0_3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5d9dbe85c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5d9dbe85c_0_3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5d9dbe85c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5d9dbe85c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g25d9dbe85c_0_3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5d9dbe85c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25d9dbe85c_0_4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5d9dbe85c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g25d9dbe85c_0_4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5d9dbe85c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g25d9dbe85c_0_4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5d9dbe85c_0_5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5d9dbe85c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d9dbe85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25d9dbe85c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368300" y="8875350"/>
            <a:ext cx="1718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2516717" y="8875350"/>
            <a:ext cx="23325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5278967" y="8875350"/>
            <a:ext cx="1718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19750" y="1510000"/>
            <a:ext cx="4557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104900" y="5426288"/>
            <a:ext cx="5156100" cy="24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368300" y="8875350"/>
            <a:ext cx="1718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2516717" y="8875350"/>
            <a:ext cx="23325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5278967" y="8875350"/>
            <a:ext cx="1718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0" y="0"/>
            <a:ext cx="45975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spcBef>
                <a:spcPts val="0"/>
              </a:spcBef>
              <a:spcAft>
                <a:spcPts val="0"/>
              </a:spcAft>
              <a:buClr>
                <a:srgbClr val="0E5A73"/>
              </a:buClr>
              <a:buSzPts val="2400"/>
              <a:buFont typeface="Cabin Condensed"/>
              <a:buNone/>
              <a:defRPr b="0" i="0" sz="2400" u="none" cap="none" strike="noStrike">
                <a:solidFill>
                  <a:srgbClr val="0E5A73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8875" y="625526"/>
            <a:ext cx="33348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5C5C5C"/>
              </a:buClr>
              <a:buSzPts val="1200"/>
              <a:buChar char="•"/>
              <a:defRPr b="0" i="0" u="none" cap="none" strike="noStrike">
                <a:solidFill>
                  <a:srgbClr val="5C5C5C"/>
                </a:solidFill>
              </a:defRPr>
            </a:lvl1pPr>
            <a:lvl2pPr indent="-3048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C5C5C"/>
              </a:buClr>
              <a:buSzPts val="1200"/>
              <a:buChar char="–"/>
              <a:defRPr b="0" i="0" u="none" cap="none" strike="noStrike">
                <a:solidFill>
                  <a:srgbClr val="5C5C5C"/>
                </a:solidFill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C5C5C"/>
              </a:buClr>
              <a:buSzPts val="1200"/>
              <a:buChar char="•"/>
              <a:defRPr b="0" i="0" u="none" cap="none" strike="noStrike">
                <a:solidFill>
                  <a:srgbClr val="5C5C5C"/>
                </a:solidFill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C5C5C"/>
              </a:buClr>
              <a:buSzPts val="1200"/>
              <a:buChar char="–"/>
              <a:defRPr b="0" i="0" u="none" cap="none" strike="noStrike">
                <a:solidFill>
                  <a:srgbClr val="5C5C5C"/>
                </a:solidFill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C5C5C"/>
              </a:buClr>
              <a:buSzPts val="1200"/>
              <a:buChar char="»"/>
              <a:defRPr b="0" i="0" u="none" cap="none" strike="noStrike">
                <a:solidFill>
                  <a:srgbClr val="5C5C5C"/>
                </a:solidFill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5C5C5C"/>
              </a:buClr>
              <a:buSzPts val="1200"/>
              <a:buChar char="•"/>
              <a:defRPr b="0" i="0" sz="1200" u="none" cap="none" strike="noStrike">
                <a:solidFill>
                  <a:srgbClr val="5C5C5C"/>
                </a:solidFill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5C5C5C"/>
              </a:buClr>
              <a:buSzPts val="1200"/>
              <a:buChar char="•"/>
              <a:defRPr b="0" i="0" sz="1200" u="none" cap="none" strike="noStrike">
                <a:solidFill>
                  <a:srgbClr val="5C5C5C"/>
                </a:solidFill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5C5C5C"/>
              </a:buClr>
              <a:buSzPts val="1200"/>
              <a:buChar char="•"/>
              <a:defRPr b="0" i="0" sz="1200" u="none" cap="none" strike="noStrike">
                <a:solidFill>
                  <a:srgbClr val="5C5C5C"/>
                </a:solidFill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5C5C5C"/>
              </a:buClr>
              <a:buSzPts val="1200"/>
              <a:buChar char="•"/>
              <a:defRPr b="0" i="0" sz="1200" u="none" cap="none" strike="noStrike">
                <a:solidFill>
                  <a:srgbClr val="5C5C5C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368300" y="8875350"/>
            <a:ext cx="1718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2516717" y="8875350"/>
            <a:ext cx="23325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5278967" y="8875350"/>
            <a:ext cx="1718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27" name="Google Shape;27;p4"/>
          <p:cNvCxnSpPr/>
          <p:nvPr/>
        </p:nvCxnSpPr>
        <p:spPr>
          <a:xfrm>
            <a:off x="227800" y="597350"/>
            <a:ext cx="4141800" cy="0"/>
          </a:xfrm>
          <a:prstGeom prst="straightConnector1">
            <a:avLst/>
          </a:prstGeom>
          <a:noFill/>
          <a:ln cap="flat" cmpd="sng" w="9525">
            <a:solidFill>
              <a:srgbClr val="5C5C5C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itle and Content ">
  <p:cSld name="OBJEC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0" y="0"/>
            <a:ext cx="45975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spcBef>
                <a:spcPts val="0"/>
              </a:spcBef>
              <a:spcAft>
                <a:spcPts val="0"/>
              </a:spcAft>
              <a:buClr>
                <a:srgbClr val="0E5A73"/>
              </a:buClr>
              <a:buSzPts val="2400"/>
              <a:buFont typeface="Cabin Condensed"/>
              <a:buNone/>
              <a:defRPr b="0" i="0" sz="2400" u="none" cap="none" strike="noStrike">
                <a:solidFill>
                  <a:srgbClr val="0E5A73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227800" y="625525"/>
            <a:ext cx="31860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5C5C5C"/>
              </a:buClr>
              <a:buSzPts val="1200"/>
              <a:buChar char="•"/>
              <a:defRPr b="0" i="0" u="none" cap="none" strike="noStrike">
                <a:solidFill>
                  <a:srgbClr val="5C5C5C"/>
                </a:solidFill>
              </a:defRPr>
            </a:lvl1pPr>
            <a:lvl2pPr indent="-3048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C5C5C"/>
              </a:buClr>
              <a:buSzPts val="1200"/>
              <a:buChar char="–"/>
              <a:defRPr b="0" i="0" u="none" cap="none" strike="noStrike">
                <a:solidFill>
                  <a:srgbClr val="5C5C5C"/>
                </a:solidFill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C5C5C"/>
              </a:buClr>
              <a:buSzPts val="1200"/>
              <a:buChar char="•"/>
              <a:defRPr b="0" i="0" u="none" cap="none" strike="noStrike">
                <a:solidFill>
                  <a:srgbClr val="5C5C5C"/>
                </a:solidFill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C5C5C"/>
              </a:buClr>
              <a:buSzPts val="1200"/>
              <a:buChar char="–"/>
              <a:defRPr b="0" i="0" u="none" cap="none" strike="noStrike">
                <a:solidFill>
                  <a:srgbClr val="5C5C5C"/>
                </a:solidFill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C5C5C"/>
              </a:buClr>
              <a:buSzPts val="1200"/>
              <a:buChar char="»"/>
              <a:defRPr b="0" i="0" u="none" cap="none" strike="noStrike">
                <a:solidFill>
                  <a:srgbClr val="5C5C5C"/>
                </a:solidFill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5C5C5C"/>
              </a:buClr>
              <a:buSzPts val="1200"/>
              <a:buChar char="•"/>
              <a:defRPr b="0" i="0" sz="1200" u="none" cap="none" strike="noStrike">
                <a:solidFill>
                  <a:srgbClr val="5C5C5C"/>
                </a:solidFill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5C5C5C"/>
              </a:buClr>
              <a:buSzPts val="1200"/>
              <a:buChar char="•"/>
              <a:defRPr b="0" i="0" sz="1200" u="none" cap="none" strike="noStrike">
                <a:solidFill>
                  <a:srgbClr val="5C5C5C"/>
                </a:solidFill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5C5C5C"/>
              </a:buClr>
              <a:buSzPts val="1200"/>
              <a:buChar char="•"/>
              <a:defRPr b="0" i="0" sz="1200" u="none" cap="none" strike="noStrike">
                <a:solidFill>
                  <a:srgbClr val="5C5C5C"/>
                </a:solidFill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5C5C5C"/>
              </a:buClr>
              <a:buSzPts val="1200"/>
              <a:buChar char="•"/>
              <a:defRPr b="0" i="0" sz="1200" u="none" cap="none" strike="noStrike">
                <a:solidFill>
                  <a:srgbClr val="5C5C5C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368300" y="8875350"/>
            <a:ext cx="1718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2516717" y="8875350"/>
            <a:ext cx="23325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5278967" y="8875350"/>
            <a:ext cx="1718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34" name="Google Shape;34;p5"/>
          <p:cNvCxnSpPr/>
          <p:nvPr/>
        </p:nvCxnSpPr>
        <p:spPr>
          <a:xfrm>
            <a:off x="227800" y="749750"/>
            <a:ext cx="4141800" cy="0"/>
          </a:xfrm>
          <a:prstGeom prst="straightConnector1">
            <a:avLst/>
          </a:prstGeom>
          <a:noFill/>
          <a:ln cap="flat" cmpd="sng" w="9525">
            <a:solidFill>
              <a:srgbClr val="5C5C5C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i="0" u="none" cap="none" strike="noStrike"/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368300" y="8875350"/>
            <a:ext cx="1718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2516717" y="8875350"/>
            <a:ext cx="23325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5278967" y="8875350"/>
            <a:ext cx="1718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227800" y="597350"/>
            <a:ext cx="4141800" cy="0"/>
          </a:xfrm>
          <a:prstGeom prst="straightConnector1">
            <a:avLst/>
          </a:prstGeom>
          <a:noFill/>
          <a:ln cap="flat" cmpd="sng" w="9525">
            <a:solidFill>
              <a:srgbClr val="5C5C5C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+ source">
  <p:cSld name="VERTICAL_TEXT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28175" y="0"/>
            <a:ext cx="45693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b="0" i="0" u="none" cap="none" strike="noStrike">
                <a:latin typeface="Lato"/>
                <a:ea typeface="Lato"/>
                <a:cs typeface="Lato"/>
                <a:sym typeface="La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368300" y="8875350"/>
            <a:ext cx="1718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2516717" y="8875350"/>
            <a:ext cx="23325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5278967" y="8875350"/>
            <a:ext cx="1718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6" name="Google Shape;46;p7"/>
          <p:cNvSpPr txBox="1"/>
          <p:nvPr>
            <p:ph idx="1" type="subTitle"/>
          </p:nvPr>
        </p:nvSpPr>
        <p:spPr>
          <a:xfrm>
            <a:off x="163400" y="2631200"/>
            <a:ext cx="2879700" cy="8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None/>
              <a:defRPr i="1"/>
            </a:lvl1pPr>
            <a:lvl2pPr lvl="1" rtl="0">
              <a:spcBef>
                <a:spcPts val="64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4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4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4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4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4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4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4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47" name="Google Shape;47;p7"/>
          <p:cNvCxnSpPr/>
          <p:nvPr/>
        </p:nvCxnSpPr>
        <p:spPr>
          <a:xfrm>
            <a:off x="227800" y="597350"/>
            <a:ext cx="4141800" cy="0"/>
          </a:xfrm>
          <a:prstGeom prst="straightConnector1">
            <a:avLst/>
          </a:prstGeom>
          <a:noFill/>
          <a:ln cap="flat" cmpd="sng" w="9525">
            <a:solidFill>
              <a:srgbClr val="5C5C5C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idx="10" type="dt"/>
          </p:nvPr>
        </p:nvSpPr>
        <p:spPr>
          <a:xfrm>
            <a:off x="368300" y="8875350"/>
            <a:ext cx="1718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2516717" y="8875350"/>
            <a:ext cx="23325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5278967" y="8875350"/>
            <a:ext cx="1718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E5A73"/>
              </a:buClr>
              <a:buSzPts val="2400"/>
              <a:buFont typeface="Cabin Condensed"/>
              <a:buNone/>
              <a:defRPr b="0" i="0" sz="2400" u="none" cap="none" strike="noStrike">
                <a:solidFill>
                  <a:srgbClr val="0E5A73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875" y="734101"/>
            <a:ext cx="33348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5C5C5C"/>
              </a:buClr>
              <a:buSzPts val="1200"/>
              <a:buFont typeface="Lato"/>
              <a:buChar char="•"/>
              <a:defRPr b="0" i="0" sz="1200" u="none" cap="none" strike="noStrike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C5C5C"/>
              </a:buClr>
              <a:buSzPts val="1200"/>
              <a:buFont typeface="Lato"/>
              <a:buChar char="–"/>
              <a:defRPr b="0" i="0" sz="1200" u="none" cap="none" strike="noStrike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C5C5C"/>
              </a:buClr>
              <a:buSzPts val="1200"/>
              <a:buFont typeface="Lato"/>
              <a:buChar char="•"/>
              <a:defRPr b="0" i="0" sz="1200" u="none" cap="none" strike="noStrike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C5C5C"/>
              </a:buClr>
              <a:buSzPts val="1200"/>
              <a:buFont typeface="Lato"/>
              <a:buChar char="–"/>
              <a:defRPr b="0" i="0" sz="1200" u="none" cap="none" strike="noStrike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C5C5C"/>
              </a:buClr>
              <a:buSzPts val="1200"/>
              <a:buFont typeface="Lato"/>
              <a:buChar char="»"/>
              <a:defRPr b="0" i="0" sz="1200" u="none" cap="none" strike="noStrike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5C5C5C"/>
              </a:buClr>
              <a:buSzPts val="1200"/>
              <a:buFont typeface="Lato"/>
              <a:buChar char="•"/>
              <a:defRPr b="0" i="0" sz="1200" u="none" cap="none" strike="noStrike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5C5C5C"/>
              </a:buClr>
              <a:buSzPts val="1200"/>
              <a:buFont typeface="Lato"/>
              <a:buChar char="•"/>
              <a:defRPr b="0" i="0" sz="1200" u="none" cap="none" strike="noStrike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5C5C5C"/>
              </a:buClr>
              <a:buSzPts val="1200"/>
              <a:buFont typeface="Lato"/>
              <a:buChar char="•"/>
              <a:defRPr b="0" i="0" sz="1200" u="none" cap="none" strike="noStrike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5C5C5C"/>
              </a:buClr>
              <a:buSzPts val="1200"/>
              <a:buFont typeface="Lato"/>
              <a:buChar char="•"/>
              <a:defRPr b="0" i="0" sz="1200" u="none" cap="none" strike="noStrike">
                <a:solidFill>
                  <a:srgbClr val="5C5C5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368300" y="8875350"/>
            <a:ext cx="1718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516717" y="8875350"/>
            <a:ext cx="23325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5278967" y="8875350"/>
            <a:ext cx="1718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97400" cy="34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9"/>
          <p:cNvSpPr txBox="1"/>
          <p:nvPr>
            <p:ph type="title"/>
          </p:nvPr>
        </p:nvSpPr>
        <p:spPr>
          <a:xfrm>
            <a:off x="19750" y="1510000"/>
            <a:ext cx="4557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DISTANCES ET CLUSTERING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101600" y="101600"/>
            <a:ext cx="4495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3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3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76250" y="1091175"/>
            <a:ext cx="45465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Pour être mathématiquement une distance, une fonction doit vérifier les trois propriétés suivantes: 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-"/>
            </a:pPr>
            <a:r>
              <a:rPr lang="en-CA" sz="1090">
                <a:solidFill>
                  <a:srgbClr val="0E5A73"/>
                </a:solidFill>
                <a:latin typeface="Lato"/>
                <a:ea typeface="Lato"/>
                <a:cs typeface="Lato"/>
                <a:sym typeface="Lato"/>
              </a:rPr>
              <a:t>Symétrie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: d(a, b) = d(b, a)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-"/>
            </a:pPr>
            <a:r>
              <a:rPr lang="en-CA" sz="1090">
                <a:solidFill>
                  <a:srgbClr val="0E5A73"/>
                </a:solidFill>
                <a:latin typeface="Lato"/>
                <a:ea typeface="Lato"/>
                <a:cs typeface="Lato"/>
                <a:sym typeface="Lato"/>
              </a:rPr>
              <a:t>Inégalité triangulaire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: d(a, c) &lt;= d(a, b) + d(b, c)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-"/>
            </a:pPr>
            <a:r>
              <a:rPr lang="en-CA" sz="1090">
                <a:solidFill>
                  <a:srgbClr val="0E5A73"/>
                </a:solidFill>
                <a:latin typeface="Lato"/>
                <a:ea typeface="Lato"/>
                <a:cs typeface="Lato"/>
                <a:sym typeface="Lato"/>
              </a:rPr>
              <a:t>Séparation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: d(a, b) = 0 équivaut à a = b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238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090" u="none" cap="none" strike="noStrik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8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PROPRIÉTÉS DES DISTANCES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/>
        </p:nvSpPr>
        <p:spPr>
          <a:xfrm>
            <a:off x="101600" y="101600"/>
            <a:ext cx="4495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3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Distance euclidienne</a:t>
            </a:r>
            <a:endParaRPr/>
          </a:p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3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2199400" y="1008075"/>
            <a:ext cx="20319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Calculée grâce au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théorème  de  Pythagore,  le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plus court chemin entre deux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vecteurs.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22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19"/>
          <p:cNvGrpSpPr/>
          <p:nvPr/>
        </p:nvGrpSpPr>
        <p:grpSpPr>
          <a:xfrm>
            <a:off x="340450" y="937450"/>
            <a:ext cx="1579500" cy="1579500"/>
            <a:chOff x="188050" y="937450"/>
            <a:chExt cx="1579500" cy="1579500"/>
          </a:xfrm>
        </p:grpSpPr>
        <p:cxnSp>
          <p:nvCxnSpPr>
            <p:cNvPr id="126" name="Google Shape;126;p19"/>
            <p:cNvCxnSpPr/>
            <p:nvPr/>
          </p:nvCxnSpPr>
          <p:spPr>
            <a:xfrm>
              <a:off x="977800" y="937450"/>
              <a:ext cx="0" cy="157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19"/>
            <p:cNvCxnSpPr/>
            <p:nvPr/>
          </p:nvCxnSpPr>
          <p:spPr>
            <a:xfrm>
              <a:off x="1214500" y="937450"/>
              <a:ext cx="0" cy="157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" name="Google Shape;128;p19"/>
            <p:cNvCxnSpPr/>
            <p:nvPr/>
          </p:nvCxnSpPr>
          <p:spPr>
            <a:xfrm>
              <a:off x="1451200" y="937450"/>
              <a:ext cx="0" cy="157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19"/>
            <p:cNvCxnSpPr/>
            <p:nvPr/>
          </p:nvCxnSpPr>
          <p:spPr>
            <a:xfrm>
              <a:off x="1687900" y="937450"/>
              <a:ext cx="0" cy="157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19"/>
            <p:cNvCxnSpPr/>
            <p:nvPr/>
          </p:nvCxnSpPr>
          <p:spPr>
            <a:xfrm>
              <a:off x="741100" y="937450"/>
              <a:ext cx="0" cy="157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19"/>
            <p:cNvCxnSpPr/>
            <p:nvPr/>
          </p:nvCxnSpPr>
          <p:spPr>
            <a:xfrm>
              <a:off x="504400" y="937450"/>
              <a:ext cx="0" cy="157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19"/>
            <p:cNvCxnSpPr/>
            <p:nvPr/>
          </p:nvCxnSpPr>
          <p:spPr>
            <a:xfrm>
              <a:off x="267700" y="937450"/>
              <a:ext cx="0" cy="157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3" name="Google Shape;133;p19"/>
            <p:cNvGrpSpPr/>
            <p:nvPr/>
          </p:nvGrpSpPr>
          <p:grpSpPr>
            <a:xfrm rot="5400000">
              <a:off x="267700" y="937450"/>
              <a:ext cx="1420200" cy="1579500"/>
              <a:chOff x="267700" y="937450"/>
              <a:chExt cx="1420200" cy="1579500"/>
            </a:xfrm>
          </p:grpSpPr>
          <p:cxnSp>
            <p:nvCxnSpPr>
              <p:cNvPr id="134" name="Google Shape;134;p19"/>
              <p:cNvCxnSpPr/>
              <p:nvPr/>
            </p:nvCxnSpPr>
            <p:spPr>
              <a:xfrm>
                <a:off x="977800" y="937450"/>
                <a:ext cx="0" cy="15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" name="Google Shape;135;p19"/>
              <p:cNvCxnSpPr/>
              <p:nvPr/>
            </p:nvCxnSpPr>
            <p:spPr>
              <a:xfrm>
                <a:off x="1214500" y="937450"/>
                <a:ext cx="0" cy="15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" name="Google Shape;136;p19"/>
              <p:cNvCxnSpPr/>
              <p:nvPr/>
            </p:nvCxnSpPr>
            <p:spPr>
              <a:xfrm>
                <a:off x="1451200" y="937450"/>
                <a:ext cx="0" cy="15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" name="Google Shape;137;p19"/>
              <p:cNvCxnSpPr/>
              <p:nvPr/>
            </p:nvCxnSpPr>
            <p:spPr>
              <a:xfrm>
                <a:off x="1687900" y="937450"/>
                <a:ext cx="0" cy="15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" name="Google Shape;138;p19"/>
              <p:cNvCxnSpPr/>
              <p:nvPr/>
            </p:nvCxnSpPr>
            <p:spPr>
              <a:xfrm>
                <a:off x="741100" y="937450"/>
                <a:ext cx="0" cy="15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" name="Google Shape;139;p19"/>
              <p:cNvCxnSpPr/>
              <p:nvPr/>
            </p:nvCxnSpPr>
            <p:spPr>
              <a:xfrm>
                <a:off x="504400" y="937450"/>
                <a:ext cx="0" cy="15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" name="Google Shape;140;p19"/>
              <p:cNvCxnSpPr/>
              <p:nvPr/>
            </p:nvCxnSpPr>
            <p:spPr>
              <a:xfrm>
                <a:off x="267700" y="937450"/>
                <a:ext cx="0" cy="15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1" name="Google Shape;141;p19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DISTANCE EUCLIDIENNE</a:t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603550" y="1900575"/>
            <a:ext cx="115500" cy="12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1301725" y="1192575"/>
            <a:ext cx="115500" cy="1221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/>
        </p:nvSpPr>
        <p:spPr>
          <a:xfrm>
            <a:off x="101600" y="101600"/>
            <a:ext cx="4495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3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Distance euclidienne</a:t>
            </a:r>
            <a:endParaRPr/>
          </a:p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3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199400" y="1425425"/>
            <a:ext cx="20319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Calculée grâce au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théorème  de  Pythagore,  le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plus court chemin entre deux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vecteurs.</a:t>
            </a:r>
            <a:endParaRPr i="0" sz="1090" u="none" cap="none" strike="noStrik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2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22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" name="Google Shape;150;p20"/>
          <p:cNvGrpSpPr/>
          <p:nvPr/>
        </p:nvGrpSpPr>
        <p:grpSpPr>
          <a:xfrm>
            <a:off x="340450" y="937450"/>
            <a:ext cx="1579500" cy="1579500"/>
            <a:chOff x="188050" y="937450"/>
            <a:chExt cx="1579500" cy="1579500"/>
          </a:xfrm>
        </p:grpSpPr>
        <p:cxnSp>
          <p:nvCxnSpPr>
            <p:cNvPr id="151" name="Google Shape;151;p20"/>
            <p:cNvCxnSpPr/>
            <p:nvPr/>
          </p:nvCxnSpPr>
          <p:spPr>
            <a:xfrm>
              <a:off x="977800" y="937450"/>
              <a:ext cx="0" cy="157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20"/>
            <p:cNvCxnSpPr/>
            <p:nvPr/>
          </p:nvCxnSpPr>
          <p:spPr>
            <a:xfrm>
              <a:off x="1214500" y="937450"/>
              <a:ext cx="0" cy="157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20"/>
            <p:cNvCxnSpPr/>
            <p:nvPr/>
          </p:nvCxnSpPr>
          <p:spPr>
            <a:xfrm>
              <a:off x="1451200" y="937450"/>
              <a:ext cx="0" cy="157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20"/>
            <p:cNvCxnSpPr/>
            <p:nvPr/>
          </p:nvCxnSpPr>
          <p:spPr>
            <a:xfrm>
              <a:off x="1687900" y="937450"/>
              <a:ext cx="0" cy="157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20"/>
            <p:cNvCxnSpPr/>
            <p:nvPr/>
          </p:nvCxnSpPr>
          <p:spPr>
            <a:xfrm>
              <a:off x="741100" y="937450"/>
              <a:ext cx="0" cy="157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20"/>
            <p:cNvCxnSpPr/>
            <p:nvPr/>
          </p:nvCxnSpPr>
          <p:spPr>
            <a:xfrm>
              <a:off x="504400" y="937450"/>
              <a:ext cx="0" cy="157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20"/>
            <p:cNvCxnSpPr/>
            <p:nvPr/>
          </p:nvCxnSpPr>
          <p:spPr>
            <a:xfrm>
              <a:off x="267700" y="937450"/>
              <a:ext cx="0" cy="157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" name="Google Shape;158;p20"/>
            <p:cNvGrpSpPr/>
            <p:nvPr/>
          </p:nvGrpSpPr>
          <p:grpSpPr>
            <a:xfrm rot="5400000">
              <a:off x="267700" y="937450"/>
              <a:ext cx="1420200" cy="1579500"/>
              <a:chOff x="267700" y="937450"/>
              <a:chExt cx="1420200" cy="1579500"/>
            </a:xfrm>
          </p:grpSpPr>
          <p:cxnSp>
            <p:nvCxnSpPr>
              <p:cNvPr id="159" name="Google Shape;159;p20"/>
              <p:cNvCxnSpPr/>
              <p:nvPr/>
            </p:nvCxnSpPr>
            <p:spPr>
              <a:xfrm>
                <a:off x="977800" y="937450"/>
                <a:ext cx="0" cy="15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" name="Google Shape;160;p20"/>
              <p:cNvCxnSpPr/>
              <p:nvPr/>
            </p:nvCxnSpPr>
            <p:spPr>
              <a:xfrm>
                <a:off x="1214500" y="937450"/>
                <a:ext cx="0" cy="15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" name="Google Shape;161;p20"/>
              <p:cNvCxnSpPr/>
              <p:nvPr/>
            </p:nvCxnSpPr>
            <p:spPr>
              <a:xfrm>
                <a:off x="1451200" y="937450"/>
                <a:ext cx="0" cy="15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" name="Google Shape;162;p20"/>
              <p:cNvCxnSpPr/>
              <p:nvPr/>
            </p:nvCxnSpPr>
            <p:spPr>
              <a:xfrm>
                <a:off x="1687900" y="937450"/>
                <a:ext cx="0" cy="15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" name="Google Shape;163;p20"/>
              <p:cNvCxnSpPr/>
              <p:nvPr/>
            </p:nvCxnSpPr>
            <p:spPr>
              <a:xfrm>
                <a:off x="741100" y="937450"/>
                <a:ext cx="0" cy="15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" name="Google Shape;164;p20"/>
              <p:cNvCxnSpPr/>
              <p:nvPr/>
            </p:nvCxnSpPr>
            <p:spPr>
              <a:xfrm>
                <a:off x="504400" y="937450"/>
                <a:ext cx="0" cy="15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" name="Google Shape;165;p20"/>
              <p:cNvCxnSpPr/>
              <p:nvPr/>
            </p:nvCxnSpPr>
            <p:spPr>
              <a:xfrm>
                <a:off x="267700" y="937450"/>
                <a:ext cx="0" cy="15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66" name="Google Shape;166;p20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DISTANCE EUCLIDIENNE</a:t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603550" y="1900575"/>
            <a:ext cx="115500" cy="12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1301725" y="1192575"/>
            <a:ext cx="115500" cy="1221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" name="Google Shape;169;p20"/>
          <p:cNvCxnSpPr>
            <a:stCxn id="167" idx="7"/>
            <a:endCxn id="168" idx="3"/>
          </p:cNvCxnSpPr>
          <p:nvPr/>
        </p:nvCxnSpPr>
        <p:spPr>
          <a:xfrm flipH="1" rot="10800000">
            <a:off x="702135" y="1296856"/>
            <a:ext cx="616500" cy="62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0"/>
          <p:cNvCxnSpPr>
            <a:stCxn id="168" idx="4"/>
          </p:cNvCxnSpPr>
          <p:nvPr/>
        </p:nvCxnSpPr>
        <p:spPr>
          <a:xfrm>
            <a:off x="1359475" y="1314675"/>
            <a:ext cx="8100" cy="65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0"/>
          <p:cNvCxnSpPr>
            <a:stCxn id="167" idx="6"/>
          </p:cNvCxnSpPr>
          <p:nvPr/>
        </p:nvCxnSpPr>
        <p:spPr>
          <a:xfrm>
            <a:off x="719050" y="1961625"/>
            <a:ext cx="654900" cy="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225" y="2611875"/>
            <a:ext cx="3224194" cy="6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EXEMPLE AVEC DU TEXTE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25450" y="3014475"/>
            <a:ext cx="45975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CA" sz="11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Les </a:t>
            </a:r>
            <a:r>
              <a:rPr lang="en-CA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deux premiers documents</a:t>
            </a:r>
            <a:r>
              <a:rPr i="0" lang="en-CA" sz="11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sont </a:t>
            </a:r>
            <a:r>
              <a:rPr i="0" lang="en-CA" sz="11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proches</a:t>
            </a:r>
            <a:r>
              <a:rPr i="0" lang="en-CA" sz="11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entre eux et </a:t>
            </a:r>
            <a:r>
              <a:rPr i="0" lang="en-CA" sz="11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loin</a:t>
            </a:r>
            <a:r>
              <a:rPr i="0" lang="en-CA" sz="11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du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0" lang="en-CA" sz="11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troisième.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" y="2188050"/>
            <a:ext cx="4507621" cy="665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0" name="Google Shape;180;p21"/>
          <p:cNvGraphicFramePr/>
          <p:nvPr/>
        </p:nvGraphicFramePr>
        <p:xfrm>
          <a:off x="70625" y="77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{BC2E8B5E-43C0-406B-B681-212527C86C81}</a:tableStyleId>
              </a:tblPr>
              <a:tblGrid>
                <a:gridCol w="382850"/>
                <a:gridCol w="389100"/>
                <a:gridCol w="382850"/>
                <a:gridCol w="530350"/>
                <a:gridCol w="443750"/>
                <a:gridCol w="520800"/>
                <a:gridCol w="395700"/>
                <a:gridCol w="665175"/>
                <a:gridCol w="745550"/>
              </a:tblGrid>
              <a:tr h="17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voici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un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premier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texte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second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ce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document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contient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d1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0.1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0.1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0.275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d2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0.1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0.1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0.275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d3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0.44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0.22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0.22</a:t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/>
        </p:nvSpPr>
        <p:spPr>
          <a:xfrm>
            <a:off x="101600" y="101600"/>
            <a:ext cx="4495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3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Distance euclidienne</a:t>
            </a:r>
            <a:endParaRPr/>
          </a:p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3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2199400" y="1008075"/>
            <a:ext cx="20319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Vous êtes obligés d’utiliser les rues et les avenues pour vous déplacer dans Manhattan.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22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7" name="Google Shape;187;p22"/>
          <p:cNvGrpSpPr/>
          <p:nvPr/>
        </p:nvGrpSpPr>
        <p:grpSpPr>
          <a:xfrm>
            <a:off x="340450" y="937450"/>
            <a:ext cx="1579500" cy="1579500"/>
            <a:chOff x="188050" y="937450"/>
            <a:chExt cx="1579500" cy="1579500"/>
          </a:xfrm>
        </p:grpSpPr>
        <p:cxnSp>
          <p:nvCxnSpPr>
            <p:cNvPr id="188" name="Google Shape;188;p22"/>
            <p:cNvCxnSpPr/>
            <p:nvPr/>
          </p:nvCxnSpPr>
          <p:spPr>
            <a:xfrm>
              <a:off x="977800" y="937450"/>
              <a:ext cx="0" cy="157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22"/>
            <p:cNvCxnSpPr/>
            <p:nvPr/>
          </p:nvCxnSpPr>
          <p:spPr>
            <a:xfrm>
              <a:off x="1214500" y="937450"/>
              <a:ext cx="0" cy="157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22"/>
            <p:cNvCxnSpPr/>
            <p:nvPr/>
          </p:nvCxnSpPr>
          <p:spPr>
            <a:xfrm>
              <a:off x="1451200" y="937450"/>
              <a:ext cx="0" cy="157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22"/>
            <p:cNvCxnSpPr/>
            <p:nvPr/>
          </p:nvCxnSpPr>
          <p:spPr>
            <a:xfrm>
              <a:off x="1687900" y="937450"/>
              <a:ext cx="0" cy="157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22"/>
            <p:cNvCxnSpPr/>
            <p:nvPr/>
          </p:nvCxnSpPr>
          <p:spPr>
            <a:xfrm>
              <a:off x="741100" y="937450"/>
              <a:ext cx="0" cy="157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22"/>
            <p:cNvCxnSpPr/>
            <p:nvPr/>
          </p:nvCxnSpPr>
          <p:spPr>
            <a:xfrm>
              <a:off x="504400" y="937450"/>
              <a:ext cx="0" cy="157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22"/>
            <p:cNvCxnSpPr/>
            <p:nvPr/>
          </p:nvCxnSpPr>
          <p:spPr>
            <a:xfrm>
              <a:off x="267700" y="937450"/>
              <a:ext cx="0" cy="157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5" name="Google Shape;195;p22"/>
            <p:cNvGrpSpPr/>
            <p:nvPr/>
          </p:nvGrpSpPr>
          <p:grpSpPr>
            <a:xfrm rot="5400000">
              <a:off x="267700" y="937450"/>
              <a:ext cx="1420200" cy="1579500"/>
              <a:chOff x="267700" y="937450"/>
              <a:chExt cx="1420200" cy="1579500"/>
            </a:xfrm>
          </p:grpSpPr>
          <p:cxnSp>
            <p:nvCxnSpPr>
              <p:cNvPr id="196" name="Google Shape;196;p22"/>
              <p:cNvCxnSpPr/>
              <p:nvPr/>
            </p:nvCxnSpPr>
            <p:spPr>
              <a:xfrm>
                <a:off x="977800" y="937450"/>
                <a:ext cx="0" cy="15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" name="Google Shape;197;p22"/>
              <p:cNvCxnSpPr/>
              <p:nvPr/>
            </p:nvCxnSpPr>
            <p:spPr>
              <a:xfrm>
                <a:off x="1214500" y="937450"/>
                <a:ext cx="0" cy="15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8" name="Google Shape;198;p22"/>
              <p:cNvCxnSpPr/>
              <p:nvPr/>
            </p:nvCxnSpPr>
            <p:spPr>
              <a:xfrm>
                <a:off x="1451200" y="937450"/>
                <a:ext cx="0" cy="15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9" name="Google Shape;199;p22"/>
              <p:cNvCxnSpPr/>
              <p:nvPr/>
            </p:nvCxnSpPr>
            <p:spPr>
              <a:xfrm>
                <a:off x="1687900" y="937450"/>
                <a:ext cx="0" cy="15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" name="Google Shape;200;p22"/>
              <p:cNvCxnSpPr/>
              <p:nvPr/>
            </p:nvCxnSpPr>
            <p:spPr>
              <a:xfrm>
                <a:off x="741100" y="937450"/>
                <a:ext cx="0" cy="15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" name="Google Shape;201;p22"/>
              <p:cNvCxnSpPr/>
              <p:nvPr/>
            </p:nvCxnSpPr>
            <p:spPr>
              <a:xfrm>
                <a:off x="504400" y="937450"/>
                <a:ext cx="0" cy="15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" name="Google Shape;202;p22"/>
              <p:cNvCxnSpPr/>
              <p:nvPr/>
            </p:nvCxnSpPr>
            <p:spPr>
              <a:xfrm>
                <a:off x="267700" y="937450"/>
                <a:ext cx="0" cy="15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03" name="Google Shape;203;p22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DISTANCE DE MANHATTAN</a:t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603550" y="1900575"/>
            <a:ext cx="115500" cy="12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1301725" y="1192575"/>
            <a:ext cx="115500" cy="1221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/>
        </p:nvSpPr>
        <p:spPr>
          <a:xfrm>
            <a:off x="101600" y="101600"/>
            <a:ext cx="4495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3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Distance euclidienne</a:t>
            </a:r>
            <a:endParaRPr/>
          </a:p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3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2193000" y="1153663"/>
            <a:ext cx="20319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Vous êtes obligés d’utiliser les rues et les avenues pour vous déplacer dans Manhattan. Tous les chemins sont équivalents si vous ne faites aucun détour. 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22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2" name="Google Shape;212;p23"/>
          <p:cNvGrpSpPr/>
          <p:nvPr/>
        </p:nvGrpSpPr>
        <p:grpSpPr>
          <a:xfrm>
            <a:off x="340450" y="937450"/>
            <a:ext cx="1579500" cy="1579500"/>
            <a:chOff x="188050" y="937450"/>
            <a:chExt cx="1579500" cy="1579500"/>
          </a:xfrm>
        </p:grpSpPr>
        <p:cxnSp>
          <p:nvCxnSpPr>
            <p:cNvPr id="213" name="Google Shape;213;p23"/>
            <p:cNvCxnSpPr/>
            <p:nvPr/>
          </p:nvCxnSpPr>
          <p:spPr>
            <a:xfrm>
              <a:off x="977800" y="937450"/>
              <a:ext cx="0" cy="157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23"/>
            <p:cNvCxnSpPr/>
            <p:nvPr/>
          </p:nvCxnSpPr>
          <p:spPr>
            <a:xfrm>
              <a:off x="1214500" y="937450"/>
              <a:ext cx="0" cy="157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23"/>
            <p:cNvCxnSpPr/>
            <p:nvPr/>
          </p:nvCxnSpPr>
          <p:spPr>
            <a:xfrm>
              <a:off x="1451200" y="937450"/>
              <a:ext cx="0" cy="157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23"/>
            <p:cNvCxnSpPr/>
            <p:nvPr/>
          </p:nvCxnSpPr>
          <p:spPr>
            <a:xfrm>
              <a:off x="1687900" y="937450"/>
              <a:ext cx="0" cy="157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23"/>
            <p:cNvCxnSpPr/>
            <p:nvPr/>
          </p:nvCxnSpPr>
          <p:spPr>
            <a:xfrm>
              <a:off x="741100" y="937450"/>
              <a:ext cx="0" cy="157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23"/>
            <p:cNvCxnSpPr/>
            <p:nvPr/>
          </p:nvCxnSpPr>
          <p:spPr>
            <a:xfrm>
              <a:off x="504400" y="937450"/>
              <a:ext cx="0" cy="157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23"/>
            <p:cNvCxnSpPr/>
            <p:nvPr/>
          </p:nvCxnSpPr>
          <p:spPr>
            <a:xfrm>
              <a:off x="267700" y="937450"/>
              <a:ext cx="0" cy="157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0" name="Google Shape;220;p23"/>
            <p:cNvGrpSpPr/>
            <p:nvPr/>
          </p:nvGrpSpPr>
          <p:grpSpPr>
            <a:xfrm rot="5400000">
              <a:off x="267700" y="937450"/>
              <a:ext cx="1420200" cy="1579500"/>
              <a:chOff x="267700" y="937450"/>
              <a:chExt cx="1420200" cy="1579500"/>
            </a:xfrm>
          </p:grpSpPr>
          <p:cxnSp>
            <p:nvCxnSpPr>
              <p:cNvPr id="221" name="Google Shape;221;p23"/>
              <p:cNvCxnSpPr/>
              <p:nvPr/>
            </p:nvCxnSpPr>
            <p:spPr>
              <a:xfrm>
                <a:off x="977800" y="937450"/>
                <a:ext cx="0" cy="15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" name="Google Shape;222;p23"/>
              <p:cNvCxnSpPr/>
              <p:nvPr/>
            </p:nvCxnSpPr>
            <p:spPr>
              <a:xfrm>
                <a:off x="1214500" y="937450"/>
                <a:ext cx="0" cy="15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23"/>
              <p:cNvCxnSpPr/>
              <p:nvPr/>
            </p:nvCxnSpPr>
            <p:spPr>
              <a:xfrm>
                <a:off x="1451200" y="937450"/>
                <a:ext cx="0" cy="15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" name="Google Shape;224;p23"/>
              <p:cNvCxnSpPr/>
              <p:nvPr/>
            </p:nvCxnSpPr>
            <p:spPr>
              <a:xfrm>
                <a:off x="1687900" y="937450"/>
                <a:ext cx="0" cy="15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" name="Google Shape;225;p23"/>
              <p:cNvCxnSpPr/>
              <p:nvPr/>
            </p:nvCxnSpPr>
            <p:spPr>
              <a:xfrm>
                <a:off x="741100" y="937450"/>
                <a:ext cx="0" cy="15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6" name="Google Shape;226;p23"/>
              <p:cNvCxnSpPr/>
              <p:nvPr/>
            </p:nvCxnSpPr>
            <p:spPr>
              <a:xfrm>
                <a:off x="504400" y="937450"/>
                <a:ext cx="0" cy="15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23"/>
              <p:cNvCxnSpPr/>
              <p:nvPr/>
            </p:nvCxnSpPr>
            <p:spPr>
              <a:xfrm>
                <a:off x="267700" y="937450"/>
                <a:ext cx="0" cy="15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28" name="Google Shape;228;p23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DISTANCE DE MANHATTAN</a:t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603550" y="1900575"/>
            <a:ext cx="115500" cy="12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1301725" y="1192575"/>
            <a:ext cx="115500" cy="1221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50" y="2662925"/>
            <a:ext cx="3528100" cy="632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23"/>
          <p:cNvCxnSpPr>
            <a:stCxn id="229" idx="6"/>
          </p:cNvCxnSpPr>
          <p:nvPr/>
        </p:nvCxnSpPr>
        <p:spPr>
          <a:xfrm flipH="1" rot="10800000">
            <a:off x="719050" y="1958325"/>
            <a:ext cx="661500" cy="33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3"/>
          <p:cNvCxnSpPr>
            <a:stCxn id="230" idx="4"/>
          </p:cNvCxnSpPr>
          <p:nvPr/>
        </p:nvCxnSpPr>
        <p:spPr>
          <a:xfrm>
            <a:off x="1359475" y="1314675"/>
            <a:ext cx="8100" cy="6564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3"/>
          <p:cNvCxnSpPr>
            <a:stCxn id="229" idx="0"/>
          </p:cNvCxnSpPr>
          <p:nvPr/>
        </p:nvCxnSpPr>
        <p:spPr>
          <a:xfrm rot="10800000">
            <a:off x="661300" y="1727175"/>
            <a:ext cx="0" cy="17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3"/>
          <p:cNvCxnSpPr/>
          <p:nvPr/>
        </p:nvCxnSpPr>
        <p:spPr>
          <a:xfrm>
            <a:off x="667775" y="1720775"/>
            <a:ext cx="231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3"/>
          <p:cNvCxnSpPr/>
          <p:nvPr/>
        </p:nvCxnSpPr>
        <p:spPr>
          <a:xfrm rot="10800000">
            <a:off x="899025" y="1507125"/>
            <a:ext cx="6300" cy="22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3"/>
          <p:cNvCxnSpPr/>
          <p:nvPr/>
        </p:nvCxnSpPr>
        <p:spPr>
          <a:xfrm rot="10800000">
            <a:off x="1136475" y="1258575"/>
            <a:ext cx="0" cy="24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3"/>
          <p:cNvCxnSpPr/>
          <p:nvPr/>
        </p:nvCxnSpPr>
        <p:spPr>
          <a:xfrm>
            <a:off x="899075" y="1507175"/>
            <a:ext cx="231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3"/>
          <p:cNvCxnSpPr/>
          <p:nvPr/>
        </p:nvCxnSpPr>
        <p:spPr>
          <a:xfrm>
            <a:off x="1130375" y="1257025"/>
            <a:ext cx="231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EXEMPLE AVEC DU TEXTE</a:t>
            </a:r>
            <a:endParaRPr/>
          </a:p>
        </p:txBody>
      </p:sp>
      <p:sp>
        <p:nvSpPr>
          <p:cNvPr id="245" name="Google Shape;245;p24"/>
          <p:cNvSpPr txBox="1"/>
          <p:nvPr/>
        </p:nvSpPr>
        <p:spPr>
          <a:xfrm>
            <a:off x="25450" y="3014475"/>
            <a:ext cx="45975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CA" sz="11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Les </a:t>
            </a:r>
            <a:r>
              <a:rPr lang="en-CA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deux premiers documents</a:t>
            </a:r>
            <a:r>
              <a:rPr i="0" lang="en-CA" sz="11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sont </a:t>
            </a:r>
            <a:r>
              <a:rPr lang="en-CA" sz="11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toujours proches</a:t>
            </a:r>
            <a:r>
              <a:rPr i="0" lang="en-CA" sz="11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entre eux et </a:t>
            </a:r>
            <a:r>
              <a:rPr i="0" lang="en-CA" sz="11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loin</a:t>
            </a:r>
            <a:r>
              <a:rPr i="0" lang="en-CA" sz="11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du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0" lang="en-CA" sz="11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troisième mais la </a:t>
            </a:r>
            <a:r>
              <a:rPr i="0" lang="en-CA" sz="1100" u="none" cap="none" strike="noStrike">
                <a:solidFill>
                  <a:srgbClr val="0E5A73"/>
                </a:solidFill>
                <a:latin typeface="Lato"/>
                <a:ea typeface="Lato"/>
                <a:cs typeface="Lato"/>
                <a:sym typeface="Lato"/>
              </a:rPr>
              <a:t>diff</a:t>
            </a:r>
            <a:r>
              <a:rPr lang="en-CA" sz="1100">
                <a:solidFill>
                  <a:srgbClr val="0E5A73"/>
                </a:solidFill>
                <a:latin typeface="Lato"/>
                <a:ea typeface="Lato"/>
                <a:cs typeface="Lato"/>
                <a:sym typeface="Lato"/>
              </a:rPr>
              <a:t>érence est plus accentuée car les valeurs sont  &lt; 1</a:t>
            </a:r>
            <a:r>
              <a:rPr i="0" lang="en-CA" sz="11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6" name="Google Shape;246;p24"/>
          <p:cNvGraphicFramePr/>
          <p:nvPr/>
        </p:nvGraphicFramePr>
        <p:xfrm>
          <a:off x="70625" y="77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{BC2E8B5E-43C0-406B-B681-212527C86C81}</a:tableStyleId>
              </a:tblPr>
              <a:tblGrid>
                <a:gridCol w="382850"/>
                <a:gridCol w="389100"/>
                <a:gridCol w="382850"/>
                <a:gridCol w="530350"/>
                <a:gridCol w="443750"/>
                <a:gridCol w="520800"/>
                <a:gridCol w="395700"/>
                <a:gridCol w="665175"/>
                <a:gridCol w="745550"/>
              </a:tblGrid>
              <a:tr h="17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voici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un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premier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texte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second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ce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document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contient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d1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0.1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0.1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0.275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d2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0.1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0.1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0.275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d3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0.44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0.22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0.22</a:t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47" name="Google Shape;2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50" y="2314125"/>
            <a:ext cx="4410073" cy="5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/>
        </p:nvSpPr>
        <p:spPr>
          <a:xfrm>
            <a:off x="101600" y="101600"/>
            <a:ext cx="4495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3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Distance euclidienne</a:t>
            </a:r>
            <a:endParaRPr/>
          </a:p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3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2199400" y="1008075"/>
            <a:ext cx="20319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On prend la pire des différences sur toutes les variables. 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22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4" name="Google Shape;254;p25"/>
          <p:cNvGrpSpPr/>
          <p:nvPr/>
        </p:nvGrpSpPr>
        <p:grpSpPr>
          <a:xfrm>
            <a:off x="340450" y="937450"/>
            <a:ext cx="1579500" cy="1579500"/>
            <a:chOff x="188050" y="937450"/>
            <a:chExt cx="1579500" cy="1579500"/>
          </a:xfrm>
        </p:grpSpPr>
        <p:cxnSp>
          <p:nvCxnSpPr>
            <p:cNvPr id="255" name="Google Shape;255;p25"/>
            <p:cNvCxnSpPr/>
            <p:nvPr/>
          </p:nvCxnSpPr>
          <p:spPr>
            <a:xfrm>
              <a:off x="977800" y="937450"/>
              <a:ext cx="0" cy="157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25"/>
            <p:cNvCxnSpPr/>
            <p:nvPr/>
          </p:nvCxnSpPr>
          <p:spPr>
            <a:xfrm>
              <a:off x="1214500" y="937450"/>
              <a:ext cx="0" cy="157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25"/>
            <p:cNvCxnSpPr/>
            <p:nvPr/>
          </p:nvCxnSpPr>
          <p:spPr>
            <a:xfrm>
              <a:off x="1451200" y="937450"/>
              <a:ext cx="0" cy="157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25"/>
            <p:cNvCxnSpPr/>
            <p:nvPr/>
          </p:nvCxnSpPr>
          <p:spPr>
            <a:xfrm>
              <a:off x="1687900" y="937450"/>
              <a:ext cx="0" cy="157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25"/>
            <p:cNvCxnSpPr/>
            <p:nvPr/>
          </p:nvCxnSpPr>
          <p:spPr>
            <a:xfrm>
              <a:off x="741100" y="937450"/>
              <a:ext cx="0" cy="157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25"/>
            <p:cNvCxnSpPr/>
            <p:nvPr/>
          </p:nvCxnSpPr>
          <p:spPr>
            <a:xfrm>
              <a:off x="504400" y="937450"/>
              <a:ext cx="0" cy="157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25"/>
            <p:cNvCxnSpPr/>
            <p:nvPr/>
          </p:nvCxnSpPr>
          <p:spPr>
            <a:xfrm>
              <a:off x="267700" y="937450"/>
              <a:ext cx="0" cy="157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2" name="Google Shape;262;p25"/>
            <p:cNvGrpSpPr/>
            <p:nvPr/>
          </p:nvGrpSpPr>
          <p:grpSpPr>
            <a:xfrm rot="5400000">
              <a:off x="267700" y="937450"/>
              <a:ext cx="1420200" cy="1579500"/>
              <a:chOff x="267700" y="937450"/>
              <a:chExt cx="1420200" cy="1579500"/>
            </a:xfrm>
          </p:grpSpPr>
          <p:cxnSp>
            <p:nvCxnSpPr>
              <p:cNvPr id="263" name="Google Shape;263;p25"/>
              <p:cNvCxnSpPr/>
              <p:nvPr/>
            </p:nvCxnSpPr>
            <p:spPr>
              <a:xfrm>
                <a:off x="977800" y="937450"/>
                <a:ext cx="0" cy="15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4" name="Google Shape;264;p25"/>
              <p:cNvCxnSpPr/>
              <p:nvPr/>
            </p:nvCxnSpPr>
            <p:spPr>
              <a:xfrm>
                <a:off x="1214500" y="937450"/>
                <a:ext cx="0" cy="15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" name="Google Shape;265;p25"/>
              <p:cNvCxnSpPr/>
              <p:nvPr/>
            </p:nvCxnSpPr>
            <p:spPr>
              <a:xfrm>
                <a:off x="1451200" y="937450"/>
                <a:ext cx="0" cy="15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" name="Google Shape;266;p25"/>
              <p:cNvCxnSpPr/>
              <p:nvPr/>
            </p:nvCxnSpPr>
            <p:spPr>
              <a:xfrm>
                <a:off x="1687900" y="937450"/>
                <a:ext cx="0" cy="15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7" name="Google Shape;267;p25"/>
              <p:cNvCxnSpPr/>
              <p:nvPr/>
            </p:nvCxnSpPr>
            <p:spPr>
              <a:xfrm>
                <a:off x="741100" y="937450"/>
                <a:ext cx="0" cy="15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8" name="Google Shape;268;p25"/>
              <p:cNvCxnSpPr/>
              <p:nvPr/>
            </p:nvCxnSpPr>
            <p:spPr>
              <a:xfrm>
                <a:off x="504400" y="937450"/>
                <a:ext cx="0" cy="15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9" name="Google Shape;269;p25"/>
              <p:cNvCxnSpPr/>
              <p:nvPr/>
            </p:nvCxnSpPr>
            <p:spPr>
              <a:xfrm>
                <a:off x="267700" y="937450"/>
                <a:ext cx="0" cy="15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70" name="Google Shape;270;p25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DISTANCE DE TCHEBYCHEV</a:t>
            </a:r>
            <a:endParaRPr/>
          </a:p>
        </p:txBody>
      </p:sp>
      <p:sp>
        <p:nvSpPr>
          <p:cNvPr id="271" name="Google Shape;271;p25"/>
          <p:cNvSpPr/>
          <p:nvPr/>
        </p:nvSpPr>
        <p:spPr>
          <a:xfrm>
            <a:off x="603550" y="1900575"/>
            <a:ext cx="115500" cy="12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5"/>
          <p:cNvSpPr/>
          <p:nvPr/>
        </p:nvSpPr>
        <p:spPr>
          <a:xfrm>
            <a:off x="1539300" y="1186175"/>
            <a:ext cx="115500" cy="1221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/>
        </p:nvSpPr>
        <p:spPr>
          <a:xfrm>
            <a:off x="101600" y="101600"/>
            <a:ext cx="4495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3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Distance euclidienne</a:t>
            </a:r>
            <a:endParaRPr/>
          </a:p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3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6"/>
          <p:cNvSpPr txBox="1"/>
          <p:nvPr/>
        </p:nvSpPr>
        <p:spPr>
          <a:xfrm>
            <a:off x="2199400" y="1008075"/>
            <a:ext cx="20319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On prend la pire des différences sur toutes les variables. 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22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9" name="Google Shape;279;p26"/>
          <p:cNvGrpSpPr/>
          <p:nvPr/>
        </p:nvGrpSpPr>
        <p:grpSpPr>
          <a:xfrm>
            <a:off x="340450" y="937450"/>
            <a:ext cx="1579500" cy="1579500"/>
            <a:chOff x="188050" y="937450"/>
            <a:chExt cx="1579500" cy="1579500"/>
          </a:xfrm>
        </p:grpSpPr>
        <p:cxnSp>
          <p:nvCxnSpPr>
            <p:cNvPr id="280" name="Google Shape;280;p26"/>
            <p:cNvCxnSpPr/>
            <p:nvPr/>
          </p:nvCxnSpPr>
          <p:spPr>
            <a:xfrm>
              <a:off x="977800" y="937450"/>
              <a:ext cx="0" cy="157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26"/>
            <p:cNvCxnSpPr/>
            <p:nvPr/>
          </p:nvCxnSpPr>
          <p:spPr>
            <a:xfrm>
              <a:off x="1214500" y="937450"/>
              <a:ext cx="0" cy="157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26"/>
            <p:cNvCxnSpPr/>
            <p:nvPr/>
          </p:nvCxnSpPr>
          <p:spPr>
            <a:xfrm>
              <a:off x="1451200" y="937450"/>
              <a:ext cx="0" cy="157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26"/>
            <p:cNvCxnSpPr/>
            <p:nvPr/>
          </p:nvCxnSpPr>
          <p:spPr>
            <a:xfrm>
              <a:off x="1687900" y="937450"/>
              <a:ext cx="0" cy="157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26"/>
            <p:cNvCxnSpPr/>
            <p:nvPr/>
          </p:nvCxnSpPr>
          <p:spPr>
            <a:xfrm>
              <a:off x="741100" y="937450"/>
              <a:ext cx="0" cy="157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26"/>
            <p:cNvCxnSpPr/>
            <p:nvPr/>
          </p:nvCxnSpPr>
          <p:spPr>
            <a:xfrm>
              <a:off x="504400" y="937450"/>
              <a:ext cx="0" cy="157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26"/>
            <p:cNvCxnSpPr/>
            <p:nvPr/>
          </p:nvCxnSpPr>
          <p:spPr>
            <a:xfrm>
              <a:off x="267700" y="937450"/>
              <a:ext cx="0" cy="157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87" name="Google Shape;287;p26"/>
            <p:cNvGrpSpPr/>
            <p:nvPr/>
          </p:nvGrpSpPr>
          <p:grpSpPr>
            <a:xfrm rot="5400000">
              <a:off x="267700" y="937450"/>
              <a:ext cx="1420200" cy="1579500"/>
              <a:chOff x="267700" y="937450"/>
              <a:chExt cx="1420200" cy="1579500"/>
            </a:xfrm>
          </p:grpSpPr>
          <p:cxnSp>
            <p:nvCxnSpPr>
              <p:cNvPr id="288" name="Google Shape;288;p26"/>
              <p:cNvCxnSpPr/>
              <p:nvPr/>
            </p:nvCxnSpPr>
            <p:spPr>
              <a:xfrm>
                <a:off x="977800" y="937450"/>
                <a:ext cx="0" cy="15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26"/>
              <p:cNvCxnSpPr/>
              <p:nvPr/>
            </p:nvCxnSpPr>
            <p:spPr>
              <a:xfrm>
                <a:off x="1214500" y="937450"/>
                <a:ext cx="0" cy="15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0" name="Google Shape;290;p26"/>
              <p:cNvCxnSpPr/>
              <p:nvPr/>
            </p:nvCxnSpPr>
            <p:spPr>
              <a:xfrm>
                <a:off x="1451200" y="937450"/>
                <a:ext cx="0" cy="15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" name="Google Shape;291;p26"/>
              <p:cNvCxnSpPr/>
              <p:nvPr/>
            </p:nvCxnSpPr>
            <p:spPr>
              <a:xfrm>
                <a:off x="1687900" y="937450"/>
                <a:ext cx="0" cy="15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26"/>
              <p:cNvCxnSpPr/>
              <p:nvPr/>
            </p:nvCxnSpPr>
            <p:spPr>
              <a:xfrm>
                <a:off x="741100" y="937450"/>
                <a:ext cx="0" cy="15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" name="Google Shape;293;p26"/>
              <p:cNvCxnSpPr/>
              <p:nvPr/>
            </p:nvCxnSpPr>
            <p:spPr>
              <a:xfrm>
                <a:off x="504400" y="937450"/>
                <a:ext cx="0" cy="15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4" name="Google Shape;294;p26"/>
              <p:cNvCxnSpPr/>
              <p:nvPr/>
            </p:nvCxnSpPr>
            <p:spPr>
              <a:xfrm>
                <a:off x="267700" y="937450"/>
                <a:ext cx="0" cy="15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95" name="Google Shape;295;p26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DISTANCE DE TCHEBYCHEV</a:t>
            </a: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603550" y="1900575"/>
            <a:ext cx="115500" cy="12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"/>
          <p:cNvSpPr/>
          <p:nvPr/>
        </p:nvSpPr>
        <p:spPr>
          <a:xfrm>
            <a:off x="1539300" y="1186175"/>
            <a:ext cx="115500" cy="1221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8" name="Google Shape;298;p26"/>
          <p:cNvCxnSpPr>
            <a:stCxn id="296" idx="6"/>
          </p:cNvCxnSpPr>
          <p:nvPr/>
        </p:nvCxnSpPr>
        <p:spPr>
          <a:xfrm flipH="1" rot="10800000">
            <a:off x="719050" y="1958325"/>
            <a:ext cx="899100" cy="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9" name="Google Shape;2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20300"/>
            <a:ext cx="4292599" cy="514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EXEMPLE AVEC DU TEXTE</a:t>
            </a:r>
            <a:endParaRPr/>
          </a:p>
        </p:txBody>
      </p:sp>
      <p:sp>
        <p:nvSpPr>
          <p:cNvPr id="305" name="Google Shape;305;p27"/>
          <p:cNvSpPr txBox="1"/>
          <p:nvPr/>
        </p:nvSpPr>
        <p:spPr>
          <a:xfrm>
            <a:off x="25450" y="3014475"/>
            <a:ext cx="45975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Cette distance reflète </a:t>
            </a:r>
            <a:r>
              <a:rPr lang="en-CA" sz="1100">
                <a:solidFill>
                  <a:srgbClr val="0E5A73"/>
                </a:solidFill>
                <a:latin typeface="Lato"/>
                <a:ea typeface="Lato"/>
                <a:cs typeface="Lato"/>
                <a:sym typeface="Lato"/>
              </a:rPr>
              <a:t>le poids du mot le plus différent</a:t>
            </a:r>
            <a:r>
              <a:rPr lang="en-CA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pour chaque paire de documents. </a:t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6" name="Google Shape;306;p27"/>
          <p:cNvGraphicFramePr/>
          <p:nvPr/>
        </p:nvGraphicFramePr>
        <p:xfrm>
          <a:off x="70625" y="77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{BC2E8B5E-43C0-406B-B681-212527C86C81}</a:tableStyleId>
              </a:tblPr>
              <a:tblGrid>
                <a:gridCol w="382850"/>
                <a:gridCol w="389100"/>
                <a:gridCol w="382850"/>
                <a:gridCol w="530350"/>
                <a:gridCol w="443750"/>
                <a:gridCol w="520800"/>
                <a:gridCol w="395700"/>
                <a:gridCol w="665175"/>
                <a:gridCol w="745550"/>
              </a:tblGrid>
              <a:tr h="17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voici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un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premier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texte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second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ce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document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contient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d1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0.1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0.1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0.275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d2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0.1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0.1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0.275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d3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0.44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0.22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0.22</a:t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07" name="Google Shape;3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25" y="2261708"/>
            <a:ext cx="2217474" cy="626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/>
        </p:nvSpPr>
        <p:spPr>
          <a:xfrm>
            <a:off x="101600" y="101600"/>
            <a:ext cx="4495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3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3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0"/>
          <p:cNvSpPr txBox="1"/>
          <p:nvPr/>
        </p:nvSpPr>
        <p:spPr>
          <a:xfrm>
            <a:off x="50800" y="609600"/>
            <a:ext cx="45466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</a:t>
            </a: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ne distance est une fonction qui 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calcule la </a:t>
            </a:r>
            <a:r>
              <a:rPr lang="en-CA" sz="109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longueur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qui sépare </a:t>
            </a:r>
            <a:r>
              <a:rPr lang="en-CA" sz="109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deux points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Sans faire de maths, on connaît de nombreuses manières de calculer</a:t>
            </a:r>
            <a:b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des distances: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Char char="-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Distance entre 2 villes (nombre de km via une route terrestre, navale ou aérienne)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-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Distance à vol d’oiseau.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-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Distance sur un clavier (nombre de touches séparant deux lettres)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Char char="-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Distance sur un arbre généalogique (nombre de générations,</a:t>
            </a:r>
            <a:b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principe du frère, du cousin, ...)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-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Distance entre amis (ami proche, connaissance, collègue...)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238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090" u="none" cap="none" strike="noStrik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" name="Google Shape;64;p10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DISTANCE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/>
          <p:nvPr/>
        </p:nvSpPr>
        <p:spPr>
          <a:xfrm>
            <a:off x="25450" y="3210900"/>
            <a:ext cx="4546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CA" sz="11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Distance plus grossière. P</a:t>
            </a:r>
            <a:r>
              <a:rPr lang="en-CA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i="0" lang="en-CA" sz="11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 appropriée ici</a:t>
            </a:r>
            <a:r>
              <a:rPr lang="en-CA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. Exemple:</a:t>
            </a:r>
            <a:r>
              <a:rPr i="0" lang="en-CA" sz="11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CA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avec word count.</a:t>
            </a:r>
            <a:endParaRPr sz="11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8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DISTANCE DE HAMMING</a:t>
            </a:r>
            <a:endParaRPr/>
          </a:p>
        </p:txBody>
      </p:sp>
      <p:graphicFrame>
        <p:nvGraphicFramePr>
          <p:cNvPr id="314" name="Google Shape;314;p28"/>
          <p:cNvGraphicFramePr/>
          <p:nvPr/>
        </p:nvGraphicFramePr>
        <p:xfrm>
          <a:off x="70625" y="12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{BC2E8B5E-43C0-406B-B681-212527C86C81}</a:tableStyleId>
              </a:tblPr>
              <a:tblGrid>
                <a:gridCol w="382850"/>
                <a:gridCol w="389100"/>
                <a:gridCol w="382850"/>
                <a:gridCol w="530350"/>
                <a:gridCol w="443750"/>
                <a:gridCol w="520800"/>
                <a:gridCol w="395700"/>
                <a:gridCol w="665175"/>
                <a:gridCol w="745550"/>
              </a:tblGrid>
              <a:tr h="17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voici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un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premier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texte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second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ce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document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contient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d1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0.1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0.1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0.275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d2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0.1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0.1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0.275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d3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0.44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0.22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/>
                        <a:t>0.22</a:t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15" name="Google Shape;3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43" y="2608938"/>
            <a:ext cx="2544833" cy="499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600" y="648220"/>
            <a:ext cx="2414574" cy="5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"/>
          <p:cNvSpPr txBox="1"/>
          <p:nvPr/>
        </p:nvSpPr>
        <p:spPr>
          <a:xfrm>
            <a:off x="2685263" y="734100"/>
            <a:ext cx="8463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77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Paris Hilton</a:t>
            </a:r>
            <a:endParaRPr/>
          </a:p>
          <a:p>
            <a:pPr indent="0" lvl="0" marL="0" marR="0" rtl="0" algn="ctr">
              <a:lnSpc>
                <a:spcPct val="977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9"/>
          <p:cNvSpPr txBox="1"/>
          <p:nvPr/>
        </p:nvSpPr>
        <p:spPr>
          <a:xfrm>
            <a:off x="350425" y="734100"/>
            <a:ext cx="12243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90"/>
              <a:t>Fabien Viger</a:t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9"/>
          <p:cNvSpPr txBox="1"/>
          <p:nvPr/>
        </p:nvSpPr>
        <p:spPr>
          <a:xfrm>
            <a:off x="25400" y="3083950"/>
            <a:ext cx="4546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Objectif : calculer la distance entre Paris Hilton et moi...</a:t>
            </a:r>
            <a:endParaRPr/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9"/>
          <p:cNvSpPr txBox="1"/>
          <p:nvPr>
            <p:ph type="title"/>
          </p:nvPr>
        </p:nvSpPr>
        <p:spPr>
          <a:xfrm>
            <a:off x="25400" y="0"/>
            <a:ext cx="45465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DISTANCE ENTRE DES PERSONNES ?</a:t>
            </a:r>
            <a:endParaRPr/>
          </a:p>
        </p:txBody>
      </p:sp>
      <p:pic>
        <p:nvPicPr>
          <p:cNvPr descr="Screen Shot 2017-10-21 at 2.09.17 PM.png" id="325" name="Google Shape;3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188" y="938175"/>
            <a:ext cx="2526476" cy="19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800" y="938175"/>
            <a:ext cx="1311550" cy="18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"/>
          <p:cNvSpPr txBox="1"/>
          <p:nvPr>
            <p:ph type="title"/>
          </p:nvPr>
        </p:nvSpPr>
        <p:spPr>
          <a:xfrm>
            <a:off x="25400" y="0"/>
            <a:ext cx="45465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DISTANCE ENTRE DES PERSONNES ?</a:t>
            </a:r>
            <a:endParaRPr/>
          </a:p>
        </p:txBody>
      </p:sp>
      <p:sp>
        <p:nvSpPr>
          <p:cNvPr id="332" name="Google Shape;332;p30"/>
          <p:cNvSpPr txBox="1"/>
          <p:nvPr/>
        </p:nvSpPr>
        <p:spPr>
          <a:xfrm>
            <a:off x="50800" y="863600"/>
            <a:ext cx="4546500" cy="24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Que prendre en compte? Quels sont les attributs qui ont un sens pour ce problème? 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●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Localisation géographique ?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●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Âge ?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●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Nombre d’amis en commun ?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●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Sexe ?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●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Likes en commun ?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●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Prénom ?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0"/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1"/>
          <p:cNvSpPr txBox="1"/>
          <p:nvPr>
            <p:ph type="title"/>
          </p:nvPr>
        </p:nvSpPr>
        <p:spPr>
          <a:xfrm>
            <a:off x="25400" y="0"/>
            <a:ext cx="45465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DISTANCE ENTRE DES PERSONNES ?</a:t>
            </a:r>
            <a:endParaRPr/>
          </a:p>
        </p:txBody>
      </p:sp>
      <p:sp>
        <p:nvSpPr>
          <p:cNvPr id="338" name="Google Shape;338;p31"/>
          <p:cNvSpPr txBox="1"/>
          <p:nvPr/>
        </p:nvSpPr>
        <p:spPr>
          <a:xfrm>
            <a:off x="50800" y="863600"/>
            <a:ext cx="4546500" cy="24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Puisque les données sont de types différents, il va falloir les regarder</a:t>
            </a:r>
            <a:b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séparément. On établit donc une distance entre, par exemple :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●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Les localisations (facile avec les coordonnées géographiques)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●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Les likes : une fonction qui dépend des likes en commun.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●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Les amis : une fonction qui dépend du nombre d’amis en commun.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●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etc.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Puis on les agrège: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Distance totale = distance_géo + distance_amis + distance_likes + …</a:t>
            </a:r>
            <a:endParaRPr b="1" sz="11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On peut mettre des poids: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Distance totale =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α</a:t>
            </a:r>
            <a:r>
              <a:rPr lang="en-CA" sz="797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×</a:t>
            </a:r>
            <a:r>
              <a:rPr b="1" lang="en-CA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distance géo +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α</a:t>
            </a:r>
            <a:r>
              <a:rPr lang="en-CA" sz="797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×</a:t>
            </a:r>
            <a:r>
              <a:rPr b="1" lang="en-CA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distance amis +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α</a:t>
            </a:r>
            <a:r>
              <a:rPr lang="en-CA" sz="797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×</a:t>
            </a:r>
            <a:r>
              <a:rPr b="1" lang="en-CA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distance likes + ...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59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0"/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 txBox="1"/>
          <p:nvPr/>
        </p:nvSpPr>
        <p:spPr>
          <a:xfrm>
            <a:off x="101600" y="101600"/>
            <a:ext cx="4495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3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Parti pris</a:t>
            </a:r>
            <a:endParaRPr/>
          </a:p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3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2"/>
          <p:cNvSpPr txBox="1"/>
          <p:nvPr/>
        </p:nvSpPr>
        <p:spPr>
          <a:xfrm>
            <a:off x="50800" y="1041400"/>
            <a:ext cx="4546500" cy="18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Il y a donc un parti à prendre sur :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●"/>
            </a:pP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ce qu’on regarde</a:t>
            </a:r>
            <a:endParaRPr i="0" sz="1090" u="none" cap="none" strike="noStrik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●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quelle(s) distance(s) on choisit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●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comment on les agrège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467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Tous les choix sont ok, il faut être capable de les justifier en fonction de votre application.</a:t>
            </a:r>
            <a:endParaRPr i="0" sz="1090" u="none" cap="none" strike="noStrik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5" name="Google Shape;345;p32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PARTI PRIS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 txBox="1"/>
          <p:nvPr/>
        </p:nvSpPr>
        <p:spPr>
          <a:xfrm>
            <a:off x="101600" y="101600"/>
            <a:ext cx="4495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3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distance est un outil</a:t>
            </a:r>
            <a:endParaRPr/>
          </a:p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3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3"/>
          <p:cNvSpPr txBox="1"/>
          <p:nvPr/>
        </p:nvSpPr>
        <p:spPr>
          <a:xfrm>
            <a:off x="50800" y="1117600"/>
            <a:ext cx="4546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soi, la distance n’est qu’un </a:t>
            </a:r>
            <a:r>
              <a:rPr b="0" i="0" lang="en-CA" sz="109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outil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pour arriver à une fin, par exemple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 ou recommandation.</a:t>
            </a:r>
            <a:endParaRPr b="0" i="0" sz="10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815" lvl="0" marL="45720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0"/>
              <a:buChar char="●"/>
            </a:pPr>
            <a:r>
              <a:rPr lang="en-CA" sz="1090">
                <a:solidFill>
                  <a:srgbClr val="0E5A73"/>
                </a:solidFill>
              </a:rPr>
              <a:t>Clustering</a:t>
            </a:r>
            <a:r>
              <a:rPr lang="en-CA" sz="1090">
                <a:solidFill>
                  <a:schemeClr val="dk1"/>
                </a:solidFill>
              </a:rPr>
              <a:t> : la distance permet de grouper les données proches.</a:t>
            </a:r>
            <a:endParaRPr sz="1090">
              <a:solidFill>
                <a:schemeClr val="dk1"/>
              </a:solidFill>
            </a:endParaRPr>
          </a:p>
          <a:p>
            <a:pPr indent="-297815" lvl="0" marL="45720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0"/>
              <a:buChar char="●"/>
            </a:pPr>
            <a:r>
              <a:rPr lang="en-CA" sz="1090">
                <a:solidFill>
                  <a:srgbClr val="0E5A73"/>
                </a:solidFill>
              </a:rPr>
              <a:t>Recommandation</a:t>
            </a:r>
            <a:r>
              <a:rPr lang="en-CA" sz="1090">
                <a:solidFill>
                  <a:schemeClr val="dk1"/>
                </a:solidFill>
              </a:rPr>
              <a:t> : la distance permet de proposer à des personnes</a:t>
            </a:r>
            <a:r>
              <a:rPr lang="en-CA" sz="10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CA" sz="1090">
                <a:solidFill>
                  <a:schemeClr val="dk1"/>
                </a:solidFill>
              </a:rPr>
              <a:t>proches des objets proches.</a:t>
            </a:r>
            <a:endParaRPr sz="109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0"/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3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LA DISTANCE EST UN OUTIL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 txBox="1"/>
          <p:nvPr/>
        </p:nvSpPr>
        <p:spPr>
          <a:xfrm>
            <a:off x="101600" y="101600"/>
            <a:ext cx="4495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3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3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4"/>
          <p:cNvSpPr txBox="1"/>
          <p:nvPr>
            <p:ph type="title"/>
          </p:nvPr>
        </p:nvSpPr>
        <p:spPr>
          <a:xfrm>
            <a:off x="19750" y="1510000"/>
            <a:ext cx="4557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CLUSTERING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/>
          <p:nvPr>
            <p:ph type="title"/>
          </p:nvPr>
        </p:nvSpPr>
        <p:spPr>
          <a:xfrm>
            <a:off x="0" y="0"/>
            <a:ext cx="45975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PRINCIPE</a:t>
            </a:r>
            <a:endParaRPr/>
          </a:p>
        </p:txBody>
      </p:sp>
      <p:pic>
        <p:nvPicPr>
          <p:cNvPr id="364" name="Google Shape;3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50" y="734100"/>
            <a:ext cx="4292599" cy="2182177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5"/>
          <p:cNvSpPr txBox="1"/>
          <p:nvPr/>
        </p:nvSpPr>
        <p:spPr>
          <a:xfrm>
            <a:off x="398100" y="2940725"/>
            <a:ext cx="35571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Source: stackoverflow.com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"/>
          <p:cNvSpPr txBox="1"/>
          <p:nvPr/>
        </p:nvSpPr>
        <p:spPr>
          <a:xfrm>
            <a:off x="50800" y="1143000"/>
            <a:ext cx="454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1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Toutes(*)</a:t>
            </a: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les méthodes reposent sur des distances.</a:t>
            </a:r>
            <a:b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Nous verrons ici:</a:t>
            </a:r>
            <a:endParaRPr i="0" sz="1090" u="none" cap="none" strike="noStrik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●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Une méthode probabiliste : </a:t>
            </a:r>
            <a:r>
              <a:rPr lang="en-CA" sz="1090">
                <a:solidFill>
                  <a:srgbClr val="0E5A73"/>
                </a:solidFill>
                <a:latin typeface="Lato"/>
                <a:ea typeface="Lato"/>
                <a:cs typeface="Lato"/>
                <a:sym typeface="Lato"/>
              </a:rPr>
              <a:t>K-Means</a:t>
            </a:r>
            <a:endParaRPr sz="1090">
              <a:solidFill>
                <a:srgbClr val="0E5A7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Char char="●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Une méthode algorithmique : </a:t>
            </a:r>
            <a:r>
              <a:rPr lang="en-CA" sz="1090">
                <a:solidFill>
                  <a:srgbClr val="0E5A73"/>
                </a:solidFill>
                <a:latin typeface="Lato"/>
                <a:ea typeface="Lato"/>
                <a:cs typeface="Lato"/>
                <a:sym typeface="Lato"/>
              </a:rPr>
              <a:t>CAH 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(classification ascendante hiérarchique)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CA" sz="1090">
                <a:solidFill>
                  <a:schemeClr val="dk1"/>
                </a:solidFill>
              </a:rPr>
              <a:t>(*) presque, en fait.</a:t>
            </a:r>
            <a:endParaRPr sz="109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0"/>
          </a:p>
          <a:p>
            <a:pPr indent="0" lvl="0" marL="0" marR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6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ALGORITHMES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7"/>
          <p:cNvSpPr txBox="1"/>
          <p:nvPr>
            <p:ph type="title"/>
          </p:nvPr>
        </p:nvSpPr>
        <p:spPr>
          <a:xfrm>
            <a:off x="19750" y="1510000"/>
            <a:ext cx="4557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K-MEANS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/>
        </p:nvSpPr>
        <p:spPr>
          <a:xfrm>
            <a:off x="101600" y="101600"/>
            <a:ext cx="4495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3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Notion de groupes/clusters</a:t>
            </a:r>
            <a:endParaRPr/>
          </a:p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3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1"/>
          <p:cNvSpPr txBox="1"/>
          <p:nvPr/>
        </p:nvSpPr>
        <p:spPr>
          <a:xfrm>
            <a:off x="25450" y="734100"/>
            <a:ext cx="4546500" cy="23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 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“sait” </a:t>
            </a: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former intuitivement des </a:t>
            </a:r>
            <a:r>
              <a:rPr b="1" i="0" lang="en-CA" sz="109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groupes</a:t>
            </a: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ou des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0" lang="en-CA" sz="11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clusters</a:t>
            </a: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i="0" sz="1090" u="none" cap="none" strike="noStrik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-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Des clusters d’amis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-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Des clusters d’images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-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Des clusters de pays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-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Des clusters de mots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-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Des clusters d’animaux...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Oui, mais: sur quelle base? Selon ce qu’on regarde et ce qui nous semble important, les clusters ne sont pas les mêmes.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0"/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1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GROUPES / CLUSTERS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/>
          <p:nvPr/>
        </p:nvSpPr>
        <p:spPr>
          <a:xfrm>
            <a:off x="101600" y="101600"/>
            <a:ext cx="4495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3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Etapes</a:t>
            </a:r>
            <a:endParaRPr/>
          </a:p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3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8"/>
          <p:cNvSpPr txBox="1"/>
          <p:nvPr/>
        </p:nvSpPr>
        <p:spPr>
          <a:xfrm>
            <a:off x="1557550" y="3190400"/>
            <a:ext cx="14823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r>
              <a:rPr lang="en-CA" sz="1090"/>
              <a:t>stanford.edu</a:t>
            </a:r>
            <a:endParaRPr/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8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FONCTIONNEMENT</a:t>
            </a:r>
            <a:endParaRPr/>
          </a:p>
        </p:txBody>
      </p:sp>
      <p:pic>
        <p:nvPicPr>
          <p:cNvPr id="384" name="Google Shape;38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" y="674625"/>
            <a:ext cx="3517901" cy="237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/>
          <p:nvPr>
            <p:ph type="title"/>
          </p:nvPr>
        </p:nvSpPr>
        <p:spPr>
          <a:xfrm>
            <a:off x="0" y="0"/>
            <a:ext cx="45975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NOTATIONS</a:t>
            </a:r>
            <a:endParaRPr/>
          </a:p>
        </p:txBody>
      </p:sp>
      <p:sp>
        <p:nvSpPr>
          <p:cNvPr id="390" name="Google Shape;390;p39"/>
          <p:cNvSpPr txBox="1"/>
          <p:nvPr>
            <p:ph idx="1" type="body"/>
          </p:nvPr>
        </p:nvSpPr>
        <p:spPr>
          <a:xfrm>
            <a:off x="175175" y="1031501"/>
            <a:ext cx="3334800" cy="13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40"/>
              </a:spcBef>
              <a:spcAft>
                <a:spcPts val="0"/>
              </a:spcAft>
              <a:buSzPts val="1200"/>
              <a:buChar char="•"/>
            </a:pPr>
            <a:r>
              <a:rPr lang="en-CA"/>
              <a:t>n points à clusteriser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CA"/>
              <a:t>K clusters finaux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0"/>
          <p:cNvSpPr txBox="1"/>
          <p:nvPr/>
        </p:nvSpPr>
        <p:spPr>
          <a:xfrm>
            <a:off x="50800" y="647700"/>
            <a:ext cx="454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Cet algorithme</a:t>
            </a:r>
            <a:r>
              <a:rPr b="1" i="0" lang="en-CA" sz="11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itératif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prend en entrée les données et le nombre de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clusters.</a:t>
            </a:r>
            <a:endParaRPr/>
          </a:p>
          <a:p>
            <a:pPr indent="0" lvl="0" marL="0" marR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40"/>
          <p:cNvSpPr txBox="1"/>
          <p:nvPr/>
        </p:nvSpPr>
        <p:spPr>
          <a:xfrm>
            <a:off x="50800" y="1054100"/>
            <a:ext cx="45466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090" u="none" cap="none" strike="noStrike">
                <a:solidFill>
                  <a:srgbClr val="0E5A73"/>
                </a:solidFill>
              </a:rPr>
              <a:t>K-Means</a:t>
            </a:r>
            <a:endParaRPr b="1">
              <a:solidFill>
                <a:srgbClr val="0E5A73"/>
              </a:solidFill>
            </a:endParaRPr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40"/>
          <p:cNvSpPr txBox="1"/>
          <p:nvPr/>
        </p:nvSpPr>
        <p:spPr>
          <a:xfrm>
            <a:off x="127000" y="1244600"/>
            <a:ext cx="447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8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1:</a:t>
            </a:r>
            <a:r>
              <a:rPr b="1" i="0" lang="en-CA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Initialisation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m</a:t>
            </a:r>
            <a:r>
              <a:rPr b="0" i="0" lang="en-CA" sz="7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</a:t>
            </a:r>
            <a:r>
              <a:rPr b="0" i="0" lang="en-CA" sz="7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...m</a:t>
            </a:r>
            <a:r>
              <a:rPr b="0" i="0" lang="en-CA" sz="7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K points choisis au hasard parmi tous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les points</a:t>
            </a:r>
            <a:endParaRPr/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0"/>
          <p:cNvSpPr txBox="1"/>
          <p:nvPr/>
        </p:nvSpPr>
        <p:spPr>
          <a:xfrm>
            <a:off x="127000" y="1587500"/>
            <a:ext cx="44704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8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2:</a:t>
            </a:r>
            <a:r>
              <a:rPr b="1" i="0" lang="en-CA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while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Les points changent de cluster</a:t>
            </a:r>
            <a:r>
              <a:rPr b="1" i="0" lang="en-CA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</a:t>
            </a:r>
            <a:endParaRPr/>
          </a:p>
          <a:p>
            <a:pPr indent="0" lvl="0" marL="0" marR="0" rtl="0" algn="l">
              <a:lnSpc>
                <a:spcPct val="117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81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40"/>
          <p:cNvSpPr txBox="1"/>
          <p:nvPr/>
        </p:nvSpPr>
        <p:spPr>
          <a:xfrm>
            <a:off x="127000" y="1778000"/>
            <a:ext cx="2540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44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8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3:</a:t>
            </a:r>
            <a:endParaRPr/>
          </a:p>
          <a:p>
            <a:pPr indent="0" lvl="0" marL="0" marR="0" rtl="0" algn="l">
              <a:lnSpc>
                <a:spcPct val="1344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9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0"/>
          <p:cNvSpPr txBox="1"/>
          <p:nvPr/>
        </p:nvSpPr>
        <p:spPr>
          <a:xfrm>
            <a:off x="431800" y="1752600"/>
            <a:ext cx="14097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Chaque point</a:t>
            </a:r>
            <a:r>
              <a:rPr b="1" i="0" lang="en-CA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0"/>
          <p:cNvSpPr txBox="1"/>
          <p:nvPr/>
        </p:nvSpPr>
        <p:spPr>
          <a:xfrm>
            <a:off x="127000" y="1955800"/>
            <a:ext cx="2413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44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8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4:</a:t>
            </a:r>
            <a:endParaRPr/>
          </a:p>
          <a:p>
            <a:pPr indent="0" lvl="0" marL="0" marR="0" rtl="0" algn="l">
              <a:lnSpc>
                <a:spcPct val="1344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9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40"/>
          <p:cNvSpPr txBox="1"/>
          <p:nvPr/>
        </p:nvSpPr>
        <p:spPr>
          <a:xfrm>
            <a:off x="571500" y="1930400"/>
            <a:ext cx="39624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Trouver le cluster dont le centre m</a:t>
            </a:r>
            <a:r>
              <a:rPr b="0" i="0" lang="en-CA" sz="7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 le plus proche du point;</a:t>
            </a:r>
            <a:endParaRPr/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0"/>
          <p:cNvSpPr txBox="1"/>
          <p:nvPr/>
        </p:nvSpPr>
        <p:spPr>
          <a:xfrm>
            <a:off x="127000" y="2120900"/>
            <a:ext cx="2540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44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8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5:</a:t>
            </a:r>
            <a:endParaRPr/>
          </a:p>
          <a:p>
            <a:pPr indent="0" lvl="0" marL="0" marR="0" rtl="0" algn="l">
              <a:lnSpc>
                <a:spcPct val="1344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9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0"/>
          <p:cNvSpPr txBox="1"/>
          <p:nvPr/>
        </p:nvSpPr>
        <p:spPr>
          <a:xfrm>
            <a:off x="571500" y="2095500"/>
            <a:ext cx="26162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Assigner le point au cluster en question;</a:t>
            </a:r>
            <a:endParaRPr/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0"/>
          <p:cNvSpPr txBox="1"/>
          <p:nvPr/>
        </p:nvSpPr>
        <p:spPr>
          <a:xfrm>
            <a:off x="127000" y="2298700"/>
            <a:ext cx="2413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44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8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6:</a:t>
            </a:r>
            <a:endParaRPr/>
          </a:p>
          <a:p>
            <a:pPr indent="0" lvl="0" marL="0" marR="0" rtl="0" algn="l">
              <a:lnSpc>
                <a:spcPct val="1344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9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0"/>
          <p:cNvSpPr txBox="1"/>
          <p:nvPr/>
        </p:nvSpPr>
        <p:spPr>
          <a:xfrm>
            <a:off x="431800" y="2273300"/>
            <a:ext cx="609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for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0"/>
          <p:cNvSpPr txBox="1"/>
          <p:nvPr/>
        </p:nvSpPr>
        <p:spPr>
          <a:xfrm>
            <a:off x="127000" y="2463800"/>
            <a:ext cx="228600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44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8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7:</a:t>
            </a:r>
            <a:endParaRPr/>
          </a:p>
          <a:p>
            <a:pPr indent="0" lvl="0" marL="0" marR="0" rtl="0" algn="l">
              <a:lnSpc>
                <a:spcPct val="1344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9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0"/>
          <p:cNvSpPr txBox="1"/>
          <p:nvPr/>
        </p:nvSpPr>
        <p:spPr>
          <a:xfrm>
            <a:off x="431800" y="2438400"/>
            <a:ext cx="29210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Recalculer la moyenne m</a:t>
            </a:r>
            <a:r>
              <a:rPr b="0" i="0" lang="en-CA" sz="7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CA" sz="10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chaque cluster;</a:t>
            </a:r>
            <a:endParaRPr/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0"/>
          <p:cNvSpPr txBox="1"/>
          <p:nvPr/>
        </p:nvSpPr>
        <p:spPr>
          <a:xfrm>
            <a:off x="127000" y="2628900"/>
            <a:ext cx="44704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8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8:</a:t>
            </a:r>
            <a:r>
              <a:rPr b="1" i="0" lang="en-CA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end while</a:t>
            </a:r>
            <a:endParaRPr/>
          </a:p>
          <a:p>
            <a:pPr indent="0" lvl="0" marL="0" marR="0" rtl="0" algn="l">
              <a:lnSpc>
                <a:spcPct val="1192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61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40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ALGORITHME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"/>
          <p:cNvSpPr txBox="1"/>
          <p:nvPr/>
        </p:nvSpPr>
        <p:spPr>
          <a:xfrm>
            <a:off x="101600" y="101600"/>
            <a:ext cx="4495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3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Calcul du centre le plus proche</a:t>
            </a:r>
            <a:endParaRPr/>
          </a:p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3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1"/>
          <p:cNvSpPr txBox="1"/>
          <p:nvPr/>
        </p:nvSpPr>
        <p:spPr>
          <a:xfrm>
            <a:off x="272400" y="742075"/>
            <a:ext cx="426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i="0" lang="en-CA" sz="1036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Cet algorithme part du principe que les clusters suivent des</a:t>
            </a:r>
            <a:r>
              <a:rPr b="1" i="0" lang="en-CA" sz="1046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0" lang="en-CA" sz="1046" u="none" cap="none" strike="noStrike">
                <a:solidFill>
                  <a:srgbClr val="0E5A73"/>
                </a:solidFill>
                <a:latin typeface="Lato"/>
                <a:ea typeface="Lato"/>
                <a:cs typeface="Lato"/>
                <a:sym typeface="Lato"/>
              </a:rPr>
              <a:t>lois</a:t>
            </a:r>
            <a:br>
              <a:rPr i="0" lang="en-CA" sz="1090" u="none" cap="none" strike="noStrike">
                <a:solidFill>
                  <a:srgbClr val="0E5A7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i="0" lang="en-CA" sz="1046" u="none" cap="none" strike="noStrike">
                <a:solidFill>
                  <a:srgbClr val="0E5A73"/>
                </a:solidFill>
                <a:latin typeface="Lato"/>
                <a:ea typeface="Lato"/>
                <a:cs typeface="Lato"/>
                <a:sym typeface="Lato"/>
              </a:rPr>
              <a:t>normales</a:t>
            </a:r>
            <a:r>
              <a:rPr i="0" lang="en-CA" sz="1036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(cf cours précédents).</a:t>
            </a:r>
            <a:endParaRPr i="0" sz="1036" u="none" cap="none" strike="noStrik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CA" sz="1036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Il utilise la</a:t>
            </a:r>
            <a:r>
              <a:rPr b="1" lang="en-CA" sz="1046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CA" sz="1046">
                <a:solidFill>
                  <a:srgbClr val="0E5A73"/>
                </a:solidFill>
                <a:latin typeface="Lato"/>
                <a:ea typeface="Lato"/>
                <a:cs typeface="Lato"/>
                <a:sym typeface="Lato"/>
              </a:rPr>
              <a:t>distance euclidienne</a:t>
            </a:r>
            <a:r>
              <a:rPr lang="en-CA" sz="1036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(distance associée à cette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CA" sz="1036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loi).</a:t>
            </a:r>
            <a:endParaRPr sz="1036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20936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CA" sz="1036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L’étape </a:t>
            </a:r>
            <a:r>
              <a:rPr lang="en-CA" sz="1036">
                <a:solidFill>
                  <a:srgbClr val="0E5A73"/>
                </a:solidFill>
                <a:latin typeface="Lato"/>
                <a:ea typeface="Lato"/>
                <a:cs typeface="Lato"/>
                <a:sym typeface="Lato"/>
              </a:rPr>
              <a:t>d’</a:t>
            </a:r>
            <a:r>
              <a:rPr b="1" lang="en-CA" sz="1046">
                <a:solidFill>
                  <a:srgbClr val="0E5A73"/>
                </a:solidFill>
                <a:latin typeface="Lato"/>
                <a:ea typeface="Lato"/>
                <a:cs typeface="Lato"/>
                <a:sym typeface="Lato"/>
              </a:rPr>
              <a:t>assignation</a:t>
            </a:r>
            <a:r>
              <a:rPr lang="en-CA" sz="1036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d’un point à un cluster consiste donc à calculer, pour chaque point x</a:t>
            </a:r>
            <a:r>
              <a:rPr lang="en-CA" sz="757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CA" sz="1036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de taille k et pour chaque centre m</a:t>
            </a:r>
            <a:r>
              <a:rPr lang="en-CA" sz="757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j</a:t>
            </a:r>
            <a:r>
              <a:rPr lang="en-CA" sz="1036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: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09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36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36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36"/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41"/>
          <p:cNvSpPr txBox="1"/>
          <p:nvPr/>
        </p:nvSpPr>
        <p:spPr>
          <a:xfrm>
            <a:off x="304500" y="2437038"/>
            <a:ext cx="42672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2100" lvl="0" marL="457200" marR="0" rtl="0" algn="l">
              <a:lnSpc>
                <a:spcPct val="245454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</a:pPr>
            <a:r>
              <a:rPr i="0" lang="en-CA" sz="10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On cherche alors le cluster j∗</a:t>
            </a:r>
            <a:r>
              <a:rPr b="1" i="0" lang="en-CA" sz="10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0" lang="en-CA" sz="1000" u="none" cap="none" strike="noStrike">
                <a:solidFill>
                  <a:srgbClr val="0E5A73"/>
                </a:solidFill>
                <a:latin typeface="Lato"/>
                <a:ea typeface="Lato"/>
                <a:cs typeface="Lato"/>
                <a:sym typeface="Lato"/>
              </a:rPr>
              <a:t>le plus proche</a:t>
            </a:r>
            <a:r>
              <a:rPr i="0" lang="en-CA" sz="10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i="0" sz="1000" u="none" cap="none" strike="noStrik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8" name="Google Shape;418;p41"/>
          <p:cNvSpPr txBox="1"/>
          <p:nvPr/>
        </p:nvSpPr>
        <p:spPr>
          <a:xfrm>
            <a:off x="330200" y="3177400"/>
            <a:ext cx="42672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2100" lvl="0" marL="457200" marR="0" rtl="0" algn="l">
              <a:lnSpc>
                <a:spcPct val="91284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Lato"/>
              <a:buChar char="●"/>
            </a:pPr>
            <a:r>
              <a:rPr i="0" lang="en-CA" sz="10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Le point i fait désormais partie du cluster j∗.</a:t>
            </a:r>
            <a:endParaRPr sz="1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12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9" name="Google Shape;41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905" y="2745644"/>
            <a:ext cx="1721427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1"/>
          <p:cNvSpPr txBox="1"/>
          <p:nvPr>
            <p:ph type="title"/>
          </p:nvPr>
        </p:nvSpPr>
        <p:spPr>
          <a:xfrm>
            <a:off x="-134825" y="0"/>
            <a:ext cx="49569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CENTROÏDE LE PLUS PROCHE</a:t>
            </a:r>
            <a:endParaRPr/>
          </a:p>
        </p:txBody>
      </p:sp>
      <p:pic>
        <p:nvPicPr>
          <p:cNvPr id="421" name="Google Shape;42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2212" y="1932613"/>
            <a:ext cx="1694575" cy="4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2"/>
          <p:cNvSpPr txBox="1"/>
          <p:nvPr/>
        </p:nvSpPr>
        <p:spPr>
          <a:xfrm>
            <a:off x="101600" y="101600"/>
            <a:ext cx="4495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3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Mise à jour des moyennes:</a:t>
            </a:r>
            <a:endParaRPr/>
          </a:p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3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2"/>
          <p:cNvSpPr txBox="1"/>
          <p:nvPr/>
        </p:nvSpPr>
        <p:spPr>
          <a:xfrm>
            <a:off x="50800" y="1117600"/>
            <a:ext cx="4546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Une fois que les points ont tous été assignés à un cluster,</a:t>
            </a:r>
            <a:r>
              <a:rPr b="1" i="0" lang="en-CA" sz="11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0" lang="en-CA" sz="1100" u="none" cap="none" strike="noStrike">
                <a:solidFill>
                  <a:srgbClr val="0E5A73"/>
                </a:solidFill>
                <a:latin typeface="Lato"/>
                <a:ea typeface="Lato"/>
                <a:cs typeface="Lato"/>
                <a:sym typeface="Lato"/>
              </a:rPr>
              <a:t>on recalcule</a:t>
            </a:r>
            <a:br>
              <a:rPr i="0" lang="en-CA" sz="1084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pour tous les j</a:t>
            </a:r>
            <a:r>
              <a:rPr b="1" i="0" lang="en-CA" sz="11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0" lang="en-CA" sz="1100" u="none" cap="none" strike="noStrike">
                <a:solidFill>
                  <a:srgbClr val="0E5A73"/>
                </a:solidFill>
                <a:latin typeface="Lato"/>
                <a:ea typeface="Lato"/>
                <a:cs typeface="Lato"/>
                <a:sym typeface="Lato"/>
              </a:rPr>
              <a:t>la moyenne</a:t>
            </a: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m</a:t>
            </a:r>
            <a:r>
              <a:rPr i="0" lang="en-CA" sz="797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j</a:t>
            </a: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du cluster C</a:t>
            </a:r>
            <a:r>
              <a:rPr i="0" lang="en-CA" sz="797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j</a:t>
            </a: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: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99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8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8" name="Google Shape;42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288" y="1840376"/>
            <a:ext cx="2112426" cy="64545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2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MISE À JOUR DES MOYENNES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3"/>
          <p:cNvSpPr txBox="1"/>
          <p:nvPr/>
        </p:nvSpPr>
        <p:spPr>
          <a:xfrm>
            <a:off x="101600" y="101600"/>
            <a:ext cx="4495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3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Arrêt</a:t>
            </a:r>
            <a:endParaRPr/>
          </a:p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3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43"/>
          <p:cNvSpPr txBox="1"/>
          <p:nvPr/>
        </p:nvSpPr>
        <p:spPr>
          <a:xfrm>
            <a:off x="471700" y="1460350"/>
            <a:ext cx="36540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CA" sz="109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On arrête lorsque plus aucun point ne change de cluster.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43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ARRÊT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4"/>
          <p:cNvSpPr txBox="1"/>
          <p:nvPr/>
        </p:nvSpPr>
        <p:spPr>
          <a:xfrm>
            <a:off x="201775" y="1075050"/>
            <a:ext cx="4267200" cy="17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Cet algorithme est très</a:t>
            </a:r>
            <a:r>
              <a:rPr b="1" i="0" lang="en-CA" sz="11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0" lang="en-CA" sz="1100" u="none" cap="none" strike="noStrike">
                <a:solidFill>
                  <a:srgbClr val="0E5A73"/>
                </a:solidFill>
                <a:latin typeface="Lato"/>
                <a:ea typeface="Lato"/>
                <a:cs typeface="Lato"/>
                <a:sym typeface="Lato"/>
              </a:rPr>
              <a:t>sensible à l’initialisation</a:t>
            </a: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: deux</a:t>
            </a:r>
            <a:b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initialisations différentes peuvent produire deux clusterings</a:t>
            </a:r>
            <a:b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différents.</a:t>
            </a:r>
            <a:endParaRPr i="0" sz="1090" u="none" cap="none" strike="noStrik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La solution la plus courante consiste à le lancer</a:t>
            </a:r>
            <a:r>
              <a:rPr b="1" lang="en-CA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CA" sz="1100">
                <a:solidFill>
                  <a:srgbClr val="0E5A73"/>
                </a:solidFill>
                <a:latin typeface="Lato"/>
                <a:ea typeface="Lato"/>
                <a:cs typeface="Lato"/>
                <a:sym typeface="Lato"/>
              </a:rPr>
              <a:t>plusieurs fois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on obtient donc potentiellement différents clusters. On choisit le</a:t>
            </a:r>
            <a:r>
              <a:rPr b="1" lang="en-CA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CA" sz="1100">
                <a:solidFill>
                  <a:srgbClr val="0E5A73"/>
                </a:solidFill>
                <a:latin typeface="Lato"/>
                <a:ea typeface="Lato"/>
                <a:cs typeface="Lato"/>
                <a:sym typeface="Lato"/>
              </a:rPr>
              <a:t>meilleur clustering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en termes de distance (moyenne des distances de chaque point à son centre).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9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0"/>
          </a:p>
          <a:p>
            <a:pPr indent="0" lvl="0" marL="0" marR="0" rtl="0" algn="l">
              <a:lnSpc>
                <a:spcPct val="1238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4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INITIALISATION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5"/>
          <p:cNvSpPr txBox="1"/>
          <p:nvPr/>
        </p:nvSpPr>
        <p:spPr>
          <a:xfrm>
            <a:off x="101600" y="101600"/>
            <a:ext cx="4495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3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Nombre idéal de clusters K</a:t>
            </a:r>
            <a:endParaRPr/>
          </a:p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3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45"/>
          <p:cNvSpPr txBox="1"/>
          <p:nvPr/>
        </p:nvSpPr>
        <p:spPr>
          <a:xfrm>
            <a:off x="165100" y="1200075"/>
            <a:ext cx="42672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7815" lvl="0" marL="45720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●"/>
            </a:pP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Dans la plupart des cas, on ne le connaît pas.</a:t>
            </a:r>
            <a:endParaRPr i="0" sz="1090" u="none" cap="none" strike="noStrik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●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Une solution consiste à </a:t>
            </a:r>
            <a:r>
              <a:rPr lang="en-CA" sz="1090">
                <a:solidFill>
                  <a:srgbClr val="0E5A73"/>
                </a:solidFill>
                <a:latin typeface="Lato"/>
                <a:ea typeface="Lato"/>
                <a:cs typeface="Lato"/>
                <a:sym typeface="Lato"/>
              </a:rPr>
              <a:t>essayer différentes valeur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pour K . On obtient donc différents clusterings.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●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On peut comparer leur propriétés: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1" marL="91440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○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(des-)équilibre des clusters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1" marL="91440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○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distance de chaque point au centre (baisse avec K)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1" marL="91440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○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distance de chaque point au cluster (autre que le sien) le plus proche (baisse aussi avec K).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1" marL="91440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○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etc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9" name="Google Shape;449;p45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NOMBRE DE CLUSTERS K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6"/>
          <p:cNvSpPr txBox="1"/>
          <p:nvPr/>
        </p:nvSpPr>
        <p:spPr>
          <a:xfrm>
            <a:off x="50800" y="1028700"/>
            <a:ext cx="4546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Comment décider si un clustering est meilleur qu’un autre ?</a:t>
            </a:r>
            <a:b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On mesure la distance totale qui est aussi la</a:t>
            </a:r>
            <a:r>
              <a:rPr b="1" i="0" lang="en-CA" sz="11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0" lang="en-CA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variance totale</a:t>
            </a: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9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46"/>
          <p:cNvSpPr txBox="1"/>
          <p:nvPr/>
        </p:nvSpPr>
        <p:spPr>
          <a:xfrm>
            <a:off x="50800" y="2141575"/>
            <a:ext cx="4546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où c(x</a:t>
            </a:r>
            <a:r>
              <a:rPr i="0" lang="en-CA" sz="797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) est le cluster final du point x</a:t>
            </a:r>
            <a:r>
              <a:rPr i="0" lang="en-CA" sz="797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i="0" sz="1090" u="none" cap="none" strike="noStrik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Plus L est petit, plus le clustering est bon.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8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6" name="Google Shape;45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950" y="1441737"/>
            <a:ext cx="1951576" cy="520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46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EVALUATION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7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UTILISATION EN PYTHON</a:t>
            </a:r>
            <a:endParaRPr/>
          </a:p>
        </p:txBody>
      </p:sp>
      <p:sp>
        <p:nvSpPr>
          <p:cNvPr id="463" name="Google Shape;463;p47"/>
          <p:cNvSpPr txBox="1"/>
          <p:nvPr/>
        </p:nvSpPr>
        <p:spPr>
          <a:xfrm>
            <a:off x="248050" y="866800"/>
            <a:ext cx="4008900" cy="22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38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sklearn.cluster import KMeans</a:t>
            </a:r>
            <a:br>
              <a:rPr lang="en-CA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CA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model  =  KMeans(n_clusters  =  5)</a:t>
            </a:r>
            <a:br>
              <a:rPr lang="en-CA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CA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model.fit(X)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38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 = model.labels_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38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38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Autres arguments intéressants: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2385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-"/>
            </a:pPr>
            <a:r>
              <a:rPr lang="en-CA" sz="1100">
                <a:solidFill>
                  <a:srgbClr val="0E5A73"/>
                </a:solidFill>
                <a:latin typeface="Lato"/>
                <a:ea typeface="Lato"/>
                <a:cs typeface="Lato"/>
                <a:sym typeface="Lato"/>
              </a:rPr>
              <a:t>n_jobs</a:t>
            </a:r>
            <a:r>
              <a:rPr lang="en-CA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pour paralléliser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2385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-"/>
            </a:pPr>
            <a:r>
              <a:rPr lang="en-CA" sz="1100">
                <a:solidFill>
                  <a:srgbClr val="0E5A73"/>
                </a:solidFill>
                <a:latin typeface="Lato"/>
                <a:ea typeface="Lato"/>
                <a:cs typeface="Lato"/>
                <a:sym typeface="Lato"/>
              </a:rPr>
              <a:t>n_init</a:t>
            </a:r>
            <a:r>
              <a:rPr lang="en-CA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nombre d’initialisations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2385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-"/>
            </a:pPr>
            <a:r>
              <a:rPr lang="en-CA" sz="1100">
                <a:solidFill>
                  <a:srgbClr val="0E5A73"/>
                </a:solidFill>
                <a:latin typeface="Lato"/>
                <a:ea typeface="Lato"/>
                <a:cs typeface="Lato"/>
                <a:sym typeface="Lato"/>
              </a:rPr>
              <a:t>max_iter</a:t>
            </a:r>
            <a:r>
              <a:rPr lang="en-CA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nombre d’itérations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/>
        </p:nvSpPr>
        <p:spPr>
          <a:xfrm>
            <a:off x="101600" y="101600"/>
            <a:ext cx="4495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3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endParaRPr/>
          </a:p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3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2"/>
          <p:cNvSpPr txBox="1"/>
          <p:nvPr/>
        </p:nvSpPr>
        <p:spPr>
          <a:xfrm>
            <a:off x="50800" y="685800"/>
            <a:ext cx="4546500" cy="1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CA" sz="11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Clustering</a:t>
            </a:r>
            <a:r>
              <a:rPr i="0" lang="en-CA" sz="109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: </a:t>
            </a:r>
            <a:endParaRPr i="0" sz="109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À</a:t>
            </a: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partir d’un jeu de données, faire du clustering revient à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séparer les données en clusters de telle manière qu’au sein d’un cluster,</a:t>
            </a:r>
            <a:b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les données se ressemblent (distance faible) et qu’entre les clusters, les</a:t>
            </a:r>
            <a:b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données ne se ressemblent pas (distance élevée).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Exemple</a:t>
            </a:r>
            <a:r>
              <a:rPr lang="en-CA" sz="1100">
                <a:solidFill>
                  <a:srgbClr val="333399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100">
              <a:solidFill>
                <a:srgbClr val="3333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Proposons des manières de clusteriser les personnes de la classe.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3339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0"/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2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CLUSTERING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8"/>
          <p:cNvSpPr txBox="1"/>
          <p:nvPr/>
        </p:nvSpPr>
        <p:spPr>
          <a:xfrm>
            <a:off x="25450" y="907350"/>
            <a:ext cx="4546500" cy="21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Avantages :</a:t>
            </a:r>
            <a:endParaRPr i="0" sz="1090" u="none" cap="none" strike="noStrik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Un algorithme</a:t>
            </a:r>
            <a:r>
              <a:rPr b="1" lang="en-CA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CA" sz="1100">
                <a:solidFill>
                  <a:srgbClr val="0E5A73"/>
                </a:solidFill>
                <a:latin typeface="Lato"/>
                <a:ea typeface="Lato"/>
                <a:cs typeface="Lato"/>
                <a:sym typeface="Lato"/>
              </a:rPr>
              <a:t>intuitif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Un algorithme</a:t>
            </a:r>
            <a:r>
              <a:rPr b="1" lang="en-CA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CA" sz="1100">
                <a:solidFill>
                  <a:srgbClr val="0E5A73"/>
                </a:solidFill>
                <a:latin typeface="Lato"/>
                <a:ea typeface="Lato"/>
                <a:cs typeface="Lato"/>
                <a:sym typeface="Lato"/>
              </a:rPr>
              <a:t>itératif</a:t>
            </a:r>
            <a:r>
              <a:rPr b="1" lang="en-CA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1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Un algorithme</a:t>
            </a:r>
            <a:r>
              <a:rPr b="1" lang="en-CA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CA" sz="1100">
                <a:solidFill>
                  <a:srgbClr val="0E5A73"/>
                </a:solidFill>
                <a:latin typeface="Lato"/>
                <a:ea typeface="Lato"/>
                <a:cs typeface="Lato"/>
                <a:sym typeface="Lato"/>
              </a:rPr>
              <a:t>simple à implémenter</a:t>
            </a:r>
            <a:endParaRPr b="1" sz="1100">
              <a:solidFill>
                <a:srgbClr val="0E5A7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Un algorithme</a:t>
            </a:r>
            <a:r>
              <a:rPr b="1" lang="en-CA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CA" sz="1100">
                <a:solidFill>
                  <a:srgbClr val="0E5A73"/>
                </a:solidFill>
                <a:latin typeface="Lato"/>
                <a:ea typeface="Lato"/>
                <a:cs typeface="Lato"/>
                <a:sym typeface="Lato"/>
              </a:rPr>
              <a:t>rapide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la plupart du temps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Inconvénients: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b="1" lang="en-CA" sz="1100">
                <a:solidFill>
                  <a:srgbClr val="0E5A73"/>
                </a:solidFill>
                <a:latin typeface="Lato"/>
                <a:ea typeface="Lato"/>
                <a:cs typeface="Lato"/>
                <a:sym typeface="Lato"/>
              </a:rPr>
              <a:t>Hypothèse forte</a:t>
            </a:r>
            <a:r>
              <a:rPr lang="en-CA" sz="1090">
                <a:solidFill>
                  <a:srgbClr val="0E5A7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sur la forme des clusters (loi normale). Ne donnera pas toujours des résultats attendus.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Ne fonctionne qu’avec la</a:t>
            </a:r>
            <a:r>
              <a:rPr b="1" lang="en-CA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CA" sz="1100">
                <a:solidFill>
                  <a:srgbClr val="0E5A73"/>
                </a:solidFill>
                <a:latin typeface="Lato"/>
                <a:ea typeface="Lato"/>
                <a:cs typeface="Lato"/>
                <a:sym typeface="Lato"/>
              </a:rPr>
              <a:t>distance euclidienne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48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CONCLUSION SUR LE K-MEANS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9"/>
          <p:cNvSpPr txBox="1"/>
          <p:nvPr>
            <p:ph type="title"/>
          </p:nvPr>
        </p:nvSpPr>
        <p:spPr>
          <a:xfrm>
            <a:off x="19750" y="1510000"/>
            <a:ext cx="4557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CLUSTERING HIÉRARCHIQUE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0"/>
          <p:cNvSpPr txBox="1"/>
          <p:nvPr/>
        </p:nvSpPr>
        <p:spPr>
          <a:xfrm>
            <a:off x="101600" y="101600"/>
            <a:ext cx="4495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3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Principe</a:t>
            </a:r>
            <a:endParaRPr/>
          </a:p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3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50"/>
          <p:cNvSpPr txBox="1"/>
          <p:nvPr/>
        </p:nvSpPr>
        <p:spPr>
          <a:xfrm>
            <a:off x="165100" y="1123450"/>
            <a:ext cx="42672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7815" lvl="0" marL="45720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●"/>
            </a:pP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Au départ, on a n points, chaque point est un cluster : n clusters.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●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À chaque itération on groupe les deux clusters se ressemblant le plus.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●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On arrête lorsqu’on a le nombre voulu de clusters.</a:t>
            </a:r>
            <a:endParaRPr sz="109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50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PRINCIPE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1"/>
          <p:cNvSpPr txBox="1"/>
          <p:nvPr/>
        </p:nvSpPr>
        <p:spPr>
          <a:xfrm>
            <a:off x="99000" y="779125"/>
            <a:ext cx="426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100" u="none" cap="none" strike="noStrike">
                <a:solidFill>
                  <a:srgbClr val="0E5A73"/>
                </a:solidFill>
                <a:latin typeface="Lato"/>
                <a:ea typeface="Lato"/>
                <a:cs typeface="Lato"/>
                <a:sym typeface="Lato"/>
              </a:rPr>
              <a:t>Distance minimale / Single Linkage</a:t>
            </a: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: on calcule toutes les distances entre tous les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points des deux 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clusters</a:t>
            </a: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. On prend</a:t>
            </a:r>
            <a:r>
              <a:rPr b="1" i="0" lang="en-CA" sz="11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0" lang="en-CA" sz="11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la plus petite</a:t>
            </a: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7" name="Google Shape;48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573" y="1349150"/>
            <a:ext cx="2034053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51"/>
          <p:cNvSpPr txBox="1"/>
          <p:nvPr>
            <p:ph type="title"/>
          </p:nvPr>
        </p:nvSpPr>
        <p:spPr>
          <a:xfrm>
            <a:off x="50800" y="0"/>
            <a:ext cx="44952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DISTANCE ENTRE DEUX CLUSTERS</a:t>
            </a:r>
            <a:endParaRPr/>
          </a:p>
        </p:txBody>
      </p:sp>
      <p:sp>
        <p:nvSpPr>
          <p:cNvPr id="489" name="Google Shape;489;p51"/>
          <p:cNvSpPr/>
          <p:nvPr/>
        </p:nvSpPr>
        <p:spPr>
          <a:xfrm>
            <a:off x="789750" y="2118875"/>
            <a:ext cx="64200" cy="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51"/>
          <p:cNvSpPr/>
          <p:nvPr/>
        </p:nvSpPr>
        <p:spPr>
          <a:xfrm>
            <a:off x="942150" y="2271275"/>
            <a:ext cx="64200" cy="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1"/>
          <p:cNvSpPr/>
          <p:nvPr/>
        </p:nvSpPr>
        <p:spPr>
          <a:xfrm>
            <a:off x="1062425" y="2048375"/>
            <a:ext cx="64200" cy="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1"/>
          <p:cNvSpPr/>
          <p:nvPr/>
        </p:nvSpPr>
        <p:spPr>
          <a:xfrm>
            <a:off x="675500" y="2341775"/>
            <a:ext cx="64200" cy="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51"/>
          <p:cNvSpPr/>
          <p:nvPr/>
        </p:nvSpPr>
        <p:spPr>
          <a:xfrm>
            <a:off x="1281375" y="2271275"/>
            <a:ext cx="64200" cy="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1"/>
          <p:cNvSpPr/>
          <p:nvPr/>
        </p:nvSpPr>
        <p:spPr>
          <a:xfrm>
            <a:off x="916100" y="2489200"/>
            <a:ext cx="64200" cy="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51"/>
          <p:cNvSpPr/>
          <p:nvPr/>
        </p:nvSpPr>
        <p:spPr>
          <a:xfrm>
            <a:off x="1158400" y="2461825"/>
            <a:ext cx="64200" cy="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51"/>
          <p:cNvSpPr/>
          <p:nvPr/>
        </p:nvSpPr>
        <p:spPr>
          <a:xfrm>
            <a:off x="1464900" y="2391325"/>
            <a:ext cx="64200" cy="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51"/>
          <p:cNvSpPr/>
          <p:nvPr/>
        </p:nvSpPr>
        <p:spPr>
          <a:xfrm>
            <a:off x="1335100" y="2048375"/>
            <a:ext cx="64200" cy="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1"/>
          <p:cNvSpPr/>
          <p:nvPr/>
        </p:nvSpPr>
        <p:spPr>
          <a:xfrm>
            <a:off x="2380425" y="2162125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1"/>
          <p:cNvSpPr/>
          <p:nvPr/>
        </p:nvSpPr>
        <p:spPr>
          <a:xfrm>
            <a:off x="2532825" y="2314525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1"/>
          <p:cNvSpPr/>
          <p:nvPr/>
        </p:nvSpPr>
        <p:spPr>
          <a:xfrm>
            <a:off x="2316225" y="2341775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1"/>
          <p:cNvSpPr/>
          <p:nvPr/>
        </p:nvSpPr>
        <p:spPr>
          <a:xfrm>
            <a:off x="2621025" y="2162125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1"/>
          <p:cNvSpPr/>
          <p:nvPr/>
        </p:nvSpPr>
        <p:spPr>
          <a:xfrm>
            <a:off x="2444625" y="2461825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1"/>
          <p:cNvSpPr/>
          <p:nvPr/>
        </p:nvSpPr>
        <p:spPr>
          <a:xfrm>
            <a:off x="2990025" y="2230900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1"/>
          <p:cNvSpPr/>
          <p:nvPr/>
        </p:nvSpPr>
        <p:spPr>
          <a:xfrm>
            <a:off x="2786250" y="1977875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1"/>
          <p:cNvSpPr/>
          <p:nvPr/>
        </p:nvSpPr>
        <p:spPr>
          <a:xfrm>
            <a:off x="2722050" y="2314525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1"/>
          <p:cNvSpPr/>
          <p:nvPr/>
        </p:nvSpPr>
        <p:spPr>
          <a:xfrm>
            <a:off x="3189075" y="2000450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1"/>
          <p:cNvSpPr/>
          <p:nvPr/>
        </p:nvSpPr>
        <p:spPr>
          <a:xfrm>
            <a:off x="2500725" y="2162125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1"/>
          <p:cNvSpPr/>
          <p:nvPr/>
        </p:nvSpPr>
        <p:spPr>
          <a:xfrm>
            <a:off x="2805525" y="2162125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1"/>
          <p:cNvSpPr/>
          <p:nvPr/>
        </p:nvSpPr>
        <p:spPr>
          <a:xfrm>
            <a:off x="2621025" y="2412275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1"/>
          <p:cNvSpPr/>
          <p:nvPr/>
        </p:nvSpPr>
        <p:spPr>
          <a:xfrm>
            <a:off x="2532825" y="1929938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1" name="Google Shape;511;p51"/>
          <p:cNvCxnSpPr>
            <a:stCxn id="496" idx="6"/>
            <a:endCxn id="500" idx="2"/>
          </p:cNvCxnSpPr>
          <p:nvPr/>
        </p:nvCxnSpPr>
        <p:spPr>
          <a:xfrm flipH="1" rot="10800000">
            <a:off x="1529100" y="2377075"/>
            <a:ext cx="787200" cy="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2"/>
          <p:cNvSpPr txBox="1"/>
          <p:nvPr/>
        </p:nvSpPr>
        <p:spPr>
          <a:xfrm>
            <a:off x="99000" y="779125"/>
            <a:ext cx="426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100" u="none" cap="none" strike="noStrike">
                <a:solidFill>
                  <a:srgbClr val="0E5A73"/>
                </a:solidFill>
                <a:latin typeface="Lato"/>
                <a:ea typeface="Lato"/>
                <a:cs typeface="Lato"/>
                <a:sym typeface="Lato"/>
              </a:rPr>
              <a:t>Distance </a:t>
            </a:r>
            <a:r>
              <a:rPr b="1" lang="en-CA" sz="1100">
                <a:solidFill>
                  <a:srgbClr val="0E5A73"/>
                </a:solidFill>
                <a:latin typeface="Lato"/>
                <a:ea typeface="Lato"/>
                <a:cs typeface="Lato"/>
                <a:sym typeface="Lato"/>
              </a:rPr>
              <a:t>maximale / Complete linkage</a:t>
            </a: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: on calcule toutes les distances entre tous les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points des deux 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clusters</a:t>
            </a: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. On prend</a:t>
            </a:r>
            <a:r>
              <a:rPr b="1" i="0" lang="en-CA" sz="11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0" lang="en-CA" sz="11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la plus </a:t>
            </a:r>
            <a:r>
              <a:rPr b="1" lang="en-CA" sz="11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grande</a:t>
            </a: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52"/>
          <p:cNvSpPr txBox="1"/>
          <p:nvPr>
            <p:ph type="title"/>
          </p:nvPr>
        </p:nvSpPr>
        <p:spPr>
          <a:xfrm>
            <a:off x="50800" y="0"/>
            <a:ext cx="44952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DISTANCE ENTRE DEUX CLUSTERS</a:t>
            </a:r>
            <a:endParaRPr/>
          </a:p>
        </p:txBody>
      </p:sp>
      <p:sp>
        <p:nvSpPr>
          <p:cNvPr id="518" name="Google Shape;518;p52"/>
          <p:cNvSpPr/>
          <p:nvPr/>
        </p:nvSpPr>
        <p:spPr>
          <a:xfrm>
            <a:off x="789750" y="2118875"/>
            <a:ext cx="64200" cy="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52"/>
          <p:cNvSpPr/>
          <p:nvPr/>
        </p:nvSpPr>
        <p:spPr>
          <a:xfrm>
            <a:off x="942150" y="2271275"/>
            <a:ext cx="64200" cy="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52"/>
          <p:cNvSpPr/>
          <p:nvPr/>
        </p:nvSpPr>
        <p:spPr>
          <a:xfrm>
            <a:off x="1062425" y="2048375"/>
            <a:ext cx="64200" cy="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52"/>
          <p:cNvSpPr/>
          <p:nvPr/>
        </p:nvSpPr>
        <p:spPr>
          <a:xfrm>
            <a:off x="675500" y="2341775"/>
            <a:ext cx="64200" cy="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52"/>
          <p:cNvSpPr/>
          <p:nvPr/>
        </p:nvSpPr>
        <p:spPr>
          <a:xfrm>
            <a:off x="1281375" y="2271275"/>
            <a:ext cx="64200" cy="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52"/>
          <p:cNvSpPr/>
          <p:nvPr/>
        </p:nvSpPr>
        <p:spPr>
          <a:xfrm>
            <a:off x="916100" y="2489200"/>
            <a:ext cx="64200" cy="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52"/>
          <p:cNvSpPr/>
          <p:nvPr/>
        </p:nvSpPr>
        <p:spPr>
          <a:xfrm>
            <a:off x="1158400" y="2461825"/>
            <a:ext cx="64200" cy="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52"/>
          <p:cNvSpPr/>
          <p:nvPr/>
        </p:nvSpPr>
        <p:spPr>
          <a:xfrm>
            <a:off x="1464900" y="2391325"/>
            <a:ext cx="64200" cy="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52"/>
          <p:cNvSpPr/>
          <p:nvPr/>
        </p:nvSpPr>
        <p:spPr>
          <a:xfrm>
            <a:off x="1335100" y="2048375"/>
            <a:ext cx="64200" cy="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2"/>
          <p:cNvSpPr/>
          <p:nvPr/>
        </p:nvSpPr>
        <p:spPr>
          <a:xfrm>
            <a:off x="2380425" y="2162125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2"/>
          <p:cNvSpPr/>
          <p:nvPr/>
        </p:nvSpPr>
        <p:spPr>
          <a:xfrm>
            <a:off x="2532825" y="2314525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2"/>
          <p:cNvSpPr/>
          <p:nvPr/>
        </p:nvSpPr>
        <p:spPr>
          <a:xfrm>
            <a:off x="2316225" y="2341775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2"/>
          <p:cNvSpPr/>
          <p:nvPr/>
        </p:nvSpPr>
        <p:spPr>
          <a:xfrm>
            <a:off x="2621025" y="2162125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2"/>
          <p:cNvSpPr/>
          <p:nvPr/>
        </p:nvSpPr>
        <p:spPr>
          <a:xfrm>
            <a:off x="2444625" y="2461825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2"/>
          <p:cNvSpPr/>
          <p:nvPr/>
        </p:nvSpPr>
        <p:spPr>
          <a:xfrm>
            <a:off x="2990025" y="2230900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2"/>
          <p:cNvSpPr/>
          <p:nvPr/>
        </p:nvSpPr>
        <p:spPr>
          <a:xfrm>
            <a:off x="2786250" y="1977875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2"/>
          <p:cNvSpPr/>
          <p:nvPr/>
        </p:nvSpPr>
        <p:spPr>
          <a:xfrm>
            <a:off x="2722050" y="2314525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2"/>
          <p:cNvSpPr/>
          <p:nvPr/>
        </p:nvSpPr>
        <p:spPr>
          <a:xfrm>
            <a:off x="3189075" y="2000450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2"/>
          <p:cNvSpPr/>
          <p:nvPr/>
        </p:nvSpPr>
        <p:spPr>
          <a:xfrm>
            <a:off x="2500725" y="2162125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2"/>
          <p:cNvSpPr/>
          <p:nvPr/>
        </p:nvSpPr>
        <p:spPr>
          <a:xfrm>
            <a:off x="2805525" y="2162125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52"/>
          <p:cNvSpPr/>
          <p:nvPr/>
        </p:nvSpPr>
        <p:spPr>
          <a:xfrm>
            <a:off x="2621025" y="2412275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52"/>
          <p:cNvSpPr/>
          <p:nvPr/>
        </p:nvSpPr>
        <p:spPr>
          <a:xfrm>
            <a:off x="2532825" y="1929938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0" name="Google Shape;540;p52"/>
          <p:cNvCxnSpPr>
            <a:stCxn id="521" idx="6"/>
            <a:endCxn id="535" idx="2"/>
          </p:cNvCxnSpPr>
          <p:nvPr/>
        </p:nvCxnSpPr>
        <p:spPr>
          <a:xfrm flipH="1" rot="10800000">
            <a:off x="739700" y="2035625"/>
            <a:ext cx="2449500" cy="3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pic>
        <p:nvPicPr>
          <p:cNvPr id="541" name="Google Shape;54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573" y="1349150"/>
            <a:ext cx="2034053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3"/>
          <p:cNvSpPr txBox="1"/>
          <p:nvPr/>
        </p:nvSpPr>
        <p:spPr>
          <a:xfrm>
            <a:off x="99000" y="779125"/>
            <a:ext cx="426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CA" sz="1100">
                <a:solidFill>
                  <a:srgbClr val="0E5A73"/>
                </a:solidFill>
                <a:latin typeface="Lato"/>
                <a:ea typeface="Lato"/>
                <a:cs typeface="Lato"/>
                <a:sym typeface="Lato"/>
              </a:rPr>
              <a:t>Distance moyenne / Average linkage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: on calcule toutes les distances entre tous les points des deux classes. On prend</a:t>
            </a:r>
            <a:r>
              <a:rPr b="1" lang="en-CA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CA" sz="1100">
                <a:solidFill>
                  <a:srgbClr val="0E5A73"/>
                </a:solidFill>
                <a:latin typeface="Lato"/>
                <a:ea typeface="Lato"/>
                <a:cs typeface="Lato"/>
                <a:sym typeface="Lato"/>
              </a:rPr>
              <a:t>la moyenne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E5A7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53"/>
          <p:cNvSpPr txBox="1"/>
          <p:nvPr>
            <p:ph type="title"/>
          </p:nvPr>
        </p:nvSpPr>
        <p:spPr>
          <a:xfrm>
            <a:off x="50800" y="0"/>
            <a:ext cx="44952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DISTANCE ENTRE DEUX CLUSTERS</a:t>
            </a:r>
            <a:endParaRPr/>
          </a:p>
        </p:txBody>
      </p:sp>
      <p:sp>
        <p:nvSpPr>
          <p:cNvPr id="548" name="Google Shape;548;p53"/>
          <p:cNvSpPr/>
          <p:nvPr/>
        </p:nvSpPr>
        <p:spPr>
          <a:xfrm>
            <a:off x="789750" y="2118875"/>
            <a:ext cx="64200" cy="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53"/>
          <p:cNvSpPr/>
          <p:nvPr/>
        </p:nvSpPr>
        <p:spPr>
          <a:xfrm>
            <a:off x="942150" y="2271275"/>
            <a:ext cx="64200" cy="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53"/>
          <p:cNvSpPr/>
          <p:nvPr/>
        </p:nvSpPr>
        <p:spPr>
          <a:xfrm>
            <a:off x="1062425" y="2048375"/>
            <a:ext cx="64200" cy="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53"/>
          <p:cNvSpPr/>
          <p:nvPr/>
        </p:nvSpPr>
        <p:spPr>
          <a:xfrm>
            <a:off x="675500" y="2341775"/>
            <a:ext cx="64200" cy="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53"/>
          <p:cNvSpPr/>
          <p:nvPr/>
        </p:nvSpPr>
        <p:spPr>
          <a:xfrm>
            <a:off x="1281375" y="2271275"/>
            <a:ext cx="64200" cy="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3"/>
          <p:cNvSpPr/>
          <p:nvPr/>
        </p:nvSpPr>
        <p:spPr>
          <a:xfrm>
            <a:off x="916100" y="2489200"/>
            <a:ext cx="64200" cy="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3"/>
          <p:cNvSpPr/>
          <p:nvPr/>
        </p:nvSpPr>
        <p:spPr>
          <a:xfrm>
            <a:off x="1158400" y="2461825"/>
            <a:ext cx="64200" cy="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3"/>
          <p:cNvSpPr/>
          <p:nvPr/>
        </p:nvSpPr>
        <p:spPr>
          <a:xfrm>
            <a:off x="1464900" y="2391325"/>
            <a:ext cx="64200" cy="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3"/>
          <p:cNvSpPr/>
          <p:nvPr/>
        </p:nvSpPr>
        <p:spPr>
          <a:xfrm>
            <a:off x="1335100" y="2048375"/>
            <a:ext cx="64200" cy="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3"/>
          <p:cNvSpPr/>
          <p:nvPr/>
        </p:nvSpPr>
        <p:spPr>
          <a:xfrm>
            <a:off x="2380425" y="2162125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3"/>
          <p:cNvSpPr/>
          <p:nvPr/>
        </p:nvSpPr>
        <p:spPr>
          <a:xfrm>
            <a:off x="2532825" y="2314525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3"/>
          <p:cNvSpPr/>
          <p:nvPr/>
        </p:nvSpPr>
        <p:spPr>
          <a:xfrm>
            <a:off x="2316225" y="2341775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3"/>
          <p:cNvSpPr/>
          <p:nvPr/>
        </p:nvSpPr>
        <p:spPr>
          <a:xfrm>
            <a:off x="2621025" y="2162125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3"/>
          <p:cNvSpPr/>
          <p:nvPr/>
        </p:nvSpPr>
        <p:spPr>
          <a:xfrm>
            <a:off x="2444625" y="2461825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3"/>
          <p:cNvSpPr/>
          <p:nvPr/>
        </p:nvSpPr>
        <p:spPr>
          <a:xfrm>
            <a:off x="2990025" y="2230900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3"/>
          <p:cNvSpPr/>
          <p:nvPr/>
        </p:nvSpPr>
        <p:spPr>
          <a:xfrm>
            <a:off x="2786250" y="1977875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3"/>
          <p:cNvSpPr/>
          <p:nvPr/>
        </p:nvSpPr>
        <p:spPr>
          <a:xfrm>
            <a:off x="2722050" y="2314525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53"/>
          <p:cNvSpPr/>
          <p:nvPr/>
        </p:nvSpPr>
        <p:spPr>
          <a:xfrm>
            <a:off x="3189075" y="2000450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53"/>
          <p:cNvSpPr/>
          <p:nvPr/>
        </p:nvSpPr>
        <p:spPr>
          <a:xfrm>
            <a:off x="2500725" y="2162125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53"/>
          <p:cNvSpPr/>
          <p:nvPr/>
        </p:nvSpPr>
        <p:spPr>
          <a:xfrm>
            <a:off x="2805525" y="2162125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53"/>
          <p:cNvSpPr/>
          <p:nvPr/>
        </p:nvSpPr>
        <p:spPr>
          <a:xfrm>
            <a:off x="2621025" y="2412275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53"/>
          <p:cNvSpPr/>
          <p:nvPr/>
        </p:nvSpPr>
        <p:spPr>
          <a:xfrm>
            <a:off x="2532825" y="1929938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0" name="Google Shape;57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055" y="1276659"/>
            <a:ext cx="2048533" cy="34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1" name="Google Shape;571;p53"/>
          <p:cNvCxnSpPr>
            <a:stCxn id="552" idx="7"/>
            <a:endCxn id="566" idx="6"/>
          </p:cNvCxnSpPr>
          <p:nvPr/>
        </p:nvCxnSpPr>
        <p:spPr>
          <a:xfrm flipH="1" rot="10800000">
            <a:off x="1336173" y="2197299"/>
            <a:ext cx="1228800" cy="8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53"/>
          <p:cNvCxnSpPr>
            <a:stCxn id="549" idx="6"/>
            <a:endCxn id="568" idx="6"/>
          </p:cNvCxnSpPr>
          <p:nvPr/>
        </p:nvCxnSpPr>
        <p:spPr>
          <a:xfrm>
            <a:off x="1006350" y="2306525"/>
            <a:ext cx="1678800" cy="1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53"/>
          <p:cNvCxnSpPr>
            <a:stCxn id="548" idx="5"/>
            <a:endCxn id="567" idx="6"/>
          </p:cNvCxnSpPr>
          <p:nvPr/>
        </p:nvCxnSpPr>
        <p:spPr>
          <a:xfrm>
            <a:off x="844548" y="2179051"/>
            <a:ext cx="2025300" cy="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53"/>
          <p:cNvCxnSpPr>
            <a:stCxn id="556" idx="6"/>
            <a:endCxn id="561" idx="6"/>
          </p:cNvCxnSpPr>
          <p:nvPr/>
        </p:nvCxnSpPr>
        <p:spPr>
          <a:xfrm>
            <a:off x="1399300" y="2083625"/>
            <a:ext cx="1109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53"/>
          <p:cNvCxnSpPr>
            <a:stCxn id="556" idx="7"/>
            <a:endCxn id="563" idx="2"/>
          </p:cNvCxnSpPr>
          <p:nvPr/>
        </p:nvCxnSpPr>
        <p:spPr>
          <a:xfrm flipH="1" rot="10800000">
            <a:off x="1389898" y="2013099"/>
            <a:ext cx="1396500" cy="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53"/>
          <p:cNvCxnSpPr>
            <a:stCxn id="556" idx="6"/>
            <a:endCxn id="567" idx="7"/>
          </p:cNvCxnSpPr>
          <p:nvPr/>
        </p:nvCxnSpPr>
        <p:spPr>
          <a:xfrm>
            <a:off x="1399300" y="2083625"/>
            <a:ext cx="1461000" cy="8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53"/>
          <p:cNvCxnSpPr>
            <a:stCxn id="554" idx="6"/>
            <a:endCxn id="557" idx="2"/>
          </p:cNvCxnSpPr>
          <p:nvPr/>
        </p:nvCxnSpPr>
        <p:spPr>
          <a:xfrm flipH="1" rot="10800000">
            <a:off x="1222600" y="2197375"/>
            <a:ext cx="1157700" cy="2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4"/>
          <p:cNvSpPr txBox="1"/>
          <p:nvPr/>
        </p:nvSpPr>
        <p:spPr>
          <a:xfrm>
            <a:off x="165100" y="875450"/>
            <a:ext cx="426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100">
                <a:solidFill>
                  <a:srgbClr val="0E5A73"/>
                </a:solidFill>
                <a:latin typeface="Lato"/>
                <a:ea typeface="Lato"/>
                <a:cs typeface="Lato"/>
                <a:sym typeface="Lato"/>
              </a:rPr>
              <a:t>Distance de Ward / Ward Linkage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: distance entre les deux centres.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E5A7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28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54"/>
          <p:cNvSpPr txBox="1"/>
          <p:nvPr>
            <p:ph type="title"/>
          </p:nvPr>
        </p:nvSpPr>
        <p:spPr>
          <a:xfrm>
            <a:off x="51100" y="-1275"/>
            <a:ext cx="44952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DISTANCE ENTRE DEUX CLUSTERS</a:t>
            </a:r>
            <a:endParaRPr/>
          </a:p>
        </p:txBody>
      </p:sp>
      <p:pic>
        <p:nvPicPr>
          <p:cNvPr id="584" name="Google Shape;58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431" y="1219025"/>
            <a:ext cx="1864594" cy="3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54"/>
          <p:cNvSpPr/>
          <p:nvPr/>
        </p:nvSpPr>
        <p:spPr>
          <a:xfrm>
            <a:off x="789750" y="2118875"/>
            <a:ext cx="64200" cy="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4"/>
          <p:cNvSpPr/>
          <p:nvPr/>
        </p:nvSpPr>
        <p:spPr>
          <a:xfrm>
            <a:off x="942150" y="2271275"/>
            <a:ext cx="64200" cy="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4"/>
          <p:cNvSpPr/>
          <p:nvPr/>
        </p:nvSpPr>
        <p:spPr>
          <a:xfrm>
            <a:off x="1062425" y="2048375"/>
            <a:ext cx="64200" cy="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4"/>
          <p:cNvSpPr/>
          <p:nvPr/>
        </p:nvSpPr>
        <p:spPr>
          <a:xfrm>
            <a:off x="675500" y="2341775"/>
            <a:ext cx="64200" cy="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4"/>
          <p:cNvSpPr/>
          <p:nvPr/>
        </p:nvSpPr>
        <p:spPr>
          <a:xfrm>
            <a:off x="1281375" y="2271275"/>
            <a:ext cx="64200" cy="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4"/>
          <p:cNvSpPr/>
          <p:nvPr/>
        </p:nvSpPr>
        <p:spPr>
          <a:xfrm>
            <a:off x="916100" y="2489200"/>
            <a:ext cx="64200" cy="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4"/>
          <p:cNvSpPr/>
          <p:nvPr/>
        </p:nvSpPr>
        <p:spPr>
          <a:xfrm>
            <a:off x="1158400" y="2461825"/>
            <a:ext cx="64200" cy="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54"/>
          <p:cNvSpPr/>
          <p:nvPr/>
        </p:nvSpPr>
        <p:spPr>
          <a:xfrm>
            <a:off x="1464900" y="2391325"/>
            <a:ext cx="64200" cy="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54"/>
          <p:cNvSpPr/>
          <p:nvPr/>
        </p:nvSpPr>
        <p:spPr>
          <a:xfrm>
            <a:off x="1335100" y="2048375"/>
            <a:ext cx="64200" cy="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54"/>
          <p:cNvSpPr/>
          <p:nvPr/>
        </p:nvSpPr>
        <p:spPr>
          <a:xfrm>
            <a:off x="2380425" y="2162125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54"/>
          <p:cNvSpPr/>
          <p:nvPr/>
        </p:nvSpPr>
        <p:spPr>
          <a:xfrm>
            <a:off x="2532825" y="2314525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54"/>
          <p:cNvSpPr/>
          <p:nvPr/>
        </p:nvSpPr>
        <p:spPr>
          <a:xfrm>
            <a:off x="2316225" y="2341775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54"/>
          <p:cNvSpPr/>
          <p:nvPr/>
        </p:nvSpPr>
        <p:spPr>
          <a:xfrm>
            <a:off x="2621025" y="2162125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54"/>
          <p:cNvSpPr/>
          <p:nvPr/>
        </p:nvSpPr>
        <p:spPr>
          <a:xfrm>
            <a:off x="2444625" y="2461825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54"/>
          <p:cNvSpPr/>
          <p:nvPr/>
        </p:nvSpPr>
        <p:spPr>
          <a:xfrm>
            <a:off x="2990025" y="2230900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54"/>
          <p:cNvSpPr/>
          <p:nvPr/>
        </p:nvSpPr>
        <p:spPr>
          <a:xfrm>
            <a:off x="2786250" y="1977875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54"/>
          <p:cNvSpPr/>
          <p:nvPr/>
        </p:nvSpPr>
        <p:spPr>
          <a:xfrm>
            <a:off x="2722050" y="2314525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54"/>
          <p:cNvSpPr/>
          <p:nvPr/>
        </p:nvSpPr>
        <p:spPr>
          <a:xfrm>
            <a:off x="3189075" y="2000450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54"/>
          <p:cNvSpPr/>
          <p:nvPr/>
        </p:nvSpPr>
        <p:spPr>
          <a:xfrm>
            <a:off x="2500725" y="2162125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54"/>
          <p:cNvSpPr/>
          <p:nvPr/>
        </p:nvSpPr>
        <p:spPr>
          <a:xfrm>
            <a:off x="2805525" y="2162125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54"/>
          <p:cNvSpPr/>
          <p:nvPr/>
        </p:nvSpPr>
        <p:spPr>
          <a:xfrm>
            <a:off x="2621025" y="2412275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54"/>
          <p:cNvSpPr/>
          <p:nvPr/>
        </p:nvSpPr>
        <p:spPr>
          <a:xfrm>
            <a:off x="2532825" y="1929938"/>
            <a:ext cx="64200" cy="7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54"/>
          <p:cNvSpPr/>
          <p:nvPr/>
        </p:nvSpPr>
        <p:spPr>
          <a:xfrm>
            <a:off x="1033025" y="2293825"/>
            <a:ext cx="123000" cy="1119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54"/>
          <p:cNvSpPr/>
          <p:nvPr/>
        </p:nvSpPr>
        <p:spPr>
          <a:xfrm>
            <a:off x="2623725" y="2189375"/>
            <a:ext cx="123000" cy="111900"/>
          </a:xfrm>
          <a:prstGeom prst="mathPlus">
            <a:avLst>
              <a:gd fmla="val 23520" name="adj1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9" name="Google Shape;609;p54"/>
          <p:cNvCxnSpPr>
            <a:stCxn id="607" idx="0"/>
            <a:endCxn id="608" idx="0"/>
          </p:cNvCxnSpPr>
          <p:nvPr/>
        </p:nvCxnSpPr>
        <p:spPr>
          <a:xfrm flipH="1" rot="10800000">
            <a:off x="1139721" y="2245375"/>
            <a:ext cx="1590600" cy="1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5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RÉSULTAT</a:t>
            </a:r>
            <a:endParaRPr/>
          </a:p>
        </p:txBody>
      </p:sp>
      <p:pic>
        <p:nvPicPr>
          <p:cNvPr id="615" name="Google Shape;61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176" y="789100"/>
            <a:ext cx="2652550" cy="211315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55"/>
          <p:cNvSpPr txBox="1"/>
          <p:nvPr/>
        </p:nvSpPr>
        <p:spPr>
          <a:xfrm>
            <a:off x="1855600" y="2902250"/>
            <a:ext cx="12657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Source: wikipedia</a:t>
            </a:r>
            <a:endParaRPr sz="11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6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UTILISATION EN PYTHON</a:t>
            </a:r>
            <a:endParaRPr/>
          </a:p>
        </p:txBody>
      </p:sp>
      <p:sp>
        <p:nvSpPr>
          <p:cNvPr id="622" name="Google Shape;622;p56"/>
          <p:cNvSpPr txBox="1"/>
          <p:nvPr/>
        </p:nvSpPr>
        <p:spPr>
          <a:xfrm>
            <a:off x="25450" y="734100"/>
            <a:ext cx="45465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8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09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sklearn.cluster import </a:t>
            </a:r>
            <a:r>
              <a:rPr lang="en-CA" sz="1090">
                <a:latin typeface="Roboto Mono"/>
                <a:ea typeface="Roboto Mono"/>
                <a:cs typeface="Roboto Mono"/>
                <a:sym typeface="Roboto Mono"/>
              </a:rPr>
              <a:t>AgglomerativeClustering</a:t>
            </a:r>
            <a:endParaRPr sz="109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238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90">
                <a:latin typeface="Roboto Mono"/>
                <a:ea typeface="Roboto Mono"/>
                <a:cs typeface="Roboto Mono"/>
                <a:sym typeface="Roboto Mono"/>
              </a:rPr>
              <a:t>model = </a:t>
            </a:r>
            <a:r>
              <a:rPr lang="en-CA" sz="109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AgglomerativeClustering(linkage = “complete”, n_clusters = 10)</a:t>
            </a:r>
            <a:br>
              <a:rPr b="0" i="0" lang="en-CA" sz="109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-CA" sz="109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model.fit(X)</a:t>
            </a:r>
            <a:endParaRPr b="0" i="0" sz="109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788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CA" sz="109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 = model.labels_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238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238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7"/>
          <p:cNvSpPr txBox="1"/>
          <p:nvPr/>
        </p:nvSpPr>
        <p:spPr>
          <a:xfrm>
            <a:off x="25450" y="881450"/>
            <a:ext cx="4546500" cy="21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90">
                <a:solidFill>
                  <a:srgbClr val="0E5A73"/>
                </a:solidFill>
                <a:latin typeface="Lato"/>
                <a:ea typeface="Lato"/>
                <a:cs typeface="Lato"/>
                <a:sym typeface="Lato"/>
              </a:rPr>
              <a:t>Avantages :</a:t>
            </a:r>
            <a:endParaRPr sz="1090">
              <a:solidFill>
                <a:srgbClr val="0E5A7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●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Simple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●"/>
            </a:pP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Fonctionne avec toutes les distances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●"/>
            </a:pP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On voit l’évolution des clusters / 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Facile à analyser</a:t>
            </a:r>
            <a:endParaRPr i="0" sz="1090" u="none" cap="none" strike="noStrik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2667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i="0" lang="en-CA" sz="1090" u="none" cap="none" strike="noStrike">
                <a:solidFill>
                  <a:srgbClr val="0E5A7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i="0" lang="en-CA" sz="1090" u="none" cap="none" strike="noStrike">
                <a:solidFill>
                  <a:srgbClr val="0E5A73"/>
                </a:solidFill>
                <a:latin typeface="Lato"/>
                <a:ea typeface="Lato"/>
                <a:cs typeface="Lato"/>
                <a:sym typeface="Lato"/>
              </a:rPr>
              <a:t>Inconvénients :</a:t>
            </a:r>
            <a:endParaRPr i="0" sz="1090" u="none" cap="none" strike="noStrike">
              <a:solidFill>
                <a:srgbClr val="0E5A7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●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On doit choisir le nombre final de clusters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●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On doit choisir le type de distance entre deux clusters.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●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On peut donc obtenir des résultats très différents.</a:t>
            </a:r>
            <a:endParaRPr i="0" sz="1090" u="none" cap="none" strike="noStrik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8" name="Google Shape;628;p57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CONCLUSION SUR LA CAH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/>
        </p:nvSpPr>
        <p:spPr>
          <a:xfrm>
            <a:off x="101600" y="101600"/>
            <a:ext cx="4495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3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endParaRPr/>
          </a:p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3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50800" y="685800"/>
            <a:ext cx="4546500" cy="1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CA" sz="11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Clustering</a:t>
            </a:r>
            <a:r>
              <a:rPr i="0" lang="en-CA" sz="109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: </a:t>
            </a:r>
            <a:endParaRPr i="0" sz="109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À</a:t>
            </a: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partir d’un jeu de données, faire du clustering revient à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séparer les données en clusters de telle manière qu’au sein d’un cluster,</a:t>
            </a:r>
            <a:b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les données se ressemblent (distance faible) et qu’entre les clusters, les</a:t>
            </a:r>
            <a:b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données ne se ressemblent pas (distance élevée).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Exemple</a:t>
            </a:r>
            <a:r>
              <a:rPr lang="en-CA" sz="1100">
                <a:solidFill>
                  <a:srgbClr val="333399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100">
              <a:solidFill>
                <a:srgbClr val="3333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Proposons des manières de clusteriser les personnes de la classe.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-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Par sexe?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-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Par couleur de cheveux?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-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Par âge?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-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Par couleur de cheveux et d’yeux?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-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Tout ceci en même temps?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3339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0"/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CLUSTERING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8"/>
          <p:cNvSpPr txBox="1"/>
          <p:nvPr/>
        </p:nvSpPr>
        <p:spPr>
          <a:xfrm>
            <a:off x="38525" y="1231900"/>
            <a:ext cx="41736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7815" lvl="0" marL="457200" marR="0" rtl="0" algn="l">
              <a:lnSpc>
                <a:spcPct val="137614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●"/>
            </a:pP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Différents algorithmes et distances = différentes manières de voir des groupes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marR="0" rtl="0" algn="l">
              <a:lnSpc>
                <a:spcPct val="137614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●"/>
            </a:pP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Beaucoup de choix à faire 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qui vont influencer le résultat de manière cruciale.</a:t>
            </a:r>
            <a:endParaRPr i="0" sz="1090" u="none" cap="none" strike="noStrik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●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Facile à implémenter =&gt; satisfaction immédiate!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376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0"/>
          </a:p>
          <a:p>
            <a:pPr indent="0" lvl="0" marL="0" marR="0" rtl="0" algn="l">
              <a:lnSpc>
                <a:spcPct val="1376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58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CONCLUSION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101600" y="101600"/>
            <a:ext cx="4495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3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Conclusions anticipées</a:t>
            </a:r>
            <a:endParaRPr/>
          </a:p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3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50800" y="1028700"/>
            <a:ext cx="45466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9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Intuitivement on remarque que cela dépend au moins :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-"/>
            </a:pP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du nombre de clusters que l’on veut</a:t>
            </a:r>
            <a:endParaRPr i="0" sz="1090" u="none" cap="none" strike="noStrik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-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des attributs (variables) que l’on regarde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0"/>
              <a:buFont typeface="Lato"/>
              <a:buChar char="-"/>
            </a:pP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de la manière de calculer la distance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CA" sz="11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Il n’y a donc pas de clustering unique.</a:t>
            </a:r>
            <a:endParaRPr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59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0"/>
          </a:p>
          <a:p>
            <a:pPr indent="0" lvl="0" marL="0" marR="0" rtl="0" algn="l">
              <a:lnSpc>
                <a:spcPct val="1559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CONCLUSIONS ANTICIPÉES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101600" y="101600"/>
            <a:ext cx="4495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3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Objectifs du clustering</a:t>
            </a:r>
            <a:endParaRPr/>
          </a:p>
          <a:p>
            <a:pPr indent="0" lvl="0" marL="0" marR="0" rtl="0" algn="l">
              <a:lnSpc>
                <a:spcPct val="9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3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50800" y="1117600"/>
            <a:ext cx="45466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Un </a:t>
            </a:r>
            <a:r>
              <a:rPr i="0" lang="en-CA" sz="1090" u="none" cap="none" strike="noStrike">
                <a:solidFill>
                  <a:srgbClr val="0E5A73"/>
                </a:solidFill>
                <a:latin typeface="Lato"/>
                <a:ea typeface="Lato"/>
                <a:cs typeface="Lato"/>
                <a:sym typeface="Lato"/>
              </a:rPr>
              <a:t>algorithme de</a:t>
            </a:r>
            <a:r>
              <a:rPr i="0" lang="en-CA" sz="1100" u="none" cap="none" strike="noStrike">
                <a:solidFill>
                  <a:srgbClr val="0E5A73"/>
                </a:solidFill>
                <a:latin typeface="Lato"/>
                <a:ea typeface="Lato"/>
                <a:cs typeface="Lato"/>
                <a:sym typeface="Lato"/>
              </a:rPr>
              <a:t> clustering</a:t>
            </a: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est une méthode qui sépare les points en</a:t>
            </a:r>
            <a:b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groupes en </a:t>
            </a:r>
            <a:r>
              <a:rPr i="0" lang="en-CA" sz="109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minimisant la distance </a:t>
            </a:r>
            <a:r>
              <a:rPr lang="en-CA" sz="109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au sein des </a:t>
            </a:r>
            <a:r>
              <a:rPr i="0" lang="en-CA" sz="109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groupes </a:t>
            </a: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et 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en</a:t>
            </a: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0" lang="en-CA" sz="109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maximisant la</a:t>
            </a:r>
            <a:br>
              <a:rPr i="0" lang="en-CA" sz="109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i="0" lang="en-CA" sz="109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distance </a:t>
            </a:r>
            <a:r>
              <a:rPr lang="en-CA" sz="109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entre les </a:t>
            </a:r>
            <a:r>
              <a:rPr i="0" lang="en-CA" sz="109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groupes</a:t>
            </a:r>
            <a:r>
              <a:rPr i="0" lang="en-CA" sz="109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i="0" sz="1090" u="none" cap="none" strike="noStrik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CA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De nombreuses méthodes existent : on ne peut pas dire avec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CA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certitude que l’une est meilleure que l’autre. Cela dépend des</a:t>
            </a:r>
            <a:r>
              <a:rPr lang="en-CA" sz="109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CA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données, de la distance, etc.</a:t>
            </a:r>
            <a:endParaRPr sz="109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238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OBJECTIFS DU CLUSTERING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330200" y="850900"/>
            <a:ext cx="4267200" cy="23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781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0"/>
              <a:buFont typeface="Lato"/>
              <a:buChar char="●"/>
            </a:pPr>
            <a:r>
              <a:rPr i="0" lang="en-CA" sz="109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Distance entre ebooks</a:t>
            </a:r>
            <a:endParaRPr i="0" sz="109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0"/>
              <a:buFont typeface="Lato"/>
              <a:buChar char="●"/>
            </a:pPr>
            <a:r>
              <a:rPr lang="en-CA" sz="109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Distance entre équipes de foot</a:t>
            </a:r>
            <a:endParaRPr sz="109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0"/>
              <a:buFont typeface="Lato"/>
              <a:buChar char="●"/>
            </a:pPr>
            <a:r>
              <a:rPr lang="en-CA" sz="109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Distance entre photos</a:t>
            </a:r>
            <a:endParaRPr sz="109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0"/>
              <a:buFont typeface="Lato"/>
              <a:buChar char="●"/>
            </a:pPr>
            <a:r>
              <a:rPr lang="en-CA" sz="109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Distance entre amis</a:t>
            </a:r>
            <a:endParaRPr sz="109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0"/>
              <a:buFont typeface="Lato"/>
              <a:buChar char="●"/>
            </a:pPr>
            <a:r>
              <a:rPr lang="en-CA" sz="109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Distance entre pays</a:t>
            </a:r>
            <a:endParaRPr sz="109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0"/>
              <a:buFont typeface="Lato"/>
              <a:buChar char="●"/>
            </a:pPr>
            <a:r>
              <a:rPr lang="en-CA" sz="109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Distance entre appartements</a:t>
            </a:r>
            <a:endParaRPr sz="109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0"/>
              <a:buFont typeface="Lato"/>
              <a:buChar char="●"/>
            </a:pPr>
            <a:r>
              <a:rPr lang="en-CA" sz="109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Distance entre tweets</a:t>
            </a:r>
            <a:endParaRPr sz="109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0"/>
              <a:buFont typeface="Lato"/>
              <a:buChar char="●"/>
            </a:pPr>
            <a:r>
              <a:rPr lang="en-CA" sz="109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Distance entre produits</a:t>
            </a:r>
            <a:endParaRPr sz="109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0"/>
              <a:buFont typeface="Lato"/>
              <a:buChar char="●"/>
            </a:pPr>
            <a:r>
              <a:rPr lang="en-CA" sz="109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Distance entre parcours de course</a:t>
            </a:r>
            <a:endParaRPr sz="109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78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0"/>
              <a:buFont typeface="Lato"/>
              <a:buChar char="●"/>
            </a:pPr>
            <a:r>
              <a:rPr lang="en-CA" sz="109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Distance entre films</a:t>
            </a:r>
            <a:endParaRPr sz="109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67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67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678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9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0"/>
          </a:p>
          <a:p>
            <a:pPr indent="0" lvl="0" marL="0" marR="0" rtl="0" algn="l">
              <a:lnSpc>
                <a:spcPct val="11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248050" y="0"/>
            <a:ext cx="4101300" cy="7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POUR VOS PROJETS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3500" y="1752600"/>
            <a:ext cx="88900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2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797" u="none" cap="none" strike="noStrik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lnSpc>
                <a:spcPct val="115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9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>
            <p:ph type="title"/>
          </p:nvPr>
        </p:nvSpPr>
        <p:spPr>
          <a:xfrm>
            <a:off x="19750" y="1510000"/>
            <a:ext cx="4557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DISTANCES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urs P7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