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3454400" cx="4597400"/>
  <p:notesSz cx="6858000" cy="9144000"/>
  <p:embeddedFontLst>
    <p:embeddedFont>
      <p:font typeface="Lato"/>
      <p:regular r:id="rId47"/>
      <p:bold r:id="rId48"/>
      <p:italic r:id="rId49"/>
      <p:boldItalic r:id="rId50"/>
    </p:embeddedFont>
    <p:embeddedFont>
      <p:font typeface="Roboto Mono"/>
      <p:regular r:id="rId51"/>
      <p:bold r:id="rId52"/>
      <p:italic r:id="rId53"/>
      <p:boldItalic r:id="rId54"/>
    </p:embeddedFont>
    <p:embeddedFont>
      <p:font typeface="Cabin Condense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488BDC-BF09-4A6A-AF20-0F4A2AF3CAA1}">
  <a:tblStyle styleId="{43488BDC-BF09-4A6A-AF20-0F4A2AF3CA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font" Target="fonts/Lato-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55" Type="http://schemas.openxmlformats.org/officeDocument/2006/relationships/font" Target="fonts/CabinCondensed-regular.fntdata"/><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CabinCondense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19b482c3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819b482c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723374524_37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a723374524_3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2328c7f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2328c7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723374524_48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a723374524_4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2328c7f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2328c7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2328c7f9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72328c7f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72328c7f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72328c7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72328c7f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72328c7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72328c7f9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72328c7f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72328c7f9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72328c7f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2328c7f9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2328c7f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2328c7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2328c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5" name="Google Shape;15;p2"/>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lvl1pPr lvl="0">
              <a:spcBef>
                <a:spcPts val="0"/>
              </a:spcBef>
              <a:spcAft>
                <a:spcPts val="0"/>
              </a:spcAft>
              <a:buNone/>
              <a:defRPr sz="3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type="title">
  <p:cSld name="TITLE">
    <p:spTree>
      <p:nvGrpSpPr>
        <p:cNvPr id="16" name="Shape 16"/>
        <p:cNvGrpSpPr/>
        <p:nvPr/>
      </p:nvGrpSpPr>
      <p:grpSpPr>
        <a:xfrm>
          <a:off x="0" y="0"/>
          <a:ext cx="0" cy="0"/>
          <a:chOff x="0" y="0"/>
          <a:chExt cx="0" cy="0"/>
        </a:xfrm>
      </p:grpSpPr>
      <p:sp>
        <p:nvSpPr>
          <p:cNvPr id="17" name="Google Shape;17;p3"/>
          <p:cNvSpPr txBox="1"/>
          <p:nvPr>
            <p:ph idx="1" type="subTitle"/>
          </p:nvPr>
        </p:nvSpPr>
        <p:spPr>
          <a:xfrm>
            <a:off x="1104900" y="5426288"/>
            <a:ext cx="5156100" cy="24471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12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2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2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3"/>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0" y="0"/>
            <a:ext cx="4597500" cy="7341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algn="ctr">
              <a:spcBef>
                <a:spcPts val="0"/>
              </a:spcBef>
              <a:spcAft>
                <a:spcPts val="0"/>
              </a:spcAft>
              <a:buSzPts val="1400"/>
              <a:buNone/>
              <a:defRPr sz="1800"/>
            </a:lvl2pPr>
            <a:lvl3pPr indent="0" lvl="2" algn="ctr">
              <a:spcBef>
                <a:spcPts val="0"/>
              </a:spcBef>
              <a:spcAft>
                <a:spcPts val="0"/>
              </a:spcAft>
              <a:buSzPts val="1400"/>
              <a:buNone/>
              <a:defRPr sz="1800"/>
            </a:lvl3pPr>
            <a:lvl4pPr indent="0" lvl="3" algn="ctr">
              <a:spcBef>
                <a:spcPts val="0"/>
              </a:spcBef>
              <a:spcAft>
                <a:spcPts val="0"/>
              </a:spcAft>
              <a:buSzPts val="1400"/>
              <a:buNone/>
              <a:defRPr sz="1800"/>
            </a:lvl4pPr>
            <a:lvl5pPr indent="0" lvl="4" algn="ctr">
              <a:spcBef>
                <a:spcPts val="0"/>
              </a:spcBef>
              <a:spcAft>
                <a:spcPts val="0"/>
              </a:spcAft>
              <a:buSzPts val="1400"/>
              <a:buNone/>
              <a:defRPr sz="1800"/>
            </a:lvl5pPr>
            <a:lvl6pPr indent="0" lvl="5" algn="ctr">
              <a:spcBef>
                <a:spcPts val="0"/>
              </a:spcBef>
              <a:spcAft>
                <a:spcPts val="0"/>
              </a:spcAft>
              <a:buSzPts val="1400"/>
              <a:buNone/>
              <a:defRPr sz="1800"/>
            </a:lvl6pPr>
            <a:lvl7pPr indent="0" lvl="6" algn="ctr">
              <a:spcBef>
                <a:spcPts val="0"/>
              </a:spcBef>
              <a:spcAft>
                <a:spcPts val="0"/>
              </a:spcAft>
              <a:buSzPts val="1400"/>
              <a:buNone/>
              <a:defRPr sz="1800"/>
            </a:lvl7pPr>
            <a:lvl8pPr indent="0" lvl="7" algn="ctr">
              <a:spcBef>
                <a:spcPts val="0"/>
              </a:spcBef>
              <a:spcAft>
                <a:spcPts val="0"/>
              </a:spcAft>
              <a:buSzPts val="1400"/>
              <a:buNone/>
              <a:defRPr sz="1800"/>
            </a:lvl8pPr>
            <a:lvl9pPr indent="0" lvl="8" algn="ctr">
              <a:spcBef>
                <a:spcPts val="0"/>
              </a:spcBef>
              <a:spcAft>
                <a:spcPts val="0"/>
              </a:spcAft>
              <a:buSzPts val="1400"/>
              <a:buNone/>
              <a:defRPr sz="1800"/>
            </a:lvl9pPr>
          </a:lstStyle>
          <a:p/>
        </p:txBody>
      </p:sp>
      <p:sp>
        <p:nvSpPr>
          <p:cNvPr id="23" name="Google Shape;23;p4"/>
          <p:cNvSpPr txBox="1"/>
          <p:nvPr>
            <p:ph idx="1" type="body"/>
          </p:nvPr>
        </p:nvSpPr>
        <p:spPr>
          <a:xfrm>
            <a:off x="78875" y="625526"/>
            <a:ext cx="33348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Char char="•"/>
              <a:defRPr b="0" i="0" u="none" cap="none" strike="noStrike">
                <a:solidFill>
                  <a:srgbClr val="5C5C5C"/>
                </a:solidFill>
              </a:defRPr>
            </a:lvl1pPr>
            <a:lvl2pPr indent="-304800" lvl="1" marL="914400" marR="0" rtl="0" algn="l">
              <a:spcBef>
                <a:spcPts val="560"/>
              </a:spcBef>
              <a:spcAft>
                <a:spcPts val="0"/>
              </a:spcAft>
              <a:buClr>
                <a:srgbClr val="5C5C5C"/>
              </a:buClr>
              <a:buSzPts val="1200"/>
              <a:buChar char="–"/>
              <a:defRPr b="0" i="0" u="none" cap="none" strike="noStrike">
                <a:solidFill>
                  <a:srgbClr val="5C5C5C"/>
                </a:solidFill>
              </a:defRPr>
            </a:lvl2pPr>
            <a:lvl3pPr indent="-304800" lvl="2" marL="1371600" marR="0" rtl="0" algn="l">
              <a:spcBef>
                <a:spcPts val="480"/>
              </a:spcBef>
              <a:spcAft>
                <a:spcPts val="0"/>
              </a:spcAft>
              <a:buClr>
                <a:srgbClr val="5C5C5C"/>
              </a:buClr>
              <a:buSzPts val="1200"/>
              <a:buChar char="•"/>
              <a:defRPr b="0" i="0" u="none" cap="none" strike="noStrike">
                <a:solidFill>
                  <a:srgbClr val="5C5C5C"/>
                </a:solidFill>
              </a:defRPr>
            </a:lvl3pPr>
            <a:lvl4pPr indent="-304800" lvl="3" marL="1828800" marR="0" rtl="0" algn="l">
              <a:spcBef>
                <a:spcPts val="400"/>
              </a:spcBef>
              <a:spcAft>
                <a:spcPts val="0"/>
              </a:spcAft>
              <a:buClr>
                <a:srgbClr val="5C5C5C"/>
              </a:buClr>
              <a:buSzPts val="1200"/>
              <a:buChar char="–"/>
              <a:defRPr b="0" i="0" u="none" cap="none" strike="noStrike">
                <a:solidFill>
                  <a:srgbClr val="5C5C5C"/>
                </a:solidFill>
              </a:defRPr>
            </a:lvl4pPr>
            <a:lvl5pPr indent="-304800" lvl="4" marL="2286000" marR="0" rtl="0" algn="l">
              <a:spcBef>
                <a:spcPts val="400"/>
              </a:spcBef>
              <a:spcAft>
                <a:spcPts val="0"/>
              </a:spcAft>
              <a:buClr>
                <a:srgbClr val="5C5C5C"/>
              </a:buClr>
              <a:buSzPts val="1200"/>
              <a:buChar char="»"/>
              <a:defRPr b="0" i="0" u="none" cap="none" strike="noStrike">
                <a:solidFill>
                  <a:srgbClr val="5C5C5C"/>
                </a:solidFill>
              </a:defRPr>
            </a:lvl5pPr>
            <a:lvl6pPr indent="-304800" lvl="5" marL="2743200" marR="0" rtl="0" algn="l">
              <a:spcBef>
                <a:spcPts val="400"/>
              </a:spcBef>
              <a:spcAft>
                <a:spcPts val="0"/>
              </a:spcAft>
              <a:buClr>
                <a:srgbClr val="5C5C5C"/>
              </a:buClr>
              <a:buSzPts val="1200"/>
              <a:buChar char="•"/>
              <a:defRPr b="0" i="0" sz="1200" u="none" cap="none" strike="noStrike">
                <a:solidFill>
                  <a:srgbClr val="5C5C5C"/>
                </a:solidFill>
              </a:defRPr>
            </a:lvl6pPr>
            <a:lvl7pPr indent="-304800" lvl="6" marL="3200400" marR="0" rtl="0" algn="l">
              <a:spcBef>
                <a:spcPts val="400"/>
              </a:spcBef>
              <a:spcAft>
                <a:spcPts val="0"/>
              </a:spcAft>
              <a:buClr>
                <a:srgbClr val="5C5C5C"/>
              </a:buClr>
              <a:buSzPts val="1200"/>
              <a:buChar char="•"/>
              <a:defRPr b="0" i="0" sz="1200" u="none" cap="none" strike="noStrike">
                <a:solidFill>
                  <a:srgbClr val="5C5C5C"/>
                </a:solidFill>
              </a:defRPr>
            </a:lvl7pPr>
            <a:lvl8pPr indent="-304800" lvl="7" marL="3657600" marR="0" rtl="0" algn="l">
              <a:spcBef>
                <a:spcPts val="400"/>
              </a:spcBef>
              <a:spcAft>
                <a:spcPts val="0"/>
              </a:spcAft>
              <a:buClr>
                <a:srgbClr val="5C5C5C"/>
              </a:buClr>
              <a:buSzPts val="1200"/>
              <a:buChar char="•"/>
              <a:defRPr b="0" i="0" sz="1200" u="none" cap="none" strike="noStrike">
                <a:solidFill>
                  <a:srgbClr val="5C5C5C"/>
                </a:solidFill>
              </a:defRPr>
            </a:lvl8pPr>
            <a:lvl9pPr indent="-304800" lvl="8" marL="4114800" marR="0" rtl="0" algn="l">
              <a:spcBef>
                <a:spcPts val="400"/>
              </a:spcBef>
              <a:spcAft>
                <a:spcPts val="0"/>
              </a:spcAft>
              <a:buClr>
                <a:srgbClr val="5C5C5C"/>
              </a:buClr>
              <a:buSzPts val="1200"/>
              <a:buChar char="•"/>
              <a:defRPr b="0" i="0" sz="1200" u="none" cap="none" strike="noStrike">
                <a:solidFill>
                  <a:srgbClr val="5C5C5C"/>
                </a:solidFill>
              </a:defRPr>
            </a:lvl9pPr>
          </a:lstStyle>
          <a:p/>
        </p:txBody>
      </p:sp>
      <p:sp>
        <p:nvSpPr>
          <p:cNvPr id="24" name="Google Shape;24;p4"/>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27" name="Google Shape;27;p4"/>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itle and Content ">
  <p:cSld name="OBJECT_1">
    <p:spTree>
      <p:nvGrpSpPr>
        <p:cNvPr id="28" name="Shape 28"/>
        <p:cNvGrpSpPr/>
        <p:nvPr/>
      </p:nvGrpSpPr>
      <p:grpSpPr>
        <a:xfrm>
          <a:off x="0" y="0"/>
          <a:ext cx="0" cy="0"/>
          <a:chOff x="0" y="0"/>
          <a:chExt cx="0" cy="0"/>
        </a:xfrm>
      </p:grpSpPr>
      <p:sp>
        <p:nvSpPr>
          <p:cNvPr id="29" name="Google Shape;29;p5"/>
          <p:cNvSpPr txBox="1"/>
          <p:nvPr>
            <p:ph type="title"/>
          </p:nvPr>
        </p:nvSpPr>
        <p:spPr>
          <a:xfrm>
            <a:off x="0" y="0"/>
            <a:ext cx="4597500" cy="7341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rtl="0" algn="ctr">
              <a:spcBef>
                <a:spcPts val="0"/>
              </a:spcBef>
              <a:spcAft>
                <a:spcPts val="0"/>
              </a:spcAft>
              <a:buSzPts val="1400"/>
              <a:buNone/>
              <a:defRPr sz="1800"/>
            </a:lvl2pPr>
            <a:lvl3pPr indent="0" lvl="2" rtl="0" algn="ctr">
              <a:spcBef>
                <a:spcPts val="0"/>
              </a:spcBef>
              <a:spcAft>
                <a:spcPts val="0"/>
              </a:spcAft>
              <a:buSzPts val="1400"/>
              <a:buNone/>
              <a:defRPr sz="1800"/>
            </a:lvl3pPr>
            <a:lvl4pPr indent="0" lvl="3" rtl="0" algn="ctr">
              <a:spcBef>
                <a:spcPts val="0"/>
              </a:spcBef>
              <a:spcAft>
                <a:spcPts val="0"/>
              </a:spcAft>
              <a:buSzPts val="1400"/>
              <a:buNone/>
              <a:defRPr sz="1800"/>
            </a:lvl4pPr>
            <a:lvl5pPr indent="0" lvl="4" rtl="0" algn="ctr">
              <a:spcBef>
                <a:spcPts val="0"/>
              </a:spcBef>
              <a:spcAft>
                <a:spcPts val="0"/>
              </a:spcAft>
              <a:buSzPts val="1400"/>
              <a:buNone/>
              <a:defRPr sz="1800"/>
            </a:lvl5pPr>
            <a:lvl6pPr indent="0" lvl="5" rtl="0" algn="ctr">
              <a:spcBef>
                <a:spcPts val="0"/>
              </a:spcBef>
              <a:spcAft>
                <a:spcPts val="0"/>
              </a:spcAft>
              <a:buSzPts val="1400"/>
              <a:buNone/>
              <a:defRPr sz="1800"/>
            </a:lvl6pPr>
            <a:lvl7pPr indent="0" lvl="6" rtl="0" algn="ctr">
              <a:spcBef>
                <a:spcPts val="0"/>
              </a:spcBef>
              <a:spcAft>
                <a:spcPts val="0"/>
              </a:spcAft>
              <a:buSzPts val="1400"/>
              <a:buNone/>
              <a:defRPr sz="1800"/>
            </a:lvl7pPr>
            <a:lvl8pPr indent="0" lvl="7" rtl="0" algn="ctr">
              <a:spcBef>
                <a:spcPts val="0"/>
              </a:spcBef>
              <a:spcAft>
                <a:spcPts val="0"/>
              </a:spcAft>
              <a:buSzPts val="1400"/>
              <a:buNone/>
              <a:defRPr sz="1800"/>
            </a:lvl8pPr>
            <a:lvl9pPr indent="0" lvl="8" rtl="0" algn="ctr">
              <a:spcBef>
                <a:spcPts val="0"/>
              </a:spcBef>
              <a:spcAft>
                <a:spcPts val="0"/>
              </a:spcAft>
              <a:buSzPts val="1400"/>
              <a:buNone/>
              <a:defRPr sz="1800"/>
            </a:lvl9pPr>
          </a:lstStyle>
          <a:p/>
        </p:txBody>
      </p:sp>
      <p:sp>
        <p:nvSpPr>
          <p:cNvPr id="30" name="Google Shape;30;p5"/>
          <p:cNvSpPr txBox="1"/>
          <p:nvPr>
            <p:ph idx="1" type="body"/>
          </p:nvPr>
        </p:nvSpPr>
        <p:spPr>
          <a:xfrm>
            <a:off x="227800" y="625525"/>
            <a:ext cx="31860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Char char="•"/>
              <a:defRPr b="0" i="0" u="none" cap="none" strike="noStrike">
                <a:solidFill>
                  <a:srgbClr val="5C5C5C"/>
                </a:solidFill>
              </a:defRPr>
            </a:lvl1pPr>
            <a:lvl2pPr indent="-304800" lvl="1" marL="914400" marR="0" rtl="0" algn="l">
              <a:spcBef>
                <a:spcPts val="560"/>
              </a:spcBef>
              <a:spcAft>
                <a:spcPts val="0"/>
              </a:spcAft>
              <a:buClr>
                <a:srgbClr val="5C5C5C"/>
              </a:buClr>
              <a:buSzPts val="1200"/>
              <a:buChar char="–"/>
              <a:defRPr b="0" i="0" u="none" cap="none" strike="noStrike">
                <a:solidFill>
                  <a:srgbClr val="5C5C5C"/>
                </a:solidFill>
              </a:defRPr>
            </a:lvl2pPr>
            <a:lvl3pPr indent="-304800" lvl="2" marL="1371600" marR="0" rtl="0" algn="l">
              <a:spcBef>
                <a:spcPts val="480"/>
              </a:spcBef>
              <a:spcAft>
                <a:spcPts val="0"/>
              </a:spcAft>
              <a:buClr>
                <a:srgbClr val="5C5C5C"/>
              </a:buClr>
              <a:buSzPts val="1200"/>
              <a:buChar char="•"/>
              <a:defRPr b="0" i="0" u="none" cap="none" strike="noStrike">
                <a:solidFill>
                  <a:srgbClr val="5C5C5C"/>
                </a:solidFill>
              </a:defRPr>
            </a:lvl3pPr>
            <a:lvl4pPr indent="-304800" lvl="3" marL="1828800" marR="0" rtl="0" algn="l">
              <a:spcBef>
                <a:spcPts val="400"/>
              </a:spcBef>
              <a:spcAft>
                <a:spcPts val="0"/>
              </a:spcAft>
              <a:buClr>
                <a:srgbClr val="5C5C5C"/>
              </a:buClr>
              <a:buSzPts val="1200"/>
              <a:buChar char="–"/>
              <a:defRPr b="0" i="0" u="none" cap="none" strike="noStrike">
                <a:solidFill>
                  <a:srgbClr val="5C5C5C"/>
                </a:solidFill>
              </a:defRPr>
            </a:lvl4pPr>
            <a:lvl5pPr indent="-304800" lvl="4" marL="2286000" marR="0" rtl="0" algn="l">
              <a:spcBef>
                <a:spcPts val="400"/>
              </a:spcBef>
              <a:spcAft>
                <a:spcPts val="0"/>
              </a:spcAft>
              <a:buClr>
                <a:srgbClr val="5C5C5C"/>
              </a:buClr>
              <a:buSzPts val="1200"/>
              <a:buChar char="»"/>
              <a:defRPr b="0" i="0" u="none" cap="none" strike="noStrike">
                <a:solidFill>
                  <a:srgbClr val="5C5C5C"/>
                </a:solidFill>
              </a:defRPr>
            </a:lvl5pPr>
            <a:lvl6pPr indent="-304800" lvl="5" marL="2743200" marR="0" rtl="0" algn="l">
              <a:spcBef>
                <a:spcPts val="400"/>
              </a:spcBef>
              <a:spcAft>
                <a:spcPts val="0"/>
              </a:spcAft>
              <a:buClr>
                <a:srgbClr val="5C5C5C"/>
              </a:buClr>
              <a:buSzPts val="1200"/>
              <a:buChar char="•"/>
              <a:defRPr b="0" i="0" sz="1200" u="none" cap="none" strike="noStrike">
                <a:solidFill>
                  <a:srgbClr val="5C5C5C"/>
                </a:solidFill>
              </a:defRPr>
            </a:lvl6pPr>
            <a:lvl7pPr indent="-304800" lvl="6" marL="3200400" marR="0" rtl="0" algn="l">
              <a:spcBef>
                <a:spcPts val="400"/>
              </a:spcBef>
              <a:spcAft>
                <a:spcPts val="0"/>
              </a:spcAft>
              <a:buClr>
                <a:srgbClr val="5C5C5C"/>
              </a:buClr>
              <a:buSzPts val="1200"/>
              <a:buChar char="•"/>
              <a:defRPr b="0" i="0" sz="1200" u="none" cap="none" strike="noStrike">
                <a:solidFill>
                  <a:srgbClr val="5C5C5C"/>
                </a:solidFill>
              </a:defRPr>
            </a:lvl7pPr>
            <a:lvl8pPr indent="-304800" lvl="7" marL="3657600" marR="0" rtl="0" algn="l">
              <a:spcBef>
                <a:spcPts val="400"/>
              </a:spcBef>
              <a:spcAft>
                <a:spcPts val="0"/>
              </a:spcAft>
              <a:buClr>
                <a:srgbClr val="5C5C5C"/>
              </a:buClr>
              <a:buSzPts val="1200"/>
              <a:buChar char="•"/>
              <a:defRPr b="0" i="0" sz="1200" u="none" cap="none" strike="noStrike">
                <a:solidFill>
                  <a:srgbClr val="5C5C5C"/>
                </a:solidFill>
              </a:defRPr>
            </a:lvl8pPr>
            <a:lvl9pPr indent="-304800" lvl="8" marL="4114800" marR="0" rtl="0" algn="l">
              <a:spcBef>
                <a:spcPts val="400"/>
              </a:spcBef>
              <a:spcAft>
                <a:spcPts val="0"/>
              </a:spcAft>
              <a:buClr>
                <a:srgbClr val="5C5C5C"/>
              </a:buClr>
              <a:buSzPts val="1200"/>
              <a:buChar char="•"/>
              <a:defRPr b="0" i="0" sz="1200" u="none" cap="none" strike="noStrike">
                <a:solidFill>
                  <a:srgbClr val="5C5C5C"/>
                </a:solidFill>
              </a:defRPr>
            </a:lvl9pPr>
          </a:lstStyle>
          <a:p/>
        </p:txBody>
      </p:sp>
      <p:sp>
        <p:nvSpPr>
          <p:cNvPr id="31" name="Google Shape;31;p5"/>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34" name="Google Shape;34;p5"/>
          <p:cNvCxnSpPr/>
          <p:nvPr/>
        </p:nvCxnSpPr>
        <p:spPr>
          <a:xfrm>
            <a:off x="227800" y="7497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248050" y="0"/>
            <a:ext cx="4101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400"/>
              <a:buNone/>
              <a:defRPr b="0" i="0" u="none" cap="none" strike="noStrike"/>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6"/>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40" name="Google Shape;40;p6"/>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 source">
  <p:cSld name="VERTICAL_TEXT_1">
    <p:spTree>
      <p:nvGrpSpPr>
        <p:cNvPr id="41" name="Shape 41"/>
        <p:cNvGrpSpPr/>
        <p:nvPr/>
      </p:nvGrpSpPr>
      <p:grpSpPr>
        <a:xfrm>
          <a:off x="0" y="0"/>
          <a:ext cx="0" cy="0"/>
          <a:chOff x="0" y="0"/>
          <a:chExt cx="0" cy="0"/>
        </a:xfrm>
      </p:grpSpPr>
      <p:sp>
        <p:nvSpPr>
          <p:cNvPr id="42" name="Google Shape;42;p7"/>
          <p:cNvSpPr txBox="1"/>
          <p:nvPr>
            <p:ph type="title"/>
          </p:nvPr>
        </p:nvSpPr>
        <p:spPr>
          <a:xfrm>
            <a:off x="28175" y="0"/>
            <a:ext cx="4569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400"/>
              <a:buFont typeface="Lato"/>
              <a:buNone/>
              <a:defRPr b="0" i="0" u="none" cap="none" strike="noStrike">
                <a:latin typeface="Lato"/>
                <a:ea typeface="Lato"/>
                <a:cs typeface="Lato"/>
                <a:sym typeface="La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3" name="Google Shape;43;p7"/>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46" name="Google Shape;46;p7"/>
          <p:cNvSpPr txBox="1"/>
          <p:nvPr>
            <p:ph idx="1" type="subTitle"/>
          </p:nvPr>
        </p:nvSpPr>
        <p:spPr>
          <a:xfrm>
            <a:off x="163400" y="2631200"/>
            <a:ext cx="2879700" cy="823200"/>
          </a:xfrm>
          <a:prstGeom prst="rect">
            <a:avLst/>
          </a:prstGeom>
        </p:spPr>
        <p:txBody>
          <a:bodyPr anchorCtr="0" anchor="t" bIns="91425" lIns="91425" spcFirstLastPara="1" rIns="91425" wrap="square" tIns="91425">
            <a:noAutofit/>
          </a:bodyPr>
          <a:lstStyle>
            <a:lvl1pPr lvl="0" rtl="0">
              <a:spcBef>
                <a:spcPts val="640"/>
              </a:spcBef>
              <a:spcAft>
                <a:spcPts val="0"/>
              </a:spcAft>
              <a:buNone/>
              <a:defRPr i="1"/>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p:txBody>
      </p:sp>
      <p:cxnSp>
        <p:nvCxnSpPr>
          <p:cNvPr id="47" name="Google Shape;47;p7"/>
          <p:cNvCxnSpPr/>
          <p:nvPr/>
        </p:nvCxnSpPr>
        <p:spPr>
          <a:xfrm>
            <a:off x="227800" y="597350"/>
            <a:ext cx="4141800" cy="0"/>
          </a:xfrm>
          <a:prstGeom prst="straightConnector1">
            <a:avLst/>
          </a:prstGeom>
          <a:noFill/>
          <a:ln cap="flat" cmpd="sng" w="9525">
            <a:solidFill>
              <a:srgbClr val="5C5C5C"/>
            </a:solidFill>
            <a:prstDash val="dot"/>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8"/>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8050" y="0"/>
            <a:ext cx="4101300" cy="734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0E5A73"/>
              </a:buClr>
              <a:buSzPts val="2400"/>
              <a:buFont typeface="Cabin Condensed"/>
              <a:buNone/>
              <a:defRPr b="0" i="0" sz="2400" u="none" cap="none" strike="noStrike">
                <a:solidFill>
                  <a:srgbClr val="0E5A73"/>
                </a:solidFill>
                <a:latin typeface="Cabin Condensed"/>
                <a:ea typeface="Cabin Condensed"/>
                <a:cs typeface="Cabin Condensed"/>
                <a:sym typeface="Cabin Condensed"/>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78875" y="734101"/>
            <a:ext cx="3334800" cy="1391400"/>
          </a:xfrm>
          <a:prstGeom prst="rect">
            <a:avLst/>
          </a:prstGeom>
          <a:noFill/>
          <a:ln>
            <a:noFill/>
          </a:ln>
        </p:spPr>
        <p:txBody>
          <a:bodyPr anchorCtr="0" anchor="t" bIns="91425" lIns="91425" spcFirstLastPara="1" rIns="91425" wrap="square" tIns="91425">
            <a:noAutofit/>
          </a:bodyPr>
          <a:lstStyle>
            <a:lvl1pPr indent="-304800" lvl="0" marL="457200" marR="0" rtl="0" algn="l">
              <a:spcBef>
                <a:spcPts val="64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1pPr>
            <a:lvl2pPr indent="-304800" lvl="1" marL="914400" marR="0" rtl="0" algn="l">
              <a:spcBef>
                <a:spcPts val="56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2pPr>
            <a:lvl3pPr indent="-304800" lvl="2" marL="1371600" marR="0" rtl="0" algn="l">
              <a:spcBef>
                <a:spcPts val="48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3pPr>
            <a:lvl4pPr indent="-304800" lvl="3" marL="18288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4pPr>
            <a:lvl5pPr indent="-304800" lvl="4" marL="22860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5pPr>
            <a:lvl6pPr indent="-304800" lvl="5" marL="27432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6pPr>
            <a:lvl7pPr indent="-304800" lvl="6" marL="32004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7pPr>
            <a:lvl8pPr indent="-304800" lvl="7" marL="36576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8pPr>
            <a:lvl9pPr indent="-304800" lvl="8" marL="4114800" marR="0" rtl="0" algn="l">
              <a:spcBef>
                <a:spcPts val="400"/>
              </a:spcBef>
              <a:spcAft>
                <a:spcPts val="0"/>
              </a:spcAft>
              <a:buClr>
                <a:srgbClr val="5C5C5C"/>
              </a:buClr>
              <a:buSzPts val="1200"/>
              <a:buFont typeface="Lato"/>
              <a:buChar char="•"/>
              <a:defRPr b="0" i="0" sz="1200" u="none" cap="none" strike="noStrike">
                <a:solidFill>
                  <a:srgbClr val="5C5C5C"/>
                </a:solidFill>
                <a:latin typeface="Lato"/>
                <a:ea typeface="Lato"/>
                <a:cs typeface="Lato"/>
                <a:sym typeface="Lato"/>
              </a:defRPr>
            </a:lvl9pPr>
          </a:lstStyle>
          <a:p/>
        </p:txBody>
      </p:sp>
      <p:sp>
        <p:nvSpPr>
          <p:cNvPr id="8" name="Google Shape;8;p1"/>
          <p:cNvSpPr txBox="1"/>
          <p:nvPr>
            <p:ph idx="10" type="dt"/>
          </p:nvPr>
        </p:nvSpPr>
        <p:spPr>
          <a:xfrm>
            <a:off x="368300" y="8875350"/>
            <a:ext cx="1718700" cy="509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2516717" y="8875350"/>
            <a:ext cx="2332500" cy="509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5278967" y="8875350"/>
            <a:ext cx="1718700" cy="50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9"/>
          <p:cNvPicPr preferRelativeResize="0"/>
          <p:nvPr/>
        </p:nvPicPr>
        <p:blipFill rotWithShape="1">
          <a:blip r:embed="rId3">
            <a:alphaModFix/>
          </a:blip>
          <a:srcRect b="0" l="0" r="0" t="0"/>
          <a:stretch/>
        </p:blipFill>
        <p:spPr>
          <a:xfrm>
            <a:off x="0" y="0"/>
            <a:ext cx="4597400" cy="3441700"/>
          </a:xfrm>
          <a:prstGeom prst="rect">
            <a:avLst/>
          </a:prstGeom>
          <a:noFill/>
          <a:ln>
            <a:noFill/>
          </a:ln>
        </p:spPr>
      </p:pic>
      <p:sp>
        <p:nvSpPr>
          <p:cNvPr id="57" name="Google Shape;57;p9"/>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58" name="Google Shape;58;p9"/>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MOTEURS DE RECOMMANDATION</a:t>
            </a:r>
            <a:endParaRPr/>
          </a:p>
          <a:p>
            <a:pPr indent="0" lvl="0" marL="0" rtl="0" algn="ctr">
              <a:spcBef>
                <a:spcPts val="0"/>
              </a:spcBef>
              <a:spcAft>
                <a:spcPts val="0"/>
              </a:spcAft>
              <a:buNone/>
            </a:pPr>
            <a:r>
              <a:rPr lang="en-CA"/>
              <a:t>(Recommender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SIMILARITE “COSINUS”</a:t>
            </a:r>
            <a:endParaRPr/>
          </a:p>
        </p:txBody>
      </p:sp>
      <p:sp>
        <p:nvSpPr>
          <p:cNvPr id="154" name="Google Shape;154;p18"/>
          <p:cNvSpPr txBox="1"/>
          <p:nvPr/>
        </p:nvSpPr>
        <p:spPr>
          <a:xfrm>
            <a:off x="125650" y="692100"/>
            <a:ext cx="4346100" cy="406500"/>
          </a:xfrm>
          <a:prstGeom prst="rect">
            <a:avLst/>
          </a:prstGeom>
          <a:noFill/>
          <a:ln>
            <a:noFill/>
          </a:ln>
        </p:spPr>
        <p:txBody>
          <a:bodyPr anchorCtr="0" anchor="t" bIns="0" lIns="0" spcFirstLastPara="1" rIns="0" wrap="square" tIns="0">
            <a:noAutofit/>
          </a:bodyPr>
          <a:lstStyle/>
          <a:p>
            <a:pPr indent="0" lvl="0" marL="0" marR="0" rtl="0" algn="ctr">
              <a:lnSpc>
                <a:spcPct val="128440"/>
              </a:lnSpc>
              <a:spcBef>
                <a:spcPts val="0"/>
              </a:spcBef>
              <a:spcAft>
                <a:spcPts val="0"/>
              </a:spcAft>
              <a:buNone/>
            </a:pPr>
            <a:r>
              <a:rPr b="0" i="0" lang="en-CA" sz="1200" u="none" cap="none" strike="noStrike">
                <a:solidFill>
                  <a:srgbClr val="5C5C5C"/>
                </a:solidFill>
                <a:latin typeface="Lato"/>
                <a:ea typeface="Lato"/>
                <a:cs typeface="Lato"/>
                <a:sym typeface="Lato"/>
              </a:rPr>
              <a:t>Si x et y sont deux vecteurs TF-IDF, l</a:t>
            </a:r>
            <a:r>
              <a:rPr lang="en-CA" sz="1200">
                <a:solidFill>
                  <a:srgbClr val="5C5C5C"/>
                </a:solidFill>
                <a:latin typeface="Lato"/>
                <a:ea typeface="Lato"/>
                <a:cs typeface="Lato"/>
                <a:sym typeface="Lato"/>
              </a:rPr>
              <a:t>eur</a:t>
            </a:r>
            <a:r>
              <a:rPr b="1" i="0" lang="en-CA" sz="1200" u="none" cap="none" strike="noStrike">
                <a:solidFill>
                  <a:srgbClr val="5C5C5C"/>
                </a:solidFill>
                <a:latin typeface="Lato"/>
                <a:ea typeface="Lato"/>
                <a:cs typeface="Lato"/>
                <a:sym typeface="Lato"/>
              </a:rPr>
              <a:t> similarité cosinus</a:t>
            </a:r>
            <a:r>
              <a:rPr b="0" i="0" lang="en-CA" sz="1200" u="none" cap="none" strike="noStrike">
                <a:solidFill>
                  <a:srgbClr val="5C5C5C"/>
                </a:solidFill>
                <a:latin typeface="Lato"/>
                <a:ea typeface="Lato"/>
                <a:cs typeface="Lato"/>
                <a:sym typeface="Lato"/>
              </a:rPr>
              <a:t> </a:t>
            </a:r>
            <a:r>
              <a:rPr lang="en-CA" sz="1200">
                <a:solidFill>
                  <a:srgbClr val="5C5C5C"/>
                </a:solidFill>
                <a:latin typeface="Lato"/>
                <a:ea typeface="Lato"/>
                <a:cs typeface="Lato"/>
                <a:sym typeface="Lato"/>
              </a:rPr>
              <a:t>est</a:t>
            </a:r>
            <a:r>
              <a:rPr b="0" i="0" lang="en-CA" sz="1200" u="none" cap="none" strike="noStrike">
                <a:solidFill>
                  <a:srgbClr val="5C5C5C"/>
                </a:solidFill>
                <a:latin typeface="Lato"/>
                <a:ea typeface="Lato"/>
                <a:cs typeface="Lato"/>
                <a:sym typeface="Lato"/>
              </a:rPr>
              <a:t> :</a:t>
            </a:r>
            <a:endParaRPr sz="1200">
              <a:solidFill>
                <a:srgbClr val="5C5C5C"/>
              </a:solidFill>
              <a:latin typeface="Lato"/>
              <a:ea typeface="Lato"/>
              <a:cs typeface="Lato"/>
              <a:sym typeface="Lato"/>
            </a:endParaRPr>
          </a:p>
          <a:p>
            <a:pPr indent="0" lvl="0" marL="0" marR="0" rtl="0" algn="ctr">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pic>
        <p:nvPicPr>
          <p:cNvPr id="155" name="Google Shape;155;p18"/>
          <p:cNvPicPr preferRelativeResize="0"/>
          <p:nvPr/>
        </p:nvPicPr>
        <p:blipFill>
          <a:blip r:embed="rId3">
            <a:alphaModFix/>
          </a:blip>
          <a:stretch>
            <a:fillRect/>
          </a:stretch>
        </p:blipFill>
        <p:spPr>
          <a:xfrm>
            <a:off x="708126" y="1030510"/>
            <a:ext cx="3181137" cy="468237"/>
          </a:xfrm>
          <a:prstGeom prst="rect">
            <a:avLst/>
          </a:prstGeom>
          <a:noFill/>
          <a:ln>
            <a:noFill/>
          </a:ln>
        </p:spPr>
      </p:pic>
      <p:sp>
        <p:nvSpPr>
          <p:cNvPr id="156" name="Google Shape;156;p18"/>
          <p:cNvSpPr txBox="1"/>
          <p:nvPr>
            <p:ph idx="1" type="body"/>
          </p:nvPr>
        </p:nvSpPr>
        <p:spPr>
          <a:xfrm>
            <a:off x="51000" y="1435725"/>
            <a:ext cx="4546500" cy="1988700"/>
          </a:xfrm>
          <a:prstGeom prst="rect">
            <a:avLst/>
          </a:prstGeom>
        </p:spPr>
        <p:txBody>
          <a:bodyPr anchorCtr="0" anchor="t" bIns="91425" lIns="91425" spcFirstLastPara="1" rIns="91425" wrap="square" tIns="91425">
            <a:noAutofit/>
          </a:bodyPr>
          <a:lstStyle/>
          <a:p>
            <a:pPr indent="-304800" lvl="0" marL="457200" rtl="0" algn="l">
              <a:spcBef>
                <a:spcPts val="640"/>
              </a:spcBef>
              <a:spcAft>
                <a:spcPts val="0"/>
              </a:spcAft>
              <a:buSzPts val="1200"/>
              <a:buChar char="-"/>
            </a:pPr>
            <a:r>
              <a:rPr lang="en-CA"/>
              <a:t>&lt;x, y&gt; est le produit scalaire entre x et y. Par exemple:</a:t>
            </a:r>
            <a:endParaRPr/>
          </a:p>
          <a:p>
            <a:pPr indent="0" lvl="0" marL="0" rtl="0" algn="l">
              <a:spcBef>
                <a:spcPts val="640"/>
              </a:spcBef>
              <a:spcAft>
                <a:spcPts val="0"/>
              </a:spcAft>
              <a:buNone/>
            </a:pPr>
            <a:r>
              <a:rPr lang="en-CA"/>
              <a:t>&lt;FDD, IA&gt; = 0.1 x 0.1 + 0.05 x 1.2 + 3.5 x 2 + 3 x 2 = 13.07</a:t>
            </a:r>
            <a:endParaRPr/>
          </a:p>
          <a:p>
            <a:pPr indent="-304800" lvl="0" marL="457200" rtl="0" algn="l">
              <a:spcBef>
                <a:spcPts val="640"/>
              </a:spcBef>
              <a:spcAft>
                <a:spcPts val="0"/>
              </a:spcAft>
              <a:buSzPts val="1200"/>
              <a:buChar char="-"/>
            </a:pPr>
            <a:r>
              <a:rPr lang="en-CA"/>
              <a:t>||x|| est la norme de x. C’est aussi la racine du produit scalaire de x avec lui-même. Elle représente la “taille” de x.</a:t>
            </a:r>
            <a:endParaRPr/>
          </a:p>
          <a:p>
            <a:pPr indent="-304800" lvl="0" marL="457200" rtl="0" algn="l">
              <a:spcBef>
                <a:spcPts val="0"/>
              </a:spcBef>
              <a:spcAft>
                <a:spcPts val="0"/>
              </a:spcAft>
              <a:buSzPts val="1200"/>
              <a:buChar char="-"/>
            </a:pPr>
            <a:r>
              <a:rPr lang="en-CA"/>
              <a:t>Le numérateur est grand si x et y ont de grandes valeurs aux mêmes endroits.</a:t>
            </a:r>
            <a:endParaRPr/>
          </a:p>
          <a:p>
            <a:pPr indent="-304800" lvl="0" marL="457200" rtl="0" algn="l">
              <a:spcBef>
                <a:spcPts val="0"/>
              </a:spcBef>
              <a:spcAft>
                <a:spcPts val="0"/>
              </a:spcAft>
              <a:buSzPts val="1200"/>
              <a:buChar char="-"/>
            </a:pPr>
            <a:r>
              <a:rPr lang="en-CA"/>
              <a:t>Pour éviter un effet taille, on divise par le produit des normes.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Similarité "cosinus", suite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62" name="Google Shape;162;p19"/>
          <p:cNvSpPr txBox="1"/>
          <p:nvPr/>
        </p:nvSpPr>
        <p:spPr>
          <a:xfrm>
            <a:off x="330200" y="622300"/>
            <a:ext cx="4267200" cy="38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CA" sz="1090"/>
              <a:t>Intuitivement</a:t>
            </a:r>
            <a:r>
              <a:rPr b="0" i="0" lang="en-CA" sz="1090" u="none" cap="none" strike="noStrike">
                <a:solidFill>
                  <a:srgbClr val="000000"/>
                </a:solidFill>
                <a:latin typeface="Arial"/>
                <a:ea typeface="Arial"/>
                <a:cs typeface="Arial"/>
                <a:sym typeface="Arial"/>
              </a:rPr>
              <a:t>, on voudrait calculer</a:t>
            </a:r>
            <a:r>
              <a:rPr b="1" i="0" lang="en-CA" sz="1100" u="none" cap="none" strike="noStrike">
                <a:solidFill>
                  <a:srgbClr val="333399"/>
                </a:solidFill>
                <a:latin typeface="Arial"/>
                <a:ea typeface="Arial"/>
                <a:cs typeface="Arial"/>
                <a:sym typeface="Arial"/>
              </a:rPr>
              <a:t> l’angle</a:t>
            </a:r>
            <a:r>
              <a:rPr b="0" i="0" lang="en-CA" sz="1090" u="none" cap="none" strike="noStrike">
                <a:solidFill>
                  <a:srgbClr val="000000"/>
                </a:solidFill>
                <a:latin typeface="Arial"/>
                <a:ea typeface="Arial"/>
                <a:cs typeface="Arial"/>
                <a:sym typeface="Arial"/>
              </a:rPr>
              <a:t> entre les deux documents.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Mais en pratique, il est plus </a:t>
            </a:r>
            <a:r>
              <a:rPr lang="en-CA" sz="1090"/>
              <a:t>facile</a:t>
            </a:r>
            <a:r>
              <a:rPr b="0" i="0" lang="en-CA" sz="1090" u="none" cap="none" strike="noStrike">
                <a:solidFill>
                  <a:srgbClr val="000000"/>
                </a:solidFill>
                <a:latin typeface="Arial"/>
                <a:ea typeface="Arial"/>
                <a:cs typeface="Arial"/>
                <a:sym typeface="Arial"/>
              </a:rPr>
              <a:t> de calculer le cosinus.</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63" name="Google Shape;163;p19"/>
          <p:cNvSpPr txBox="1"/>
          <p:nvPr/>
        </p:nvSpPr>
        <p:spPr>
          <a:xfrm>
            <a:off x="330200" y="1003300"/>
            <a:ext cx="4267200" cy="558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CA" sz="1100" u="none" cap="none" strike="noStrike">
                <a:solidFill>
                  <a:srgbClr val="333399"/>
                </a:solidFill>
                <a:latin typeface="Arial"/>
                <a:ea typeface="Arial"/>
                <a:cs typeface="Arial"/>
                <a:sym typeface="Arial"/>
              </a:rPr>
              <a:t>Plus l’angle est faible, plus le cosinus est grand</a:t>
            </a:r>
            <a:r>
              <a:rPr b="0" i="0" lang="en-CA" sz="1090" u="none" cap="none" strike="noStrike">
                <a:solidFill>
                  <a:srgbClr val="000000"/>
                </a:solidFill>
                <a:latin typeface="Arial"/>
                <a:ea typeface="Arial"/>
                <a:cs typeface="Arial"/>
                <a:sym typeface="Arial"/>
              </a:rPr>
              <a:t> : cos(0) = 1</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pour deux vecteur identiques, cos(90) = 0 pour deux vecteurs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indépendants.</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64" name="Google Shape;164;p19"/>
          <p:cNvSpPr txBox="1"/>
          <p:nvPr/>
        </p:nvSpPr>
        <p:spPr>
          <a:xfrm>
            <a:off x="330200" y="1593850"/>
            <a:ext cx="4267200" cy="175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1" lang="en-CA" sz="1090" u="none" cap="none" strike="noStrike">
                <a:solidFill>
                  <a:srgbClr val="000000"/>
                </a:solidFill>
                <a:latin typeface="Arial"/>
                <a:ea typeface="Arial"/>
                <a:cs typeface="Arial"/>
                <a:sym typeface="Arial"/>
              </a:rPr>
              <a:t>Exemple : x = (0, 1, 2, 0), y = (0, 1, 2, 0), z = (1, 0, 0, 1) :</a:t>
            </a:r>
            <a:br>
              <a:rPr b="0" i="1" lang="en-CA" sz="1090" u="none" cap="none" strike="noStrike">
                <a:solidFill>
                  <a:srgbClr val="000000"/>
                </a:solidFill>
                <a:latin typeface="Times New Roman"/>
                <a:ea typeface="Times New Roman"/>
                <a:cs typeface="Times New Roman"/>
                <a:sym typeface="Times New Roman"/>
              </a:rPr>
            </a:br>
            <a:r>
              <a:rPr b="0" i="1" lang="en-CA" sz="1090" u="none" cap="none" strike="noStrike">
                <a:solidFill>
                  <a:srgbClr val="000000"/>
                </a:solidFill>
                <a:latin typeface="Arial"/>
                <a:ea typeface="Arial"/>
                <a:cs typeface="Arial"/>
                <a:sym typeface="Arial"/>
              </a:rPr>
              <a:t>cos(x , y ) = 1 et cos(x,z) = 0.</a:t>
            </a:r>
            <a:endParaRPr b="0" i="1" sz="1090" u="none" cap="none" strike="noStrike">
              <a:solidFill>
                <a:srgbClr val="000000"/>
              </a:solidFill>
              <a:latin typeface="Arial"/>
              <a:ea typeface="Arial"/>
              <a:cs typeface="Arial"/>
              <a:sym typeface="Arial"/>
            </a:endParaRPr>
          </a:p>
          <a:p>
            <a:pPr indent="0" lvl="0" marL="0" rtl="0" algn="l">
              <a:spcBef>
                <a:spcPts val="0"/>
              </a:spcBef>
              <a:spcAft>
                <a:spcPts val="0"/>
              </a:spcAft>
              <a:buNone/>
            </a:pPr>
            <a:r>
              <a:t/>
            </a:r>
            <a:endParaRPr sz="1090">
              <a:solidFill>
                <a:schemeClr val="dk1"/>
              </a:solidFill>
            </a:endParaRPr>
          </a:p>
          <a:p>
            <a:pPr indent="0" lvl="0" marL="0" rtl="0" algn="l">
              <a:spcBef>
                <a:spcPts val="0"/>
              </a:spcBef>
              <a:spcAft>
                <a:spcPts val="0"/>
              </a:spcAft>
              <a:buNone/>
            </a:pPr>
            <a:r>
              <a:rPr lang="en-CA" sz="1090">
                <a:solidFill>
                  <a:schemeClr val="dk1"/>
                </a:solidFill>
              </a:rPr>
              <a:t>En pratique, cette similarité se trouvera toujours entre 0 et 1 car on</a:t>
            </a:r>
            <a:br>
              <a:rPr lang="en-CA" sz="1090">
                <a:solidFill>
                  <a:schemeClr val="dk1"/>
                </a:solidFill>
                <a:latin typeface="Times New Roman"/>
                <a:ea typeface="Times New Roman"/>
                <a:cs typeface="Times New Roman"/>
                <a:sym typeface="Times New Roman"/>
              </a:rPr>
            </a:br>
            <a:r>
              <a:rPr lang="en-CA" sz="1090">
                <a:solidFill>
                  <a:schemeClr val="dk1"/>
                </a:solidFill>
              </a:rPr>
              <a:t>ne considère que des termes positifs.</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rPr lang="en-CA" sz="1090">
                <a:solidFill>
                  <a:schemeClr val="dk1"/>
                </a:solidFill>
              </a:rPr>
              <a:t>Donc il sera facile de savoir si deux documents se ressemblent:</a:t>
            </a:r>
            <a:endParaRPr sz="1090">
              <a:solidFill>
                <a:schemeClr val="dk1"/>
              </a:solidFill>
            </a:endParaRPr>
          </a:p>
          <a:p>
            <a:pPr indent="457200" lvl="0" marL="0" rtl="0" algn="l">
              <a:lnSpc>
                <a:spcPct val="115461"/>
              </a:lnSpc>
              <a:spcBef>
                <a:spcPts val="0"/>
              </a:spcBef>
              <a:spcAft>
                <a:spcPts val="0"/>
              </a:spcAft>
              <a:buNone/>
            </a:pPr>
            <a:r>
              <a:rPr lang="en-CA" sz="996">
                <a:solidFill>
                  <a:schemeClr val="dk1"/>
                </a:solidFill>
              </a:rPr>
              <a:t>0.0 : aucune ressemblance</a:t>
            </a:r>
            <a:endParaRPr>
              <a:solidFill>
                <a:schemeClr val="dk1"/>
              </a:solidFill>
            </a:endParaRPr>
          </a:p>
          <a:p>
            <a:pPr indent="457200" lvl="0" marL="0" rtl="0" algn="l">
              <a:lnSpc>
                <a:spcPct val="115461"/>
              </a:lnSpc>
              <a:spcBef>
                <a:spcPts val="0"/>
              </a:spcBef>
              <a:spcAft>
                <a:spcPts val="0"/>
              </a:spcAft>
              <a:buNone/>
            </a:pPr>
            <a:r>
              <a:rPr lang="en-CA" sz="996">
                <a:solidFill>
                  <a:schemeClr val="dk1"/>
                </a:solidFill>
              </a:rPr>
              <a:t>0.5 : ressemblance moyenne</a:t>
            </a:r>
            <a:endParaRPr>
              <a:solidFill>
                <a:schemeClr val="dk1"/>
              </a:solidFill>
            </a:endParaRPr>
          </a:p>
          <a:p>
            <a:pPr indent="457200" lvl="0" marL="0" rtl="0" algn="l">
              <a:lnSpc>
                <a:spcPct val="115461"/>
              </a:lnSpc>
              <a:spcBef>
                <a:spcPts val="0"/>
              </a:spcBef>
              <a:spcAft>
                <a:spcPts val="0"/>
              </a:spcAft>
              <a:buNone/>
            </a:pPr>
            <a:r>
              <a:rPr lang="en-CA" sz="996">
                <a:solidFill>
                  <a:schemeClr val="dk1"/>
                </a:solidFill>
              </a:rPr>
              <a:t>1.0 : documents identiques</a:t>
            </a:r>
            <a:endParaRPr>
              <a:solidFill>
                <a:schemeClr val="dk1"/>
              </a:solidFill>
            </a:endParaRPr>
          </a:p>
          <a:p>
            <a:pPr indent="0" lvl="0" marL="0" rtl="0" algn="l">
              <a:lnSpc>
                <a:spcPct val="115461"/>
              </a:lnSpc>
              <a:spcBef>
                <a:spcPts val="0"/>
              </a:spcBef>
              <a:spcAft>
                <a:spcPts val="0"/>
              </a:spcAft>
              <a:buNone/>
            </a:pPr>
            <a:r>
              <a:t/>
            </a:r>
            <a:endParaRPr sz="996">
              <a:solidFill>
                <a:schemeClr val="dk1"/>
              </a:solidFill>
              <a:latin typeface="Calibri"/>
              <a:ea typeface="Calibri"/>
              <a:cs typeface="Calibri"/>
              <a:sym typeface="Calibri"/>
            </a:endParaRPr>
          </a:p>
          <a:p>
            <a:pPr indent="0" lvl="0" marL="0" rtl="0" algn="l">
              <a:lnSpc>
                <a:spcPct val="115461"/>
              </a:lnSpc>
              <a:spcBef>
                <a:spcPts val="0"/>
              </a:spcBef>
              <a:spcAft>
                <a:spcPts val="0"/>
              </a:spcAft>
              <a:buNone/>
            </a:pPr>
            <a:r>
              <a:t/>
            </a:r>
            <a:endParaRPr sz="996">
              <a:solidFill>
                <a:schemeClr val="dk1"/>
              </a:solidFill>
              <a:latin typeface="Calibri"/>
              <a:ea typeface="Calibri"/>
              <a:cs typeface="Calibri"/>
              <a:sym typeface="Calibri"/>
            </a:endParaRPr>
          </a:p>
          <a:p>
            <a:pPr indent="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090">
              <a:solidFill>
                <a:schemeClr val="dk1"/>
              </a:solidFill>
            </a:endParaRPr>
          </a:p>
          <a:p>
            <a:pPr indent="0" lvl="0" marL="0" rtl="0" algn="l">
              <a:lnSpc>
                <a:spcPct val="128440"/>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1" sz="1090"/>
          </a:p>
          <a:p>
            <a:pPr indent="0" lvl="0" marL="0" marR="0" rtl="0" algn="l">
              <a:lnSpc>
                <a:spcPct val="161290"/>
              </a:lnSpc>
              <a:spcBef>
                <a:spcPts val="0"/>
              </a:spcBef>
              <a:spcAft>
                <a:spcPts val="0"/>
              </a:spcAft>
              <a:buNone/>
            </a:pPr>
            <a:r>
              <a:t/>
            </a:r>
            <a:endParaRPr b="0" i="0" sz="992" u="none" cap="none" strike="noStrike">
              <a:solidFill>
                <a:srgbClr val="000000"/>
              </a:solidFill>
              <a:latin typeface="Calibri"/>
              <a:ea typeface="Calibri"/>
              <a:cs typeface="Calibri"/>
              <a:sym typeface="Calibri"/>
            </a:endParaRPr>
          </a:p>
        </p:txBody>
      </p:sp>
      <p:sp>
        <p:nvSpPr>
          <p:cNvPr id="165" name="Google Shape;165;p19"/>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11</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166" name="Google Shape;166;p1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SIMILARITÉ COSINUS - SUITE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Similarité de Dice-Sorensen</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72" name="Google Shape;172;p20"/>
          <p:cNvSpPr txBox="1"/>
          <p:nvPr/>
        </p:nvSpPr>
        <p:spPr>
          <a:xfrm>
            <a:off x="50800" y="766250"/>
            <a:ext cx="45465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200" u="none" cap="none" strike="noStrike">
                <a:solidFill>
                  <a:srgbClr val="5C5C5C"/>
                </a:solidFill>
                <a:latin typeface="Lato"/>
                <a:ea typeface="Lato"/>
                <a:cs typeface="Lato"/>
                <a:sym typeface="Lato"/>
              </a:rPr>
              <a:t>Si A et B sont deux ensembles de mots-clés, la</a:t>
            </a:r>
            <a:r>
              <a:rPr b="1" i="0" lang="en-CA" sz="1200" u="none" cap="none" strike="noStrike">
                <a:solidFill>
                  <a:srgbClr val="5C5C5C"/>
                </a:solidFill>
                <a:latin typeface="Lato"/>
                <a:ea typeface="Lato"/>
                <a:cs typeface="Lato"/>
                <a:sym typeface="Lato"/>
              </a:rPr>
              <a:t> </a:t>
            </a:r>
            <a:r>
              <a:rPr b="1" i="0" lang="en-CA" sz="1200" u="none" cap="none" strike="noStrike">
                <a:solidFill>
                  <a:srgbClr val="0E5A73"/>
                </a:solidFill>
                <a:latin typeface="Lato"/>
                <a:ea typeface="Lato"/>
                <a:cs typeface="Lato"/>
                <a:sym typeface="Lato"/>
              </a:rPr>
              <a:t>similarité de Dice</a:t>
            </a:r>
            <a:r>
              <a:rPr b="0" i="0" lang="en-CA" sz="1200" u="none" cap="none" strike="noStrike">
                <a:solidFill>
                  <a:srgbClr val="0E5A73"/>
                </a:solidFill>
                <a:latin typeface="Lato"/>
                <a:ea typeface="Lato"/>
                <a:cs typeface="Lato"/>
                <a:sym typeface="Lato"/>
              </a:rPr>
              <a:t> </a:t>
            </a:r>
            <a:r>
              <a:rPr b="0" i="0" lang="en-CA" sz="1200" u="none" cap="none" strike="noStrike">
                <a:solidFill>
                  <a:srgbClr val="5C5C5C"/>
                </a:solidFill>
                <a:latin typeface="Lato"/>
                <a:ea typeface="Lato"/>
                <a:cs typeface="Lato"/>
                <a:sym typeface="Lato"/>
              </a:rPr>
              <a:t>entre</a:t>
            </a:r>
            <a:r>
              <a:rPr lang="en-CA" sz="1200">
                <a:solidFill>
                  <a:srgbClr val="5C5C5C"/>
                </a:solidFill>
                <a:latin typeface="Lato"/>
                <a:ea typeface="Lato"/>
                <a:cs typeface="Lato"/>
                <a:sym typeface="Lato"/>
              </a:rPr>
              <a:t> </a:t>
            </a:r>
            <a:r>
              <a:rPr b="0" i="0" lang="en-CA" sz="1200" u="none" cap="none" strike="noStrike">
                <a:solidFill>
                  <a:srgbClr val="5C5C5C"/>
                </a:solidFill>
                <a:latin typeface="Lato"/>
                <a:ea typeface="Lato"/>
                <a:cs typeface="Lato"/>
                <a:sym typeface="Lato"/>
              </a:rPr>
              <a:t>eux est :</a:t>
            </a:r>
            <a:endParaRPr sz="1200">
              <a:solidFill>
                <a:srgbClr val="5C5C5C"/>
              </a:solidFill>
              <a:latin typeface="Lato"/>
              <a:ea typeface="Lato"/>
              <a:cs typeface="Lato"/>
              <a:sym typeface="Lato"/>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73" name="Google Shape;173;p20"/>
          <p:cNvSpPr txBox="1"/>
          <p:nvPr/>
        </p:nvSpPr>
        <p:spPr>
          <a:xfrm>
            <a:off x="2336800" y="1866900"/>
            <a:ext cx="2260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Exemple: ici,</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74" name="Google Shape;174;p20"/>
          <p:cNvSpPr txBox="1"/>
          <p:nvPr/>
        </p:nvSpPr>
        <p:spPr>
          <a:xfrm>
            <a:off x="50800" y="29210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Source : podcastscience.fm</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75" name="Google Shape;175;p20"/>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12</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id="176" name="Google Shape;176;p20"/>
          <p:cNvPicPr preferRelativeResize="0"/>
          <p:nvPr/>
        </p:nvPicPr>
        <p:blipFill>
          <a:blip r:embed="rId3">
            <a:alphaModFix/>
          </a:blip>
          <a:stretch>
            <a:fillRect/>
          </a:stretch>
        </p:blipFill>
        <p:spPr>
          <a:xfrm>
            <a:off x="50" y="1244397"/>
            <a:ext cx="4597401" cy="462632"/>
          </a:xfrm>
          <a:prstGeom prst="rect">
            <a:avLst/>
          </a:prstGeom>
          <a:noFill/>
          <a:ln>
            <a:noFill/>
          </a:ln>
        </p:spPr>
      </p:pic>
      <p:sp>
        <p:nvSpPr>
          <p:cNvPr id="177" name="Google Shape;177;p20"/>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SIMILARITÉ DE DICE-SORENSEN</a:t>
            </a:r>
            <a:endParaRPr/>
          </a:p>
        </p:txBody>
      </p:sp>
      <p:pic>
        <p:nvPicPr>
          <p:cNvPr id="178" name="Google Shape;178;p20"/>
          <p:cNvPicPr preferRelativeResize="0"/>
          <p:nvPr/>
        </p:nvPicPr>
        <p:blipFill>
          <a:blip r:embed="rId4">
            <a:alphaModFix/>
          </a:blip>
          <a:stretch>
            <a:fillRect/>
          </a:stretch>
        </p:blipFill>
        <p:spPr>
          <a:xfrm>
            <a:off x="2357631" y="2037029"/>
            <a:ext cx="1465069" cy="462650"/>
          </a:xfrm>
          <a:prstGeom prst="rect">
            <a:avLst/>
          </a:prstGeom>
          <a:noFill/>
          <a:ln>
            <a:noFill/>
          </a:ln>
        </p:spPr>
      </p:pic>
      <p:pic>
        <p:nvPicPr>
          <p:cNvPr descr="mots-cles.png" id="179" name="Google Shape;179;p20"/>
          <p:cNvPicPr preferRelativeResize="0"/>
          <p:nvPr/>
        </p:nvPicPr>
        <p:blipFill>
          <a:blip r:embed="rId5">
            <a:alphaModFix/>
          </a:blip>
          <a:stretch>
            <a:fillRect/>
          </a:stretch>
        </p:blipFill>
        <p:spPr>
          <a:xfrm>
            <a:off x="286650" y="1804176"/>
            <a:ext cx="1783450" cy="109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nvSpPr>
        <p:spPr>
          <a:xfrm>
            <a:off x="190500" y="884850"/>
            <a:ext cx="45465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Supposons qu’un utilisateur ait consulté, ou, mieux, "liké" quatre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documents A, B, C et D. On veut mesurer son</a:t>
            </a:r>
            <a:r>
              <a:rPr b="1" i="0" lang="en-CA" sz="1100" u="none" cap="none" strike="noStrike">
                <a:solidFill>
                  <a:srgbClr val="333399"/>
                </a:solidFill>
                <a:latin typeface="Arial"/>
                <a:ea typeface="Arial"/>
                <a:cs typeface="Arial"/>
                <a:sym typeface="Arial"/>
              </a:rPr>
              <a:t> profil</a:t>
            </a:r>
            <a:r>
              <a:rPr b="0" i="0" lang="en-CA" sz="1090" u="none" cap="none" strike="noStrike">
                <a:solidFill>
                  <a:srgbClr val="000000"/>
                </a:solidFill>
                <a:latin typeface="Arial"/>
                <a:ea typeface="Arial"/>
                <a:cs typeface="Arial"/>
                <a:sym typeface="Arial"/>
              </a:rPr>
              <a:t>.</a:t>
            </a:r>
            <a:endParaRPr b="0" i="0" sz="109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Font typeface="Arial"/>
              <a:buNone/>
            </a:pPr>
            <a:r>
              <a:rPr lang="en-CA" sz="1090">
                <a:solidFill>
                  <a:schemeClr val="dk1"/>
                </a:solidFill>
              </a:rPr>
              <a:t>Le plus simple est de regarder la</a:t>
            </a:r>
            <a:r>
              <a:rPr b="1" lang="en-CA" sz="1100">
                <a:solidFill>
                  <a:srgbClr val="333399"/>
                </a:solidFill>
              </a:rPr>
              <a:t> moyenne</a:t>
            </a:r>
            <a:r>
              <a:rPr lang="en-CA" sz="1090">
                <a:solidFill>
                  <a:schemeClr val="dk1"/>
                </a:solidFill>
              </a:rPr>
              <a:t> de ce qu’il aime:</a:t>
            </a:r>
            <a:endParaRPr>
              <a:solidFill>
                <a:schemeClr val="dk1"/>
              </a:solidFill>
            </a:endParaRPr>
          </a:p>
          <a:p>
            <a:pPr indent="0" lvl="0" marL="0" marR="0" rtl="0" algn="l">
              <a:lnSpc>
                <a:spcPct val="127272"/>
              </a:lnSpc>
              <a:spcBef>
                <a:spcPts val="0"/>
              </a:spcBef>
              <a:spcAft>
                <a:spcPts val="0"/>
              </a:spcAft>
              <a:buNone/>
            </a:pPr>
            <a:r>
              <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85" name="Google Shape;185;p21"/>
          <p:cNvSpPr txBox="1"/>
          <p:nvPr/>
        </p:nvSpPr>
        <p:spPr>
          <a:xfrm>
            <a:off x="190500" y="2179475"/>
            <a:ext cx="4267200" cy="1275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obtient alors un vecteur P de ses</a:t>
            </a:r>
            <a:r>
              <a:rPr b="1" i="0" lang="en-CA" sz="1100" u="none" cap="none" strike="noStrike">
                <a:solidFill>
                  <a:srgbClr val="333399"/>
                </a:solidFill>
                <a:latin typeface="Arial"/>
                <a:ea typeface="Arial"/>
                <a:cs typeface="Arial"/>
                <a:sym typeface="Arial"/>
              </a:rPr>
              <a:t> goûts moyens</a:t>
            </a:r>
            <a:r>
              <a:rPr b="0" i="0" lang="en-CA" sz="1090" u="none" cap="none" strike="noStrike">
                <a:solidFill>
                  <a:srgbClr val="000000"/>
                </a:solidFill>
                <a:latin typeface="Arial"/>
                <a:ea typeface="Arial"/>
                <a:cs typeface="Arial"/>
                <a:sym typeface="Arial"/>
              </a:rPr>
              <a:t>.</a:t>
            </a:r>
            <a:endParaRPr sz="1090"/>
          </a:p>
          <a:p>
            <a:pPr indent="0" lvl="0" marL="0" rtl="0" algn="l">
              <a:lnSpc>
                <a:spcPct val="128440"/>
              </a:lnSpc>
              <a:spcBef>
                <a:spcPts val="0"/>
              </a:spcBef>
              <a:spcAft>
                <a:spcPts val="0"/>
              </a:spcAft>
              <a:buNone/>
            </a:pPr>
            <a:r>
              <a:rPr lang="en-CA" sz="1090">
                <a:solidFill>
                  <a:schemeClr val="dk1"/>
                </a:solidFill>
              </a:rPr>
              <a:t>Ce vecteur P est celui qui est comparé aux nouveaux contenus.</a:t>
            </a:r>
            <a:endParaRPr sz="1090">
              <a:solidFill>
                <a:schemeClr val="dk1"/>
              </a:solidFill>
            </a:endParaRPr>
          </a:p>
          <a:p>
            <a:pPr indent="0" lvl="0" marL="0" rtl="0" algn="l">
              <a:lnSpc>
                <a:spcPct val="128440"/>
              </a:lnSpc>
              <a:spcBef>
                <a:spcPts val="0"/>
              </a:spcBef>
              <a:spcAft>
                <a:spcPts val="0"/>
              </a:spcAft>
              <a:buNone/>
            </a:pPr>
            <a:r>
              <a:rPr lang="en-CA" sz="1090">
                <a:solidFill>
                  <a:schemeClr val="dk1"/>
                </a:solidFill>
              </a:rPr>
              <a:t>-&gt; Les</a:t>
            </a:r>
            <a:r>
              <a:rPr lang="en-CA" sz="1090">
                <a:solidFill>
                  <a:schemeClr val="dk1"/>
                </a:solidFill>
                <a:latin typeface="Times New Roman"/>
                <a:ea typeface="Times New Roman"/>
                <a:cs typeface="Times New Roman"/>
                <a:sym typeface="Times New Roman"/>
              </a:rPr>
              <a:t> </a:t>
            </a:r>
            <a:r>
              <a:rPr lang="en-CA" sz="1090">
                <a:solidFill>
                  <a:schemeClr val="dk1"/>
                </a:solidFill>
              </a:rPr>
              <a:t>contenus </a:t>
            </a:r>
            <a:r>
              <a:rPr b="1" lang="en-CA" sz="1090">
                <a:solidFill>
                  <a:srgbClr val="333399"/>
                </a:solidFill>
              </a:rPr>
              <a:t>les plus proches de P</a:t>
            </a:r>
            <a:r>
              <a:rPr lang="en-CA" sz="1090">
                <a:solidFill>
                  <a:schemeClr val="dk1"/>
                </a:solidFill>
              </a:rPr>
              <a:t> sont proposés à l’utilisateur.</a:t>
            </a:r>
            <a:endParaRPr sz="1090">
              <a:solidFill>
                <a:schemeClr val="dk1"/>
              </a:solidFill>
            </a:endParaRPr>
          </a:p>
        </p:txBody>
      </p:sp>
      <p:pic>
        <p:nvPicPr>
          <p:cNvPr id="186" name="Google Shape;186;p21"/>
          <p:cNvPicPr preferRelativeResize="0"/>
          <p:nvPr/>
        </p:nvPicPr>
        <p:blipFill>
          <a:blip r:embed="rId3">
            <a:alphaModFix/>
          </a:blip>
          <a:stretch>
            <a:fillRect/>
          </a:stretch>
        </p:blipFill>
        <p:spPr>
          <a:xfrm>
            <a:off x="190500" y="1684700"/>
            <a:ext cx="4102975" cy="362850"/>
          </a:xfrm>
          <a:prstGeom prst="rect">
            <a:avLst/>
          </a:prstGeom>
          <a:noFill/>
          <a:ln>
            <a:noFill/>
          </a:ln>
        </p:spPr>
      </p:pic>
      <p:sp>
        <p:nvSpPr>
          <p:cNvPr id="187" name="Google Shape;187;p21"/>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MODÉLISATION DU PROFIL MÉTHODE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190500" y="884850"/>
            <a:ext cx="45465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Supposons qu’un utilisateur ait consulté, ou, mieux, "liké" quatre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documents A, B, C et D. On veut mesurer son</a:t>
            </a:r>
            <a:r>
              <a:rPr b="1" i="0" lang="en-CA" sz="1100" u="none" cap="none" strike="noStrike">
                <a:solidFill>
                  <a:srgbClr val="333399"/>
                </a:solidFill>
                <a:latin typeface="Arial"/>
                <a:ea typeface="Arial"/>
                <a:cs typeface="Arial"/>
                <a:sym typeface="Arial"/>
              </a:rPr>
              <a:t> profil</a:t>
            </a:r>
            <a:r>
              <a:rPr b="0" i="0" lang="en-CA" sz="1090" u="none" cap="none" strike="noStrike">
                <a:solidFill>
                  <a:srgbClr val="000000"/>
                </a:solidFill>
                <a:latin typeface="Arial"/>
                <a:ea typeface="Arial"/>
                <a:cs typeface="Arial"/>
                <a:sym typeface="Arial"/>
              </a:rPr>
              <a:t>.</a:t>
            </a:r>
            <a:endParaRPr b="0" i="0" sz="109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Font typeface="Arial"/>
              <a:buNone/>
            </a:pPr>
            <a:r>
              <a:rPr lang="en-CA" sz="1090">
                <a:solidFill>
                  <a:schemeClr val="dk1"/>
                </a:solidFill>
              </a:rPr>
              <a:t>Le plus simple est de regarder la</a:t>
            </a:r>
            <a:r>
              <a:rPr b="1" lang="en-CA" sz="1100">
                <a:solidFill>
                  <a:srgbClr val="333399"/>
                </a:solidFill>
              </a:rPr>
              <a:t> moyenne</a:t>
            </a:r>
            <a:r>
              <a:rPr lang="en-CA" sz="1090">
                <a:solidFill>
                  <a:schemeClr val="dk1"/>
                </a:solidFill>
              </a:rPr>
              <a:t> de ce qu’il aime:</a:t>
            </a:r>
            <a:endParaRPr>
              <a:solidFill>
                <a:schemeClr val="dk1"/>
              </a:solidFill>
            </a:endParaRPr>
          </a:p>
          <a:p>
            <a:pPr indent="0" lvl="0" marL="0" marR="0" rtl="0" algn="l">
              <a:lnSpc>
                <a:spcPct val="127272"/>
              </a:lnSpc>
              <a:spcBef>
                <a:spcPts val="0"/>
              </a:spcBef>
              <a:spcAft>
                <a:spcPts val="0"/>
              </a:spcAft>
              <a:buNone/>
            </a:pPr>
            <a:r>
              <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93" name="Google Shape;193;p22"/>
          <p:cNvSpPr txBox="1"/>
          <p:nvPr/>
        </p:nvSpPr>
        <p:spPr>
          <a:xfrm>
            <a:off x="190500" y="2179475"/>
            <a:ext cx="4267200" cy="1275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obtient alors un vecteur P de ses</a:t>
            </a:r>
            <a:r>
              <a:rPr b="1" i="0" lang="en-CA" sz="1100" u="none" cap="none" strike="noStrike">
                <a:solidFill>
                  <a:srgbClr val="333399"/>
                </a:solidFill>
                <a:latin typeface="Arial"/>
                <a:ea typeface="Arial"/>
                <a:cs typeface="Arial"/>
                <a:sym typeface="Arial"/>
              </a:rPr>
              <a:t> goûts moyens</a:t>
            </a:r>
            <a:r>
              <a:rPr b="0" i="0" lang="en-CA" sz="1090" u="none" cap="none" strike="noStrike">
                <a:solidFill>
                  <a:srgbClr val="000000"/>
                </a:solidFill>
                <a:latin typeface="Arial"/>
                <a:ea typeface="Arial"/>
                <a:cs typeface="Arial"/>
                <a:sym typeface="Arial"/>
              </a:rPr>
              <a:t>.</a:t>
            </a:r>
            <a:endParaRPr sz="1090"/>
          </a:p>
          <a:p>
            <a:pPr indent="0" lvl="0" marL="0" rtl="0" algn="l">
              <a:lnSpc>
                <a:spcPct val="128440"/>
              </a:lnSpc>
              <a:spcBef>
                <a:spcPts val="0"/>
              </a:spcBef>
              <a:spcAft>
                <a:spcPts val="0"/>
              </a:spcAft>
              <a:buNone/>
            </a:pPr>
            <a:r>
              <a:rPr lang="en-CA" sz="1090">
                <a:solidFill>
                  <a:schemeClr val="dk1"/>
                </a:solidFill>
              </a:rPr>
              <a:t>Ce vecteur P est celui qui est comparé aux nouveaux contenus.</a:t>
            </a:r>
            <a:endParaRPr sz="1090">
              <a:solidFill>
                <a:schemeClr val="dk1"/>
              </a:solidFill>
            </a:endParaRPr>
          </a:p>
          <a:p>
            <a:pPr indent="0" lvl="0" marL="0" rtl="0" algn="l">
              <a:lnSpc>
                <a:spcPct val="128440"/>
              </a:lnSpc>
              <a:spcBef>
                <a:spcPts val="0"/>
              </a:spcBef>
              <a:spcAft>
                <a:spcPts val="0"/>
              </a:spcAft>
              <a:buNone/>
            </a:pPr>
            <a:r>
              <a:rPr lang="en-CA" sz="1090">
                <a:solidFill>
                  <a:schemeClr val="dk1"/>
                </a:solidFill>
              </a:rPr>
              <a:t>-&gt; Les</a:t>
            </a:r>
            <a:r>
              <a:rPr lang="en-CA" sz="1090">
                <a:solidFill>
                  <a:schemeClr val="dk1"/>
                </a:solidFill>
                <a:latin typeface="Times New Roman"/>
                <a:ea typeface="Times New Roman"/>
                <a:cs typeface="Times New Roman"/>
                <a:sym typeface="Times New Roman"/>
              </a:rPr>
              <a:t> </a:t>
            </a:r>
            <a:r>
              <a:rPr lang="en-CA" sz="1090">
                <a:solidFill>
                  <a:schemeClr val="dk1"/>
                </a:solidFill>
              </a:rPr>
              <a:t>contenus </a:t>
            </a:r>
            <a:r>
              <a:rPr b="1" lang="en-CA" sz="1090">
                <a:solidFill>
                  <a:srgbClr val="333399"/>
                </a:solidFill>
              </a:rPr>
              <a:t>les plus proches de P</a:t>
            </a:r>
            <a:r>
              <a:rPr lang="en-CA" sz="1090">
                <a:solidFill>
                  <a:schemeClr val="dk1"/>
                </a:solidFill>
              </a:rPr>
              <a:t> sont proposés à l’utilisateur.</a:t>
            </a:r>
            <a:endParaRPr sz="1090">
              <a:solidFill>
                <a:schemeClr val="dk1"/>
              </a:solidFill>
            </a:endParaRPr>
          </a:p>
          <a:p>
            <a:pPr indent="0" lvl="0" marL="0" rtl="0" algn="l">
              <a:lnSpc>
                <a:spcPct val="128440"/>
              </a:lnSpc>
              <a:spcBef>
                <a:spcPts val="0"/>
              </a:spcBef>
              <a:spcAft>
                <a:spcPts val="0"/>
              </a:spcAft>
              <a:buNone/>
            </a:pPr>
            <a:r>
              <a:t/>
            </a:r>
            <a:endParaRPr sz="1090">
              <a:solidFill>
                <a:schemeClr val="dk1"/>
              </a:solidFill>
            </a:endParaRPr>
          </a:p>
          <a:p>
            <a:pPr indent="0" lvl="0" marL="0" rtl="0" algn="l">
              <a:lnSpc>
                <a:spcPct val="127272"/>
              </a:lnSpc>
              <a:spcBef>
                <a:spcPts val="0"/>
              </a:spcBef>
              <a:spcAft>
                <a:spcPts val="0"/>
              </a:spcAft>
              <a:buNone/>
            </a:pPr>
            <a:r>
              <a:rPr b="1" lang="en-CA" sz="1100">
                <a:solidFill>
                  <a:srgbClr val="333399"/>
                </a:solidFill>
              </a:rPr>
              <a:t>Inconvénient</a:t>
            </a:r>
            <a:r>
              <a:rPr lang="en-CA" sz="1090">
                <a:solidFill>
                  <a:schemeClr val="dk1"/>
                </a:solidFill>
              </a:rPr>
              <a:t> : s’il aime des choses très différentes, faire leur</a:t>
            </a:r>
            <a:br>
              <a:rPr lang="en-CA" sz="1090">
                <a:solidFill>
                  <a:schemeClr val="dk1"/>
                </a:solidFill>
                <a:latin typeface="Times New Roman"/>
                <a:ea typeface="Times New Roman"/>
                <a:cs typeface="Times New Roman"/>
                <a:sym typeface="Times New Roman"/>
              </a:rPr>
            </a:br>
            <a:r>
              <a:rPr lang="en-CA" sz="1090">
                <a:solidFill>
                  <a:schemeClr val="dk1"/>
                </a:solidFill>
              </a:rPr>
              <a:t>moyenne n’a aucun sens !</a:t>
            </a:r>
            <a:endParaRPr sz="1090">
              <a:solidFill>
                <a:schemeClr val="dk1"/>
              </a:solidFill>
            </a:endParaRPr>
          </a:p>
        </p:txBody>
      </p:sp>
      <p:pic>
        <p:nvPicPr>
          <p:cNvPr id="194" name="Google Shape;194;p22"/>
          <p:cNvPicPr preferRelativeResize="0"/>
          <p:nvPr/>
        </p:nvPicPr>
        <p:blipFill>
          <a:blip r:embed="rId3">
            <a:alphaModFix/>
          </a:blip>
          <a:stretch>
            <a:fillRect/>
          </a:stretch>
        </p:blipFill>
        <p:spPr>
          <a:xfrm>
            <a:off x="190500" y="1684700"/>
            <a:ext cx="4102975" cy="362850"/>
          </a:xfrm>
          <a:prstGeom prst="rect">
            <a:avLst/>
          </a:prstGeom>
          <a:noFill/>
          <a:ln>
            <a:noFill/>
          </a:ln>
        </p:spPr>
      </p:pic>
      <p:sp>
        <p:nvSpPr>
          <p:cNvPr id="195" name="Google Shape;195;p22"/>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MODÉLISATION DU PROFIL MÉTHODE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nvSpPr>
        <p:spPr>
          <a:xfrm>
            <a:off x="330200" y="965200"/>
            <a:ext cx="4267200" cy="558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commence par</a:t>
            </a:r>
            <a:r>
              <a:rPr b="1" i="0" lang="en-CA" sz="1100" u="none" cap="none" strike="noStrike">
                <a:solidFill>
                  <a:srgbClr val="333399"/>
                </a:solidFill>
                <a:latin typeface="Arial"/>
                <a:ea typeface="Arial"/>
                <a:cs typeface="Arial"/>
                <a:sym typeface="Arial"/>
              </a:rPr>
              <a:t> clusteriser</a:t>
            </a:r>
            <a:r>
              <a:rPr b="0" i="0" lang="en-CA" sz="1090" u="none" cap="none" strike="noStrike">
                <a:solidFill>
                  <a:srgbClr val="000000"/>
                </a:solidFill>
                <a:latin typeface="Arial"/>
                <a:ea typeface="Arial"/>
                <a:cs typeface="Arial"/>
                <a:sym typeface="Arial"/>
              </a:rPr>
              <a:t> les contenus passés. Par exemple,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on trouve que A et B forment un cluster et que C et D en forment un</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autre.</a:t>
            </a:r>
            <a:endParaRPr/>
          </a:p>
          <a:p>
            <a:pPr indent="0" lvl="0" marL="0" marR="0" rtl="0" algn="l">
              <a:lnSpc>
                <a:spcPct val="11500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01" name="Google Shape;201;p23"/>
          <p:cNvSpPr txBox="1"/>
          <p:nvPr/>
        </p:nvSpPr>
        <p:spPr>
          <a:xfrm>
            <a:off x="330200" y="1694213"/>
            <a:ext cx="4267200" cy="7239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Pour chaque nouveau contenu, on regarde la</a:t>
            </a:r>
            <a:r>
              <a:rPr b="1" i="0" lang="en-CA" sz="1100" u="none" cap="none" strike="noStrike">
                <a:solidFill>
                  <a:srgbClr val="333399"/>
                </a:solidFill>
                <a:latin typeface="Arial"/>
                <a:ea typeface="Arial"/>
                <a:cs typeface="Arial"/>
                <a:sym typeface="Arial"/>
              </a:rPr>
              <a:t> similarité avec</a:t>
            </a:r>
            <a:br>
              <a:rPr b="0" i="0" lang="en-CA" sz="1090" u="none" cap="none" strike="noStrike">
                <a:solidFill>
                  <a:srgbClr val="000000"/>
                </a:solidFill>
                <a:latin typeface="Times New Roman"/>
                <a:ea typeface="Times New Roman"/>
                <a:cs typeface="Times New Roman"/>
                <a:sym typeface="Times New Roman"/>
              </a:rPr>
            </a:br>
            <a:r>
              <a:rPr b="1" i="0" lang="en-CA" sz="1100" u="none" cap="none" strike="noStrike">
                <a:solidFill>
                  <a:srgbClr val="333399"/>
                </a:solidFill>
                <a:latin typeface="Arial"/>
                <a:ea typeface="Arial"/>
                <a:cs typeface="Arial"/>
                <a:sym typeface="Arial"/>
              </a:rPr>
              <a:t>chaque cluster</a:t>
            </a:r>
            <a:r>
              <a:rPr b="0" i="0" lang="en-CA" sz="1090" u="none" cap="none" strike="noStrike">
                <a:solidFill>
                  <a:srgbClr val="000000"/>
                </a:solidFill>
                <a:latin typeface="Arial"/>
                <a:ea typeface="Arial"/>
                <a:cs typeface="Arial"/>
                <a:sym typeface="Arial"/>
              </a:rPr>
              <a:t>, en utilisant la méthode que l’on veut : distance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minimale, maximale, moyenne, Ward ou encore similarité cosinus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avec la moyenne de chaque cluster.</a:t>
            </a:r>
            <a:endParaRPr/>
          </a:p>
          <a:p>
            <a:pPr indent="0" lvl="0" marL="0" marR="0" rtl="0" algn="l">
              <a:lnSpc>
                <a:spcPct val="125229"/>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02" name="Google Shape;202;p23"/>
          <p:cNvSpPr txBox="1"/>
          <p:nvPr/>
        </p:nvSpPr>
        <p:spPr>
          <a:xfrm>
            <a:off x="330200" y="2588325"/>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Ainsi, on est sûr de ne moyenner que des</a:t>
            </a:r>
            <a:r>
              <a:rPr b="1" i="0" lang="en-CA" sz="1100" u="none" cap="none" strike="noStrike">
                <a:solidFill>
                  <a:srgbClr val="333399"/>
                </a:solidFill>
                <a:latin typeface="Arial"/>
                <a:ea typeface="Arial"/>
                <a:cs typeface="Arial"/>
                <a:sym typeface="Arial"/>
              </a:rPr>
              <a:t> contenus comparables</a:t>
            </a:r>
            <a:r>
              <a:rPr b="0" i="0" lang="en-CA" sz="1090" u="none" cap="none" strike="noStrike">
                <a:solidFill>
                  <a:srgbClr val="000000"/>
                </a:solidFill>
                <a:latin typeface="Arial"/>
                <a:ea typeface="Arial"/>
                <a:cs typeface="Arial"/>
                <a:sym typeface="Arial"/>
              </a:rPr>
              <a: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03" name="Google Shape;203;p23"/>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MODÉLISATION DU PROFIL MÉTHODE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nvSpPr>
        <p:spPr>
          <a:xfrm>
            <a:off x="50800" y="8509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000000"/>
                </a:solidFill>
                <a:latin typeface="Arial"/>
                <a:ea typeface="Arial"/>
                <a:cs typeface="Arial"/>
                <a:sym typeface="Arial"/>
              </a:rPr>
              <a:t>Algorithm 1</a:t>
            </a:r>
            <a:r>
              <a:rPr b="0" i="0" lang="en-CA" sz="1090" u="none" cap="none" strike="noStrike">
                <a:solidFill>
                  <a:srgbClr val="000000"/>
                </a:solidFill>
                <a:latin typeface="Arial"/>
                <a:ea typeface="Arial"/>
                <a:cs typeface="Arial"/>
                <a:sym typeface="Arial"/>
              </a:rPr>
              <a:t> Recommandation basée sur le contenu</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09" name="Google Shape;209;p24"/>
          <p:cNvSpPr txBox="1"/>
          <p:nvPr/>
        </p:nvSpPr>
        <p:spPr>
          <a:xfrm>
            <a:off x="127000" y="1028700"/>
            <a:ext cx="4470400" cy="3937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896" u="none" cap="none" strike="noStrike">
                <a:solidFill>
                  <a:srgbClr val="000000"/>
                </a:solidFill>
                <a:latin typeface="Arial"/>
                <a:ea typeface="Arial"/>
                <a:cs typeface="Arial"/>
                <a:sym typeface="Arial"/>
              </a:rPr>
              <a:t>1:</a:t>
            </a:r>
            <a:r>
              <a:rPr b="1" i="0" lang="en-CA" sz="1100" u="none" cap="none" strike="noStrike">
                <a:solidFill>
                  <a:srgbClr val="000000"/>
                </a:solidFill>
                <a:latin typeface="Arial"/>
                <a:ea typeface="Arial"/>
                <a:cs typeface="Arial"/>
                <a:sym typeface="Arial"/>
              </a:rPr>
              <a:t>  Initialisation</a:t>
            </a:r>
            <a:r>
              <a:rPr b="0" i="0" lang="en-CA" sz="1090" u="none" cap="none" strike="noStrike">
                <a:solidFill>
                  <a:srgbClr val="000000"/>
                </a:solidFill>
                <a:latin typeface="Arial"/>
                <a:ea typeface="Arial"/>
                <a:cs typeface="Arial"/>
                <a:sym typeface="Arial"/>
              </a:rPr>
              <a:t> : X : matrice composée de vecteurs TF-IDF ou mots-</a:t>
            </a:r>
            <a:br>
              <a:rPr b="0" i="0" lang="en-CA" sz="1090" u="none" cap="none" strike="noStrike">
                <a:solidFill>
                  <a:srgbClr val="000000"/>
                </a:solidFill>
                <a:latin typeface="Times New Roman"/>
                <a:ea typeface="Times New Roman"/>
                <a:cs typeface="Times New Roman"/>
                <a:sym typeface="Times New Roman"/>
              </a:rPr>
            </a:br>
            <a:r>
              <a:rPr lang="en-CA" sz="1090"/>
              <a:t>                                  </a:t>
            </a:r>
            <a:r>
              <a:rPr b="0" i="0" lang="en-CA" sz="1090" u="none" cap="none" strike="noStrike">
                <a:solidFill>
                  <a:srgbClr val="000000"/>
                </a:solidFill>
                <a:latin typeface="Arial"/>
                <a:ea typeface="Arial"/>
                <a:cs typeface="Arial"/>
                <a:sym typeface="Arial"/>
              </a:rPr>
              <a:t>clés des contenus passés aimés de l’utilisateur.</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10" name="Google Shape;210;p24"/>
          <p:cNvSpPr txBox="1"/>
          <p:nvPr/>
        </p:nvSpPr>
        <p:spPr>
          <a:xfrm>
            <a:off x="127000" y="1384300"/>
            <a:ext cx="44704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896" u="none" cap="none" strike="noStrike">
                <a:solidFill>
                  <a:srgbClr val="000000"/>
                </a:solidFill>
                <a:latin typeface="Arial"/>
                <a:ea typeface="Arial"/>
                <a:cs typeface="Arial"/>
                <a:sym typeface="Arial"/>
              </a:rPr>
              <a:t>2:</a:t>
            </a:r>
            <a:r>
              <a:rPr b="1" i="0" lang="en-CA" sz="1100" u="none" cap="none" strike="noStrike">
                <a:solidFill>
                  <a:srgbClr val="000000"/>
                </a:solidFill>
                <a:latin typeface="Arial"/>
                <a:ea typeface="Arial"/>
                <a:cs typeface="Arial"/>
                <a:sym typeface="Arial"/>
              </a:rPr>
              <a:t>  for</a:t>
            </a:r>
            <a:r>
              <a:rPr b="0" i="0" lang="en-CA" sz="1090" u="none" cap="none" strike="noStrike">
                <a:solidFill>
                  <a:srgbClr val="000000"/>
                </a:solidFill>
                <a:latin typeface="Arial"/>
                <a:ea typeface="Arial"/>
                <a:cs typeface="Arial"/>
                <a:sym typeface="Arial"/>
              </a:rPr>
              <a:t> Chaque visite sur le site</a:t>
            </a:r>
            <a:r>
              <a:rPr b="1" i="0" lang="en-CA" sz="1100" u="none" cap="none" strike="noStrike">
                <a:solidFill>
                  <a:srgbClr val="000000"/>
                </a:solidFill>
                <a:latin typeface="Arial"/>
                <a:ea typeface="Arial"/>
                <a:cs typeface="Arial"/>
                <a:sym typeface="Arial"/>
              </a:rPr>
              <a:t> do</a:t>
            </a:r>
            <a:endParaRPr/>
          </a:p>
          <a:p>
            <a:pPr indent="0" lvl="0" marL="0" marR="0" rtl="0" algn="l">
              <a:lnSpc>
                <a:spcPct val="117129"/>
              </a:lnSpc>
              <a:spcBef>
                <a:spcPts val="0"/>
              </a:spcBef>
              <a:spcAft>
                <a:spcPts val="0"/>
              </a:spcAft>
              <a:buNone/>
            </a:pPr>
            <a:r>
              <a:t/>
            </a:r>
            <a:endParaRPr b="0" i="0" sz="1080" u="none" cap="none" strike="noStrike">
              <a:solidFill>
                <a:srgbClr val="000000"/>
              </a:solidFill>
              <a:latin typeface="Calibri"/>
              <a:ea typeface="Calibri"/>
              <a:cs typeface="Calibri"/>
              <a:sym typeface="Calibri"/>
            </a:endParaRPr>
          </a:p>
        </p:txBody>
      </p:sp>
      <p:sp>
        <p:nvSpPr>
          <p:cNvPr id="211" name="Google Shape;211;p24"/>
          <p:cNvSpPr txBox="1"/>
          <p:nvPr/>
        </p:nvSpPr>
        <p:spPr>
          <a:xfrm>
            <a:off x="127000" y="1574800"/>
            <a:ext cx="254000" cy="165100"/>
          </a:xfrm>
          <a:prstGeom prst="rect">
            <a:avLst/>
          </a:prstGeom>
          <a:noFill/>
          <a:ln>
            <a:noFill/>
          </a:ln>
        </p:spPr>
        <p:txBody>
          <a:bodyPr anchorCtr="0" anchor="t" bIns="0" lIns="0" spcFirstLastPara="1" rIns="0" wrap="square" tIns="0">
            <a:noAutofit/>
          </a:bodyPr>
          <a:lstStyle/>
          <a:p>
            <a:pPr indent="0" lvl="0" marL="0" marR="0" rtl="0" algn="l">
              <a:lnSpc>
                <a:spcPct val="134486"/>
              </a:lnSpc>
              <a:spcBef>
                <a:spcPts val="0"/>
              </a:spcBef>
              <a:spcAft>
                <a:spcPts val="0"/>
              </a:spcAft>
              <a:buNone/>
            </a:pPr>
            <a:r>
              <a:rPr b="0" i="0" lang="en-CA" sz="896" u="none" cap="none" strike="noStrike">
                <a:solidFill>
                  <a:srgbClr val="000000"/>
                </a:solidFill>
                <a:latin typeface="Arial"/>
                <a:ea typeface="Arial"/>
                <a:cs typeface="Arial"/>
                <a:sym typeface="Arial"/>
              </a:rPr>
              <a:t>3:</a:t>
            </a:r>
            <a:endParaRPr/>
          </a:p>
          <a:p>
            <a:pPr indent="0" lvl="0" marL="0" marR="0" rtl="0" algn="l">
              <a:lnSpc>
                <a:spcPct val="134486"/>
              </a:lnSpc>
              <a:spcBef>
                <a:spcPts val="0"/>
              </a:spcBef>
              <a:spcAft>
                <a:spcPts val="0"/>
              </a:spcAft>
              <a:buNone/>
            </a:pPr>
            <a:r>
              <a:t/>
            </a:r>
            <a:endParaRPr b="0" i="0" sz="896" u="none" cap="none" strike="noStrike">
              <a:solidFill>
                <a:srgbClr val="000000"/>
              </a:solidFill>
              <a:latin typeface="Arial"/>
              <a:ea typeface="Arial"/>
              <a:cs typeface="Arial"/>
              <a:sym typeface="Arial"/>
            </a:endParaRPr>
          </a:p>
        </p:txBody>
      </p:sp>
      <p:sp>
        <p:nvSpPr>
          <p:cNvPr id="212" name="Google Shape;212;p24"/>
          <p:cNvSpPr txBox="1"/>
          <p:nvPr/>
        </p:nvSpPr>
        <p:spPr>
          <a:xfrm>
            <a:off x="431800" y="1549400"/>
            <a:ext cx="3302000" cy="165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Calculer le profil-utilisateur avec la méthode 1 ou 2;</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213" name="Google Shape;213;p24"/>
          <p:cNvSpPr txBox="1"/>
          <p:nvPr/>
        </p:nvSpPr>
        <p:spPr>
          <a:xfrm>
            <a:off x="127000" y="1752600"/>
            <a:ext cx="241300" cy="152400"/>
          </a:xfrm>
          <a:prstGeom prst="rect">
            <a:avLst/>
          </a:prstGeom>
          <a:noFill/>
          <a:ln>
            <a:noFill/>
          </a:ln>
        </p:spPr>
        <p:txBody>
          <a:bodyPr anchorCtr="0" anchor="t" bIns="0" lIns="0" spcFirstLastPara="1" rIns="0" wrap="square" tIns="0">
            <a:noAutofit/>
          </a:bodyPr>
          <a:lstStyle/>
          <a:p>
            <a:pPr indent="0" lvl="0" marL="0" marR="0" rtl="0" algn="l">
              <a:lnSpc>
                <a:spcPct val="134486"/>
              </a:lnSpc>
              <a:spcBef>
                <a:spcPts val="0"/>
              </a:spcBef>
              <a:spcAft>
                <a:spcPts val="0"/>
              </a:spcAft>
              <a:buNone/>
            </a:pPr>
            <a:r>
              <a:rPr b="0" i="0" lang="en-CA" sz="896" u="none" cap="none" strike="noStrike">
                <a:solidFill>
                  <a:srgbClr val="000000"/>
                </a:solidFill>
                <a:latin typeface="Arial"/>
                <a:ea typeface="Arial"/>
                <a:cs typeface="Arial"/>
                <a:sym typeface="Arial"/>
              </a:rPr>
              <a:t>4:</a:t>
            </a:r>
            <a:endParaRPr/>
          </a:p>
          <a:p>
            <a:pPr indent="0" lvl="0" marL="0" marR="0" rtl="0" algn="l">
              <a:lnSpc>
                <a:spcPct val="134486"/>
              </a:lnSpc>
              <a:spcBef>
                <a:spcPts val="0"/>
              </a:spcBef>
              <a:spcAft>
                <a:spcPts val="0"/>
              </a:spcAft>
              <a:buNone/>
            </a:pPr>
            <a:r>
              <a:t/>
            </a:r>
            <a:endParaRPr b="0" i="0" sz="896" u="none" cap="none" strike="noStrike">
              <a:solidFill>
                <a:srgbClr val="000000"/>
              </a:solidFill>
              <a:latin typeface="Arial"/>
              <a:ea typeface="Arial"/>
              <a:cs typeface="Arial"/>
              <a:sym typeface="Arial"/>
            </a:endParaRPr>
          </a:p>
        </p:txBody>
      </p:sp>
      <p:sp>
        <p:nvSpPr>
          <p:cNvPr id="214" name="Google Shape;214;p24"/>
          <p:cNvSpPr txBox="1"/>
          <p:nvPr/>
        </p:nvSpPr>
        <p:spPr>
          <a:xfrm>
            <a:off x="431800" y="1727200"/>
            <a:ext cx="34036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Trouver le produit le plus similaire au profil-utilisateur;</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215" name="Google Shape;215;p24"/>
          <p:cNvSpPr txBox="1"/>
          <p:nvPr/>
        </p:nvSpPr>
        <p:spPr>
          <a:xfrm>
            <a:off x="127000" y="1917700"/>
            <a:ext cx="254000" cy="165100"/>
          </a:xfrm>
          <a:prstGeom prst="rect">
            <a:avLst/>
          </a:prstGeom>
          <a:noFill/>
          <a:ln>
            <a:noFill/>
          </a:ln>
        </p:spPr>
        <p:txBody>
          <a:bodyPr anchorCtr="0" anchor="t" bIns="0" lIns="0" spcFirstLastPara="1" rIns="0" wrap="square" tIns="0">
            <a:noAutofit/>
          </a:bodyPr>
          <a:lstStyle/>
          <a:p>
            <a:pPr indent="0" lvl="0" marL="0" marR="0" rtl="0" algn="l">
              <a:lnSpc>
                <a:spcPct val="134486"/>
              </a:lnSpc>
              <a:spcBef>
                <a:spcPts val="0"/>
              </a:spcBef>
              <a:spcAft>
                <a:spcPts val="0"/>
              </a:spcAft>
              <a:buNone/>
            </a:pPr>
            <a:r>
              <a:rPr b="0" i="0" lang="en-CA" sz="896" u="none" cap="none" strike="noStrike">
                <a:solidFill>
                  <a:srgbClr val="000000"/>
                </a:solidFill>
                <a:latin typeface="Arial"/>
                <a:ea typeface="Arial"/>
                <a:cs typeface="Arial"/>
                <a:sym typeface="Arial"/>
              </a:rPr>
              <a:t>5:</a:t>
            </a:r>
            <a:endParaRPr/>
          </a:p>
          <a:p>
            <a:pPr indent="0" lvl="0" marL="0" marR="0" rtl="0" algn="l">
              <a:lnSpc>
                <a:spcPct val="134486"/>
              </a:lnSpc>
              <a:spcBef>
                <a:spcPts val="0"/>
              </a:spcBef>
              <a:spcAft>
                <a:spcPts val="0"/>
              </a:spcAft>
              <a:buNone/>
            </a:pPr>
            <a:r>
              <a:t/>
            </a:r>
            <a:endParaRPr b="0" i="0" sz="896" u="none" cap="none" strike="noStrike">
              <a:solidFill>
                <a:srgbClr val="000000"/>
              </a:solidFill>
              <a:latin typeface="Arial"/>
              <a:ea typeface="Arial"/>
              <a:cs typeface="Arial"/>
              <a:sym typeface="Arial"/>
            </a:endParaRPr>
          </a:p>
        </p:txBody>
      </p:sp>
      <p:sp>
        <p:nvSpPr>
          <p:cNvPr id="216" name="Google Shape;216;p24"/>
          <p:cNvSpPr txBox="1"/>
          <p:nvPr/>
        </p:nvSpPr>
        <p:spPr>
          <a:xfrm>
            <a:off x="431800" y="1892300"/>
            <a:ext cx="2349500" cy="1651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000000"/>
                </a:solidFill>
                <a:latin typeface="Arial"/>
                <a:ea typeface="Arial"/>
                <a:cs typeface="Arial"/>
                <a:sym typeface="Arial"/>
              </a:rPr>
              <a:t>if</a:t>
            </a:r>
            <a:r>
              <a:rPr b="0" i="0" lang="en-CA" sz="1090" u="none" cap="none" strike="noStrike">
                <a:solidFill>
                  <a:srgbClr val="000000"/>
                </a:solidFill>
                <a:latin typeface="Arial"/>
                <a:ea typeface="Arial"/>
                <a:cs typeface="Arial"/>
                <a:sym typeface="Arial"/>
              </a:rPr>
              <a:t> </a:t>
            </a:r>
            <a:r>
              <a:rPr lang="en-CA" sz="1090"/>
              <a:t>l</a:t>
            </a:r>
            <a:r>
              <a:rPr b="0" i="0" lang="en-CA" sz="1090" u="none" cap="none" strike="noStrike">
                <a:solidFill>
                  <a:srgbClr val="000000"/>
                </a:solidFill>
                <a:latin typeface="Arial"/>
                <a:ea typeface="Arial"/>
                <a:cs typeface="Arial"/>
                <a:sym typeface="Arial"/>
              </a:rPr>
              <a:t>’utilisateur aime ce contenu</a:t>
            </a:r>
            <a:r>
              <a:rPr b="1" i="0" lang="en-CA" sz="1100" u="none" cap="none" strike="noStrike">
                <a:solidFill>
                  <a:srgbClr val="000000"/>
                </a:solidFill>
                <a:latin typeface="Arial"/>
                <a:ea typeface="Arial"/>
                <a:cs typeface="Arial"/>
                <a:sym typeface="Arial"/>
              </a:rPr>
              <a:t> then</a:t>
            </a:r>
            <a:endParaRPr/>
          </a:p>
          <a:p>
            <a:pPr indent="0" lvl="0" marL="0" marR="0" rtl="0" algn="l">
              <a:lnSpc>
                <a:spcPct val="115000"/>
              </a:lnSpc>
              <a:spcBef>
                <a:spcPts val="0"/>
              </a:spcBef>
              <a:spcAft>
                <a:spcPts val="0"/>
              </a:spcAft>
              <a:buNone/>
            </a:pPr>
            <a:r>
              <a:t/>
            </a:r>
            <a:endParaRPr b="1" i="0" sz="1100" u="none" cap="none" strike="noStrike">
              <a:solidFill>
                <a:srgbClr val="000000"/>
              </a:solidFill>
              <a:latin typeface="Arial"/>
              <a:ea typeface="Arial"/>
              <a:cs typeface="Arial"/>
              <a:sym typeface="Arial"/>
            </a:endParaRPr>
          </a:p>
        </p:txBody>
      </p:sp>
      <p:sp>
        <p:nvSpPr>
          <p:cNvPr id="217" name="Google Shape;217;p24"/>
          <p:cNvSpPr txBox="1"/>
          <p:nvPr/>
        </p:nvSpPr>
        <p:spPr>
          <a:xfrm>
            <a:off x="127000" y="2095500"/>
            <a:ext cx="241300" cy="152400"/>
          </a:xfrm>
          <a:prstGeom prst="rect">
            <a:avLst/>
          </a:prstGeom>
          <a:noFill/>
          <a:ln>
            <a:noFill/>
          </a:ln>
        </p:spPr>
        <p:txBody>
          <a:bodyPr anchorCtr="0" anchor="t" bIns="0" lIns="0" spcFirstLastPara="1" rIns="0" wrap="square" tIns="0">
            <a:noAutofit/>
          </a:bodyPr>
          <a:lstStyle/>
          <a:p>
            <a:pPr indent="0" lvl="0" marL="0" marR="0" rtl="0" algn="l">
              <a:lnSpc>
                <a:spcPct val="134486"/>
              </a:lnSpc>
              <a:spcBef>
                <a:spcPts val="0"/>
              </a:spcBef>
              <a:spcAft>
                <a:spcPts val="0"/>
              </a:spcAft>
              <a:buNone/>
            </a:pPr>
            <a:r>
              <a:rPr b="0" i="0" lang="en-CA" sz="896" u="none" cap="none" strike="noStrike">
                <a:solidFill>
                  <a:srgbClr val="000000"/>
                </a:solidFill>
                <a:latin typeface="Arial"/>
                <a:ea typeface="Arial"/>
                <a:cs typeface="Arial"/>
                <a:sym typeface="Arial"/>
              </a:rPr>
              <a:t>6:</a:t>
            </a:r>
            <a:endParaRPr/>
          </a:p>
          <a:p>
            <a:pPr indent="0" lvl="0" marL="0" marR="0" rtl="0" algn="l">
              <a:lnSpc>
                <a:spcPct val="134486"/>
              </a:lnSpc>
              <a:spcBef>
                <a:spcPts val="0"/>
              </a:spcBef>
              <a:spcAft>
                <a:spcPts val="0"/>
              </a:spcAft>
              <a:buNone/>
            </a:pPr>
            <a:r>
              <a:t/>
            </a:r>
            <a:endParaRPr b="0" i="0" sz="896" u="none" cap="none" strike="noStrike">
              <a:solidFill>
                <a:srgbClr val="000000"/>
              </a:solidFill>
              <a:latin typeface="Arial"/>
              <a:ea typeface="Arial"/>
              <a:cs typeface="Arial"/>
              <a:sym typeface="Arial"/>
            </a:endParaRPr>
          </a:p>
        </p:txBody>
      </p:sp>
      <p:sp>
        <p:nvSpPr>
          <p:cNvPr id="218" name="Google Shape;218;p24"/>
          <p:cNvSpPr txBox="1"/>
          <p:nvPr/>
        </p:nvSpPr>
        <p:spPr>
          <a:xfrm>
            <a:off x="571500" y="2070100"/>
            <a:ext cx="11557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Il est ajouté à X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219" name="Google Shape;219;p24"/>
          <p:cNvSpPr txBox="1"/>
          <p:nvPr/>
        </p:nvSpPr>
        <p:spPr>
          <a:xfrm>
            <a:off x="127000" y="2260600"/>
            <a:ext cx="228600" cy="139700"/>
          </a:xfrm>
          <a:prstGeom prst="rect">
            <a:avLst/>
          </a:prstGeom>
          <a:noFill/>
          <a:ln>
            <a:noFill/>
          </a:ln>
        </p:spPr>
        <p:txBody>
          <a:bodyPr anchorCtr="0" anchor="t" bIns="0" lIns="0" spcFirstLastPara="1" rIns="0" wrap="square" tIns="0">
            <a:noAutofit/>
          </a:bodyPr>
          <a:lstStyle/>
          <a:p>
            <a:pPr indent="0" lvl="0" marL="0" marR="0" rtl="0" algn="l">
              <a:lnSpc>
                <a:spcPct val="134486"/>
              </a:lnSpc>
              <a:spcBef>
                <a:spcPts val="0"/>
              </a:spcBef>
              <a:spcAft>
                <a:spcPts val="0"/>
              </a:spcAft>
              <a:buNone/>
            </a:pPr>
            <a:r>
              <a:rPr b="0" i="0" lang="en-CA" sz="896" u="none" cap="none" strike="noStrike">
                <a:solidFill>
                  <a:srgbClr val="000000"/>
                </a:solidFill>
                <a:latin typeface="Arial"/>
                <a:ea typeface="Arial"/>
                <a:cs typeface="Arial"/>
                <a:sym typeface="Arial"/>
              </a:rPr>
              <a:t>7:</a:t>
            </a:r>
            <a:endParaRPr/>
          </a:p>
          <a:p>
            <a:pPr indent="0" lvl="0" marL="0" marR="0" rtl="0" algn="l">
              <a:lnSpc>
                <a:spcPct val="134486"/>
              </a:lnSpc>
              <a:spcBef>
                <a:spcPts val="0"/>
              </a:spcBef>
              <a:spcAft>
                <a:spcPts val="0"/>
              </a:spcAft>
              <a:buNone/>
            </a:pPr>
            <a:r>
              <a:t/>
            </a:r>
            <a:endParaRPr b="0" i="0" sz="896" u="none" cap="none" strike="noStrike">
              <a:solidFill>
                <a:srgbClr val="000000"/>
              </a:solidFill>
              <a:latin typeface="Arial"/>
              <a:ea typeface="Arial"/>
              <a:cs typeface="Arial"/>
              <a:sym typeface="Arial"/>
            </a:endParaRPr>
          </a:p>
        </p:txBody>
      </p:sp>
      <p:sp>
        <p:nvSpPr>
          <p:cNvPr id="220" name="Google Shape;220;p24"/>
          <p:cNvSpPr txBox="1"/>
          <p:nvPr/>
        </p:nvSpPr>
        <p:spPr>
          <a:xfrm>
            <a:off x="431800" y="2235200"/>
            <a:ext cx="533400" cy="1651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000000"/>
                </a:solidFill>
                <a:latin typeface="Arial"/>
                <a:ea typeface="Arial"/>
                <a:cs typeface="Arial"/>
                <a:sym typeface="Arial"/>
              </a:rPr>
              <a:t>end if</a:t>
            </a:r>
            <a:endParaRPr/>
          </a:p>
          <a:p>
            <a:pPr indent="0" lvl="0" marL="0" marR="0" rtl="0" algn="l">
              <a:lnSpc>
                <a:spcPct val="115000"/>
              </a:lnSpc>
              <a:spcBef>
                <a:spcPts val="0"/>
              </a:spcBef>
              <a:spcAft>
                <a:spcPts val="0"/>
              </a:spcAft>
              <a:buNone/>
            </a:pPr>
            <a:r>
              <a:t/>
            </a:r>
            <a:endParaRPr b="1" i="0" sz="1100" u="none" cap="none" strike="noStrike">
              <a:solidFill>
                <a:srgbClr val="000000"/>
              </a:solidFill>
              <a:latin typeface="Arial"/>
              <a:ea typeface="Arial"/>
              <a:cs typeface="Arial"/>
              <a:sym typeface="Arial"/>
            </a:endParaRPr>
          </a:p>
        </p:txBody>
      </p:sp>
      <p:sp>
        <p:nvSpPr>
          <p:cNvPr id="221" name="Google Shape;221;p24"/>
          <p:cNvSpPr txBox="1"/>
          <p:nvPr/>
        </p:nvSpPr>
        <p:spPr>
          <a:xfrm>
            <a:off x="127000" y="2413000"/>
            <a:ext cx="44704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896" u="none" cap="none" strike="noStrike">
                <a:solidFill>
                  <a:srgbClr val="000000"/>
                </a:solidFill>
                <a:latin typeface="Arial"/>
                <a:ea typeface="Arial"/>
                <a:cs typeface="Arial"/>
                <a:sym typeface="Arial"/>
              </a:rPr>
              <a:t>8:</a:t>
            </a:r>
            <a:r>
              <a:rPr b="1" i="0" lang="en-CA" sz="1100" u="none" cap="none" strike="noStrike">
                <a:solidFill>
                  <a:srgbClr val="000000"/>
                </a:solidFill>
                <a:latin typeface="Arial"/>
                <a:ea typeface="Arial"/>
                <a:cs typeface="Arial"/>
                <a:sym typeface="Arial"/>
              </a:rPr>
              <a:t>  end for</a:t>
            </a:r>
            <a:endParaRPr/>
          </a:p>
          <a:p>
            <a:pPr indent="0" lvl="0" marL="0" marR="0" rtl="0" algn="l">
              <a:lnSpc>
                <a:spcPct val="119905"/>
              </a:lnSpc>
              <a:spcBef>
                <a:spcPts val="0"/>
              </a:spcBef>
              <a:spcAft>
                <a:spcPts val="0"/>
              </a:spcAft>
              <a:buNone/>
            </a:pPr>
            <a:r>
              <a:t/>
            </a:r>
            <a:endParaRPr b="0" i="0" sz="1055" u="none" cap="none" strike="noStrike">
              <a:solidFill>
                <a:srgbClr val="000000"/>
              </a:solidFill>
              <a:latin typeface="Calibri"/>
              <a:ea typeface="Calibri"/>
              <a:cs typeface="Calibri"/>
              <a:sym typeface="Calibri"/>
            </a:endParaRPr>
          </a:p>
        </p:txBody>
      </p:sp>
      <p:sp>
        <p:nvSpPr>
          <p:cNvPr id="222" name="Google Shape;222;p2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ALGORITHME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50800" y="1295400"/>
            <a:ext cx="4546600" cy="3937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On parle de</a:t>
            </a:r>
            <a:r>
              <a:rPr b="1" i="0" lang="en-CA" sz="1100" u="none" cap="none" strike="noStrike">
                <a:solidFill>
                  <a:srgbClr val="333399"/>
                </a:solidFill>
                <a:latin typeface="Arial"/>
                <a:ea typeface="Arial"/>
                <a:cs typeface="Arial"/>
                <a:sym typeface="Arial"/>
              </a:rPr>
              <a:t> cold-start</a:t>
            </a:r>
            <a:r>
              <a:rPr b="0" i="0" lang="en-CA" sz="1090" u="none" cap="none" strike="noStrike">
                <a:solidFill>
                  <a:srgbClr val="000000"/>
                </a:solidFill>
                <a:latin typeface="Arial"/>
                <a:ea typeface="Arial"/>
                <a:cs typeface="Arial"/>
                <a:sym typeface="Arial"/>
              </a:rPr>
              <a:t> lorsque l’on ne connaît pas du tout l’utilisateur et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qu’il n’a aimé aucun contenu.</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28" name="Google Shape;228;p25"/>
          <p:cNvSpPr txBox="1"/>
          <p:nvPr/>
        </p:nvSpPr>
        <p:spPr>
          <a:xfrm>
            <a:off x="50800" y="17272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est alors obligé de lui proposer des contenus choisis</a:t>
            </a:r>
            <a:r>
              <a:rPr b="1" i="0" lang="en-CA" sz="1100" u="none" cap="none" strike="noStrike">
                <a:solidFill>
                  <a:srgbClr val="333399"/>
                </a:solidFill>
                <a:latin typeface="Arial"/>
                <a:ea typeface="Arial"/>
                <a:cs typeface="Arial"/>
                <a:sym typeface="Arial"/>
              </a:rPr>
              <a:t> au hasard (*)</a:t>
            </a:r>
            <a:r>
              <a:rPr b="0" i="0" lang="en-CA" sz="1090" u="none" cap="none" strike="noStrike">
                <a:solidFill>
                  <a:srgbClr val="000000"/>
                </a:solidFill>
                <a:latin typeface="Arial"/>
                <a:ea typeface="Arial"/>
                <a:cs typeface="Arial"/>
                <a:sym typeface="Arial"/>
              </a:rPr>
              <a: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29" name="Google Shape;229;p2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LE PROBLÈME DU COLD START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nvSpPr>
        <p:spPr>
          <a:xfrm>
            <a:off x="50800" y="8509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Avantages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35" name="Google Shape;235;p26"/>
          <p:cNvSpPr txBox="1"/>
          <p:nvPr/>
        </p:nvSpPr>
        <p:spPr>
          <a:xfrm>
            <a:off x="330200" y="10668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L’algorithme fait des propositions personnalisées.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36" name="Google Shape;236;p26"/>
          <p:cNvSpPr txBox="1"/>
          <p:nvPr/>
        </p:nvSpPr>
        <p:spPr>
          <a:xfrm>
            <a:off x="330200" y="12700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Il ne requi</a:t>
            </a:r>
            <a:r>
              <a:rPr lang="en-CA" sz="1090"/>
              <a:t>e</a:t>
            </a:r>
            <a:r>
              <a:rPr b="0" i="0" lang="en-CA" sz="1090" u="none" cap="none" strike="noStrike">
                <a:solidFill>
                  <a:srgbClr val="000000"/>
                </a:solidFill>
                <a:latin typeface="Arial"/>
                <a:ea typeface="Arial"/>
                <a:cs typeface="Arial"/>
                <a:sym typeface="Arial"/>
              </a:rPr>
              <a:t>r</a:t>
            </a:r>
            <a:r>
              <a:rPr lang="en-CA" sz="1090"/>
              <a:t>t</a:t>
            </a:r>
            <a:r>
              <a:rPr b="0" i="0" lang="en-CA" sz="1090" u="none" cap="none" strike="noStrike">
                <a:solidFill>
                  <a:srgbClr val="000000"/>
                </a:solidFill>
                <a:latin typeface="Arial"/>
                <a:ea typeface="Arial"/>
                <a:cs typeface="Arial"/>
                <a:sym typeface="Arial"/>
              </a:rPr>
              <a:t> pas la participation de milliers d’utilisateurs.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37" name="Google Shape;237;p26"/>
          <p:cNvSpPr txBox="1"/>
          <p:nvPr/>
        </p:nvSpPr>
        <p:spPr>
          <a:xfrm>
            <a:off x="50800" y="15621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Inconvénients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38" name="Google Shape;238;p26"/>
          <p:cNvSpPr txBox="1"/>
          <p:nvPr/>
        </p:nvSpPr>
        <p:spPr>
          <a:xfrm>
            <a:off x="330200" y="17653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9266"/>
              </a:lnSpc>
              <a:spcBef>
                <a:spcPts val="0"/>
              </a:spcBef>
              <a:spcAft>
                <a:spcPts val="0"/>
              </a:spcAft>
              <a:buNone/>
            </a:pPr>
            <a:r>
              <a:rPr b="0" i="0" lang="en-CA" sz="1090" u="none" cap="none" strike="noStrike">
                <a:solidFill>
                  <a:srgbClr val="000000"/>
                </a:solidFill>
                <a:latin typeface="Arial"/>
                <a:ea typeface="Arial"/>
                <a:cs typeface="Arial"/>
                <a:sym typeface="Arial"/>
              </a:rPr>
              <a:t>L’algorithme ne se base que sur le profil-utilisateur, il ne prend pas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en compte les autres utilisateurs.</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39" name="Google Shape;239;p26"/>
          <p:cNvSpPr txBox="1"/>
          <p:nvPr/>
        </p:nvSpPr>
        <p:spPr>
          <a:xfrm>
            <a:off x="330200" y="21463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Il ne répond pas au problème du cold-start.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40" name="Google Shape;240;p26"/>
          <p:cNvSpPr txBox="1"/>
          <p:nvPr/>
        </p:nvSpPr>
        <p:spPr>
          <a:xfrm>
            <a:off x="330200" y="23622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Certains types de contenus (subjectifs) sont difficiles à comparer.</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41" name="Google Shape;241;p26"/>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RECOMMANDATION PAR CONTENU: 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ALGORITHMES BASÉS SUR LES UTILISATEURS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Introduction</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64" name="Google Shape;64;p10"/>
          <p:cNvSpPr txBox="1"/>
          <p:nvPr/>
        </p:nvSpPr>
        <p:spPr>
          <a:xfrm>
            <a:off x="215900" y="753875"/>
            <a:ext cx="4309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Objectif</a:t>
            </a:r>
            <a:r>
              <a:rPr b="0" i="0" lang="en-CA" sz="1090" u="none" cap="none" strike="noStrike">
                <a:solidFill>
                  <a:srgbClr val="000000"/>
                </a:solidFill>
                <a:latin typeface="Arial"/>
                <a:ea typeface="Arial"/>
                <a:cs typeface="Arial"/>
                <a:sym typeface="Arial"/>
              </a:rPr>
              <a:t> : proposer aux utilisateurs des choix</a:t>
            </a:r>
            <a:r>
              <a:rPr b="1" i="0" lang="en-CA" sz="1100" u="none" cap="none" strike="noStrike">
                <a:solidFill>
                  <a:srgbClr val="000000"/>
                </a:solidFill>
                <a:latin typeface="Arial"/>
                <a:ea typeface="Arial"/>
                <a:cs typeface="Arial"/>
                <a:sym typeface="Arial"/>
              </a:rPr>
              <a:t> pertinents</a:t>
            </a:r>
            <a:r>
              <a:rPr b="0" i="0" lang="en-CA" sz="1090" u="none" cap="none" strike="noStrike">
                <a:solidFill>
                  <a:srgbClr val="000000"/>
                </a:solidFill>
                <a:latin typeface="Arial"/>
                <a:ea typeface="Arial"/>
                <a:cs typeface="Arial"/>
                <a:sym typeface="Arial"/>
              </a:rPr>
              <a: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5" name="Google Shape;65;p10"/>
          <p:cNvSpPr txBox="1"/>
          <p:nvPr/>
        </p:nvSpPr>
        <p:spPr>
          <a:xfrm>
            <a:off x="215900" y="1095950"/>
            <a:ext cx="4326300" cy="14763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Applications nombreuses</a:t>
            </a:r>
            <a:r>
              <a:rPr b="1" lang="en-CA" sz="1100">
                <a:solidFill>
                  <a:srgbClr val="333399"/>
                </a:solidFill>
              </a:rPr>
              <a:t>:</a:t>
            </a:r>
            <a:r>
              <a:rPr b="0" i="0" lang="en-CA" sz="1090" u="none" cap="none" strike="noStrike">
                <a:solidFill>
                  <a:srgbClr val="000000"/>
                </a:solidFill>
                <a:latin typeface="Arial"/>
                <a:ea typeface="Arial"/>
                <a:cs typeface="Arial"/>
                <a:sym typeface="Arial"/>
              </a:rPr>
              <a:t> </a:t>
            </a:r>
            <a:endParaRPr sz="1090"/>
          </a:p>
          <a:p>
            <a:pPr indent="-317500" lvl="0" marL="457200" marR="0" rtl="0" algn="l">
              <a:lnSpc>
                <a:spcPct val="115000"/>
              </a:lnSpc>
              <a:spcBef>
                <a:spcPts val="0"/>
              </a:spcBef>
              <a:spcAft>
                <a:spcPts val="0"/>
              </a:spcAft>
              <a:buSzPts val="1400"/>
              <a:buChar char="●"/>
            </a:pPr>
            <a:r>
              <a:rPr lang="en-CA" sz="1090"/>
              <a:t>P</a:t>
            </a:r>
            <a:r>
              <a:rPr b="0" i="0" lang="en-CA" sz="1090" u="none" cap="none" strike="noStrike">
                <a:solidFill>
                  <a:srgbClr val="000000"/>
                </a:solidFill>
                <a:latin typeface="Arial"/>
                <a:ea typeface="Arial"/>
                <a:cs typeface="Arial"/>
                <a:sym typeface="Arial"/>
              </a:rPr>
              <a:t>roduits culturels </a:t>
            </a:r>
            <a:r>
              <a:rPr lang="en-CA" sz="1090">
                <a:solidFill>
                  <a:schemeClr val="dk1"/>
                </a:solidFill>
              </a:rPr>
              <a:t>(Amazon, Netflix, …)</a:t>
            </a:r>
            <a:endParaRPr sz="1090">
              <a:solidFill>
                <a:schemeClr val="dk1"/>
              </a:solidFill>
            </a:endParaRPr>
          </a:p>
          <a:p>
            <a:pPr indent="-317500" lvl="0" marL="457200" marR="0" rtl="0" algn="l">
              <a:lnSpc>
                <a:spcPct val="115000"/>
              </a:lnSpc>
              <a:spcBef>
                <a:spcPts val="0"/>
              </a:spcBef>
              <a:spcAft>
                <a:spcPts val="0"/>
              </a:spcAft>
              <a:buSzPts val="1400"/>
              <a:buChar char="●"/>
            </a:pPr>
            <a:r>
              <a:rPr lang="en-CA" sz="1090">
                <a:solidFill>
                  <a:schemeClr val="dk1"/>
                </a:solidFill>
              </a:rPr>
              <a:t>Publicité (Criteo, Facebook, …)</a:t>
            </a:r>
            <a:endParaRPr sz="1090">
              <a:solidFill>
                <a:schemeClr val="dk1"/>
              </a:solidFill>
            </a:endParaRPr>
          </a:p>
          <a:p>
            <a:pPr indent="-317500" lvl="0" marL="457200" marR="0" rtl="0" algn="l">
              <a:lnSpc>
                <a:spcPct val="115000"/>
              </a:lnSpc>
              <a:spcBef>
                <a:spcPts val="0"/>
              </a:spcBef>
              <a:spcAft>
                <a:spcPts val="0"/>
              </a:spcAft>
              <a:buSzPts val="1400"/>
              <a:buChar char="●"/>
            </a:pPr>
            <a:r>
              <a:rPr lang="en-CA" sz="1090">
                <a:solidFill>
                  <a:schemeClr val="dk1"/>
                </a:solidFill>
              </a:rPr>
              <a:t>Réseaux sociaux</a:t>
            </a:r>
            <a:r>
              <a:rPr lang="en-CA">
                <a:solidFill>
                  <a:schemeClr val="dk1"/>
                </a:solidFill>
              </a:rPr>
              <a:t> </a:t>
            </a:r>
            <a:r>
              <a:rPr lang="en-CA" sz="1090">
                <a:solidFill>
                  <a:schemeClr val="dk1"/>
                </a:solidFill>
              </a:rPr>
              <a:t>(Facebook, LinkedIn, Pinterest, YouTube, …)</a:t>
            </a:r>
            <a:endParaRPr sz="1090">
              <a:solidFill>
                <a:schemeClr val="dk1"/>
              </a:solidFill>
            </a:endParaRPr>
          </a:p>
          <a:p>
            <a:pPr indent="-317500" lvl="0" marL="457200" marR="0" rtl="0" algn="l">
              <a:lnSpc>
                <a:spcPct val="115000"/>
              </a:lnSpc>
              <a:spcBef>
                <a:spcPts val="0"/>
              </a:spcBef>
              <a:spcAft>
                <a:spcPts val="0"/>
              </a:spcAft>
              <a:buSzPts val="1400"/>
              <a:buChar char="●"/>
            </a:pPr>
            <a:r>
              <a:rPr lang="en-CA" sz="1090">
                <a:solidFill>
                  <a:schemeClr val="dk1"/>
                </a:solidFill>
              </a:rPr>
              <a:t>Recherche Web (Google,</a:t>
            </a:r>
            <a:r>
              <a:rPr lang="en-CA" sz="1090">
                <a:solidFill>
                  <a:schemeClr val="dk1"/>
                </a:solidFill>
                <a:latin typeface="Times New Roman"/>
                <a:ea typeface="Times New Roman"/>
                <a:cs typeface="Times New Roman"/>
                <a:sym typeface="Times New Roman"/>
              </a:rPr>
              <a:t> </a:t>
            </a:r>
            <a:r>
              <a:rPr lang="en-CA" sz="1090">
                <a:solidFill>
                  <a:schemeClr val="dk1"/>
                </a:solidFill>
              </a:rPr>
              <a:t>Bing, …)</a:t>
            </a:r>
            <a:endParaRPr sz="1090">
              <a:solidFill>
                <a:schemeClr val="dk1"/>
              </a:solidFill>
            </a:endParaRPr>
          </a:p>
          <a:p>
            <a:pPr indent="-317500" lvl="0" marL="457200" marR="0" rtl="0" algn="l">
              <a:lnSpc>
                <a:spcPct val="115000"/>
              </a:lnSpc>
              <a:spcBef>
                <a:spcPts val="0"/>
              </a:spcBef>
              <a:spcAft>
                <a:spcPts val="0"/>
              </a:spcAft>
              <a:buSzPts val="1400"/>
              <a:buChar char="●"/>
            </a:pPr>
            <a:r>
              <a:rPr lang="en-CA" sz="1090">
                <a:solidFill>
                  <a:schemeClr val="dk1"/>
                </a:solidFill>
              </a:rPr>
              <a:t>Sites de rencontres (Meetic, Tinder, …)</a:t>
            </a:r>
            <a:endParaRPr>
              <a:solidFill>
                <a:schemeClr val="dk1"/>
              </a:solidFill>
            </a:endParaRPr>
          </a:p>
          <a:p>
            <a:pPr indent="0" lvl="0" marL="0" rtl="0" algn="l">
              <a:lnSpc>
                <a:spcPct val="128440"/>
              </a:lnSpc>
              <a:spcBef>
                <a:spcPts val="0"/>
              </a:spcBef>
              <a:spcAft>
                <a:spcPts val="0"/>
              </a:spcAft>
              <a:buNone/>
            </a:pPr>
            <a:r>
              <a:t/>
            </a:r>
            <a:endParaRPr sz="1090">
              <a:solidFill>
                <a:schemeClr val="dk1"/>
              </a:solidFill>
              <a:latin typeface="Calibri"/>
              <a:ea typeface="Calibri"/>
              <a:cs typeface="Calibri"/>
              <a:sym typeface="Calibri"/>
            </a:endParaRPr>
          </a:p>
          <a:p>
            <a:pPr indent="0" lvl="0" marL="0" rtl="0" algn="l">
              <a:lnSpc>
                <a:spcPct val="116055"/>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90"/>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6" name="Google Shape;66;p10"/>
          <p:cNvSpPr txBox="1"/>
          <p:nvPr/>
        </p:nvSpPr>
        <p:spPr>
          <a:xfrm>
            <a:off x="245450" y="2671850"/>
            <a:ext cx="4267200" cy="5988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1" i="0" lang="en-CA" sz="1100" u="none" cap="none" strike="noStrike">
                <a:solidFill>
                  <a:srgbClr val="333399"/>
                </a:solidFill>
                <a:latin typeface="Arial"/>
                <a:ea typeface="Arial"/>
                <a:cs typeface="Arial"/>
                <a:sym typeface="Arial"/>
              </a:rPr>
              <a:t>Principe intuitif</a:t>
            </a:r>
            <a:r>
              <a:rPr b="0" i="0" lang="en-CA" sz="1090" u="none" cap="none" strike="noStrike">
                <a:solidFill>
                  <a:srgbClr val="000000"/>
                </a:solidFill>
                <a:latin typeface="Arial"/>
                <a:ea typeface="Arial"/>
                <a:cs typeface="Arial"/>
                <a:sym typeface="Arial"/>
              </a:rPr>
              <a:t> : utilisation des caractéristiques de l’utilisateur et/ou</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des produits pour proposer des choix parmi un catalogue de choix</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possibles.</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67" name="Google Shape;67;p10"/>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68" name="Google Shape;68;p10"/>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a:t>
            </a:r>
            <a:endParaRPr/>
          </a:p>
        </p:txBody>
      </p:sp>
      <p:sp>
        <p:nvSpPr>
          <p:cNvPr id="252" name="Google Shape;252;p28"/>
          <p:cNvSpPr txBox="1"/>
          <p:nvPr/>
        </p:nvSpPr>
        <p:spPr>
          <a:xfrm>
            <a:off x="50800" y="647700"/>
            <a:ext cx="45465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On part du principe que les utilisateurs ayant aimé les mêmes choses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dans le passé aimeront les mêmes choses dans le futur.</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53" name="Google Shape;253;p28"/>
          <p:cNvSpPr txBox="1"/>
          <p:nvPr/>
        </p:nvSpPr>
        <p:spPr>
          <a:xfrm>
            <a:off x="2673700" y="2761825"/>
            <a:ext cx="1923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1" lang="en-CA" sz="1090" u="none" cap="none" strike="noStrike">
                <a:solidFill>
                  <a:srgbClr val="000000"/>
                </a:solidFill>
                <a:latin typeface="Arial"/>
                <a:ea typeface="Arial"/>
                <a:cs typeface="Arial"/>
                <a:sym typeface="Arial"/>
              </a:rPr>
              <a:t>Source : blog.comsysto.com</a:t>
            </a:r>
            <a:endParaRPr i="1"/>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54" name="Google Shape;254;p28"/>
          <p:cNvSpPr txBox="1"/>
          <p:nvPr/>
        </p:nvSpPr>
        <p:spPr>
          <a:xfrm>
            <a:off x="50800" y="29210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parle de</a:t>
            </a:r>
            <a:r>
              <a:rPr b="1" i="0" lang="en-CA" sz="1100" u="none" cap="none" strike="noStrike">
                <a:solidFill>
                  <a:srgbClr val="333399"/>
                </a:solidFill>
                <a:latin typeface="Arial"/>
                <a:ea typeface="Arial"/>
                <a:cs typeface="Arial"/>
                <a:sym typeface="Arial"/>
              </a:rPr>
              <a:t> collaborative filtering</a:t>
            </a:r>
            <a:r>
              <a:rPr b="0" i="0" lang="en-CA" sz="1090" u="none" cap="none" strike="noStrike">
                <a:solidFill>
                  <a:srgbClr val="000000"/>
                </a:solidFill>
                <a:latin typeface="Arial"/>
                <a:ea typeface="Arial"/>
                <a:cs typeface="Arial"/>
                <a:sym typeface="Arial"/>
              </a:rPr>
              <a: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pic>
        <p:nvPicPr>
          <p:cNvPr descr="userbased.png" id="255" name="Google Shape;255;p28"/>
          <p:cNvPicPr preferRelativeResize="0"/>
          <p:nvPr/>
        </p:nvPicPr>
        <p:blipFill>
          <a:blip r:embed="rId3">
            <a:alphaModFix/>
          </a:blip>
          <a:stretch>
            <a:fillRect/>
          </a:stretch>
        </p:blipFill>
        <p:spPr>
          <a:xfrm>
            <a:off x="857354" y="1050099"/>
            <a:ext cx="2978045" cy="1632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Problème de départ</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61" name="Google Shape;261;p29"/>
          <p:cNvSpPr txBox="1"/>
          <p:nvPr/>
        </p:nvSpPr>
        <p:spPr>
          <a:xfrm>
            <a:off x="25400" y="3028825"/>
            <a:ext cx="45465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cherche à</a:t>
            </a:r>
            <a:r>
              <a:rPr b="1" i="0" lang="en-CA" sz="1100" u="none" cap="none" strike="noStrike">
                <a:solidFill>
                  <a:srgbClr val="333399"/>
                </a:solidFill>
                <a:latin typeface="Arial"/>
                <a:ea typeface="Arial"/>
                <a:cs typeface="Arial"/>
                <a:sym typeface="Arial"/>
              </a:rPr>
              <a:t> remplir les cases inconnues</a:t>
            </a:r>
            <a:r>
              <a:rPr b="0" i="0" lang="en-CA" sz="1090" u="none" cap="none" strike="noStrike">
                <a:solidFill>
                  <a:srgbClr val="000000"/>
                </a:solidFill>
                <a:latin typeface="Arial"/>
                <a:ea typeface="Arial"/>
                <a:cs typeface="Arial"/>
                <a:sym typeface="Arial"/>
              </a:rPr>
              <a:t>.</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62" name="Google Shape;262;p29"/>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20</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263" name="Google Shape;263;p29"/>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PROBLÈME DE DÉPART</a:t>
            </a:r>
            <a:endParaRPr/>
          </a:p>
        </p:txBody>
      </p:sp>
      <p:pic>
        <p:nvPicPr>
          <p:cNvPr descr="userbased1.png" id="264" name="Google Shape;264;p29"/>
          <p:cNvPicPr preferRelativeResize="0"/>
          <p:nvPr/>
        </p:nvPicPr>
        <p:blipFill>
          <a:blip r:embed="rId3">
            <a:alphaModFix/>
          </a:blip>
          <a:stretch>
            <a:fillRect/>
          </a:stretch>
        </p:blipFill>
        <p:spPr>
          <a:xfrm>
            <a:off x="707712" y="631585"/>
            <a:ext cx="3181974" cy="219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SIMILARITÉ DES UTILISATEURS</a:t>
            </a:r>
            <a:endParaRPr/>
          </a:p>
        </p:txBody>
      </p:sp>
      <p:sp>
        <p:nvSpPr>
          <p:cNvPr id="270" name="Google Shape;270;p30"/>
          <p:cNvSpPr txBox="1"/>
          <p:nvPr/>
        </p:nvSpPr>
        <p:spPr>
          <a:xfrm>
            <a:off x="101650" y="713075"/>
            <a:ext cx="4546500" cy="5589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0" i="0" lang="en-CA" sz="1090" u="none" cap="none" strike="noStrike">
                <a:solidFill>
                  <a:srgbClr val="000000"/>
                </a:solidFill>
                <a:latin typeface="Lato"/>
                <a:ea typeface="Lato"/>
                <a:cs typeface="Lato"/>
                <a:sym typeface="Lato"/>
              </a:rPr>
              <a:t>Si x et y sont deux utilisateurs représentés par leur vecteur de goûts,</a:t>
            </a:r>
            <a:br>
              <a:rPr b="0" i="0" lang="en-CA" sz="1090" u="none" cap="none" strike="noStrike">
                <a:solidFill>
                  <a:srgbClr val="000000"/>
                </a:solidFill>
                <a:latin typeface="Lato"/>
                <a:ea typeface="Lato"/>
                <a:cs typeface="Lato"/>
                <a:sym typeface="Lato"/>
              </a:rPr>
            </a:br>
            <a:r>
              <a:rPr b="0" i="0" lang="en-CA" sz="1090" u="none" cap="none" strike="noStrike">
                <a:solidFill>
                  <a:srgbClr val="000000"/>
                </a:solidFill>
                <a:latin typeface="Lato"/>
                <a:ea typeface="Lato"/>
                <a:cs typeface="Lato"/>
                <a:sym typeface="Lato"/>
              </a:rPr>
              <a:t>alors la similarité entre eux est mesurée par le</a:t>
            </a:r>
            <a:r>
              <a:rPr b="1" i="0" lang="en-CA" sz="1100" u="none" cap="none" strike="noStrike">
                <a:solidFill>
                  <a:srgbClr val="333399"/>
                </a:solidFill>
                <a:latin typeface="Lato"/>
                <a:ea typeface="Lato"/>
                <a:cs typeface="Lato"/>
                <a:sym typeface="Lato"/>
              </a:rPr>
              <a:t> coefficient de</a:t>
            </a:r>
            <a:br>
              <a:rPr b="0" i="0" lang="en-CA" sz="1090" u="none" cap="none" strike="noStrike">
                <a:solidFill>
                  <a:srgbClr val="000000"/>
                </a:solidFill>
                <a:latin typeface="Lato"/>
                <a:ea typeface="Lato"/>
                <a:cs typeface="Lato"/>
                <a:sym typeface="Lato"/>
              </a:rPr>
            </a:br>
            <a:r>
              <a:rPr b="1" i="0" lang="en-CA" sz="1100" u="none" cap="none" strike="noStrike">
                <a:solidFill>
                  <a:srgbClr val="333399"/>
                </a:solidFill>
                <a:latin typeface="Lato"/>
                <a:ea typeface="Lato"/>
                <a:cs typeface="Lato"/>
                <a:sym typeface="Lato"/>
              </a:rPr>
              <a:t>corrélation</a:t>
            </a:r>
            <a:r>
              <a:rPr b="0" i="0" lang="en-CA" sz="1090" u="none" cap="none" strike="noStrike">
                <a:solidFill>
                  <a:srgbClr val="000000"/>
                </a:solidFill>
                <a:latin typeface="Lato"/>
                <a:ea typeface="Lato"/>
                <a:cs typeface="Lato"/>
                <a:sym typeface="Lato"/>
              </a:rPr>
              <a:t> :</a:t>
            </a:r>
            <a:endParaRPr>
              <a:latin typeface="Lato"/>
              <a:ea typeface="Lato"/>
              <a:cs typeface="Lato"/>
              <a:sym typeface="Lato"/>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Lato"/>
              <a:ea typeface="Lato"/>
              <a:cs typeface="Lato"/>
              <a:sym typeface="Lato"/>
            </a:endParaRPr>
          </a:p>
        </p:txBody>
      </p:sp>
      <p:sp>
        <p:nvSpPr>
          <p:cNvPr id="271" name="Google Shape;271;p30"/>
          <p:cNvSpPr txBox="1"/>
          <p:nvPr/>
        </p:nvSpPr>
        <p:spPr>
          <a:xfrm>
            <a:off x="330200" y="19939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Lato"/>
                <a:ea typeface="Lato"/>
                <a:cs typeface="Lato"/>
                <a:sym typeface="Lato"/>
              </a:rPr>
              <a:t>σ</a:t>
            </a:r>
            <a:r>
              <a:rPr b="0" i="0" lang="en-CA" sz="797" u="none" cap="none" strike="noStrike">
                <a:solidFill>
                  <a:srgbClr val="000000"/>
                </a:solidFill>
                <a:latin typeface="Lato"/>
                <a:ea typeface="Lato"/>
                <a:cs typeface="Lato"/>
                <a:sym typeface="Lato"/>
              </a:rPr>
              <a:t>x</a:t>
            </a:r>
            <a:r>
              <a:rPr b="0" i="0" lang="en-CA" sz="1090" u="none" cap="none" strike="noStrike">
                <a:solidFill>
                  <a:srgbClr val="000000"/>
                </a:solidFill>
                <a:latin typeface="Lato"/>
                <a:ea typeface="Lato"/>
                <a:cs typeface="Lato"/>
                <a:sym typeface="Lato"/>
              </a:rPr>
              <a:t> et σ</a:t>
            </a:r>
            <a:r>
              <a:rPr b="0" i="0" lang="en-CA" sz="797" u="none" cap="none" strike="noStrike">
                <a:solidFill>
                  <a:srgbClr val="000000"/>
                </a:solidFill>
                <a:latin typeface="Lato"/>
                <a:ea typeface="Lato"/>
                <a:cs typeface="Lato"/>
                <a:sym typeface="Lato"/>
              </a:rPr>
              <a:t>y</a:t>
            </a:r>
            <a:r>
              <a:rPr b="0" i="0" lang="en-CA" sz="1090" u="none" cap="none" strike="noStrike">
                <a:solidFill>
                  <a:srgbClr val="000000"/>
                </a:solidFill>
                <a:latin typeface="Lato"/>
                <a:ea typeface="Lato"/>
                <a:cs typeface="Lato"/>
                <a:sym typeface="Lato"/>
              </a:rPr>
              <a:t> sont les</a:t>
            </a:r>
            <a:r>
              <a:rPr b="1" i="0" lang="en-CA" sz="1100" u="none" cap="none" strike="noStrike">
                <a:solidFill>
                  <a:srgbClr val="333399"/>
                </a:solidFill>
                <a:latin typeface="Lato"/>
                <a:ea typeface="Lato"/>
                <a:cs typeface="Lato"/>
                <a:sym typeface="Lato"/>
              </a:rPr>
              <a:t> écarts-type</a:t>
            </a:r>
            <a:r>
              <a:rPr b="0" i="0" lang="en-CA" sz="1090" u="none" cap="none" strike="noStrike">
                <a:solidFill>
                  <a:srgbClr val="000000"/>
                </a:solidFill>
                <a:latin typeface="Lato"/>
                <a:ea typeface="Lato"/>
                <a:cs typeface="Lato"/>
                <a:sym typeface="Lato"/>
              </a:rPr>
              <a:t> de x et y. Ils mesurent la variance, la</a:t>
            </a:r>
            <a:br>
              <a:rPr b="0" i="0" lang="en-CA" sz="1090" u="none" cap="none" strike="noStrike">
                <a:solidFill>
                  <a:srgbClr val="000000"/>
                </a:solidFill>
                <a:latin typeface="Lato"/>
                <a:ea typeface="Lato"/>
                <a:cs typeface="Lato"/>
                <a:sym typeface="Lato"/>
              </a:rPr>
            </a:br>
            <a:r>
              <a:rPr b="0" i="0" lang="en-CA" sz="1090" u="none" cap="none" strike="noStrike">
                <a:solidFill>
                  <a:srgbClr val="000000"/>
                </a:solidFill>
                <a:latin typeface="Lato"/>
                <a:ea typeface="Lato"/>
                <a:cs typeface="Lato"/>
                <a:sym typeface="Lato"/>
              </a:rPr>
              <a:t>variabilité de chacun des utilisateurs.</a:t>
            </a:r>
            <a:endParaRPr>
              <a:latin typeface="Lato"/>
              <a:ea typeface="Lato"/>
              <a:cs typeface="Lato"/>
              <a:sym typeface="Lato"/>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Lato"/>
              <a:ea typeface="Lato"/>
              <a:cs typeface="Lato"/>
              <a:sym typeface="Lato"/>
            </a:endParaRPr>
          </a:p>
        </p:txBody>
      </p:sp>
      <p:sp>
        <p:nvSpPr>
          <p:cNvPr id="272" name="Google Shape;272;p30"/>
          <p:cNvSpPr txBox="1"/>
          <p:nvPr/>
        </p:nvSpPr>
        <p:spPr>
          <a:xfrm>
            <a:off x="330200" y="23749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Lato"/>
                <a:ea typeface="Lato"/>
                <a:cs typeface="Lato"/>
                <a:sym typeface="Lato"/>
              </a:rPr>
              <a:t>σ</a:t>
            </a:r>
            <a:r>
              <a:rPr b="0" i="0" lang="en-CA" sz="797" u="none" cap="none" strike="noStrike">
                <a:solidFill>
                  <a:srgbClr val="000000"/>
                </a:solidFill>
                <a:latin typeface="Lato"/>
                <a:ea typeface="Lato"/>
                <a:cs typeface="Lato"/>
                <a:sym typeface="Lato"/>
              </a:rPr>
              <a:t>xy</a:t>
            </a:r>
            <a:r>
              <a:rPr b="0" i="0" lang="en-CA" sz="1090" u="none" cap="none" strike="noStrike">
                <a:solidFill>
                  <a:srgbClr val="000000"/>
                </a:solidFill>
                <a:latin typeface="Lato"/>
                <a:ea typeface="Lato"/>
                <a:cs typeface="Lato"/>
                <a:sym typeface="Lato"/>
              </a:rPr>
              <a:t> est la</a:t>
            </a:r>
            <a:r>
              <a:rPr b="1" i="0" lang="en-CA" sz="1100" u="none" cap="none" strike="noStrike">
                <a:solidFill>
                  <a:srgbClr val="333399"/>
                </a:solidFill>
                <a:latin typeface="Lato"/>
                <a:ea typeface="Lato"/>
                <a:cs typeface="Lato"/>
                <a:sym typeface="Lato"/>
              </a:rPr>
              <a:t> covariance</a:t>
            </a:r>
            <a:r>
              <a:rPr b="0" i="0" lang="en-CA" sz="1090" u="none" cap="none" strike="noStrike">
                <a:solidFill>
                  <a:srgbClr val="000000"/>
                </a:solidFill>
                <a:latin typeface="Lato"/>
                <a:ea typeface="Lato"/>
                <a:cs typeface="Lato"/>
                <a:sym typeface="Lato"/>
              </a:rPr>
              <a:t> entre x et y. Elle décrit le comportement</a:t>
            </a:r>
            <a:endParaRPr>
              <a:latin typeface="Lato"/>
              <a:ea typeface="Lato"/>
              <a:cs typeface="Lato"/>
              <a:sym typeface="Lato"/>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Lato"/>
              <a:ea typeface="Lato"/>
              <a:cs typeface="Lato"/>
              <a:sym typeface="Lato"/>
            </a:endParaRPr>
          </a:p>
        </p:txBody>
      </p:sp>
      <p:sp>
        <p:nvSpPr>
          <p:cNvPr id="273" name="Google Shape;273;p30"/>
          <p:cNvSpPr txBox="1"/>
          <p:nvPr/>
        </p:nvSpPr>
        <p:spPr>
          <a:xfrm>
            <a:off x="330200" y="25400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Lato"/>
                <a:ea typeface="Lato"/>
                <a:cs typeface="Lato"/>
                <a:sym typeface="Lato"/>
              </a:rPr>
              <a:t>d’une des deux variables en fonction de l’autre. Par exemple, une</a:t>
            </a:r>
            <a:br>
              <a:rPr b="0" i="0" lang="en-CA" sz="1090" u="none" cap="none" strike="noStrike">
                <a:solidFill>
                  <a:srgbClr val="000000"/>
                </a:solidFill>
                <a:latin typeface="Lato"/>
                <a:ea typeface="Lato"/>
                <a:cs typeface="Lato"/>
                <a:sym typeface="Lato"/>
              </a:rPr>
            </a:br>
            <a:r>
              <a:rPr b="0" i="0" lang="en-CA" sz="1090" u="none" cap="none" strike="noStrike">
                <a:solidFill>
                  <a:srgbClr val="000000"/>
                </a:solidFill>
                <a:latin typeface="Lato"/>
                <a:ea typeface="Lato"/>
                <a:cs typeface="Lato"/>
                <a:sym typeface="Lato"/>
              </a:rPr>
              <a:t>covariance positive signifie que x et y varient dans le même sens.</a:t>
            </a:r>
            <a:endParaRPr>
              <a:latin typeface="Lato"/>
              <a:ea typeface="Lato"/>
              <a:cs typeface="Lato"/>
              <a:sym typeface="Lato"/>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Lato"/>
              <a:ea typeface="Lato"/>
              <a:cs typeface="Lato"/>
              <a:sym typeface="Lato"/>
            </a:endParaRPr>
          </a:p>
        </p:txBody>
      </p:sp>
      <p:sp>
        <p:nvSpPr>
          <p:cNvPr id="274" name="Google Shape;274;p30"/>
          <p:cNvSpPr txBox="1"/>
          <p:nvPr/>
        </p:nvSpPr>
        <p:spPr>
          <a:xfrm>
            <a:off x="330200" y="29337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Lato"/>
                <a:ea typeface="Lato"/>
                <a:cs typeface="Lato"/>
                <a:sym typeface="Lato"/>
              </a:rPr>
              <a:t>La</a:t>
            </a:r>
            <a:r>
              <a:rPr b="1" i="0" lang="en-CA" sz="1100" u="none" cap="none" strike="noStrike">
                <a:solidFill>
                  <a:srgbClr val="333399"/>
                </a:solidFill>
                <a:latin typeface="Lato"/>
                <a:ea typeface="Lato"/>
                <a:cs typeface="Lato"/>
                <a:sym typeface="Lato"/>
              </a:rPr>
              <a:t> corrélation</a:t>
            </a:r>
            <a:r>
              <a:rPr b="0" i="0" lang="en-CA" sz="1090" u="none" cap="none" strike="noStrike">
                <a:solidFill>
                  <a:srgbClr val="000000"/>
                </a:solidFill>
                <a:latin typeface="Lato"/>
                <a:ea typeface="Lato"/>
                <a:cs typeface="Lato"/>
                <a:sym typeface="Lato"/>
              </a:rPr>
              <a:t> ρ se trouve entre −1 (opposés) et 1 (identiques).</a:t>
            </a:r>
            <a:endParaRPr>
              <a:latin typeface="Lato"/>
              <a:ea typeface="Lato"/>
              <a:cs typeface="Lato"/>
              <a:sym typeface="Lato"/>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Lato"/>
              <a:ea typeface="Lato"/>
              <a:cs typeface="Lato"/>
              <a:sym typeface="Lato"/>
            </a:endParaRPr>
          </a:p>
        </p:txBody>
      </p:sp>
      <p:sp>
        <p:nvSpPr>
          <p:cNvPr id="275" name="Google Shape;275;p30"/>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21</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id="276" name="Google Shape;276;p30"/>
          <p:cNvPicPr preferRelativeResize="0"/>
          <p:nvPr/>
        </p:nvPicPr>
        <p:blipFill>
          <a:blip r:embed="rId3">
            <a:alphaModFix/>
          </a:blip>
          <a:stretch>
            <a:fillRect/>
          </a:stretch>
        </p:blipFill>
        <p:spPr>
          <a:xfrm>
            <a:off x="190575" y="1346626"/>
            <a:ext cx="4102026" cy="51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Gestion des données manquantes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82" name="Google Shape;282;p31"/>
          <p:cNvSpPr txBox="1"/>
          <p:nvPr/>
        </p:nvSpPr>
        <p:spPr>
          <a:xfrm>
            <a:off x="50800" y="749300"/>
            <a:ext cx="4546600" cy="3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CA" sz="1090" u="none" cap="none" strike="noStrike">
                <a:solidFill>
                  <a:srgbClr val="000000"/>
                </a:solidFill>
                <a:latin typeface="Arial"/>
                <a:ea typeface="Arial"/>
                <a:cs typeface="Arial"/>
                <a:sym typeface="Arial"/>
              </a:rPr>
              <a:t>Comment mesurer la corrélation entre deux utilisateurs si certaines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"cases" sont vides?</a:t>
            </a:r>
            <a:endParaRPr/>
          </a:p>
          <a:p>
            <a:pPr indent="0" lvl="0" marL="0" marR="0" rtl="0" algn="l">
              <a:lnSpc>
                <a:spcPct val="10000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83" name="Google Shape;283;p31"/>
          <p:cNvSpPr txBox="1"/>
          <p:nvPr/>
        </p:nvSpPr>
        <p:spPr>
          <a:xfrm>
            <a:off x="330200" y="1104900"/>
            <a:ext cx="4267200" cy="723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CA" sz="1100" u="none" cap="none" strike="noStrike">
                <a:solidFill>
                  <a:srgbClr val="333399"/>
                </a:solidFill>
                <a:latin typeface="Arial"/>
                <a:ea typeface="Arial"/>
                <a:cs typeface="Arial"/>
                <a:sym typeface="Arial"/>
              </a:rPr>
              <a:t>Solution 1</a:t>
            </a:r>
            <a:r>
              <a:rPr b="0" i="0" lang="en-CA" sz="1090" u="none" cap="none" strike="noStrike">
                <a:solidFill>
                  <a:srgbClr val="000000"/>
                </a:solidFill>
                <a:latin typeface="Arial"/>
                <a:ea typeface="Arial"/>
                <a:cs typeface="Arial"/>
                <a:sym typeface="Arial"/>
              </a:rPr>
              <a:t>: ne prendre en</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compte que les "lignes"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complètes pour les deux</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utilisateurs.</a:t>
            </a:r>
            <a:endParaRPr/>
          </a:p>
          <a:p>
            <a:pPr indent="0" lvl="0" marL="0" marR="0" rtl="0" algn="l">
              <a:lnSpc>
                <a:spcPct val="10000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84" name="Google Shape;284;p31"/>
          <p:cNvSpPr txBox="1"/>
          <p:nvPr/>
        </p:nvSpPr>
        <p:spPr>
          <a:xfrm>
            <a:off x="330200" y="1828800"/>
            <a:ext cx="4267200" cy="57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CA" sz="1100" u="none" cap="none" strike="noStrike">
                <a:solidFill>
                  <a:srgbClr val="333399"/>
                </a:solidFill>
                <a:latin typeface="Arial"/>
                <a:ea typeface="Arial"/>
                <a:cs typeface="Arial"/>
                <a:sym typeface="Arial"/>
              </a:rPr>
              <a:t>Solution 2</a:t>
            </a:r>
            <a:r>
              <a:rPr b="0" i="0" lang="en-CA" sz="1090" u="none" cap="none" strike="noStrike">
                <a:solidFill>
                  <a:srgbClr val="000000"/>
                </a:solidFill>
                <a:latin typeface="Arial"/>
                <a:ea typeface="Arial"/>
                <a:cs typeface="Arial"/>
                <a:sym typeface="Arial"/>
              </a:rPr>
              <a:t>: remplacer les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cases manquantes par la</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moyenne des notes des</a:t>
            </a:r>
            <a:endParaRPr/>
          </a:p>
          <a:p>
            <a:pPr indent="0" lvl="0" marL="0" marR="0" rtl="0" algn="l">
              <a:lnSpc>
                <a:spcPct val="10000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85" name="Google Shape;285;p31"/>
          <p:cNvSpPr txBox="1"/>
          <p:nvPr/>
        </p:nvSpPr>
        <p:spPr>
          <a:xfrm>
            <a:off x="330200" y="2316975"/>
            <a:ext cx="876300" cy="1779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utilisateurs.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286" name="Google Shape;286;p31"/>
          <p:cNvSpPr txBox="1"/>
          <p:nvPr/>
        </p:nvSpPr>
        <p:spPr>
          <a:xfrm>
            <a:off x="2476500" y="2654000"/>
            <a:ext cx="1866900" cy="1269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1" lang="en-CA" sz="1090" u="none" cap="none" strike="noStrike">
                <a:solidFill>
                  <a:srgbClr val="000000"/>
                </a:solidFill>
                <a:latin typeface="Arial"/>
                <a:ea typeface="Arial"/>
                <a:cs typeface="Arial"/>
                <a:sym typeface="Arial"/>
              </a:rPr>
              <a:t>Source : podcastscience.fm.</a:t>
            </a:r>
            <a:endParaRPr i="1"/>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287" name="Google Shape;287;p31"/>
          <p:cNvSpPr txBox="1"/>
          <p:nvPr/>
        </p:nvSpPr>
        <p:spPr>
          <a:xfrm>
            <a:off x="50800" y="2921000"/>
            <a:ext cx="45465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D’autres solutions existent mais elles sont beaucoup plus compliquées !</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88" name="Google Shape;288;p31"/>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22</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289" name="Google Shape;289;p31"/>
          <p:cNvSpPr txBox="1"/>
          <p:nvPr>
            <p:ph type="title"/>
          </p:nvPr>
        </p:nvSpPr>
        <p:spPr>
          <a:xfrm>
            <a:off x="-123600" y="0"/>
            <a:ext cx="48336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sz="2300"/>
              <a:t>GESTION DES DONNÉES MANQUANTES</a:t>
            </a:r>
            <a:endParaRPr sz="2300"/>
          </a:p>
        </p:txBody>
      </p:sp>
      <p:pic>
        <p:nvPicPr>
          <p:cNvPr descr="rating_table.png" id="290" name="Google Shape;290;p31"/>
          <p:cNvPicPr preferRelativeResize="0"/>
          <p:nvPr/>
        </p:nvPicPr>
        <p:blipFill>
          <a:blip r:embed="rId3">
            <a:alphaModFix/>
          </a:blip>
          <a:stretch>
            <a:fillRect/>
          </a:stretch>
        </p:blipFill>
        <p:spPr>
          <a:xfrm>
            <a:off x="2119750" y="1003750"/>
            <a:ext cx="2477650" cy="15762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Proposition de contenus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296" name="Google Shape;296;p32"/>
          <p:cNvSpPr txBox="1"/>
          <p:nvPr/>
        </p:nvSpPr>
        <p:spPr>
          <a:xfrm>
            <a:off x="330200" y="10541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On commence par</a:t>
            </a:r>
            <a:r>
              <a:rPr b="1" i="0" lang="en-CA" sz="1100" u="none" cap="none" strike="noStrike">
                <a:solidFill>
                  <a:srgbClr val="333399"/>
                </a:solidFill>
                <a:latin typeface="Arial"/>
                <a:ea typeface="Arial"/>
                <a:cs typeface="Arial"/>
                <a:sym typeface="Arial"/>
              </a:rPr>
              <a:t> calculer la corrélation</a:t>
            </a:r>
            <a:r>
              <a:rPr b="0" i="0" lang="en-CA" sz="1090" u="none" cap="none" strike="noStrike">
                <a:solidFill>
                  <a:srgbClr val="000000"/>
                </a:solidFill>
                <a:latin typeface="Arial"/>
                <a:ea typeface="Arial"/>
                <a:cs typeface="Arial"/>
                <a:sym typeface="Arial"/>
              </a:rPr>
              <a:t> entre l’utilisateur-cible et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tous les autres.</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97" name="Google Shape;297;p32"/>
          <p:cNvSpPr txBox="1"/>
          <p:nvPr/>
        </p:nvSpPr>
        <p:spPr>
          <a:xfrm>
            <a:off x="330200" y="1484650"/>
            <a:ext cx="4267200" cy="5589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0" i="0" lang="en-CA" sz="1090" u="none" cap="none" strike="noStrike">
                <a:solidFill>
                  <a:srgbClr val="000000"/>
                </a:solidFill>
                <a:latin typeface="Arial"/>
                <a:ea typeface="Arial"/>
                <a:cs typeface="Arial"/>
                <a:sym typeface="Arial"/>
              </a:rPr>
              <a:t>Les valeurs de corrélation sont alors utilisées comme des poids pour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calculer une</a:t>
            </a:r>
            <a:r>
              <a:rPr b="1" i="0" lang="en-CA" sz="1100" u="none" cap="none" strike="noStrike">
                <a:solidFill>
                  <a:srgbClr val="333399"/>
                </a:solidFill>
                <a:latin typeface="Arial"/>
                <a:ea typeface="Arial"/>
                <a:cs typeface="Arial"/>
                <a:sym typeface="Arial"/>
              </a:rPr>
              <a:t> moyenne pondérée</a:t>
            </a:r>
            <a:r>
              <a:rPr b="0" i="0" lang="en-CA" sz="1090" u="none" cap="none" strike="noStrike">
                <a:solidFill>
                  <a:srgbClr val="000000"/>
                </a:solidFill>
                <a:latin typeface="Arial"/>
                <a:ea typeface="Arial"/>
                <a:cs typeface="Arial"/>
                <a:sym typeface="Arial"/>
              </a:rPr>
              <a:t> de leurs notes (ratings) pour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chaque nouveau contenu.</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98" name="Google Shape;298;p32"/>
          <p:cNvSpPr txBox="1"/>
          <p:nvPr/>
        </p:nvSpPr>
        <p:spPr>
          <a:xfrm>
            <a:off x="330200" y="21654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Cette moyenne pondérée est utilisée pour</a:t>
            </a:r>
            <a:r>
              <a:rPr b="1" i="0" lang="en-CA" sz="1100" u="none" cap="none" strike="noStrike">
                <a:solidFill>
                  <a:srgbClr val="333399"/>
                </a:solidFill>
                <a:latin typeface="Arial"/>
                <a:ea typeface="Arial"/>
                <a:cs typeface="Arial"/>
                <a:sym typeface="Arial"/>
              </a:rPr>
              <a:t> prédire une note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utilisateur-cible/nouveau contenu.</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299" name="Google Shape;299;p32"/>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23</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300" name="Google Shape;300;p3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PROPOSITION DE CONTENUS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sp>
        <p:nvSpPr>
          <p:cNvPr id="306" name="Google Shape;306;p33"/>
          <p:cNvSpPr txBox="1"/>
          <p:nvPr/>
        </p:nvSpPr>
        <p:spPr>
          <a:xfrm>
            <a:off x="19685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07" name="Google Shape;307;p33"/>
          <p:cNvSpPr txBox="1"/>
          <p:nvPr/>
        </p:nvSpPr>
        <p:spPr>
          <a:xfrm>
            <a:off x="27559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08" name="Google Shape;308;p33"/>
          <p:cNvSpPr txBox="1"/>
          <p:nvPr/>
        </p:nvSpPr>
        <p:spPr>
          <a:xfrm>
            <a:off x="35179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2</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09" name="Google Shape;309;p33"/>
          <p:cNvSpPr txBox="1"/>
          <p:nvPr/>
        </p:nvSpPr>
        <p:spPr>
          <a:xfrm>
            <a:off x="558800" y="762000"/>
            <a:ext cx="13209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Systèmes avancés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0" name="Google Shape;310;p33"/>
          <p:cNvSpPr txBox="1"/>
          <p:nvPr/>
        </p:nvSpPr>
        <p:spPr>
          <a:xfrm>
            <a:off x="22479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1" name="Google Shape;311;p33"/>
          <p:cNvSpPr txBox="1"/>
          <p:nvPr/>
        </p:nvSpPr>
        <p:spPr>
          <a:xfrm>
            <a:off x="30353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2" name="Google Shape;312;p33"/>
          <p:cNvSpPr txBox="1"/>
          <p:nvPr/>
        </p:nvSpPr>
        <p:spPr>
          <a:xfrm>
            <a:off x="37846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3" name="Google Shape;313;p33"/>
          <p:cNvSpPr txBox="1"/>
          <p:nvPr/>
        </p:nvSpPr>
        <p:spPr>
          <a:xfrm>
            <a:off x="558800" y="939800"/>
            <a:ext cx="12954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Bases de données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4" name="Google Shape;314;p33"/>
          <p:cNvSpPr txBox="1"/>
          <p:nvPr/>
        </p:nvSpPr>
        <p:spPr>
          <a:xfrm>
            <a:off x="22479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5" name="Google Shape;315;p33"/>
          <p:cNvSpPr txBox="1"/>
          <p:nvPr/>
        </p:nvSpPr>
        <p:spPr>
          <a:xfrm>
            <a:off x="30353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6" name="Google Shape;316;p33"/>
          <p:cNvSpPr txBox="1"/>
          <p:nvPr/>
        </p:nvSpPr>
        <p:spPr>
          <a:xfrm>
            <a:off x="37846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7" name="Google Shape;317;p33"/>
          <p:cNvSpPr txBox="1"/>
          <p:nvPr/>
        </p:nvSpPr>
        <p:spPr>
          <a:xfrm>
            <a:off x="546100" y="1104900"/>
            <a:ext cx="13209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Fouille de données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8" name="Google Shape;318;p33"/>
          <p:cNvSpPr txBox="1"/>
          <p:nvPr/>
        </p:nvSpPr>
        <p:spPr>
          <a:xfrm>
            <a:off x="2247900" y="11049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19" name="Google Shape;319;p33"/>
          <p:cNvSpPr txBox="1"/>
          <p:nvPr/>
        </p:nvSpPr>
        <p:spPr>
          <a:xfrm>
            <a:off x="3035300" y="11049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0" name="Google Shape;320;p33"/>
          <p:cNvSpPr txBox="1"/>
          <p:nvPr/>
        </p:nvSpPr>
        <p:spPr>
          <a:xfrm>
            <a:off x="3784600" y="1104900"/>
            <a:ext cx="2286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1" name="Google Shape;321;p33"/>
          <p:cNvSpPr txBox="1"/>
          <p:nvPr/>
        </p:nvSpPr>
        <p:spPr>
          <a:xfrm>
            <a:off x="485050" y="1282700"/>
            <a:ext cx="14709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Intelligence Artificielle</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2" name="Google Shape;322;p33"/>
          <p:cNvSpPr txBox="1"/>
          <p:nvPr/>
        </p:nvSpPr>
        <p:spPr>
          <a:xfrm>
            <a:off x="22479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3" name="Google Shape;323;p33"/>
          <p:cNvSpPr txBox="1"/>
          <p:nvPr/>
        </p:nvSpPr>
        <p:spPr>
          <a:xfrm>
            <a:off x="30353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4" name="Google Shape;324;p33"/>
          <p:cNvSpPr txBox="1"/>
          <p:nvPr/>
        </p:nvSpPr>
        <p:spPr>
          <a:xfrm>
            <a:off x="37846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5" name="Google Shape;325;p33"/>
          <p:cNvSpPr txBox="1"/>
          <p:nvPr/>
        </p:nvSpPr>
        <p:spPr>
          <a:xfrm>
            <a:off x="990600" y="1447800"/>
            <a:ext cx="4827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XML</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6" name="Google Shape;326;p33"/>
          <p:cNvSpPr txBox="1"/>
          <p:nvPr/>
        </p:nvSpPr>
        <p:spPr>
          <a:xfrm>
            <a:off x="22479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7" name="Google Shape;327;p33"/>
          <p:cNvSpPr txBox="1"/>
          <p:nvPr/>
        </p:nvSpPr>
        <p:spPr>
          <a:xfrm>
            <a:off x="30353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8" name="Google Shape;328;p33"/>
          <p:cNvSpPr txBox="1"/>
          <p:nvPr/>
        </p:nvSpPr>
        <p:spPr>
          <a:xfrm>
            <a:off x="37846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29" name="Google Shape;329;p33"/>
          <p:cNvSpPr txBox="1"/>
          <p:nvPr/>
        </p:nvSpPr>
        <p:spPr>
          <a:xfrm>
            <a:off x="298150" y="1663600"/>
            <a:ext cx="4051200" cy="1752600"/>
          </a:xfrm>
          <a:prstGeom prst="rect">
            <a:avLst/>
          </a:prstGeom>
          <a:noFill/>
          <a:ln>
            <a:noFill/>
          </a:ln>
        </p:spPr>
        <p:txBody>
          <a:bodyPr anchorCtr="0" anchor="t" bIns="0" lIns="0" spcFirstLastPara="1" rIns="0" wrap="square" tIns="0">
            <a:noAutofit/>
          </a:bodyPr>
          <a:lstStyle/>
          <a:p>
            <a:pPr indent="0" lvl="0" marL="0" marR="0" rtl="0" algn="l">
              <a:lnSpc>
                <a:spcPct val="123535"/>
              </a:lnSpc>
              <a:spcBef>
                <a:spcPts val="0"/>
              </a:spcBef>
              <a:spcAft>
                <a:spcPts val="0"/>
              </a:spcAft>
              <a:buNone/>
            </a:pPr>
            <a:r>
              <a:rPr b="1" i="0" lang="en-CA" sz="1024" u="none" cap="none" strike="noStrike">
                <a:solidFill>
                  <a:srgbClr val="333399"/>
                </a:solidFill>
                <a:latin typeface="Arial"/>
                <a:ea typeface="Arial"/>
                <a:cs typeface="Arial"/>
                <a:sym typeface="Arial"/>
              </a:rPr>
              <a:t>L’étudiant 2 va-t-il aimer le cours de Fouilles de Données ?</a:t>
            </a:r>
            <a:endParaRPr b="1" i="0" sz="1024" u="none" cap="none" strike="noStrike">
              <a:solidFill>
                <a:srgbClr val="333399"/>
              </a:solidFill>
              <a:latin typeface="Arial"/>
              <a:ea typeface="Arial"/>
              <a:cs typeface="Arial"/>
              <a:sym typeface="Arial"/>
            </a:endParaRPr>
          </a:p>
          <a:p>
            <a:pPr indent="0" lvl="0" marL="0" marR="0" rtl="0" algn="l">
              <a:lnSpc>
                <a:spcPct val="123535"/>
              </a:lnSpc>
              <a:spcBef>
                <a:spcPts val="0"/>
              </a:spcBef>
              <a:spcAft>
                <a:spcPts val="0"/>
              </a:spcAft>
              <a:buNone/>
            </a:pPr>
            <a:r>
              <a:rPr lang="en-CA" sz="800">
                <a:solidFill>
                  <a:schemeClr val="dk1"/>
                </a:solidFill>
                <a:latin typeface="Roboto Mono"/>
                <a:ea typeface="Roboto Mono"/>
                <a:cs typeface="Roboto Mono"/>
                <a:sym typeface="Roboto Mono"/>
              </a:rPr>
              <a:t>import numpy as np</a:t>
            </a:r>
            <a:endParaRPr sz="800">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rPr lang="en-CA" sz="800">
                <a:solidFill>
                  <a:schemeClr val="dk1"/>
                </a:solidFill>
                <a:latin typeface="Roboto Mono"/>
                <a:ea typeface="Roboto Mono"/>
                <a:cs typeface="Roboto Mono"/>
                <a:sym typeface="Roboto Mono"/>
              </a:rPr>
              <a:t>E = np.array([[0,1,1,1],[1,1,0,0],[0,1,1,0]])</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C = np.corrcoef(E)</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print C</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   </a:t>
            </a:r>
            <a:r>
              <a:rPr lang="en-CA" sz="800">
                <a:solidFill>
                  <a:srgbClr val="38761D"/>
                </a:solidFill>
                <a:latin typeface="Roboto Mono"/>
                <a:ea typeface="Roboto Mono"/>
                <a:cs typeface="Roboto Mono"/>
                <a:sym typeface="Roboto Mono"/>
              </a:rPr>
              <a:t>[[     1.     -0.57735027  0.57735027]</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rgbClr val="38761D"/>
                </a:solidFill>
                <a:latin typeface="Roboto Mono"/>
                <a:ea typeface="Roboto Mono"/>
                <a:cs typeface="Roboto Mono"/>
                <a:sym typeface="Roboto Mono"/>
              </a:rPr>
              <a:t>    [-0.57735027      1.           0.   ]</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rgbClr val="38761D"/>
                </a:solidFill>
                <a:latin typeface="Roboto Mono"/>
                <a:ea typeface="Roboto Mono"/>
                <a:cs typeface="Roboto Mono"/>
                <a:sym typeface="Roboto Mono"/>
              </a:rPr>
              <a:t>    [ 0.57735027      0.           1.   ]]</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rating  =  C[0,2]*  1  +  C[1,2]*  0</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print rating</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    </a:t>
            </a:r>
            <a:r>
              <a:rPr lang="en-CA" sz="800">
                <a:solidFill>
                  <a:srgbClr val="38761D"/>
                </a:solidFill>
                <a:latin typeface="Roboto Mono"/>
                <a:ea typeface="Roboto Mono"/>
                <a:cs typeface="Roboto Mono"/>
                <a:sym typeface="Roboto Mono"/>
              </a:rPr>
              <a:t>0.57735026919</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1014">
                <a:solidFill>
                  <a:schemeClr val="dk1"/>
                </a:solidFill>
                <a:latin typeface="Roboto Mono"/>
                <a:ea typeface="Roboto Mono"/>
                <a:cs typeface="Roboto Mono"/>
                <a:sym typeface="Roboto Mono"/>
              </a:rPr>
              <a:t>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Clr>
                <a:schemeClr val="dk1"/>
              </a:buClr>
              <a:buFont typeface="Arial"/>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Clr>
                <a:schemeClr val="dk1"/>
              </a:buClr>
              <a:buFont typeface="Arial"/>
              <a:buNone/>
            </a:pPr>
            <a:r>
              <a:t/>
            </a:r>
            <a:endParaRPr sz="1014">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Clr>
                <a:schemeClr val="dk1"/>
              </a:buClr>
              <a:buFont typeface="Arial"/>
              <a:buNone/>
            </a:pPr>
            <a:r>
              <a:t/>
            </a:r>
            <a:endParaRPr sz="1014">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t/>
            </a:r>
            <a:endParaRPr b="1" sz="1024">
              <a:solidFill>
                <a:srgbClr val="333399"/>
              </a:solidFill>
            </a:endParaRPr>
          </a:p>
          <a:p>
            <a:pPr indent="0" lvl="0" marL="0" marR="0" rtl="0" algn="l">
              <a:lnSpc>
                <a:spcPct val="123535"/>
              </a:lnSpc>
              <a:spcBef>
                <a:spcPts val="0"/>
              </a:spcBef>
              <a:spcAft>
                <a:spcPts val="0"/>
              </a:spcAft>
              <a:buNone/>
            </a:pPr>
            <a:r>
              <a:t/>
            </a:r>
            <a:endParaRPr b="1" sz="1024">
              <a:solidFill>
                <a:srgbClr val="333399"/>
              </a:solidFill>
            </a:endParaRPr>
          </a:p>
          <a:p>
            <a:pPr indent="0" lvl="0" marL="0" marR="0" rtl="0" algn="l">
              <a:lnSpc>
                <a:spcPct val="123535"/>
              </a:lnSpc>
              <a:spcBef>
                <a:spcPts val="0"/>
              </a:spcBef>
              <a:spcAft>
                <a:spcPts val="0"/>
              </a:spcAft>
              <a:buNone/>
            </a:pPr>
            <a:r>
              <a:t/>
            </a:r>
            <a:endParaRPr b="1" i="0" sz="1024" u="none" cap="none" strike="noStrike">
              <a:solidFill>
                <a:srgbClr val="333399"/>
              </a:solidFill>
              <a:latin typeface="Arial"/>
              <a:ea typeface="Arial"/>
              <a:cs typeface="Arial"/>
              <a:sym typeface="Arial"/>
            </a:endParaRPr>
          </a:p>
        </p:txBody>
      </p:sp>
      <p:sp>
        <p:nvSpPr>
          <p:cNvPr id="330" name="Google Shape;330;p33"/>
          <p:cNvSpPr txBox="1"/>
          <p:nvPr/>
        </p:nvSpPr>
        <p:spPr>
          <a:xfrm>
            <a:off x="4483100" y="3289300"/>
            <a:ext cx="241300" cy="1397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24</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sp>
        <p:nvSpPr>
          <p:cNvPr id="336" name="Google Shape;336;p34"/>
          <p:cNvSpPr txBox="1"/>
          <p:nvPr/>
        </p:nvSpPr>
        <p:spPr>
          <a:xfrm>
            <a:off x="19685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37" name="Google Shape;337;p34"/>
          <p:cNvSpPr txBox="1"/>
          <p:nvPr/>
        </p:nvSpPr>
        <p:spPr>
          <a:xfrm>
            <a:off x="27559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38" name="Google Shape;338;p34"/>
          <p:cNvSpPr txBox="1"/>
          <p:nvPr/>
        </p:nvSpPr>
        <p:spPr>
          <a:xfrm>
            <a:off x="3517900" y="596900"/>
            <a:ext cx="774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Etudiant 2</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39" name="Google Shape;339;p34"/>
          <p:cNvSpPr txBox="1"/>
          <p:nvPr/>
        </p:nvSpPr>
        <p:spPr>
          <a:xfrm>
            <a:off x="558800" y="762000"/>
            <a:ext cx="13209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Systèmes avancés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0" name="Google Shape;340;p34"/>
          <p:cNvSpPr txBox="1"/>
          <p:nvPr/>
        </p:nvSpPr>
        <p:spPr>
          <a:xfrm>
            <a:off x="22479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1</a:t>
            </a:r>
            <a:endParaRPr b="0" i="0" sz="1014" u="none" cap="none" strike="noStrike">
              <a:solidFill>
                <a:srgbClr val="000000"/>
              </a:solidFill>
              <a:latin typeface="Arial"/>
              <a:ea typeface="Arial"/>
              <a:cs typeface="Arial"/>
              <a:sym typeface="Arial"/>
            </a:endParaRPr>
          </a:p>
        </p:txBody>
      </p:sp>
      <p:sp>
        <p:nvSpPr>
          <p:cNvPr id="341" name="Google Shape;341;p34"/>
          <p:cNvSpPr txBox="1"/>
          <p:nvPr/>
        </p:nvSpPr>
        <p:spPr>
          <a:xfrm>
            <a:off x="30353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3</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2" name="Google Shape;342;p34"/>
          <p:cNvSpPr txBox="1"/>
          <p:nvPr/>
        </p:nvSpPr>
        <p:spPr>
          <a:xfrm>
            <a:off x="3784600" y="7620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0</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3" name="Google Shape;343;p34"/>
          <p:cNvSpPr txBox="1"/>
          <p:nvPr/>
        </p:nvSpPr>
        <p:spPr>
          <a:xfrm>
            <a:off x="558800" y="939800"/>
            <a:ext cx="12954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Bases de données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4" name="Google Shape;344;p34"/>
          <p:cNvSpPr txBox="1"/>
          <p:nvPr/>
        </p:nvSpPr>
        <p:spPr>
          <a:xfrm>
            <a:off x="22479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5</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5" name="Google Shape;345;p34"/>
          <p:cNvSpPr txBox="1"/>
          <p:nvPr/>
        </p:nvSpPr>
        <p:spPr>
          <a:xfrm>
            <a:off x="30353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4</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6" name="Google Shape;346;p34"/>
          <p:cNvSpPr txBox="1"/>
          <p:nvPr/>
        </p:nvSpPr>
        <p:spPr>
          <a:xfrm>
            <a:off x="3784600" y="9398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4</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7" name="Google Shape;347;p34"/>
          <p:cNvSpPr txBox="1"/>
          <p:nvPr/>
        </p:nvSpPr>
        <p:spPr>
          <a:xfrm>
            <a:off x="546100" y="1104900"/>
            <a:ext cx="13209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Fouille de données</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8" name="Google Shape;348;p34"/>
          <p:cNvSpPr txBox="1"/>
          <p:nvPr/>
        </p:nvSpPr>
        <p:spPr>
          <a:xfrm>
            <a:off x="2247900" y="11049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4</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49" name="Google Shape;349;p34"/>
          <p:cNvSpPr txBox="1"/>
          <p:nvPr/>
        </p:nvSpPr>
        <p:spPr>
          <a:xfrm>
            <a:off x="3035300" y="1104900"/>
            <a:ext cx="2412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0" name="Google Shape;350;p34"/>
          <p:cNvSpPr txBox="1"/>
          <p:nvPr/>
        </p:nvSpPr>
        <p:spPr>
          <a:xfrm>
            <a:off x="3784600" y="1104900"/>
            <a:ext cx="228600" cy="1650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1" name="Google Shape;351;p34"/>
          <p:cNvSpPr txBox="1"/>
          <p:nvPr/>
        </p:nvSpPr>
        <p:spPr>
          <a:xfrm>
            <a:off x="485050" y="1282700"/>
            <a:ext cx="14709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Intelligence Artificielle</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2" name="Google Shape;352;p34"/>
          <p:cNvSpPr txBox="1"/>
          <p:nvPr/>
        </p:nvSpPr>
        <p:spPr>
          <a:xfrm>
            <a:off x="22479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4</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3" name="Google Shape;353;p34"/>
          <p:cNvSpPr txBox="1"/>
          <p:nvPr/>
        </p:nvSpPr>
        <p:spPr>
          <a:xfrm>
            <a:off x="30353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2</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4" name="Google Shape;354;p34"/>
          <p:cNvSpPr txBox="1"/>
          <p:nvPr/>
        </p:nvSpPr>
        <p:spPr>
          <a:xfrm>
            <a:off x="3784600" y="1282700"/>
            <a:ext cx="228600" cy="1524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5" name="Google Shape;355;p34"/>
          <p:cNvSpPr txBox="1"/>
          <p:nvPr/>
        </p:nvSpPr>
        <p:spPr>
          <a:xfrm>
            <a:off x="990600" y="1447800"/>
            <a:ext cx="4827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b="0" i="0" lang="en-CA" sz="1014" u="none" cap="none" strike="noStrike">
                <a:solidFill>
                  <a:srgbClr val="000000"/>
                </a:solidFill>
                <a:latin typeface="Arial"/>
                <a:ea typeface="Arial"/>
                <a:cs typeface="Arial"/>
                <a:sym typeface="Arial"/>
              </a:rPr>
              <a:t>XML</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6" name="Google Shape;356;p34"/>
          <p:cNvSpPr txBox="1"/>
          <p:nvPr/>
        </p:nvSpPr>
        <p:spPr>
          <a:xfrm>
            <a:off x="22479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5</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7" name="Google Shape;357;p34"/>
          <p:cNvSpPr txBox="1"/>
          <p:nvPr/>
        </p:nvSpPr>
        <p:spPr>
          <a:xfrm>
            <a:off x="30353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8" name="Google Shape;358;p34"/>
          <p:cNvSpPr txBox="1"/>
          <p:nvPr/>
        </p:nvSpPr>
        <p:spPr>
          <a:xfrm>
            <a:off x="3784600" y="1447800"/>
            <a:ext cx="279300" cy="203100"/>
          </a:xfrm>
          <a:prstGeom prst="rect">
            <a:avLst/>
          </a:prstGeom>
          <a:noFill/>
          <a:ln>
            <a:noFill/>
          </a:ln>
        </p:spPr>
        <p:txBody>
          <a:bodyPr anchorCtr="0" anchor="t" bIns="0" lIns="0" spcFirstLastPara="1" rIns="0" wrap="square" tIns="0">
            <a:noAutofit/>
          </a:bodyPr>
          <a:lstStyle/>
          <a:p>
            <a:pPr indent="0" lvl="0" marL="0" marR="0" rtl="0" algn="l">
              <a:lnSpc>
                <a:spcPct val="124753"/>
              </a:lnSpc>
              <a:spcBef>
                <a:spcPts val="0"/>
              </a:spcBef>
              <a:spcAft>
                <a:spcPts val="0"/>
              </a:spcAft>
              <a:buNone/>
            </a:pPr>
            <a:r>
              <a:rPr lang="en-CA" sz="1014"/>
              <a:t>1</a:t>
            </a:r>
            <a:endParaRPr/>
          </a:p>
          <a:p>
            <a:pPr indent="0" lvl="0" marL="0" marR="0" rtl="0" algn="l">
              <a:lnSpc>
                <a:spcPct val="124753"/>
              </a:lnSpc>
              <a:spcBef>
                <a:spcPts val="0"/>
              </a:spcBef>
              <a:spcAft>
                <a:spcPts val="0"/>
              </a:spcAft>
              <a:buNone/>
            </a:pPr>
            <a:r>
              <a:t/>
            </a:r>
            <a:endParaRPr b="0" i="0" sz="1014" u="none" cap="none" strike="noStrike">
              <a:solidFill>
                <a:srgbClr val="000000"/>
              </a:solidFill>
              <a:latin typeface="Arial"/>
              <a:ea typeface="Arial"/>
              <a:cs typeface="Arial"/>
              <a:sym typeface="Arial"/>
            </a:endParaRPr>
          </a:p>
        </p:txBody>
      </p:sp>
      <p:sp>
        <p:nvSpPr>
          <p:cNvPr id="359" name="Google Shape;359;p34"/>
          <p:cNvSpPr txBox="1"/>
          <p:nvPr/>
        </p:nvSpPr>
        <p:spPr>
          <a:xfrm>
            <a:off x="298150" y="1663600"/>
            <a:ext cx="4051200" cy="1752600"/>
          </a:xfrm>
          <a:prstGeom prst="rect">
            <a:avLst/>
          </a:prstGeom>
          <a:noFill/>
          <a:ln>
            <a:noFill/>
          </a:ln>
        </p:spPr>
        <p:txBody>
          <a:bodyPr anchorCtr="0" anchor="t" bIns="0" lIns="0" spcFirstLastPara="1" rIns="0" wrap="square" tIns="0">
            <a:noAutofit/>
          </a:bodyPr>
          <a:lstStyle/>
          <a:p>
            <a:pPr indent="0" lvl="0" marL="0" marR="0" rtl="0" algn="l">
              <a:lnSpc>
                <a:spcPct val="123535"/>
              </a:lnSpc>
              <a:spcBef>
                <a:spcPts val="0"/>
              </a:spcBef>
              <a:spcAft>
                <a:spcPts val="0"/>
              </a:spcAft>
              <a:buNone/>
            </a:pPr>
            <a:r>
              <a:rPr b="1" i="0" lang="en-CA" sz="1024" u="none" cap="none" strike="noStrike">
                <a:solidFill>
                  <a:srgbClr val="333399"/>
                </a:solidFill>
                <a:latin typeface="Arial"/>
                <a:ea typeface="Arial"/>
                <a:cs typeface="Arial"/>
                <a:sym typeface="Arial"/>
              </a:rPr>
              <a:t>L’étudiant 2 va-t-il aimer le cours de Fouilles de Données ?</a:t>
            </a:r>
            <a:endParaRPr b="1" i="0" sz="1024" u="none" cap="none" strike="noStrike">
              <a:solidFill>
                <a:srgbClr val="333399"/>
              </a:solidFill>
              <a:latin typeface="Arial"/>
              <a:ea typeface="Arial"/>
              <a:cs typeface="Arial"/>
              <a:sym typeface="Arial"/>
            </a:endParaRPr>
          </a:p>
          <a:p>
            <a:pPr indent="0" lvl="0" marL="0" marR="0" rtl="0" algn="l">
              <a:lnSpc>
                <a:spcPct val="123535"/>
              </a:lnSpc>
              <a:spcBef>
                <a:spcPts val="0"/>
              </a:spcBef>
              <a:spcAft>
                <a:spcPts val="0"/>
              </a:spcAft>
              <a:buNone/>
            </a:pPr>
            <a:r>
              <a:rPr lang="en-CA" sz="800">
                <a:solidFill>
                  <a:schemeClr val="dk1"/>
                </a:solidFill>
                <a:latin typeface="Roboto Mono"/>
                <a:ea typeface="Roboto Mono"/>
                <a:cs typeface="Roboto Mono"/>
                <a:sym typeface="Roboto Mono"/>
              </a:rPr>
              <a:t>import numpy as np</a:t>
            </a:r>
            <a:endParaRPr sz="800">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rPr lang="en-CA" sz="800">
                <a:solidFill>
                  <a:schemeClr val="dk1"/>
                </a:solidFill>
                <a:latin typeface="Roboto Mono"/>
                <a:ea typeface="Roboto Mono"/>
                <a:cs typeface="Roboto Mono"/>
                <a:sym typeface="Roboto Mono"/>
              </a:rPr>
              <a:t>E = np.array(</a:t>
            </a:r>
            <a:r>
              <a:rPr b="1" lang="en-CA" sz="814">
                <a:solidFill>
                  <a:schemeClr val="dk1"/>
                </a:solidFill>
                <a:latin typeface="Roboto Mono"/>
                <a:ea typeface="Roboto Mono"/>
                <a:cs typeface="Roboto Mono"/>
                <a:sym typeface="Roboto Mono"/>
              </a:rPr>
              <a:t>[[1,5,4,5],[3,4,2,1],[0,4,1,1]]</a:t>
            </a:r>
            <a:r>
              <a:rPr lang="en-CA" sz="800">
                <a:solidFill>
                  <a:schemeClr val="dk1"/>
                </a:solidFill>
                <a:latin typeface="Roboto Mono"/>
                <a:ea typeface="Roboto Mono"/>
                <a:cs typeface="Roboto Mono"/>
                <a:sym typeface="Roboto Mono"/>
              </a:rPr>
              <a:t>)</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C = np.corrcoef(E)</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print C</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rgbClr val="38761D"/>
                </a:solidFill>
                <a:latin typeface="Roboto Mono"/>
                <a:ea typeface="Roboto Mono"/>
                <a:cs typeface="Roboto Mono"/>
                <a:sym typeface="Roboto Mono"/>
              </a:rPr>
              <a:t>   [[     1.    </a:t>
            </a:r>
            <a:r>
              <a:rPr lang="en-CA" sz="800">
                <a:solidFill>
                  <a:srgbClr val="38761D"/>
                </a:solidFill>
                <a:latin typeface="Roboto Mono"/>
                <a:ea typeface="Roboto Mono"/>
                <a:cs typeface="Roboto Mono"/>
                <a:sym typeface="Roboto Mono"/>
              </a:rPr>
              <a:t>-0.2045983</a:t>
            </a:r>
            <a:r>
              <a:rPr lang="en-CA" sz="800">
                <a:solidFill>
                  <a:srgbClr val="38761D"/>
                </a:solidFill>
                <a:latin typeface="Roboto Mono"/>
                <a:ea typeface="Roboto Mono"/>
                <a:cs typeface="Roboto Mono"/>
                <a:sym typeface="Roboto Mono"/>
              </a:rPr>
              <a:t>  </a:t>
            </a:r>
            <a:r>
              <a:rPr lang="en-CA" sz="800">
                <a:solidFill>
                  <a:srgbClr val="38761D"/>
                </a:solidFill>
                <a:latin typeface="Roboto Mono"/>
                <a:ea typeface="Roboto Mono"/>
                <a:cs typeface="Roboto Mono"/>
                <a:sym typeface="Roboto Mono"/>
              </a:rPr>
              <a:t>0.66082714</a:t>
            </a:r>
            <a:r>
              <a:rPr lang="en-CA" sz="800">
                <a:solidFill>
                  <a:srgbClr val="38761D"/>
                </a:solidFill>
                <a:latin typeface="Roboto Mono"/>
                <a:ea typeface="Roboto Mono"/>
                <a:cs typeface="Roboto Mono"/>
                <a:sym typeface="Roboto Mono"/>
              </a:rPr>
              <a:t>]</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rgbClr val="38761D"/>
                </a:solidFill>
                <a:latin typeface="Roboto Mono"/>
                <a:ea typeface="Roboto Mono"/>
                <a:cs typeface="Roboto Mono"/>
                <a:sym typeface="Roboto Mono"/>
              </a:rPr>
              <a:t>    [</a:t>
            </a:r>
            <a:r>
              <a:rPr lang="en-CA" sz="800">
                <a:solidFill>
                  <a:srgbClr val="38761D"/>
                </a:solidFill>
                <a:latin typeface="Roboto Mono"/>
                <a:ea typeface="Roboto Mono"/>
                <a:cs typeface="Roboto Mono"/>
                <a:sym typeface="Roboto Mono"/>
              </a:rPr>
              <a:t>-0.2045983</a:t>
            </a:r>
            <a:r>
              <a:rPr lang="en-CA" sz="800">
                <a:solidFill>
                  <a:srgbClr val="38761D"/>
                </a:solidFill>
                <a:latin typeface="Roboto Mono"/>
                <a:ea typeface="Roboto Mono"/>
                <a:cs typeface="Roboto Mono"/>
                <a:sym typeface="Roboto Mono"/>
              </a:rPr>
              <a:t>      1.     </a:t>
            </a:r>
            <a:r>
              <a:rPr lang="en-CA" sz="800">
                <a:solidFill>
                  <a:srgbClr val="38761D"/>
                </a:solidFill>
                <a:latin typeface="Roboto Mono"/>
                <a:ea typeface="Roboto Mono"/>
                <a:cs typeface="Roboto Mono"/>
                <a:sym typeface="Roboto Mono"/>
              </a:rPr>
              <a:t>0.59628479</a:t>
            </a:r>
            <a:r>
              <a:rPr lang="en-CA" sz="800">
                <a:solidFill>
                  <a:srgbClr val="38761D"/>
                </a:solidFill>
                <a:latin typeface="Roboto Mono"/>
                <a:ea typeface="Roboto Mono"/>
                <a:cs typeface="Roboto Mono"/>
                <a:sym typeface="Roboto Mono"/>
              </a:rPr>
              <a:t>]</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rgbClr val="38761D"/>
                </a:solidFill>
                <a:latin typeface="Roboto Mono"/>
                <a:ea typeface="Roboto Mono"/>
                <a:cs typeface="Roboto Mono"/>
                <a:sym typeface="Roboto Mono"/>
              </a:rPr>
              <a:t>    [ </a:t>
            </a:r>
            <a:r>
              <a:rPr lang="en-CA" sz="800">
                <a:solidFill>
                  <a:srgbClr val="38761D"/>
                </a:solidFill>
                <a:latin typeface="Roboto Mono"/>
                <a:ea typeface="Roboto Mono"/>
                <a:cs typeface="Roboto Mono"/>
                <a:sym typeface="Roboto Mono"/>
              </a:rPr>
              <a:t>0.66082714</a:t>
            </a:r>
            <a:r>
              <a:rPr lang="en-CA" sz="800">
                <a:solidFill>
                  <a:srgbClr val="38761D"/>
                </a:solidFill>
                <a:latin typeface="Roboto Mono"/>
                <a:ea typeface="Roboto Mono"/>
                <a:cs typeface="Roboto Mono"/>
                <a:sym typeface="Roboto Mono"/>
              </a:rPr>
              <a:t> </a:t>
            </a:r>
            <a:r>
              <a:rPr lang="en-CA" sz="800">
                <a:solidFill>
                  <a:srgbClr val="38761D"/>
                </a:solidFill>
                <a:latin typeface="Roboto Mono"/>
                <a:ea typeface="Roboto Mono"/>
                <a:cs typeface="Roboto Mono"/>
                <a:sym typeface="Roboto Mono"/>
              </a:rPr>
              <a:t>0.59628479</a:t>
            </a:r>
            <a:r>
              <a:rPr lang="en-CA" sz="800">
                <a:solidFill>
                  <a:srgbClr val="38761D"/>
                </a:solidFill>
                <a:latin typeface="Roboto Mono"/>
                <a:ea typeface="Roboto Mono"/>
                <a:cs typeface="Roboto Mono"/>
                <a:sym typeface="Roboto Mono"/>
              </a:rPr>
              <a:t>      1.   ]]</a:t>
            </a:r>
            <a:endParaRPr sz="8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rating  =  C[0,2]*  </a:t>
            </a:r>
            <a:r>
              <a:rPr b="1" lang="en-CA" sz="800">
                <a:solidFill>
                  <a:schemeClr val="dk1"/>
                </a:solidFill>
                <a:latin typeface="Roboto Mono"/>
                <a:ea typeface="Roboto Mono"/>
                <a:cs typeface="Roboto Mono"/>
                <a:sym typeface="Roboto Mono"/>
              </a:rPr>
              <a:t>4</a:t>
            </a:r>
            <a:r>
              <a:rPr lang="en-CA" sz="800">
                <a:solidFill>
                  <a:schemeClr val="dk1"/>
                </a:solidFill>
                <a:latin typeface="Roboto Mono"/>
                <a:ea typeface="Roboto Mono"/>
                <a:cs typeface="Roboto Mono"/>
                <a:sym typeface="Roboto Mono"/>
              </a:rPr>
              <a:t>  +  C[1,2]*  </a:t>
            </a:r>
            <a:r>
              <a:rPr b="1" lang="en-CA" sz="800">
                <a:solidFill>
                  <a:schemeClr val="dk1"/>
                </a:solidFill>
                <a:latin typeface="Roboto Mono"/>
                <a:ea typeface="Roboto Mono"/>
                <a:cs typeface="Roboto Mono"/>
                <a:sym typeface="Roboto Mono"/>
              </a:rPr>
              <a:t>1</a:t>
            </a:r>
            <a:endParaRPr b="1"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print rating</a:t>
            </a:r>
            <a:endParaRPr sz="800">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800">
                <a:solidFill>
                  <a:schemeClr val="dk1"/>
                </a:solidFill>
                <a:latin typeface="Roboto Mono"/>
                <a:ea typeface="Roboto Mono"/>
                <a:cs typeface="Roboto Mono"/>
                <a:sym typeface="Roboto Mono"/>
              </a:rPr>
              <a:t>    </a:t>
            </a:r>
            <a:r>
              <a:rPr lang="en-CA" sz="814">
                <a:solidFill>
                  <a:srgbClr val="38761D"/>
                </a:solidFill>
                <a:latin typeface="Roboto Mono"/>
                <a:ea typeface="Roboto Mono"/>
                <a:cs typeface="Roboto Mono"/>
                <a:sym typeface="Roboto Mono"/>
              </a:rPr>
              <a:t>3.23959334643175</a:t>
            </a:r>
            <a:endParaRPr sz="600">
              <a:solidFill>
                <a:srgbClr val="38761D"/>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rPr lang="en-CA" sz="1014">
                <a:solidFill>
                  <a:schemeClr val="dk1"/>
                </a:solidFill>
                <a:latin typeface="Roboto Mono"/>
                <a:ea typeface="Roboto Mono"/>
                <a:cs typeface="Roboto Mono"/>
                <a:sym typeface="Roboto Mono"/>
              </a:rPr>
              <a:t>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rtl="0" algn="l">
              <a:lnSpc>
                <a:spcPct val="124753"/>
              </a:lnSpc>
              <a:spcBef>
                <a:spcPts val="0"/>
              </a:spcBef>
              <a:spcAft>
                <a:spcPts val="0"/>
              </a:spcAft>
              <a:buNone/>
            </a:pPr>
            <a:r>
              <a:t/>
            </a:r>
            <a:endParaRPr sz="1014">
              <a:solidFill>
                <a:schemeClr val="dk1"/>
              </a:solidFill>
              <a:latin typeface="Roboto Mono"/>
              <a:ea typeface="Roboto Mono"/>
              <a:cs typeface="Roboto Mono"/>
              <a:sym typeface="Roboto Mono"/>
            </a:endParaRPr>
          </a:p>
          <a:p>
            <a:pPr indent="0" lvl="0" marL="0" marR="0" rtl="0" algn="l">
              <a:lnSpc>
                <a:spcPct val="123535"/>
              </a:lnSpc>
              <a:spcBef>
                <a:spcPts val="0"/>
              </a:spcBef>
              <a:spcAft>
                <a:spcPts val="0"/>
              </a:spcAft>
              <a:buNone/>
            </a:pPr>
            <a:r>
              <a:t/>
            </a:r>
            <a:endParaRPr b="1" sz="1024">
              <a:solidFill>
                <a:srgbClr val="333399"/>
              </a:solidFill>
            </a:endParaRPr>
          </a:p>
          <a:p>
            <a:pPr indent="0" lvl="0" marL="0" marR="0" rtl="0" algn="l">
              <a:lnSpc>
                <a:spcPct val="123535"/>
              </a:lnSpc>
              <a:spcBef>
                <a:spcPts val="0"/>
              </a:spcBef>
              <a:spcAft>
                <a:spcPts val="0"/>
              </a:spcAft>
              <a:buNone/>
            </a:pPr>
            <a:r>
              <a:t/>
            </a:r>
            <a:endParaRPr b="1" sz="1024">
              <a:solidFill>
                <a:srgbClr val="333399"/>
              </a:solidFill>
            </a:endParaRPr>
          </a:p>
          <a:p>
            <a:pPr indent="0" lvl="0" marL="0" marR="0" rtl="0" algn="l">
              <a:lnSpc>
                <a:spcPct val="123535"/>
              </a:lnSpc>
              <a:spcBef>
                <a:spcPts val="0"/>
              </a:spcBef>
              <a:spcAft>
                <a:spcPts val="0"/>
              </a:spcAft>
              <a:buNone/>
            </a:pPr>
            <a:r>
              <a:t/>
            </a:r>
            <a:endParaRPr b="1" i="0" sz="1024" u="none" cap="none" strike="noStrike">
              <a:solidFill>
                <a:srgbClr val="333399"/>
              </a:solidFill>
              <a:latin typeface="Arial"/>
              <a:ea typeface="Arial"/>
              <a:cs typeface="Arial"/>
              <a:sym typeface="Arial"/>
            </a:endParaRPr>
          </a:p>
        </p:txBody>
      </p:sp>
      <p:sp>
        <p:nvSpPr>
          <p:cNvPr id="360" name="Google Shape;360;p34"/>
          <p:cNvSpPr txBox="1"/>
          <p:nvPr/>
        </p:nvSpPr>
        <p:spPr>
          <a:xfrm>
            <a:off x="4483100" y="3289300"/>
            <a:ext cx="241200" cy="1398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24</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PROBLEME DE COLD START</a:t>
            </a:r>
            <a:endParaRPr/>
          </a:p>
        </p:txBody>
      </p:sp>
      <p:sp>
        <p:nvSpPr>
          <p:cNvPr id="366" name="Google Shape;366;p35"/>
          <p:cNvSpPr txBox="1"/>
          <p:nvPr/>
        </p:nvSpPr>
        <p:spPr>
          <a:xfrm>
            <a:off x="50800" y="787400"/>
            <a:ext cx="45465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Ici, le problème de</a:t>
            </a:r>
            <a:r>
              <a:rPr b="1" i="0" lang="en-CA" sz="1100" u="none" cap="none" strike="noStrike">
                <a:solidFill>
                  <a:srgbClr val="333399"/>
                </a:solidFill>
                <a:latin typeface="Arial"/>
                <a:ea typeface="Arial"/>
                <a:cs typeface="Arial"/>
                <a:sym typeface="Arial"/>
              </a:rPr>
              <a:t> cold-start</a:t>
            </a:r>
            <a:r>
              <a:rPr b="0" i="0" lang="en-CA" sz="1090" u="none" cap="none" strike="noStrike">
                <a:solidFill>
                  <a:srgbClr val="000000"/>
                </a:solidFill>
                <a:latin typeface="Arial"/>
                <a:ea typeface="Arial"/>
                <a:cs typeface="Arial"/>
                <a:sym typeface="Arial"/>
              </a:rPr>
              <a:t> revient à avoir un ligne entière vide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(cold-start item) ou un colonne entière vide (cold-start user).</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67" name="Google Shape;367;p35"/>
          <p:cNvSpPr txBox="1"/>
          <p:nvPr/>
        </p:nvSpPr>
        <p:spPr>
          <a:xfrm>
            <a:off x="50800" y="1193800"/>
            <a:ext cx="45465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Dans beaucoup de cas, on va donc demander aux utilisateurs de donner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des ratings</a:t>
            </a:r>
            <a:r>
              <a:rPr b="1" i="0" lang="en-CA" sz="1100" u="none" cap="none" strike="noStrike">
                <a:solidFill>
                  <a:srgbClr val="333399"/>
                </a:solidFill>
                <a:latin typeface="Arial"/>
                <a:ea typeface="Arial"/>
                <a:cs typeface="Arial"/>
                <a:sym typeface="Arial"/>
              </a:rPr>
              <a:t> explicitement</a:t>
            </a:r>
            <a:r>
              <a:rPr b="0" i="0" lang="en-CA" sz="1090" u="none" cap="none" strike="noStrike">
                <a:solidFill>
                  <a:srgbClr val="000000"/>
                </a:solidFill>
                <a:latin typeface="Arial"/>
                <a:ea typeface="Arial"/>
                <a:cs typeface="Arial"/>
                <a:sym typeface="Arial"/>
              </a:rPr>
              <a:t>.</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68" name="Google Shape;368;p35"/>
          <p:cNvSpPr txBox="1"/>
          <p:nvPr/>
        </p:nvSpPr>
        <p:spPr>
          <a:xfrm>
            <a:off x="50800" y="2656150"/>
            <a:ext cx="1839300" cy="1833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1" lang="en-CA" sz="1090" u="none" cap="none" strike="noStrike">
                <a:solidFill>
                  <a:srgbClr val="000000"/>
                </a:solidFill>
                <a:latin typeface="Arial"/>
                <a:ea typeface="Arial"/>
                <a:cs typeface="Arial"/>
                <a:sym typeface="Arial"/>
              </a:rPr>
              <a:t>Source : bogost.com</a:t>
            </a:r>
            <a:endParaRPr i="1"/>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69" name="Google Shape;369;p35"/>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26</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descr="netflix.png" id="370" name="Google Shape;370;p35"/>
          <p:cNvPicPr preferRelativeResize="0"/>
          <p:nvPr/>
        </p:nvPicPr>
        <p:blipFill>
          <a:blip r:embed="rId3">
            <a:alphaModFix/>
          </a:blip>
          <a:stretch>
            <a:fillRect/>
          </a:stretch>
        </p:blipFill>
        <p:spPr>
          <a:xfrm>
            <a:off x="1966300" y="1358800"/>
            <a:ext cx="2292725" cy="206346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Problèmes de calcul</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376" name="Google Shape;376;p36"/>
          <p:cNvSpPr txBox="1"/>
          <p:nvPr/>
        </p:nvSpPr>
        <p:spPr>
          <a:xfrm>
            <a:off x="330200" y="7874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Si, comme Netflix, on a des dizaines de millions d’utilisateurs, le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calcul</a:t>
            </a:r>
            <a:r>
              <a:rPr b="1" i="0" lang="en-CA" sz="1100" u="none" cap="none" strike="noStrike">
                <a:solidFill>
                  <a:srgbClr val="333399"/>
                </a:solidFill>
                <a:latin typeface="Arial"/>
                <a:ea typeface="Arial"/>
                <a:cs typeface="Arial"/>
                <a:sym typeface="Arial"/>
              </a:rPr>
              <a:t> en temps réel</a:t>
            </a:r>
            <a:r>
              <a:rPr b="0" i="0" lang="en-CA" sz="1090" u="none" cap="none" strike="noStrike">
                <a:solidFill>
                  <a:srgbClr val="000000"/>
                </a:solidFill>
                <a:latin typeface="Arial"/>
                <a:ea typeface="Arial"/>
                <a:cs typeface="Arial"/>
                <a:sym typeface="Arial"/>
              </a:rPr>
              <a:t> devient trop lourd.</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77" name="Google Shape;377;p36"/>
          <p:cNvSpPr txBox="1"/>
          <p:nvPr/>
        </p:nvSpPr>
        <p:spPr>
          <a:xfrm>
            <a:off x="313825" y="1260463"/>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i="0" lang="en-CA" sz="1090" u="none" cap="none" strike="noStrike">
                <a:solidFill>
                  <a:srgbClr val="000000"/>
                </a:solidFill>
                <a:latin typeface="Arial"/>
                <a:ea typeface="Arial"/>
                <a:cs typeface="Arial"/>
                <a:sym typeface="Arial"/>
              </a:rPr>
              <a:t>On va donc</a:t>
            </a:r>
            <a:r>
              <a:rPr b="1" i="0" lang="en-CA" sz="1100" u="none" cap="none" strike="noStrike">
                <a:solidFill>
                  <a:srgbClr val="333399"/>
                </a:solidFill>
                <a:latin typeface="Arial"/>
                <a:ea typeface="Arial"/>
                <a:cs typeface="Arial"/>
                <a:sym typeface="Arial"/>
              </a:rPr>
              <a:t> précalculer off-line</a:t>
            </a:r>
            <a:r>
              <a:rPr b="0" i="0" lang="en-CA" sz="1090" u="none" cap="none" strike="noStrike">
                <a:solidFill>
                  <a:srgbClr val="000000"/>
                </a:solidFill>
                <a:latin typeface="Arial"/>
                <a:ea typeface="Arial"/>
                <a:cs typeface="Arial"/>
                <a:sym typeface="Arial"/>
              </a:rPr>
              <a:t> les similarités.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78" name="Google Shape;378;p36"/>
          <p:cNvSpPr txBox="1"/>
          <p:nvPr/>
        </p:nvSpPr>
        <p:spPr>
          <a:xfrm>
            <a:off x="313825" y="1543050"/>
            <a:ext cx="4267200" cy="571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On choisit les K utilisateurs</a:t>
            </a:r>
            <a:r>
              <a:rPr b="1" i="0" lang="en-CA" sz="1100" u="none" cap="none" strike="noStrike">
                <a:solidFill>
                  <a:srgbClr val="333399"/>
                </a:solidFill>
                <a:latin typeface="Arial"/>
                <a:ea typeface="Arial"/>
                <a:cs typeface="Arial"/>
                <a:sym typeface="Arial"/>
              </a:rPr>
              <a:t> plus proches voisins</a:t>
            </a:r>
            <a:r>
              <a:rPr b="0" i="0" lang="en-CA" sz="1090" u="none" cap="none" strike="noStrike">
                <a:solidFill>
                  <a:srgbClr val="000000"/>
                </a:solidFill>
                <a:latin typeface="Arial"/>
                <a:ea typeface="Arial"/>
                <a:cs typeface="Arial"/>
                <a:sym typeface="Arial"/>
              </a:rPr>
              <a:t> (K-nearest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neighbors), c’est-à-dire les K utilisateurs ayant les plus fortes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corrélations avec l’utilisateur-cible.</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79" name="Google Shape;379;p36"/>
          <p:cNvSpPr txBox="1"/>
          <p:nvPr/>
        </p:nvSpPr>
        <p:spPr>
          <a:xfrm>
            <a:off x="330200" y="224165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On ne calcule le rating qu’à partir de ces K utilisateurs.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80" name="Google Shape;380;p36"/>
          <p:cNvSpPr txBox="1"/>
          <p:nvPr/>
        </p:nvSpPr>
        <p:spPr>
          <a:xfrm>
            <a:off x="330200" y="2559250"/>
            <a:ext cx="4267200" cy="6495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1" i="0" lang="en-CA" sz="1100" u="none" cap="none" strike="noStrike">
                <a:solidFill>
                  <a:srgbClr val="333399"/>
                </a:solidFill>
                <a:latin typeface="Arial"/>
                <a:ea typeface="Arial"/>
                <a:cs typeface="Arial"/>
                <a:sym typeface="Arial"/>
              </a:rPr>
              <a:t>Variante</a:t>
            </a:r>
            <a:r>
              <a:rPr b="0" i="0" lang="en-CA" sz="1090" u="none" cap="none" strike="noStrike">
                <a:solidFill>
                  <a:srgbClr val="000000"/>
                </a:solidFill>
                <a:latin typeface="Arial"/>
                <a:ea typeface="Arial"/>
                <a:cs typeface="Arial"/>
                <a:sym typeface="Arial"/>
              </a:rPr>
              <a:t> : on pré-sélectionne les utilisateurs ayant une corrélation</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supérieure à c avec l’utilisateur-cible.</a:t>
            </a:r>
            <a:endParaRPr b="0" i="0" sz="1090" u="none" cap="none" strike="noStrike">
              <a:solidFill>
                <a:srgbClr val="000000"/>
              </a:solidFill>
              <a:latin typeface="Arial"/>
              <a:ea typeface="Arial"/>
              <a:cs typeface="Arial"/>
              <a:sym typeface="Arial"/>
            </a:endParaRPr>
          </a:p>
          <a:p>
            <a:pPr indent="0" lvl="0" marL="0" rtl="0" algn="l">
              <a:lnSpc>
                <a:spcPct val="116055"/>
              </a:lnSpc>
              <a:spcBef>
                <a:spcPts val="0"/>
              </a:spcBef>
              <a:spcAft>
                <a:spcPts val="0"/>
              </a:spcAft>
              <a:buClr>
                <a:schemeClr val="dk1"/>
              </a:buClr>
              <a:buFont typeface="Arial"/>
              <a:buNone/>
            </a:pPr>
            <a:r>
              <a:rPr lang="en-CA" sz="1090">
                <a:solidFill>
                  <a:schemeClr val="dk1"/>
                </a:solidFill>
              </a:rPr>
              <a:t>Idée sous-jacente : les autres sont négligeables.</a:t>
            </a:r>
            <a:endParaRPr>
              <a:solidFill>
                <a:schemeClr val="dk1"/>
              </a:solidFill>
            </a:endParaRPr>
          </a:p>
          <a:p>
            <a:pPr indent="0" lvl="0" marL="0" rtl="0" algn="l">
              <a:lnSpc>
                <a:spcPct val="116055"/>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marR="0" rtl="0" algn="l">
              <a:lnSpc>
                <a:spcPct val="118181"/>
              </a:lnSpc>
              <a:spcBef>
                <a:spcPts val="0"/>
              </a:spcBef>
              <a:spcAft>
                <a:spcPts val="0"/>
              </a:spcAft>
              <a:buNone/>
            </a:pPr>
            <a:r>
              <a:t/>
            </a:r>
            <a:endParaRPr sz="1090"/>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81" name="Google Shape;381;p36"/>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27</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382" name="Google Shape;382;p3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PROBLÈMES DE CALCUL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User-centric vs item-centric</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388" name="Google Shape;388;p37"/>
          <p:cNvSpPr txBox="1"/>
          <p:nvPr/>
        </p:nvSpPr>
        <p:spPr>
          <a:xfrm>
            <a:off x="330200" y="787400"/>
            <a:ext cx="4267200" cy="3937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L’approche qu’on vient de voir compare d’abord les utilisateurs. On</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l’appelle</a:t>
            </a:r>
            <a:r>
              <a:rPr b="1" i="0" lang="en-CA" sz="1100" u="none" cap="none" strike="noStrike">
                <a:solidFill>
                  <a:srgbClr val="333399"/>
                </a:solidFill>
                <a:latin typeface="Arial"/>
                <a:ea typeface="Arial"/>
                <a:cs typeface="Arial"/>
                <a:sym typeface="Arial"/>
              </a:rPr>
              <a:t> user-centric</a:t>
            </a:r>
            <a:r>
              <a:rPr b="0" i="0" lang="en-CA" sz="1090" u="none" cap="none" strike="noStrike">
                <a:solidFill>
                  <a:srgbClr val="000000"/>
                </a:solidFill>
                <a:latin typeface="Arial"/>
                <a:ea typeface="Arial"/>
                <a:cs typeface="Arial"/>
                <a:sym typeface="Arial"/>
              </a:rPr>
              <a:t>.</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89" name="Google Shape;389;p37"/>
          <p:cNvSpPr txBox="1"/>
          <p:nvPr/>
        </p:nvSpPr>
        <p:spPr>
          <a:xfrm>
            <a:off x="330200" y="11938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On peut inverser les calculs en calculant les similarités sur les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90" name="Google Shape;390;p37"/>
          <p:cNvSpPr txBox="1"/>
          <p:nvPr/>
        </p:nvSpPr>
        <p:spPr>
          <a:xfrm>
            <a:off x="330200" y="1358900"/>
            <a:ext cx="42672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contenus (</a:t>
            </a:r>
            <a:r>
              <a:rPr b="1" i="0" lang="en-CA" sz="1100" u="none" cap="none" strike="noStrike">
                <a:solidFill>
                  <a:srgbClr val="333399"/>
                </a:solidFill>
                <a:latin typeface="Arial"/>
                <a:ea typeface="Arial"/>
                <a:cs typeface="Arial"/>
                <a:sym typeface="Arial"/>
              </a:rPr>
              <a:t>item-centric</a:t>
            </a:r>
            <a:r>
              <a:rPr b="0" i="0" lang="en-CA" sz="1090" u="none" cap="none" strike="noStrike">
                <a:solidFill>
                  <a:srgbClr val="000000"/>
                </a:solidFill>
                <a:latin typeface="Arial"/>
                <a:ea typeface="Arial"/>
                <a:cs typeface="Arial"/>
                <a:sym typeface="Arial"/>
              </a:rPr>
              <a:t>) : deux contenus avec les mêmes ratings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utilisateurs ont une similarité 1.</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91" name="Google Shape;391;p37"/>
          <p:cNvSpPr txBox="1"/>
          <p:nvPr/>
        </p:nvSpPr>
        <p:spPr>
          <a:xfrm>
            <a:off x="330200" y="1714500"/>
            <a:ext cx="4267200" cy="596900"/>
          </a:xfrm>
          <a:prstGeom prst="rect">
            <a:avLst/>
          </a:prstGeom>
          <a:noFill/>
          <a:ln>
            <a:noFill/>
          </a:ln>
        </p:spPr>
        <p:txBody>
          <a:bodyPr anchorCtr="0" anchor="t" bIns="0" lIns="0" spcFirstLastPara="1" rIns="0" wrap="square" tIns="0">
            <a:noAutofit/>
          </a:bodyPr>
          <a:lstStyle/>
          <a:p>
            <a:pPr indent="0" lvl="0" marL="0" marR="0" rtl="0" algn="l">
              <a:lnSpc>
                <a:spcPct val="136363"/>
              </a:lnSpc>
              <a:spcBef>
                <a:spcPts val="0"/>
              </a:spcBef>
              <a:spcAft>
                <a:spcPts val="0"/>
              </a:spcAft>
              <a:buNone/>
            </a:pPr>
            <a:r>
              <a:rPr b="0" i="0" lang="en-CA" sz="1090" u="none" cap="none" strike="noStrike">
                <a:solidFill>
                  <a:srgbClr val="000000"/>
                </a:solidFill>
                <a:latin typeface="Arial"/>
                <a:ea typeface="Arial"/>
                <a:cs typeface="Arial"/>
                <a:sym typeface="Arial"/>
              </a:rPr>
              <a:t>Si un utilisateur aime un contenu, on lui propose un contenu corrélé.</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L’approche item-centric est moins gloutonne et permet le temps réel.</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C’est l’approche inventée par</a:t>
            </a:r>
            <a:r>
              <a:rPr b="1" i="0" lang="en-CA" sz="1100" u="none" cap="none" strike="noStrike">
                <a:solidFill>
                  <a:srgbClr val="333399"/>
                </a:solidFill>
                <a:latin typeface="Arial"/>
                <a:ea typeface="Arial"/>
                <a:cs typeface="Arial"/>
                <a:sym typeface="Arial"/>
              </a:rPr>
              <a:t> Amazon</a:t>
            </a:r>
            <a:r>
              <a:rPr b="0" i="0" lang="en-CA" sz="1090" u="none" cap="none" strike="noStrike">
                <a:solidFill>
                  <a:srgbClr val="000000"/>
                </a:solidFill>
                <a:latin typeface="Arial"/>
                <a:ea typeface="Arial"/>
                <a:cs typeface="Arial"/>
                <a:sym typeface="Arial"/>
              </a:rPr>
              <a:t>.</a:t>
            </a:r>
            <a:endParaRPr/>
          </a:p>
          <a:p>
            <a:pPr indent="0" lvl="0" marL="0" marR="0" rtl="0" algn="l">
              <a:lnSpc>
                <a:spcPct val="137614"/>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92" name="Google Shape;392;p37"/>
          <p:cNvSpPr txBox="1"/>
          <p:nvPr/>
        </p:nvSpPr>
        <p:spPr>
          <a:xfrm>
            <a:off x="330200" y="2324100"/>
            <a:ext cx="4267200" cy="3937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FF0000"/>
                </a:solidFill>
                <a:latin typeface="Arial"/>
                <a:ea typeface="Arial"/>
                <a:cs typeface="Arial"/>
                <a:sym typeface="Arial"/>
              </a:rPr>
              <a:t>Attention</a:t>
            </a:r>
            <a:r>
              <a:rPr b="0" i="0" lang="en-CA" sz="1090" u="none" cap="none" strike="noStrike">
                <a:solidFill>
                  <a:srgbClr val="000000"/>
                </a:solidFill>
                <a:latin typeface="Arial"/>
                <a:ea typeface="Arial"/>
                <a:cs typeface="Arial"/>
                <a:sym typeface="Arial"/>
              </a:rPr>
              <a:t> : cette approche est différente de la recommandation par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contenu seulement qui n’utilise pas les notes des utilisateurs.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393" name="Google Shape;393;p37"/>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28</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394" name="Google Shape;394;p37"/>
          <p:cNvSpPr txBox="1"/>
          <p:nvPr>
            <p:ph type="title"/>
          </p:nvPr>
        </p:nvSpPr>
        <p:spPr>
          <a:xfrm>
            <a:off x="136625" y="0"/>
            <a:ext cx="43464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USER-CENTRIC VS ITEM-CENTRIC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Exemple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74" name="Google Shape;74;p11"/>
          <p:cNvSpPr txBox="1"/>
          <p:nvPr/>
        </p:nvSpPr>
        <p:spPr>
          <a:xfrm>
            <a:off x="50800" y="609600"/>
            <a:ext cx="4546500" cy="27681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Quelle méthode utiliser pour proposer à des étudiants de M2</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informatique des cours qui les intéresseraient?</a:t>
            </a:r>
            <a:endParaRPr sz="1090"/>
          </a:p>
          <a:p>
            <a:pPr indent="-297815" lvl="0" marL="457200" rtl="0" algn="l">
              <a:lnSpc>
                <a:spcPct val="116055"/>
              </a:lnSpc>
              <a:spcBef>
                <a:spcPts val="0"/>
              </a:spcBef>
              <a:spcAft>
                <a:spcPts val="0"/>
              </a:spcAft>
              <a:buSzPts val="1090"/>
              <a:buChar char="●"/>
            </a:pPr>
            <a:r>
              <a:rPr lang="en-CA" sz="1090">
                <a:solidFill>
                  <a:schemeClr val="dk1"/>
                </a:solidFill>
              </a:rPr>
              <a:t>"Les étudiants qui ont pris ce cours ont pris ces cours..."</a:t>
            </a:r>
            <a:endParaRPr>
              <a:solidFill>
                <a:schemeClr val="dk1"/>
              </a:solidFill>
            </a:endParaRPr>
          </a:p>
          <a:p>
            <a:pPr indent="-297815" lvl="0" marL="457200" rtl="0" algn="l">
              <a:lnSpc>
                <a:spcPct val="122727"/>
              </a:lnSpc>
              <a:spcBef>
                <a:spcPts val="0"/>
              </a:spcBef>
              <a:spcAft>
                <a:spcPts val="0"/>
              </a:spcAft>
              <a:buSzPts val="1090"/>
              <a:buChar char="●"/>
            </a:pPr>
            <a:r>
              <a:rPr lang="en-CA" sz="1090">
                <a:solidFill>
                  <a:schemeClr val="dk1"/>
                </a:solidFill>
              </a:rPr>
              <a:t>Le cours de Fouille de Données a des</a:t>
            </a:r>
            <a:r>
              <a:rPr b="1" lang="en-CA" sz="1100">
                <a:solidFill>
                  <a:srgbClr val="333399"/>
                </a:solidFill>
              </a:rPr>
              <a:t> mots-clés similaires</a:t>
            </a:r>
            <a:r>
              <a:rPr lang="en-CA" sz="1090">
                <a:solidFill>
                  <a:schemeClr val="dk1"/>
                </a:solidFill>
              </a:rPr>
              <a:t> à ceux</a:t>
            </a:r>
            <a:r>
              <a:rPr lang="en-CA" sz="1090">
                <a:solidFill>
                  <a:schemeClr val="dk1"/>
                </a:solidFill>
                <a:latin typeface="Times New Roman"/>
                <a:ea typeface="Times New Roman"/>
                <a:cs typeface="Times New Roman"/>
                <a:sym typeface="Times New Roman"/>
              </a:rPr>
              <a:t> </a:t>
            </a:r>
            <a:r>
              <a:rPr lang="en-CA" sz="1090">
                <a:solidFill>
                  <a:schemeClr val="dk1"/>
                </a:solidFill>
              </a:rPr>
              <a:t>du cours “Théorie des Jeux” : si on aime l’un, on devrait aimer</a:t>
            </a:r>
            <a:r>
              <a:rPr lang="en-CA" sz="1090">
                <a:solidFill>
                  <a:schemeClr val="dk1"/>
                </a:solidFill>
                <a:latin typeface="Times New Roman"/>
                <a:ea typeface="Times New Roman"/>
                <a:cs typeface="Times New Roman"/>
                <a:sym typeface="Times New Roman"/>
              </a:rPr>
              <a:t> </a:t>
            </a:r>
            <a:r>
              <a:rPr lang="en-CA" sz="1090">
                <a:solidFill>
                  <a:schemeClr val="dk1"/>
                </a:solidFill>
              </a:rPr>
              <a:t>l’autre.</a:t>
            </a:r>
            <a:endParaRPr>
              <a:solidFill>
                <a:schemeClr val="dk1"/>
              </a:solidFill>
            </a:endParaRPr>
          </a:p>
          <a:p>
            <a:pPr indent="-297815" lvl="0" marL="457200" rtl="0" algn="l">
              <a:lnSpc>
                <a:spcPct val="118181"/>
              </a:lnSpc>
              <a:spcBef>
                <a:spcPts val="0"/>
              </a:spcBef>
              <a:spcAft>
                <a:spcPts val="0"/>
              </a:spcAft>
              <a:buSzPts val="1090"/>
              <a:buChar char="●"/>
            </a:pPr>
            <a:r>
              <a:rPr lang="en-CA" sz="1090">
                <a:solidFill>
                  <a:schemeClr val="dk1"/>
                </a:solidFill>
              </a:rPr>
              <a:t>L’utilisateur</a:t>
            </a:r>
            <a:r>
              <a:rPr b="1" lang="en-CA" sz="1100">
                <a:solidFill>
                  <a:srgbClr val="333399"/>
                </a:solidFill>
              </a:rPr>
              <a:t> ressemble</a:t>
            </a:r>
            <a:r>
              <a:rPr lang="en-CA" sz="1090">
                <a:solidFill>
                  <a:schemeClr val="dk1"/>
                </a:solidFill>
              </a:rPr>
              <a:t> à un utilisateur qui a aimé le cours de fouilles</a:t>
            </a:r>
            <a:r>
              <a:rPr lang="en-CA" sz="1090">
                <a:solidFill>
                  <a:schemeClr val="dk1"/>
                </a:solidFill>
                <a:latin typeface="Times New Roman"/>
                <a:ea typeface="Times New Roman"/>
                <a:cs typeface="Times New Roman"/>
                <a:sym typeface="Times New Roman"/>
              </a:rPr>
              <a:t> </a:t>
            </a:r>
            <a:r>
              <a:rPr lang="en-CA" sz="1090">
                <a:solidFill>
                  <a:schemeClr val="dk1"/>
                </a:solidFill>
              </a:rPr>
              <a:t>de données. Il devrait l’aimer aussi.</a:t>
            </a:r>
            <a:endParaRPr>
              <a:solidFill>
                <a:schemeClr val="dk1"/>
              </a:solidFill>
            </a:endParaRPr>
          </a:p>
          <a:p>
            <a:pPr indent="-297815" lvl="0" marL="457200" rtl="0" algn="l">
              <a:lnSpc>
                <a:spcPct val="118181"/>
              </a:lnSpc>
              <a:spcBef>
                <a:spcPts val="0"/>
              </a:spcBef>
              <a:spcAft>
                <a:spcPts val="0"/>
              </a:spcAft>
              <a:buSzPts val="1090"/>
              <a:buChar char="●"/>
            </a:pPr>
            <a:r>
              <a:rPr lang="en-CA" sz="1090">
                <a:solidFill>
                  <a:schemeClr val="dk1"/>
                </a:solidFill>
              </a:rPr>
              <a:t>L’utilisateur</a:t>
            </a:r>
            <a:r>
              <a:rPr b="1" lang="en-CA" sz="1100">
                <a:solidFill>
                  <a:srgbClr val="333399"/>
                </a:solidFill>
              </a:rPr>
              <a:t> aime les mêmes cours</a:t>
            </a:r>
            <a:r>
              <a:rPr lang="en-CA" sz="1090">
                <a:solidFill>
                  <a:schemeClr val="dk1"/>
                </a:solidFill>
              </a:rPr>
              <a:t> qu’un utilisateur qui a aimé le</a:t>
            </a:r>
            <a:br>
              <a:rPr lang="en-CA" sz="1090">
                <a:solidFill>
                  <a:schemeClr val="dk1"/>
                </a:solidFill>
                <a:latin typeface="Times New Roman"/>
                <a:ea typeface="Times New Roman"/>
                <a:cs typeface="Times New Roman"/>
                <a:sym typeface="Times New Roman"/>
              </a:rPr>
            </a:br>
            <a:r>
              <a:rPr lang="en-CA" sz="1090">
                <a:solidFill>
                  <a:schemeClr val="dk1"/>
                </a:solidFill>
              </a:rPr>
              <a:t>cours de fouilles de données. Il devrait l’aimer aussi.</a:t>
            </a:r>
            <a:endParaRPr sz="1090">
              <a:solidFill>
                <a:schemeClr val="dk1"/>
              </a:solidFill>
            </a:endParaRPr>
          </a:p>
          <a:p>
            <a:pPr indent="0" lvl="0" marL="0" rtl="0" algn="l">
              <a:lnSpc>
                <a:spcPct val="118181"/>
              </a:lnSpc>
              <a:spcBef>
                <a:spcPts val="0"/>
              </a:spcBef>
              <a:spcAft>
                <a:spcPts val="0"/>
              </a:spcAft>
              <a:buNone/>
            </a:pPr>
            <a:r>
              <a:t/>
            </a:r>
            <a:endParaRPr sz="1090">
              <a:solidFill>
                <a:schemeClr val="dk1"/>
              </a:solidFill>
            </a:endParaRPr>
          </a:p>
          <a:p>
            <a:pPr indent="0" lvl="0" marL="0" rtl="0" algn="l">
              <a:lnSpc>
                <a:spcPct val="118181"/>
              </a:lnSpc>
              <a:spcBef>
                <a:spcPts val="0"/>
              </a:spcBef>
              <a:spcAft>
                <a:spcPts val="0"/>
              </a:spcAft>
              <a:buClr>
                <a:schemeClr val="dk1"/>
              </a:buClr>
              <a:buFont typeface="Arial"/>
              <a:buNone/>
            </a:pPr>
            <a:r>
              <a:rPr b="1" lang="en-CA" sz="1100">
                <a:solidFill>
                  <a:srgbClr val="333399"/>
                </a:solidFill>
              </a:rPr>
              <a:t>Différents systèmes, tous pertinents mais pas forcéments dans les</a:t>
            </a:r>
            <a:br>
              <a:rPr lang="en-CA" sz="1090">
                <a:solidFill>
                  <a:schemeClr val="dk1"/>
                </a:solidFill>
                <a:latin typeface="Times New Roman"/>
                <a:ea typeface="Times New Roman"/>
                <a:cs typeface="Times New Roman"/>
                <a:sym typeface="Times New Roman"/>
              </a:rPr>
            </a:br>
            <a:r>
              <a:rPr b="1" lang="en-CA" sz="1100">
                <a:solidFill>
                  <a:srgbClr val="333399"/>
                </a:solidFill>
              </a:rPr>
              <a:t>mêmes contextes !</a:t>
            </a:r>
            <a:endParaRPr>
              <a:solidFill>
                <a:schemeClr val="dk1"/>
              </a:solidFill>
            </a:endParaRPr>
          </a:p>
          <a:p>
            <a:pPr indent="0" lvl="0" marL="0" rtl="0" algn="l">
              <a:lnSpc>
                <a:spcPct val="119266"/>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rtl="0" algn="l">
              <a:lnSpc>
                <a:spcPct val="118181"/>
              </a:lnSpc>
              <a:spcBef>
                <a:spcPts val="0"/>
              </a:spcBef>
              <a:spcAft>
                <a:spcPts val="0"/>
              </a:spcAft>
              <a:buNone/>
            </a:pPr>
            <a:r>
              <a:t/>
            </a:r>
            <a:endParaRPr sz="1090">
              <a:solidFill>
                <a:schemeClr val="dk1"/>
              </a:solidFill>
            </a:endParaRPr>
          </a:p>
          <a:p>
            <a:pPr indent="0" lvl="0" marL="0" marR="0" rtl="0" algn="l">
              <a:lnSpc>
                <a:spcPct val="128440"/>
              </a:lnSpc>
              <a:spcBef>
                <a:spcPts val="0"/>
              </a:spcBef>
              <a:spcAft>
                <a:spcPts val="0"/>
              </a:spcAft>
              <a:buNone/>
            </a:pPr>
            <a:r>
              <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75" name="Google Shape;75;p11"/>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3</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76" name="Google Shape;76;p11"/>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Conclusion sur le collaborative filtering</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400" name="Google Shape;400;p38"/>
          <p:cNvSpPr txBox="1"/>
          <p:nvPr/>
        </p:nvSpPr>
        <p:spPr>
          <a:xfrm>
            <a:off x="50800" y="749300"/>
            <a:ext cx="4546500" cy="2557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Avantages</a:t>
            </a:r>
            <a:r>
              <a:rPr b="0" i="0" lang="en-CA" sz="1090" u="none" cap="none" strike="noStrike">
                <a:solidFill>
                  <a:srgbClr val="000000"/>
                </a:solidFill>
                <a:latin typeface="Arial"/>
                <a:ea typeface="Arial"/>
                <a:cs typeface="Arial"/>
                <a:sym typeface="Arial"/>
              </a:rPr>
              <a:t>:</a:t>
            </a:r>
            <a:endParaRPr b="0" i="0" sz="1090" u="none" cap="none" strike="noStrike">
              <a:solidFill>
                <a:srgbClr val="000000"/>
              </a:solidFill>
              <a:latin typeface="Arial"/>
              <a:ea typeface="Arial"/>
              <a:cs typeface="Arial"/>
              <a:sym typeface="Arial"/>
            </a:endParaRPr>
          </a:p>
          <a:p>
            <a:pPr indent="457200" lvl="0" marL="0" rtl="0" algn="l">
              <a:lnSpc>
                <a:spcPct val="119266"/>
              </a:lnSpc>
              <a:spcBef>
                <a:spcPts val="0"/>
              </a:spcBef>
              <a:spcAft>
                <a:spcPts val="0"/>
              </a:spcAft>
              <a:buNone/>
            </a:pPr>
            <a:r>
              <a:rPr lang="en-CA" sz="1090">
                <a:solidFill>
                  <a:schemeClr val="dk1"/>
                </a:solidFill>
              </a:rPr>
              <a:t>Pas besoin de connaissance sur le contenu : on ne se base que</a:t>
            </a:r>
            <a:endParaRPr sz="1090">
              <a:solidFill>
                <a:schemeClr val="dk1"/>
              </a:solidFill>
            </a:endParaRPr>
          </a:p>
          <a:p>
            <a:pPr indent="457200" lvl="0" marL="0" rtl="0" algn="l">
              <a:lnSpc>
                <a:spcPct val="119266"/>
              </a:lnSpc>
              <a:spcBef>
                <a:spcPts val="0"/>
              </a:spcBef>
              <a:spcAft>
                <a:spcPts val="0"/>
              </a:spcAft>
              <a:buNone/>
            </a:pPr>
            <a:r>
              <a:rPr lang="en-CA" sz="1090">
                <a:solidFill>
                  <a:schemeClr val="dk1"/>
                </a:solidFill>
              </a:rPr>
              <a:t>sur</a:t>
            </a:r>
            <a:r>
              <a:rPr lang="en-CA" sz="1090">
                <a:solidFill>
                  <a:schemeClr val="dk1"/>
                </a:solidFill>
                <a:latin typeface="Times New Roman"/>
                <a:ea typeface="Times New Roman"/>
                <a:cs typeface="Times New Roman"/>
                <a:sym typeface="Times New Roman"/>
              </a:rPr>
              <a:t> </a:t>
            </a:r>
            <a:r>
              <a:rPr lang="en-CA" sz="1090">
                <a:solidFill>
                  <a:schemeClr val="dk1"/>
                </a:solidFill>
              </a:rPr>
              <a:t>les notes des utilisateurs.</a:t>
            </a:r>
            <a:endParaRPr sz="1090">
              <a:solidFill>
                <a:schemeClr val="dk1"/>
              </a:solidFill>
            </a:endParaRPr>
          </a:p>
          <a:p>
            <a:pPr indent="457200" lvl="0" marL="0" rtl="0" algn="l">
              <a:lnSpc>
                <a:spcPct val="119266"/>
              </a:lnSpc>
              <a:spcBef>
                <a:spcPts val="0"/>
              </a:spcBef>
              <a:spcAft>
                <a:spcPts val="0"/>
              </a:spcAft>
              <a:buNone/>
            </a:pPr>
            <a:r>
              <a:rPr lang="en-CA" sz="1090">
                <a:solidFill>
                  <a:schemeClr val="dk1"/>
                </a:solidFill>
              </a:rPr>
              <a:t>Il est donc plus facile à implémenter.</a:t>
            </a:r>
            <a:endParaRPr sz="1090">
              <a:solidFill>
                <a:schemeClr val="dk1"/>
              </a:solidFill>
            </a:endParaRPr>
          </a:p>
          <a:p>
            <a:pPr indent="457200" lvl="0" marL="0" rtl="0" algn="l">
              <a:lnSpc>
                <a:spcPct val="119266"/>
              </a:lnSpc>
              <a:spcBef>
                <a:spcPts val="0"/>
              </a:spcBef>
              <a:spcAft>
                <a:spcPts val="0"/>
              </a:spcAft>
              <a:buNone/>
            </a:pPr>
            <a:br>
              <a:rPr lang="en-CA" sz="1090">
                <a:solidFill>
                  <a:schemeClr val="dk1"/>
                </a:solidFill>
                <a:latin typeface="Times New Roman"/>
                <a:ea typeface="Times New Roman"/>
                <a:cs typeface="Times New Roman"/>
                <a:sym typeface="Times New Roman"/>
              </a:rPr>
            </a:br>
            <a:r>
              <a:rPr b="1" lang="en-CA" sz="1100">
                <a:solidFill>
                  <a:srgbClr val="333399"/>
                </a:solidFill>
              </a:rPr>
              <a:t>Inconvénients</a:t>
            </a:r>
            <a:r>
              <a:rPr lang="en-CA" sz="1090">
                <a:solidFill>
                  <a:schemeClr val="dk1"/>
                </a:solidFill>
              </a:rPr>
              <a:t>:</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Calculs lourds.</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Problèmes de cold-start non résolus.</a:t>
            </a:r>
            <a:endParaRPr sz="1090">
              <a:solidFill>
                <a:schemeClr val="dk1"/>
              </a:solidFill>
            </a:endParaRPr>
          </a:p>
          <a:p>
            <a:pPr indent="457200" lvl="0" marL="0" rtl="0" algn="l">
              <a:lnSpc>
                <a:spcPct val="116055"/>
              </a:lnSpc>
              <a:spcBef>
                <a:spcPts val="0"/>
              </a:spcBef>
              <a:spcAft>
                <a:spcPts val="0"/>
              </a:spcAft>
              <a:buNone/>
            </a:pPr>
            <a:r>
              <a:rPr b="1" lang="en-CA" sz="1100">
                <a:solidFill>
                  <a:srgbClr val="333399"/>
                </a:solidFill>
              </a:rPr>
              <a:t>Sparsity</a:t>
            </a:r>
            <a:r>
              <a:rPr lang="en-CA" sz="1090">
                <a:solidFill>
                  <a:schemeClr val="dk1"/>
                </a:solidFill>
              </a:rPr>
              <a:t> (parcimonie, rareté) : sur un site comme Amazon, il y a</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des</a:t>
            </a:r>
            <a:r>
              <a:rPr lang="en-CA" sz="1090">
                <a:solidFill>
                  <a:schemeClr val="dk1"/>
                </a:solidFill>
                <a:latin typeface="Times New Roman"/>
                <a:ea typeface="Times New Roman"/>
                <a:cs typeface="Times New Roman"/>
                <a:sym typeface="Times New Roman"/>
              </a:rPr>
              <a:t> </a:t>
            </a:r>
            <a:r>
              <a:rPr lang="en-CA" sz="1090">
                <a:solidFill>
                  <a:schemeClr val="dk1"/>
                </a:solidFill>
              </a:rPr>
              <a:t>millions de produits. Les utilisateurs n’en noteront qu’une</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minuscule</a:t>
            </a:r>
            <a:r>
              <a:rPr lang="en-CA" sz="1090">
                <a:solidFill>
                  <a:schemeClr val="dk1"/>
                </a:solidFill>
                <a:latin typeface="Times New Roman"/>
                <a:ea typeface="Times New Roman"/>
                <a:cs typeface="Times New Roman"/>
                <a:sym typeface="Times New Roman"/>
              </a:rPr>
              <a:t> </a:t>
            </a:r>
            <a:r>
              <a:rPr lang="en-CA" sz="1090">
                <a:solidFill>
                  <a:schemeClr val="dk1"/>
                </a:solidFill>
              </a:rPr>
              <a:t>partie =&gt; beaucoup de valeurs manquantes.</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(en pratique ça se résout très bien, mais l’algorithme est</a:t>
            </a:r>
            <a:endParaRPr sz="1090">
              <a:solidFill>
                <a:schemeClr val="dk1"/>
              </a:solidFill>
            </a:endParaRPr>
          </a:p>
          <a:p>
            <a:pPr indent="457200" lvl="0" marL="0" rtl="0" algn="l">
              <a:lnSpc>
                <a:spcPct val="116055"/>
              </a:lnSpc>
              <a:spcBef>
                <a:spcPts val="0"/>
              </a:spcBef>
              <a:spcAft>
                <a:spcPts val="0"/>
              </a:spcAft>
              <a:buNone/>
            </a:pPr>
            <a:r>
              <a:rPr lang="en-CA" sz="1090">
                <a:solidFill>
                  <a:schemeClr val="dk1"/>
                </a:solidFill>
              </a:rPr>
              <a:t>beaucoup plus complexe pour gagner en efficacité)</a:t>
            </a:r>
            <a:endParaRPr sz="1090">
              <a:solidFill>
                <a:schemeClr val="dk1"/>
              </a:solidFill>
            </a:endParaRPr>
          </a:p>
          <a:p>
            <a:pPr indent="0" lvl="0" marL="0" rtl="0" algn="l">
              <a:lnSpc>
                <a:spcPct val="123853"/>
              </a:lnSpc>
              <a:spcBef>
                <a:spcPts val="0"/>
              </a:spcBef>
              <a:spcAft>
                <a:spcPts val="0"/>
              </a:spcAft>
              <a:buNone/>
            </a:pPr>
            <a:r>
              <a:t/>
            </a:r>
            <a:endParaRPr sz="1090">
              <a:solidFill>
                <a:schemeClr val="dk1"/>
              </a:solidFill>
              <a:latin typeface="Calibri"/>
              <a:ea typeface="Calibri"/>
              <a:cs typeface="Calibri"/>
              <a:sym typeface="Calibri"/>
            </a:endParaRPr>
          </a:p>
          <a:p>
            <a:pPr indent="457200" lvl="0" marL="0" rtl="0" algn="l">
              <a:lnSpc>
                <a:spcPct val="116055"/>
              </a:lnSpc>
              <a:spcBef>
                <a:spcPts val="0"/>
              </a:spcBef>
              <a:spcAft>
                <a:spcPts val="0"/>
              </a:spcAft>
              <a:buNone/>
            </a:pPr>
            <a:r>
              <a:t/>
            </a:r>
            <a:endParaRPr sz="1090">
              <a:solidFill>
                <a:schemeClr val="dk1"/>
              </a:solidFill>
            </a:endParaRPr>
          </a:p>
          <a:p>
            <a:pPr indent="45720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latin typeface="Calibri"/>
              <a:ea typeface="Calibri"/>
              <a:cs typeface="Calibri"/>
              <a:sym typeface="Calibri"/>
            </a:endParaRPr>
          </a:p>
          <a:p>
            <a:pPr indent="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latin typeface="Calibri"/>
              <a:ea typeface="Calibri"/>
              <a:cs typeface="Calibri"/>
              <a:sym typeface="Calibri"/>
            </a:endParaRPr>
          </a:p>
          <a:p>
            <a:pPr indent="457200" lvl="0" marL="0" rtl="0" algn="l">
              <a:lnSpc>
                <a:spcPct val="119266"/>
              </a:lnSpc>
              <a:spcBef>
                <a:spcPts val="0"/>
              </a:spcBef>
              <a:spcAft>
                <a:spcPts val="0"/>
              </a:spcAft>
              <a:buNone/>
            </a:pPr>
            <a:r>
              <a:t/>
            </a:r>
            <a:endParaRPr sz="1090">
              <a:solidFill>
                <a:schemeClr val="dk1"/>
              </a:solidFill>
            </a:endParaRPr>
          </a:p>
          <a:p>
            <a:pPr indent="457200" lvl="0" marL="0" rtl="0" algn="l">
              <a:lnSpc>
                <a:spcPct val="119266"/>
              </a:lnSpc>
              <a:spcBef>
                <a:spcPts val="0"/>
              </a:spcBef>
              <a:spcAft>
                <a:spcPts val="0"/>
              </a:spcAft>
              <a:buNone/>
            </a:pPr>
            <a:r>
              <a:t/>
            </a:r>
            <a:endParaRPr sz="1090">
              <a:solidFill>
                <a:schemeClr val="dk1"/>
              </a:solidFill>
            </a:endParaRPr>
          </a:p>
          <a:p>
            <a:pPr indent="0" lvl="0" marL="0" rtl="0" algn="l">
              <a:lnSpc>
                <a:spcPct val="146789"/>
              </a:lnSpc>
              <a:spcBef>
                <a:spcPts val="0"/>
              </a:spcBef>
              <a:spcAft>
                <a:spcPts val="0"/>
              </a:spcAft>
              <a:buNone/>
            </a:pPr>
            <a:r>
              <a:t/>
            </a:r>
            <a:endParaRPr sz="1090">
              <a:solidFill>
                <a:schemeClr val="dk1"/>
              </a:solidFill>
              <a:latin typeface="Calibri"/>
              <a:ea typeface="Calibri"/>
              <a:cs typeface="Calibri"/>
              <a:sym typeface="Calibri"/>
            </a:endParaRPr>
          </a:p>
          <a:p>
            <a:pPr indent="0" lvl="0" marL="0" rtl="0" algn="l">
              <a:lnSpc>
                <a:spcPct val="119266"/>
              </a:lnSpc>
              <a:spcBef>
                <a:spcPts val="0"/>
              </a:spcBef>
              <a:spcAft>
                <a:spcPts val="0"/>
              </a:spcAft>
              <a:buClr>
                <a:schemeClr val="dk1"/>
              </a:buClr>
              <a:buFont typeface="Arial"/>
              <a:buNone/>
            </a:pPr>
            <a:r>
              <a:t/>
            </a:r>
            <a:endParaRPr sz="1090">
              <a:solidFill>
                <a:schemeClr val="dk1"/>
              </a:solidFill>
            </a:endParaRPr>
          </a:p>
          <a:p>
            <a:pPr indent="0" lvl="0" marL="0" rtl="0" algn="l">
              <a:lnSpc>
                <a:spcPct val="119266"/>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90"/>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01" name="Google Shape;401;p38"/>
          <p:cNvSpPr txBox="1"/>
          <p:nvPr/>
        </p:nvSpPr>
        <p:spPr>
          <a:xfrm>
            <a:off x="4483100" y="3289300"/>
            <a:ext cx="1143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29</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402" name="Google Shape;402;p38"/>
          <p:cNvSpPr txBox="1"/>
          <p:nvPr>
            <p:ph type="title"/>
          </p:nvPr>
        </p:nvSpPr>
        <p:spPr>
          <a:xfrm>
            <a:off x="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COLLABORATIVE FILTERING: 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AUTRES MÉTHODES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nvSpPr>
        <p:spPr>
          <a:xfrm>
            <a:off x="50800" y="12319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Approche basée sur le comportement passé de l’utilisateur (clics,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13" name="Google Shape;413;p40"/>
          <p:cNvSpPr txBox="1"/>
          <p:nvPr/>
        </p:nvSpPr>
        <p:spPr>
          <a:xfrm>
            <a:off x="50800" y="1397000"/>
            <a:ext cx="4546600" cy="3937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recherches Google, likes...). On va simplement lui recommander des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contenus en fonction de ce qu’il a déjà cherché.</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14" name="Google Shape;414;p40"/>
          <p:cNvSpPr txBox="1"/>
          <p:nvPr/>
        </p:nvSpPr>
        <p:spPr>
          <a:xfrm>
            <a:off x="50800" y="18288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Exemples : AdSense, Criteo</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15" name="Google Shape;415;p40"/>
          <p:cNvSpPr txBox="1"/>
          <p:nvPr>
            <p:ph type="title"/>
          </p:nvPr>
        </p:nvSpPr>
        <p:spPr>
          <a:xfrm>
            <a:off x="50800" y="0"/>
            <a:ext cx="45144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RECOMMANDATION PERSONALISÉE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txBox="1"/>
          <p:nvPr>
            <p:ph type="title"/>
          </p:nvPr>
        </p:nvSpPr>
        <p:spPr>
          <a:xfrm>
            <a:off x="50800" y="0"/>
            <a:ext cx="45144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RECOMMANDATION HYBRIDE</a:t>
            </a:r>
            <a:endParaRPr/>
          </a:p>
        </p:txBody>
      </p:sp>
      <p:sp>
        <p:nvSpPr>
          <p:cNvPr id="421" name="Google Shape;421;p41"/>
          <p:cNvSpPr txBox="1"/>
          <p:nvPr/>
        </p:nvSpPr>
        <p:spPr>
          <a:xfrm>
            <a:off x="50800" y="749300"/>
            <a:ext cx="4546500" cy="5589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0" i="0" lang="en-CA" sz="1090" u="none" cap="none" strike="noStrike">
                <a:solidFill>
                  <a:srgbClr val="000000"/>
                </a:solidFill>
                <a:latin typeface="Arial"/>
                <a:ea typeface="Arial"/>
                <a:cs typeface="Arial"/>
                <a:sym typeface="Arial"/>
              </a:rPr>
              <a:t>La</a:t>
            </a:r>
            <a:r>
              <a:rPr b="1" i="0" lang="en-CA" sz="1100" u="none" cap="none" strike="noStrike">
                <a:solidFill>
                  <a:srgbClr val="333399"/>
                </a:solidFill>
                <a:latin typeface="Arial"/>
                <a:ea typeface="Arial"/>
                <a:cs typeface="Arial"/>
                <a:sym typeface="Arial"/>
              </a:rPr>
              <a:t> recommandation hybride</a:t>
            </a:r>
            <a:r>
              <a:rPr b="0" i="0" lang="en-CA" sz="1090" u="none" cap="none" strike="noStrike">
                <a:solidFill>
                  <a:srgbClr val="000000"/>
                </a:solidFill>
                <a:latin typeface="Arial"/>
                <a:ea typeface="Arial"/>
                <a:cs typeface="Arial"/>
                <a:sym typeface="Arial"/>
              </a:rPr>
              <a:t> se base sur les 3 approches précédentes.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Elle combine donc les actions passées de l’utilisateur, les similarités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entre contenus et le collaborative filtering.</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22" name="Google Shape;422;p41"/>
          <p:cNvSpPr txBox="1"/>
          <p:nvPr/>
        </p:nvSpPr>
        <p:spPr>
          <a:xfrm>
            <a:off x="50800" y="1346200"/>
            <a:ext cx="4546500" cy="558900"/>
          </a:xfrm>
          <a:prstGeom prst="rect">
            <a:avLst/>
          </a:prstGeom>
          <a:noFill/>
          <a:ln>
            <a:noFill/>
          </a:ln>
        </p:spPr>
        <p:txBody>
          <a:bodyPr anchorCtr="0" anchor="t" bIns="0" lIns="0" spcFirstLastPara="1" rIns="0" wrap="square" tIns="0">
            <a:noAutofit/>
          </a:bodyPr>
          <a:lstStyle/>
          <a:p>
            <a:pPr indent="0" lvl="0" marL="0" marR="0" rtl="0" algn="l">
              <a:lnSpc>
                <a:spcPct val="123853"/>
              </a:lnSpc>
              <a:spcBef>
                <a:spcPts val="0"/>
              </a:spcBef>
              <a:spcAft>
                <a:spcPts val="0"/>
              </a:spcAft>
              <a:buNone/>
            </a:pPr>
            <a:r>
              <a:rPr b="0" i="0" lang="en-CA" sz="1090" u="none" cap="none" strike="noStrike">
                <a:solidFill>
                  <a:srgbClr val="000000"/>
                </a:solidFill>
                <a:latin typeface="Arial"/>
                <a:ea typeface="Arial"/>
                <a:cs typeface="Arial"/>
                <a:sym typeface="Arial"/>
              </a:rPr>
              <a:t>Bien sûr, elle est plus performante que n’importe laquelle des autres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seulement. Elle permet de résoudre les problèmes de cold-start et de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sparsity.</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23" name="Google Shape;423;p41"/>
          <p:cNvSpPr txBox="1"/>
          <p:nvPr/>
        </p:nvSpPr>
        <p:spPr>
          <a:xfrm>
            <a:off x="50800" y="2100825"/>
            <a:ext cx="4546500" cy="9636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1" i="0" lang="en-CA" sz="1100" u="none" cap="none" strike="noStrike">
                <a:solidFill>
                  <a:srgbClr val="333399"/>
                </a:solidFill>
                <a:latin typeface="Arial"/>
                <a:ea typeface="Arial"/>
                <a:cs typeface="Arial"/>
                <a:sym typeface="Arial"/>
              </a:rPr>
              <a:t>En pratique</a:t>
            </a:r>
            <a:r>
              <a:rPr b="0" i="0" lang="en-CA" sz="1090" u="none" cap="none" strike="noStrike">
                <a:solidFill>
                  <a:srgbClr val="000000"/>
                </a:solidFill>
                <a:latin typeface="Arial"/>
                <a:ea typeface="Arial"/>
                <a:cs typeface="Arial"/>
                <a:sym typeface="Arial"/>
              </a:rPr>
              <a:t>, on peut par exemple pré-remplir la matrice de collaborative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filtering avec un algorithme basé sur le contenu et l’historique de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l’utilisateur.</a:t>
            </a:r>
            <a:endParaRPr b="0" i="0" sz="1090" u="none" cap="none" strike="noStrike">
              <a:solidFill>
                <a:srgbClr val="000000"/>
              </a:solidFill>
              <a:latin typeface="Arial"/>
              <a:ea typeface="Arial"/>
              <a:cs typeface="Arial"/>
              <a:sym typeface="Arial"/>
            </a:endParaRPr>
          </a:p>
          <a:p>
            <a:pPr indent="0" lvl="0" marL="0" rtl="0" algn="l">
              <a:lnSpc>
                <a:spcPct val="116055"/>
              </a:lnSpc>
              <a:spcBef>
                <a:spcPts val="0"/>
              </a:spcBef>
              <a:spcAft>
                <a:spcPts val="0"/>
              </a:spcAft>
              <a:buClr>
                <a:schemeClr val="dk1"/>
              </a:buClr>
              <a:buFont typeface="Arial"/>
              <a:buNone/>
            </a:pPr>
            <a:r>
              <a:rPr lang="en-CA" sz="1090">
                <a:solidFill>
                  <a:schemeClr val="dk1"/>
                </a:solidFill>
              </a:rPr>
              <a:t>C’est l’approche utilisée par Google, Amazon et Netflix.</a:t>
            </a:r>
            <a:endParaRPr>
              <a:solidFill>
                <a:schemeClr val="dk1"/>
              </a:solidFill>
            </a:endParaRPr>
          </a:p>
          <a:p>
            <a:pPr indent="0" lvl="0" marL="0" rtl="0" algn="l">
              <a:lnSpc>
                <a:spcPct val="116055"/>
              </a:lnSpc>
              <a:spcBef>
                <a:spcPts val="0"/>
              </a:spcBef>
              <a:spcAft>
                <a:spcPts val="0"/>
              </a:spcAft>
              <a:buClr>
                <a:schemeClr val="dk1"/>
              </a:buClr>
              <a:buFont typeface="Arial"/>
              <a:buNone/>
            </a:pPr>
            <a:r>
              <a:t/>
            </a:r>
            <a:endParaRPr sz="1090">
              <a:solidFill>
                <a:schemeClr val="dk1"/>
              </a:solidFill>
              <a:latin typeface="Calibri"/>
              <a:ea typeface="Calibri"/>
              <a:cs typeface="Calibri"/>
              <a:sym typeface="Calibri"/>
            </a:endParaRPr>
          </a:p>
          <a:p>
            <a:pPr indent="0" lvl="0" marL="0" marR="0" rtl="0" algn="l">
              <a:lnSpc>
                <a:spcPct val="122727"/>
              </a:lnSpc>
              <a:spcBef>
                <a:spcPts val="0"/>
              </a:spcBef>
              <a:spcAft>
                <a:spcPts val="0"/>
              </a:spcAft>
              <a:buNone/>
            </a:pPr>
            <a:r>
              <a:t/>
            </a:r>
            <a:endParaRPr sz="1090"/>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nvSpPr>
        <p:spPr>
          <a:xfrm>
            <a:off x="330200" y="1092200"/>
            <a:ext cx="4267200" cy="3937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CA" sz="1100" u="none" cap="none" strike="noStrike">
                <a:solidFill>
                  <a:schemeClr val="accent2"/>
                </a:solidFill>
                <a:latin typeface="Lato"/>
                <a:ea typeface="Lato"/>
                <a:cs typeface="Lato"/>
                <a:sym typeface="Lato"/>
              </a:rPr>
              <a:t>Recommandation personnalisée</a:t>
            </a:r>
            <a:r>
              <a:rPr i="0" lang="en-CA" sz="1090" u="none" cap="none" strike="noStrike">
                <a:solidFill>
                  <a:srgbClr val="000000"/>
                </a:solidFill>
                <a:latin typeface="Lato"/>
                <a:ea typeface="Lato"/>
                <a:cs typeface="Lato"/>
                <a:sym typeface="Lato"/>
              </a:rPr>
              <a:t> : en fonction de l’historique et de</a:t>
            </a:r>
            <a:br>
              <a:rPr i="0" lang="en-CA" sz="1090" u="none" cap="none" strike="noStrike">
                <a:solidFill>
                  <a:srgbClr val="000000"/>
                </a:solidFill>
                <a:latin typeface="Lato"/>
                <a:ea typeface="Lato"/>
                <a:cs typeface="Lato"/>
                <a:sym typeface="Lato"/>
              </a:rPr>
            </a:br>
            <a:r>
              <a:rPr i="0" lang="en-CA" sz="1090" u="none" cap="none" strike="noStrike">
                <a:solidFill>
                  <a:srgbClr val="000000"/>
                </a:solidFill>
                <a:latin typeface="Lato"/>
                <a:ea typeface="Lato"/>
                <a:cs typeface="Lato"/>
                <a:sym typeface="Lato"/>
              </a:rPr>
              <a:t>nos caractéristiques sociales (localisation, âge, etc.)</a:t>
            </a:r>
            <a:endParaRPr i="0" sz="1090" u="none" cap="none" strike="noStrike">
              <a:solidFill>
                <a:srgbClr val="000000"/>
              </a:solidFill>
              <a:latin typeface="Lato"/>
              <a:ea typeface="Lato"/>
              <a:cs typeface="Lato"/>
              <a:sym typeface="Lato"/>
            </a:endParaRPr>
          </a:p>
          <a:p>
            <a:pPr indent="0" lvl="0" marL="0" rtl="0" algn="l">
              <a:lnSpc>
                <a:spcPct val="127272"/>
              </a:lnSpc>
              <a:spcBef>
                <a:spcPts val="0"/>
              </a:spcBef>
              <a:spcAft>
                <a:spcPts val="0"/>
              </a:spcAft>
              <a:buNone/>
            </a:pPr>
            <a:r>
              <a:rPr b="1" lang="en-CA" sz="1100">
                <a:solidFill>
                  <a:schemeClr val="accent2"/>
                </a:solidFill>
                <a:latin typeface="Lato"/>
                <a:ea typeface="Lato"/>
                <a:cs typeface="Lato"/>
                <a:sym typeface="Lato"/>
              </a:rPr>
              <a:t>Recommandation basée sur le contenu</a:t>
            </a:r>
            <a:r>
              <a:rPr lang="en-CA" sz="1090">
                <a:solidFill>
                  <a:schemeClr val="dk1"/>
                </a:solidFill>
                <a:latin typeface="Lato"/>
                <a:ea typeface="Lato"/>
                <a:cs typeface="Lato"/>
                <a:sym typeface="Lato"/>
              </a:rPr>
              <a:t> : les vidéos ont des tags</a:t>
            </a:r>
            <a:br>
              <a:rPr lang="en-CA" sz="1090">
                <a:solidFill>
                  <a:schemeClr val="dk1"/>
                </a:solidFill>
                <a:latin typeface="Lato"/>
                <a:ea typeface="Lato"/>
                <a:cs typeface="Lato"/>
                <a:sym typeface="Lato"/>
              </a:rPr>
            </a:br>
            <a:r>
              <a:rPr lang="en-CA" sz="1090">
                <a:solidFill>
                  <a:schemeClr val="dk1"/>
                </a:solidFill>
                <a:latin typeface="Lato"/>
                <a:ea typeface="Lato"/>
                <a:cs typeface="Lato"/>
                <a:sym typeface="Lato"/>
              </a:rPr>
              <a:t>similaires</a:t>
            </a:r>
            <a:endParaRPr sz="1090">
              <a:solidFill>
                <a:schemeClr val="dk1"/>
              </a:solidFill>
              <a:latin typeface="Lato"/>
              <a:ea typeface="Lato"/>
              <a:cs typeface="Lato"/>
              <a:sym typeface="Lato"/>
            </a:endParaRPr>
          </a:p>
          <a:p>
            <a:pPr indent="0" lvl="0" marL="0" rtl="0" algn="l">
              <a:lnSpc>
                <a:spcPct val="127272"/>
              </a:lnSpc>
              <a:spcBef>
                <a:spcPts val="0"/>
              </a:spcBef>
              <a:spcAft>
                <a:spcPts val="0"/>
              </a:spcAft>
              <a:buClr>
                <a:schemeClr val="dk1"/>
              </a:buClr>
              <a:buFont typeface="Arial"/>
              <a:buNone/>
            </a:pPr>
            <a:r>
              <a:rPr b="1" lang="en-CA" sz="1100">
                <a:solidFill>
                  <a:schemeClr val="accent2"/>
                </a:solidFill>
                <a:latin typeface="Lato"/>
                <a:ea typeface="Lato"/>
                <a:cs typeface="Lato"/>
                <a:sym typeface="Lato"/>
              </a:rPr>
              <a:t>Collaborative filtering</a:t>
            </a:r>
            <a:r>
              <a:rPr lang="en-CA" sz="1090">
                <a:solidFill>
                  <a:schemeClr val="accent2"/>
                </a:solidFill>
                <a:latin typeface="Lato"/>
                <a:ea typeface="Lato"/>
                <a:cs typeface="Lato"/>
                <a:sym typeface="Lato"/>
              </a:rPr>
              <a:t> </a:t>
            </a:r>
            <a:r>
              <a:rPr lang="en-CA" sz="1090">
                <a:solidFill>
                  <a:schemeClr val="dk1"/>
                </a:solidFill>
                <a:latin typeface="Lato"/>
                <a:ea typeface="Lato"/>
                <a:cs typeface="Lato"/>
                <a:sym typeface="Lato"/>
              </a:rPr>
              <a:t>: les utilisateurs qui ont aimé la vidéo que</a:t>
            </a:r>
            <a:br>
              <a:rPr lang="en-CA" sz="1090">
                <a:solidFill>
                  <a:schemeClr val="dk1"/>
                </a:solidFill>
                <a:latin typeface="Lato"/>
                <a:ea typeface="Lato"/>
                <a:cs typeface="Lato"/>
                <a:sym typeface="Lato"/>
              </a:rPr>
            </a:br>
            <a:r>
              <a:rPr lang="en-CA" sz="1090">
                <a:solidFill>
                  <a:schemeClr val="dk1"/>
                </a:solidFill>
                <a:latin typeface="Lato"/>
                <a:ea typeface="Lato"/>
                <a:cs typeface="Lato"/>
                <a:sym typeface="Lato"/>
              </a:rPr>
              <a:t>vous regardez ont aussi aimé ces autres vidéos.</a:t>
            </a:r>
            <a:endParaRPr sz="1090">
              <a:solidFill>
                <a:schemeClr val="dk1"/>
              </a:solidFill>
              <a:latin typeface="Lato"/>
              <a:ea typeface="Lato"/>
              <a:cs typeface="Lato"/>
              <a:sym typeface="Lato"/>
            </a:endParaRPr>
          </a:p>
          <a:p>
            <a:pPr indent="0" lvl="0" marL="0" marR="0" rtl="0" algn="l">
              <a:lnSpc>
                <a:spcPct val="128440"/>
              </a:lnSpc>
              <a:spcBef>
                <a:spcPts val="0"/>
              </a:spcBef>
              <a:spcAft>
                <a:spcPts val="0"/>
              </a:spcAft>
              <a:buNone/>
            </a:pPr>
            <a:r>
              <a:t/>
            </a:r>
            <a:endParaRPr i="0" sz="1090" u="none" cap="none" strike="noStrike">
              <a:solidFill>
                <a:srgbClr val="000000"/>
              </a:solidFill>
              <a:latin typeface="Lato"/>
              <a:ea typeface="Lato"/>
              <a:cs typeface="Lato"/>
              <a:sym typeface="Lato"/>
            </a:endParaRPr>
          </a:p>
        </p:txBody>
      </p:sp>
      <p:sp>
        <p:nvSpPr>
          <p:cNvPr id="429" name="Google Shape;429;p4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 YOUTUBE OU NETFLIX</a:t>
            </a:r>
            <a:endParaRPr/>
          </a:p>
        </p:txBody>
      </p:sp>
      <p:sp>
        <p:nvSpPr>
          <p:cNvPr id="430" name="Google Shape;430;p42"/>
          <p:cNvSpPr txBox="1"/>
          <p:nvPr/>
        </p:nvSpPr>
        <p:spPr>
          <a:xfrm>
            <a:off x="107450" y="2374000"/>
            <a:ext cx="4267200" cy="939900"/>
          </a:xfrm>
          <a:prstGeom prst="rect">
            <a:avLst/>
          </a:prstGeom>
          <a:noFill/>
          <a:ln>
            <a:noFill/>
          </a:ln>
        </p:spPr>
        <p:txBody>
          <a:bodyPr anchorCtr="0" anchor="ctr" bIns="91425" lIns="91425" spcFirstLastPara="1" rIns="91425" wrap="square" tIns="91425">
            <a:noAutofit/>
          </a:bodyPr>
          <a:lstStyle/>
          <a:p>
            <a:pPr indent="0" lvl="0" marL="0" rtl="0" algn="l">
              <a:lnSpc>
                <a:spcPct val="127272"/>
              </a:lnSpc>
              <a:spcBef>
                <a:spcPts val="0"/>
              </a:spcBef>
              <a:spcAft>
                <a:spcPts val="0"/>
              </a:spcAft>
              <a:buNone/>
            </a:pPr>
            <a:r>
              <a:rPr b="1" lang="en-CA" sz="1100">
                <a:solidFill>
                  <a:srgbClr val="0E5A73"/>
                </a:solidFill>
                <a:latin typeface="Lato"/>
                <a:ea typeface="Lato"/>
                <a:cs typeface="Lato"/>
                <a:sym typeface="Lato"/>
              </a:rPr>
              <a:t>Concrètement, on peut mettre des poids ou des priorités à chacun de ces types pour le ranking final.</a:t>
            </a:r>
            <a:endParaRPr>
              <a:solidFill>
                <a:srgbClr val="0E5A73"/>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sp>
        <p:nvSpPr>
          <p:cNvPr id="436" name="Google Shape;436;p43"/>
          <p:cNvSpPr txBox="1"/>
          <p:nvPr/>
        </p:nvSpPr>
        <p:spPr>
          <a:xfrm>
            <a:off x="86650" y="1330100"/>
            <a:ext cx="4424100" cy="1346400"/>
          </a:xfrm>
          <a:prstGeom prst="rect">
            <a:avLst/>
          </a:prstGeom>
          <a:noFill/>
          <a:ln>
            <a:noFill/>
          </a:ln>
        </p:spPr>
        <p:txBody>
          <a:bodyPr anchorCtr="0" anchor="ctr" bIns="91425" lIns="91425" spcFirstLastPara="1" rIns="91425" wrap="square" tIns="91425">
            <a:noAutofit/>
          </a:bodyPr>
          <a:lstStyle/>
          <a:p>
            <a:pPr indent="0" lvl="0" marL="0" rtl="0" algn="l">
              <a:lnSpc>
                <a:spcPct val="127272"/>
              </a:lnSpc>
              <a:spcBef>
                <a:spcPts val="0"/>
              </a:spcBef>
              <a:spcAft>
                <a:spcPts val="0"/>
              </a:spcAft>
              <a:buNone/>
            </a:pPr>
            <a:r>
              <a:rPr lang="en-CA" sz="1100">
                <a:solidFill>
                  <a:srgbClr val="434343"/>
                </a:solidFill>
                <a:latin typeface="Lato"/>
                <a:ea typeface="Lato"/>
                <a:cs typeface="Lato"/>
                <a:sym typeface="Lato"/>
              </a:rPr>
              <a:t>Deux métriques vous intéressent:</a:t>
            </a:r>
            <a:endParaRPr sz="1100">
              <a:solidFill>
                <a:srgbClr val="434343"/>
              </a:solidFill>
              <a:latin typeface="Lato"/>
              <a:ea typeface="Lato"/>
              <a:cs typeface="Lato"/>
              <a:sym typeface="Lato"/>
            </a:endParaRPr>
          </a:p>
          <a:p>
            <a:pPr indent="-298450" lvl="0" marL="457200" rtl="0" algn="l">
              <a:lnSpc>
                <a:spcPct val="127272"/>
              </a:lnSpc>
              <a:spcBef>
                <a:spcPts val="0"/>
              </a:spcBef>
              <a:spcAft>
                <a:spcPts val="0"/>
              </a:spcAft>
              <a:buClr>
                <a:srgbClr val="434343"/>
              </a:buClr>
              <a:buSzPts val="1100"/>
              <a:buFont typeface="Lato"/>
              <a:buChar char="-"/>
            </a:pPr>
            <a:r>
              <a:rPr lang="en-CA" sz="1100">
                <a:solidFill>
                  <a:srgbClr val="0E5A73"/>
                </a:solidFill>
                <a:latin typeface="Lato"/>
                <a:ea typeface="Lato"/>
                <a:cs typeface="Lato"/>
                <a:sym typeface="Lato"/>
              </a:rPr>
              <a:t>RECALL</a:t>
            </a:r>
            <a:r>
              <a:rPr lang="en-CA" sz="1100">
                <a:solidFill>
                  <a:srgbClr val="434343"/>
                </a:solidFill>
                <a:latin typeface="Lato"/>
                <a:ea typeface="Lato"/>
                <a:cs typeface="Lato"/>
                <a:sym typeface="Lato"/>
              </a:rPr>
              <a:t>: Parmi les contenus que la personne a aimés, combien étaient dans ma liste de recommandation?</a:t>
            </a:r>
            <a:endParaRPr sz="1100">
              <a:solidFill>
                <a:srgbClr val="434343"/>
              </a:solidFill>
              <a:latin typeface="Lato"/>
              <a:ea typeface="Lato"/>
              <a:cs typeface="Lato"/>
              <a:sym typeface="Lato"/>
            </a:endParaRPr>
          </a:p>
          <a:p>
            <a:pPr indent="-298450" lvl="0" marL="457200" rtl="0" algn="l">
              <a:lnSpc>
                <a:spcPct val="127272"/>
              </a:lnSpc>
              <a:spcBef>
                <a:spcPts val="0"/>
              </a:spcBef>
              <a:spcAft>
                <a:spcPts val="0"/>
              </a:spcAft>
              <a:buClr>
                <a:srgbClr val="434343"/>
              </a:buClr>
              <a:buSzPts val="1100"/>
              <a:buFont typeface="Lato"/>
              <a:buChar char="-"/>
            </a:pPr>
            <a:r>
              <a:rPr lang="en-CA" sz="1100">
                <a:solidFill>
                  <a:srgbClr val="0E5A73"/>
                </a:solidFill>
                <a:latin typeface="Lato"/>
                <a:ea typeface="Lato"/>
                <a:cs typeface="Lato"/>
                <a:sym typeface="Lato"/>
              </a:rPr>
              <a:t>PRÉCISION</a:t>
            </a:r>
            <a:r>
              <a:rPr lang="en-CA" sz="1100">
                <a:solidFill>
                  <a:srgbClr val="434343"/>
                </a:solidFill>
                <a:latin typeface="Lato"/>
                <a:ea typeface="Lato"/>
                <a:cs typeface="Lato"/>
                <a:sym typeface="Lato"/>
              </a:rPr>
              <a:t>: Parmi les contenus que j’ai proposés à cette personne, combien en a-t-elle aimés? </a:t>
            </a:r>
            <a:endParaRPr sz="11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1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100">
                <a:solidFill>
                  <a:srgbClr val="434343"/>
                </a:solidFill>
                <a:latin typeface="Lato"/>
                <a:ea typeface="Lato"/>
                <a:cs typeface="Lato"/>
                <a:sym typeface="Lato"/>
              </a:rPr>
              <a:t>L</a:t>
            </a:r>
            <a:r>
              <a:rPr lang="en-CA" sz="1100">
                <a:solidFill>
                  <a:schemeClr val="accent2"/>
                </a:solidFill>
                <a:latin typeface="Lato"/>
                <a:ea typeface="Lato"/>
                <a:cs typeface="Lato"/>
                <a:sym typeface="Lato"/>
              </a:rPr>
              <a:t>’algorithme parfait</a:t>
            </a:r>
            <a:r>
              <a:rPr lang="en-CA" sz="1100">
                <a:solidFill>
                  <a:srgbClr val="434343"/>
                </a:solidFill>
                <a:latin typeface="Lato"/>
                <a:ea typeface="Lato"/>
                <a:cs typeface="Lato"/>
                <a:sym typeface="Lato"/>
              </a:rPr>
              <a:t> a une précision de 1 et un recall de 1: non seulement la personne adore tout ce que vous lui proposez (précision maximale) mais en plus elle n’aime rien d’autre (recall maximal). Le problème c’est que pour faire augmenter l’un, on prend le risque de baisser l’autre.</a:t>
            </a:r>
            <a:endParaRPr sz="11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100">
              <a:solidFill>
                <a:srgbClr val="434343"/>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sp>
        <p:nvSpPr>
          <p:cNvPr id="442" name="Google Shape;442;p44"/>
          <p:cNvSpPr txBox="1"/>
          <p:nvPr/>
        </p:nvSpPr>
        <p:spPr>
          <a:xfrm>
            <a:off x="116350" y="648500"/>
            <a:ext cx="2519400" cy="1309800"/>
          </a:xfrm>
          <a:prstGeom prst="rect">
            <a:avLst/>
          </a:prstGeom>
          <a:noFill/>
          <a:ln>
            <a:noFill/>
          </a:ln>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Je propose des vidéos de:</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FF0000"/>
                </a:solidFill>
                <a:latin typeface="Lato"/>
                <a:ea typeface="Lato"/>
                <a:cs typeface="Lato"/>
                <a:sym typeface="Lato"/>
              </a:rPr>
              <a:t>chat mignon</a:t>
            </a:r>
            <a:r>
              <a:rPr lang="en-CA" sz="1000">
                <a:solidFill>
                  <a:srgbClr val="434343"/>
                </a:solidFill>
                <a:latin typeface="Lato"/>
                <a:ea typeface="Lato"/>
                <a:cs typeface="Lato"/>
                <a:sym typeface="Lato"/>
              </a:rPr>
              <a:t> (score 0.95)</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chat </a:t>
            </a:r>
            <a:r>
              <a:rPr lang="en-CA" sz="1000">
                <a:solidFill>
                  <a:srgbClr val="434343"/>
                </a:solidFill>
                <a:latin typeface="Lato"/>
                <a:ea typeface="Lato"/>
                <a:cs typeface="Lato"/>
                <a:sym typeface="Lato"/>
              </a:rPr>
              <a:t>possédé</a:t>
            </a:r>
            <a:r>
              <a:rPr lang="en-CA" sz="1000">
                <a:solidFill>
                  <a:srgbClr val="434343"/>
                </a:solidFill>
                <a:latin typeface="Lato"/>
                <a:ea typeface="Lato"/>
                <a:cs typeface="Lato"/>
                <a:sym typeface="Lato"/>
              </a:rPr>
              <a:t> (score 0.92)</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38761D"/>
                </a:solidFill>
                <a:latin typeface="Lato"/>
                <a:ea typeface="Lato"/>
                <a:cs typeface="Lato"/>
                <a:sym typeface="Lato"/>
              </a:rPr>
              <a:t>chat qui tombe d’une chaise</a:t>
            </a:r>
            <a:r>
              <a:rPr lang="en-CA" sz="1000">
                <a:solidFill>
                  <a:srgbClr val="434343"/>
                </a:solidFill>
                <a:latin typeface="Lato"/>
                <a:ea typeface="Lato"/>
                <a:cs typeface="Lato"/>
                <a:sym typeface="Lato"/>
              </a:rPr>
              <a:t> (score 0.9)</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chat qui vole (score 0.8)</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9900FF"/>
                </a:solidFill>
                <a:latin typeface="Lato"/>
                <a:ea typeface="Lato"/>
                <a:cs typeface="Lato"/>
                <a:sym typeface="Lato"/>
              </a:rPr>
              <a:t>chat qui joue au foot</a:t>
            </a:r>
            <a:r>
              <a:rPr lang="en-CA" sz="1000">
                <a:solidFill>
                  <a:srgbClr val="434343"/>
                </a:solidFill>
                <a:latin typeface="Lato"/>
                <a:ea typeface="Lato"/>
                <a:cs typeface="Lato"/>
                <a:sym typeface="Lato"/>
              </a:rPr>
              <a:t> (score 0.7)</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 (100 autres vidéos de score &gt;0.6)...</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0000FF"/>
                </a:solidFill>
                <a:latin typeface="Lato"/>
                <a:ea typeface="Lato"/>
                <a:cs typeface="Lato"/>
                <a:sym typeface="Lato"/>
              </a:rPr>
              <a:t>chat jouant avec un chien</a:t>
            </a:r>
            <a:r>
              <a:rPr lang="en-CA" sz="1000">
                <a:solidFill>
                  <a:srgbClr val="434343"/>
                </a:solidFill>
                <a:latin typeface="Lato"/>
                <a:ea typeface="Lato"/>
                <a:cs typeface="Lato"/>
                <a:sym typeface="Lato"/>
              </a:rPr>
              <a:t> (0.6)</a:t>
            </a:r>
            <a:endParaRPr sz="1000">
              <a:solidFill>
                <a:srgbClr val="434343"/>
              </a:solidFill>
              <a:latin typeface="Lato"/>
              <a:ea typeface="Lato"/>
              <a:cs typeface="Lato"/>
              <a:sym typeface="Lato"/>
            </a:endParaRPr>
          </a:p>
        </p:txBody>
      </p:sp>
      <p:sp>
        <p:nvSpPr>
          <p:cNvPr id="443" name="Google Shape;443;p44"/>
          <p:cNvSpPr txBox="1"/>
          <p:nvPr/>
        </p:nvSpPr>
        <p:spPr>
          <a:xfrm>
            <a:off x="2442250" y="648500"/>
            <a:ext cx="2208900" cy="1590000"/>
          </a:xfrm>
          <a:prstGeom prst="rect">
            <a:avLst/>
          </a:prstGeom>
          <a:noFill/>
          <a:ln>
            <a:noFill/>
          </a:ln>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La personne clique sur:</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9900FF"/>
                </a:solidFill>
                <a:latin typeface="Lato"/>
                <a:ea typeface="Lato"/>
                <a:cs typeface="Lato"/>
                <a:sym typeface="Lato"/>
              </a:rPr>
              <a:t>chat qui joue au foot</a:t>
            </a:r>
            <a:endParaRPr sz="1000">
              <a:solidFill>
                <a:srgbClr val="9900FF"/>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FF0000"/>
                </a:solidFill>
                <a:latin typeface="Lato"/>
                <a:ea typeface="Lato"/>
                <a:cs typeface="Lato"/>
                <a:sym typeface="Lato"/>
              </a:rPr>
              <a:t>chat mignon</a:t>
            </a:r>
            <a:endParaRPr sz="1000">
              <a:solidFill>
                <a:srgbClr val="FF0000"/>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0000FF"/>
                </a:solidFill>
                <a:latin typeface="Lato"/>
                <a:ea typeface="Lato"/>
                <a:cs typeface="Lato"/>
                <a:sym typeface="Lato"/>
              </a:rPr>
              <a:t>chat jouant avec un chien</a:t>
            </a:r>
            <a:endParaRPr sz="1000">
              <a:solidFill>
                <a:srgbClr val="0000FF"/>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a:t>
            </a:r>
            <a:r>
              <a:rPr lang="en-CA" sz="1000">
                <a:solidFill>
                  <a:srgbClr val="38761D"/>
                </a:solidFill>
                <a:latin typeface="Lato"/>
                <a:ea typeface="Lato"/>
                <a:cs typeface="Lato"/>
                <a:sym typeface="Lato"/>
              </a:rPr>
              <a:t>chat qui tombe d’une chaise</a:t>
            </a:r>
            <a:endParaRPr sz="1000">
              <a:solidFill>
                <a:srgbClr val="38761D"/>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- 10 autres vidéos qui ne sont pas dans ma liste ou avaient un score &lt; 0.6</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latin typeface="Lato"/>
              <a:ea typeface="Lato"/>
              <a:cs typeface="Lato"/>
              <a:sym typeface="Lato"/>
            </a:endParaRPr>
          </a:p>
        </p:txBody>
      </p:sp>
      <p:cxnSp>
        <p:nvCxnSpPr>
          <p:cNvPr id="444" name="Google Shape;444;p44"/>
          <p:cNvCxnSpPr/>
          <p:nvPr/>
        </p:nvCxnSpPr>
        <p:spPr>
          <a:xfrm>
            <a:off x="2423050" y="648500"/>
            <a:ext cx="19200" cy="166290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44"/>
          <p:cNvSpPr txBox="1"/>
          <p:nvPr/>
        </p:nvSpPr>
        <p:spPr>
          <a:xfrm>
            <a:off x="274275" y="2409750"/>
            <a:ext cx="4241100" cy="914400"/>
          </a:xfrm>
          <a:prstGeom prst="rect">
            <a:avLst/>
          </a:prstGeom>
          <a:noFill/>
          <a:ln>
            <a:noFill/>
          </a:ln>
        </p:spPr>
        <p:txBody>
          <a:bodyPr anchorCtr="0" anchor="ctr"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Au seuil 0.9,         mon recall est de : 2 / 14,        ma précision de 2 / 3</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Au seuil 0.7,         mon recall est de : 3 / 14,        ma précision de 3 / 5</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Au seuil 0.6,         mon recall est de : 4 / 14,        ma précision de  4 / 106</a:t>
            </a:r>
            <a:endParaRPr/>
          </a:p>
        </p:txBody>
      </p:sp>
      <p:cxnSp>
        <p:nvCxnSpPr>
          <p:cNvPr id="446" name="Google Shape;446;p44"/>
          <p:cNvCxnSpPr/>
          <p:nvPr/>
        </p:nvCxnSpPr>
        <p:spPr>
          <a:xfrm>
            <a:off x="1082300" y="2605150"/>
            <a:ext cx="6300" cy="456000"/>
          </a:xfrm>
          <a:prstGeom prst="straightConnector1">
            <a:avLst/>
          </a:prstGeom>
          <a:noFill/>
          <a:ln cap="flat" cmpd="sng" w="9525">
            <a:solidFill>
              <a:schemeClr val="dk2"/>
            </a:solidFill>
            <a:prstDash val="solid"/>
            <a:round/>
            <a:headEnd len="med" w="med" type="none"/>
            <a:tailEnd len="med" w="med" type="stealth"/>
          </a:ln>
        </p:spPr>
      </p:cxnSp>
      <p:cxnSp>
        <p:nvCxnSpPr>
          <p:cNvPr id="447" name="Google Shape;447;p44"/>
          <p:cNvCxnSpPr/>
          <p:nvPr/>
        </p:nvCxnSpPr>
        <p:spPr>
          <a:xfrm>
            <a:off x="4431450" y="2605150"/>
            <a:ext cx="6300" cy="456000"/>
          </a:xfrm>
          <a:prstGeom prst="straightConnector1">
            <a:avLst/>
          </a:prstGeom>
          <a:noFill/>
          <a:ln cap="flat" cmpd="sng" w="9525">
            <a:solidFill>
              <a:schemeClr val="dk2"/>
            </a:solidFill>
            <a:prstDash val="solid"/>
            <a:round/>
            <a:headEnd len="med" w="med" type="none"/>
            <a:tailEnd len="med" w="med" type="stealth"/>
          </a:ln>
        </p:spPr>
      </p:cxnSp>
      <p:cxnSp>
        <p:nvCxnSpPr>
          <p:cNvPr id="448" name="Google Shape;448;p44"/>
          <p:cNvCxnSpPr/>
          <p:nvPr/>
        </p:nvCxnSpPr>
        <p:spPr>
          <a:xfrm>
            <a:off x="2818750" y="2605150"/>
            <a:ext cx="6300" cy="456000"/>
          </a:xfrm>
          <a:prstGeom prst="straightConnector1">
            <a:avLst/>
          </a:prstGeom>
          <a:noFill/>
          <a:ln cap="flat" cmpd="sng" w="9525">
            <a:solidFill>
              <a:schemeClr val="dk2"/>
            </a:solidFill>
            <a:prstDash val="solid"/>
            <a:round/>
            <a:headEnd len="med" w="med" type="stealth"/>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sp>
        <p:nvSpPr>
          <p:cNvPr id="454" name="Google Shape;454;p45"/>
          <p:cNvSpPr txBox="1"/>
          <p:nvPr/>
        </p:nvSpPr>
        <p:spPr>
          <a:xfrm>
            <a:off x="183850" y="1239200"/>
            <a:ext cx="4229700" cy="1335600"/>
          </a:xfrm>
          <a:prstGeom prst="rect">
            <a:avLst/>
          </a:prstGeom>
          <a:noFill/>
          <a:ln>
            <a:noFill/>
          </a:ln>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On peut prendre le problème à l’envers: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Pour avoir une précision de 0.9, combien faut-il que je recommande d’objets? Et est-ce possible dans l’absolu? Cela peut déterminer la taille de votre liste.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a:t>
            </a:r>
            <a:endParaRPr/>
          </a:p>
        </p:txBody>
      </p:sp>
      <p:sp>
        <p:nvSpPr>
          <p:cNvPr id="460" name="Google Shape;460;p46"/>
          <p:cNvSpPr txBox="1"/>
          <p:nvPr/>
        </p:nvSpPr>
        <p:spPr>
          <a:xfrm>
            <a:off x="183850" y="734100"/>
            <a:ext cx="4229700" cy="2720400"/>
          </a:xfrm>
          <a:prstGeom prst="rect">
            <a:avLst/>
          </a:prstGeom>
          <a:noFill/>
          <a:ln>
            <a:noFill/>
          </a:ln>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D’autres métriques sont utilisées pour renforcer l’idée que le haut de la liste est le plus important:</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b="1" lang="en-CA" sz="1000">
                <a:solidFill>
                  <a:srgbClr val="434343"/>
                </a:solidFill>
                <a:latin typeface="Lato"/>
                <a:ea typeface="Lato"/>
                <a:cs typeface="Lato"/>
                <a:sym typeface="Lato"/>
              </a:rPr>
              <a:t>AP (Average precision):</a:t>
            </a:r>
            <a:endParaRPr b="1"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AP = ⅓(1/1 + 2/2 + 3/5) = 0.87</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b="1" lang="en-CA" sz="1000">
                <a:solidFill>
                  <a:srgbClr val="434343"/>
                </a:solidFill>
                <a:latin typeface="Lato"/>
                <a:ea typeface="Lato"/>
                <a:cs typeface="Lato"/>
                <a:sym typeface="Lato"/>
              </a:rPr>
              <a:t>NDCG (Normalized Discounted Cumulative Gain):</a:t>
            </a:r>
            <a:endParaRPr b="1"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DCG = 1 + 1/log2(2) + 1/log2(5) = 2.43</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IDCG = 1 + 1/log2(2) + 1/log2(3) = 2.63 =&gt; Idealized DCG</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NDCG = DCG / IDCG = 2.43 / 2.63 = 0.92</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Si l’utilisateur donne des notes, on remplace les “1” des numérateurs par les notes données.</a:t>
            </a:r>
            <a:endParaRPr sz="1000">
              <a:solidFill>
                <a:srgbClr val="434343"/>
              </a:solidFill>
              <a:latin typeface="Lato"/>
              <a:ea typeface="Lato"/>
              <a:cs typeface="Lato"/>
              <a:sym typeface="Lato"/>
            </a:endParaRPr>
          </a:p>
        </p:txBody>
      </p:sp>
      <p:graphicFrame>
        <p:nvGraphicFramePr>
          <p:cNvPr id="461" name="Google Shape;461;p46"/>
          <p:cNvGraphicFramePr/>
          <p:nvPr/>
        </p:nvGraphicFramePr>
        <p:xfrm>
          <a:off x="952513" y="1218875"/>
          <a:ext cx="3000000" cy="3000000"/>
        </p:xfrm>
        <a:graphic>
          <a:graphicData uri="http://schemas.openxmlformats.org/drawingml/2006/table">
            <a:tbl>
              <a:tblPr>
                <a:noFill/>
                <a:tableStyleId>{43488BDC-BF09-4A6A-AF20-0F4A2AF3CAA1}</a:tableStyleId>
              </a:tblPr>
              <a:tblGrid>
                <a:gridCol w="384625"/>
                <a:gridCol w="384625"/>
                <a:gridCol w="384625"/>
                <a:gridCol w="384625"/>
                <a:gridCol w="384625"/>
                <a:gridCol w="384625"/>
                <a:gridCol w="384625"/>
              </a:tblGrid>
              <a:tr h="408450">
                <a:tc>
                  <a:txBody>
                    <a:bodyPr/>
                    <a:lstStyle/>
                    <a:p>
                      <a:pPr indent="0" lvl="0" marL="0" rtl="0" algn="l">
                        <a:spcBef>
                          <a:spcPts val="0"/>
                        </a:spcBef>
                        <a:spcAft>
                          <a:spcPts val="0"/>
                        </a:spcAft>
                        <a:buNone/>
                      </a:pPr>
                      <a:r>
                        <a:rPr lang="en-CA"/>
                        <a:t>1</a:t>
                      </a:r>
                      <a:endParaRPr/>
                    </a:p>
                  </a:txBody>
                  <a:tcPr marT="91425" marB="91425" marR="91425" marL="91425">
                    <a:solidFill>
                      <a:srgbClr val="38761D"/>
                    </a:solidFill>
                  </a:tcPr>
                </a:tc>
                <a:tc>
                  <a:txBody>
                    <a:bodyPr/>
                    <a:lstStyle/>
                    <a:p>
                      <a:pPr indent="0" lvl="0" marL="0" rtl="0" algn="l">
                        <a:spcBef>
                          <a:spcPts val="0"/>
                        </a:spcBef>
                        <a:spcAft>
                          <a:spcPts val="0"/>
                        </a:spcAft>
                        <a:buNone/>
                      </a:pPr>
                      <a:r>
                        <a:rPr lang="en-CA"/>
                        <a:t>2</a:t>
                      </a:r>
                      <a:endParaRPr/>
                    </a:p>
                  </a:txBody>
                  <a:tcPr marT="91425" marB="91425" marR="91425" marL="91425">
                    <a:solidFill>
                      <a:srgbClr val="38761D"/>
                    </a:solidFill>
                  </a:tcPr>
                </a:tc>
                <a:tc>
                  <a:txBody>
                    <a:bodyPr/>
                    <a:lstStyle/>
                    <a:p>
                      <a:pPr indent="0" lvl="0" marL="0" rtl="0" algn="l">
                        <a:spcBef>
                          <a:spcPts val="0"/>
                        </a:spcBef>
                        <a:spcAft>
                          <a:spcPts val="0"/>
                        </a:spcAft>
                        <a:buNone/>
                      </a:pPr>
                      <a:r>
                        <a:rPr lang="en-CA"/>
                        <a:t>3</a:t>
                      </a:r>
                      <a:endParaRPr/>
                    </a:p>
                  </a:txBody>
                  <a:tcPr marT="91425" marB="91425" marR="91425" marL="91425">
                    <a:solidFill>
                      <a:srgbClr val="CC0000"/>
                    </a:solidFill>
                  </a:tcPr>
                </a:tc>
                <a:tc>
                  <a:txBody>
                    <a:bodyPr/>
                    <a:lstStyle/>
                    <a:p>
                      <a:pPr indent="0" lvl="0" marL="0" rtl="0" algn="l">
                        <a:spcBef>
                          <a:spcPts val="0"/>
                        </a:spcBef>
                        <a:spcAft>
                          <a:spcPts val="0"/>
                        </a:spcAft>
                        <a:buNone/>
                      </a:pPr>
                      <a:r>
                        <a:rPr lang="en-CA"/>
                        <a:t>4</a:t>
                      </a:r>
                      <a:endParaRPr/>
                    </a:p>
                  </a:txBody>
                  <a:tcPr marT="91425" marB="91425" marR="91425" marL="91425">
                    <a:solidFill>
                      <a:srgbClr val="CC0000"/>
                    </a:solidFill>
                  </a:tcPr>
                </a:tc>
                <a:tc>
                  <a:txBody>
                    <a:bodyPr/>
                    <a:lstStyle/>
                    <a:p>
                      <a:pPr indent="0" lvl="0" marL="0" rtl="0" algn="l">
                        <a:spcBef>
                          <a:spcPts val="0"/>
                        </a:spcBef>
                        <a:spcAft>
                          <a:spcPts val="0"/>
                        </a:spcAft>
                        <a:buNone/>
                      </a:pPr>
                      <a:r>
                        <a:rPr lang="en-CA"/>
                        <a:t>5</a:t>
                      </a:r>
                      <a:endParaRPr/>
                    </a:p>
                  </a:txBody>
                  <a:tcPr marT="91425" marB="91425" marR="91425" marL="91425">
                    <a:solidFill>
                      <a:srgbClr val="38761D"/>
                    </a:solidFill>
                  </a:tcPr>
                </a:tc>
                <a:tc>
                  <a:txBody>
                    <a:bodyPr/>
                    <a:lstStyle/>
                    <a:p>
                      <a:pPr indent="0" lvl="0" marL="0" rtl="0" algn="l">
                        <a:spcBef>
                          <a:spcPts val="0"/>
                        </a:spcBef>
                        <a:spcAft>
                          <a:spcPts val="0"/>
                        </a:spcAft>
                        <a:buNone/>
                      </a:pPr>
                      <a:r>
                        <a:rPr lang="en-CA"/>
                        <a:t>6</a:t>
                      </a:r>
                      <a:endParaRPr/>
                    </a:p>
                  </a:txBody>
                  <a:tcPr marT="91425" marB="91425" marR="91425" marL="91425">
                    <a:solidFill>
                      <a:srgbClr val="CC0000"/>
                    </a:solidFill>
                  </a:tcPr>
                </a:tc>
                <a:tc>
                  <a:txBody>
                    <a:bodyPr/>
                    <a:lstStyle/>
                    <a:p>
                      <a:pPr indent="0" lvl="0" marL="0" rtl="0" algn="l">
                        <a:spcBef>
                          <a:spcPts val="0"/>
                        </a:spcBef>
                        <a:spcAft>
                          <a:spcPts val="0"/>
                        </a:spcAft>
                        <a:buNone/>
                      </a:pPr>
                      <a:r>
                        <a:rPr lang="en-CA"/>
                        <a:t>7</a:t>
                      </a:r>
                      <a:endParaRPr/>
                    </a:p>
                  </a:txBody>
                  <a:tcPr marT="91425" marB="91425" marR="91425" marL="91425">
                    <a:solidFill>
                      <a:srgbClr val="CC0000"/>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EVALUATION - EN PRATIQUE</a:t>
            </a:r>
            <a:endParaRPr/>
          </a:p>
        </p:txBody>
      </p:sp>
      <p:sp>
        <p:nvSpPr>
          <p:cNvPr id="467" name="Google Shape;467;p47"/>
          <p:cNvSpPr txBox="1"/>
          <p:nvPr/>
        </p:nvSpPr>
        <p:spPr>
          <a:xfrm>
            <a:off x="183850" y="734100"/>
            <a:ext cx="4229700" cy="2261400"/>
          </a:xfrm>
          <a:prstGeom prst="rect">
            <a:avLst/>
          </a:prstGeom>
          <a:noFill/>
          <a:ln>
            <a:noFill/>
          </a:ln>
        </p:spPr>
        <p:txBody>
          <a:bodyPr anchorCtr="0" anchor="t" bIns="91425" lIns="91425" spcFirstLastPara="1" rIns="91425" wrap="square" tIns="91425">
            <a:noAutofit/>
          </a:bodyPr>
          <a:lstStyle/>
          <a:p>
            <a:pPr indent="0" lvl="0" marL="0" rtl="0" algn="l">
              <a:lnSpc>
                <a:spcPct val="127272"/>
              </a:lnSpc>
              <a:spcBef>
                <a:spcPts val="0"/>
              </a:spcBef>
              <a:spcAft>
                <a:spcPts val="0"/>
              </a:spcAft>
              <a:buNone/>
            </a:pPr>
            <a:r>
              <a:rPr lang="en-CA" sz="1000">
                <a:solidFill>
                  <a:srgbClr val="434343"/>
                </a:solidFill>
                <a:latin typeface="Lato"/>
                <a:ea typeface="Lato"/>
                <a:cs typeface="Lato"/>
                <a:sym typeface="Lato"/>
              </a:rPr>
              <a:t>Deux solutions, ou plutôt deux étapes:</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292100" lvl="0" marL="457200" rtl="0" algn="l">
              <a:lnSpc>
                <a:spcPct val="127272"/>
              </a:lnSpc>
              <a:spcBef>
                <a:spcPts val="0"/>
              </a:spcBef>
              <a:spcAft>
                <a:spcPts val="0"/>
              </a:spcAft>
              <a:buClr>
                <a:srgbClr val="434343"/>
              </a:buClr>
              <a:buSzPts val="1000"/>
              <a:buFont typeface="Lato"/>
              <a:buChar char="-"/>
            </a:pPr>
            <a:r>
              <a:rPr lang="en-CA" sz="1000">
                <a:solidFill>
                  <a:srgbClr val="434343"/>
                </a:solidFill>
                <a:latin typeface="Lato"/>
                <a:ea typeface="Lato"/>
                <a:cs typeface="Lato"/>
                <a:sym typeface="Lato"/>
              </a:rPr>
              <a:t>laisser de côté certains contenus aimés de l’utilisateur pour créer votre modèle. Pour évaluer, il suffit de regarder si les contenus ignorés sont dans votre liste et de calculer recall/précision dessus.</a:t>
            </a:r>
            <a:br>
              <a:rPr lang="en-CA" sz="1000">
                <a:solidFill>
                  <a:srgbClr val="434343"/>
                </a:solidFill>
                <a:latin typeface="Lato"/>
                <a:ea typeface="Lato"/>
                <a:cs typeface="Lato"/>
                <a:sym typeface="Lato"/>
              </a:rPr>
            </a:br>
            <a:r>
              <a:rPr i="1" lang="en-CA" sz="1000">
                <a:solidFill>
                  <a:srgbClr val="434343"/>
                </a:solidFill>
                <a:latin typeface="Lato"/>
                <a:ea typeface="Lato"/>
                <a:cs typeface="Lato"/>
                <a:sym typeface="Lato"/>
              </a:rPr>
              <a:t>(tout à fait jouable pour votre projet)</a:t>
            </a:r>
            <a:endParaRPr i="1" sz="1000">
              <a:solidFill>
                <a:srgbClr val="434343"/>
              </a:solidFill>
              <a:latin typeface="Lato"/>
              <a:ea typeface="Lato"/>
              <a:cs typeface="Lato"/>
              <a:sym typeface="Lato"/>
            </a:endParaRPr>
          </a:p>
          <a:p>
            <a:pPr indent="-292100" lvl="0" marL="457200" rtl="0" algn="l">
              <a:lnSpc>
                <a:spcPct val="127272"/>
              </a:lnSpc>
              <a:spcBef>
                <a:spcPts val="0"/>
              </a:spcBef>
              <a:spcAft>
                <a:spcPts val="0"/>
              </a:spcAft>
              <a:buClr>
                <a:srgbClr val="434343"/>
              </a:buClr>
              <a:buSzPts val="1000"/>
              <a:buFont typeface="Lato"/>
              <a:buChar char="-"/>
            </a:pPr>
            <a:r>
              <a:rPr lang="en-CA" sz="1000">
                <a:solidFill>
                  <a:srgbClr val="434343"/>
                </a:solidFill>
                <a:latin typeface="Lato"/>
                <a:ea typeface="Lato"/>
                <a:cs typeface="Lato"/>
                <a:sym typeface="Lato"/>
              </a:rPr>
              <a:t>votre moteur est en ligne. Attendre le feedback de l’utilisateur sur vos recos pour continuer d’enrichir et d’évaluer votre modèle.</a:t>
            </a:r>
            <a:br>
              <a:rPr lang="en-CA" sz="1000">
                <a:solidFill>
                  <a:srgbClr val="434343"/>
                </a:solidFill>
                <a:latin typeface="Lato"/>
                <a:ea typeface="Lato"/>
                <a:cs typeface="Lato"/>
                <a:sym typeface="Lato"/>
              </a:rPr>
            </a:br>
            <a:r>
              <a:rPr i="1" lang="en-CA" sz="1000">
                <a:solidFill>
                  <a:srgbClr val="434343"/>
                </a:solidFill>
                <a:latin typeface="Lato"/>
                <a:ea typeface="Lato"/>
                <a:cs typeface="Lato"/>
                <a:sym typeface="Lato"/>
              </a:rPr>
              <a:t>(presque certainement impossible pour votre projet)</a:t>
            </a:r>
            <a:endParaRPr i="1"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a:p>
            <a:pPr indent="0" lvl="0" marL="0" rtl="0" algn="l">
              <a:lnSpc>
                <a:spcPct val="127272"/>
              </a:lnSpc>
              <a:spcBef>
                <a:spcPts val="0"/>
              </a:spcBef>
              <a:spcAft>
                <a:spcPts val="0"/>
              </a:spcAft>
              <a:buNone/>
            </a:pPr>
            <a:r>
              <a:t/>
            </a:r>
            <a:endParaRPr sz="1000">
              <a:solidFill>
                <a:srgbClr val="43434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recommendation.png" id="81" name="Google Shape;81;p12"/>
          <p:cNvPicPr preferRelativeResize="0"/>
          <p:nvPr/>
        </p:nvPicPr>
        <p:blipFill>
          <a:blip r:embed="rId3">
            <a:alphaModFix/>
          </a:blip>
          <a:stretch>
            <a:fillRect/>
          </a:stretch>
        </p:blipFill>
        <p:spPr>
          <a:xfrm>
            <a:off x="607825" y="660350"/>
            <a:ext cx="3227575" cy="1853575"/>
          </a:xfrm>
          <a:prstGeom prst="rect">
            <a:avLst/>
          </a:prstGeom>
          <a:noFill/>
          <a:ln>
            <a:noFill/>
          </a:ln>
        </p:spPr>
      </p:pic>
      <p:sp>
        <p:nvSpPr>
          <p:cNvPr id="82" name="Google Shape;82;p12"/>
          <p:cNvSpPr txBox="1"/>
          <p:nvPr/>
        </p:nvSpPr>
        <p:spPr>
          <a:xfrm>
            <a:off x="2966550" y="2513925"/>
            <a:ext cx="15918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1" lang="en-CA" sz="1090" u="none" cap="none" strike="noStrike">
                <a:solidFill>
                  <a:srgbClr val="000000"/>
                </a:solidFill>
                <a:latin typeface="Arial"/>
                <a:ea typeface="Arial"/>
                <a:cs typeface="Arial"/>
                <a:sym typeface="Arial"/>
              </a:rPr>
              <a:t>Source : paxcel.net</a:t>
            </a:r>
            <a:endParaRPr i="1"/>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3" name="Google Shape;83;p12"/>
          <p:cNvSpPr txBox="1"/>
          <p:nvPr/>
        </p:nvSpPr>
        <p:spPr>
          <a:xfrm>
            <a:off x="330200" y="27940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User-based</a:t>
            </a:r>
            <a:r>
              <a:rPr b="0" i="0" lang="en-CA" sz="1090" u="none" cap="none" strike="noStrike">
                <a:solidFill>
                  <a:srgbClr val="000000"/>
                </a:solidFill>
                <a:latin typeface="Arial"/>
                <a:ea typeface="Arial"/>
                <a:cs typeface="Arial"/>
                <a:sym typeface="Arial"/>
              </a:rPr>
              <a:t> : basé sur les utilisateurs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4" name="Google Shape;84;p12"/>
          <p:cNvSpPr txBox="1"/>
          <p:nvPr/>
        </p:nvSpPr>
        <p:spPr>
          <a:xfrm>
            <a:off x="330200" y="2997200"/>
            <a:ext cx="4267200" cy="190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1" i="0" lang="en-CA" sz="1100" u="none" cap="none" strike="noStrike">
                <a:solidFill>
                  <a:srgbClr val="333399"/>
                </a:solidFill>
                <a:latin typeface="Arial"/>
                <a:ea typeface="Arial"/>
                <a:cs typeface="Arial"/>
                <a:sym typeface="Arial"/>
              </a:rPr>
              <a:t>Content- ou Item-based</a:t>
            </a:r>
            <a:r>
              <a:rPr b="0" i="0" lang="en-CA" sz="1090" u="none" cap="none" strike="noStrike">
                <a:solidFill>
                  <a:srgbClr val="000000"/>
                </a:solidFill>
                <a:latin typeface="Arial"/>
                <a:ea typeface="Arial"/>
                <a:cs typeface="Arial"/>
                <a:sym typeface="Arial"/>
              </a:rPr>
              <a:t> : basé sur le contenu</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85" name="Google Shape;85;p12"/>
          <p:cNvSpPr txBox="1"/>
          <p:nvPr/>
        </p:nvSpPr>
        <p:spPr>
          <a:xfrm>
            <a:off x="4508500" y="3302000"/>
            <a:ext cx="88900" cy="127000"/>
          </a:xfrm>
          <a:prstGeom prst="rect">
            <a:avLst/>
          </a:prstGeom>
          <a:noFill/>
          <a:ln>
            <a:noFill/>
          </a:ln>
        </p:spPr>
        <p:txBody>
          <a:bodyPr anchorCtr="0" anchor="t" bIns="0" lIns="0" spcFirstLastPara="1" rIns="0" wrap="square" tIns="0">
            <a:noAutofit/>
          </a:bodyPr>
          <a:lstStyle/>
          <a:p>
            <a:pPr indent="0" lvl="0" marL="0" marR="0" rtl="0" algn="l">
              <a:lnSpc>
                <a:spcPct val="94102"/>
              </a:lnSpc>
              <a:spcBef>
                <a:spcPts val="0"/>
              </a:spcBef>
              <a:spcAft>
                <a:spcPts val="0"/>
              </a:spcAft>
              <a:buNone/>
            </a:pPr>
            <a:r>
              <a:rPr b="0" i="0" lang="en-CA" sz="797" u="none" cap="none" strike="noStrike">
                <a:solidFill>
                  <a:srgbClr val="000000"/>
                </a:solidFill>
                <a:latin typeface="Arial"/>
                <a:ea typeface="Arial"/>
                <a:cs typeface="Arial"/>
                <a:sym typeface="Arial"/>
              </a:rPr>
              <a:t>4</a:t>
            </a:r>
            <a:endParaRPr/>
          </a:p>
          <a:p>
            <a:pPr indent="0" lvl="0" marL="0" marR="0" rtl="0" algn="l">
              <a:lnSpc>
                <a:spcPct val="9410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86" name="Google Shape;86;p12"/>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DEUX MODÈLES PRINCIPAUX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8"/>
          <p:cNvSpPr txBox="1"/>
          <p:nvPr/>
        </p:nvSpPr>
        <p:spPr>
          <a:xfrm>
            <a:off x="165100" y="655975"/>
            <a:ext cx="42672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i="0" lang="en-CA" sz="1090" u="none" cap="none" strike="noStrike">
                <a:solidFill>
                  <a:srgbClr val="000000"/>
                </a:solidFill>
                <a:latin typeface="Lato"/>
                <a:ea typeface="Lato"/>
                <a:cs typeface="Lato"/>
                <a:sym typeface="Lato"/>
              </a:rPr>
              <a:t>En fonction du problème et surtout du type de données, on choisit</a:t>
            </a:r>
            <a:br>
              <a:rPr i="0" lang="en-CA" sz="1090" u="none" cap="none" strike="noStrike">
                <a:solidFill>
                  <a:srgbClr val="000000"/>
                </a:solidFill>
                <a:latin typeface="Lato"/>
                <a:ea typeface="Lato"/>
                <a:cs typeface="Lato"/>
                <a:sym typeface="Lato"/>
              </a:rPr>
            </a:br>
            <a:r>
              <a:rPr i="0" lang="en-CA" sz="1090" u="none" cap="none" strike="noStrike">
                <a:solidFill>
                  <a:srgbClr val="000000"/>
                </a:solidFill>
                <a:latin typeface="Lato"/>
                <a:ea typeface="Lato"/>
                <a:cs typeface="Lato"/>
                <a:sym typeface="Lato"/>
              </a:rPr>
              <a:t>un algorithme approprié.</a:t>
            </a:r>
            <a:endParaRPr i="0" sz="1090" u="none" cap="none" strike="noStrike">
              <a:solidFill>
                <a:srgbClr val="000000"/>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CA" sz="1100">
                <a:solidFill>
                  <a:srgbClr val="0E5A73"/>
                </a:solidFill>
                <a:latin typeface="Lato"/>
                <a:ea typeface="Lato"/>
                <a:cs typeface="Lato"/>
                <a:sym typeface="Lato"/>
              </a:rPr>
              <a:t>Croyances</a:t>
            </a:r>
            <a:r>
              <a:rPr lang="en-CA" sz="1100">
                <a:solidFill>
                  <a:srgbClr val="333399"/>
                </a:solidFill>
                <a:latin typeface="Lato"/>
                <a:ea typeface="Lato"/>
                <a:cs typeface="Lato"/>
                <a:sym typeface="Lato"/>
              </a:rPr>
              <a:t>...</a:t>
            </a:r>
            <a:r>
              <a:rPr lang="en-CA" sz="1090">
                <a:solidFill>
                  <a:schemeClr val="dk1"/>
                </a:solidFill>
                <a:latin typeface="Lato"/>
                <a:ea typeface="Lato"/>
                <a:cs typeface="Lato"/>
                <a:sym typeface="Lato"/>
              </a:rPr>
              <a:t> Croyez-vous qu’il soit pertinent de proposer des</a:t>
            </a:r>
            <a:br>
              <a:rPr lang="en-CA" sz="1090">
                <a:solidFill>
                  <a:schemeClr val="dk1"/>
                </a:solidFill>
                <a:latin typeface="Lato"/>
                <a:ea typeface="Lato"/>
                <a:cs typeface="Lato"/>
                <a:sym typeface="Lato"/>
              </a:rPr>
            </a:br>
            <a:r>
              <a:rPr lang="en-CA" sz="1090">
                <a:solidFill>
                  <a:schemeClr val="dk1"/>
                </a:solidFill>
                <a:latin typeface="Lato"/>
                <a:ea typeface="Lato"/>
                <a:cs typeface="Lato"/>
                <a:sym typeface="Lato"/>
              </a:rPr>
              <a:t>contenus en fonction de ce qu’ont aimé les autres ? Si oui, le</a:t>
            </a:r>
            <a:br>
              <a:rPr lang="en-CA" sz="1090">
                <a:solidFill>
                  <a:schemeClr val="dk1"/>
                </a:solidFill>
                <a:latin typeface="Lato"/>
                <a:ea typeface="Lato"/>
                <a:cs typeface="Lato"/>
                <a:sym typeface="Lato"/>
              </a:rPr>
            </a:br>
            <a:r>
              <a:rPr lang="en-CA" sz="1090">
                <a:solidFill>
                  <a:schemeClr val="dk1"/>
                </a:solidFill>
                <a:latin typeface="Lato"/>
                <a:ea typeface="Lato"/>
                <a:cs typeface="Lato"/>
                <a:sym typeface="Lato"/>
              </a:rPr>
              <a:t>collaborative filtering a un sens. Sinon, il faut utiliser autre chose. Cela dépend également du type de contenu.</a:t>
            </a:r>
            <a:endParaRPr sz="109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90">
              <a:solidFill>
                <a:schemeClr val="dk1"/>
              </a:solidFill>
              <a:latin typeface="Lato"/>
              <a:ea typeface="Lato"/>
              <a:cs typeface="Lato"/>
              <a:sym typeface="Lato"/>
            </a:endParaRPr>
          </a:p>
          <a:p>
            <a:pPr indent="-297815" lvl="0" marL="457200" rtl="0" algn="l">
              <a:lnSpc>
                <a:spcPct val="115000"/>
              </a:lnSpc>
              <a:spcBef>
                <a:spcPts val="0"/>
              </a:spcBef>
              <a:spcAft>
                <a:spcPts val="0"/>
              </a:spcAft>
              <a:buClr>
                <a:schemeClr val="dk1"/>
              </a:buClr>
              <a:buSzPts val="1090"/>
              <a:buFont typeface="Lato"/>
              <a:buChar char="●"/>
            </a:pPr>
            <a:r>
              <a:rPr lang="en-CA" sz="1090">
                <a:solidFill>
                  <a:srgbClr val="0E5A73"/>
                </a:solidFill>
                <a:latin typeface="Lato"/>
                <a:ea typeface="Lato"/>
                <a:cs typeface="Lato"/>
                <a:sym typeface="Lato"/>
              </a:rPr>
              <a:t>Algorithmes fructueux</a:t>
            </a:r>
            <a:r>
              <a:rPr lang="en-CA" sz="1090">
                <a:solidFill>
                  <a:schemeClr val="dk1"/>
                </a:solidFill>
                <a:latin typeface="Lato"/>
                <a:ea typeface="Lato"/>
                <a:cs typeface="Lato"/>
                <a:sym typeface="Lato"/>
              </a:rPr>
              <a:t> : en 2009, Amazon annonçait que 30% de son CA était obtenu via de la recommandation !</a:t>
            </a:r>
            <a:br>
              <a:rPr lang="en-CA" sz="1090">
                <a:solidFill>
                  <a:schemeClr val="dk1"/>
                </a:solidFill>
                <a:latin typeface="Lato"/>
                <a:ea typeface="Lato"/>
                <a:cs typeface="Lato"/>
                <a:sym typeface="Lato"/>
              </a:rPr>
            </a:br>
            <a:r>
              <a:rPr lang="en-CA" sz="1090">
                <a:solidFill>
                  <a:schemeClr val="dk1"/>
                </a:solidFill>
                <a:latin typeface="Lato"/>
                <a:ea typeface="Lato"/>
                <a:cs typeface="Lato"/>
                <a:sym typeface="Lato"/>
              </a:rPr>
              <a:t>[2015: ~35% [source:McKinsey], Netflix 2017: 70% watch]</a:t>
            </a:r>
            <a:br>
              <a:rPr lang="en-CA" sz="1090">
                <a:solidFill>
                  <a:schemeClr val="dk1"/>
                </a:solidFill>
                <a:latin typeface="Lato"/>
                <a:ea typeface="Lato"/>
                <a:cs typeface="Lato"/>
                <a:sym typeface="Lato"/>
              </a:rPr>
            </a:br>
            <a:endParaRPr sz="1090">
              <a:solidFill>
                <a:schemeClr val="dk1"/>
              </a:solidFill>
              <a:latin typeface="Lato"/>
              <a:ea typeface="Lato"/>
              <a:cs typeface="Lato"/>
              <a:sym typeface="Lato"/>
            </a:endParaRPr>
          </a:p>
          <a:p>
            <a:pPr indent="-297815" lvl="0" marL="457200" rtl="0" algn="l">
              <a:lnSpc>
                <a:spcPct val="115000"/>
              </a:lnSpc>
              <a:spcBef>
                <a:spcPts val="0"/>
              </a:spcBef>
              <a:spcAft>
                <a:spcPts val="0"/>
              </a:spcAft>
              <a:buClr>
                <a:schemeClr val="dk1"/>
              </a:buClr>
              <a:buSzPts val="1090"/>
              <a:buFont typeface="Lato"/>
              <a:buChar char="●"/>
            </a:pPr>
            <a:r>
              <a:rPr lang="en-CA" sz="1100">
                <a:solidFill>
                  <a:srgbClr val="0E5A73"/>
                </a:solidFill>
                <a:latin typeface="Lato"/>
                <a:ea typeface="Lato"/>
                <a:cs typeface="Lato"/>
                <a:sym typeface="Lato"/>
              </a:rPr>
              <a:t>Algorithmes customisables</a:t>
            </a:r>
            <a:r>
              <a:rPr lang="en-CA" sz="1090">
                <a:solidFill>
                  <a:schemeClr val="dk1"/>
                </a:solidFill>
                <a:latin typeface="Lato"/>
                <a:ea typeface="Lato"/>
                <a:cs typeface="Lato"/>
                <a:sym typeface="Lato"/>
              </a:rPr>
              <a:t> : le bon sens et les idées "non-mathématiques" en général vont jouer un rôle important.</a:t>
            </a:r>
            <a:endParaRPr i="0" sz="1090" u="none" cap="none" strike="noStrike">
              <a:solidFill>
                <a:srgbClr val="000000"/>
              </a:solidFill>
              <a:latin typeface="Lato"/>
              <a:ea typeface="Lato"/>
              <a:cs typeface="Lato"/>
              <a:sym typeface="Lato"/>
            </a:endParaRPr>
          </a:p>
        </p:txBody>
      </p:sp>
      <p:sp>
        <p:nvSpPr>
          <p:cNvPr id="473" name="Google Shape;473;p48"/>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CONCLUSION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9"/>
          <p:cNvSpPr txBox="1"/>
          <p:nvPr/>
        </p:nvSpPr>
        <p:spPr>
          <a:xfrm>
            <a:off x="185950" y="988325"/>
            <a:ext cx="4225500" cy="2055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i="0" lang="en-CA" sz="1090" u="none" cap="none" strike="noStrike">
                <a:solidFill>
                  <a:srgbClr val="FF0000"/>
                </a:solidFill>
                <a:latin typeface="Lato"/>
                <a:ea typeface="Lato"/>
                <a:cs typeface="Lato"/>
                <a:sym typeface="Lato"/>
              </a:rPr>
              <a:t>Attention : ce ne sont pas les mêmes choses ! Il ne faut pas les</a:t>
            </a:r>
            <a:br>
              <a:rPr i="0" lang="en-CA" sz="1090" u="none" cap="none" strike="noStrike">
                <a:solidFill>
                  <a:srgbClr val="000000"/>
                </a:solidFill>
                <a:latin typeface="Lato"/>
                <a:ea typeface="Lato"/>
                <a:cs typeface="Lato"/>
                <a:sym typeface="Lato"/>
              </a:rPr>
            </a:br>
            <a:r>
              <a:rPr i="0" lang="en-CA" sz="1090" u="none" cap="none" strike="noStrike">
                <a:solidFill>
                  <a:srgbClr val="FF0000"/>
                </a:solidFill>
                <a:latin typeface="Lato"/>
                <a:ea typeface="Lato"/>
                <a:cs typeface="Lato"/>
                <a:sym typeface="Lato"/>
              </a:rPr>
              <a:t>confondre.</a:t>
            </a:r>
            <a:endParaRPr i="0" sz="1090" u="none" cap="none" strike="noStrike">
              <a:solidFill>
                <a:srgbClr val="FF0000"/>
              </a:solidFill>
              <a:latin typeface="Lato"/>
              <a:ea typeface="Lato"/>
              <a:cs typeface="Lato"/>
              <a:sym typeface="Lato"/>
            </a:endParaRPr>
          </a:p>
          <a:p>
            <a:pPr indent="0" lvl="0" marL="0" rtl="0" algn="l">
              <a:lnSpc>
                <a:spcPct val="116055"/>
              </a:lnSpc>
              <a:spcBef>
                <a:spcPts val="0"/>
              </a:spcBef>
              <a:spcAft>
                <a:spcPts val="0"/>
              </a:spcAft>
              <a:buNone/>
            </a:pPr>
            <a:r>
              <a:rPr lang="en-CA" sz="1090">
                <a:solidFill>
                  <a:schemeClr val="dk1"/>
                </a:solidFill>
                <a:latin typeface="Lato"/>
                <a:ea typeface="Lato"/>
                <a:cs typeface="Lato"/>
                <a:sym typeface="Lato"/>
              </a:rPr>
              <a:t>Ces deux types d’algorithmes n’ont en commun que l’utilisation de </a:t>
            </a:r>
            <a:r>
              <a:rPr b="1" lang="en-CA" sz="1100">
                <a:solidFill>
                  <a:srgbClr val="0E5A73"/>
                </a:solidFill>
                <a:latin typeface="Lato"/>
                <a:ea typeface="Lato"/>
                <a:cs typeface="Lato"/>
                <a:sym typeface="Lato"/>
              </a:rPr>
              <a:t>distances</a:t>
            </a:r>
            <a:r>
              <a:rPr lang="en-CA" sz="1090">
                <a:solidFill>
                  <a:schemeClr val="dk1"/>
                </a:solidFill>
                <a:latin typeface="Lato"/>
                <a:ea typeface="Lato"/>
                <a:cs typeface="Lato"/>
                <a:sym typeface="Lato"/>
              </a:rPr>
              <a:t> entre objets. (Et parfois le clustering est utilisé dans le cadre de la recommandation):</a:t>
            </a:r>
            <a:endParaRPr sz="1090">
              <a:solidFill>
                <a:schemeClr val="dk1"/>
              </a:solidFill>
              <a:latin typeface="Lato"/>
              <a:ea typeface="Lato"/>
              <a:cs typeface="Lato"/>
              <a:sym typeface="Lato"/>
            </a:endParaRPr>
          </a:p>
          <a:p>
            <a:pPr indent="-317500" lvl="0" marL="457200" rtl="0" algn="l">
              <a:lnSpc>
                <a:spcPct val="118181"/>
              </a:lnSpc>
              <a:spcBef>
                <a:spcPts val="0"/>
              </a:spcBef>
              <a:spcAft>
                <a:spcPts val="0"/>
              </a:spcAft>
              <a:buSzPts val="1400"/>
              <a:buFont typeface="Lato"/>
              <a:buChar char="●"/>
            </a:pPr>
            <a:r>
              <a:rPr b="1" lang="en-CA" sz="1100">
                <a:solidFill>
                  <a:srgbClr val="0E5A73"/>
                </a:solidFill>
                <a:latin typeface="Lato"/>
                <a:ea typeface="Lato"/>
                <a:cs typeface="Lato"/>
                <a:sym typeface="Lato"/>
              </a:rPr>
              <a:t>Clustering</a:t>
            </a:r>
            <a:r>
              <a:rPr lang="en-CA" sz="1090">
                <a:solidFill>
                  <a:schemeClr val="dk1"/>
                </a:solidFill>
                <a:latin typeface="Lato"/>
                <a:ea typeface="Lato"/>
                <a:cs typeface="Lato"/>
                <a:sym typeface="Lato"/>
              </a:rPr>
              <a:t> : algorithmes</a:t>
            </a:r>
            <a:r>
              <a:rPr b="1" lang="en-CA" sz="1100">
                <a:solidFill>
                  <a:schemeClr val="dk1"/>
                </a:solidFill>
                <a:latin typeface="Lato"/>
                <a:ea typeface="Lato"/>
                <a:cs typeface="Lato"/>
                <a:sym typeface="Lato"/>
              </a:rPr>
              <a:t> non supervisés</a:t>
            </a:r>
            <a:r>
              <a:rPr lang="en-CA" sz="1090">
                <a:solidFill>
                  <a:schemeClr val="dk1"/>
                </a:solidFill>
                <a:latin typeface="Lato"/>
                <a:ea typeface="Lato"/>
                <a:cs typeface="Lato"/>
                <a:sym typeface="Lato"/>
              </a:rPr>
              <a:t> dont le but est de grouper des objets dans des classes.</a:t>
            </a:r>
            <a:endParaRPr sz="1090">
              <a:solidFill>
                <a:schemeClr val="dk1"/>
              </a:solidFill>
              <a:latin typeface="Lato"/>
              <a:ea typeface="Lato"/>
              <a:cs typeface="Lato"/>
              <a:sym typeface="Lato"/>
            </a:endParaRPr>
          </a:p>
          <a:p>
            <a:pPr indent="-317500" lvl="0" marL="457200" rtl="0" algn="l">
              <a:lnSpc>
                <a:spcPct val="118181"/>
              </a:lnSpc>
              <a:spcBef>
                <a:spcPts val="0"/>
              </a:spcBef>
              <a:spcAft>
                <a:spcPts val="0"/>
              </a:spcAft>
              <a:buSzPts val="1400"/>
              <a:buFont typeface="Lato"/>
              <a:buChar char="●"/>
            </a:pPr>
            <a:r>
              <a:rPr b="1" lang="en-CA" sz="1100">
                <a:solidFill>
                  <a:srgbClr val="0E5A73"/>
                </a:solidFill>
                <a:latin typeface="Lato"/>
                <a:ea typeface="Lato"/>
                <a:cs typeface="Lato"/>
                <a:sym typeface="Lato"/>
              </a:rPr>
              <a:t>Recommandation</a:t>
            </a:r>
            <a:r>
              <a:rPr lang="en-CA" sz="1090">
                <a:solidFill>
                  <a:schemeClr val="dk1"/>
                </a:solidFill>
                <a:latin typeface="Lato"/>
                <a:ea typeface="Lato"/>
                <a:cs typeface="Lato"/>
                <a:sym typeface="Lato"/>
              </a:rPr>
              <a:t> : algorithmes qui utilisent des informations données par les utilisateurs pour leur proposer d’autres choix.</a:t>
            </a:r>
            <a:endParaRPr>
              <a:solidFill>
                <a:schemeClr val="dk1"/>
              </a:solidFill>
              <a:latin typeface="Lato"/>
              <a:ea typeface="Lato"/>
              <a:cs typeface="Lato"/>
              <a:sym typeface="Lato"/>
            </a:endParaRPr>
          </a:p>
          <a:p>
            <a:pPr indent="0" lvl="0" marL="0" rtl="0" algn="l">
              <a:lnSpc>
                <a:spcPct val="118181"/>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None/>
            </a:pPr>
            <a:r>
              <a:t/>
            </a:r>
            <a:endParaRPr sz="1090">
              <a:solidFill>
                <a:schemeClr val="dk1"/>
              </a:solidFill>
            </a:endParaRPr>
          </a:p>
          <a:p>
            <a:pPr indent="0" lvl="0" marL="0" rtl="0" algn="l">
              <a:lnSpc>
                <a:spcPct val="116055"/>
              </a:lnSpc>
              <a:spcBef>
                <a:spcPts val="0"/>
              </a:spcBef>
              <a:spcAft>
                <a:spcPts val="0"/>
              </a:spcAft>
              <a:buClr>
                <a:schemeClr val="dk1"/>
              </a:buClr>
              <a:buFont typeface="Arial"/>
              <a:buNone/>
            </a:pPr>
            <a:r>
              <a:t/>
            </a:r>
            <a:endParaRPr sz="1090">
              <a:solidFill>
                <a:schemeClr val="dk1"/>
              </a:solidFill>
            </a:endParaRPr>
          </a:p>
          <a:p>
            <a:pPr indent="0" lvl="0" marL="0" marR="0" rtl="0" algn="l">
              <a:lnSpc>
                <a:spcPct val="128440"/>
              </a:lnSpc>
              <a:spcBef>
                <a:spcPts val="0"/>
              </a:spcBef>
              <a:spcAft>
                <a:spcPts val="0"/>
              </a:spcAft>
              <a:buNone/>
            </a:pPr>
            <a:r>
              <a:t/>
            </a:r>
            <a:endParaRPr sz="1090"/>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479" name="Google Shape;479;p49"/>
          <p:cNvSpPr txBox="1"/>
          <p:nvPr>
            <p:ph type="title"/>
          </p:nvPr>
        </p:nvSpPr>
        <p:spPr>
          <a:xfrm>
            <a:off x="-50" y="0"/>
            <a:ext cx="45975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CLUSTERING VS RECOMMANDATION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19750" y="1510000"/>
            <a:ext cx="4557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ALGORITHMES BASÉS SUR LE CONTENU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PRINCIPE</a:t>
            </a:r>
            <a:endParaRPr/>
          </a:p>
        </p:txBody>
      </p:sp>
      <p:sp>
        <p:nvSpPr>
          <p:cNvPr id="97" name="Google Shape;97;p14"/>
          <p:cNvSpPr txBox="1"/>
          <p:nvPr/>
        </p:nvSpPr>
        <p:spPr>
          <a:xfrm>
            <a:off x="50800" y="23749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On modélise:</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98" name="Google Shape;98;p14"/>
          <p:cNvSpPr txBox="1"/>
          <p:nvPr/>
        </p:nvSpPr>
        <p:spPr>
          <a:xfrm>
            <a:off x="330200" y="2552700"/>
            <a:ext cx="4267200" cy="406400"/>
          </a:xfrm>
          <a:prstGeom prst="rect">
            <a:avLst/>
          </a:prstGeom>
          <a:noFill/>
          <a:ln>
            <a:noFill/>
          </a:ln>
        </p:spPr>
        <p:txBody>
          <a:bodyPr anchorCtr="0" anchor="t" bIns="0" lIns="0" spcFirstLastPara="1" rIns="0" wrap="square" tIns="0">
            <a:noAutofit/>
          </a:bodyPr>
          <a:lstStyle/>
          <a:p>
            <a:pPr indent="0" lvl="0" marL="0" marR="0" rtl="0" algn="l">
              <a:lnSpc>
                <a:spcPct val="136363"/>
              </a:lnSpc>
              <a:spcBef>
                <a:spcPts val="0"/>
              </a:spcBef>
              <a:spcAft>
                <a:spcPts val="0"/>
              </a:spcAft>
              <a:buNone/>
            </a:pPr>
            <a:r>
              <a:rPr b="0" i="0" lang="en-CA" sz="1090" u="none" cap="none" strike="noStrike">
                <a:solidFill>
                  <a:srgbClr val="000000"/>
                </a:solidFill>
                <a:latin typeface="Arial"/>
                <a:ea typeface="Arial"/>
                <a:cs typeface="Arial"/>
                <a:sym typeface="Arial"/>
              </a:rPr>
              <a:t>D’une part : le</a:t>
            </a:r>
            <a:r>
              <a:rPr b="1" i="0" lang="en-CA" sz="1100" u="none" cap="none" strike="noStrike">
                <a:solidFill>
                  <a:srgbClr val="333399"/>
                </a:solidFill>
                <a:latin typeface="Arial"/>
                <a:ea typeface="Arial"/>
                <a:cs typeface="Arial"/>
                <a:sym typeface="Arial"/>
              </a:rPr>
              <a:t> profil-utilisateur</a:t>
            </a:r>
            <a:r>
              <a:rPr b="0" i="0" lang="en-CA" sz="1090" u="none" cap="none" strike="noStrike">
                <a:solidFill>
                  <a:srgbClr val="000000"/>
                </a:solidFill>
                <a:latin typeface="Arial"/>
                <a:ea typeface="Arial"/>
                <a:cs typeface="Arial"/>
                <a:sym typeface="Arial"/>
              </a:rPr>
              <a:t>, i.e. les contenus qu’il a aimés.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D’autre part, les nouveaux contenus.</a:t>
            </a:r>
            <a:endParaRPr/>
          </a:p>
          <a:p>
            <a:pPr indent="0" lvl="0" marL="0" marR="0" rtl="0" algn="l">
              <a:lnSpc>
                <a:spcPct val="137614"/>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99" name="Google Shape;99;p14"/>
          <p:cNvSpPr txBox="1"/>
          <p:nvPr/>
        </p:nvSpPr>
        <p:spPr>
          <a:xfrm>
            <a:off x="50800" y="3031600"/>
            <a:ext cx="45465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CA" sz="1100" u="none" cap="none" strike="noStrike">
                <a:solidFill>
                  <a:srgbClr val="333399"/>
                </a:solidFill>
                <a:latin typeface="Arial"/>
                <a:ea typeface="Arial"/>
                <a:cs typeface="Arial"/>
                <a:sym typeface="Arial"/>
              </a:rPr>
              <a:t>Objectif : donner une note aux nouveaux contenus en fonction des</a:t>
            </a:r>
            <a:br>
              <a:rPr b="0" i="0" lang="en-CA" sz="1090" u="none" cap="none" strike="noStrike">
                <a:solidFill>
                  <a:srgbClr val="000000"/>
                </a:solidFill>
                <a:latin typeface="Times New Roman"/>
                <a:ea typeface="Times New Roman"/>
                <a:cs typeface="Times New Roman"/>
                <a:sym typeface="Times New Roman"/>
              </a:rPr>
            </a:br>
            <a:r>
              <a:rPr b="1" i="0" lang="en-CA" sz="1100" u="none" cap="none" strike="noStrike">
                <a:solidFill>
                  <a:srgbClr val="333399"/>
                </a:solidFill>
                <a:latin typeface="Arial"/>
                <a:ea typeface="Arial"/>
                <a:cs typeface="Arial"/>
                <a:sym typeface="Arial"/>
              </a:rPr>
              <a:t>anciens.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00" name="Google Shape;100;p14"/>
          <p:cNvSpPr txBox="1"/>
          <p:nvPr/>
        </p:nvSpPr>
        <p:spPr>
          <a:xfrm>
            <a:off x="4508500" y="3314700"/>
            <a:ext cx="88900" cy="127000"/>
          </a:xfrm>
          <a:prstGeom prst="rect">
            <a:avLst/>
          </a:prstGeom>
          <a:noFill/>
          <a:ln>
            <a:noFill/>
          </a:ln>
        </p:spPr>
        <p:txBody>
          <a:bodyPr anchorCtr="0" anchor="t" bIns="0" lIns="0" spcFirstLastPara="1" rIns="0" wrap="square" tIns="0">
            <a:noAutofit/>
          </a:bodyPr>
          <a:lstStyle/>
          <a:p>
            <a:pPr indent="0" lvl="0" marL="0" marR="0" rtl="0" algn="l">
              <a:lnSpc>
                <a:spcPct val="85319"/>
              </a:lnSpc>
              <a:spcBef>
                <a:spcPts val="0"/>
              </a:spcBef>
              <a:spcAft>
                <a:spcPts val="0"/>
              </a:spcAft>
              <a:buNone/>
            </a:pPr>
            <a:r>
              <a:rPr b="0" i="0" lang="en-CA" sz="797" u="none" cap="none" strike="noStrike">
                <a:solidFill>
                  <a:srgbClr val="000000"/>
                </a:solidFill>
                <a:latin typeface="Arial"/>
                <a:ea typeface="Arial"/>
                <a:cs typeface="Arial"/>
                <a:sym typeface="Arial"/>
              </a:rPr>
              <a:t>6</a:t>
            </a:r>
            <a:endParaRPr/>
          </a:p>
          <a:p>
            <a:pPr indent="0" lvl="0" marL="0" marR="0" rtl="0" algn="l">
              <a:lnSpc>
                <a:spcPct val="85319"/>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pic>
        <p:nvPicPr>
          <p:cNvPr descr="content.png" id="101" name="Google Shape;101;p14"/>
          <p:cNvPicPr preferRelativeResize="0"/>
          <p:nvPr/>
        </p:nvPicPr>
        <p:blipFill>
          <a:blip r:embed="rId3">
            <a:alphaModFix/>
          </a:blip>
          <a:stretch>
            <a:fillRect/>
          </a:stretch>
        </p:blipFill>
        <p:spPr>
          <a:xfrm>
            <a:off x="1094975" y="613375"/>
            <a:ext cx="2483026" cy="19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Modélisation des contenus</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07" name="Google Shape;107;p15"/>
          <p:cNvSpPr txBox="1"/>
          <p:nvPr/>
        </p:nvSpPr>
        <p:spPr>
          <a:xfrm>
            <a:off x="330200" y="1092200"/>
            <a:ext cx="4267200" cy="3937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On cherche à repérer ce qui</a:t>
            </a:r>
            <a:r>
              <a:rPr b="1" i="0" lang="en-CA" sz="1100" u="none" cap="none" strike="noStrike">
                <a:solidFill>
                  <a:srgbClr val="333399"/>
                </a:solidFill>
                <a:latin typeface="Arial"/>
                <a:ea typeface="Arial"/>
                <a:cs typeface="Arial"/>
                <a:sym typeface="Arial"/>
              </a:rPr>
              <a:t> caractérise</a:t>
            </a:r>
            <a:r>
              <a:rPr b="0" i="0" lang="en-CA" sz="1090" u="none" cap="none" strike="noStrike">
                <a:solidFill>
                  <a:srgbClr val="000000"/>
                </a:solidFill>
                <a:latin typeface="Arial"/>
                <a:ea typeface="Arial"/>
                <a:cs typeface="Arial"/>
                <a:sym typeface="Arial"/>
              </a:rPr>
              <a:t> un contenu parmi les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autres.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08" name="Google Shape;108;p15"/>
          <p:cNvSpPr txBox="1"/>
          <p:nvPr/>
        </p:nvSpPr>
        <p:spPr>
          <a:xfrm>
            <a:off x="330200" y="1604300"/>
            <a:ext cx="42672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Souvent, on va donc utiliser un modèle</a:t>
            </a:r>
            <a:r>
              <a:rPr b="1" i="0" lang="en-CA" sz="1100" u="none" cap="none" strike="noStrike">
                <a:solidFill>
                  <a:srgbClr val="333399"/>
                </a:solidFill>
                <a:latin typeface="Arial"/>
                <a:ea typeface="Arial"/>
                <a:cs typeface="Arial"/>
                <a:sym typeface="Arial"/>
              </a:rPr>
              <a:t> TF-IDF</a:t>
            </a:r>
            <a:r>
              <a:rPr b="0" i="0" lang="en-CA" sz="1090" u="none" cap="none" strike="noStrike">
                <a:solidFill>
                  <a:srgbClr val="000000"/>
                </a:solidFill>
                <a:latin typeface="Arial"/>
                <a:ea typeface="Arial"/>
                <a:cs typeface="Arial"/>
                <a:sym typeface="Arial"/>
              </a:rPr>
              <a:t> qui met en avant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a:t>
            </a:r>
            <a:r>
              <a:rPr b="1" i="0" lang="en-CA" sz="1090" u="none" cap="none" strike="noStrike">
                <a:solidFill>
                  <a:srgbClr val="000000"/>
                </a:solidFill>
              </a:rPr>
              <a:t>originalité</a:t>
            </a:r>
            <a:r>
              <a:rPr b="0" i="0" lang="en-CA" sz="1090" u="none" cap="none" strike="noStrike">
                <a:solidFill>
                  <a:srgbClr val="000000"/>
                </a:solidFill>
                <a:latin typeface="Arial"/>
                <a:ea typeface="Arial"/>
                <a:cs typeface="Arial"/>
                <a:sym typeface="Arial"/>
              </a:rPr>
              <a:t> du contenu par rapport à un ensemble de contenus.</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09" name="Google Shape;109;p15"/>
          <p:cNvSpPr txBox="1"/>
          <p:nvPr/>
        </p:nvSpPr>
        <p:spPr>
          <a:xfrm>
            <a:off x="330200" y="2160850"/>
            <a:ext cx="42672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Une autre manière de faire est d’extraire des</a:t>
            </a:r>
            <a:r>
              <a:rPr b="1" i="0" lang="en-CA" sz="1100" u="none" cap="none" strike="noStrike">
                <a:solidFill>
                  <a:srgbClr val="333399"/>
                </a:solidFill>
                <a:latin typeface="Arial"/>
                <a:ea typeface="Arial"/>
                <a:cs typeface="Arial"/>
                <a:sym typeface="Arial"/>
              </a:rPr>
              <a:t> mots-clés</a:t>
            </a:r>
            <a:r>
              <a:rPr b="0" i="0" lang="en-CA" sz="1090" u="none" cap="none" strike="noStrike">
                <a:solidFill>
                  <a:srgbClr val="000000"/>
                </a:solidFill>
                <a:latin typeface="Arial"/>
                <a:ea typeface="Arial"/>
                <a:cs typeface="Arial"/>
                <a:sym typeface="Arial"/>
              </a:rPr>
              <a:t> du contenu</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(mais en général, on s’aide aussi d’un TF-IDF).</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10" name="Google Shape;110;p15"/>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7</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111" name="Google Shape;111;p15"/>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MODÉLISATION DES CONTENUS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Exemple</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17" name="Google Shape;117;p16"/>
          <p:cNvSpPr txBox="1"/>
          <p:nvPr/>
        </p:nvSpPr>
        <p:spPr>
          <a:xfrm>
            <a:off x="50800" y="825500"/>
            <a:ext cx="4546500" cy="844500"/>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None/>
            </a:pPr>
            <a:r>
              <a:rPr b="0" i="0" lang="en-CA" sz="1090" u="none" cap="none" strike="noStrike">
                <a:solidFill>
                  <a:srgbClr val="000000"/>
                </a:solidFill>
                <a:latin typeface="Arial"/>
                <a:ea typeface="Arial"/>
                <a:cs typeface="Arial"/>
                <a:sym typeface="Arial"/>
              </a:rPr>
              <a:t>Un étudiant aime le cours de fouille de données (</a:t>
            </a:r>
            <a:r>
              <a:rPr b="0" i="1" lang="en-CA" sz="1090" u="none" cap="none" strike="noStrike">
                <a:solidFill>
                  <a:srgbClr val="000000"/>
                </a:solidFill>
                <a:latin typeface="Arial"/>
                <a:ea typeface="Arial"/>
                <a:cs typeface="Arial"/>
                <a:sym typeface="Arial"/>
              </a:rPr>
              <a:t>ce qui est normal</a:t>
            </a:r>
            <a:r>
              <a:rPr b="0" i="0" lang="en-CA" sz="1090" u="none" cap="none" strike="noStrike">
                <a:solidFill>
                  <a:srgbClr val="000000"/>
                </a:solidFill>
                <a:latin typeface="Arial"/>
                <a:ea typeface="Arial"/>
                <a:cs typeface="Arial"/>
                <a:sym typeface="Arial"/>
              </a:rPr>
              <a:t>).</a:t>
            </a:r>
            <a:endParaRPr sz="1090"/>
          </a:p>
          <a:p>
            <a:pPr indent="0" lvl="0" marL="0" marR="0" rtl="0" algn="l">
              <a:lnSpc>
                <a:spcPct val="122727"/>
              </a:lnSpc>
              <a:spcBef>
                <a:spcPts val="0"/>
              </a:spcBef>
              <a:spcAft>
                <a:spcPts val="0"/>
              </a:spcAft>
              <a:buNone/>
            </a:pPr>
            <a:r>
              <a:rPr b="1" i="0" lang="en-CA" sz="1090" u="none" cap="none" strike="noStrike">
                <a:solidFill>
                  <a:srgbClr val="000000"/>
                </a:solidFill>
              </a:rPr>
              <a:t>Quel autre cours lui recommander ?</a:t>
            </a:r>
            <a:endParaRPr b="1" i="0" sz="1090" u="none" cap="none" strike="noStrike">
              <a:solidFill>
                <a:srgbClr val="000000"/>
              </a:solidFill>
            </a:endParaRPr>
          </a:p>
          <a:p>
            <a:pPr indent="0" lvl="0" marL="0" marR="0" rtl="0" algn="l">
              <a:lnSpc>
                <a:spcPct val="122727"/>
              </a:lnSpc>
              <a:spcBef>
                <a:spcPts val="0"/>
              </a:spcBef>
              <a:spcAft>
                <a:spcPts val="0"/>
              </a:spcAft>
              <a:buNone/>
            </a:pPr>
            <a:r>
              <a:rPr lang="en-CA" sz="1090"/>
              <a:t>FDD</a:t>
            </a:r>
            <a:r>
              <a:rPr b="0" i="0" lang="en-CA" sz="1090" u="none" cap="none" strike="noStrike">
                <a:solidFill>
                  <a:srgbClr val="000000"/>
                </a:solidFill>
                <a:latin typeface="Arial"/>
                <a:ea typeface="Arial"/>
                <a:cs typeface="Arial"/>
                <a:sym typeface="Arial"/>
              </a:rPr>
              <a:t>,</a:t>
            </a:r>
            <a:r>
              <a:rPr b="1" i="0" lang="en-CA" sz="1100" u="none" cap="none" strike="noStrike">
                <a:solidFill>
                  <a:srgbClr val="333399"/>
                </a:solidFill>
                <a:latin typeface="Arial"/>
                <a:ea typeface="Arial"/>
                <a:cs typeface="Arial"/>
                <a:sym typeface="Arial"/>
              </a:rPr>
              <a:t> comparé aux autres</a:t>
            </a:r>
            <a:r>
              <a:rPr b="0" i="0" lang="en-CA" sz="1090" u="none" cap="none" strike="noStrike">
                <a:solidFill>
                  <a:srgbClr val="000000"/>
                </a:solidFill>
                <a:latin typeface="Arial"/>
                <a:ea typeface="Arial"/>
                <a:cs typeface="Arial"/>
                <a:sym typeface="Arial"/>
              </a:rPr>
              <a:t>, a de fortes valeurs TF-IDF pour les mots :</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données, fouille, intelligence, apprentissage, statistiques.</a:t>
            </a:r>
            <a:endParaRPr/>
          </a:p>
          <a:p>
            <a:pPr indent="0" lvl="0" marL="0" marR="0" rtl="0" algn="l">
              <a:lnSpc>
                <a:spcPct val="123853"/>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18" name="Google Shape;118;p16"/>
          <p:cNvSpPr txBox="1"/>
          <p:nvPr/>
        </p:nvSpPr>
        <p:spPr>
          <a:xfrm>
            <a:off x="50750" y="1717213"/>
            <a:ext cx="4546500" cy="393600"/>
          </a:xfrm>
          <a:prstGeom prst="rect">
            <a:avLst/>
          </a:prstGeom>
          <a:noFill/>
          <a:ln>
            <a:noFill/>
          </a:ln>
        </p:spPr>
        <p:txBody>
          <a:bodyPr anchorCtr="0" anchor="t" bIns="0" lIns="0" spcFirstLastPara="1" rIns="0" wrap="square" tIns="0">
            <a:noAutofit/>
          </a:bodyPr>
          <a:lstStyle/>
          <a:p>
            <a:pPr indent="0" lvl="0" marL="0" marR="0" rtl="0" algn="l">
              <a:lnSpc>
                <a:spcPct val="128440"/>
              </a:lnSpc>
              <a:spcBef>
                <a:spcPts val="0"/>
              </a:spcBef>
              <a:spcAft>
                <a:spcPts val="0"/>
              </a:spcAft>
              <a:buNone/>
            </a:pPr>
            <a:r>
              <a:rPr b="0" i="0" lang="en-CA" sz="1090" u="none" cap="none" strike="noStrike">
                <a:solidFill>
                  <a:srgbClr val="000000"/>
                </a:solidFill>
                <a:latin typeface="Arial"/>
                <a:ea typeface="Arial"/>
                <a:cs typeface="Arial"/>
                <a:sym typeface="Arial"/>
              </a:rPr>
              <a:t>En revanche, il a des faibles valeurs TF-IDF pour les mots : algorithme</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(qui apparaît dans beaucoup de cours), systèmes, architecture, etc.</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19" name="Google Shape;119;p16"/>
          <p:cNvSpPr txBox="1"/>
          <p:nvPr/>
        </p:nvSpPr>
        <p:spPr>
          <a:xfrm>
            <a:off x="50750" y="2443750"/>
            <a:ext cx="45465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On mesure la</a:t>
            </a:r>
            <a:r>
              <a:rPr b="1" i="0" lang="en-CA" sz="1100" u="none" cap="none" strike="noStrike">
                <a:solidFill>
                  <a:srgbClr val="333399"/>
                </a:solidFill>
                <a:latin typeface="Arial"/>
                <a:ea typeface="Arial"/>
                <a:cs typeface="Arial"/>
                <a:sym typeface="Arial"/>
              </a:rPr>
              <a:t> similarité</a:t>
            </a:r>
            <a:r>
              <a:rPr b="0" i="0" lang="en-CA" sz="1090" u="none" cap="none" strike="noStrike">
                <a:solidFill>
                  <a:srgbClr val="000000"/>
                </a:solidFill>
                <a:latin typeface="Arial"/>
                <a:ea typeface="Arial"/>
                <a:cs typeface="Arial"/>
                <a:sym typeface="Arial"/>
              </a:rPr>
              <a:t> entre le TF-IDF du cours "Fouille de données"</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avec celui de chacun des autres cours.</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20" name="Google Shape;120;p16"/>
          <p:cNvSpPr txBox="1"/>
          <p:nvPr/>
        </p:nvSpPr>
        <p:spPr>
          <a:xfrm>
            <a:off x="50750" y="2965475"/>
            <a:ext cx="4546500" cy="381000"/>
          </a:xfrm>
          <a:prstGeom prst="rect">
            <a:avLst/>
          </a:prstGeom>
          <a:noFill/>
          <a:ln>
            <a:noFill/>
          </a:ln>
        </p:spPr>
        <p:txBody>
          <a:bodyPr anchorCtr="0" anchor="t" bIns="0" lIns="0" spcFirstLastPara="1" rIns="0" wrap="square" tIns="0">
            <a:noAutofit/>
          </a:bodyPr>
          <a:lstStyle/>
          <a:p>
            <a:pPr indent="0" lvl="0" marL="0" marR="0" rtl="0" algn="l">
              <a:lnSpc>
                <a:spcPct val="118181"/>
              </a:lnSpc>
              <a:spcBef>
                <a:spcPts val="0"/>
              </a:spcBef>
              <a:spcAft>
                <a:spcPts val="0"/>
              </a:spcAft>
              <a:buNone/>
            </a:pPr>
            <a:r>
              <a:rPr b="0" i="0" lang="en-CA" sz="1090" u="none" cap="none" strike="noStrike">
                <a:solidFill>
                  <a:srgbClr val="000000"/>
                </a:solidFill>
                <a:latin typeface="Arial"/>
                <a:ea typeface="Arial"/>
                <a:cs typeface="Arial"/>
                <a:sym typeface="Arial"/>
              </a:rPr>
              <a:t>On propose à l’étudiant des cours similaires, comme "</a:t>
            </a:r>
            <a:r>
              <a:rPr lang="en-CA" sz="1090"/>
              <a:t>Intelligence Artificielle</a:t>
            </a:r>
            <a:r>
              <a:rPr b="0" i="0" lang="en-CA" sz="1090" u="none" cap="none" strike="noStrike">
                <a:solidFill>
                  <a:srgbClr val="000000"/>
                </a:solidFill>
                <a:latin typeface="Arial"/>
                <a:ea typeface="Arial"/>
                <a:cs typeface="Arial"/>
                <a:sym typeface="Arial"/>
              </a:rPr>
              <a:t>", qui a un</a:t>
            </a:r>
            <a:r>
              <a:rPr b="1" i="0" lang="en-CA" sz="1100" u="none" cap="none" strike="noStrike">
                <a:solidFill>
                  <a:srgbClr val="333399"/>
                </a:solidFill>
                <a:latin typeface="Arial"/>
                <a:ea typeface="Arial"/>
                <a:cs typeface="Arial"/>
                <a:sym typeface="Arial"/>
              </a:rPr>
              <a:t> profil</a:t>
            </a:r>
            <a:r>
              <a:rPr b="0" i="0" lang="en-CA" sz="1090" u="none" cap="none" strike="noStrike">
                <a:solidFill>
                  <a:srgbClr val="000000"/>
                </a:solidFill>
                <a:latin typeface="Arial"/>
                <a:ea typeface="Arial"/>
                <a:cs typeface="Arial"/>
                <a:sym typeface="Arial"/>
              </a:rPr>
              <a:t> similaire.</a:t>
            </a:r>
            <a:endParaRPr/>
          </a:p>
          <a:p>
            <a:pPr indent="0" lvl="0" marL="0" marR="0" rtl="0" algn="l">
              <a:lnSpc>
                <a:spcPct val="119266"/>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21" name="Google Shape;121;p16"/>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8</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122" name="Google Shape;122;p16"/>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EXEMPLE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101600" y="101600"/>
            <a:ext cx="4495800" cy="266700"/>
          </a:xfrm>
          <a:prstGeom prst="rect">
            <a:avLst/>
          </a:prstGeom>
          <a:noFill/>
          <a:ln>
            <a:noFill/>
          </a:ln>
        </p:spPr>
        <p:txBody>
          <a:bodyPr anchorCtr="0" anchor="t" bIns="0" lIns="0" spcFirstLastPara="1" rIns="0" wrap="square" tIns="0">
            <a:noAutofit/>
          </a:bodyPr>
          <a:lstStyle/>
          <a:p>
            <a:pPr indent="0" lvl="0" marL="0" marR="0" rtl="0" algn="l">
              <a:lnSpc>
                <a:spcPct val="91004"/>
              </a:lnSpc>
              <a:spcBef>
                <a:spcPts val="0"/>
              </a:spcBef>
              <a:spcAft>
                <a:spcPts val="0"/>
              </a:spcAft>
              <a:buNone/>
            </a:pPr>
            <a:r>
              <a:rPr b="0" i="0" lang="en-CA" sz="1434" u="none" cap="none" strike="noStrike">
                <a:solidFill>
                  <a:srgbClr val="FFFFFF"/>
                </a:solidFill>
                <a:latin typeface="Arial"/>
                <a:ea typeface="Arial"/>
                <a:cs typeface="Arial"/>
                <a:sym typeface="Arial"/>
              </a:rPr>
              <a:t>Calcul de la similarité</a:t>
            </a:r>
            <a:endParaRPr/>
          </a:p>
          <a:p>
            <a:pPr indent="0" lvl="0" marL="0" marR="0" rtl="0" algn="l">
              <a:lnSpc>
                <a:spcPct val="91004"/>
              </a:lnSpc>
              <a:spcBef>
                <a:spcPts val="0"/>
              </a:spcBef>
              <a:spcAft>
                <a:spcPts val="0"/>
              </a:spcAft>
              <a:buNone/>
            </a:pPr>
            <a:r>
              <a:t/>
            </a:r>
            <a:endParaRPr b="0" i="0" sz="1434" u="none" cap="none" strike="noStrike">
              <a:solidFill>
                <a:srgbClr val="000000"/>
              </a:solidFill>
              <a:latin typeface="Calibri"/>
              <a:ea typeface="Calibri"/>
              <a:cs typeface="Calibri"/>
              <a:sym typeface="Calibri"/>
            </a:endParaRPr>
          </a:p>
        </p:txBody>
      </p:sp>
      <p:sp>
        <p:nvSpPr>
          <p:cNvPr id="128" name="Google Shape;128;p17"/>
          <p:cNvSpPr txBox="1"/>
          <p:nvPr/>
        </p:nvSpPr>
        <p:spPr>
          <a:xfrm>
            <a:off x="1168400" y="939800"/>
            <a:ext cx="34290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algorithme   syst</a:t>
            </a:r>
            <a:r>
              <a:rPr lang="en-CA" sz="1090"/>
              <a:t>è</a:t>
            </a:r>
            <a:r>
              <a:rPr b="0" i="0" lang="en-CA" sz="1090" u="none" cap="none" strike="noStrike">
                <a:solidFill>
                  <a:srgbClr val="000000"/>
                </a:solidFill>
                <a:latin typeface="Arial"/>
                <a:ea typeface="Arial"/>
                <a:cs typeface="Arial"/>
                <a:sym typeface="Arial"/>
              </a:rPr>
              <a:t>me    statistique    donn</a:t>
            </a:r>
            <a:r>
              <a:rPr lang="en-CA" sz="1090"/>
              <a:t>é</a:t>
            </a:r>
            <a:r>
              <a:rPr b="0" i="0" lang="en-CA" sz="1090" u="none" cap="none" strike="noStrike">
                <a:solidFill>
                  <a:srgbClr val="000000"/>
                </a:solidFill>
                <a:latin typeface="Arial"/>
                <a:ea typeface="Arial"/>
                <a:cs typeface="Arial"/>
                <a:sym typeface="Arial"/>
              </a:rPr>
              <a:t>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29" name="Google Shape;129;p17"/>
          <p:cNvSpPr txBox="1"/>
          <p:nvPr/>
        </p:nvSpPr>
        <p:spPr>
          <a:xfrm>
            <a:off x="736600" y="1104900"/>
            <a:ext cx="431800" cy="152400"/>
          </a:xfrm>
          <a:prstGeom prst="rect">
            <a:avLst/>
          </a:prstGeom>
          <a:noFill/>
          <a:ln>
            <a:noFill/>
          </a:ln>
        </p:spPr>
        <p:txBody>
          <a:bodyPr anchorCtr="0" anchor="t" bIns="0" lIns="0" spcFirstLastPara="1" rIns="0" wrap="square" tIns="0">
            <a:noAutofit/>
          </a:bodyPr>
          <a:lstStyle/>
          <a:p>
            <a:pPr indent="0" lvl="0" marL="0" marR="0" rtl="0" algn="ctr">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FDD</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0" name="Google Shape;130;p17"/>
          <p:cNvSpPr txBox="1"/>
          <p:nvPr/>
        </p:nvSpPr>
        <p:spPr>
          <a:xfrm>
            <a:off x="1397000" y="1104900"/>
            <a:ext cx="3429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0.1</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1" name="Google Shape;131;p17"/>
          <p:cNvSpPr txBox="1"/>
          <p:nvPr/>
        </p:nvSpPr>
        <p:spPr>
          <a:xfrm>
            <a:off x="2070100" y="1104900"/>
            <a:ext cx="4191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0.05</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2" name="Google Shape;132;p17"/>
          <p:cNvSpPr txBox="1"/>
          <p:nvPr/>
        </p:nvSpPr>
        <p:spPr>
          <a:xfrm>
            <a:off x="2806700" y="1104900"/>
            <a:ext cx="3429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3.5</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3" name="Google Shape;133;p17"/>
          <p:cNvSpPr txBox="1"/>
          <p:nvPr/>
        </p:nvSpPr>
        <p:spPr>
          <a:xfrm>
            <a:off x="3568700" y="1104900"/>
            <a:ext cx="228600" cy="1524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3</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4" name="Google Shape;134;p17"/>
          <p:cNvSpPr txBox="1"/>
          <p:nvPr/>
        </p:nvSpPr>
        <p:spPr>
          <a:xfrm>
            <a:off x="717550" y="1270000"/>
            <a:ext cx="469800" cy="165000"/>
          </a:xfrm>
          <a:prstGeom prst="rect">
            <a:avLst/>
          </a:prstGeom>
          <a:noFill/>
          <a:ln>
            <a:noFill/>
          </a:ln>
        </p:spPr>
        <p:txBody>
          <a:bodyPr anchorCtr="0" anchor="t" bIns="0" lIns="0" spcFirstLastPara="1" rIns="0" wrap="square" tIns="0">
            <a:noAutofit/>
          </a:bodyPr>
          <a:lstStyle/>
          <a:p>
            <a:pPr indent="0" lvl="0" marL="0" marR="0" rtl="0" algn="ctr">
              <a:lnSpc>
                <a:spcPct val="116055"/>
              </a:lnSpc>
              <a:spcBef>
                <a:spcPts val="0"/>
              </a:spcBef>
              <a:spcAft>
                <a:spcPts val="0"/>
              </a:spcAft>
              <a:buNone/>
            </a:pPr>
            <a:r>
              <a:rPr lang="en-CA" sz="1090"/>
              <a:t>IA</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5" name="Google Shape;135;p17"/>
          <p:cNvSpPr txBox="1"/>
          <p:nvPr/>
        </p:nvSpPr>
        <p:spPr>
          <a:xfrm>
            <a:off x="1397000" y="1270000"/>
            <a:ext cx="355600" cy="165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0.1</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6" name="Google Shape;136;p17"/>
          <p:cNvSpPr txBox="1"/>
          <p:nvPr/>
        </p:nvSpPr>
        <p:spPr>
          <a:xfrm>
            <a:off x="2108200" y="1270000"/>
            <a:ext cx="355600" cy="165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1.2</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7" name="Google Shape;137;p17"/>
          <p:cNvSpPr txBox="1"/>
          <p:nvPr/>
        </p:nvSpPr>
        <p:spPr>
          <a:xfrm>
            <a:off x="2870200" y="1270000"/>
            <a:ext cx="241300" cy="165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2</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8" name="Google Shape;138;p17"/>
          <p:cNvSpPr txBox="1"/>
          <p:nvPr/>
        </p:nvSpPr>
        <p:spPr>
          <a:xfrm>
            <a:off x="3568700" y="1270000"/>
            <a:ext cx="241300" cy="1651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2</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39" name="Google Shape;139;p17"/>
          <p:cNvSpPr txBox="1"/>
          <p:nvPr/>
        </p:nvSpPr>
        <p:spPr>
          <a:xfrm>
            <a:off x="761950" y="1447700"/>
            <a:ext cx="381000" cy="203100"/>
          </a:xfrm>
          <a:prstGeom prst="rect">
            <a:avLst/>
          </a:prstGeom>
          <a:noFill/>
          <a:ln>
            <a:noFill/>
          </a:ln>
        </p:spPr>
        <p:txBody>
          <a:bodyPr anchorCtr="0" anchor="t" bIns="0" lIns="0" spcFirstLastPara="1" rIns="0" wrap="square" tIns="0">
            <a:noAutofit/>
          </a:bodyPr>
          <a:lstStyle/>
          <a:p>
            <a:pPr indent="0" lvl="0" marL="0" marR="0" rtl="0" algn="ctr">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SA</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40" name="Google Shape;140;p17"/>
          <p:cNvSpPr txBox="1"/>
          <p:nvPr/>
        </p:nvSpPr>
        <p:spPr>
          <a:xfrm>
            <a:off x="1358900" y="1447800"/>
            <a:ext cx="469900" cy="2032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0.05</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41" name="Google Shape;141;p17"/>
          <p:cNvSpPr txBox="1"/>
          <p:nvPr/>
        </p:nvSpPr>
        <p:spPr>
          <a:xfrm>
            <a:off x="2159000" y="1447800"/>
            <a:ext cx="279400" cy="2032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4</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42" name="Google Shape;142;p17"/>
          <p:cNvSpPr txBox="1"/>
          <p:nvPr/>
        </p:nvSpPr>
        <p:spPr>
          <a:xfrm>
            <a:off x="2870200" y="1447800"/>
            <a:ext cx="279400" cy="2032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0</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43" name="Google Shape;143;p17"/>
          <p:cNvSpPr txBox="1"/>
          <p:nvPr/>
        </p:nvSpPr>
        <p:spPr>
          <a:xfrm>
            <a:off x="3568700" y="1447800"/>
            <a:ext cx="279400" cy="2032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1</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Arial"/>
              <a:ea typeface="Arial"/>
              <a:cs typeface="Arial"/>
              <a:sym typeface="Arial"/>
            </a:endParaRPr>
          </a:p>
        </p:txBody>
      </p:sp>
      <p:sp>
        <p:nvSpPr>
          <p:cNvPr id="144" name="Google Shape;144;p17"/>
          <p:cNvSpPr txBox="1"/>
          <p:nvPr/>
        </p:nvSpPr>
        <p:spPr>
          <a:xfrm>
            <a:off x="50800" y="1701800"/>
            <a:ext cx="4546600" cy="190500"/>
          </a:xfrm>
          <a:prstGeom prst="rect">
            <a:avLst/>
          </a:prstGeom>
          <a:noFill/>
          <a:ln>
            <a:noFill/>
          </a:ln>
        </p:spPr>
        <p:txBody>
          <a:bodyPr anchorCtr="0" anchor="t" bIns="0" lIns="0" spcFirstLastPara="1" rIns="0" wrap="square" tIns="0">
            <a:noAutofit/>
          </a:bodyPr>
          <a:lstStyle/>
          <a:p>
            <a:pPr indent="0" lvl="0" marL="0" marR="0" rtl="0" algn="l">
              <a:lnSpc>
                <a:spcPct val="116055"/>
              </a:lnSpc>
              <a:spcBef>
                <a:spcPts val="0"/>
              </a:spcBef>
              <a:spcAft>
                <a:spcPts val="0"/>
              </a:spcAft>
              <a:buNone/>
            </a:pPr>
            <a:r>
              <a:rPr b="0" i="0" lang="en-CA" sz="1090" u="none" cap="none" strike="noStrike">
                <a:solidFill>
                  <a:srgbClr val="000000"/>
                </a:solidFill>
                <a:latin typeface="Arial"/>
                <a:ea typeface="Arial"/>
                <a:cs typeface="Arial"/>
                <a:sym typeface="Arial"/>
              </a:rPr>
              <a:t>(Données non réelles)</a:t>
            </a:r>
            <a:endParaRPr/>
          </a:p>
          <a:p>
            <a:pPr indent="0" lvl="0" marL="0" marR="0" rtl="0" algn="l">
              <a:lnSpc>
                <a:spcPct val="116055"/>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45" name="Google Shape;145;p17"/>
          <p:cNvSpPr txBox="1"/>
          <p:nvPr/>
        </p:nvSpPr>
        <p:spPr>
          <a:xfrm>
            <a:off x="330200" y="1969113"/>
            <a:ext cx="42672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On peut mesurer une</a:t>
            </a:r>
            <a:r>
              <a:rPr b="1" i="0" lang="en-CA" sz="1100" u="none" cap="none" strike="noStrike">
                <a:solidFill>
                  <a:srgbClr val="333399"/>
                </a:solidFill>
                <a:latin typeface="Arial"/>
                <a:ea typeface="Arial"/>
                <a:cs typeface="Arial"/>
                <a:sym typeface="Arial"/>
              </a:rPr>
              <a:t> distance</a:t>
            </a:r>
            <a:r>
              <a:rPr b="0" i="0" lang="en-CA" sz="1090" u="none" cap="none" strike="noStrike">
                <a:solidFill>
                  <a:srgbClr val="000000"/>
                </a:solidFill>
                <a:latin typeface="Arial"/>
                <a:ea typeface="Arial"/>
                <a:cs typeface="Arial"/>
                <a:sym typeface="Arial"/>
              </a:rPr>
              <a:t> entre chaque couple de cours et</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l’ordonner par ordre croissant.</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46" name="Google Shape;146;p17"/>
          <p:cNvSpPr txBox="1"/>
          <p:nvPr/>
        </p:nvSpPr>
        <p:spPr>
          <a:xfrm>
            <a:off x="330200" y="2439625"/>
            <a:ext cx="4267200" cy="393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0" i="0" lang="en-CA" sz="1090" u="none" cap="none" strike="noStrike">
                <a:solidFill>
                  <a:srgbClr val="000000"/>
                </a:solidFill>
                <a:latin typeface="Arial"/>
                <a:ea typeface="Arial"/>
                <a:cs typeface="Arial"/>
                <a:sym typeface="Arial"/>
              </a:rPr>
              <a:t>On peut calculer d’autres</a:t>
            </a:r>
            <a:r>
              <a:rPr b="1" i="0" lang="en-CA" sz="1100" u="none" cap="none" strike="noStrike">
                <a:solidFill>
                  <a:srgbClr val="333399"/>
                </a:solidFill>
                <a:latin typeface="Arial"/>
                <a:ea typeface="Arial"/>
                <a:cs typeface="Arial"/>
                <a:sym typeface="Arial"/>
              </a:rPr>
              <a:t> similarités</a:t>
            </a:r>
            <a:r>
              <a:rPr b="0" i="0" lang="en-CA" sz="1090" u="none" cap="none" strike="noStrike">
                <a:solidFill>
                  <a:srgbClr val="000000"/>
                </a:solidFill>
                <a:latin typeface="Arial"/>
                <a:ea typeface="Arial"/>
                <a:cs typeface="Arial"/>
                <a:sym typeface="Arial"/>
              </a:rPr>
              <a:t>, que nous allons voir</a:t>
            </a:r>
            <a:br>
              <a:rPr b="0" i="0" lang="en-CA" sz="1090" u="none" cap="none" strike="noStrike">
                <a:solidFill>
                  <a:srgbClr val="000000"/>
                </a:solidFill>
                <a:latin typeface="Times New Roman"/>
                <a:ea typeface="Times New Roman"/>
                <a:cs typeface="Times New Roman"/>
                <a:sym typeface="Times New Roman"/>
              </a:rPr>
            </a:br>
            <a:r>
              <a:rPr b="0" i="0" lang="en-CA" sz="1090" u="none" cap="none" strike="noStrike">
                <a:solidFill>
                  <a:srgbClr val="000000"/>
                </a:solidFill>
                <a:latin typeface="Arial"/>
                <a:ea typeface="Arial"/>
                <a:cs typeface="Arial"/>
                <a:sym typeface="Arial"/>
              </a:rPr>
              <a:t>maintenant.</a:t>
            </a:r>
            <a:endParaRPr/>
          </a:p>
          <a:p>
            <a:pPr indent="0" lvl="0" marL="0" marR="0" rtl="0" algn="l">
              <a:lnSpc>
                <a:spcPct val="128440"/>
              </a:lnSpc>
              <a:spcBef>
                <a:spcPts val="0"/>
              </a:spcBef>
              <a:spcAft>
                <a:spcPts val="0"/>
              </a:spcAft>
              <a:buNone/>
            </a:pPr>
            <a:r>
              <a:t/>
            </a:r>
            <a:endParaRPr b="0" i="0" sz="1090" u="none" cap="none" strike="noStrike">
              <a:solidFill>
                <a:srgbClr val="000000"/>
              </a:solidFill>
              <a:latin typeface="Calibri"/>
              <a:ea typeface="Calibri"/>
              <a:cs typeface="Calibri"/>
              <a:sym typeface="Calibri"/>
            </a:endParaRPr>
          </a:p>
        </p:txBody>
      </p:sp>
      <p:sp>
        <p:nvSpPr>
          <p:cNvPr id="147" name="Google Shape;147;p17"/>
          <p:cNvSpPr txBox="1"/>
          <p:nvPr/>
        </p:nvSpPr>
        <p:spPr>
          <a:xfrm>
            <a:off x="4508500" y="3289300"/>
            <a:ext cx="88900" cy="127000"/>
          </a:xfrm>
          <a:prstGeom prst="rect">
            <a:avLst/>
          </a:prstGeom>
          <a:noFill/>
          <a:ln>
            <a:noFill/>
          </a:ln>
        </p:spPr>
        <p:txBody>
          <a:bodyPr anchorCtr="0" anchor="t" bIns="0" lIns="0" spcFirstLastPara="1" rIns="0" wrap="square" tIns="0">
            <a:noAutofit/>
          </a:bodyPr>
          <a:lstStyle/>
          <a:p>
            <a:pPr indent="0" lvl="0" marL="0" marR="0" rtl="0" algn="l">
              <a:lnSpc>
                <a:spcPct val="115432"/>
              </a:lnSpc>
              <a:spcBef>
                <a:spcPts val="0"/>
              </a:spcBef>
              <a:spcAft>
                <a:spcPts val="0"/>
              </a:spcAft>
              <a:buNone/>
            </a:pPr>
            <a:r>
              <a:rPr b="0" i="0" lang="en-CA" sz="797" u="none" cap="none" strike="noStrike">
                <a:solidFill>
                  <a:srgbClr val="000000"/>
                </a:solidFill>
                <a:latin typeface="Arial"/>
                <a:ea typeface="Arial"/>
                <a:cs typeface="Arial"/>
                <a:sym typeface="Arial"/>
              </a:rPr>
              <a:t>9</a:t>
            </a:r>
            <a:endParaRPr/>
          </a:p>
          <a:p>
            <a:pPr indent="0" lvl="0" marL="0" marR="0" rtl="0" algn="l">
              <a:lnSpc>
                <a:spcPct val="115432"/>
              </a:lnSpc>
              <a:spcBef>
                <a:spcPts val="0"/>
              </a:spcBef>
              <a:spcAft>
                <a:spcPts val="0"/>
              </a:spcAft>
              <a:buNone/>
            </a:pPr>
            <a:r>
              <a:t/>
            </a:r>
            <a:endParaRPr b="0" i="0" sz="797" u="none" cap="none" strike="noStrike">
              <a:solidFill>
                <a:srgbClr val="000000"/>
              </a:solidFill>
              <a:latin typeface="Calibri"/>
              <a:ea typeface="Calibri"/>
              <a:cs typeface="Calibri"/>
              <a:sym typeface="Calibri"/>
            </a:endParaRPr>
          </a:p>
        </p:txBody>
      </p:sp>
      <p:sp>
        <p:nvSpPr>
          <p:cNvPr id="148" name="Google Shape;148;p17"/>
          <p:cNvSpPr txBox="1"/>
          <p:nvPr>
            <p:ph type="title"/>
          </p:nvPr>
        </p:nvSpPr>
        <p:spPr>
          <a:xfrm>
            <a:off x="248050" y="0"/>
            <a:ext cx="4101300" cy="7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CALCUL DE LA SIMILARITÉ</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urs P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