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1993" autoAdjust="0"/>
  </p:normalViewPr>
  <p:slideViewPr>
    <p:cSldViewPr>
      <p:cViewPr varScale="1">
        <p:scale>
          <a:sx n="60" d="100"/>
          <a:sy n="60" d="100"/>
        </p:scale>
        <p:origin x="14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8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4278D-A3C4-44AB-91E0-68397AC5C754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7FF2A5-F457-4E24-BBE0-1FBDA16A39D4}">
      <dgm:prSet phldrT="[Texte]"/>
      <dgm:spPr/>
      <dgm:t>
        <a:bodyPr/>
        <a:lstStyle/>
        <a:p>
          <a:r>
            <a:rPr lang="fr-FR" dirty="0" smtClean="0"/>
            <a:t>Société</a:t>
          </a:r>
          <a:endParaRPr lang="fr-FR" dirty="0"/>
        </a:p>
      </dgm:t>
    </dgm:pt>
    <dgm:pt modelId="{A025B302-9529-4203-9237-5B57CEA4165F}" type="parTrans" cxnId="{F0B2DA2F-89EC-40BD-9F47-9FFC875859C5}">
      <dgm:prSet/>
      <dgm:spPr/>
      <dgm:t>
        <a:bodyPr/>
        <a:lstStyle/>
        <a:p>
          <a:endParaRPr lang="fr-FR"/>
        </a:p>
      </dgm:t>
    </dgm:pt>
    <dgm:pt modelId="{24CCCA76-23B0-41FD-BFC8-D01D7D910AB8}" type="sibTrans" cxnId="{F0B2DA2F-89EC-40BD-9F47-9FFC875859C5}">
      <dgm:prSet/>
      <dgm:spPr/>
      <dgm:t>
        <a:bodyPr/>
        <a:lstStyle/>
        <a:p>
          <a:endParaRPr lang="fr-FR"/>
        </a:p>
      </dgm:t>
    </dgm:pt>
    <dgm:pt modelId="{3CF287C1-E413-423A-A7BE-937A89FB216E}">
      <dgm:prSet phldrT="[Texte]"/>
      <dgm:spPr/>
      <dgm:t>
        <a:bodyPr/>
        <a:lstStyle/>
        <a:p>
          <a:r>
            <a:rPr lang="fr-FR" dirty="0" smtClean="0"/>
            <a:t>Droit</a:t>
          </a:r>
          <a:endParaRPr lang="fr-FR" dirty="0"/>
        </a:p>
      </dgm:t>
    </dgm:pt>
    <dgm:pt modelId="{37D70353-C00A-4ED3-8CD0-AEC75BB119B9}" type="parTrans" cxnId="{37818444-E43D-40C3-8788-EE5624B5F1CB}">
      <dgm:prSet/>
      <dgm:spPr/>
      <dgm:t>
        <a:bodyPr/>
        <a:lstStyle/>
        <a:p>
          <a:endParaRPr lang="fr-FR"/>
        </a:p>
      </dgm:t>
    </dgm:pt>
    <dgm:pt modelId="{5CC7F07A-81F6-4C31-9A94-4607F663CF21}" type="sibTrans" cxnId="{37818444-E43D-40C3-8788-EE5624B5F1CB}">
      <dgm:prSet/>
      <dgm:spPr/>
      <dgm:t>
        <a:bodyPr/>
        <a:lstStyle/>
        <a:p>
          <a:endParaRPr lang="fr-FR"/>
        </a:p>
      </dgm:t>
    </dgm:pt>
    <dgm:pt modelId="{0517C17C-C425-4949-BA36-DB38B939B9F0}" type="pres">
      <dgm:prSet presAssocID="{4794278D-A3C4-44AB-91E0-68397AC5C7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A1D7B1E-4A14-4D1B-A3E0-C9BC0A7C0515}" type="pres">
      <dgm:prSet presAssocID="{4E7FF2A5-F457-4E24-BBE0-1FBDA16A39D4}" presName="dummy" presStyleCnt="0"/>
      <dgm:spPr/>
    </dgm:pt>
    <dgm:pt modelId="{C7F7A635-414E-41A8-8A7E-0C2E393A6EAA}" type="pres">
      <dgm:prSet presAssocID="{4E7FF2A5-F457-4E24-BBE0-1FBDA16A39D4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A361CB-1BD9-447C-824C-A35B99AE1488}" type="pres">
      <dgm:prSet presAssocID="{24CCCA76-23B0-41FD-BFC8-D01D7D910AB8}" presName="sibTrans" presStyleLbl="node1" presStyleIdx="0" presStyleCnt="2"/>
      <dgm:spPr/>
      <dgm:t>
        <a:bodyPr/>
        <a:lstStyle/>
        <a:p>
          <a:endParaRPr lang="fr-FR"/>
        </a:p>
      </dgm:t>
    </dgm:pt>
    <dgm:pt modelId="{38C29D35-7E9B-45EA-8A5D-ABEAD663745F}" type="pres">
      <dgm:prSet presAssocID="{3CF287C1-E413-423A-A7BE-937A89FB216E}" presName="dummy" presStyleCnt="0"/>
      <dgm:spPr/>
    </dgm:pt>
    <dgm:pt modelId="{1033246F-617B-4DA5-861B-81189006A64B}" type="pres">
      <dgm:prSet presAssocID="{3CF287C1-E413-423A-A7BE-937A89FB216E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3FC39D-283A-4FE2-9BDE-499336626835}" type="pres">
      <dgm:prSet presAssocID="{5CC7F07A-81F6-4C31-9A94-4607F663CF21}" presName="sibTrans" presStyleLbl="node1" presStyleIdx="1" presStyleCnt="2"/>
      <dgm:spPr/>
      <dgm:t>
        <a:bodyPr/>
        <a:lstStyle/>
        <a:p>
          <a:endParaRPr lang="fr-FR"/>
        </a:p>
      </dgm:t>
    </dgm:pt>
  </dgm:ptLst>
  <dgm:cxnLst>
    <dgm:cxn modelId="{F0B2DA2F-89EC-40BD-9F47-9FFC875859C5}" srcId="{4794278D-A3C4-44AB-91E0-68397AC5C754}" destId="{4E7FF2A5-F457-4E24-BBE0-1FBDA16A39D4}" srcOrd="0" destOrd="0" parTransId="{A025B302-9529-4203-9237-5B57CEA4165F}" sibTransId="{24CCCA76-23B0-41FD-BFC8-D01D7D910AB8}"/>
    <dgm:cxn modelId="{4F90888E-2267-4439-A2C2-C15A40810953}" type="presOf" srcId="{5CC7F07A-81F6-4C31-9A94-4607F663CF21}" destId="{AA3FC39D-283A-4FE2-9BDE-499336626835}" srcOrd="0" destOrd="0" presId="urn:microsoft.com/office/officeart/2005/8/layout/cycle1"/>
    <dgm:cxn modelId="{D5B86F89-9C1D-4DAE-BDF3-1398C3FD5EFC}" type="presOf" srcId="{24CCCA76-23B0-41FD-BFC8-D01D7D910AB8}" destId="{BBA361CB-1BD9-447C-824C-A35B99AE1488}" srcOrd="0" destOrd="0" presId="urn:microsoft.com/office/officeart/2005/8/layout/cycle1"/>
    <dgm:cxn modelId="{8CBDABD5-1885-440C-96CC-07DEAA31463C}" type="presOf" srcId="{4794278D-A3C4-44AB-91E0-68397AC5C754}" destId="{0517C17C-C425-4949-BA36-DB38B939B9F0}" srcOrd="0" destOrd="0" presId="urn:microsoft.com/office/officeart/2005/8/layout/cycle1"/>
    <dgm:cxn modelId="{7E36B5BA-49B5-418C-9422-DB96CCF9D65F}" type="presOf" srcId="{4E7FF2A5-F457-4E24-BBE0-1FBDA16A39D4}" destId="{C7F7A635-414E-41A8-8A7E-0C2E393A6EAA}" srcOrd="0" destOrd="0" presId="urn:microsoft.com/office/officeart/2005/8/layout/cycle1"/>
    <dgm:cxn modelId="{A903B56D-E97B-4FF3-BB83-A6103DBB0AFA}" type="presOf" srcId="{3CF287C1-E413-423A-A7BE-937A89FB216E}" destId="{1033246F-617B-4DA5-861B-81189006A64B}" srcOrd="0" destOrd="0" presId="urn:microsoft.com/office/officeart/2005/8/layout/cycle1"/>
    <dgm:cxn modelId="{37818444-E43D-40C3-8788-EE5624B5F1CB}" srcId="{4794278D-A3C4-44AB-91E0-68397AC5C754}" destId="{3CF287C1-E413-423A-A7BE-937A89FB216E}" srcOrd="1" destOrd="0" parTransId="{37D70353-C00A-4ED3-8CD0-AEC75BB119B9}" sibTransId="{5CC7F07A-81F6-4C31-9A94-4607F663CF21}"/>
    <dgm:cxn modelId="{01EB386A-90D7-4AD9-82B5-122EFB497737}" type="presParOf" srcId="{0517C17C-C425-4949-BA36-DB38B939B9F0}" destId="{CA1D7B1E-4A14-4D1B-A3E0-C9BC0A7C0515}" srcOrd="0" destOrd="0" presId="urn:microsoft.com/office/officeart/2005/8/layout/cycle1"/>
    <dgm:cxn modelId="{1410EA6B-B0FC-48EC-8744-8533157FBAF9}" type="presParOf" srcId="{0517C17C-C425-4949-BA36-DB38B939B9F0}" destId="{C7F7A635-414E-41A8-8A7E-0C2E393A6EAA}" srcOrd="1" destOrd="0" presId="urn:microsoft.com/office/officeart/2005/8/layout/cycle1"/>
    <dgm:cxn modelId="{E7771824-2E43-4D84-9211-61EFBFDC9DE4}" type="presParOf" srcId="{0517C17C-C425-4949-BA36-DB38B939B9F0}" destId="{BBA361CB-1BD9-447C-824C-A35B99AE1488}" srcOrd="2" destOrd="0" presId="urn:microsoft.com/office/officeart/2005/8/layout/cycle1"/>
    <dgm:cxn modelId="{E062CD8B-3EFC-4154-A743-3E82DC1A8912}" type="presParOf" srcId="{0517C17C-C425-4949-BA36-DB38B939B9F0}" destId="{38C29D35-7E9B-45EA-8A5D-ABEAD663745F}" srcOrd="3" destOrd="0" presId="urn:microsoft.com/office/officeart/2005/8/layout/cycle1"/>
    <dgm:cxn modelId="{4C1C914B-2349-429D-9624-775944D466A2}" type="presParOf" srcId="{0517C17C-C425-4949-BA36-DB38B939B9F0}" destId="{1033246F-617B-4DA5-861B-81189006A64B}" srcOrd="4" destOrd="0" presId="urn:microsoft.com/office/officeart/2005/8/layout/cycle1"/>
    <dgm:cxn modelId="{E3B0D732-7C5B-4273-8AFF-33F444A197A7}" type="presParOf" srcId="{0517C17C-C425-4949-BA36-DB38B939B9F0}" destId="{AA3FC39D-283A-4FE2-9BDE-499336626835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7A635-414E-41A8-8A7E-0C2E393A6EAA}">
      <dsp:nvSpPr>
        <dsp:cNvPr id="0" name=""/>
        <dsp:cNvSpPr/>
      </dsp:nvSpPr>
      <dsp:spPr>
        <a:xfrm>
          <a:off x="3675830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900" kern="1200" dirty="0" smtClean="0"/>
            <a:t>Société</a:t>
          </a:r>
          <a:endParaRPr lang="fr-FR" sz="4900" kern="1200" dirty="0"/>
        </a:p>
      </dsp:txBody>
      <dsp:txXfrm>
        <a:off x="3675830" y="1043781"/>
        <a:ext cx="1976437" cy="1976437"/>
      </dsp:txXfrm>
    </dsp:sp>
    <dsp:sp modelId="{BBA361CB-1BD9-447C-824C-A35B99AE1488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33246F-617B-4DA5-861B-81189006A64B}">
      <dsp:nvSpPr>
        <dsp:cNvPr id="0" name=""/>
        <dsp:cNvSpPr/>
      </dsp:nvSpPr>
      <dsp:spPr>
        <a:xfrm>
          <a:off x="443732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900" kern="1200" dirty="0" smtClean="0"/>
            <a:t>Droit</a:t>
          </a:r>
          <a:endParaRPr lang="fr-FR" sz="4900" kern="1200" dirty="0"/>
        </a:p>
      </dsp:txBody>
      <dsp:txXfrm>
        <a:off x="443732" y="1043781"/>
        <a:ext cx="1976437" cy="1976437"/>
      </dsp:txXfrm>
    </dsp:sp>
    <dsp:sp modelId="{AA3FC39D-283A-4FE2-9BDE-499336626835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A8AC-6E98-4AD0-A05E-55560B0A1353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DFFEE-A45F-4170-9C0F-AE9067F5A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50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16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61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36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586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25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8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5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79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25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5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E8BC39-7020-49FC-80D0-D1EAD488CBC0}" type="datetimeFigureOut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25/01/2022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D0521C-0371-4AE2-9C2C-1A832593453F}" type="slidenum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0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458200" cy="1222375"/>
          </a:xfrm>
        </p:spPr>
        <p:txBody>
          <a:bodyPr anchor="ctr"/>
          <a:lstStyle/>
          <a:p>
            <a:pPr algn="ctr"/>
            <a:r>
              <a:rPr lang="fr-FR" dirty="0" smtClean="0"/>
              <a:t>Introduction au droit du japon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1000" y="5085184"/>
            <a:ext cx="8458200" cy="129614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b="1" dirty="0" smtClean="0"/>
              <a:t>Arnaud Grivaud</a:t>
            </a:r>
          </a:p>
          <a:p>
            <a:pPr algn="ctr"/>
            <a:r>
              <a:rPr lang="fr-FR" dirty="0" smtClean="0"/>
              <a:t>Maître de conférences à l’université de Paris (qui va changer de nom…)</a:t>
            </a: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arnaud.grivaud@u-paris.fr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4" y="1898055"/>
            <a:ext cx="7430531" cy="31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3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INFORMATIONS PRATIQUES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988841"/>
            <a:ext cx="6120680" cy="4680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Code du cours : </a:t>
            </a:r>
            <a:r>
              <a:rPr lang="fr-FR" b="1" dirty="0"/>
              <a:t>LCK6Y060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Moodle : Le </a:t>
            </a:r>
            <a:r>
              <a:rPr lang="fr-FR" dirty="0"/>
              <a:t>Powerpoint du cours sera sur Moodle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Les </a:t>
            </a:r>
            <a:r>
              <a:rPr lang="fr-FR" dirty="0"/>
              <a:t>documents pour les TD seront sur </a:t>
            </a:r>
            <a:r>
              <a:rPr lang="fr-FR" dirty="0" smtClean="0"/>
              <a:t>Moodle (textes japonais à lire à l’avance)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Modalités </a:t>
            </a:r>
            <a:r>
              <a:rPr lang="fr-FR" dirty="0"/>
              <a:t>de contrôle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Contrôle continu (40%) : </a:t>
            </a:r>
            <a:r>
              <a:rPr lang="fr-FR" sz="1500" u="sng" dirty="0" smtClean="0"/>
              <a:t>DM à rendre (Cours 6 – 09 mars</a:t>
            </a:r>
            <a:r>
              <a:rPr lang="fr-FR" sz="1500" dirty="0" smtClean="0"/>
              <a:t>)</a:t>
            </a:r>
            <a:endParaRPr lang="fr-FR" sz="15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Examen terminal (60%) </a:t>
            </a:r>
            <a:r>
              <a:rPr lang="fr-FR" dirty="0" smtClean="0"/>
              <a:t>: Devoir sur table (questions de </a:t>
            </a:r>
            <a:r>
              <a:rPr lang="fr-FR" sz="1500" dirty="0" smtClean="0"/>
              <a:t>cours + traduction)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164"/>
              </p:ext>
            </p:extLst>
          </p:nvPr>
        </p:nvGraphicFramePr>
        <p:xfrm>
          <a:off x="6228184" y="2132862"/>
          <a:ext cx="2664296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209">
                  <a:extLst>
                    <a:ext uri="{9D8B030D-6E8A-4147-A177-3AD203B41FA5}">
                      <a16:colId xmlns:a16="http://schemas.microsoft.com/office/drawing/2014/main" val="3131357091"/>
                    </a:ext>
                  </a:extLst>
                </a:gridCol>
                <a:gridCol w="777087">
                  <a:extLst>
                    <a:ext uri="{9D8B030D-6E8A-4147-A177-3AD203B41FA5}">
                      <a16:colId xmlns:a16="http://schemas.microsoft.com/office/drawing/2014/main" val="344559123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altLang="ja-JP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400" u="none" strike="noStrike" dirty="0" smtClean="0">
                          <a:effectLst/>
                        </a:rPr>
                        <a:t>26-janv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Cours 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788636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02</a:t>
                      </a:r>
                      <a:r>
                        <a:rPr lang="fr-FR" sz="1400" u="none" strike="noStrike" dirty="0" smtClean="0">
                          <a:effectLst/>
                        </a:rPr>
                        <a:t>-févr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Cours 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78281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09</a:t>
                      </a:r>
                      <a:r>
                        <a:rPr lang="fr-FR" sz="1400" u="none" strike="noStrike" dirty="0" smtClean="0">
                          <a:effectLst/>
                        </a:rPr>
                        <a:t>-févr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Cours 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974678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400" u="none" strike="noStrike" dirty="0" smtClean="0">
                          <a:effectLst/>
                        </a:rPr>
                        <a:t>16-févr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Cours 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793665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Mercredi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23-févr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Cours 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9328255"/>
                  </a:ext>
                </a:extLst>
              </a:tr>
              <a:tr h="3240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Semaine de lecture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805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400" u="none" strike="noStrike" dirty="0" smtClean="0">
                          <a:effectLst/>
                        </a:rPr>
                        <a:t>09-mars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 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078981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400" u="none" strike="noStrike" dirty="0" smtClean="0">
                          <a:effectLst/>
                        </a:rPr>
                        <a:t>16-mars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Cours 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683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400" u="none" strike="noStrike" dirty="0" smtClean="0">
                          <a:effectLst/>
                        </a:rPr>
                        <a:t>23-mars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Cours 8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32967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400" u="none" strike="noStrike" dirty="0" smtClean="0">
                          <a:effectLst/>
                        </a:rPr>
                        <a:t>30-mars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Cours 9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438754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06</a:t>
                      </a:r>
                      <a:r>
                        <a:rPr lang="fr-FR" sz="1400" u="none" strike="noStrike" dirty="0" smtClean="0">
                          <a:effectLst/>
                        </a:rPr>
                        <a:t>-avr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Cours 10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313166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400" u="none" strike="noStrike" dirty="0" smtClean="0">
                          <a:effectLst/>
                        </a:rPr>
                        <a:t>13-avr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Cours 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737837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Mercredi</a:t>
                      </a:r>
                      <a:r>
                        <a:rPr lang="fr-FR" sz="1400" u="none" strike="noStrike" baseline="0" dirty="0" smtClean="0">
                          <a:effectLst/>
                        </a:rPr>
                        <a:t> 20</a:t>
                      </a:r>
                      <a:r>
                        <a:rPr lang="fr-FR" sz="1400" u="none" strike="noStrike" dirty="0" smtClean="0">
                          <a:effectLst/>
                        </a:rPr>
                        <a:t>-avr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Cours 12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1741255"/>
                  </a:ext>
                </a:extLst>
              </a:tr>
              <a:tr h="3240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CONGES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PRINTEMPS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15162"/>
                  </a:ext>
                </a:extLst>
              </a:tr>
            </a:tbl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 flipV="1">
            <a:off x="5652120" y="4293096"/>
            <a:ext cx="720080" cy="86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04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686800" cy="838200"/>
          </a:xfrm>
        </p:spPr>
        <p:txBody>
          <a:bodyPr/>
          <a:lstStyle/>
          <a:p>
            <a:pPr algn="ctr"/>
            <a:r>
              <a:rPr lang="fr-FR" dirty="0" smtClean="0"/>
              <a:t>Plan du cours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163907"/>
              </p:ext>
            </p:extLst>
          </p:nvPr>
        </p:nvGraphicFramePr>
        <p:xfrm>
          <a:off x="251519" y="2204862"/>
          <a:ext cx="8712968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338">
                  <a:extLst>
                    <a:ext uri="{9D8B030D-6E8A-4147-A177-3AD203B41FA5}">
                      <a16:colId xmlns:a16="http://schemas.microsoft.com/office/drawing/2014/main" val="1823821675"/>
                    </a:ext>
                  </a:extLst>
                </a:gridCol>
                <a:gridCol w="2357773">
                  <a:extLst>
                    <a:ext uri="{9D8B030D-6E8A-4147-A177-3AD203B41FA5}">
                      <a16:colId xmlns:a16="http://schemas.microsoft.com/office/drawing/2014/main" val="2942118593"/>
                    </a:ext>
                  </a:extLst>
                </a:gridCol>
                <a:gridCol w="5295857">
                  <a:extLst>
                    <a:ext uri="{9D8B030D-6E8A-4147-A177-3AD203B41FA5}">
                      <a16:colId xmlns:a16="http://schemas.microsoft.com/office/drawing/2014/main" val="397214513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1</a:t>
                      </a:r>
                      <a:r>
                        <a:rPr lang="en-US" sz="1400" b="1">
                          <a:effectLst/>
                        </a:rPr>
                        <a:t>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Introduction générale aux notions juridiques fondamentales </a:t>
                      </a:r>
                      <a:endParaRPr lang="fr-FR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426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Séance 2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chemeClr val="accent2"/>
                          </a:solidFill>
                          <a:effectLst/>
                        </a:rPr>
                        <a:t>Ch. 1 – Histoire moderne et </a:t>
                      </a:r>
                      <a:r>
                        <a:rPr lang="fr-FR" sz="1400" b="1" dirty="0" err="1">
                          <a:solidFill>
                            <a:schemeClr val="accent2"/>
                          </a:solidFill>
                          <a:effectLst/>
                        </a:rPr>
                        <a:t>contemp</a:t>
                      </a:r>
                      <a:r>
                        <a:rPr lang="fr-FR" sz="1400" b="1" dirty="0">
                          <a:solidFill>
                            <a:schemeClr val="accent2"/>
                          </a:solidFill>
                          <a:effectLst/>
                        </a:rPr>
                        <a:t>. du droit japonais </a:t>
                      </a:r>
                      <a:endParaRPr lang="fr-FR" sz="20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I) La modernisation des institutions </a:t>
                      </a:r>
                      <a:r>
                        <a:rPr lang="fr-FR" sz="1400" b="1" dirty="0" err="1">
                          <a:effectLst/>
                        </a:rPr>
                        <a:t>pol</a:t>
                      </a:r>
                      <a:r>
                        <a:rPr lang="fr-FR" sz="1400" b="1" dirty="0">
                          <a:effectLst/>
                        </a:rPr>
                        <a:t>. &amp; du droit sous Meiji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03359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3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II) Les grandes réformes juridiques et pol.de l'après-guerre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81552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4</a:t>
                      </a:r>
                      <a:r>
                        <a:rPr lang="en-US" sz="1400" b="1">
                          <a:effectLst/>
                        </a:rPr>
                        <a:t>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chemeClr val="accent2"/>
                          </a:solidFill>
                          <a:effectLst/>
                        </a:rPr>
                        <a:t>Ch. 2 – Fonctionnement du droit &amp; organisation de la justice au Japon </a:t>
                      </a:r>
                      <a:endParaRPr lang="fr-FR" sz="20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I) Sources de droit et hiérarchie des normes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10662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5</a:t>
                      </a:r>
                      <a:r>
                        <a:rPr lang="en-US" sz="1400" b="1">
                          <a:effectLst/>
                        </a:rPr>
                        <a:t>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II)  </a:t>
                      </a:r>
                      <a:r>
                        <a:rPr lang="fr-FR" sz="1400" b="1" dirty="0" smtClean="0">
                          <a:effectLst/>
                        </a:rPr>
                        <a:t>L'élaboration des lois au Japon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482529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6</a:t>
                      </a:r>
                      <a:r>
                        <a:rPr lang="en-US" sz="1400" b="1">
                          <a:effectLst/>
                        </a:rPr>
                        <a:t>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III) </a:t>
                      </a:r>
                      <a:r>
                        <a:rPr lang="fr-FR" sz="1400" b="1" dirty="0" smtClean="0">
                          <a:effectLst/>
                        </a:rPr>
                        <a:t>Les tribunaux et les professions judiciaires</a:t>
                      </a:r>
                      <a:r>
                        <a:rPr lang="fr-FR" sz="1400" b="1" dirty="0">
                          <a:effectLst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405604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7</a:t>
                      </a:r>
                      <a:r>
                        <a:rPr lang="en-US" sz="1400" b="1">
                          <a:effectLst/>
                        </a:rPr>
                        <a:t>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chemeClr val="accent2"/>
                          </a:solidFill>
                          <a:effectLst/>
                        </a:rPr>
                        <a:t>Ch. 3 – Introduction au droit de la famille </a:t>
                      </a:r>
                      <a:endParaRPr lang="fr-FR" sz="20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I) Le mariage et le divorce ; II) Filiation et autorité parentale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622069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8</a:t>
                      </a:r>
                      <a:r>
                        <a:rPr lang="en-US" sz="1400" b="1">
                          <a:effectLst/>
                        </a:rPr>
                        <a:t>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III) Les régimes matrimoniaux et la succession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413665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9</a:t>
                      </a:r>
                      <a:r>
                        <a:rPr lang="en-US" sz="1400" b="1">
                          <a:effectLst/>
                        </a:rPr>
                        <a:t>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chemeClr val="accent2"/>
                          </a:solidFill>
                          <a:effectLst/>
                        </a:rPr>
                        <a:t>Ch. 4 – Intro. au droit de la ppté intellectuelle </a:t>
                      </a:r>
                      <a:endParaRPr lang="fr-FR" sz="20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I) La propriété littéraire et artistique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971474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10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II) La propriété industrielle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145531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11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chemeClr val="accent2"/>
                          </a:solidFill>
                          <a:effectLst/>
                        </a:rPr>
                        <a:t>Ch. 5 – Introduction au droit pénal </a:t>
                      </a:r>
                      <a:endParaRPr lang="fr-FR" sz="20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I) La procédure pénale : de l'arrestation au procès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001932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>
                          <a:effectLst/>
                        </a:rPr>
                        <a:t>Séance 12</a:t>
                      </a:r>
                      <a:r>
                        <a:rPr lang="en-US" sz="1400" b="1">
                          <a:effectLst/>
                        </a:rPr>
                        <a:t> </a:t>
                      </a:r>
                      <a:endParaRPr lang="fr-FR" sz="2000" b="1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II) Le droit pénal substantiel : les infractions et les peines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250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57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4372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Définition du droit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4896544"/>
          </a:xfrm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b="1" dirty="0" smtClean="0"/>
              <a:t>Qu’est ce que le Droit ?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/>
              <a:t>Règles </a:t>
            </a:r>
            <a:r>
              <a:rPr lang="fr-FR" dirty="0"/>
              <a:t>qui </a:t>
            </a:r>
            <a:r>
              <a:rPr lang="fr-FR" u="sng" dirty="0"/>
              <a:t>organisent les rapports sociaux </a:t>
            </a:r>
            <a:r>
              <a:rPr lang="fr-FR" dirty="0"/>
              <a:t>entre les personnes </a:t>
            </a:r>
            <a:r>
              <a:rPr lang="fr-FR" dirty="0" smtClean="0"/>
              <a:t>et </a:t>
            </a:r>
            <a:r>
              <a:rPr lang="fr-FR" dirty="0"/>
              <a:t>qui ont un </a:t>
            </a:r>
            <a:r>
              <a:rPr lang="fr-FR" u="sng" dirty="0"/>
              <a:t>caractère obligatoire </a:t>
            </a:r>
            <a:r>
              <a:rPr lang="fr-FR" dirty="0"/>
              <a:t>assuré par l’existence de </a:t>
            </a:r>
            <a:r>
              <a:rPr lang="fr-FR" u="sng" dirty="0"/>
              <a:t>moyens de contrainte </a:t>
            </a:r>
            <a:r>
              <a:rPr lang="fr-FR" dirty="0"/>
              <a:t>exercés par une </a:t>
            </a:r>
            <a:r>
              <a:rPr lang="fr-FR" u="sng" dirty="0"/>
              <a:t>autorité légitime</a:t>
            </a:r>
            <a:endParaRPr lang="fr-FR" u="sng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sz="1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Question de la </a:t>
            </a:r>
            <a:r>
              <a:rPr lang="fr-FR" dirty="0" smtClean="0">
                <a:solidFill>
                  <a:srgbClr val="0070C0"/>
                </a:solidFill>
              </a:rPr>
              <a:t>légitimité</a:t>
            </a:r>
            <a:r>
              <a:rPr lang="fr-FR" dirty="0" smtClean="0"/>
              <a:t> (souveraineté, pouvoirs constitués, État de Droit,…)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N’est pas la </a:t>
            </a:r>
            <a:r>
              <a:rPr lang="fr-FR" dirty="0" smtClean="0">
                <a:solidFill>
                  <a:srgbClr val="0070C0"/>
                </a:solidFill>
              </a:rPr>
              <a:t>morale</a:t>
            </a:r>
            <a:r>
              <a:rPr lang="fr-FR" dirty="0" smtClean="0"/>
              <a:t>, n’est pas la </a:t>
            </a:r>
            <a:r>
              <a:rPr lang="fr-FR" dirty="0" smtClean="0">
                <a:solidFill>
                  <a:srgbClr val="0070C0"/>
                </a:solidFill>
              </a:rPr>
              <a:t>violence</a:t>
            </a:r>
            <a:r>
              <a:rPr lang="fr-FR" dirty="0" smtClean="0"/>
              <a:t> (force), mais n’est </a:t>
            </a:r>
            <a:r>
              <a:rPr lang="fr-FR" dirty="0" smtClean="0">
                <a:solidFill>
                  <a:srgbClr val="0070C0"/>
                </a:solidFill>
              </a:rPr>
              <a:t>pas sans rapport </a:t>
            </a:r>
            <a:r>
              <a:rPr lang="fr-FR" dirty="0" smtClean="0"/>
              <a:t>avec ces deux notions…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C’est une </a:t>
            </a:r>
            <a:r>
              <a:rPr lang="fr-FR" dirty="0" smtClean="0">
                <a:solidFill>
                  <a:srgbClr val="0070C0"/>
                </a:solidFill>
              </a:rPr>
              <a:t>« photographie » des rapports de force et valeurs </a:t>
            </a:r>
            <a:r>
              <a:rPr lang="fr-FR" dirty="0" smtClean="0">
                <a:sym typeface="Wingdings" panose="05000000000000000000" pitchFamily="2" charset="2"/>
              </a:rPr>
              <a:t>d’une société. </a:t>
            </a:r>
            <a:br>
              <a:rPr lang="fr-FR" dirty="0" smtClean="0">
                <a:sym typeface="Wingdings" panose="05000000000000000000" pitchFamily="2" charset="2"/>
              </a:rPr>
            </a:br>
            <a:r>
              <a:rPr lang="fr-FR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« Dis moi ton Droit et je te dirai qui tu es. »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45221"/>
          <a:stretch/>
        </p:blipFill>
        <p:spPr>
          <a:xfrm>
            <a:off x="5431646" y="1268760"/>
            <a:ext cx="3444862" cy="3519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43" y="2195473"/>
            <a:ext cx="5094831" cy="25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0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0424" y="517592"/>
            <a:ext cx="8311288" cy="1035000"/>
          </a:xfrm>
        </p:spPr>
        <p:txBody>
          <a:bodyPr/>
          <a:lstStyle/>
          <a:p>
            <a:pPr algn="ctr"/>
            <a:r>
              <a:rPr lang="fr-FR" dirty="0" smtClean="0"/>
              <a:t>Les rapports subtiles entre Droit et société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12776"/>
            <a:ext cx="8686800" cy="504056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72983213"/>
              </p:ext>
            </p:extLst>
          </p:nvPr>
        </p:nvGraphicFramePr>
        <p:xfrm>
          <a:off x="1331640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7820" y="5541708"/>
            <a:ext cx="9036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1600" dirty="0" smtClean="0"/>
              <a:t>Le droit vient stabiliser, renforcer ou modifier des rapports de force (par des procédures, des droits subjectifs, des interdictions…) entre les individus, les institutions. Il donne une réalité aux « valeurs »… </a:t>
            </a:r>
            <a:r>
              <a:rPr lang="fr-FR" sz="1600" dirty="0"/>
              <a:t/>
            </a:r>
            <a:br>
              <a:rPr lang="fr-FR" sz="1600" dirty="0"/>
            </a:br>
            <a:endParaRPr lang="fr-FR" sz="1600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1600" dirty="0" smtClean="0"/>
              <a:t>Mais </a:t>
            </a:r>
            <a:r>
              <a:rPr lang="fr-FR" sz="1600" dirty="0"/>
              <a:t>au fur et à mesure que la société et les mentalités </a:t>
            </a:r>
            <a:r>
              <a:rPr lang="fr-FR" sz="1600" dirty="0" smtClean="0"/>
              <a:t>évoluent (valeurs), </a:t>
            </a:r>
            <a:r>
              <a:rPr lang="fr-FR" sz="1600" dirty="0"/>
              <a:t>le droit a tendance à refléter ces évolutions (avec un décalage dans le temps</a:t>
            </a:r>
            <a:r>
              <a:rPr lang="fr-FR" sz="1600" dirty="0" smtClean="0"/>
              <a:t>)… à condition que l’évolution soit majoritaire (en </a:t>
            </a:r>
            <a:r>
              <a:rPr lang="fr-FR" sz="1600" dirty="0" err="1" smtClean="0"/>
              <a:t>pcpe</a:t>
            </a:r>
            <a:r>
              <a:rPr lang="fr-FR" sz="1600" dirty="0" smtClean="0"/>
              <a:t>).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6441981" y="1964403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Valeurs</a:t>
            </a:r>
            <a:endParaRPr lang="fr-F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Rapports de forces </a:t>
            </a:r>
            <a:r>
              <a:rPr lang="fr-FR" dirty="0" smtClean="0"/>
              <a:t>entre les individus et les institutions (leurs </a:t>
            </a:r>
            <a:r>
              <a:rPr lang="fr-FR" dirty="0" smtClean="0">
                <a:solidFill>
                  <a:srgbClr val="0070C0"/>
                </a:solidFill>
              </a:rPr>
              <a:t>intérêts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0070C0"/>
                </a:solidFill>
              </a:rPr>
              <a:t>moyens</a:t>
            </a:r>
            <a:r>
              <a:rPr lang="fr-FR" dirty="0" smtClean="0"/>
              <a:t> pour 	les faire valoir)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5267" y="1902936"/>
            <a:ext cx="2970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Règles </a:t>
            </a:r>
            <a:r>
              <a:rPr lang="fr-FR" dirty="0" smtClean="0">
                <a:solidFill>
                  <a:srgbClr val="0070C0"/>
                </a:solidFill>
              </a:rPr>
              <a:t>normatives</a:t>
            </a:r>
            <a:r>
              <a:rPr lang="fr-FR" dirty="0" smtClean="0"/>
              <a:t> (lois…)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Dispositifs </a:t>
            </a:r>
            <a:r>
              <a:rPr lang="fr-FR" dirty="0" smtClean="0">
                <a:solidFill>
                  <a:srgbClr val="0070C0"/>
                </a:solidFill>
              </a:rPr>
              <a:t>juridictionnels</a:t>
            </a:r>
            <a:r>
              <a:rPr lang="fr-FR" dirty="0" smtClean="0"/>
              <a:t> (juges/tribunaux)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Dispositifs </a:t>
            </a:r>
            <a:r>
              <a:rPr lang="fr-FR" dirty="0" smtClean="0">
                <a:solidFill>
                  <a:srgbClr val="0070C0"/>
                </a:solidFill>
              </a:rPr>
              <a:t>contraignants</a:t>
            </a:r>
            <a:r>
              <a:rPr lang="fr-FR" dirty="0" smtClean="0"/>
              <a:t> (police/système pénitentiaire)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831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différences et les liens entre </a:t>
            </a:r>
            <a:br>
              <a:rPr lang="fr-FR" dirty="0" smtClean="0"/>
            </a:br>
            <a:r>
              <a:rPr lang="fr-FR" dirty="0" smtClean="0"/>
              <a:t>Droit et politique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680520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000" u="sng" dirty="0" smtClean="0"/>
              <a:t>Politique</a:t>
            </a:r>
            <a:r>
              <a:rPr lang="fr-FR" sz="2000" dirty="0" smtClean="0"/>
              <a:t> = notion polysémique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u="sng" dirty="0" smtClean="0"/>
              <a:t>La politique </a:t>
            </a:r>
            <a:r>
              <a:rPr lang="fr-FR" sz="2000" dirty="0" smtClean="0"/>
              <a:t>= </a:t>
            </a:r>
            <a:r>
              <a:rPr lang="fr-FR" sz="2000" i="1" dirty="0" err="1" smtClean="0"/>
              <a:t>politics</a:t>
            </a:r>
            <a:r>
              <a:rPr lang="fr-FR" sz="2000" dirty="0"/>
              <a:t> </a:t>
            </a:r>
            <a:r>
              <a:rPr lang="ja-JP" altLang="fr-FR" sz="2000" dirty="0" smtClean="0"/>
              <a:t>政治 </a:t>
            </a:r>
            <a:r>
              <a:rPr lang="fr-FR" altLang="ja-JP" sz="1600" dirty="0" smtClean="0"/>
              <a:t>(les partis, les relations de pouvoir, le processus décisionnel, les institutions,…)</a:t>
            </a:r>
            <a:endParaRPr lang="fr-FR" altLang="ja-JP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dirty="0" smtClean="0"/>
              <a:t>La politique politicienne = </a:t>
            </a:r>
            <a:r>
              <a:rPr lang="fr-FR" altLang="ja-JP" i="1" dirty="0" err="1" smtClean="0"/>
              <a:t>politicking</a:t>
            </a:r>
            <a:r>
              <a:rPr lang="fr-FR" altLang="ja-JP" i="1" dirty="0" smtClean="0"/>
              <a:t> </a:t>
            </a:r>
            <a:r>
              <a:rPr lang="ja-JP" altLang="fr-FR" dirty="0" smtClean="0"/>
              <a:t>政局</a:t>
            </a:r>
            <a:endParaRPr lang="fr-FR" altLang="ja-JP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altLang="ja-JP" dirty="0" smtClean="0"/>
              <a:t>Le régime politique = </a:t>
            </a:r>
            <a:r>
              <a:rPr lang="fr-FR" altLang="ja-JP" i="1" dirty="0" err="1" smtClean="0"/>
              <a:t>political</a:t>
            </a:r>
            <a:r>
              <a:rPr lang="fr-FR" altLang="ja-JP" i="1" dirty="0" smtClean="0"/>
              <a:t> </a:t>
            </a:r>
            <a:r>
              <a:rPr lang="fr-FR" altLang="ja-JP" i="1" dirty="0" err="1" smtClean="0"/>
              <a:t>regime</a:t>
            </a:r>
            <a:r>
              <a:rPr lang="fr-FR" altLang="ja-JP" dirty="0" smtClean="0"/>
              <a:t> ou </a:t>
            </a:r>
            <a:r>
              <a:rPr lang="fr-FR" altLang="ja-JP" i="1" dirty="0" err="1" smtClean="0"/>
              <a:t>polity</a:t>
            </a:r>
            <a:r>
              <a:rPr lang="fr-FR" altLang="ja-JP" i="1" dirty="0" smtClean="0"/>
              <a:t> </a:t>
            </a:r>
            <a:r>
              <a:rPr lang="ja-JP" altLang="fr-FR" dirty="0" smtClean="0"/>
              <a:t>政治体制</a:t>
            </a:r>
            <a:endParaRPr lang="fr-FR" altLang="ja-JP" dirty="0" smtClean="0"/>
          </a:p>
          <a:p>
            <a:pPr>
              <a:buFont typeface="Wingdings" panose="05000000000000000000" pitchFamily="2" charset="2"/>
              <a:buChar char="v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u="sng" dirty="0" smtClean="0"/>
              <a:t>Les politiques publiques </a:t>
            </a:r>
            <a:r>
              <a:rPr lang="fr-FR" sz="2000" dirty="0" smtClean="0"/>
              <a:t>= </a:t>
            </a:r>
            <a:r>
              <a:rPr lang="fr-FR" sz="2000" i="1" dirty="0" err="1" smtClean="0"/>
              <a:t>policy</a:t>
            </a:r>
            <a:r>
              <a:rPr lang="fr-FR" sz="2000" i="1" dirty="0" smtClean="0"/>
              <a:t>(</a:t>
            </a:r>
            <a:r>
              <a:rPr lang="fr-FR" sz="2000" i="1" dirty="0" err="1" smtClean="0"/>
              <a:t>ies</a:t>
            </a:r>
            <a:r>
              <a:rPr lang="fr-FR" sz="2000" i="1" dirty="0" smtClean="0"/>
              <a:t>)</a:t>
            </a:r>
            <a:r>
              <a:rPr lang="fr-FR" sz="2000" dirty="0" smtClean="0"/>
              <a:t> </a:t>
            </a:r>
            <a:r>
              <a:rPr lang="ja-JP" altLang="fr-FR" sz="2000" dirty="0" smtClean="0"/>
              <a:t>政策 </a:t>
            </a:r>
            <a:r>
              <a:rPr lang="fr-FR" altLang="ja-JP" sz="1600" dirty="0" smtClean="0"/>
              <a:t>(l’action du gouvernement – </a:t>
            </a:r>
            <a:r>
              <a:rPr lang="fr-FR" altLang="ja-JP" sz="1600" dirty="0"/>
              <a:t>notamment – sur </a:t>
            </a:r>
            <a:r>
              <a:rPr lang="fr-FR" altLang="ja-JP" sz="1600" dirty="0" smtClean="0"/>
              <a:t>la société, qui passe quasi-nécessairement par le droit)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000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u="sng" dirty="0"/>
              <a:t>Droit </a:t>
            </a:r>
            <a:r>
              <a:rPr lang="fr-FR" sz="2000" u="sng" dirty="0" smtClean="0"/>
              <a:t>objectif:</a:t>
            </a:r>
            <a:r>
              <a:rPr lang="fr-FR" sz="2000" dirty="0" smtClean="0"/>
              <a:t> </a:t>
            </a:r>
            <a:r>
              <a:rPr lang="fr-FR" sz="2000" dirty="0"/>
              <a:t>Voir définition énoncée antérieurement – cadre juridique (Law, </a:t>
            </a:r>
            <a:r>
              <a:rPr lang="ja-JP" altLang="fr-FR" sz="2000" dirty="0"/>
              <a:t>法律</a:t>
            </a:r>
            <a:r>
              <a:rPr lang="fr-FR" altLang="ja-JP" sz="2000" dirty="0"/>
              <a:t>)</a:t>
            </a:r>
            <a:endParaRPr lang="fr-F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u="sng" dirty="0" smtClean="0"/>
              <a:t>Droit subjectif:</a:t>
            </a:r>
            <a:r>
              <a:rPr lang="fr-FR" sz="2000" dirty="0" smtClean="0"/>
              <a:t> Droit </a:t>
            </a:r>
            <a:r>
              <a:rPr lang="fr-FR" sz="2000" dirty="0"/>
              <a:t>dont dispose une personne (physique ou morale) (Right, </a:t>
            </a:r>
            <a:r>
              <a:rPr lang="ja-JP" altLang="fr-FR" sz="2000" dirty="0"/>
              <a:t>権利</a:t>
            </a:r>
            <a:r>
              <a:rPr lang="fr-FR" altLang="ja-JP" sz="2000" dirty="0" smtClean="0"/>
              <a:t>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15352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560301"/>
          </a:xfrm>
        </p:spPr>
        <p:txBody>
          <a:bodyPr/>
          <a:lstStyle/>
          <a:p>
            <a:pPr algn="ctr"/>
            <a:r>
              <a:rPr lang="fr-FR" dirty="0" smtClean="0"/>
              <a:t>Différents domaines du droit au japon </a:t>
            </a:r>
            <a:endParaRPr lang="fr-FR" dirty="0"/>
          </a:p>
        </p:txBody>
      </p:sp>
      <p:pic>
        <p:nvPicPr>
          <p:cNvPr id="4098" name="Picture 2" descr="RÃ©sultat de recherche d'images pour &quot;æ³å¾ ç¨®é¡ã®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775"/>
            <a:ext cx="9143999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55576" y="18080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</a:t>
            </a:r>
            <a:r>
              <a:rPr lang="fr-FR" sz="1200" dirty="0" smtClean="0"/>
              <a:t> </a:t>
            </a:r>
            <a:r>
              <a:rPr lang="fr-FR" sz="1200" dirty="0" smtClean="0">
                <a:solidFill>
                  <a:schemeClr val="accent2"/>
                </a:solidFill>
              </a:rPr>
              <a:t>naturel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3568" y="458112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positif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051720" y="51571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écrit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07704" y="225535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non-écrit </a:t>
            </a:r>
            <a:br>
              <a:rPr lang="fr-FR" sz="1200" dirty="0" smtClean="0">
                <a:solidFill>
                  <a:schemeClr val="accent2"/>
                </a:solidFill>
              </a:rPr>
            </a:br>
            <a:r>
              <a:rPr lang="fr-FR" sz="1200" dirty="0" smtClean="0">
                <a:solidFill>
                  <a:schemeClr val="accent2"/>
                </a:solidFill>
              </a:rPr>
              <a:t>(ou jurisprudentiel)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32240" y="1687067"/>
            <a:ext cx="2267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Coutumes, jurisprudence, raison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31840" y="363738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interne (ou national)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22273" y="580526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international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08160" y="25039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public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90330" y="450722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privé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607496" y="501317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social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853589" y="5528265"/>
            <a:ext cx="15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Textes règlementaires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483828" y="6010063"/>
            <a:ext cx="2253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des collectivités locales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32301" y="6481386"/>
            <a:ext cx="2253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Traités internationaux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649633" y="268361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2"/>
                </a:solidFill>
              </a:rPr>
              <a:t>Droit substantiel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663889" y="376106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2"/>
                </a:solidFill>
              </a:rPr>
              <a:t>Droit </a:t>
            </a:r>
            <a:r>
              <a:rPr lang="fr-FR" sz="1200" dirty="0" smtClean="0">
                <a:solidFill>
                  <a:schemeClr val="accent2"/>
                </a:solidFill>
              </a:rPr>
              <a:t>processuel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491959" y="2154294"/>
            <a:ext cx="111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</a:t>
            </a:r>
            <a:r>
              <a:rPr lang="fr-FR" sz="1200" dirty="0" err="1" smtClean="0">
                <a:solidFill>
                  <a:schemeClr val="accent2"/>
                </a:solidFill>
              </a:rPr>
              <a:t>constit</a:t>
            </a:r>
            <a:r>
              <a:rPr lang="fr-FR" sz="1200" dirty="0" smtClean="0">
                <a:solidFill>
                  <a:schemeClr val="accent2"/>
                </a:solidFill>
              </a:rPr>
              <a:t>.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89956" y="2621521"/>
            <a:ext cx="111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admin.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457128" y="2972521"/>
            <a:ext cx="111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pénal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57128" y="4261553"/>
            <a:ext cx="1542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2"/>
                </a:solidFill>
              </a:rPr>
              <a:t>Droit civil </a:t>
            </a:r>
            <a:r>
              <a:rPr lang="fr-FR" sz="1200" dirty="0" smtClean="0">
                <a:solidFill>
                  <a:schemeClr val="accent2"/>
                </a:solidFill>
              </a:rPr>
              <a:t>et </a:t>
            </a:r>
            <a:r>
              <a:rPr lang="fr-FR" sz="1200" dirty="0">
                <a:solidFill>
                  <a:schemeClr val="accent2"/>
                </a:solidFill>
              </a:rPr>
              <a:t>com.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515321" y="4616353"/>
            <a:ext cx="1705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2"/>
                </a:solidFill>
              </a:rPr>
              <a:t>Droit </a:t>
            </a:r>
            <a:r>
              <a:rPr lang="fr-FR" sz="1200" dirty="0" smtClean="0">
                <a:solidFill>
                  <a:schemeClr val="accent2"/>
                </a:solidFill>
              </a:rPr>
              <a:t>travail, santé pub.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505615" y="3337784"/>
            <a:ext cx="16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procédure civile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533797" y="3615154"/>
            <a:ext cx="16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procédure pénale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543783" y="3920704"/>
            <a:ext cx="16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Droit procédure admin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5528" y="453455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2"/>
                </a:solidFill>
              </a:rPr>
              <a:t>Droit </a:t>
            </a:r>
            <a:r>
              <a:rPr lang="fr-FR" sz="1200" dirty="0" err="1" smtClean="0">
                <a:solidFill>
                  <a:schemeClr val="accent2"/>
                </a:solidFill>
              </a:rPr>
              <a:t>sub</a:t>
            </a:r>
            <a:r>
              <a:rPr lang="fr-FR" sz="1200" dirty="0" smtClean="0">
                <a:solidFill>
                  <a:schemeClr val="accent2"/>
                </a:solidFill>
              </a:rPr>
              <a:t>.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676918" y="502293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2"/>
                </a:solidFill>
              </a:rPr>
              <a:t>Droit </a:t>
            </a:r>
            <a:r>
              <a:rPr lang="fr-FR" sz="1200" dirty="0" err="1" smtClean="0">
                <a:solidFill>
                  <a:schemeClr val="accent2"/>
                </a:solidFill>
              </a:rPr>
              <a:t>sub</a:t>
            </a:r>
            <a:r>
              <a:rPr lang="fr-FR" sz="1200" dirty="0" smtClean="0">
                <a:solidFill>
                  <a:schemeClr val="accent2"/>
                </a:solidFill>
              </a:rPr>
              <a:t>.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092280" y="5239125"/>
            <a:ext cx="2016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Ordonnance, arrêté min., etc.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038548" y="5709164"/>
            <a:ext cx="2016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Ordonnance, règlement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647945" y="6200291"/>
            <a:ext cx="237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Ex: Traité de sécu Nippo-américain</a:t>
            </a:r>
            <a:endParaRPr lang="fr-F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64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 de texte 3"/>
          <p:cNvSpPr txBox="1"/>
          <p:nvPr/>
        </p:nvSpPr>
        <p:spPr>
          <a:xfrm>
            <a:off x="2660015" y="3704590"/>
            <a:ext cx="1068705" cy="40322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indent="234315" algn="just">
              <a:lnSpc>
                <a:spcPct val="150000"/>
              </a:lnSpc>
              <a:spcAft>
                <a:spcPts val="1000"/>
              </a:spcAft>
            </a:pPr>
            <a:r>
              <a:rPr lang="fr-FR" sz="1050">
                <a:solidFill>
                  <a:srgbClr val="FFFFFF"/>
                </a:solidFill>
                <a:effectLst/>
                <a:latin typeface="Arial"/>
                <a:ea typeface="MS Mincho"/>
                <a:cs typeface="Times New Roman"/>
              </a:rPr>
              <a:t>Pénal</a:t>
            </a:r>
            <a:endParaRPr lang="fr-FR" sz="1200">
              <a:effectLst/>
              <a:latin typeface="Times New Roman"/>
              <a:ea typeface="MS Mincho"/>
              <a:cs typeface="Times New Roman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2599690" y="3394710"/>
            <a:ext cx="0" cy="532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582545" y="3933825"/>
            <a:ext cx="869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87" y="1396821"/>
            <a:ext cx="6800825" cy="535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39552" y="6470830"/>
            <a:ext cx="77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 </a:t>
            </a:r>
            <a:r>
              <a:rPr lang="fr-FR" i="1" dirty="0" err="1" smtClean="0"/>
              <a:t>summa</a:t>
            </a:r>
            <a:r>
              <a:rPr lang="fr-FR" i="1" dirty="0" smtClean="0"/>
              <a:t> </a:t>
            </a:r>
            <a:r>
              <a:rPr lang="fr-FR" i="1" dirty="0" err="1" smtClean="0"/>
              <a:t>divisio</a:t>
            </a:r>
            <a:r>
              <a:rPr lang="fr-FR" dirty="0" smtClean="0"/>
              <a:t> en Droit français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577124" y="836520"/>
            <a:ext cx="7989752" cy="5603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Différents domaines du droit (positif) interne</a:t>
            </a:r>
            <a:br>
              <a:rPr lang="fr-FR" dirty="0" smtClean="0"/>
            </a:br>
            <a:r>
              <a:rPr lang="fr-FR" dirty="0" smtClean="0"/>
              <a:t>en France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644008" y="1832906"/>
            <a:ext cx="504056" cy="369332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544015" y="177428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0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21641</TotalTime>
  <Words>612</Words>
  <Application>Microsoft Office PowerPoint</Application>
  <PresentationFormat>Affichage à l'écran (4:3)</PresentationFormat>
  <Paragraphs>145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HGｺﾞｼｯｸE</vt:lpstr>
      <vt:lpstr>MS Mincho</vt:lpstr>
      <vt:lpstr>Yu Mincho</vt:lpstr>
      <vt:lpstr>Arial</vt:lpstr>
      <vt:lpstr>Calibri</vt:lpstr>
      <vt:lpstr>Gill Sans MT</vt:lpstr>
      <vt:lpstr>Times New Roman</vt:lpstr>
      <vt:lpstr>Wingdings</vt:lpstr>
      <vt:lpstr>Wingdings 2</vt:lpstr>
      <vt:lpstr>Dividende</vt:lpstr>
      <vt:lpstr>Introduction au droit du japon</vt:lpstr>
      <vt:lpstr>INFORMATIONS PRATIQUES</vt:lpstr>
      <vt:lpstr>Plan du cours</vt:lpstr>
      <vt:lpstr>Définition du droit</vt:lpstr>
      <vt:lpstr>Les rapports subtiles entre Droit et société </vt:lpstr>
      <vt:lpstr>Les différences et les liens entre  Droit et politique</vt:lpstr>
      <vt:lpstr>Différents domaines du droit au japon </vt:lpstr>
      <vt:lpstr>Différents domaines du droit (positif) interne en France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droit du japon</dc:title>
  <dc:creator>Nono Grivo</dc:creator>
  <cp:lastModifiedBy>Arnaud Grivaud</cp:lastModifiedBy>
  <cp:revision>341</cp:revision>
  <dcterms:created xsi:type="dcterms:W3CDTF">2016-12-21T16:22:46Z</dcterms:created>
  <dcterms:modified xsi:type="dcterms:W3CDTF">2022-01-25T15:41:24Z</dcterms:modified>
</cp:coreProperties>
</file>