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MS Gothic" panose="020B0609070205080204" pitchFamily="49" charset="-128"/>
      <p:regular r:id="rId24"/>
    </p:embeddedFont>
    <p:embeddedFont>
      <p:font typeface="Wingdings 2" panose="05020102010507070707" pitchFamily="18" charset="2"/>
      <p:regular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C0D69-70BE-4CCF-BD1F-5491D0F063DA}" v="8" dt="2022-05-02T20:37:5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DAI" userId="a2ae972928329ca7" providerId="LiveId" clId="{068C0D69-70BE-4CCF-BD1F-5491D0F063DA}"/>
    <pc:docChg chg="modSld">
      <pc:chgData name="Anna DAI" userId="a2ae972928329ca7" providerId="LiveId" clId="{068C0D69-70BE-4CCF-BD1F-5491D0F063DA}" dt="2022-05-02T20:37:57.006" v="7" actId="20577"/>
      <pc:docMkLst>
        <pc:docMk/>
      </pc:docMkLst>
      <pc:sldChg chg="modSp">
        <pc:chgData name="Anna DAI" userId="a2ae972928329ca7" providerId="LiveId" clId="{068C0D69-70BE-4CCF-BD1F-5491D0F063DA}" dt="2022-05-02T18:03:42.135" v="4" actId="20577"/>
        <pc:sldMkLst>
          <pc:docMk/>
          <pc:sldMk cId="130022205" sldId="259"/>
        </pc:sldMkLst>
        <pc:spChg chg="mod">
          <ac:chgData name="Anna DAI" userId="a2ae972928329ca7" providerId="LiveId" clId="{068C0D69-70BE-4CCF-BD1F-5491D0F063DA}" dt="2022-05-02T18:03:42.135" v="4" actId="20577"/>
          <ac:spMkLst>
            <pc:docMk/>
            <pc:sldMk cId="130022205" sldId="259"/>
            <ac:spMk id="3" creationId="{00000000-0000-0000-0000-000000000000}"/>
          </ac:spMkLst>
        </pc:spChg>
      </pc:sldChg>
      <pc:sldChg chg="modSp">
        <pc:chgData name="Anna DAI" userId="a2ae972928329ca7" providerId="LiveId" clId="{068C0D69-70BE-4CCF-BD1F-5491D0F063DA}" dt="2022-05-02T18:49:23.225" v="5" actId="6549"/>
        <pc:sldMkLst>
          <pc:docMk/>
          <pc:sldMk cId="2257628819" sldId="261"/>
        </pc:sldMkLst>
        <pc:spChg chg="mod">
          <ac:chgData name="Anna DAI" userId="a2ae972928329ca7" providerId="LiveId" clId="{068C0D69-70BE-4CCF-BD1F-5491D0F063DA}" dt="2022-05-02T18:49:23.225" v="5" actId="6549"/>
          <ac:spMkLst>
            <pc:docMk/>
            <pc:sldMk cId="2257628819" sldId="261"/>
            <ac:spMk id="6" creationId="{00000000-0000-0000-0000-000000000000}"/>
          </ac:spMkLst>
        </pc:spChg>
      </pc:sldChg>
      <pc:sldChg chg="modSp">
        <pc:chgData name="Anna DAI" userId="a2ae972928329ca7" providerId="LiveId" clId="{068C0D69-70BE-4CCF-BD1F-5491D0F063DA}" dt="2022-05-02T20:37:57.006" v="7" actId="20577"/>
        <pc:sldMkLst>
          <pc:docMk/>
          <pc:sldMk cId="3756949087" sldId="264"/>
        </pc:sldMkLst>
        <pc:spChg chg="mod">
          <ac:chgData name="Anna DAI" userId="a2ae972928329ca7" providerId="LiveId" clId="{068C0D69-70BE-4CCF-BD1F-5491D0F063DA}" dt="2022-05-02T20:37:57.006" v="7" actId="20577"/>
          <ac:spMkLst>
            <pc:docMk/>
            <pc:sldMk cId="3756949087" sldId="26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7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4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33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26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1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188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142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467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416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128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9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09A6D-C09C-4548-B29A-6CF363A7E532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900" b="0" i="0" u="none" strike="noStrike" kern="1200" cap="none" spc="0" normalizeH="0" baseline="0" noProof="0" smtClean="0">
                <a:ln>
                  <a:noFill/>
                </a:ln>
                <a:solidFill>
                  <a:srgbClr val="1A326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BE" sz="900" b="0" i="0" u="none" strike="noStrike" kern="1200" cap="none" spc="0" normalizeH="0" baseline="0" noProof="0" dirty="0">
              <a:ln>
                <a:noFill/>
              </a:ln>
              <a:solidFill>
                <a:srgbClr val="1A326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640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285750" y="342919"/>
            <a:ext cx="7858125" cy="30001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Texte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21818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285750" y="342919"/>
            <a:ext cx="7858125" cy="30001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cap="all" spc="84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52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75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1A64-D562-4D71-8B8F-5F3061FCC2FB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F8A4-652F-4362-90BC-F30760E2E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8BC39-7020-49FC-80D0-D1EAD488CBC0}" type="datetimeFigureOut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02/05/2022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0521C-0371-4AE2-9C2C-1A832593453F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7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nesty.or.jp/human-rights/topic/death_penalty/statistic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5%B0%91%E5%B9%B4%E6%B3%95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://www.kensatsu.go.jp/gyoumu/shonen_jiken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4%BD%B5%E5%90%88%E7%BD%AA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eascorpus.blog/2019/05/23/la-recidive-legale-pour-les-nuls/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II) Droit pénal substantiel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fr-FR" dirty="0"/>
              <a:t>Les éléments constitutifs de l’infraction</a:t>
            </a:r>
          </a:p>
          <a:p>
            <a:pPr marL="342900" indent="-342900">
              <a:buFont typeface="+mj-lt"/>
              <a:buAutoNum type="alphaUcPeriod"/>
            </a:pPr>
            <a:endParaRPr lang="fr-FR" dirty="0"/>
          </a:p>
          <a:p>
            <a:pPr marL="342900" indent="-342900">
              <a:buFont typeface="+mj-lt"/>
              <a:buAutoNum type="alphaUcPeriod"/>
            </a:pPr>
            <a:endParaRPr lang="fr-FR" dirty="0"/>
          </a:p>
          <a:p>
            <a:pPr marL="342900" indent="-342900">
              <a:buFont typeface="+mj-lt"/>
              <a:buAutoNum type="alphaUcPeriod"/>
            </a:pPr>
            <a:endParaRPr lang="fr-FR" dirty="0"/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Les sanctions pénales</a:t>
            </a:r>
          </a:p>
          <a:p>
            <a:pPr marL="342900" indent="-342900">
              <a:buFont typeface="+mj-lt"/>
              <a:buAutoNum type="alpha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35435"/>
      </p:ext>
    </p:extLst>
  </p:cSld>
  <p:clrMapOvr>
    <a:masterClrMapping/>
  </p:clrMapOvr>
  <p:transition spd="slow" advTm="181684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124" y="908720"/>
            <a:ext cx="7989752" cy="6532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L’inconstitutionnalité du parricide</a:t>
            </a:r>
            <a:br>
              <a:rPr lang="fr-FR" dirty="0"/>
            </a:br>
            <a:r>
              <a:rPr lang="ja-JP" altLang="fr-FR" dirty="0"/>
              <a:t>尊属殺人 </a:t>
            </a:r>
            <a:r>
              <a:rPr lang="fr-FR" altLang="ja-JP" sz="1600" dirty="0"/>
              <a:t>(</a:t>
            </a:r>
            <a:r>
              <a:rPr lang="ja-JP" altLang="fr-FR" sz="1600" dirty="0"/>
              <a:t>そんぞくさつじん</a:t>
            </a:r>
            <a:r>
              <a:rPr lang="fr-FR" altLang="ja-JP" sz="1600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988841"/>
            <a:ext cx="8784976" cy="4752528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Premier arrêt </a:t>
            </a:r>
            <a:r>
              <a:rPr lang="fr-FR" dirty="0">
                <a:solidFill>
                  <a:schemeClr val="accent2"/>
                </a:solidFill>
              </a:rPr>
              <a:t>d’inconstitutionnalité</a:t>
            </a:r>
            <a:r>
              <a:rPr lang="fr-FR" dirty="0"/>
              <a:t> de la CS en </a:t>
            </a:r>
            <a:r>
              <a:rPr lang="fr-FR" dirty="0">
                <a:solidFill>
                  <a:schemeClr val="accent2"/>
                </a:solidFill>
              </a:rPr>
              <a:t>1973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Une </a:t>
            </a:r>
            <a:r>
              <a:rPr lang="fr-FR" dirty="0">
                <a:solidFill>
                  <a:schemeClr val="accent2"/>
                </a:solidFill>
              </a:rPr>
              <a:t>fille tue son père </a:t>
            </a:r>
            <a:r>
              <a:rPr lang="fr-FR" dirty="0"/>
              <a:t>qui la violait, l’avait mise enceinte et qui l’avait frappée après qu’elle lui a annoncé sa volonté de se marier avec un homme qu’elle avait rencontrée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L’article 200 du CP </a:t>
            </a:r>
            <a:r>
              <a:rPr lang="fr-FR" dirty="0"/>
              <a:t>pour le parricide (matricide, meurtre des grands-parents,…) disposait que la </a:t>
            </a:r>
            <a:r>
              <a:rPr lang="fr-FR" dirty="0">
                <a:solidFill>
                  <a:schemeClr val="accent2"/>
                </a:solidFill>
              </a:rPr>
              <a:t>peine minimale </a:t>
            </a:r>
            <a:r>
              <a:rPr lang="fr-FR" dirty="0"/>
              <a:t>encourue était la </a:t>
            </a:r>
            <a:r>
              <a:rPr lang="fr-FR" dirty="0">
                <a:solidFill>
                  <a:schemeClr val="accent2"/>
                </a:solidFill>
              </a:rPr>
              <a:t>réclusion criminelle à perpétuité </a:t>
            </a:r>
            <a:r>
              <a:rPr lang="fr-FR" dirty="0"/>
              <a:t>(</a:t>
            </a:r>
            <a:r>
              <a:rPr lang="ja-JP" altLang="fr-FR" dirty="0"/>
              <a:t>無期懲役</a:t>
            </a:r>
            <a:r>
              <a:rPr lang="fr-FR" altLang="ja-JP" dirty="0"/>
              <a:t>). Même en appliquant les </a:t>
            </a:r>
            <a:r>
              <a:rPr lang="fr-FR" altLang="ja-JP" dirty="0">
                <a:solidFill>
                  <a:schemeClr val="accent2"/>
                </a:solidFill>
              </a:rPr>
              <a:t>circonstances atténuantes</a:t>
            </a:r>
            <a:r>
              <a:rPr lang="fr-FR" altLang="ja-JP" dirty="0"/>
              <a:t>, </a:t>
            </a:r>
            <a:r>
              <a:rPr lang="fr-FR" dirty="0"/>
              <a:t>la peine minimale prononcée aurait été une </a:t>
            </a:r>
            <a:r>
              <a:rPr lang="fr-FR" dirty="0">
                <a:solidFill>
                  <a:schemeClr val="accent2"/>
                </a:solidFill>
              </a:rPr>
              <a:t>incarcération de 7 ans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sans possibilité de sursis </a:t>
            </a:r>
            <a:r>
              <a:rPr lang="fr-FR" dirty="0"/>
              <a:t>(</a:t>
            </a:r>
            <a:r>
              <a:rPr lang="ja-JP" altLang="fr-FR" dirty="0"/>
              <a:t>施行猶予</a:t>
            </a:r>
            <a:r>
              <a:rPr lang="fr-FR" altLang="ja-JP" dirty="0"/>
              <a:t>)</a:t>
            </a:r>
            <a:r>
              <a:rPr lang="fr-FR" dirty="0"/>
              <a:t>.  Peine de prison ferme (</a:t>
            </a:r>
            <a:r>
              <a:rPr lang="ja-JP" altLang="fr-FR" dirty="0"/>
              <a:t>実刑</a:t>
            </a:r>
            <a:r>
              <a:rPr lang="fr-FR" altLang="ja-JP" dirty="0"/>
              <a:t>).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Les juges </a:t>
            </a:r>
            <a:r>
              <a:rPr lang="fr-FR" dirty="0">
                <a:solidFill>
                  <a:schemeClr val="accent2"/>
                </a:solidFill>
              </a:rPr>
              <a:t>n’ont pas considéré </a:t>
            </a:r>
            <a:r>
              <a:rPr lang="fr-FR" dirty="0"/>
              <a:t>que le parricide, qui prévoyait des </a:t>
            </a:r>
            <a:r>
              <a:rPr lang="fr-FR" dirty="0">
                <a:solidFill>
                  <a:schemeClr val="accent2"/>
                </a:solidFill>
              </a:rPr>
              <a:t>peines plus lourdes </a:t>
            </a:r>
            <a:r>
              <a:rPr lang="fr-FR" dirty="0"/>
              <a:t>que le « simple » meurtre (</a:t>
            </a:r>
            <a:r>
              <a:rPr lang="ja-JP" altLang="fr-FR" dirty="0"/>
              <a:t>普通殺人</a:t>
            </a:r>
            <a:r>
              <a:rPr lang="fr-FR" altLang="ja-JP" dirty="0"/>
              <a:t>)</a:t>
            </a:r>
            <a:r>
              <a:rPr lang="fr-FR" dirty="0"/>
              <a:t> était </a:t>
            </a:r>
            <a:r>
              <a:rPr lang="fr-FR" dirty="0">
                <a:solidFill>
                  <a:schemeClr val="accent2"/>
                </a:solidFill>
              </a:rPr>
              <a:t>inconstitutionnel</a:t>
            </a:r>
            <a:r>
              <a:rPr lang="fr-FR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En revanche, ils ont estimé que </a:t>
            </a:r>
            <a:r>
              <a:rPr lang="fr-FR" dirty="0">
                <a:solidFill>
                  <a:schemeClr val="accent2"/>
                </a:solidFill>
              </a:rPr>
              <a:t>l’écart entre la peine minimale </a:t>
            </a:r>
            <a:r>
              <a:rPr lang="fr-FR" dirty="0"/>
              <a:t>(ou « plancher ») du parricide </a:t>
            </a:r>
            <a:r>
              <a:rPr lang="fr-FR" dirty="0">
                <a:solidFill>
                  <a:schemeClr val="accent2"/>
                </a:solidFill>
              </a:rPr>
              <a:t>était trop important </a:t>
            </a:r>
            <a:r>
              <a:rPr lang="fr-FR" dirty="0"/>
              <a:t>vis-à-vis du « simple » meurtre. Jusqu’à ce qu’une réforme soit effectuée, les juges ont par la suite appliqué </a:t>
            </a:r>
            <a:r>
              <a:rPr lang="fr-FR" dirty="0">
                <a:solidFill>
                  <a:schemeClr val="accent2"/>
                </a:solidFill>
              </a:rPr>
              <a:t>l’article 199 du CP </a:t>
            </a:r>
            <a:r>
              <a:rPr lang="fr-FR" dirty="0"/>
              <a:t>(simple meurtre) suite à la </a:t>
            </a:r>
            <a:r>
              <a:rPr lang="fr-FR" dirty="0">
                <a:solidFill>
                  <a:schemeClr val="accent2"/>
                </a:solidFill>
              </a:rPr>
              <a:t>circulaire du ministère</a:t>
            </a:r>
            <a:r>
              <a:rPr lang="fr-FR" dirty="0"/>
              <a:t> des Affaires juridiques.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 législateur (le PLD notamment) espérait pendant longtemps qu’en </a:t>
            </a:r>
            <a:r>
              <a:rPr lang="fr-FR" dirty="0">
                <a:solidFill>
                  <a:schemeClr val="accent2"/>
                </a:solidFill>
              </a:rPr>
              <a:t>réduisant la peine minimale du parricide, ils pourraient le maintenir dans le code pénal</a:t>
            </a:r>
            <a:r>
              <a:rPr lang="fr-FR" dirty="0"/>
              <a:t> (estimant qu’il fallait malgré tout que la peine soit plus lourde pour ce type de meurtres).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Mais lors de la </a:t>
            </a:r>
            <a:r>
              <a:rPr lang="fr-FR" dirty="0">
                <a:solidFill>
                  <a:schemeClr val="accent2"/>
                </a:solidFill>
              </a:rPr>
              <a:t>réforme du Code pénal en 1995 </a:t>
            </a:r>
            <a:r>
              <a:rPr lang="fr-FR" dirty="0"/>
              <a:t>(notamment passage du japonais classique au japonais contemporain…), le </a:t>
            </a:r>
            <a:r>
              <a:rPr lang="fr-FR" dirty="0">
                <a:solidFill>
                  <a:schemeClr val="accent2"/>
                </a:solidFill>
              </a:rPr>
              <a:t>crime de parricide a été aboli</a:t>
            </a:r>
            <a:r>
              <a:rPr lang="fr-FR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591682"/>
      </p:ext>
    </p:extLst>
  </p:cSld>
  <p:clrMapOvr>
    <a:masterClrMapping/>
  </p:clrMapOvr>
  <p:transition spd="slow" advTm="64365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21720"/>
          </a:xfrm>
        </p:spPr>
        <p:txBody>
          <a:bodyPr/>
          <a:lstStyle/>
          <a:p>
            <a:pPr algn="ctr"/>
            <a:r>
              <a:rPr lang="fr-FR" dirty="0"/>
              <a:t>La peine de mort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040569"/>
            <a:ext cx="9144000" cy="1658371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Opinion publique pense qu’elle est inévitable (80% environ), mais 40% pense qu’à l’avenir on pourrait envisager la suppression (notamment si remplacée par prison à perpétuité) </a:t>
            </a:r>
            <a:r>
              <a:rPr lang="fr-FR" sz="1100" dirty="0"/>
              <a:t>sondage du </a:t>
            </a:r>
            <a:r>
              <a:rPr lang="fr-FR" sz="1100" dirty="0" err="1"/>
              <a:t>gvt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Le PDJ avait publié un moratoire pour l’abolition de la peine de mort, mais n’a pas passé le cap.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Importantes critiques viennent des ONG et du </a:t>
            </a:r>
            <a:r>
              <a:rPr lang="ja-JP" altLang="fr-FR" dirty="0"/>
              <a:t>日弁連</a:t>
            </a:r>
            <a:r>
              <a:rPr lang="fr-FR" altLang="ja-JP" dirty="0"/>
              <a:t> (fédération des barreaux japonais)…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24" y="1873352"/>
            <a:ext cx="7199345" cy="31672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69921" y="1873352"/>
            <a:ext cx="18886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Amnesty International (2021) </a:t>
            </a:r>
            <a:r>
              <a:rPr lang="fr-FR" sz="1100" dirty="0">
                <a:hlinkClick r:id="rId3"/>
              </a:rPr>
              <a:t>https://www.amnesty.or.jp/human-rights/topic/death_penalty/statistics.html</a:t>
            </a:r>
            <a:endParaRPr lang="fr-FR" sz="1100" dirty="0"/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Peine de mort par pendaison.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Le condamné est informé le matin de son exécution.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Doit intervenir dans les 6 mois de la condamnation mais </a:t>
            </a:r>
            <a:r>
              <a:rPr lang="fr-FR" sz="1100" dirty="0" err="1"/>
              <a:t>bcp</a:t>
            </a:r>
            <a:r>
              <a:rPr lang="fr-FR" sz="1100" dirty="0"/>
              <a:t> d’exceptions…</a:t>
            </a:r>
          </a:p>
        </p:txBody>
      </p:sp>
    </p:spTree>
    <p:extLst>
      <p:ext uri="{BB962C8B-B14F-4D97-AF65-F5344CB8AC3E}">
        <p14:creationId xmlns:p14="http://schemas.microsoft.com/office/powerpoint/2010/main" val="34143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éléments constitutifs d’une infraction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4824"/>
            <a:ext cx="7540525" cy="517464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En principe, il faut </a:t>
            </a:r>
            <a:r>
              <a:rPr lang="fr-FR" b="1" u="sng" dirty="0"/>
              <a:t>trois éléments </a:t>
            </a:r>
            <a:r>
              <a:rPr lang="fr-FR" dirty="0"/>
              <a:t>pour qu’une infraction soit caractérisée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L’élément légal </a:t>
            </a:r>
            <a:r>
              <a:rPr lang="fr-FR" u="sng" dirty="0"/>
              <a:t>:</a:t>
            </a:r>
            <a:r>
              <a:rPr lang="fr-FR" dirty="0"/>
              <a:t> Principe de </a:t>
            </a:r>
            <a:r>
              <a:rPr lang="fr-FR" dirty="0">
                <a:solidFill>
                  <a:schemeClr val="accent2"/>
                </a:solidFill>
              </a:rPr>
              <a:t>légalité des délits et des peines </a:t>
            </a:r>
            <a:r>
              <a:rPr lang="zh-TW" altLang="fr-FR" dirty="0">
                <a:latin typeface="MS Gothic" panose="020B0609070205080204" pitchFamily="49" charset="-128"/>
                <a:ea typeface="MS Gothic" panose="020B0609070205080204" pitchFamily="49" charset="-128"/>
              </a:rPr>
              <a:t>罪刑法定主義</a:t>
            </a:r>
            <a:endParaRPr lang="fr-FR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Règles pénales sont en principe fixées dans des lois, </a:t>
            </a:r>
            <a:r>
              <a:rPr lang="fr-FR" dirty="0">
                <a:solidFill>
                  <a:schemeClr val="accent2"/>
                </a:solidFill>
              </a:rPr>
              <a:t>clarté</a:t>
            </a:r>
            <a:r>
              <a:rPr lang="fr-FR" dirty="0"/>
              <a:t> et </a:t>
            </a:r>
            <a:r>
              <a:rPr lang="fr-FR" dirty="0">
                <a:solidFill>
                  <a:schemeClr val="accent2"/>
                </a:solidFill>
              </a:rPr>
              <a:t>intelligibilité</a:t>
            </a:r>
            <a:r>
              <a:rPr lang="fr-FR" dirty="0"/>
              <a:t> des textes répressifs, </a:t>
            </a:r>
            <a:r>
              <a:rPr lang="fr-FR" dirty="0">
                <a:solidFill>
                  <a:schemeClr val="accent2"/>
                </a:solidFill>
              </a:rPr>
              <a:t>interprétation stricte </a:t>
            </a:r>
            <a:r>
              <a:rPr lang="fr-FR" dirty="0"/>
              <a:t>par le juge, </a:t>
            </a:r>
            <a:r>
              <a:rPr lang="fr-FR" dirty="0">
                <a:solidFill>
                  <a:schemeClr val="accent2"/>
                </a:solidFill>
              </a:rPr>
              <a:t>non-rétroactivité</a:t>
            </a:r>
            <a:r>
              <a:rPr lang="fr-FR" dirty="0"/>
              <a:t> de la loi pénale plus sévère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impératif de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prévisibilité</a:t>
            </a:r>
            <a:r>
              <a:rPr lang="fr-FR" dirty="0">
                <a:sym typeface="Wingdings" panose="05000000000000000000" pitchFamily="2" charset="2"/>
              </a:rPr>
              <a:t> de la loi pénale garantit le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droit à la sûreté </a:t>
            </a:r>
            <a:r>
              <a:rPr lang="fr-FR" dirty="0">
                <a:sym typeface="Wingdings" panose="05000000000000000000" pitchFamily="2" charset="2"/>
              </a:rPr>
              <a:t>(sécurité juridique)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L’élément matériel </a:t>
            </a:r>
            <a:r>
              <a:rPr lang="en-US" u="sng" dirty="0">
                <a:solidFill>
                  <a:schemeClr val="accent2"/>
                </a:solidFill>
              </a:rPr>
              <a:t>(</a:t>
            </a:r>
            <a:r>
              <a:rPr lang="ja-JP" altLang="fr-FR" u="sng" dirty="0">
                <a:solidFill>
                  <a:schemeClr val="accent2"/>
                </a:solidFill>
              </a:rPr>
              <a:t>客観的要素</a:t>
            </a:r>
            <a:r>
              <a:rPr lang="en-US" u="sng" dirty="0">
                <a:solidFill>
                  <a:schemeClr val="accent2"/>
                </a:solidFill>
              </a:rPr>
              <a:t>)</a:t>
            </a:r>
            <a:r>
              <a:rPr lang="fr-FR" u="sng" dirty="0">
                <a:solidFill>
                  <a:schemeClr val="accent2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Il faut qu’il y ait eu une </a:t>
            </a:r>
            <a:r>
              <a:rPr lang="fr-FR" dirty="0">
                <a:solidFill>
                  <a:schemeClr val="accent2"/>
                </a:solidFill>
              </a:rPr>
              <a:t>action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imputable</a:t>
            </a:r>
            <a:r>
              <a:rPr lang="fr-FR" dirty="0"/>
              <a:t> à une personne (</a:t>
            </a:r>
            <a:r>
              <a:rPr lang="fr-FR" dirty="0">
                <a:solidFill>
                  <a:schemeClr val="accent2"/>
                </a:solidFill>
              </a:rPr>
              <a:t>individualisation</a:t>
            </a:r>
            <a:r>
              <a:rPr lang="fr-FR" dirty="0"/>
              <a:t> des infractions et des peines </a:t>
            </a:r>
            <a:r>
              <a:rPr lang="zh-TW" altLang="fr-FR" dirty="0">
                <a:latin typeface="MS Gothic" panose="020B0609070205080204" pitchFamily="49" charset="-128"/>
                <a:ea typeface="MS Gothic" panose="020B0609070205080204" pitchFamily="49" charset="-128"/>
              </a:rPr>
              <a:t>犯罪個別化</a:t>
            </a:r>
            <a:r>
              <a:rPr lang="fr-FR" altLang="zh-TW" dirty="0"/>
              <a:t>). Il y a des cas où c’est l’</a:t>
            </a:r>
            <a:r>
              <a:rPr lang="fr-FR" altLang="zh-TW" dirty="0">
                <a:solidFill>
                  <a:schemeClr val="accent2"/>
                </a:solidFill>
              </a:rPr>
              <a:t>omission </a:t>
            </a:r>
            <a:r>
              <a:rPr lang="fr-FR" altLang="zh-TW" dirty="0"/>
              <a:t>qui est constitutive d’une </a:t>
            </a:r>
            <a:r>
              <a:rPr lang="fr-FR" altLang="zh-TW" dirty="0">
                <a:solidFill>
                  <a:schemeClr val="accent2"/>
                </a:solidFill>
              </a:rPr>
              <a:t>infraction </a:t>
            </a:r>
            <a:r>
              <a:rPr lang="fr-FR" altLang="zh-TW" dirty="0"/>
              <a:t>(non-assistance à personne en danger par exemple). Quelques nuances avec la </a:t>
            </a:r>
            <a:r>
              <a:rPr lang="fr-FR" altLang="zh-TW" u="sng" dirty="0"/>
              <a:t>complicité</a:t>
            </a:r>
            <a:r>
              <a:rPr lang="fr-FR" altLang="zh-TW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L’action doit avoir été </a:t>
            </a:r>
            <a:r>
              <a:rPr lang="fr-FR" dirty="0">
                <a:solidFill>
                  <a:schemeClr val="accent2"/>
                </a:solidFill>
              </a:rPr>
              <a:t>consommée</a:t>
            </a:r>
            <a:r>
              <a:rPr lang="fr-FR" dirty="0"/>
              <a:t> (exception avec la </a:t>
            </a:r>
            <a:r>
              <a:rPr lang="fr-FR" u="sng" dirty="0"/>
              <a:t>tentative</a:t>
            </a:r>
            <a:r>
              <a:rPr lang="fr-FR" dirty="0"/>
              <a:t>) et doit avoir eu un effet décrit par la loi (mort de la victime pour meurtre). Le moment où l’on considère que l’action est matérialisée varie selon les infractions (résultat : meurtre, première action : escroquerie)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L’élément moral (</a:t>
            </a:r>
            <a:r>
              <a:rPr lang="ja-JP" altLang="fr-FR" u="sng" dirty="0">
                <a:solidFill>
                  <a:schemeClr val="accent2"/>
                </a:solidFill>
              </a:rPr>
              <a:t>主観的要素</a:t>
            </a:r>
            <a:r>
              <a:rPr lang="fr-FR" altLang="ja-JP" u="sng" dirty="0">
                <a:solidFill>
                  <a:schemeClr val="accent2"/>
                </a:solidFill>
              </a:rPr>
              <a:t>) - </a:t>
            </a:r>
            <a:r>
              <a:rPr lang="fr-FR" u="sng" dirty="0">
                <a:solidFill>
                  <a:schemeClr val="accent2"/>
                </a:solidFill>
              </a:rPr>
              <a:t>art. 38 CP </a:t>
            </a:r>
            <a:r>
              <a:rPr lang="fr-FR" altLang="ja-JP" u="sng" dirty="0">
                <a:solidFill>
                  <a:schemeClr val="accent2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/>
              <a:t>En principe, il faut que l’infraction soit </a:t>
            </a:r>
            <a:r>
              <a:rPr lang="fr-FR" altLang="ja-JP" dirty="0">
                <a:solidFill>
                  <a:schemeClr val="accent2"/>
                </a:solidFill>
              </a:rPr>
              <a:t>volontaire (</a:t>
            </a:r>
            <a:r>
              <a:rPr lang="ja-JP" altLang="fr-FR" dirty="0">
                <a:solidFill>
                  <a:schemeClr val="accent2"/>
                </a:solidFill>
              </a:rPr>
              <a:t>故意</a:t>
            </a:r>
            <a:r>
              <a:rPr lang="fr-FR" altLang="ja-JP" dirty="0">
                <a:solidFill>
                  <a:schemeClr val="accent2"/>
                </a:solidFill>
              </a:rPr>
              <a:t>) </a:t>
            </a:r>
            <a:r>
              <a:rPr lang="fr-FR" altLang="ja-JP" dirty="0"/>
              <a:t>(al. 1</a:t>
            </a:r>
            <a:r>
              <a:rPr lang="fr-FR" altLang="ja-JP" baseline="30000" dirty="0"/>
              <a:t>er</a:t>
            </a:r>
            <a:r>
              <a:rPr lang="fr-FR" altLang="ja-JP" dirty="0"/>
              <a:t>). (Exception avec les </a:t>
            </a:r>
            <a:r>
              <a:rPr lang="fr-FR" altLang="ja-JP" u="sng" dirty="0"/>
              <a:t>infractions non intentionnelles</a:t>
            </a:r>
            <a:r>
              <a:rPr lang="fr-FR" altLang="ja-JP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/>
              <a:t>En principe, une personne ne peut pas être condamnée si elle </a:t>
            </a:r>
            <a:r>
              <a:rPr lang="fr-FR" altLang="ja-JP" dirty="0">
                <a:solidFill>
                  <a:schemeClr val="accent2"/>
                </a:solidFill>
              </a:rPr>
              <a:t>ne savait pas</a:t>
            </a:r>
            <a:r>
              <a:rPr lang="fr-FR" altLang="ja-JP" dirty="0"/>
              <a:t> que son action était constitutive d’une lourde infraction (al. 2)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/>
              <a:t>Mais la </a:t>
            </a:r>
            <a:r>
              <a:rPr lang="fr-FR" altLang="ja-JP" dirty="0">
                <a:solidFill>
                  <a:schemeClr val="accent2"/>
                </a:solidFill>
              </a:rPr>
              <a:t>méconnaissance de la loi ne suffit pas </a:t>
            </a:r>
            <a:r>
              <a:rPr lang="fr-FR" altLang="ja-JP" dirty="0"/>
              <a:t>à écarter l’élément volontaire. La </a:t>
            </a:r>
            <a:r>
              <a:rPr lang="fr-FR" altLang="ja-JP" dirty="0">
                <a:solidFill>
                  <a:schemeClr val="accent2"/>
                </a:solidFill>
              </a:rPr>
              <a:t>peine peut-être réduite </a:t>
            </a:r>
            <a:r>
              <a:rPr lang="fr-FR" altLang="ja-JP" dirty="0"/>
              <a:t>en fonction des circonstances (</a:t>
            </a:r>
            <a:r>
              <a:rPr lang="ja-JP" altLang="fr-FR" dirty="0"/>
              <a:t>情状</a:t>
            </a:r>
            <a:r>
              <a:rPr lang="fr-FR" altLang="ja-JP" dirty="0"/>
              <a:t>) (al. 3)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ja-JP" sz="1100" dirty="0"/>
          </a:p>
        </p:txBody>
      </p:sp>
      <p:pic>
        <p:nvPicPr>
          <p:cNvPr id="1026" name="Picture 2" descr="https://3.bp.blogspot.com/-Vj_GsvuZ2dY/WGnPM2VF21I/AAAAAAABA1A/GNQXK491TmUR43i8TtdfYPxBG6SaoNlSQCLcB/s800/book_law_roppouzensy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77" y="2104350"/>
            <a:ext cx="1448871" cy="14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95" y="3810688"/>
            <a:ext cx="1546647" cy="1173319"/>
          </a:xfrm>
          <a:prstGeom prst="rect">
            <a:avLst/>
          </a:prstGeom>
        </p:spPr>
      </p:pic>
      <p:pic>
        <p:nvPicPr>
          <p:cNvPr id="1028" name="Picture 4" descr="交通事故被害者の支援― 担当者マニュアル ―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89" y="5661248"/>
            <a:ext cx="1694153" cy="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5847063"/>
      </p:ext>
    </p:extLst>
  </p:cSld>
  <p:clrMapOvr>
    <a:masterClrMapping/>
  </p:clrMapOvr>
  <p:transition spd="slow" advTm="12219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860139"/>
          </a:xfrm>
        </p:spPr>
        <p:txBody>
          <a:bodyPr/>
          <a:lstStyle/>
          <a:p>
            <a:pPr algn="ctr"/>
            <a:r>
              <a:rPr lang="fr-FR" dirty="0"/>
              <a:t>Les clauses d’irresponsabilités pénales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99" y="1905803"/>
            <a:ext cx="7577037" cy="4864608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altLang="ja-JP" u="sng" dirty="0">
                <a:solidFill>
                  <a:schemeClr val="accent2"/>
                </a:solidFill>
              </a:rPr>
              <a:t>Trouble mental (art. 39 CP) : </a:t>
            </a:r>
            <a:r>
              <a:rPr lang="fr-FR" altLang="ja-JP" dirty="0"/>
              <a:t>L’auteur de l’infraction souffre au moment des faits d’un trouble mental qui abolit son discernement ou le contrôle de ses actes.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u="sng" dirty="0">
                <a:solidFill>
                  <a:schemeClr val="accent2"/>
                </a:solidFill>
              </a:rPr>
              <a:t>Contrainte : </a:t>
            </a:r>
            <a:r>
              <a:rPr lang="fr-FR" altLang="ja-JP" dirty="0"/>
              <a:t>force irrésistible, physique ou morale, en lien avec l’infraction (malaise en conduisant sans savoir que l’on était souffrant).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u="sng" dirty="0">
                <a:solidFill>
                  <a:schemeClr val="accent2"/>
                </a:solidFill>
              </a:rPr>
              <a:t>Légitime défense (art. 36 CP) :</a:t>
            </a:r>
            <a:r>
              <a:rPr lang="fr-FR" altLang="ja-JP" dirty="0"/>
              <a:t> L’agression doit être réelle, actuelle et injuste ; la réaction doit être nécessaire, mesurée et volontaire. (peut être une circonstance atténuante, si la réaction est disproportionnée)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u="sng" dirty="0">
                <a:solidFill>
                  <a:schemeClr val="accent2"/>
                </a:solidFill>
              </a:rPr>
              <a:t>Etat de nécessité (art. 37 CP) : </a:t>
            </a:r>
            <a:r>
              <a:rPr lang="fr-FR" altLang="ja-JP" dirty="0"/>
              <a:t>vol d’une pomme pour échapper à la mort de faim, destruction d’une porte pour sortir d’un immeuble en flammes,… (peut être une circonstance atténuante, à défaut d’entrainer l’irresponsabilité)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u="sng" dirty="0">
                <a:solidFill>
                  <a:schemeClr val="accent2"/>
                </a:solidFill>
              </a:rPr>
              <a:t>Minorité pénale (art. 41 CP) :</a:t>
            </a:r>
            <a:r>
              <a:rPr lang="fr-FR" altLang="ja-JP" dirty="0"/>
              <a:t> au Japon, un mineur de moins de 14 ans ne peut être tenu responsable pénalement.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altLang="ja-JP" dirty="0"/>
              <a:t>Les dispositions relatives aux mineurs délinquants de 14 ans et + sont fixées dans la loi sur la délinquance juvénile (</a:t>
            </a:r>
            <a:r>
              <a:rPr lang="ja-JP" altLang="fr-FR" dirty="0"/>
              <a:t>少年法</a:t>
            </a:r>
            <a:r>
              <a:rPr lang="fr-FR" altLang="ja-JP" dirty="0"/>
              <a:t>). Plusieurs sous-catégories existent (14-15 ; 16-17; 18-19. Voir tableau : </a:t>
            </a:r>
            <a:r>
              <a:rPr lang="fr-FR" dirty="0">
                <a:hlinkClick r:id="rId3"/>
              </a:rPr>
              <a:t>https://ja.wikipedia.org/wiki/%E5%B0%91%E5%B9%B4%E6%B3%95</a:t>
            </a:r>
            <a:r>
              <a:rPr lang="fr-FR" altLang="ja-JP" dirty="0"/>
              <a:t>).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altLang="ja-JP" dirty="0"/>
              <a:t>Les peines sont allégées (sauf pour les 18-19 ans).</a:t>
            </a:r>
            <a:r>
              <a:rPr lang="fr-FR" dirty="0"/>
              <a:t> Des mesures de préventions peuvent être appliquées contre des mineurs « susceptibles » de commettre des infractions (</a:t>
            </a:r>
            <a:r>
              <a:rPr lang="ja-JP" altLang="fr-FR" dirty="0">
                <a:latin typeface="MS Gothic" panose="020B0609070205080204" pitchFamily="49" charset="-128"/>
                <a:ea typeface="MS Gothic" panose="020B0609070205080204" pitchFamily="49" charset="-128"/>
              </a:rPr>
              <a:t>虞犯少年</a:t>
            </a:r>
            <a:r>
              <a:rPr lang="ja-JP" altLang="fr-FR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　ぐはんしょうねん</a:t>
            </a:r>
            <a:r>
              <a:rPr lang="fr-FR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).</a:t>
            </a:r>
            <a:r>
              <a:rPr lang="fr-FR" altLang="ja-JP" dirty="0"/>
              <a:t> Pour plus de détails concernant la procédure relative aux délinquants mineurs : </a:t>
            </a:r>
            <a:r>
              <a:rPr lang="fr-FR" dirty="0">
                <a:hlinkClick r:id="rId4"/>
              </a:rPr>
              <a:t>http://www.kensatsu.go.jp/gyoumu/shonen_jiken.htm</a:t>
            </a:r>
            <a:r>
              <a:rPr lang="fr-FR" dirty="0"/>
              <a:t>.</a:t>
            </a:r>
            <a:endParaRPr lang="fr-FR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030" name="Picture 6" descr="少年犯罪のイラスト | かわいいフリー素材集 いらすと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36248"/>
            <a:ext cx="1534162" cy="15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cdn.cdn.nimg.jp/niconews/articles/images/3222392/b2c740131224086a3ed9146614c85e33d4a618a8d3a701eaaeab685c9047a9e8223282566d3a4c1fc5c22d07961d3c5e4aab7bedcbaec8fa163d2771aa4f15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97" y="2780928"/>
            <a:ext cx="1649826" cy="9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最速で覚える英単語シリーズ（画像・音声付）大ベストセラー「Me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53" y="3843925"/>
            <a:ext cx="1539847" cy="13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0657061"/>
      </p:ext>
    </p:extLst>
  </p:cSld>
  <p:clrMapOvr>
    <a:masterClrMapping/>
  </p:clrMapOvr>
  <p:transition spd="slow" advTm="96519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algn="ctr"/>
            <a:r>
              <a:rPr lang="fr-FR" dirty="0"/>
              <a:t>Les cas de la tentative et de la complicité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4824"/>
            <a:ext cx="9036496" cy="5013175"/>
          </a:xfrm>
        </p:spPr>
        <p:txBody>
          <a:bodyPr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Pour qu’une infraction soit constituée, il faut que </a:t>
            </a:r>
            <a:r>
              <a:rPr lang="fr-FR" dirty="0">
                <a:solidFill>
                  <a:schemeClr val="accent2"/>
                </a:solidFill>
              </a:rPr>
              <a:t>l’action à l’origine </a:t>
            </a:r>
            <a:r>
              <a:rPr lang="fr-FR" dirty="0"/>
              <a:t>du dommage ait été </a:t>
            </a:r>
            <a:r>
              <a:rPr lang="fr-FR" dirty="0">
                <a:solidFill>
                  <a:schemeClr val="accent2"/>
                </a:solidFill>
              </a:rPr>
              <a:t>consommée</a:t>
            </a:r>
            <a:r>
              <a:rPr lang="fr-FR" dirty="0"/>
              <a:t> (</a:t>
            </a:r>
            <a:r>
              <a:rPr lang="ja-JP" altLang="fr-FR" dirty="0"/>
              <a:t>既遂犯</a:t>
            </a:r>
            <a:r>
              <a:rPr lang="fr-FR" altLang="ja-JP" dirty="0"/>
              <a:t>) </a:t>
            </a:r>
            <a:r>
              <a:rPr lang="fr-FR" dirty="0"/>
              <a:t>et que le </a:t>
            </a:r>
            <a:r>
              <a:rPr lang="fr-FR" dirty="0">
                <a:solidFill>
                  <a:schemeClr val="accent2"/>
                </a:solidFill>
              </a:rPr>
              <a:t>dommage</a:t>
            </a:r>
            <a:r>
              <a:rPr lang="fr-FR" dirty="0"/>
              <a:t> soit </a:t>
            </a:r>
            <a:r>
              <a:rPr lang="fr-FR" dirty="0">
                <a:solidFill>
                  <a:schemeClr val="accent2"/>
                </a:solidFill>
              </a:rPr>
              <a:t>réel</a:t>
            </a:r>
            <a:r>
              <a:rPr lang="fr-FR" dirty="0"/>
              <a:t>. Mais le cas de la </a:t>
            </a:r>
            <a:r>
              <a:rPr lang="fr-FR" dirty="0">
                <a:solidFill>
                  <a:schemeClr val="accent2"/>
                </a:solidFill>
              </a:rPr>
              <a:t>tentative </a:t>
            </a:r>
            <a:r>
              <a:rPr lang="fr-FR" dirty="0"/>
              <a:t>(</a:t>
            </a:r>
            <a:r>
              <a:rPr lang="ja-JP" altLang="fr-FR" dirty="0">
                <a:solidFill>
                  <a:schemeClr val="accent2"/>
                </a:solidFill>
              </a:rPr>
              <a:t>未遂犯</a:t>
            </a:r>
            <a:r>
              <a:rPr lang="fr-FR" altLang="ja-JP" dirty="0"/>
              <a:t>)</a:t>
            </a:r>
            <a:r>
              <a:rPr lang="fr-FR" dirty="0"/>
              <a:t> est une exception à ce principe.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L’intention</a:t>
            </a:r>
            <a:r>
              <a:rPr lang="fr-FR" dirty="0"/>
              <a:t> de commettre l’infraction </a:t>
            </a:r>
            <a:r>
              <a:rPr lang="fr-FR" dirty="0">
                <a:solidFill>
                  <a:schemeClr val="accent2"/>
                </a:solidFill>
              </a:rPr>
              <a:t>était présente</a:t>
            </a:r>
            <a:r>
              <a:rPr lang="fr-FR" dirty="0"/>
              <a:t>, mais l’auteur n’a </a:t>
            </a:r>
            <a:r>
              <a:rPr lang="fr-FR" dirty="0">
                <a:solidFill>
                  <a:schemeClr val="accent2"/>
                </a:solidFill>
              </a:rPr>
              <a:t>pas pu arriver à ses fins</a:t>
            </a:r>
            <a:r>
              <a:rPr lang="fr-FR" dirty="0"/>
              <a:t>, malgré sa détermination à aller jusqu’au bout.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Si une personne </a:t>
            </a:r>
            <a:r>
              <a:rPr lang="fr-FR" dirty="0">
                <a:solidFill>
                  <a:schemeClr val="accent2"/>
                </a:solidFill>
              </a:rPr>
              <a:t>se ravise avant de commettre </a:t>
            </a:r>
            <a:r>
              <a:rPr lang="fr-FR" dirty="0"/>
              <a:t>l’infraction puis se fait arrêter, il </a:t>
            </a:r>
            <a:r>
              <a:rPr lang="fr-FR" dirty="0">
                <a:solidFill>
                  <a:schemeClr val="accent2"/>
                </a:solidFill>
              </a:rPr>
              <a:t>n’y aura pas de tentative</a:t>
            </a:r>
            <a:r>
              <a:rPr lang="fr-FR" dirty="0"/>
              <a:t>. La personne se sera ravisée au dernier moment (</a:t>
            </a:r>
            <a:r>
              <a:rPr lang="ja-JP" altLang="fr-FR" dirty="0"/>
              <a:t>中止犯</a:t>
            </a:r>
            <a:r>
              <a:rPr lang="fr-FR" altLang="ja-JP" dirty="0"/>
              <a:t>) – art 43 CP.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Si la personne </a:t>
            </a:r>
            <a:r>
              <a:rPr lang="fr-FR" dirty="0">
                <a:solidFill>
                  <a:schemeClr val="accent2"/>
                </a:solidFill>
              </a:rPr>
              <a:t>se fait arrêter avant de commettre </a:t>
            </a:r>
            <a:r>
              <a:rPr lang="fr-FR" dirty="0"/>
              <a:t>l’infraction, il y aura </a:t>
            </a:r>
            <a:r>
              <a:rPr lang="fr-FR" dirty="0">
                <a:solidFill>
                  <a:schemeClr val="accent2"/>
                </a:solidFill>
              </a:rPr>
              <a:t>tentative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Si la personne commet l’acte mais que </a:t>
            </a:r>
            <a:r>
              <a:rPr lang="fr-FR" dirty="0">
                <a:solidFill>
                  <a:schemeClr val="accent2"/>
                </a:solidFill>
              </a:rPr>
              <a:t>ce dernier échoue dans son objectif</a:t>
            </a:r>
            <a:r>
              <a:rPr lang="fr-FR" dirty="0"/>
              <a:t>, il y aura </a:t>
            </a:r>
            <a:r>
              <a:rPr lang="fr-FR" dirty="0">
                <a:solidFill>
                  <a:schemeClr val="accent2"/>
                </a:solidFill>
              </a:rPr>
              <a:t>tentative</a:t>
            </a:r>
            <a:r>
              <a:rPr lang="fr-FR" dirty="0"/>
              <a:t> (tentative de meurtre qui blesse).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ja-JP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Pour qu’une infraction soit constituée, l’acte doit être imputable individuellement. Mais le cas de la </a:t>
            </a:r>
            <a:r>
              <a:rPr lang="fr-FR" dirty="0">
                <a:solidFill>
                  <a:schemeClr val="accent2"/>
                </a:solidFill>
              </a:rPr>
              <a:t>complicité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</a:t>
            </a:r>
            <a:r>
              <a:rPr lang="ja-JP" altLang="fr-FR" dirty="0">
                <a:solidFill>
                  <a:schemeClr val="accent2"/>
                </a:solidFill>
              </a:rPr>
              <a:t>共犯</a:t>
            </a:r>
            <a:r>
              <a:rPr lang="fr-FR" altLang="ja-JP" dirty="0"/>
              <a:t>)</a:t>
            </a:r>
            <a:r>
              <a:rPr lang="fr-FR" dirty="0"/>
              <a:t> apporte une nuance au principe. Les peines doivent néanmoins êtres individualisées (selon le rôle).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/>
              <a:t>Définition en droit français : </a:t>
            </a:r>
            <a:r>
              <a:rPr lang="fr-FR" dirty="0"/>
              <a:t>« Est complice d'un crime ou d'un délit la personne qui sciemment, par aide ou assistance, en a facilité la préparation ou la consommation ». Il faut un </a:t>
            </a:r>
            <a:r>
              <a:rPr lang="fr-FR" dirty="0">
                <a:solidFill>
                  <a:schemeClr val="accent2"/>
                </a:solidFill>
              </a:rPr>
              <a:t>acte positif </a:t>
            </a:r>
            <a:r>
              <a:rPr lang="fr-FR" dirty="0"/>
              <a:t>(pas de complicité passive en principe). Il y a trois catégories de complicité au Japon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 complicité dans </a:t>
            </a:r>
            <a:r>
              <a:rPr lang="fr-FR" dirty="0">
                <a:solidFill>
                  <a:schemeClr val="accent2"/>
                </a:solidFill>
              </a:rPr>
              <a:t>la </a:t>
            </a:r>
            <a:r>
              <a:rPr lang="fr-FR" sz="1500" dirty="0">
                <a:solidFill>
                  <a:schemeClr val="accent2"/>
                </a:solidFill>
              </a:rPr>
              <a:t>réalisation </a:t>
            </a:r>
            <a:r>
              <a:rPr lang="fr-FR" sz="1500" dirty="0"/>
              <a:t>(</a:t>
            </a:r>
            <a:r>
              <a:rPr lang="ja-JP" altLang="fr-FR" sz="1500" dirty="0">
                <a:latin typeface="MS Gothic" panose="020B0609070205080204" pitchFamily="49" charset="-128"/>
                <a:ea typeface="MS Gothic" panose="020B0609070205080204" pitchFamily="49" charset="-128"/>
              </a:rPr>
              <a:t>共同正犯</a:t>
            </a:r>
            <a:r>
              <a:rPr lang="fr-FR" altLang="ja-JP" sz="1500" dirty="0"/>
              <a:t>) – art. 60 CP : Réalisation conjointe du même acte.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La complicité par </a:t>
            </a:r>
            <a:r>
              <a:rPr lang="fr-FR" sz="1500" dirty="0">
                <a:solidFill>
                  <a:schemeClr val="accent2"/>
                </a:solidFill>
              </a:rPr>
              <a:t>provocation</a:t>
            </a:r>
            <a:r>
              <a:rPr lang="fr-FR" sz="1500" dirty="0"/>
              <a:t> ou </a:t>
            </a:r>
            <a:r>
              <a:rPr lang="fr-FR" sz="1500" dirty="0">
                <a:solidFill>
                  <a:schemeClr val="accent2"/>
                </a:solidFill>
              </a:rPr>
              <a:t>fourniture d’instructions</a:t>
            </a:r>
            <a:r>
              <a:rPr lang="fr-FR" sz="1500" dirty="0"/>
              <a:t> (</a:t>
            </a:r>
            <a:r>
              <a:rPr lang="ja-JP" altLang="fr-FR" sz="1500" dirty="0">
                <a:latin typeface="MS Gothic" panose="020B0609070205080204" pitchFamily="49" charset="-128"/>
                <a:ea typeface="MS Gothic" panose="020B0609070205080204" pitchFamily="49" charset="-128"/>
              </a:rPr>
              <a:t>教唆犯</a:t>
            </a:r>
            <a:r>
              <a:rPr lang="fr-FR" altLang="ja-JP" sz="1500" dirty="0"/>
              <a:t>) art. 61 CP : incitation par le don, la promesse, l’ordre, la menace… Le commanditaire (ou auteur moral) risque la même peine que l’auteur de l’acte (</a:t>
            </a:r>
            <a:r>
              <a:rPr lang="ja-JP" altLang="fr-FR" sz="1500" dirty="0"/>
              <a:t>正犯</a:t>
            </a:r>
            <a:r>
              <a:rPr lang="fr-FR" altLang="ja-JP" sz="1500" dirty="0"/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500" dirty="0"/>
              <a:t>La complicité par </a:t>
            </a:r>
            <a:r>
              <a:rPr lang="fr-FR" sz="1500" dirty="0">
                <a:solidFill>
                  <a:schemeClr val="accent2"/>
                </a:solidFill>
              </a:rPr>
              <a:t>aide</a:t>
            </a:r>
            <a:r>
              <a:rPr lang="fr-FR" sz="1500" dirty="0"/>
              <a:t> ou </a:t>
            </a:r>
            <a:r>
              <a:rPr lang="fr-FR" sz="1500" dirty="0">
                <a:solidFill>
                  <a:schemeClr val="accent2"/>
                </a:solidFill>
              </a:rPr>
              <a:t>assistance</a:t>
            </a:r>
            <a:r>
              <a:rPr lang="fr-FR" sz="1500" dirty="0"/>
              <a:t> </a:t>
            </a:r>
            <a:r>
              <a:rPr lang="fr-FR" altLang="ja-JP" sz="1500" dirty="0"/>
              <a:t>(</a:t>
            </a:r>
            <a:r>
              <a:rPr lang="ja-JP" altLang="fr-FR" sz="1500" dirty="0"/>
              <a:t>幇助犯</a:t>
            </a:r>
            <a:r>
              <a:rPr lang="fr-FR" altLang="ja-JP" sz="1500" dirty="0"/>
              <a:t>) art. 62 CP: l’assistance peut-être physique ou immatérielle (avant, pendant ou après l’acte).  Ces complices sont punis moins fortement que l’auteur de l’acte (art. 63 CP).</a:t>
            </a:r>
            <a:endParaRPr lang="fr-FR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22205"/>
      </p:ext>
    </p:extLst>
  </p:cSld>
  <p:clrMapOvr>
    <a:masterClrMapping/>
  </p:clrMapOvr>
  <p:transition spd="slow" advTm="92796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4782896" cy="7973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Le cas des infractions </a:t>
            </a:r>
            <a:br>
              <a:rPr lang="fr-FR" dirty="0"/>
            </a:br>
            <a:r>
              <a:rPr lang="fr-FR" dirty="0"/>
              <a:t>non intentionnelles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4824"/>
            <a:ext cx="6144007" cy="5013176"/>
          </a:xfrm>
        </p:spPr>
        <p:txBody>
          <a:bodyPr anchor="t"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/>
              <a:t>Les </a:t>
            </a:r>
            <a:r>
              <a:rPr lang="fr-FR" altLang="ja-JP" dirty="0">
                <a:solidFill>
                  <a:schemeClr val="accent2"/>
                </a:solidFill>
              </a:rPr>
              <a:t>infractions non intentionnelles </a:t>
            </a:r>
            <a:r>
              <a:rPr lang="ja-JP" altLang="fr-FR" dirty="0">
                <a:solidFill>
                  <a:schemeClr val="accent2"/>
                </a:solidFill>
              </a:rPr>
              <a:t>過失犯 </a:t>
            </a:r>
            <a:r>
              <a:rPr lang="fr-FR" altLang="ja-JP" dirty="0"/>
              <a:t>(en opposition aux infractions intentionnelles </a:t>
            </a:r>
            <a:r>
              <a:rPr lang="ja-JP" altLang="fr-FR" dirty="0"/>
              <a:t>故意犯</a:t>
            </a:r>
            <a:r>
              <a:rPr lang="fr-FR" altLang="ja-JP" dirty="0"/>
              <a:t> ou plus couramment </a:t>
            </a:r>
            <a:r>
              <a:rPr lang="ja-JP" altLang="fr-FR" dirty="0"/>
              <a:t>確信犯</a:t>
            </a:r>
            <a:r>
              <a:rPr lang="fr-FR" altLang="ja-JP" dirty="0"/>
              <a:t>) font exception au principe de la nécessité de l’élément moral dans la constitution d’une infraction.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/>
              <a:t>En France, les </a:t>
            </a:r>
            <a:r>
              <a:rPr lang="fr-FR" altLang="ja-JP" dirty="0">
                <a:solidFill>
                  <a:schemeClr val="accent2"/>
                </a:solidFill>
              </a:rPr>
              <a:t>délits</a:t>
            </a:r>
            <a:r>
              <a:rPr lang="fr-FR" altLang="ja-JP" dirty="0"/>
              <a:t> et les </a:t>
            </a:r>
            <a:r>
              <a:rPr lang="fr-FR" altLang="ja-JP" dirty="0">
                <a:solidFill>
                  <a:schemeClr val="accent2"/>
                </a:solidFill>
              </a:rPr>
              <a:t>contraventions</a:t>
            </a:r>
            <a:r>
              <a:rPr lang="fr-FR" altLang="ja-JP" dirty="0"/>
              <a:t> peuvent être non intentionnels, mais les crimes ne peuvent plus être non intentionnels (cela a été le cas par le passé).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/>
              <a:t>Pour caractériser une infraction non intentionnelle, il est cependant </a:t>
            </a:r>
            <a:r>
              <a:rPr lang="fr-FR" altLang="ja-JP" dirty="0">
                <a:solidFill>
                  <a:schemeClr val="accent2"/>
                </a:solidFill>
              </a:rPr>
              <a:t>nécessaire de prouver </a:t>
            </a:r>
            <a:r>
              <a:rPr lang="fr-FR" altLang="ja-JP" dirty="0"/>
              <a:t>qu’il y a eu une </a:t>
            </a:r>
            <a:r>
              <a:rPr lang="fr-FR" altLang="ja-JP" dirty="0">
                <a:solidFill>
                  <a:schemeClr val="accent2"/>
                </a:solidFill>
              </a:rPr>
              <a:t>faute</a:t>
            </a:r>
            <a:r>
              <a:rPr lang="fr-FR" altLang="ja-JP" dirty="0"/>
              <a:t> liée au dommage (une </a:t>
            </a:r>
            <a:r>
              <a:rPr lang="fr-FR" altLang="ja-JP" dirty="0">
                <a:solidFill>
                  <a:schemeClr val="accent2"/>
                </a:solidFill>
              </a:rPr>
              <a:t>maladresse</a:t>
            </a:r>
            <a:r>
              <a:rPr lang="fr-FR" altLang="ja-JP" dirty="0"/>
              <a:t>, une </a:t>
            </a:r>
            <a:r>
              <a:rPr lang="fr-FR" altLang="ja-JP" dirty="0">
                <a:solidFill>
                  <a:schemeClr val="accent2"/>
                </a:solidFill>
              </a:rPr>
              <a:t>imprudence</a:t>
            </a:r>
            <a:r>
              <a:rPr lang="fr-FR" altLang="ja-JP" dirty="0"/>
              <a:t>, une </a:t>
            </a:r>
            <a:r>
              <a:rPr lang="fr-FR" altLang="ja-JP" dirty="0">
                <a:solidFill>
                  <a:schemeClr val="accent2"/>
                </a:solidFill>
              </a:rPr>
              <a:t>négligence</a:t>
            </a:r>
            <a:r>
              <a:rPr lang="fr-FR" altLang="ja-JP" dirty="0"/>
              <a:t>, une </a:t>
            </a:r>
            <a:r>
              <a:rPr lang="fr-FR" altLang="ja-JP" dirty="0">
                <a:solidFill>
                  <a:schemeClr val="accent2"/>
                </a:solidFill>
              </a:rPr>
              <a:t>inattention</a:t>
            </a:r>
            <a:r>
              <a:rPr lang="fr-FR" altLang="ja-JP" dirty="0"/>
              <a:t>, ou un manquement à une </a:t>
            </a:r>
            <a:r>
              <a:rPr lang="fr-FR" altLang="ja-JP" dirty="0">
                <a:solidFill>
                  <a:schemeClr val="accent2"/>
                </a:solidFill>
              </a:rPr>
              <a:t>obligation de prudence </a:t>
            </a:r>
            <a:r>
              <a:rPr lang="fr-FR" altLang="ja-JP" dirty="0"/>
              <a:t>ou de sécurité </a:t>
            </a:r>
            <a:r>
              <a:rPr lang="fr-FR" altLang="ja-JP" dirty="0">
                <a:solidFill>
                  <a:schemeClr val="accent2"/>
                </a:solidFill>
              </a:rPr>
              <a:t>prévue par la loi </a:t>
            </a:r>
            <a:r>
              <a:rPr lang="fr-FR" altLang="ja-JP" dirty="0"/>
              <a:t>ou </a:t>
            </a:r>
            <a:r>
              <a:rPr lang="fr-FR" altLang="ja-JP" dirty="0">
                <a:solidFill>
                  <a:schemeClr val="accent2"/>
                </a:solidFill>
              </a:rPr>
              <a:t>le règlement</a:t>
            </a:r>
            <a:r>
              <a:rPr lang="fr-FR" altLang="ja-JP" dirty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Il existe une catégorie générale incluant les </a:t>
            </a:r>
            <a:r>
              <a:rPr lang="fr-FR" dirty="0">
                <a:solidFill>
                  <a:schemeClr val="accent2"/>
                </a:solidFill>
              </a:rPr>
              <a:t>homicides et blessures involontaires causés dans le cadre d’une activité</a:t>
            </a:r>
            <a:r>
              <a:rPr lang="fr-FR" dirty="0"/>
              <a:t> </a:t>
            </a:r>
            <a:r>
              <a:rPr lang="ja-JP" altLang="fr-FR" dirty="0"/>
              <a:t>業務上過失致死傷罪 </a:t>
            </a:r>
            <a:r>
              <a:rPr lang="fr-FR" altLang="ja-JP" dirty="0"/>
              <a:t>(conduite d’un véhicule motorisé, train, avion, erreur médicale…).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u="sng" dirty="0"/>
              <a:t>Ex :</a:t>
            </a:r>
            <a:r>
              <a:rPr lang="fr-FR" altLang="ja-JP" dirty="0"/>
              <a:t> le </a:t>
            </a:r>
            <a:r>
              <a:rPr lang="fr-FR" altLang="ja-JP" dirty="0">
                <a:solidFill>
                  <a:schemeClr val="accent2"/>
                </a:solidFill>
              </a:rPr>
              <a:t>délit d’homicide et blessures involontaires à l’occasion de la conduite d’un véhicule à moteur </a:t>
            </a:r>
            <a:r>
              <a:rPr lang="fr-FR" altLang="ja-JP" dirty="0"/>
              <a:t>(</a:t>
            </a:r>
            <a:r>
              <a:rPr lang="ja-JP" altLang="fr-FR" dirty="0"/>
              <a:t>過失運転致死傷罪</a:t>
            </a:r>
            <a:r>
              <a:rPr lang="fr-FR" altLang="ja-JP" dirty="0">
                <a:sym typeface="Wingdings" panose="05000000000000000000" pitchFamily="2" charset="2"/>
              </a:rPr>
              <a:t>le nom a changé en 2013 avec suppression de l’article 211-2 CP créé en 2007. Intégré dans une loi spéciale </a:t>
            </a:r>
            <a:r>
              <a:rPr lang="ja-JP" altLang="fr-FR" dirty="0"/>
              <a:t>特別刑法</a:t>
            </a:r>
            <a:r>
              <a:rPr lang="fr-FR" altLang="ja-JP" dirty="0"/>
              <a:t>) 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/>
              <a:t>Il existe aussi des </a:t>
            </a:r>
            <a:r>
              <a:rPr lang="fr-FR" altLang="ja-JP" dirty="0">
                <a:solidFill>
                  <a:schemeClr val="accent2"/>
                </a:solidFill>
              </a:rPr>
              <a:t>délits de conduite dangereuse entrainant un homicide ou des blessures </a:t>
            </a:r>
            <a:r>
              <a:rPr lang="zh-TW" altLang="fr-FR" dirty="0">
                <a:latin typeface="MS Gothic" panose="020B0609070205080204" pitchFamily="49" charset="-128"/>
                <a:ea typeface="MS Gothic" panose="020B0609070205080204" pitchFamily="49" charset="-128"/>
              </a:rPr>
              <a:t>危険運転致死罪</a:t>
            </a:r>
            <a:r>
              <a:rPr lang="fr-FR" altLang="ja-JP" dirty="0"/>
              <a:t> (conduite en état d’ivresse, maladie, feu rouge ignoré, queues de poisson…, avec des peines plus ou moins lourdes selon les cas) </a:t>
            </a:r>
            <a:r>
              <a:rPr lang="fr-FR" altLang="ja-JP" dirty="0">
                <a:sym typeface="Wingdings" panose="05000000000000000000" pitchFamily="2" charset="2"/>
              </a:rPr>
              <a:t></a:t>
            </a:r>
            <a:r>
              <a:rPr lang="fr-FR" dirty="0"/>
              <a:t>conduite sans permis = circonstance aggravante</a:t>
            </a:r>
          </a:p>
        </p:txBody>
      </p:sp>
      <p:pic>
        <p:nvPicPr>
          <p:cNvPr id="1028" name="Picture 4" descr="Vol.36 踏切内で電車と事故したら数億円の賠償が必要？（後編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7" y="2661968"/>
            <a:ext cx="2982182" cy="198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ヘチマ on Twitter: &quot;初めて刑法を学ぶ大学生のクラスは「国民の処罰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17" y="304887"/>
            <a:ext cx="2999383" cy="22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☆飲酒運転禁止☆CAR-001 - studio ROBIN【フリー素材 イラスト販売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652558"/>
            <a:ext cx="2210750" cy="22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404275"/>
      </p:ext>
    </p:extLst>
  </p:cSld>
  <p:clrMapOvr>
    <a:masterClrMapping/>
  </p:clrMapOvr>
  <p:transition spd="slow" advTm="72131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pPr algn="ctr"/>
            <a:r>
              <a:rPr lang="fr-FR" altLang="ja-JP" dirty="0"/>
              <a:t>B) Les</a:t>
            </a:r>
            <a:r>
              <a:rPr lang="ja-JP" altLang="fr-FR" dirty="0"/>
              <a:t> </a:t>
            </a:r>
            <a:r>
              <a:rPr lang="fr-FR" altLang="ja-JP" dirty="0"/>
              <a:t>sanctions pénales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680519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Les </a:t>
            </a:r>
            <a:r>
              <a:rPr lang="fr-FR" dirty="0">
                <a:solidFill>
                  <a:schemeClr val="accent2"/>
                </a:solidFill>
              </a:rPr>
              <a:t>sanctions maximales </a:t>
            </a:r>
            <a:r>
              <a:rPr lang="fr-FR" dirty="0"/>
              <a:t>(peine plafond) et </a:t>
            </a:r>
            <a:r>
              <a:rPr lang="fr-FR" dirty="0">
                <a:solidFill>
                  <a:schemeClr val="accent2"/>
                </a:solidFill>
              </a:rPr>
              <a:t>sanctions minimales </a:t>
            </a:r>
            <a:r>
              <a:rPr lang="fr-FR" dirty="0"/>
              <a:t>(peine plancher) sont prévues pour chaque infraction.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Les juges (et les jurés) </a:t>
            </a:r>
            <a:r>
              <a:rPr lang="fr-FR" dirty="0">
                <a:solidFill>
                  <a:schemeClr val="accent2"/>
                </a:solidFill>
              </a:rPr>
              <a:t>évaluent la lourdeur</a:t>
            </a:r>
            <a:r>
              <a:rPr lang="fr-FR" dirty="0"/>
              <a:t> de la peine dans le cadre des sanctions maximales et minimales prévues.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accent2"/>
                </a:solidFill>
              </a:rPr>
              <a:t>En France</a:t>
            </a:r>
            <a:r>
              <a:rPr lang="fr-FR" b="1" dirty="0">
                <a:solidFill>
                  <a:schemeClr val="accent2"/>
                </a:solidFill>
              </a:rPr>
              <a:t>, principe de non-cumul des peines : </a:t>
            </a:r>
            <a:r>
              <a:rPr lang="fr-FR" dirty="0"/>
              <a:t>Lorsque plusieurs infractions ont été commises, les </a:t>
            </a:r>
            <a:r>
              <a:rPr lang="fr-FR" dirty="0">
                <a:solidFill>
                  <a:schemeClr val="accent2"/>
                </a:solidFill>
              </a:rPr>
              <a:t>peines de même nature ne sont pas cumulées</a:t>
            </a:r>
            <a:r>
              <a:rPr lang="fr-FR" dirty="0"/>
              <a:t> (</a:t>
            </a:r>
            <a:r>
              <a:rPr lang="fr-FR" dirty="0">
                <a:sym typeface="Wingdings" panose="05000000000000000000" pitchFamily="2" charset="2"/>
              </a:rPr>
              <a:t>absorption de la peine plus légère </a:t>
            </a:r>
            <a:r>
              <a:rPr lang="ja-JP" altLang="fr-FR" dirty="0">
                <a:solidFill>
                  <a:schemeClr val="tx1"/>
                </a:solidFill>
              </a:rPr>
              <a:t>吸収主義</a:t>
            </a:r>
            <a:r>
              <a:rPr lang="fr-FR" altLang="ja-JP" dirty="0"/>
              <a:t>). C’était le cas du code pénal en vigueur jusqu’en 1908 (</a:t>
            </a:r>
            <a:r>
              <a:rPr lang="fr-FR" altLang="ja-JP" dirty="0" err="1"/>
              <a:t>Boissonnade</a:t>
            </a:r>
            <a:r>
              <a:rPr lang="fr-FR" altLang="ja-JP" dirty="0"/>
              <a:t> </a:t>
            </a:r>
            <a:r>
              <a:rPr lang="fr-FR" altLang="ja-JP" dirty="0">
                <a:sym typeface="Wingdings" panose="05000000000000000000" pitchFamily="2" charset="2"/>
              </a:rPr>
              <a:t>influence française</a:t>
            </a:r>
            <a:r>
              <a:rPr lang="fr-FR" altLang="ja-JP" dirty="0"/>
              <a:t>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/!\ En France, une amende peut être additionnée à une peine de prison (car nature différente), dans la limite de la peine maximale de l’infraction la plus sévèrement réprimée.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altLang="ja-JP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accent2"/>
                </a:solidFill>
              </a:rPr>
              <a:t>Au Japon</a:t>
            </a:r>
            <a:r>
              <a:rPr lang="fr-FR" b="1" dirty="0">
                <a:solidFill>
                  <a:schemeClr val="accent2"/>
                </a:solidFill>
              </a:rPr>
              <a:t>, cumul des peines possible (</a:t>
            </a:r>
            <a:r>
              <a:rPr lang="ja-JP" altLang="fr-FR" b="1" dirty="0">
                <a:solidFill>
                  <a:schemeClr val="accent2"/>
                </a:solidFill>
              </a:rPr>
              <a:t>加重主義</a:t>
            </a:r>
            <a:r>
              <a:rPr lang="fr-FR" altLang="ja-JP" b="1" dirty="0">
                <a:solidFill>
                  <a:schemeClr val="accent2"/>
                </a:solidFill>
              </a:rPr>
              <a:t>) </a:t>
            </a:r>
            <a:r>
              <a:rPr lang="fr-FR" altLang="ja-JP" dirty="0"/>
              <a:t>– art. 45 CP.  On parle d’infractions concourantes (</a:t>
            </a:r>
            <a:r>
              <a:rPr lang="ja-JP" altLang="fr-FR" dirty="0"/>
              <a:t>併合罪</a:t>
            </a:r>
            <a:r>
              <a:rPr lang="fr-FR" altLang="ja-JP" dirty="0"/>
              <a:t>). </a:t>
            </a:r>
            <a:r>
              <a:rPr lang="fr-FR" altLang="ja-JP" u="sng" dirty="0"/>
              <a:t>Ex :</a:t>
            </a:r>
            <a:r>
              <a:rPr lang="fr-FR" altLang="ja-JP" dirty="0"/>
              <a:t> Une personne tue A puis B, puis est arrêtée et poursuivie. L’application du principe est très compliquée… Plus de détails ici : </a:t>
            </a:r>
            <a:r>
              <a:rPr lang="fr-FR" dirty="0">
                <a:hlinkClick r:id="rId3"/>
              </a:rPr>
              <a:t>https://ja.wikipedia.org/wiki/%E4%BD%B5%E5%90%88%E7%BD%AA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Il y a quelques cas où il n’y a pas de cumul des peines de même nature quand une infraction mène à l’autre (</a:t>
            </a:r>
            <a:r>
              <a:rPr lang="ja-JP" altLang="fr-FR" dirty="0"/>
              <a:t>牽連犯</a:t>
            </a:r>
            <a:r>
              <a:rPr lang="fr-FR" altLang="ja-JP" dirty="0"/>
              <a:t>) </a:t>
            </a:r>
            <a:r>
              <a:rPr lang="fr-FR" altLang="ja-JP" dirty="0">
                <a:sym typeface="Wingdings" panose="05000000000000000000" pitchFamily="2" charset="2"/>
              </a:rPr>
              <a:t>vol par effraction (effraction dans une propriété privée + </a:t>
            </a:r>
            <a:r>
              <a:rPr lang="fr-FR" altLang="ja-JP" u="sng" dirty="0">
                <a:sym typeface="Wingdings" panose="05000000000000000000" pitchFamily="2" charset="2"/>
              </a:rPr>
              <a:t>vol</a:t>
            </a:r>
            <a:r>
              <a:rPr lang="fr-FR" altLang="ja-JP" dirty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2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872"/>
    </mc:Choice>
    <mc:Fallback xmlns="">
      <p:transition spd="slow" advTm="566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禁錮 懲役 違い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" t="14238" r="3818" b="6383"/>
          <a:stretch/>
        </p:blipFill>
        <p:spPr bwMode="auto">
          <a:xfrm>
            <a:off x="17574" y="1448231"/>
            <a:ext cx="4701346" cy="540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禁錮 懲役 違い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17835" r="10436" b="13439"/>
          <a:stretch/>
        </p:blipFill>
        <p:spPr bwMode="auto">
          <a:xfrm>
            <a:off x="4712024" y="3023838"/>
            <a:ext cx="3577331" cy="30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9488" y="178102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peines de privation de liberté (</a:t>
            </a:r>
            <a:r>
              <a:rPr kumimoji="0" lang="ja-JP" alt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自由刑</a:t>
            </a:r>
            <a:r>
              <a:rPr kumimoji="0" lang="fr-FR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) </a:t>
            </a:r>
            <a:br>
              <a:rPr kumimoji="0" lang="fr-FR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</a:br>
            <a:r>
              <a:rPr kumimoji="0" lang="fr-FR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e</a:t>
            </a: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 France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Réclusion criminelle = crime (10 ans à 30 ans)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Emprisonnement = délit (2 mois à 10 ans)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85547"/>
          </a:xfrm>
        </p:spPr>
        <p:txBody>
          <a:bodyPr/>
          <a:lstStyle/>
          <a:p>
            <a:pPr algn="ctr"/>
            <a:r>
              <a:rPr lang="fr-FR" dirty="0"/>
              <a:t>Les peines encourues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32624" y="609329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実刑</a:t>
            </a:r>
            <a:r>
              <a:rPr kumimoji="0" lang="fr-FR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 : peine de prison ferme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猶予</a:t>
            </a:r>
            <a:r>
              <a:rPr kumimoji="0" lang="fr-FR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: sursis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Accolade fermante 3"/>
          <p:cNvSpPr/>
          <p:nvPr/>
        </p:nvSpPr>
        <p:spPr>
          <a:xfrm>
            <a:off x="8315561" y="3028006"/>
            <a:ext cx="110512" cy="1468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8310396" y="4537325"/>
            <a:ext cx="110512" cy="1468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02823" y="3068960"/>
            <a:ext cx="461665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簡易裁判所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502822" y="4683297"/>
            <a:ext cx="461665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地方裁判所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5094"/>
      </p:ext>
    </p:extLst>
  </p:cSld>
  <p:clrMapOvr>
    <a:masterClrMapping/>
  </p:clrMapOvr>
  <p:transition spd="slow" advTm="379632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pPr algn="ctr"/>
            <a:r>
              <a:rPr lang="fr-FR" altLang="ja-JP" dirty="0"/>
              <a:t>Les</a:t>
            </a:r>
            <a:r>
              <a:rPr lang="ja-JP" altLang="fr-FR" dirty="0"/>
              <a:t> </a:t>
            </a:r>
            <a:r>
              <a:rPr lang="fr-FR" altLang="ja-JP" dirty="0"/>
              <a:t>circonstances aggravantes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448" y="1916832"/>
            <a:ext cx="8861032" cy="3528392"/>
          </a:xfrm>
        </p:spPr>
        <p:txBody>
          <a:bodyPr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Des circonstances aggravantes et atténuantes sont prévues selon les infractions. Si elles sont </a:t>
            </a:r>
            <a:br>
              <a:rPr lang="fr-FR" dirty="0"/>
            </a:br>
            <a:r>
              <a:rPr lang="fr-FR" dirty="0"/>
              <a:t>retenues par le juge, elles </a:t>
            </a:r>
            <a:r>
              <a:rPr lang="fr-FR" dirty="0">
                <a:solidFill>
                  <a:schemeClr val="accent2"/>
                </a:solidFill>
              </a:rPr>
              <a:t>modifient les peines maximales et minimales encourues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chemeClr val="accent2"/>
                </a:solidFill>
              </a:rPr>
              <a:t>Circonstances aggravantes </a:t>
            </a:r>
            <a:r>
              <a:rPr lang="fr-FR" b="1" dirty="0">
                <a:solidFill>
                  <a:schemeClr val="accent2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Infractions concourantes : </a:t>
            </a:r>
            <a:r>
              <a:rPr lang="fr-FR" dirty="0">
                <a:sym typeface="Wingdings" panose="05000000000000000000" pitchFamily="2" charset="2"/>
              </a:rPr>
              <a:t>voir explications précédentes (cumul des peines).</a:t>
            </a:r>
            <a:endParaRPr lang="fr-FR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La récidive (</a:t>
            </a:r>
            <a:r>
              <a:rPr lang="ja-JP" altLang="fr-FR" dirty="0">
                <a:solidFill>
                  <a:schemeClr val="accent2"/>
                </a:solidFill>
              </a:rPr>
              <a:t>再犯</a:t>
            </a:r>
            <a:r>
              <a:rPr lang="fr-FR" altLang="ja-JP" dirty="0">
                <a:solidFill>
                  <a:schemeClr val="accent2"/>
                </a:solidFill>
              </a:rPr>
              <a:t>)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c’est une circonstance aggravante</a:t>
            </a:r>
            <a:r>
              <a:rPr lang="ja-JP" altLang="fr-FR" dirty="0">
                <a:sym typeface="Wingdings" panose="05000000000000000000" pitchFamily="2" charset="2"/>
              </a:rPr>
              <a:t> </a:t>
            </a:r>
            <a:r>
              <a:rPr lang="ja-JP" altLang="fr-FR" dirty="0"/>
              <a:t>再犯加重</a:t>
            </a:r>
            <a:r>
              <a:rPr lang="fr-FR" altLang="ja-JP" dirty="0"/>
              <a:t>. Les règles sont assez complexes en France (</a:t>
            </a:r>
            <a:r>
              <a:rPr lang="fr-FR" sz="1400" dirty="0">
                <a:hlinkClick r:id="rId3"/>
              </a:rPr>
              <a:t>https://habeascorpus.blog/2019/05/23/la-recidive-legale-pour-les-nuls/</a:t>
            </a:r>
            <a:r>
              <a:rPr lang="fr-FR" dirty="0"/>
              <a:t>)</a:t>
            </a:r>
            <a:r>
              <a:rPr lang="fr-FR" altLang="ja-JP" dirty="0"/>
              <a:t> mais sont plus simples au Japon </a:t>
            </a:r>
            <a:br>
              <a:rPr lang="fr-FR" altLang="ja-JP" dirty="0"/>
            </a:br>
            <a:r>
              <a:rPr lang="fr-FR" altLang="ja-JP" dirty="0"/>
              <a:t>(art. 56 et 58 CP)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/>
              <a:t>Lorsqu’une personne a été condamnée à une peine de prison avec obligation de travailler (</a:t>
            </a:r>
            <a:r>
              <a:rPr lang="ja-JP" altLang="fr-FR" dirty="0"/>
              <a:t>懲役</a:t>
            </a:r>
            <a:r>
              <a:rPr lang="fr-FR" altLang="ja-JP" dirty="0"/>
              <a:t>), si elle commet </a:t>
            </a:r>
            <a:r>
              <a:rPr lang="fr-FR" altLang="ja-JP" dirty="0">
                <a:solidFill>
                  <a:schemeClr val="accent2"/>
                </a:solidFill>
              </a:rPr>
              <a:t>dans les 5 ans </a:t>
            </a:r>
            <a:r>
              <a:rPr lang="fr-FR" altLang="ja-JP" dirty="0"/>
              <a:t>après avoir purgé sa peine ou après avoir bénéficié d’un sursis une </a:t>
            </a:r>
            <a:r>
              <a:rPr lang="fr-FR" altLang="ja-JP" dirty="0">
                <a:solidFill>
                  <a:schemeClr val="accent2"/>
                </a:solidFill>
              </a:rPr>
              <a:t>nouvelle infraction </a:t>
            </a:r>
            <a:r>
              <a:rPr lang="fr-FR" altLang="ja-JP" dirty="0"/>
              <a:t>pour laquelle elle risque une peine de prison avec obligation de travailler, il y aura récidive.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/>
              <a:t>La récidive </a:t>
            </a:r>
            <a:r>
              <a:rPr lang="fr-FR" altLang="ja-JP" dirty="0">
                <a:solidFill>
                  <a:schemeClr val="accent2"/>
                </a:solidFill>
              </a:rPr>
              <a:t>multiplie par 2 </a:t>
            </a:r>
            <a:r>
              <a:rPr lang="fr-FR" altLang="ja-JP" dirty="0"/>
              <a:t>la </a:t>
            </a:r>
            <a:r>
              <a:rPr lang="fr-FR" altLang="ja-JP" dirty="0">
                <a:solidFill>
                  <a:schemeClr val="accent2"/>
                </a:solidFill>
              </a:rPr>
              <a:t>durée maximale </a:t>
            </a:r>
            <a:r>
              <a:rPr lang="fr-FR" altLang="ja-JP" dirty="0"/>
              <a:t>de la peine de prison encourue, dans la </a:t>
            </a:r>
            <a:r>
              <a:rPr lang="fr-FR" altLang="ja-JP" dirty="0">
                <a:solidFill>
                  <a:schemeClr val="accent2"/>
                </a:solidFill>
              </a:rPr>
              <a:t>limite de 30 ans</a:t>
            </a:r>
            <a:r>
              <a:rPr lang="ja-JP" altLang="fr-FR" dirty="0"/>
              <a:t> </a:t>
            </a:r>
            <a:r>
              <a:rPr lang="fr-FR" altLang="ja-JP" dirty="0"/>
              <a:t>(art. 57 CP). Si perpétuité ou peine de mort, pas d’effets particuliers.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</a:t>
            </a:r>
            <a:r>
              <a:rPr lang="fr-FR" dirty="0">
                <a:solidFill>
                  <a:schemeClr val="accent2"/>
                </a:solidFill>
              </a:rPr>
              <a:t>loi</a:t>
            </a:r>
            <a:r>
              <a:rPr lang="fr-FR" dirty="0"/>
              <a:t> a été </a:t>
            </a:r>
            <a:r>
              <a:rPr lang="fr-FR" dirty="0">
                <a:solidFill>
                  <a:schemeClr val="accent2"/>
                </a:solidFill>
              </a:rPr>
              <a:t>adoptée en 2016 </a:t>
            </a:r>
            <a:r>
              <a:rPr lang="fr-FR" dirty="0"/>
              <a:t>pour </a:t>
            </a:r>
            <a:r>
              <a:rPr lang="fr-FR" dirty="0">
                <a:solidFill>
                  <a:schemeClr val="accent2"/>
                </a:solidFill>
              </a:rPr>
              <a:t>prévenir la récidive </a:t>
            </a:r>
            <a:r>
              <a:rPr lang="fr-FR" dirty="0"/>
              <a:t>(</a:t>
            </a:r>
            <a:r>
              <a:rPr lang="ja-JP" altLang="fr-FR" dirty="0"/>
              <a:t>再犯の防止等の推進に関する法律</a:t>
            </a:r>
            <a:r>
              <a:rPr lang="fr-FR" altLang="ja-JP" dirty="0"/>
              <a:t>) </a:t>
            </a:r>
            <a:r>
              <a:rPr lang="fr-FR" altLang="ja-JP" dirty="0">
                <a:sym typeface="Wingdings" panose="05000000000000000000" pitchFamily="2" charset="2"/>
              </a:rPr>
              <a:t>importance de la réinsertion dans la prévention de la récidive. Mois de la prévention de la récidive = Juillet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altLang="ja-JP" dirty="0"/>
          </a:p>
          <a:p>
            <a:pPr lvl="1">
              <a:buFont typeface="Wingdings" panose="05000000000000000000" pitchFamily="2" charset="2"/>
              <a:buChar char="v"/>
            </a:pPr>
            <a:endParaRPr lang="fr-FR" altLang="ja-JP" dirty="0"/>
          </a:p>
        </p:txBody>
      </p:sp>
      <p:pic>
        <p:nvPicPr>
          <p:cNvPr id="4" name="Picture 2" descr="業務上過失致死傷罪の責任追求への対策【弁護士が解説】 | 労働問題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41" y="1245286"/>
            <a:ext cx="1257299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3491876" y="5445224"/>
            <a:ext cx="5652124" cy="1400525"/>
            <a:chOff x="3275856" y="1770803"/>
            <a:chExt cx="7458596" cy="1796964"/>
          </a:xfrm>
        </p:grpSpPr>
        <p:pic>
          <p:nvPicPr>
            <p:cNvPr id="1026" name="Picture 2" descr="http://hakusyo1.moj.go.jp/jp/62/nfm/images/full/h6-4-4-0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76" b="18046"/>
            <a:stretch/>
          </p:blipFill>
          <p:spPr bwMode="auto">
            <a:xfrm>
              <a:off x="3275856" y="3213582"/>
              <a:ext cx="7458596" cy="35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6"/>
            <a:srcRect l="1627"/>
            <a:stretch/>
          </p:blipFill>
          <p:spPr>
            <a:xfrm>
              <a:off x="3275856" y="1770803"/>
              <a:ext cx="7458596" cy="1470916"/>
            </a:xfrm>
            <a:prstGeom prst="rect">
              <a:avLst/>
            </a:prstGeom>
          </p:spPr>
        </p:pic>
      </p:grpSp>
      <p:sp>
        <p:nvSpPr>
          <p:cNvPr id="9" name="ZoneTexte 8"/>
          <p:cNvSpPr txBox="1"/>
          <p:nvPr/>
        </p:nvSpPr>
        <p:spPr>
          <a:xfrm>
            <a:off x="-4" y="5692063"/>
            <a:ext cx="3491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ja-JP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Taux</a:t>
            </a:r>
            <a:r>
              <a:rPr kumimoji="0" lang="ja-JP" altLang="fr-FR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 </a:t>
            </a:r>
            <a:r>
              <a:rPr kumimoji="0" lang="fr-FR" altLang="ja-JP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de récidive (</a:t>
            </a:r>
            <a:r>
              <a:rPr kumimoji="0" lang="ja-JP" altLang="fr-FR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犯罪率</a:t>
            </a:r>
            <a:r>
              <a:rPr kumimoji="0" lang="fr-FR" altLang="ja-JP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) en 2015 : </a:t>
            </a:r>
            <a:r>
              <a:rPr kumimoji="0" lang="fr-FR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20,7%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Ratio de récidivistes chez les détenus incarcérés (</a:t>
            </a:r>
            <a:r>
              <a:rPr kumimoji="0" lang="ja-JP" altLang="fr-FR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犯罪者率</a:t>
            </a:r>
            <a:r>
              <a:rPr kumimoji="0" lang="fr-FR" altLang="ja-JP" sz="15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cs typeface="+mn-cs"/>
              </a:rPr>
              <a:t>) en 2016 : 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48,7%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378798"/>
      </p:ext>
    </p:extLst>
  </p:cSld>
  <p:clrMapOvr>
    <a:masterClrMapping/>
  </p:clrMapOvr>
  <p:transition spd="slow" advTm="87186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pPr algn="ctr"/>
            <a:r>
              <a:rPr lang="fr-FR" altLang="ja-JP" dirty="0"/>
              <a:t>Les</a:t>
            </a:r>
            <a:r>
              <a:rPr lang="ja-JP" altLang="fr-FR" dirty="0"/>
              <a:t> </a:t>
            </a:r>
            <a:r>
              <a:rPr lang="fr-FR" altLang="ja-JP" dirty="0"/>
              <a:t>circonstances atténuantes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</p:nvPr>
        </p:nvSpPr>
        <p:spPr>
          <a:xfrm>
            <a:off x="35496" y="1916832"/>
            <a:ext cx="8391432" cy="4941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1300" b="1" u="sng" dirty="0">
                <a:solidFill>
                  <a:schemeClr val="accent2"/>
                </a:solidFill>
              </a:rPr>
              <a:t>Circonstances atténuantes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Légitime défense disproportionnée </a:t>
            </a:r>
            <a:r>
              <a:rPr lang="fr-FR" sz="1300" dirty="0"/>
              <a:t>(potentiellement irresponsabilité)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Etat de nécessité </a:t>
            </a:r>
            <a:r>
              <a:rPr lang="fr-FR" sz="1300" dirty="0"/>
              <a:t>(potentiellement irresponsabilité)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La tentative </a:t>
            </a:r>
            <a:r>
              <a:rPr lang="fr-FR" sz="1300" dirty="0"/>
              <a:t>: l’infraction n’a pas pu être menée jusqu’à son objectif malgré la détermination de l’auteur (</a:t>
            </a:r>
            <a:r>
              <a:rPr lang="ja-JP" altLang="fr-FR" sz="1300" dirty="0"/>
              <a:t>障害未遂</a:t>
            </a:r>
            <a:r>
              <a:rPr lang="fr-FR" altLang="ja-JP" sz="1300" dirty="0"/>
              <a:t>).</a:t>
            </a:r>
            <a:endParaRPr lang="fr-FR" sz="13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Auto-dénonciation</a:t>
            </a:r>
            <a:r>
              <a:rPr lang="fr-FR" sz="1300" dirty="0"/>
              <a:t> : la personne qui a commis l’infraction se livre à la police avant qu’elle n’ait connaissance d’une infraction (art. 42 CP)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Aide – assistance d’une infraction principale </a:t>
            </a:r>
            <a:r>
              <a:rPr lang="fr-FR" sz="1300" dirty="0"/>
              <a:t>: peine moins lourde pour celui qui aide ou assiste l’auteur principal de l’infraction (/!\ même peine pour l’auteur moral </a:t>
            </a:r>
            <a:r>
              <a:rPr lang="fr-FR" sz="1300" dirty="0">
                <a:sym typeface="Wingdings" panose="05000000000000000000" pitchFamily="2" charset="2"/>
              </a:rPr>
              <a:t>instruction, commanditaire)</a:t>
            </a:r>
            <a:endParaRPr lang="fr-FR" sz="13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300" dirty="0">
                <a:solidFill>
                  <a:schemeClr val="accent2"/>
                </a:solidFill>
              </a:rPr>
              <a:t>Prise en compte des circonstances présentées par l’accusé </a:t>
            </a:r>
            <a:r>
              <a:rPr lang="fr-FR" sz="1300" dirty="0"/>
              <a:t>dans la déclaration écrite (</a:t>
            </a:r>
            <a:r>
              <a:rPr lang="ja-JP" altLang="fr-FR" sz="1300" dirty="0"/>
              <a:t>情状酌量</a:t>
            </a:r>
            <a:r>
              <a:rPr lang="fr-FR" altLang="ja-JP" sz="1300" dirty="0"/>
              <a:t>)</a:t>
            </a:r>
            <a:r>
              <a:rPr lang="fr-FR" sz="1300" dirty="0"/>
              <a:t> – art. 66 CP.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sz="1300" dirty="0"/>
              <a:t>La réduction de la peine dépendra de la peine sur laquelle elle </a:t>
            </a:r>
            <a:br>
              <a:rPr lang="fr-FR" altLang="ja-JP" sz="1300" dirty="0"/>
            </a:br>
            <a:r>
              <a:rPr lang="fr-FR" altLang="ja-JP" sz="1300" dirty="0"/>
              <a:t>s’applique. /!\ Comme pour les circonstances aggravantes, les </a:t>
            </a:r>
            <a:br>
              <a:rPr lang="fr-FR" altLang="ja-JP" sz="1300" dirty="0"/>
            </a:br>
            <a:r>
              <a:rPr lang="fr-FR" altLang="ja-JP" sz="1300" dirty="0"/>
              <a:t>circonstances atténuantes réduisent les peines maximales et minimales </a:t>
            </a:r>
            <a:br>
              <a:rPr lang="fr-FR" altLang="ja-JP" sz="1300" dirty="0"/>
            </a:br>
            <a:r>
              <a:rPr lang="fr-FR" altLang="ja-JP" sz="1300" dirty="0"/>
              <a:t>encourues (et non la peine « qui aurait été prononcée »).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sz="1100" dirty="0">
                <a:solidFill>
                  <a:schemeClr val="accent2"/>
                </a:solidFill>
              </a:rPr>
              <a:t>Peine de mort </a:t>
            </a:r>
            <a:r>
              <a:rPr lang="fr-FR" altLang="ja-JP" sz="1100" dirty="0">
                <a:sym typeface="Wingdings" panose="05000000000000000000" pitchFamily="2" charset="2"/>
              </a:rPr>
              <a:t>: prison de 10 ans jusqu’à la perpétuité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sz="1100" dirty="0">
                <a:solidFill>
                  <a:schemeClr val="accent2"/>
                </a:solidFill>
                <a:sym typeface="Wingdings" panose="05000000000000000000" pitchFamily="2" charset="2"/>
              </a:rPr>
              <a:t>Prison à perpétuité </a:t>
            </a:r>
            <a:r>
              <a:rPr lang="fr-FR" altLang="ja-JP" sz="1100" dirty="0">
                <a:sym typeface="Wingdings" panose="05000000000000000000" pitchFamily="2" charset="2"/>
              </a:rPr>
              <a:t>: prison de 7 à 30 ans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sz="1100" dirty="0">
                <a:solidFill>
                  <a:schemeClr val="accent2"/>
                </a:solidFill>
                <a:sym typeface="Wingdings" panose="05000000000000000000" pitchFamily="2" charset="2"/>
              </a:rPr>
              <a:t>Prison à durée déterminée </a:t>
            </a:r>
            <a:r>
              <a:rPr lang="fr-FR" altLang="ja-JP" sz="1100" dirty="0">
                <a:sym typeface="Wingdings" panose="05000000000000000000" pitchFamily="2" charset="2"/>
              </a:rPr>
              <a:t>: </a:t>
            </a:r>
            <a:r>
              <a:rPr lang="fr-FR" altLang="ja-JP" sz="1100">
                <a:sym typeface="Wingdings" panose="05000000000000000000" pitchFamily="2" charset="2"/>
              </a:rPr>
              <a:t>durées minimale et maximale </a:t>
            </a:r>
            <a:r>
              <a:rPr lang="fr-FR" altLang="ja-JP" sz="1100" dirty="0">
                <a:sym typeface="Wingdings" panose="05000000000000000000" pitchFamily="2" charset="2"/>
              </a:rPr>
              <a:t>divisées par 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sz="1100" dirty="0">
                <a:solidFill>
                  <a:schemeClr val="accent2"/>
                </a:solidFill>
                <a:sym typeface="Wingdings" panose="05000000000000000000" pitchFamily="2" charset="2"/>
              </a:rPr>
              <a:t>Amende </a:t>
            </a:r>
            <a:r>
              <a:rPr lang="fr-FR" altLang="ja-JP" sz="1100" dirty="0">
                <a:sym typeface="Wingdings" panose="05000000000000000000" pitchFamily="2" charset="2"/>
              </a:rPr>
              <a:t>: montant divisé par 2 (en général)</a:t>
            </a:r>
          </a:p>
        </p:txBody>
      </p:sp>
      <p:pic>
        <p:nvPicPr>
          <p:cNvPr id="2050" name="Picture 2" descr="結愛ちゃんの苦しみ、悲しみ、絶望感は察するに余りある」母・優里被告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81128"/>
            <a:ext cx="3851920" cy="21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9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453"/>
    </mc:Choice>
    <mc:Fallback xmlns="">
      <p:transition spd="slow" advTm="474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84.5|34.4|421|23.4|141.3|364.9|16.5|57.4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88.1|92.8|381|185.4|81.5|3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58.8|18.6|93.8|79.5|96.2|132.5|45.3|61.4|2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71.3|67.8|247|74.5|62.3|5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1|66.8|52.2|236|4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56.8|2.3|77.8|46.4|275.5|90.5|4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9.6|8.3|47.1|75.5|21.8|215.1|21.6|36.5|8.1|1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5.3|27.4|132.5|60.7|115.9|62.2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2378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Light</vt:lpstr>
      <vt:lpstr>Wingdings</vt:lpstr>
      <vt:lpstr>DIN Alternate</vt:lpstr>
      <vt:lpstr>Arial</vt:lpstr>
      <vt:lpstr>Gill Sans MT</vt:lpstr>
      <vt:lpstr>Wingdings 2</vt:lpstr>
      <vt:lpstr>MS Gothic</vt:lpstr>
      <vt:lpstr>Calibri</vt:lpstr>
      <vt:lpstr>Thème Office</vt:lpstr>
      <vt:lpstr>Dividende</vt:lpstr>
      <vt:lpstr>II) Droit pénal substantiel</vt:lpstr>
      <vt:lpstr>Les éléments constitutifs d’une infraction</vt:lpstr>
      <vt:lpstr>Les clauses d’irresponsabilités pénales</vt:lpstr>
      <vt:lpstr>Les cas de la tentative et de la complicité</vt:lpstr>
      <vt:lpstr>Le cas des infractions  non intentionnelles</vt:lpstr>
      <vt:lpstr>B) Les sanctions pénales</vt:lpstr>
      <vt:lpstr>Les peines encourues</vt:lpstr>
      <vt:lpstr>Les circonstances aggravantes</vt:lpstr>
      <vt:lpstr>Les circonstances atténuantes</vt:lpstr>
      <vt:lpstr>L’inconstitutionnalité du parricide 尊属殺人 (そんぞくさつじん)</vt:lpstr>
      <vt:lpstr>La peine de mort au japon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Grivaud</dc:creator>
  <cp:lastModifiedBy>Anna DAI</cp:lastModifiedBy>
  <cp:revision>16</cp:revision>
  <dcterms:created xsi:type="dcterms:W3CDTF">2020-05-18T14:52:50Z</dcterms:created>
  <dcterms:modified xsi:type="dcterms:W3CDTF">2022-05-02T20:38:05Z</dcterms:modified>
</cp:coreProperties>
</file>