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591" r:id="rId2"/>
    <p:sldId id="589" r:id="rId3"/>
    <p:sldId id="418" r:id="rId4"/>
    <p:sldId id="650" r:id="rId5"/>
    <p:sldId id="647" r:id="rId6"/>
    <p:sldId id="648" r:id="rId7"/>
    <p:sldId id="608" r:id="rId8"/>
    <p:sldId id="649" r:id="rId9"/>
    <p:sldId id="651" r:id="rId10"/>
    <p:sldId id="420" r:id="rId11"/>
    <p:sldId id="610" r:id="rId12"/>
    <p:sldId id="422" r:id="rId13"/>
    <p:sldId id="423" r:id="rId14"/>
    <p:sldId id="64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ITRE 2 - SOURCES DU DROIT, ORGANES ET PERSONNELS DE JUSTICE" id="{B9EB7532-D10B-4F84-92FC-BD82B7EF8C78}">
          <p14:sldIdLst>
            <p14:sldId id="591"/>
            <p14:sldId id="589"/>
            <p14:sldId id="418"/>
            <p14:sldId id="650"/>
            <p14:sldId id="647"/>
            <p14:sldId id="648"/>
            <p14:sldId id="608"/>
            <p14:sldId id="649"/>
            <p14:sldId id="651"/>
            <p14:sldId id="420"/>
            <p14:sldId id="610"/>
            <p14:sldId id="422"/>
            <p14:sldId id="423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3325" autoAdjust="0"/>
  </p:normalViewPr>
  <p:slideViewPr>
    <p:cSldViewPr>
      <p:cViewPr varScale="1">
        <p:scale>
          <a:sx n="61" d="100"/>
          <a:sy n="61" d="100"/>
        </p:scale>
        <p:origin x="10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4%BA%A4%E6%88%A6%E6%A8%A9" TargetMode="External"/><Relationship Id="rId3" Type="http://schemas.openxmlformats.org/officeDocument/2006/relationships/hyperlink" Target="https://ja.wikipedia.org/wiki/%E5%9B%BD%E6%A8%A9" TargetMode="External"/><Relationship Id="rId7" Type="http://schemas.openxmlformats.org/officeDocument/2006/relationships/hyperlink" Target="https://ja.wikipedia.org/wiki/%E6%88%A6%E5%8A%9B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a.wikipedia.org/wiki/%E5%9B%BD%E9%9A%9B%E7%B4%9B%E4%BA%89" TargetMode="External"/><Relationship Id="rId5" Type="http://schemas.openxmlformats.org/officeDocument/2006/relationships/hyperlink" Target="https://ja.wikipedia.org/wiki/%E5%A8%81%E5%9A%87" TargetMode="External"/><Relationship Id="rId4" Type="http://schemas.openxmlformats.org/officeDocument/2006/relationships/hyperlink" Target="https://ja.wikipedia.org/wiki/%E6%88%A6%E4%BA%8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5451B-344F-48E1-BC4E-21D474F512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17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5451B-344F-48E1-BC4E-21D474F5123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0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5451B-344F-48E1-BC4E-21D474F512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6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国権"/>
              </a:rPr>
              <a:t>国権</a:t>
            </a:r>
            <a:r>
              <a:rPr lang="ja-JP" altLang="fr-FR" dirty="0" smtClean="0"/>
              <a:t>の発動たる</a:t>
            </a:r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戦争"/>
              </a:rPr>
              <a:t>戦争</a:t>
            </a:r>
            <a:r>
              <a:rPr lang="ja-JP" altLang="fr-FR" dirty="0" smtClean="0"/>
              <a:t>と、武力による</a:t>
            </a:r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威嚇"/>
              </a:rPr>
              <a:t>威嚇</a:t>
            </a:r>
            <a:r>
              <a:rPr lang="ja-JP" altLang="fr-FR" dirty="0" smtClean="0"/>
              <a:t>又は武力の行使は、</a:t>
            </a:r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国際紛争"/>
              </a:rPr>
              <a:t>国際紛争</a:t>
            </a:r>
            <a:r>
              <a:rPr lang="ja-JP" altLang="fr-FR" dirty="0" smtClean="0"/>
              <a:t>を解決する手段としては、永久にこれを放棄する。前項の目的を達するため、陸海空軍その他の</a:t>
            </a:r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戦力"/>
              </a:rPr>
              <a:t>戦力</a:t>
            </a:r>
            <a:r>
              <a:rPr lang="ja-JP" altLang="fr-FR" dirty="0" smtClean="0"/>
              <a:t>は、これを保持しない。国の</a:t>
            </a:r>
            <a:r>
              <a:rPr lang="ja-JP" altLang="fr-F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交戦権"/>
              </a:rPr>
              <a:t>交戦権</a:t>
            </a:r>
            <a:r>
              <a:rPr lang="ja-JP" altLang="fr-FR" dirty="0" smtClean="0"/>
              <a:t>は、これを認めない。</a:t>
            </a:r>
            <a:endParaRPr lang="fr-FR" altLang="ja-JP" dirty="0" smtClean="0"/>
          </a:p>
          <a:p>
            <a:endParaRPr lang="fr-FR" dirty="0" smtClean="0"/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peuple japonais renonce à jamais à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guerre en tant que droit souverain de la nation,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à la menace, ou à l’usage de la force comme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moyen de règlement des conflits internationaux.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atteindre le but fixé au paragraphe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précédent, il ne sera jamais maintenu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forces terrestres, navales et aériennes, ou autre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potentiel de guerre. Le droit de belligérance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l’État ne sera pas reconnu.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5451B-344F-48E1-BC4E-21D474F5123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fait Abe 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directeur adjoint était contre.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5451B-344F-48E1-BC4E-21D474F5123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9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17/02/2022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 – fonctionnement du droit &amp; organisation de la justice au japon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 – Sources de droit et hiérarchie des normes au Japon (Séance 4 &amp; 5)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II – Les tribunaux et professions judiciaires (Séance 6)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40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040" y="869848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fr-FR" altLang="ja-JP" sz="2000" dirty="0" smtClean="0">
                <a:solidFill>
                  <a:schemeClr val="bg2"/>
                </a:solidFill>
              </a:rPr>
              <a:t>L’autre contrôle </a:t>
            </a:r>
            <a:r>
              <a:rPr lang="fr-FR" altLang="ja-JP" sz="2000" dirty="0">
                <a:solidFill>
                  <a:schemeClr val="bg2"/>
                </a:solidFill>
              </a:rPr>
              <a:t>c</a:t>
            </a:r>
            <a:r>
              <a:rPr lang="fr-FR" altLang="ja-JP" sz="2000" dirty="0" smtClean="0">
                <a:solidFill>
                  <a:schemeClr val="bg2"/>
                </a:solidFill>
              </a:rPr>
              <a:t>onstitutionnel (officieux) de la DLC</a:t>
            </a:r>
            <a:br>
              <a:rPr lang="fr-FR" altLang="ja-JP" sz="2000" dirty="0" smtClean="0">
                <a:solidFill>
                  <a:schemeClr val="bg2"/>
                </a:solidFill>
              </a:rPr>
            </a:br>
            <a:r>
              <a:rPr lang="ja-JP" altLang="fr-FR" sz="2000" dirty="0">
                <a:solidFill>
                  <a:schemeClr val="bg2"/>
                </a:solidFill>
              </a:rPr>
              <a:t>内閣法制</a:t>
            </a:r>
            <a:r>
              <a:rPr lang="ja-JP" altLang="fr-FR" sz="2000" dirty="0" smtClean="0">
                <a:solidFill>
                  <a:schemeClr val="bg2"/>
                </a:solidFill>
              </a:rPr>
              <a:t>局による別の違憲審査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464" y="1988840"/>
            <a:ext cx="8784976" cy="4842969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400" dirty="0" smtClean="0"/>
              <a:t>Il existe cependant un autre contrôle constitutionnel réalisé par la </a:t>
            </a:r>
            <a:r>
              <a:rPr lang="fr-FR" altLang="ja-JP" sz="2400" dirty="0" smtClean="0">
                <a:solidFill>
                  <a:schemeClr val="accent2"/>
                </a:solidFill>
              </a:rPr>
              <a:t>Direction Législative du Cabinet </a:t>
            </a:r>
            <a:r>
              <a:rPr lang="fr-FR" altLang="ja-JP" sz="2400" dirty="0" smtClean="0"/>
              <a:t>(DLC) – </a:t>
            </a:r>
            <a:r>
              <a:rPr lang="ja-JP" altLang="fr-FR" sz="2400" dirty="0" smtClean="0"/>
              <a:t>内閣法制局</a:t>
            </a:r>
            <a:endParaRPr lang="fr-FR" altLang="ja-JP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fr-FR" altLang="ja-JP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 smtClean="0"/>
              <a:t>Elle </a:t>
            </a:r>
            <a:r>
              <a:rPr lang="fr-FR" sz="2400" dirty="0"/>
              <a:t>est </a:t>
            </a:r>
            <a:r>
              <a:rPr lang="fr-FR" sz="2400" dirty="0" smtClean="0"/>
              <a:t>rattachée </a:t>
            </a:r>
            <a:r>
              <a:rPr lang="fr-FR" sz="2400" dirty="0"/>
              <a:t>au Cabinet, mais est </a:t>
            </a:r>
            <a:r>
              <a:rPr lang="fr-FR" sz="2400" dirty="0" smtClean="0"/>
              <a:t>composée </a:t>
            </a:r>
            <a:r>
              <a:rPr lang="fr-FR" sz="2400" dirty="0"/>
              <a:t>de hauts fonctionnaires </a:t>
            </a:r>
            <a:r>
              <a:rPr lang="fr-FR" sz="2400" dirty="0">
                <a:solidFill>
                  <a:schemeClr val="accent2"/>
                </a:solidFill>
              </a:rPr>
              <a:t>relativement </a:t>
            </a:r>
            <a:r>
              <a:rPr lang="fr-FR" sz="2400" dirty="0" smtClean="0">
                <a:solidFill>
                  <a:schemeClr val="accent2"/>
                </a:solidFill>
              </a:rPr>
              <a:t>indépendants </a:t>
            </a:r>
            <a:r>
              <a:rPr lang="fr-FR" sz="2400" dirty="0" smtClean="0"/>
              <a:t>des </a:t>
            </a:r>
            <a:r>
              <a:rPr lang="fr-FR" sz="2400" dirty="0"/>
              <a:t>hommes politiques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altLang="ja-JP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 smtClean="0"/>
              <a:t>Avant qu’ils ne soient soumis à la Diète, elle vérifie que les projets de loi du Cabinet (gouvernement) sont en accord avec la Constitution : c’est un </a:t>
            </a:r>
            <a:r>
              <a:rPr lang="fr-FR" sz="2400" dirty="0" smtClean="0">
                <a:solidFill>
                  <a:schemeClr val="accent2"/>
                </a:solidFill>
              </a:rPr>
              <a:t>contrôle </a:t>
            </a:r>
            <a:r>
              <a:rPr lang="fr-FR" sz="2400" i="1" dirty="0" smtClean="0">
                <a:solidFill>
                  <a:schemeClr val="accent2"/>
                </a:solidFill>
              </a:rPr>
              <a:t>a priori </a:t>
            </a:r>
            <a:r>
              <a:rPr lang="fr-FR" sz="2400" dirty="0" smtClean="0"/>
              <a:t>(</a:t>
            </a:r>
            <a:r>
              <a:rPr lang="ja-JP" altLang="fr-FR" sz="2400" dirty="0" smtClean="0"/>
              <a:t>事前的審査）</a:t>
            </a: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fr-FR" sz="2400" dirty="0" smtClean="0"/>
          </a:p>
        </p:txBody>
      </p:sp>
      <p:pic>
        <p:nvPicPr>
          <p:cNvPr id="4098" name="Picture 2" descr="C:\Users\Nono\Documents\Documents japon\Thèse\ADMINISTRATIF - CANDIDATURES\MCF\2018\Paris 7\Audition\Cours\Central-Government-Building-4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08888"/>
            <a:ext cx="3870430" cy="25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åé£æ³å¶å±ãéæ²å¯©æ»ãéç¨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42"/>
          <a:stretch/>
        </p:blipFill>
        <p:spPr bwMode="auto">
          <a:xfrm>
            <a:off x="2894766" y="1859394"/>
            <a:ext cx="3312368" cy="35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22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056" y="839217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fr-FR" altLang="ja-JP" sz="2400" dirty="0" smtClean="0">
                <a:solidFill>
                  <a:schemeClr val="bg2"/>
                </a:solidFill>
              </a:rPr>
              <a:t>Étude de cas : l’autodéfense collective</a:t>
            </a:r>
            <a:br>
              <a:rPr lang="fr-FR" altLang="ja-JP" sz="2400" dirty="0" smtClean="0">
                <a:solidFill>
                  <a:schemeClr val="bg2"/>
                </a:solidFill>
              </a:rPr>
            </a:br>
            <a:r>
              <a:rPr lang="ja-JP" altLang="fr-FR" sz="2400" dirty="0">
                <a:solidFill>
                  <a:schemeClr val="bg2"/>
                </a:solidFill>
              </a:rPr>
              <a:t>事例研</a:t>
            </a:r>
            <a:r>
              <a:rPr lang="ja-JP" altLang="fr-FR" sz="2400" dirty="0" smtClean="0">
                <a:solidFill>
                  <a:schemeClr val="bg2"/>
                </a:solidFill>
              </a:rPr>
              <a:t>究：集団的自衛権　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08" y="1860360"/>
            <a:ext cx="9036496" cy="47369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600" dirty="0" smtClean="0"/>
              <a:t>Le Premier Ministre Abe veut introduire une loi qui reconnaîtrait aux FAD la possibilité de recourir à la force en cas </a:t>
            </a:r>
            <a:r>
              <a:rPr lang="fr-FR" sz="2600" dirty="0" smtClean="0">
                <a:solidFill>
                  <a:schemeClr val="accent2"/>
                </a:solidFill>
              </a:rPr>
              <a:t>d’autodéfense collective</a:t>
            </a:r>
            <a:r>
              <a:rPr lang="fr-FR" dirty="0">
                <a:solidFill>
                  <a:schemeClr val="accent2"/>
                </a:solidFill>
              </a:rPr>
              <a:t/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ja-JP" altLang="fr-FR" sz="2400" dirty="0" smtClean="0">
                <a:solidFill>
                  <a:schemeClr val="accent2"/>
                </a:solidFill>
              </a:rPr>
              <a:t>（</a:t>
            </a:r>
            <a:r>
              <a:rPr lang="ja-JP" altLang="fr-FR" sz="2400" dirty="0" smtClean="0"/>
              <a:t>安倍首相は集団的自衛権による武力行使の容認を希望）</a:t>
            </a: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Mais </a:t>
            </a:r>
            <a:r>
              <a:rPr lang="fr-FR" dirty="0" smtClean="0">
                <a:solidFill>
                  <a:schemeClr val="accent2"/>
                </a:solidFill>
              </a:rPr>
              <a:t>l’article 9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altLang="ja-JP" sz="2200" dirty="0" smtClean="0"/>
              <a:t>(</a:t>
            </a:r>
            <a:r>
              <a:rPr lang="ja-JP" altLang="fr-FR" sz="2200" dirty="0"/>
              <a:t>第</a:t>
            </a:r>
            <a:r>
              <a:rPr lang="fr-FR" altLang="ja-JP" sz="2200" dirty="0"/>
              <a:t>9</a:t>
            </a:r>
            <a:r>
              <a:rPr lang="ja-JP" altLang="fr-FR" sz="2200" dirty="0"/>
              <a:t>条</a:t>
            </a:r>
            <a:r>
              <a:rPr lang="fr-FR" altLang="ja-JP" sz="2200" dirty="0" smtClean="0"/>
              <a:t>) </a:t>
            </a:r>
            <a:r>
              <a:rPr lang="fr-FR" dirty="0" smtClean="0"/>
              <a:t>de la</a:t>
            </a:r>
            <a:r>
              <a:rPr lang="fr-FR" altLang="ja-JP" sz="2200" dirty="0" smtClean="0"/>
              <a:t> </a:t>
            </a:r>
            <a:r>
              <a:rPr lang="fr-FR" dirty="0" smtClean="0"/>
              <a:t>Constitution semble s’y </a:t>
            </a:r>
            <a:r>
              <a:rPr lang="fr-FR" dirty="0" smtClean="0">
                <a:solidFill>
                  <a:schemeClr val="accent2"/>
                </a:solidFill>
              </a:rPr>
              <a:t>opposer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1) Réviser la Constitution (</a:t>
            </a:r>
            <a:r>
              <a:rPr lang="ja-JP" altLang="fr-FR" dirty="0" smtClean="0"/>
              <a:t>憲法改正</a:t>
            </a:r>
            <a:r>
              <a:rPr lang="fr-FR" altLang="ja-JP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 smtClean="0">
                <a:solidFill>
                  <a:schemeClr val="accent2"/>
                </a:solidFill>
              </a:rPr>
              <a:t>conditions</a:t>
            </a:r>
            <a:r>
              <a:rPr lang="fr-FR" dirty="0" smtClean="0">
                <a:solidFill>
                  <a:schemeClr val="tx1"/>
                </a:solidFill>
              </a:rPr>
              <a:t> sont assez </a:t>
            </a:r>
            <a:r>
              <a:rPr lang="fr-FR" dirty="0" smtClean="0">
                <a:solidFill>
                  <a:schemeClr val="accent2"/>
                </a:solidFill>
              </a:rPr>
              <a:t>strictes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(art. 96 : 2/3 dans chaque chambre + référendum </a:t>
            </a:r>
            <a:r>
              <a:rPr lang="fr-FR" dirty="0" smtClean="0">
                <a:sym typeface="Wingdings" panose="05000000000000000000" pitchFamily="2" charset="2"/>
              </a:rPr>
              <a:t>Constitution dite « rigide » </a:t>
            </a:r>
            <a:r>
              <a:rPr lang="ja-JP" altLang="fr-FR" dirty="0" smtClean="0">
                <a:sym typeface="Wingdings" panose="05000000000000000000" pitchFamily="2" charset="2"/>
              </a:rPr>
              <a:t>硬性憲法　</a:t>
            </a:r>
            <a:r>
              <a:rPr lang="ja-JP" altLang="fr-FR" sz="1100" dirty="0" smtClean="0">
                <a:sym typeface="Wingdings" panose="05000000000000000000" pitchFamily="2" charset="2"/>
              </a:rPr>
              <a:t>こうせいけんぽう</a:t>
            </a:r>
            <a:r>
              <a:rPr lang="ja-JP" altLang="fr-FR" dirty="0" smtClean="0">
                <a:sym typeface="Wingdings" panose="05000000000000000000" pitchFamily="2" charset="2"/>
              </a:rPr>
              <a:t>　≠</a:t>
            </a:r>
            <a:r>
              <a:rPr lang="fr-FR" altLang="ja-JP" dirty="0" smtClean="0">
                <a:sym typeface="Wingdings" panose="05000000000000000000" pitchFamily="2" charset="2"/>
              </a:rPr>
              <a:t> Constitution « souple » </a:t>
            </a:r>
            <a:r>
              <a:rPr lang="ja-JP" altLang="fr-FR" dirty="0" smtClean="0">
                <a:sym typeface="Wingdings" panose="05000000000000000000" pitchFamily="2" charset="2"/>
              </a:rPr>
              <a:t>軟性憲法　</a:t>
            </a:r>
            <a:r>
              <a:rPr lang="ja-JP" altLang="fr-FR" sz="1100" dirty="0" smtClean="0">
                <a:solidFill>
                  <a:srgbClr val="3D3D3D"/>
                </a:solidFill>
                <a:sym typeface="Wingdings" panose="05000000000000000000" pitchFamily="2" charset="2"/>
              </a:rPr>
              <a:t>なんせ</a:t>
            </a:r>
            <a:r>
              <a:rPr lang="ja-JP" altLang="fr-FR" sz="1100" dirty="0">
                <a:solidFill>
                  <a:srgbClr val="3D3D3D"/>
                </a:solidFill>
                <a:sym typeface="Wingdings" panose="05000000000000000000" pitchFamily="2" charset="2"/>
              </a:rPr>
              <a:t>いけんぽう</a:t>
            </a:r>
            <a:r>
              <a:rPr lang="fr-FR" altLang="ja-JP" dirty="0" smtClean="0"/>
              <a:t>)</a:t>
            </a:r>
            <a:endParaRPr lang="fr-FR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2) Réviser par </a:t>
            </a:r>
            <a:r>
              <a:rPr lang="fr-FR" dirty="0" smtClean="0">
                <a:solidFill>
                  <a:schemeClr val="accent2"/>
                </a:solidFill>
              </a:rPr>
              <a:t>interprétation</a:t>
            </a:r>
            <a:r>
              <a:rPr lang="fr-FR" dirty="0" smtClean="0"/>
              <a:t> (</a:t>
            </a:r>
            <a:r>
              <a:rPr lang="ja-JP" altLang="fr-FR" dirty="0" smtClean="0"/>
              <a:t>解釈改憲</a:t>
            </a:r>
            <a:r>
              <a:rPr lang="fr-FR" altLang="ja-JP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1"/>
                </a:solidFill>
              </a:rPr>
              <a:t>L’article 9 interdit la guerre offensive, mais pas la légitime défense, </a:t>
            </a:r>
            <a:r>
              <a:rPr lang="fr-FR" u="sng" dirty="0" smtClean="0">
                <a:solidFill>
                  <a:schemeClr val="tx1"/>
                </a:solidFill>
              </a:rPr>
              <a:t>même dans les cas où il s’agit de défendre un allié</a:t>
            </a:r>
            <a:endParaRPr lang="fr-FR" u="sng" dirty="0">
              <a:solidFill>
                <a:schemeClr val="tx1"/>
              </a:solidFill>
            </a:endParaRPr>
          </a:p>
        </p:txBody>
      </p:sp>
      <p:pic>
        <p:nvPicPr>
          <p:cNvPr id="2053" name="Picture 5" descr="RÃ©sultat de recherche d'images pour &quot;å®å éå£çèªè¡æ¨©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78" y="3284984"/>
            <a:ext cx="5472608" cy="3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45167" y="1128634"/>
            <a:ext cx="4209405" cy="5449900"/>
            <a:chOff x="323528" y="1404280"/>
            <a:chExt cx="4209405" cy="5449900"/>
          </a:xfrm>
        </p:grpSpPr>
        <p:grpSp>
          <p:nvGrpSpPr>
            <p:cNvPr id="4" name="Groupe 3"/>
            <p:cNvGrpSpPr/>
            <p:nvPr/>
          </p:nvGrpSpPr>
          <p:grpSpPr>
            <a:xfrm>
              <a:off x="323528" y="1404280"/>
              <a:ext cx="2880320" cy="5449900"/>
              <a:chOff x="-541251" y="1079641"/>
              <a:chExt cx="3314700" cy="6827151"/>
            </a:xfrm>
          </p:grpSpPr>
          <p:pic>
            <p:nvPicPr>
              <p:cNvPr id="2050" name="Picture 2" descr="C:\Users\Nono\Documents\Documents japon\Thèse\ADMINISTRATIF - CANDIDATURES\MCF\2018\Paris 7\Audition\Cours\Acomm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41251" y="1556792"/>
                <a:ext cx="3314700" cy="635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-541251" y="1079641"/>
                <a:ext cx="3314699" cy="4241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ja-JP" sz="1600" b="1" dirty="0">
                    <a:solidFill>
                      <a:schemeClr val="accent2"/>
                    </a:solidFill>
                  </a:rPr>
                  <a:t>Autodéfense</a:t>
                </a:r>
                <a:r>
                  <a:rPr lang="fr-FR" altLang="ja-JP" sz="1600" b="1" dirty="0" smtClean="0">
                    <a:solidFill>
                      <a:schemeClr val="accent2"/>
                    </a:solidFill>
                  </a:rPr>
                  <a:t> individuelle</a:t>
                </a:r>
              </a:p>
            </p:txBody>
          </p:sp>
        </p:grpSp>
        <p:pic>
          <p:nvPicPr>
            <p:cNvPr id="14" name="Picture 7" descr="C:\Users\Nono\Documents\Documents japon\Thèse\ADMINISTRATIF - CANDIDATURES\MCF\2018\Paris 7\Audition\Cours\coutil-et-croix-2149597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51"/>
            <a:stretch/>
          </p:blipFill>
          <p:spPr bwMode="auto">
            <a:xfrm>
              <a:off x="3438748" y="5121471"/>
              <a:ext cx="1094185" cy="99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e 10"/>
          <p:cNvGrpSpPr/>
          <p:nvPr/>
        </p:nvGrpSpPr>
        <p:grpSpPr>
          <a:xfrm>
            <a:off x="4905320" y="1034636"/>
            <a:ext cx="3957063" cy="5531322"/>
            <a:chOff x="5043302" y="1268760"/>
            <a:chExt cx="3957063" cy="5531322"/>
          </a:xfrm>
        </p:grpSpPr>
        <p:grpSp>
          <p:nvGrpSpPr>
            <p:cNvPr id="5" name="Groupe 4"/>
            <p:cNvGrpSpPr/>
            <p:nvPr/>
          </p:nvGrpSpPr>
          <p:grpSpPr>
            <a:xfrm>
              <a:off x="6268845" y="1268760"/>
              <a:ext cx="2731520" cy="5531322"/>
              <a:chOff x="6012161" y="1268760"/>
              <a:chExt cx="2731520" cy="5531322"/>
            </a:xfrm>
          </p:grpSpPr>
          <p:pic>
            <p:nvPicPr>
              <p:cNvPr id="2051" name="Picture 3" descr="C:\Users\Nono\Documents\Documents japon\Thèse\ADMINISTRATIF - CANDIDATURES\MCF\2018\Paris 7\Audition\Cours\0een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4270" y="1628800"/>
                <a:ext cx="2699410" cy="5171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ZoneTexte 7"/>
              <p:cNvSpPr txBox="1"/>
              <p:nvPr/>
            </p:nvSpPr>
            <p:spPr>
              <a:xfrm>
                <a:off x="6012161" y="1268760"/>
                <a:ext cx="273152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altLang="ja-JP" sz="1600" b="1" dirty="0" smtClean="0">
                    <a:solidFill>
                      <a:schemeClr val="accent2"/>
                    </a:solidFill>
                  </a:rPr>
                  <a:t>Autodéfense collective</a:t>
                </a:r>
              </a:p>
            </p:txBody>
          </p:sp>
        </p:grpSp>
        <p:pic>
          <p:nvPicPr>
            <p:cNvPr id="15" name="Picture 7" descr="C:\Users\Nono\Documents\Documents japon\Thèse\ADMINISTRATIF - CANDIDATURES\MCF\2018\Paris 7\Audition\Cours\coutil-et-croix-2149597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01"/>
            <a:stretch/>
          </p:blipFill>
          <p:spPr bwMode="auto">
            <a:xfrm>
              <a:off x="5043302" y="5085184"/>
              <a:ext cx="1008493" cy="97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5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fr-FR" altLang="ja-JP" sz="2400" dirty="0" smtClean="0">
                <a:solidFill>
                  <a:schemeClr val="bg2"/>
                </a:solidFill>
              </a:rPr>
              <a:t>Les obstacles à la révision par interprétation</a:t>
            </a:r>
            <a:br>
              <a:rPr lang="fr-FR" altLang="ja-JP" sz="2400" dirty="0" smtClean="0">
                <a:solidFill>
                  <a:schemeClr val="bg2"/>
                </a:solidFill>
              </a:rPr>
            </a:br>
            <a:r>
              <a:rPr lang="ja-JP" altLang="fr-FR" sz="2400" dirty="0" smtClean="0">
                <a:solidFill>
                  <a:schemeClr val="bg2"/>
                </a:solidFill>
              </a:rPr>
              <a:t>解釈改憲へのハードル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048" y="2204864"/>
            <a:ext cx="91440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sz="2400" dirty="0" smtClean="0"/>
              <a:t>1) La Cour Suprême ne se </a:t>
            </a:r>
            <a:r>
              <a:rPr lang="fr-FR" altLang="ja-JP" sz="2400" dirty="0" smtClean="0">
                <a:solidFill>
                  <a:schemeClr val="accent2"/>
                </a:solidFill>
              </a:rPr>
              <a:t>prononce pas sur la diplomatie </a:t>
            </a:r>
            <a:r>
              <a:rPr lang="fr-FR" altLang="ja-JP" sz="2400" dirty="0" smtClean="0"/>
              <a:t>et les </a:t>
            </a:r>
            <a:r>
              <a:rPr lang="fr-FR" altLang="ja-JP" sz="2400" dirty="0" smtClean="0">
                <a:solidFill>
                  <a:schemeClr val="accent2"/>
                </a:solidFill>
              </a:rPr>
              <a:t>FAD</a:t>
            </a:r>
            <a:r>
              <a:rPr lang="fr-FR" altLang="ja-JP" sz="2400" dirty="0" smtClean="0"/>
              <a:t> (théorie des actes de gouvernement - </a:t>
            </a:r>
            <a:r>
              <a:rPr lang="ja-JP" altLang="fr-FR" sz="2400" dirty="0" smtClean="0"/>
              <a:t>統</a:t>
            </a:r>
            <a:r>
              <a:rPr lang="ja-JP" altLang="fr-FR" sz="2400" dirty="0"/>
              <a:t>治行為</a:t>
            </a:r>
            <a:r>
              <a:rPr lang="ja-JP" altLang="fr-FR" sz="2400" dirty="0" smtClean="0"/>
              <a:t>論</a:t>
            </a:r>
            <a:r>
              <a:rPr lang="fr-FR" altLang="ja-JP" sz="24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 smtClean="0"/>
              <a:t>2) La DLC était formellement </a:t>
            </a:r>
            <a:r>
              <a:rPr lang="fr-FR" sz="2400" dirty="0" smtClean="0">
                <a:solidFill>
                  <a:schemeClr val="accent2"/>
                </a:solidFill>
              </a:rPr>
              <a:t>opposée à cette interprétation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 smtClean="0"/>
              <a:t>En août 2013 , Abe nomme à la tête de la DLC, </a:t>
            </a:r>
            <a:br>
              <a:rPr lang="fr-FR" sz="2400" dirty="0" smtClean="0"/>
            </a:br>
            <a:r>
              <a:rPr lang="fr-FR" sz="2400" dirty="0" smtClean="0"/>
              <a:t>Komatsu </a:t>
            </a:r>
            <a:r>
              <a:rPr lang="fr-FR" sz="2400" dirty="0" err="1" smtClean="0"/>
              <a:t>Ichirô</a:t>
            </a:r>
            <a:r>
              <a:rPr lang="fr-FR" sz="2400" dirty="0" smtClean="0"/>
              <a:t>, alors ambassadeur du Japon en France, qui est favorable à une </a:t>
            </a:r>
            <a:r>
              <a:rPr lang="fr-FR" sz="2400" dirty="0" smtClean="0">
                <a:solidFill>
                  <a:schemeClr val="accent2"/>
                </a:solidFill>
              </a:rPr>
              <a:t>révision par interprétation</a:t>
            </a:r>
            <a:r>
              <a:rPr lang="fr-FR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000" dirty="0" smtClean="0"/>
              <a:t>Le MAE veut renforcer les relations nippo-américaines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000" dirty="0" smtClean="0"/>
              <a:t>Abe avait parfaitement le droit de le nommer, mais depuis 1885, la coutume voulait  que le directeur adjoint (n°2) devienne le directeur (n°1)</a:t>
            </a: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5123" name="Picture 3" descr="C:\Users\Nono\Documents\Documents japon\Thèse\ADMINISTRATIF - CANDIDATURES\MCF\2018\Paris 7\Audition\Cours\内閣法制局長官：小松氏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3" t="12373" r="6169"/>
          <a:stretch/>
        </p:blipFill>
        <p:spPr bwMode="auto">
          <a:xfrm>
            <a:off x="1907704" y="2204864"/>
            <a:ext cx="5423799" cy="35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1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57335"/>
            <a:ext cx="9056276" cy="1080120"/>
          </a:xfrm>
          <a:noFill/>
        </p:spPr>
        <p:txBody>
          <a:bodyPr>
            <a:noAutofit/>
          </a:bodyPr>
          <a:lstStyle/>
          <a:p>
            <a:pPr algn="ctr"/>
            <a:r>
              <a:rPr lang="fr-FR" altLang="ja-JP" sz="2000" dirty="0" smtClean="0">
                <a:solidFill>
                  <a:schemeClr val="bg2"/>
                </a:solidFill>
              </a:rPr>
              <a:t>La constitutionnalité de l’autodéfense collective</a:t>
            </a:r>
            <a:br>
              <a:rPr lang="fr-FR" altLang="ja-JP" sz="2000" dirty="0" smtClean="0">
                <a:solidFill>
                  <a:schemeClr val="bg2"/>
                </a:solidFill>
              </a:rPr>
            </a:br>
            <a:r>
              <a:rPr lang="ja-JP" altLang="fr-FR" sz="2000" dirty="0" smtClean="0">
                <a:solidFill>
                  <a:schemeClr val="bg2"/>
                </a:solidFill>
              </a:rPr>
              <a:t>集団的自衛権の合憲性</a:t>
            </a:r>
            <a:endParaRPr lang="fr-FR" sz="1800" dirty="0">
              <a:solidFill>
                <a:schemeClr val="bg2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79512" y="1628800"/>
            <a:ext cx="3476164" cy="5205586"/>
            <a:chOff x="179512" y="1628800"/>
            <a:chExt cx="3476164" cy="5205586"/>
          </a:xfrm>
        </p:grpSpPr>
        <p:pic>
          <p:nvPicPr>
            <p:cNvPr id="3074" name="Picture 2" descr="C:\Users\Nono\Documents\Documents japon\Thèse\ADMINISTRATIF - CANDIDATURES\MCF\2018\Paris 7\Audition\Cours\20140701_syuda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139392"/>
              <a:ext cx="3476164" cy="4694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79512" y="1628800"/>
              <a:ext cx="3476164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ja-JP" sz="1600" b="1" dirty="0" smtClean="0"/>
                <a:t>1</a:t>
              </a:r>
              <a:r>
                <a:rPr lang="fr-FR" altLang="ja-JP" sz="1600" b="1" baseline="30000" dirty="0" smtClean="0"/>
                <a:t>er</a:t>
              </a:r>
              <a:r>
                <a:rPr lang="fr-FR" altLang="ja-JP" sz="1600" b="1" dirty="0" smtClean="0"/>
                <a:t> Juillet 2014 </a:t>
              </a:r>
            </a:p>
            <a:p>
              <a:pPr algn="ctr"/>
              <a:r>
                <a:rPr lang="fr-FR" altLang="ja-JP" sz="1600" b="1" dirty="0" smtClean="0">
                  <a:solidFill>
                    <a:schemeClr val="accent2"/>
                  </a:solidFill>
                </a:rPr>
                <a:t>Reconnaissance par le Cabinet</a:t>
              </a:r>
            </a:p>
          </p:txBody>
        </p:sp>
      </p:grpSp>
      <p:pic>
        <p:nvPicPr>
          <p:cNvPr id="3077" name="Picture 5" descr="C:\Users\Nono\Documents\Documents japon\Thèse\ADMINISTRATIF - CANDIDATURES\MCF\2018\Paris 7\Audition\Cours\e6a86a7e8a130f479bb8496cab4508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1" y="3645025"/>
            <a:ext cx="3865259" cy="25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655676" y="3645025"/>
            <a:ext cx="1924436" cy="926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5580112" y="1628799"/>
            <a:ext cx="3476164" cy="5205587"/>
            <a:chOff x="5580112" y="1628799"/>
            <a:chExt cx="3476164" cy="5205587"/>
          </a:xfrm>
        </p:grpSpPr>
        <p:pic>
          <p:nvPicPr>
            <p:cNvPr id="3079" name="Picture 7" descr="C:\Users\Nono\Documents\Documents japon\Thèse\ADMINISTRATIF - CANDIDATURES\MCF\2018\Paris 7\Audition\Cours\img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161406"/>
              <a:ext cx="3458315" cy="4672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5580112" y="1628799"/>
              <a:ext cx="3476164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ja-JP" sz="1600" b="1" dirty="0" smtClean="0"/>
                <a:t>19 Septembre 2015 </a:t>
              </a:r>
            </a:p>
            <a:p>
              <a:pPr algn="ctr"/>
              <a:r>
                <a:rPr lang="fr-FR" altLang="ja-JP" sz="1600" b="1" dirty="0" smtClean="0">
                  <a:solidFill>
                    <a:schemeClr val="accent2"/>
                  </a:solidFill>
                </a:rPr>
                <a:t>Adoption des lois à la Diète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95883" y="67493"/>
            <a:ext cx="5190634" cy="3316562"/>
            <a:chOff x="9673058" y="1550514"/>
            <a:chExt cx="7747000" cy="5105400"/>
          </a:xfrm>
        </p:grpSpPr>
        <p:pic>
          <p:nvPicPr>
            <p:cNvPr id="9" name="Picture 4" descr="C:\Users\Nono\Documents\Documents japon\Thèse\ADMINISTRATIF - CANDIDATURES\MCF\2018\Paris 7\Audition\Cours\pk2015091502100026_size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3058" y="1550514"/>
              <a:ext cx="7747000" cy="510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Ellipse 14"/>
            <p:cNvSpPr/>
            <p:nvPr/>
          </p:nvSpPr>
          <p:spPr>
            <a:xfrm>
              <a:off x="11484768" y="5135300"/>
              <a:ext cx="864096" cy="81947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3789024" y="5545036"/>
              <a:ext cx="864096" cy="81947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253724" y="3789040"/>
            <a:ext cx="4710764" cy="2313942"/>
            <a:chOff x="-9116617" y="4239095"/>
            <a:chExt cx="5672982" cy="3069083"/>
          </a:xfrm>
        </p:grpSpPr>
        <p:pic>
          <p:nvPicPr>
            <p:cNvPr id="3078" name="Picture 6" descr="C:\Users\Nono\Documents\Documents japon\Thèse\ADMINISTRATIF - CANDIDATURES\MCF\2018\Paris 7\Audition\Cours\33575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16617" y="4239095"/>
              <a:ext cx="5672982" cy="306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Ellipse 16"/>
            <p:cNvSpPr/>
            <p:nvPr/>
          </p:nvSpPr>
          <p:spPr>
            <a:xfrm>
              <a:off x="-7381328" y="5589240"/>
              <a:ext cx="1368152" cy="140397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830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8368294"/>
              </p:ext>
            </p:extLst>
          </p:nvPr>
        </p:nvGraphicFramePr>
        <p:xfrm>
          <a:off x="-43651" y="6835"/>
          <a:ext cx="9187651" cy="678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790650477"/>
                    </a:ext>
                  </a:extLst>
                </a:gridCol>
                <a:gridCol w="4068546">
                  <a:extLst>
                    <a:ext uri="{9D8B030D-6E8A-4147-A177-3AD203B41FA5}">
                      <a16:colId xmlns:a16="http://schemas.microsoft.com/office/drawing/2014/main" val="299199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486741"/>
                    </a:ext>
                  </a:extLst>
                </a:gridCol>
                <a:gridCol w="3507177">
                  <a:extLst>
                    <a:ext uri="{9D8B030D-6E8A-4147-A177-3AD203B41FA5}">
                      <a16:colId xmlns:a16="http://schemas.microsoft.com/office/drawing/2014/main" val="1064821951"/>
                    </a:ext>
                  </a:extLst>
                </a:gridCol>
              </a:tblGrid>
              <a:tr h="56267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Japon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France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05357"/>
                  </a:ext>
                </a:extLst>
              </a:tr>
              <a:tr h="562676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Modes de saisines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A priori</a:t>
                      </a:r>
                      <a:r>
                        <a:rPr lang="fr-FR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contrôle constitutionnel </a:t>
                      </a:r>
                      <a:r>
                        <a:rPr lang="fr-FR" u="sng" baseline="0" dirty="0" smtClean="0">
                          <a:sym typeface="Wingdings" panose="05000000000000000000" pitchFamily="2" charset="2"/>
                        </a:rPr>
                        <a:t>officieux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 réalisé par la DLC lors de l’élaboration d’un projet de loi</a:t>
                      </a:r>
                      <a:endParaRPr lang="fr-F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A priori </a:t>
                      </a:r>
                      <a:r>
                        <a:rPr lang="fr-FR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dirty="0" smtClean="0"/>
                        <a:t>entre l’adoption et la promulgation</a:t>
                      </a:r>
                      <a:r>
                        <a:rPr lang="fr-FR" baseline="0" dirty="0" smtClean="0"/>
                        <a:t> d’une loi.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Psdt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Rep</a:t>
                      </a:r>
                      <a:r>
                        <a:rPr lang="fr-FR" baseline="0" dirty="0" smtClean="0"/>
                        <a:t>.</a:t>
                      </a:r>
                      <a:r>
                        <a:rPr lang="fr-FR" dirty="0" smtClean="0"/>
                        <a:t>, PM, </a:t>
                      </a:r>
                      <a:r>
                        <a:rPr lang="fr-FR" dirty="0" err="1" smtClean="0"/>
                        <a:t>psdt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Ass</a:t>
                      </a:r>
                      <a:r>
                        <a:rPr lang="fr-FR" dirty="0" smtClean="0"/>
                        <a:t>. Nat., </a:t>
                      </a:r>
                      <a:r>
                        <a:rPr lang="fr-FR" dirty="0" err="1" smtClean="0"/>
                        <a:t>psdt</a:t>
                      </a:r>
                      <a:r>
                        <a:rPr lang="fr-FR" dirty="0" smtClean="0"/>
                        <a:t> Sénat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sz="1400" baseline="0" dirty="0" smtClean="0"/>
                        <a:t>(1958) </a:t>
                      </a:r>
                      <a:r>
                        <a:rPr lang="fr-FR" baseline="0" dirty="0" smtClean="0"/>
                        <a:t>+ 60 députés ou sénateurs </a:t>
                      </a:r>
                      <a:r>
                        <a:rPr lang="fr-FR" sz="1400" baseline="0" dirty="0" smtClean="0"/>
                        <a:t>(1974)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98106"/>
                  </a:ext>
                </a:extLst>
              </a:tr>
              <a:tr h="562676">
                <a:tc v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A posteriori</a:t>
                      </a:r>
                      <a:r>
                        <a:rPr lang="fr-FR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contrôle constitutionnel </a:t>
                      </a:r>
                      <a:r>
                        <a:rPr lang="fr-FR" u="sng" baseline="0" dirty="0" smtClean="0">
                          <a:sym typeface="Wingdings" panose="05000000000000000000" pitchFamily="2" charset="2"/>
                        </a:rPr>
                        <a:t>officiel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 réalisé par les tribunaux</a:t>
                      </a:r>
                      <a:endParaRPr lang="fr-F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A posteriori</a:t>
                      </a:r>
                      <a:r>
                        <a:rPr lang="fr-FR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dirty="0" smtClean="0"/>
                        <a:t>Depuis 2010</a:t>
                      </a:r>
                      <a:r>
                        <a:rPr lang="fr-FR" baseline="0" dirty="0" smtClean="0"/>
                        <a:t> avec la QPC (le CC est saisi par la Cour </a:t>
                      </a:r>
                      <a:r>
                        <a:rPr lang="fr-FR" baseline="0" dirty="0" err="1" smtClean="0"/>
                        <a:t>Cass</a:t>
                      </a:r>
                      <a:r>
                        <a:rPr lang="fr-FR" baseline="0" dirty="0" smtClean="0"/>
                        <a:t>. ou le Conseil d’</a:t>
                      </a:r>
                      <a:r>
                        <a:rPr lang="fr-FR" baseline="0" dirty="0" err="1" smtClean="0"/>
                        <a:t>Etat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346851"/>
                  </a:ext>
                </a:extLst>
              </a:tr>
              <a:tr h="56267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Voies de</a:t>
                      </a:r>
                      <a:r>
                        <a:rPr lang="fr-FR" baseline="0" dirty="0" smtClean="0"/>
                        <a:t> contrôle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Voie d’exception</a:t>
                      </a:r>
                      <a:r>
                        <a:rPr lang="fr-FR" sz="1800" baseline="0" dirty="0" smtClean="0"/>
                        <a:t> seulement (conformité de la norme à la Constitution dans le cadre d’une situation donnée). </a:t>
                      </a:r>
                      <a:r>
                        <a:rPr lang="fr-FR" sz="1800" baseline="0" dirty="0" err="1" smtClean="0"/>
                        <a:t>Pbm</a:t>
                      </a:r>
                      <a:r>
                        <a:rPr lang="fr-FR" sz="1800" baseline="0" dirty="0" smtClean="0"/>
                        <a:t> soulevé par le juge ou par une partie.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Voie d’action</a:t>
                      </a:r>
                      <a:r>
                        <a:rPr lang="fr-FR" baseline="0" dirty="0" smtClean="0"/>
                        <a:t> (ctrl </a:t>
                      </a:r>
                      <a:r>
                        <a:rPr lang="fr-FR" i="1" baseline="0" dirty="0" smtClean="0"/>
                        <a:t>a priori</a:t>
                      </a:r>
                      <a:r>
                        <a:rPr lang="fr-FR" i="0" baseline="0" dirty="0" smtClean="0"/>
                        <a:t>) /</a:t>
                      </a:r>
                      <a:br>
                        <a:rPr lang="fr-FR" i="0" baseline="0" dirty="0" smtClean="0"/>
                      </a:br>
                      <a:r>
                        <a:rPr lang="fr-FR" i="0" baseline="0" dirty="0" smtClean="0"/>
                        <a:t> </a:t>
                      </a:r>
                      <a:r>
                        <a:rPr lang="fr-FR" i="0" baseline="0" dirty="0" smtClean="0">
                          <a:solidFill>
                            <a:schemeClr val="accent2"/>
                          </a:solidFill>
                        </a:rPr>
                        <a:t>voie d’exception </a:t>
                      </a:r>
                      <a:r>
                        <a:rPr lang="fr-FR" i="0" baseline="0" dirty="0" smtClean="0"/>
                        <a:t>(ctrl </a:t>
                      </a:r>
                      <a:r>
                        <a:rPr lang="fr-FR" i="1" baseline="0" dirty="0" smtClean="0"/>
                        <a:t>a posteriori</a:t>
                      </a:r>
                      <a:r>
                        <a:rPr lang="fr-FR" i="0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993025"/>
                  </a:ext>
                </a:extLst>
              </a:tr>
              <a:tr h="5626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Natures et effets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Contrôle concret </a:t>
                      </a:r>
                      <a:r>
                        <a:rPr lang="fr-FR" dirty="0" smtClean="0"/>
                        <a:t>(au</a:t>
                      </a:r>
                      <a:r>
                        <a:rPr lang="fr-FR" baseline="0" dirty="0" smtClean="0"/>
                        <a:t> vu de l’affaire). </a:t>
                      </a:r>
                      <a:br>
                        <a:rPr lang="fr-FR" baseline="0" dirty="0" smtClean="0"/>
                      </a:br>
                      <a:r>
                        <a:rPr lang="fr-FR" baseline="0" dirty="0" smtClean="0">
                          <a:solidFill>
                            <a:schemeClr val="accent2"/>
                          </a:solidFill>
                        </a:rPr>
                        <a:t>Effet relatif </a:t>
                      </a:r>
                      <a:r>
                        <a:rPr lang="fr-FR" baseline="0" dirty="0" smtClean="0"/>
                        <a:t>de l’arrêt (article pas abrogé), mais </a:t>
                      </a:r>
                      <a:r>
                        <a:rPr lang="fr-FR" baseline="0" dirty="0" err="1" smtClean="0"/>
                        <a:t>ds</a:t>
                      </a:r>
                      <a:r>
                        <a:rPr lang="fr-FR" baseline="0" dirty="0" smtClean="0"/>
                        <a:t> les faits </a:t>
                      </a:r>
                      <a:r>
                        <a:rPr lang="fr-FR" u="none" baseline="0" dirty="0" smtClean="0">
                          <a:solidFill>
                            <a:schemeClr val="accent2"/>
                          </a:solidFill>
                        </a:rPr>
                        <a:t>effet absolu </a:t>
                      </a:r>
                      <a:r>
                        <a:rPr lang="fr-FR" baseline="0" dirty="0" smtClean="0"/>
                        <a:t>(application de l’article par les juges est suspendue).</a:t>
                      </a:r>
                      <a:br>
                        <a:rPr lang="fr-FR" baseline="0" dirty="0" smtClean="0"/>
                      </a:br>
                      <a:r>
                        <a:rPr lang="fr-FR" baseline="0" dirty="0" smtClean="0"/>
                        <a:t>Pas de </a:t>
                      </a:r>
                      <a:r>
                        <a:rPr lang="fr-FR" baseline="0" dirty="0" smtClean="0">
                          <a:solidFill>
                            <a:schemeClr val="accent2"/>
                          </a:solidFill>
                        </a:rPr>
                        <a:t>rétroactivité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Contrôle abstrait </a:t>
                      </a:r>
                      <a:r>
                        <a:rPr lang="fr-FR" baseline="0" dirty="0" smtClean="0"/>
                        <a:t>(ctrl </a:t>
                      </a:r>
                      <a:r>
                        <a:rPr lang="fr-FR" i="1" baseline="0" dirty="0" smtClean="0"/>
                        <a:t>a priori</a:t>
                      </a:r>
                      <a:r>
                        <a:rPr lang="fr-FR" i="0" baseline="0" dirty="0" smtClean="0"/>
                        <a:t>) – effet absolu / </a:t>
                      </a:r>
                      <a:r>
                        <a:rPr lang="fr-FR" i="0" baseline="0" dirty="0" smtClean="0">
                          <a:solidFill>
                            <a:schemeClr val="accent2"/>
                          </a:solidFill>
                        </a:rPr>
                        <a:t>contrôle concret </a:t>
                      </a:r>
                      <a:r>
                        <a:rPr lang="fr-FR" i="0" baseline="0" dirty="0" smtClean="0"/>
                        <a:t>(ctrl </a:t>
                      </a:r>
                      <a:r>
                        <a:rPr lang="fr-FR" i="1" baseline="0" dirty="0" smtClean="0"/>
                        <a:t>a posteriori</a:t>
                      </a:r>
                      <a:r>
                        <a:rPr lang="fr-FR" i="0" baseline="0" dirty="0" smtClean="0"/>
                        <a:t>) – effets = </a:t>
                      </a:r>
                      <a:r>
                        <a:rPr lang="fr-FR" i="0" baseline="0" dirty="0" err="1" smtClean="0"/>
                        <a:t>complexe</a:t>
                      </a:r>
                      <a:r>
                        <a:rPr lang="fr-FR" i="0" baseline="0" dirty="0" err="1" smtClean="0">
                          <a:sym typeface="Wingdings" panose="05000000000000000000" pitchFamily="2" charset="2"/>
                        </a:rPr>
                        <a:t>pbm</a:t>
                      </a:r>
                      <a:r>
                        <a:rPr lang="fr-FR" i="0" baseline="0" dirty="0" smtClean="0">
                          <a:sym typeface="Wingdings" panose="05000000000000000000" pitchFamily="2" charset="2"/>
                        </a:rPr>
                        <a:t> soulevé par juge </a:t>
                      </a:r>
                      <a:r>
                        <a:rPr lang="fr-FR" i="0" baseline="0" dirty="0" err="1" smtClean="0">
                          <a:sym typeface="Wingdings" panose="05000000000000000000" pitchFamily="2" charset="2"/>
                        </a:rPr>
                        <a:t>cass</a:t>
                      </a:r>
                      <a:r>
                        <a:rPr lang="fr-FR" i="0" baseline="0" dirty="0" smtClean="0">
                          <a:sym typeface="Wingdings" panose="05000000000000000000" pitchFamily="2" charset="2"/>
                        </a:rPr>
                        <a:t>. ou CE. </a:t>
                      </a:r>
                      <a:r>
                        <a:rPr lang="fr-FR" strike="sngStrike" baseline="0" dirty="0" smtClean="0">
                          <a:solidFill>
                            <a:schemeClr val="accent2"/>
                          </a:solidFill>
                        </a:rPr>
                        <a:t>Rétroactivité</a:t>
                      </a:r>
                      <a:r>
                        <a:rPr lang="fr-FR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-FR" baseline="0" dirty="0" smtClean="0"/>
                        <a:t>en </a:t>
                      </a:r>
                      <a:r>
                        <a:rPr lang="fr-FR" baseline="0" dirty="0" err="1" smtClean="0"/>
                        <a:t>pcpe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49690"/>
                  </a:ext>
                </a:extLst>
              </a:tr>
              <a:tr h="562676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Concen-tration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Diffus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ja-JP" altLang="fr-FR" sz="1800" dirty="0" smtClean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分散型</a:t>
                      </a:r>
                      <a:r>
                        <a:rPr lang="ja-JP" altLang="fr-FR" sz="1800" dirty="0" smtClean="0">
                          <a:sym typeface="Wingdings" panose="05000000000000000000" pitchFamily="2" charset="2"/>
                        </a:rPr>
                        <a:t>違憲審査制</a:t>
                      </a:r>
                      <a:r>
                        <a:rPr lang="fr-FR" altLang="ja-JP" sz="1800" dirty="0" smtClean="0">
                          <a:sym typeface="Wingdings" panose="05000000000000000000" pitchFamily="2" charset="2"/>
                        </a:rPr>
                        <a:t/>
                      </a:r>
                      <a:br>
                        <a:rPr lang="fr-FR" altLang="ja-JP" sz="1800" dirty="0" smtClean="0">
                          <a:sym typeface="Wingdings" panose="05000000000000000000" pitchFamily="2" charset="2"/>
                        </a:rPr>
                      </a:br>
                      <a:r>
                        <a:rPr lang="fr-FR" altLang="ja-JP" sz="1800" dirty="0" smtClean="0">
                          <a:sym typeface="Wingdings" panose="05000000000000000000" pitchFamily="2" charset="2"/>
                        </a:rPr>
                        <a:t>Tous les tribunaux peuvent exercer le contrôle (art. 81 &amp; 99 C.) et</a:t>
                      </a:r>
                      <a:r>
                        <a:rPr lang="fr-FR" altLang="ja-JP" sz="1800" baseline="0" dirty="0" smtClean="0">
                          <a:sym typeface="Wingdings" panose="05000000000000000000" pitchFamily="2" charset="2"/>
                        </a:rPr>
                        <a:t> pas seulement la CS (mais dernier ressort)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/>
                          </a:solidFill>
                        </a:rPr>
                        <a:t>Concentré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ja-JP" altLang="fr-FR" sz="1800" dirty="0" smtClean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集中型</a:t>
                      </a:r>
                      <a:r>
                        <a:rPr lang="ja-JP" altLang="fr-FR" sz="1800" dirty="0" smtClean="0">
                          <a:sym typeface="Wingdings" panose="05000000000000000000" pitchFamily="2" charset="2"/>
                        </a:rPr>
                        <a:t>違憲審査制</a:t>
                      </a:r>
                      <a:r>
                        <a:rPr lang="fr-FR" altLang="ja-JP" sz="1800" dirty="0" smtClean="0">
                          <a:sym typeface="Wingdings" panose="05000000000000000000" pitchFamily="2" charset="2"/>
                        </a:rPr>
                        <a:t/>
                      </a:r>
                      <a:br>
                        <a:rPr lang="fr-FR" altLang="ja-JP" sz="1800" dirty="0" smtClean="0">
                          <a:sym typeface="Wingdings" panose="05000000000000000000" pitchFamily="2" charset="2"/>
                        </a:rPr>
                      </a:br>
                      <a:r>
                        <a:rPr lang="fr-FR" altLang="ja-JP" sz="1800" dirty="0" smtClean="0">
                          <a:sym typeface="Wingdings" panose="05000000000000000000" pitchFamily="2" charset="2"/>
                        </a:rPr>
                        <a:t>Seul le Conseil Constitutionnel</a:t>
                      </a:r>
                      <a:r>
                        <a:rPr lang="fr-FR" altLang="ja-JP" sz="1800" baseline="0" dirty="0" smtClean="0">
                          <a:sym typeface="Wingdings" panose="05000000000000000000" pitchFamily="2" charset="2"/>
                        </a:rPr>
                        <a:t> peut exercer le contrôle (exception avec juge admin… loi-écran)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7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3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 – sources de droit et Hiérarchie des normes au japon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45221"/>
          <a:stretch/>
        </p:blipFill>
        <p:spPr>
          <a:xfrm>
            <a:off x="5436096" y="2420888"/>
            <a:ext cx="3444862" cy="3519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93" y="3347601"/>
            <a:ext cx="5094831" cy="2519876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9512" y="2708920"/>
            <a:ext cx="7989752" cy="647533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dirty="0" smtClean="0"/>
              <a:t>Classez hiérarchiquement les normes juridiques</a:t>
            </a:r>
          </a:p>
        </p:txBody>
      </p:sp>
    </p:spTree>
    <p:extLst>
      <p:ext uri="{BB962C8B-B14F-4D97-AF65-F5344CB8AC3E}">
        <p14:creationId xmlns:p14="http://schemas.microsoft.com/office/powerpoint/2010/main" val="698826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algn="ctr"/>
            <a:r>
              <a:rPr lang="fr-FR" dirty="0" smtClean="0"/>
              <a:t>Hiérarchie des normes – </a:t>
            </a:r>
            <a:r>
              <a:rPr lang="ja-JP" altLang="fr-FR" dirty="0" smtClean="0"/>
              <a:t>法の</a:t>
            </a:r>
            <a:r>
              <a:rPr lang="ja-JP" altLang="fr-FR" dirty="0"/>
              <a:t>階層性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5696" y="2060848"/>
            <a:ext cx="5544616" cy="363079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dirty="0" smtClean="0"/>
              <a:t>Pyramide des normes de Hans Kelsen</a:t>
            </a:r>
          </a:p>
        </p:txBody>
      </p:sp>
      <p:pic>
        <p:nvPicPr>
          <p:cNvPr id="1026" name="Picture 2" descr="Résultat de recherche d'images pour &quot;法の体系 省令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715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4788024" y="335699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436096" y="3203684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条約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20272" y="6520330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668344" y="6367022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 smtClean="0"/>
              <a:t>判例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5234" y="5078031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 smtClean="0"/>
              <a:t>命令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5724128" y="4005064"/>
            <a:ext cx="720080" cy="25152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7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altLang="ja-JP" dirty="0">
                <a:solidFill>
                  <a:schemeClr val="bg2"/>
                </a:solidFill>
              </a:rPr>
              <a:t>Le contrôle de constitutionnalité au Japon</a:t>
            </a:r>
            <a:br>
              <a:rPr lang="fr-FR" altLang="ja-JP" dirty="0">
                <a:solidFill>
                  <a:schemeClr val="bg2"/>
                </a:solidFill>
              </a:rPr>
            </a:br>
            <a:r>
              <a:rPr lang="ja-JP" altLang="fr-FR" dirty="0">
                <a:solidFill>
                  <a:schemeClr val="bg2"/>
                </a:solidFill>
              </a:rPr>
              <a:t>日本における違憲審査制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52546"/>
              </p:ext>
            </p:extLst>
          </p:nvPr>
        </p:nvGraphicFramePr>
        <p:xfrm>
          <a:off x="179512" y="3645024"/>
          <a:ext cx="8820472" cy="306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12">
                  <a:extLst>
                    <a:ext uri="{9D8B030D-6E8A-4147-A177-3AD203B41FA5}">
                      <a16:colId xmlns:a16="http://schemas.microsoft.com/office/drawing/2014/main" val="1790650477"/>
                    </a:ext>
                  </a:extLst>
                </a:gridCol>
                <a:gridCol w="5984260">
                  <a:extLst>
                    <a:ext uri="{9D8B030D-6E8A-4147-A177-3AD203B41FA5}">
                      <a16:colId xmlns:a16="http://schemas.microsoft.com/office/drawing/2014/main" val="2991996834"/>
                    </a:ext>
                  </a:extLst>
                </a:gridCol>
              </a:tblGrid>
              <a:tr h="446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Aspects du contrôle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Questions qui se posent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05357"/>
                  </a:ext>
                </a:extLst>
              </a:tr>
              <a:tr h="8925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Modes de saisines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accent2"/>
                          </a:solidFill>
                        </a:rPr>
                        <a:t>Quand</a:t>
                      </a:r>
                      <a:r>
                        <a:rPr lang="fr-FR" sz="1800" dirty="0" smtClean="0"/>
                        <a:t> peut-on saisir l’organe</a:t>
                      </a:r>
                      <a:r>
                        <a:rPr lang="fr-FR" sz="1800" baseline="0" dirty="0" smtClean="0"/>
                        <a:t> pour faire le contrôle ?</a:t>
                      </a:r>
                      <a:br>
                        <a:rPr lang="fr-FR" sz="1800" baseline="0" dirty="0" smtClean="0"/>
                      </a:b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Avant</a:t>
                      </a:r>
                      <a:r>
                        <a:rPr lang="fr-FR" sz="1800" baseline="0" dirty="0" smtClean="0"/>
                        <a:t> ou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après</a:t>
                      </a:r>
                      <a:r>
                        <a:rPr lang="fr-FR" sz="1800" baseline="0" dirty="0" smtClean="0"/>
                        <a:t> la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promulgation</a:t>
                      </a:r>
                      <a:r>
                        <a:rPr lang="fr-FR" sz="1800" baseline="0" dirty="0" smtClean="0"/>
                        <a:t> de la loi ?</a:t>
                      </a:r>
                      <a:endParaRPr lang="fr-F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98106"/>
                  </a:ext>
                </a:extLst>
              </a:tr>
              <a:tr h="446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Voies de contrôle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Le contrôle est-il exercé</a:t>
                      </a:r>
                      <a:r>
                        <a:rPr lang="fr-FR" sz="1800" baseline="0" dirty="0" smtClean="0"/>
                        <a:t> dans le cadre d’un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procès</a:t>
                      </a:r>
                      <a:r>
                        <a:rPr lang="fr-FR" sz="1800" baseline="0" dirty="0" smtClean="0"/>
                        <a:t> ou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non</a:t>
                      </a:r>
                      <a:r>
                        <a:rPr lang="fr-FR" sz="1800" baseline="0" dirty="0" smtClean="0"/>
                        <a:t> ?</a:t>
                      </a:r>
                      <a:endParaRPr lang="fr-F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993025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Natures et effets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accent2"/>
                          </a:solidFill>
                        </a:rPr>
                        <a:t>Sur quoi </a:t>
                      </a:r>
                      <a:r>
                        <a:rPr lang="fr-FR" sz="1800" dirty="0" smtClean="0"/>
                        <a:t>porte </a:t>
                      </a:r>
                      <a:r>
                        <a:rPr lang="fr-FR" sz="1800" baseline="0" dirty="0" smtClean="0"/>
                        <a:t>le contrôle, quel est son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but premier </a:t>
                      </a:r>
                      <a:r>
                        <a:rPr lang="fr-FR" sz="1800" baseline="0" dirty="0" smtClean="0"/>
                        <a:t>et quelles sont ses </a:t>
                      </a:r>
                      <a:r>
                        <a:rPr lang="fr-FR" sz="1800" baseline="0" dirty="0" smtClean="0">
                          <a:solidFill>
                            <a:schemeClr val="accent2"/>
                          </a:solidFill>
                        </a:rPr>
                        <a:t>conséquences</a:t>
                      </a:r>
                      <a:r>
                        <a:rPr lang="fr-FR" sz="1800" baseline="0" dirty="0" smtClean="0"/>
                        <a:t> ?</a:t>
                      </a:r>
                      <a:endParaRPr lang="fr-F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49690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Concentration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accent2"/>
                          </a:solidFill>
                        </a:rPr>
                        <a:t>Qui</a:t>
                      </a:r>
                      <a:r>
                        <a:rPr lang="fr-FR" sz="1800" dirty="0" smtClean="0"/>
                        <a:t> est chargé de </a:t>
                      </a:r>
                      <a:r>
                        <a:rPr lang="fr-FR" sz="1800" baseline="0" dirty="0" smtClean="0"/>
                        <a:t>faire le contrôle ?</a:t>
                      </a:r>
                      <a:br>
                        <a:rPr lang="fr-FR" sz="1800" baseline="0" dirty="0" smtClean="0"/>
                      </a:b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74469"/>
                  </a:ext>
                </a:extLst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35496" y="2060848"/>
            <a:ext cx="9073008" cy="3630795"/>
          </a:xfrm>
          <a:prstGeom prst="rect">
            <a:avLst/>
          </a:prstGeom>
        </p:spPr>
        <p:txBody>
          <a:bodyPr anchor="t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altLang="ja-JP" dirty="0" smtClean="0"/>
              <a:t>Seul moyen de s’assurer que la </a:t>
            </a:r>
            <a:r>
              <a:rPr lang="fr-FR" altLang="ja-JP" dirty="0" smtClean="0">
                <a:solidFill>
                  <a:schemeClr val="accent2"/>
                </a:solidFill>
              </a:rPr>
              <a:t>hiérarchie des normes est effective </a:t>
            </a:r>
            <a:r>
              <a:rPr lang="fr-FR" altLang="ja-JP" dirty="0" smtClean="0"/>
              <a:t>et que la </a:t>
            </a:r>
            <a:r>
              <a:rPr lang="fr-FR" altLang="ja-JP" dirty="0" smtClean="0">
                <a:solidFill>
                  <a:schemeClr val="accent2"/>
                </a:solidFill>
              </a:rPr>
              <a:t>Constitution est bien respectée </a:t>
            </a:r>
            <a:r>
              <a:rPr lang="fr-FR" altLang="ja-JP" dirty="0" smtClean="0"/>
              <a:t>par les normes inférieures est d’opérer </a:t>
            </a:r>
            <a:r>
              <a:rPr lang="fr-FR" altLang="ja-JP" dirty="0" smtClean="0">
                <a:solidFill>
                  <a:schemeClr val="accent2"/>
                </a:solidFill>
              </a:rPr>
              <a:t>un contrôle.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Contenu de la Constitution = organisation des rapports entre organes de gouvernement + droits, libertés et devoirs des personnes (physiques et </a:t>
            </a:r>
            <a:r>
              <a:rPr lang="fr-FR" altLang="ja-JP" dirty="0" smtClean="0"/>
              <a:t>morales) </a:t>
            </a:r>
            <a:r>
              <a:rPr lang="fr-FR" altLang="ja-JP" dirty="0" smtClean="0">
                <a:sym typeface="Wingdings" panose="05000000000000000000" pitchFamily="2" charset="2"/>
              </a:rPr>
              <a:t>voir </a:t>
            </a:r>
            <a:r>
              <a:rPr lang="fr-FR" altLang="ja-JP" dirty="0" err="1" smtClean="0">
                <a:sym typeface="Wingdings" panose="05000000000000000000" pitchFamily="2" charset="2"/>
              </a:rPr>
              <a:t>Chap</a:t>
            </a:r>
            <a:r>
              <a:rPr lang="fr-FR" altLang="ja-JP" dirty="0" smtClean="0">
                <a:sym typeface="Wingdings" panose="05000000000000000000" pitchFamily="2" charset="2"/>
              </a:rPr>
              <a:t> 1, grand II</a:t>
            </a:r>
            <a:endParaRPr lang="fr-FR" altLang="ja-JP" dirty="0"/>
          </a:p>
        </p:txBody>
      </p:sp>
    </p:spTree>
    <p:extLst>
      <p:ext uri="{BB962C8B-B14F-4D97-AF65-F5344CB8AC3E}">
        <p14:creationId xmlns:p14="http://schemas.microsoft.com/office/powerpoint/2010/main" val="40044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088" y="836712"/>
            <a:ext cx="8534400" cy="648072"/>
          </a:xfrm>
        </p:spPr>
        <p:txBody>
          <a:bodyPr>
            <a:noAutofit/>
          </a:bodyPr>
          <a:lstStyle/>
          <a:p>
            <a:pPr algn="ctr"/>
            <a:r>
              <a:rPr lang="fr-FR" altLang="ja-JP" sz="2400" dirty="0" smtClean="0">
                <a:solidFill>
                  <a:schemeClr val="bg2"/>
                </a:solidFill>
              </a:rPr>
              <a:t>Concentration</a:t>
            </a:r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060848"/>
            <a:ext cx="8856984" cy="4797152"/>
          </a:xfrm>
        </p:spPr>
        <p:txBody>
          <a:bodyPr anchor="t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ja-JP" altLang="fr-FR" sz="2400" u="sng" dirty="0" smtClean="0"/>
              <a:t>最高裁判所</a:t>
            </a:r>
            <a:r>
              <a:rPr lang="fr-FR" altLang="ja-JP" sz="2400" u="sng" dirty="0" smtClean="0"/>
              <a:t> </a:t>
            </a:r>
            <a:r>
              <a:rPr lang="ja-JP" altLang="fr-FR" sz="2400" u="sng" dirty="0" smtClean="0"/>
              <a:t>＝「</a:t>
            </a:r>
            <a:r>
              <a:rPr lang="ja-JP" altLang="fr-FR" sz="2400" u="sng" dirty="0"/>
              <a:t>憲法の番</a:t>
            </a:r>
            <a:r>
              <a:rPr lang="ja-JP" altLang="fr-FR" sz="2400" u="sng" dirty="0" smtClean="0"/>
              <a:t>人」</a:t>
            </a:r>
            <a:r>
              <a:rPr lang="fr-FR" altLang="ja-JP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400" dirty="0" smtClean="0"/>
              <a:t>La </a:t>
            </a:r>
            <a:r>
              <a:rPr lang="fr-FR" altLang="ja-JP" sz="2400" dirty="0">
                <a:solidFill>
                  <a:srgbClr val="0070C0"/>
                </a:solidFill>
              </a:rPr>
              <a:t>Cour Suprême </a:t>
            </a:r>
            <a:r>
              <a:rPr lang="fr-FR" altLang="ja-JP" sz="2400" dirty="0"/>
              <a:t>est la « gardienne de la Constitution ». C’est elle qui détermine </a:t>
            </a:r>
            <a:r>
              <a:rPr lang="fr-FR" altLang="ja-JP" sz="2400" dirty="0" smtClean="0">
                <a:solidFill>
                  <a:srgbClr val="0070C0"/>
                </a:solidFill>
              </a:rPr>
              <a:t>en dernier ressort </a:t>
            </a:r>
            <a:r>
              <a:rPr lang="fr-FR" altLang="ja-JP" sz="2400" dirty="0" smtClean="0"/>
              <a:t>si </a:t>
            </a:r>
            <a:r>
              <a:rPr lang="fr-FR" altLang="ja-JP" sz="2400" dirty="0"/>
              <a:t>une loi est conforme ou non à la Constitution (</a:t>
            </a:r>
            <a:r>
              <a:rPr lang="ja-JP" altLang="fr-FR" sz="2400" dirty="0"/>
              <a:t>合憲・違憲</a:t>
            </a:r>
            <a:r>
              <a:rPr lang="ja-JP" altLang="fr-FR" sz="2400" dirty="0" smtClean="0"/>
              <a:t>）　</a:t>
            </a:r>
            <a:endParaRPr lang="fr-FR" altLang="ja-JP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ja-JP" altLang="fr-FR" sz="2400" dirty="0" smtClean="0">
                <a:solidFill>
                  <a:schemeClr val="tx1"/>
                </a:solidFill>
              </a:rPr>
              <a:t>「</a:t>
            </a:r>
            <a:r>
              <a:rPr lang="ja-JP" altLang="fr-FR" sz="2400" dirty="0">
                <a:solidFill>
                  <a:schemeClr val="tx1"/>
                </a:solidFill>
              </a:rPr>
              <a:t>終審裁判所</a:t>
            </a:r>
            <a:r>
              <a:rPr lang="ja-JP" altLang="fr-FR" sz="2400" dirty="0" smtClean="0">
                <a:solidFill>
                  <a:schemeClr val="tx1"/>
                </a:solidFill>
              </a:rPr>
              <a:t>」</a:t>
            </a:r>
            <a:r>
              <a:rPr lang="ja-JP" altLang="fr-FR" sz="2400" dirty="0"/>
              <a:t> （</a:t>
            </a:r>
            <a:r>
              <a:rPr lang="ja-JP" altLang="fr-FR" sz="2400" b="1" dirty="0"/>
              <a:t>第</a:t>
            </a:r>
            <a:r>
              <a:rPr lang="fr-FR" altLang="ja-JP" sz="2400" b="1" dirty="0"/>
              <a:t>81</a:t>
            </a:r>
            <a:r>
              <a:rPr lang="ja-JP" altLang="fr-FR" sz="2400" b="1" dirty="0"/>
              <a:t>条</a:t>
            </a:r>
            <a:r>
              <a:rPr lang="ja-JP" altLang="fr-FR" sz="2400" dirty="0" smtClean="0"/>
              <a:t>） </a:t>
            </a:r>
            <a:r>
              <a:rPr lang="fr-FR" altLang="ja-JP" sz="2400" dirty="0" smtClean="0">
                <a:sym typeface="Wingdings" panose="05000000000000000000" pitchFamily="2" charset="2"/>
              </a:rPr>
              <a:t>Si CS se prononce en « dernier ressort », alors les </a:t>
            </a:r>
            <a:r>
              <a:rPr lang="fr-FR" altLang="ja-JP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juridictions inférieures </a:t>
            </a:r>
            <a:r>
              <a:rPr lang="fr-FR" altLang="ja-JP" sz="2400" dirty="0" smtClean="0">
                <a:sym typeface="Wingdings" panose="05000000000000000000" pitchFamily="2" charset="2"/>
              </a:rPr>
              <a:t>ont également le pouvoir de se prononcer sur la constitutionnalité des lois et règlements.  </a:t>
            </a:r>
            <a:r>
              <a:rPr lang="fr-FR" altLang="ja-JP" sz="2400" u="sng" dirty="0" smtClean="0">
                <a:sym typeface="Wingdings" panose="05000000000000000000" pitchFamily="2" charset="2"/>
              </a:rPr>
              <a:t>Arrêt CS, 1</a:t>
            </a:r>
            <a:r>
              <a:rPr lang="fr-FR" altLang="ja-JP" sz="2400" u="sng" baseline="30000" dirty="0" smtClean="0">
                <a:sym typeface="Wingdings" panose="05000000000000000000" pitchFamily="2" charset="2"/>
              </a:rPr>
              <a:t>er</a:t>
            </a:r>
            <a:r>
              <a:rPr lang="fr-FR" altLang="ja-JP" sz="2400" u="sng" dirty="0" smtClean="0">
                <a:sym typeface="Wingdings" panose="05000000000000000000" pitchFamily="2" charset="2"/>
              </a:rPr>
              <a:t> février 1950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400" dirty="0" smtClean="0">
                <a:sym typeface="Wingdings" panose="05000000000000000000" pitchFamily="2" charset="2"/>
              </a:rPr>
              <a:t>On parle de contrôle de constitutionnalité </a:t>
            </a:r>
            <a:r>
              <a:rPr lang="fr-FR" altLang="ja-JP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« diffus » </a:t>
            </a:r>
            <a:r>
              <a:rPr lang="fr-FR" altLang="ja-JP" sz="2400" dirty="0" smtClean="0">
                <a:sym typeface="Wingdings" panose="05000000000000000000" pitchFamily="2" charset="2"/>
              </a:rPr>
              <a:t>(</a:t>
            </a:r>
            <a:r>
              <a:rPr lang="ja-JP" alt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分散型</a:t>
            </a:r>
            <a:r>
              <a:rPr lang="ja-JP" altLang="fr-FR" sz="2400" dirty="0" smtClean="0">
                <a:sym typeface="Wingdings" panose="05000000000000000000" pitchFamily="2" charset="2"/>
              </a:rPr>
              <a:t>違憲審査制</a:t>
            </a:r>
            <a:r>
              <a:rPr lang="fr-FR" altLang="ja-JP" sz="2400" dirty="0" smtClean="0">
                <a:sym typeface="Wingdings" panose="05000000000000000000" pitchFamily="2" charset="2"/>
              </a:rPr>
              <a:t>) car il n’appartient pas exclusivement à une cour (contrairement au contrôle « concentré » </a:t>
            </a:r>
            <a:r>
              <a:rPr lang="ja-JP" altLang="fr-FR" sz="2400" dirty="0" smtClean="0">
                <a:sym typeface="Wingdings" panose="05000000000000000000" pitchFamily="2" charset="2"/>
              </a:rPr>
              <a:t>集中型</a:t>
            </a:r>
            <a:r>
              <a:rPr lang="fr-FR" altLang="ja-JP" sz="2400" dirty="0" smtClean="0">
                <a:sym typeface="Wingdings" panose="05000000000000000000" pitchFamily="2" charset="2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400" dirty="0" smtClean="0">
                <a:solidFill>
                  <a:schemeClr val="tx1"/>
                </a:solidFill>
              </a:rPr>
              <a:t>Ce contrôle diffus s’appuie aussi sur les articles 76 et 99 de la Constitution : </a:t>
            </a:r>
            <a:r>
              <a:rPr lang="ja-JP" altLang="fr-FR" sz="2400" dirty="0" smtClean="0">
                <a:solidFill>
                  <a:schemeClr val="tx1"/>
                </a:solidFill>
              </a:rPr>
              <a:t>裁</a:t>
            </a:r>
            <a:r>
              <a:rPr lang="ja-JP" altLang="fr-FR" sz="2400" dirty="0">
                <a:solidFill>
                  <a:schemeClr val="tx1"/>
                </a:solidFill>
              </a:rPr>
              <a:t>判官は憲法尊重擁護義務（</a:t>
            </a:r>
            <a:r>
              <a:rPr lang="ja-JP" altLang="fr-FR" sz="2400" b="1" dirty="0">
                <a:solidFill>
                  <a:schemeClr val="tx1"/>
                </a:solidFill>
              </a:rPr>
              <a:t>第</a:t>
            </a:r>
            <a:r>
              <a:rPr lang="fr-FR" altLang="ja-JP" sz="2400" b="1" dirty="0">
                <a:solidFill>
                  <a:schemeClr val="tx1"/>
                </a:solidFill>
              </a:rPr>
              <a:t>99</a:t>
            </a:r>
            <a:r>
              <a:rPr lang="ja-JP" altLang="fr-FR" sz="2400" b="1" dirty="0">
                <a:solidFill>
                  <a:schemeClr val="tx1"/>
                </a:solidFill>
              </a:rPr>
              <a:t>条</a:t>
            </a:r>
            <a:r>
              <a:rPr lang="ja-JP" altLang="fr-FR" sz="2400" dirty="0">
                <a:solidFill>
                  <a:schemeClr val="tx1"/>
                </a:solidFill>
              </a:rPr>
              <a:t>）</a:t>
            </a:r>
            <a:r>
              <a:rPr lang="fr-FR" altLang="ja-JP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(« Tous ») Les </a:t>
            </a:r>
            <a:r>
              <a:rPr lang="fr-FR" altLang="ja-JP" sz="2400" dirty="0">
                <a:solidFill>
                  <a:srgbClr val="0070C0"/>
                </a:solidFill>
                <a:sym typeface="Wingdings" panose="05000000000000000000" pitchFamily="2" charset="2"/>
              </a:rPr>
              <a:t>juges</a:t>
            </a:r>
            <a:r>
              <a:rPr lang="fr-FR" altLang="ja-JP" sz="2400" dirty="0">
                <a:solidFill>
                  <a:schemeClr val="tx1"/>
                </a:solidFill>
                <a:sym typeface="Wingdings" panose="05000000000000000000" pitchFamily="2" charset="2"/>
              </a:rPr>
              <a:t>, fonctionnaires, ministres… </a:t>
            </a:r>
            <a:r>
              <a:rPr lang="fr-FR" altLang="ja-JP" sz="2400" dirty="0">
                <a:solidFill>
                  <a:srgbClr val="0070C0"/>
                </a:solidFill>
                <a:sym typeface="Wingdings" panose="05000000000000000000" pitchFamily="2" charset="2"/>
              </a:rPr>
              <a:t>doivent respecter et défendre la </a:t>
            </a:r>
            <a:r>
              <a:rPr lang="fr-FR" altLang="ja-JP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Constitution.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altLang="ja-JP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31632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088" y="836712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fr-FR" altLang="ja-JP" sz="2400" dirty="0" smtClean="0">
                <a:solidFill>
                  <a:schemeClr val="bg2"/>
                </a:solidFill>
              </a:rPr>
              <a:t>Mode de saisine, voie et Nature du contrôle</a:t>
            </a:r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08520" y="1844824"/>
            <a:ext cx="9252520" cy="5013176"/>
          </a:xfrm>
        </p:spPr>
        <p:txBody>
          <a:bodyPr anchor="t"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 smtClean="0"/>
              <a:t>Le contrôle se fait </a:t>
            </a:r>
            <a:r>
              <a:rPr lang="fr-FR" sz="2400" i="1" dirty="0" smtClean="0">
                <a:solidFill>
                  <a:schemeClr val="accent2"/>
                </a:solidFill>
              </a:rPr>
              <a:t>a posteriori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(</a:t>
            </a:r>
            <a:r>
              <a:rPr lang="ja-JP" altLang="fr-FR" sz="2400" dirty="0" smtClean="0"/>
              <a:t>事後的審査</a:t>
            </a:r>
            <a:r>
              <a:rPr lang="fr-FR" altLang="ja-JP" sz="2400" dirty="0" smtClean="0"/>
              <a:t>) </a:t>
            </a:r>
            <a:r>
              <a:rPr lang="ja-JP" altLang="fr-FR" dirty="0" smtClean="0"/>
              <a:t>≠</a:t>
            </a:r>
            <a:r>
              <a:rPr lang="fr-FR" altLang="ja-JP" dirty="0" smtClean="0"/>
              <a:t> </a:t>
            </a:r>
            <a:r>
              <a:rPr lang="fr-FR" altLang="ja-JP" i="1" dirty="0" smtClean="0">
                <a:solidFill>
                  <a:schemeClr val="accent2"/>
                </a:solidFill>
              </a:rPr>
              <a:t>a priori </a:t>
            </a:r>
            <a:r>
              <a:rPr lang="fr-FR" altLang="ja-JP" dirty="0" smtClean="0"/>
              <a:t>(</a:t>
            </a:r>
            <a:r>
              <a:rPr lang="ja-JP" altLang="fr-FR" dirty="0" smtClean="0"/>
              <a:t>事前的審査</a:t>
            </a:r>
            <a:r>
              <a:rPr lang="fr-FR" altLang="ja-JP" dirty="0" smtClean="0"/>
              <a:t>)</a:t>
            </a:r>
            <a:r>
              <a:rPr lang="fr-FR" altLang="ja-JP" sz="2400" dirty="0"/>
              <a:t>.</a:t>
            </a:r>
            <a:endParaRPr lang="fr-FR" altLang="ja-JP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100" dirty="0" smtClean="0">
                <a:solidFill>
                  <a:schemeClr val="tx1"/>
                </a:solidFill>
              </a:rPr>
              <a:t>Les tribunaux se prononceront sur la constitutionnalité d’un article ou de la totalité d’une loi </a:t>
            </a:r>
            <a:r>
              <a:rPr lang="fr-FR" altLang="ja-JP" sz="2100" u="sng" dirty="0" smtClean="0">
                <a:solidFill>
                  <a:schemeClr val="accent2"/>
                </a:solidFill>
              </a:rPr>
              <a:t>qui a été promulguée</a:t>
            </a:r>
            <a:r>
              <a:rPr lang="fr-FR" altLang="ja-JP" sz="2100" dirty="0" smtClean="0">
                <a:solidFill>
                  <a:schemeClr val="tx1"/>
                </a:solidFill>
              </a:rPr>
              <a:t>, </a:t>
            </a:r>
            <a:r>
              <a:rPr lang="fr-FR" altLang="ja-JP" sz="2100" dirty="0" smtClean="0">
                <a:solidFill>
                  <a:schemeClr val="accent2"/>
                </a:solidFill>
              </a:rPr>
              <a:t>durant un procès.</a:t>
            </a:r>
            <a:r>
              <a:rPr lang="fr-FR" altLang="ja-JP" sz="2100" dirty="0" smtClean="0"/>
              <a:t> Le contrôle de constitutionnalité s’exerce dans le cadre du </a:t>
            </a:r>
            <a:r>
              <a:rPr lang="fr-FR" altLang="ja-JP" sz="2100" dirty="0" smtClean="0">
                <a:solidFill>
                  <a:schemeClr val="accent2"/>
                </a:solidFill>
              </a:rPr>
              <a:t>pouvoir judiciaire </a:t>
            </a:r>
            <a:r>
              <a:rPr lang="fr-FR" altLang="ja-JP" sz="2100" dirty="0" smtClean="0"/>
              <a:t>! Il faut donc un litige </a:t>
            </a:r>
            <a:r>
              <a:rPr lang="fr-FR" altLang="ja-JP" sz="2100" dirty="0" smtClean="0">
                <a:solidFill>
                  <a:schemeClr val="accent2"/>
                </a:solidFill>
              </a:rPr>
              <a:t>concret</a:t>
            </a:r>
            <a:r>
              <a:rPr lang="fr-FR" altLang="ja-JP" sz="2100" dirty="0" smtClean="0"/>
              <a:t> dans lequel la constitutionnalité d’un article est contestée </a:t>
            </a:r>
            <a:r>
              <a:rPr lang="fr-FR" altLang="ja-JP" sz="2100" dirty="0" smtClean="0">
                <a:solidFill>
                  <a:schemeClr val="accent2"/>
                </a:solidFill>
              </a:rPr>
              <a:t>au vu de l’affaire jugée</a:t>
            </a:r>
            <a:r>
              <a:rPr lang="fr-FR" altLang="ja-JP" sz="2100" dirty="0" smtClean="0"/>
              <a:t>. </a:t>
            </a:r>
            <a:r>
              <a:rPr lang="fr-FR" altLang="zh-TW" sz="2000" dirty="0" smtClean="0"/>
              <a:t>Contrôle de constitutionnalité par</a:t>
            </a:r>
            <a:r>
              <a:rPr lang="fr-FR" altLang="zh-TW" sz="2000" dirty="0" smtClean="0">
                <a:solidFill>
                  <a:srgbClr val="0070C0"/>
                </a:solidFill>
              </a:rPr>
              <a:t> </a:t>
            </a:r>
            <a:r>
              <a:rPr lang="fr-FR" altLang="zh-TW" sz="2000" dirty="0" smtClean="0">
                <a:solidFill>
                  <a:schemeClr val="accent2"/>
                </a:solidFill>
              </a:rPr>
              <a:t>voie d’exception </a:t>
            </a:r>
            <a:r>
              <a:rPr lang="fr-FR" altLang="zh-TW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zh-TW" alt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付随</a:t>
            </a:r>
            <a:r>
              <a:rPr lang="fr-FR" altLang="zh-TW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fr-F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ふずい）</a:t>
            </a:r>
            <a:r>
              <a:rPr lang="zh-TW" altLang="fr-F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的違憲審査</a:t>
            </a:r>
            <a:r>
              <a:rPr lang="zh-TW" alt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制</a:t>
            </a:r>
            <a:r>
              <a:rPr lang="ja-JP" altLang="fr-FR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fr-FR" sz="1900" dirty="0"/>
              <a:t>≠</a:t>
            </a:r>
            <a:r>
              <a:rPr lang="fr-FR" altLang="zh-TW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altLang="zh-TW" sz="1900" dirty="0" smtClean="0"/>
              <a:t>contrôle par </a:t>
            </a:r>
            <a:r>
              <a:rPr lang="fr-FR" altLang="ja-JP" sz="1900" dirty="0"/>
              <a:t>voie </a:t>
            </a:r>
            <a:r>
              <a:rPr lang="fr-FR" altLang="ja-JP" sz="1900" dirty="0" smtClean="0"/>
              <a:t>d’action où l’on conteste la norme « en tant que telle »</a:t>
            </a:r>
            <a:r>
              <a:rPr lang="ja-JP" altLang="fr-FR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抽</a:t>
            </a:r>
            <a:r>
              <a:rPr lang="ja-JP" altLang="fr-FR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象</a:t>
            </a:r>
            <a:r>
              <a:rPr lang="fr-FR" altLang="ja-JP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fr-FR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ちゅうしょう</a:t>
            </a:r>
            <a:r>
              <a:rPr lang="fr-FR" altLang="ja-JP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ja-JP" altLang="fr-FR" sz="1900" dirty="0">
                <a:latin typeface="Yu Gothic" panose="020B0400000000000000" pitchFamily="34" charset="-128"/>
                <a:ea typeface="Yu Gothic" panose="020B0400000000000000" pitchFamily="34" charset="-128"/>
              </a:rPr>
              <a:t>的違憲審査</a:t>
            </a:r>
            <a:r>
              <a:rPr lang="ja-JP" altLang="fr-FR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制 </a:t>
            </a:r>
            <a:r>
              <a:rPr lang="fr-FR" altLang="ja-JP" sz="1900" dirty="0"/>
              <a:t>ou</a:t>
            </a:r>
            <a:r>
              <a:rPr lang="fr-FR" altLang="ja-JP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fr-FR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独立的審査制</a:t>
            </a:r>
            <a:r>
              <a:rPr lang="fr-FR" altLang="ja-JP" sz="1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fr-FR" altLang="ja-JP" sz="2000" u="sng" dirty="0">
                <a:solidFill>
                  <a:schemeClr val="tx1"/>
                </a:solidFill>
              </a:rPr>
              <a:t>Arrêt </a:t>
            </a:r>
            <a:r>
              <a:rPr lang="fr-FR" altLang="ja-JP" sz="2000" u="sng" dirty="0" smtClean="0">
                <a:solidFill>
                  <a:schemeClr val="tx1"/>
                </a:solidFill>
              </a:rPr>
              <a:t>CS, 8 oct. 1952 </a:t>
            </a:r>
            <a:r>
              <a:rPr lang="fr-FR" altLang="ja-JP" sz="2000" dirty="0" smtClean="0">
                <a:solidFill>
                  <a:schemeClr val="tx1"/>
                </a:solidFill>
              </a:rPr>
              <a:t>(PSJ </a:t>
            </a:r>
            <a:r>
              <a:rPr lang="fr-FR" altLang="ja-JP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altLang="ja-JP" sz="2000" dirty="0" smtClean="0">
                <a:solidFill>
                  <a:schemeClr val="tx1"/>
                </a:solidFill>
              </a:rPr>
              <a:t> Reserve nationale de police = inconstitutionnelle).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000" dirty="0" smtClean="0">
                <a:solidFill>
                  <a:schemeClr val="tx1"/>
                </a:solidFill>
              </a:rPr>
              <a:t>Le but du contrôle est plus de </a:t>
            </a:r>
            <a:r>
              <a:rPr lang="fr-FR" altLang="ja-JP" sz="2000" dirty="0" smtClean="0">
                <a:solidFill>
                  <a:schemeClr val="accent2"/>
                </a:solidFill>
              </a:rPr>
              <a:t>défendre les droits subjectifs</a:t>
            </a:r>
            <a:r>
              <a:rPr lang="fr-FR" altLang="ja-JP" sz="2000" dirty="0" smtClean="0">
                <a:solidFill>
                  <a:schemeClr val="tx1"/>
                </a:solidFill>
              </a:rPr>
              <a:t> des personnes (physiques ou morales) que de </a:t>
            </a:r>
            <a:r>
              <a:rPr lang="fr-FR" altLang="ja-JP" sz="2000" dirty="0" smtClean="0">
                <a:solidFill>
                  <a:schemeClr val="accent2"/>
                </a:solidFill>
              </a:rPr>
              <a:t>rétablir l’ordre juridique </a:t>
            </a:r>
            <a:r>
              <a:rPr lang="fr-FR" altLang="ja-JP" sz="2000" dirty="0" smtClean="0">
                <a:solidFill>
                  <a:schemeClr val="tx1"/>
                </a:solidFill>
              </a:rPr>
              <a:t>(le droit objectif)</a:t>
            </a:r>
            <a:endParaRPr lang="fr-FR" altLang="ja-JP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000" dirty="0" smtClean="0">
                <a:solidFill>
                  <a:schemeClr val="tx1"/>
                </a:solidFill>
              </a:rPr>
              <a:t>Il existe néanmoins des </a:t>
            </a:r>
            <a:r>
              <a:rPr lang="fr-FR" altLang="ja-JP" sz="2000" dirty="0" smtClean="0">
                <a:solidFill>
                  <a:schemeClr val="accent2"/>
                </a:solidFill>
              </a:rPr>
              <a:t>procès dits « objectifs » </a:t>
            </a:r>
            <a:r>
              <a:rPr lang="fr-FR" altLang="ja-JP" sz="2000" dirty="0" smtClean="0">
                <a:solidFill>
                  <a:schemeClr val="tx1"/>
                </a:solidFill>
              </a:rPr>
              <a:t>(</a:t>
            </a:r>
            <a:r>
              <a:rPr lang="ja-JP" altLang="fr-FR" sz="2000" dirty="0" smtClean="0">
                <a:solidFill>
                  <a:schemeClr val="tx1"/>
                </a:solidFill>
              </a:rPr>
              <a:t>客観的訴訟</a:t>
            </a:r>
            <a:r>
              <a:rPr lang="fr-FR" altLang="ja-JP" sz="2000" dirty="0" smtClean="0">
                <a:solidFill>
                  <a:schemeClr val="tx1"/>
                </a:solidFill>
              </a:rPr>
              <a:t>) où un citoyen peut attaquer une loi qui met en « péril » ses droits (même si personnellement, cela ne s’est pas encore produit).  Contestation d’une élection, procès d’habitant, procès entre organe... Proche d’un contrôle abstrait.</a:t>
            </a:r>
            <a:endParaRPr lang="fr-FR" altLang="ja-JP" sz="20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000" dirty="0" smtClean="0">
                <a:solidFill>
                  <a:schemeClr val="tx1"/>
                </a:solidFill>
              </a:rPr>
              <a:t>L’assemblée plénière de </a:t>
            </a:r>
            <a:r>
              <a:rPr lang="fr-FR" altLang="ja-JP" sz="2000" dirty="0">
                <a:solidFill>
                  <a:schemeClr val="tx1"/>
                </a:solidFill>
              </a:rPr>
              <a:t>la </a:t>
            </a:r>
            <a:r>
              <a:rPr lang="fr-FR" altLang="ja-JP" sz="2000" dirty="0" smtClean="0">
                <a:solidFill>
                  <a:schemeClr val="tx1"/>
                </a:solidFill>
              </a:rPr>
              <a:t>CS </a:t>
            </a:r>
            <a:r>
              <a:rPr lang="fr-FR" altLang="ja-JP" sz="2000" dirty="0">
                <a:solidFill>
                  <a:schemeClr val="tx1"/>
                </a:solidFill>
              </a:rPr>
              <a:t>peut également </a:t>
            </a:r>
            <a:r>
              <a:rPr lang="fr-FR" altLang="ja-JP" sz="2000" dirty="0">
                <a:solidFill>
                  <a:schemeClr val="accent2"/>
                </a:solidFill>
              </a:rPr>
              <a:t>s’autosaisir</a:t>
            </a:r>
            <a:r>
              <a:rPr lang="fr-FR" altLang="ja-JP" sz="2000" dirty="0">
                <a:solidFill>
                  <a:schemeClr val="tx1"/>
                </a:solidFill>
              </a:rPr>
              <a:t> d’un problème de l’inconstitutionnalité d’une norme (même si les parties n’ont rien demandé</a:t>
            </a:r>
            <a:r>
              <a:rPr lang="fr-FR" altLang="ja-JP" sz="20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000" dirty="0" smtClean="0">
                <a:solidFill>
                  <a:schemeClr val="tx1"/>
                </a:solidFill>
              </a:rPr>
              <a:t>Il</a:t>
            </a:r>
            <a:r>
              <a:rPr lang="ja-JP" altLang="fr-FR" sz="2000" dirty="0">
                <a:solidFill>
                  <a:schemeClr val="tx1"/>
                </a:solidFill>
              </a:rPr>
              <a:t> </a:t>
            </a:r>
            <a:r>
              <a:rPr lang="fr-FR" altLang="ja-JP" sz="2000" dirty="0" smtClean="0">
                <a:solidFill>
                  <a:schemeClr val="tx1"/>
                </a:solidFill>
              </a:rPr>
              <a:t>arrive (assez rarement), qu’une </a:t>
            </a:r>
            <a:r>
              <a:rPr lang="fr-FR" altLang="ja-JP" sz="2000" dirty="0" smtClean="0">
                <a:solidFill>
                  <a:schemeClr val="accent2"/>
                </a:solidFill>
              </a:rPr>
              <a:t>utilisation « trop large » </a:t>
            </a:r>
            <a:r>
              <a:rPr lang="fr-FR" altLang="ja-JP" sz="2000" dirty="0" smtClean="0">
                <a:solidFill>
                  <a:schemeClr val="tx1"/>
                </a:solidFill>
              </a:rPr>
              <a:t>d’une loi par les autorités soit qualifiée d’inconstitutionnelle sans que la loi ne le soit dans l’absolu (</a:t>
            </a:r>
            <a:r>
              <a:rPr lang="ja-JP" altLang="fr-FR" sz="2000" dirty="0">
                <a:solidFill>
                  <a:schemeClr val="tx1"/>
                </a:solidFill>
              </a:rPr>
              <a:t>適</a:t>
            </a:r>
            <a:r>
              <a:rPr lang="ja-JP" altLang="fr-FR" sz="2000" dirty="0" smtClean="0">
                <a:solidFill>
                  <a:schemeClr val="tx1"/>
                </a:solidFill>
              </a:rPr>
              <a:t>用</a:t>
            </a:r>
            <a:r>
              <a:rPr lang="ja-JP" altLang="fr-FR" sz="2000" dirty="0">
                <a:solidFill>
                  <a:schemeClr val="tx1"/>
                </a:solidFill>
              </a:rPr>
              <a:t>違</a:t>
            </a:r>
            <a:r>
              <a:rPr lang="ja-JP" altLang="fr-FR" sz="2000" dirty="0" smtClean="0">
                <a:solidFill>
                  <a:schemeClr val="tx1"/>
                </a:solidFill>
              </a:rPr>
              <a:t>憲</a:t>
            </a:r>
            <a:r>
              <a:rPr lang="fr-FR" altLang="ja-JP" sz="2000" dirty="0" smtClean="0">
                <a:solidFill>
                  <a:schemeClr val="tx1"/>
                </a:solidFill>
              </a:rPr>
              <a:t>). TD Asahikawa, 25 mars 1968 (Le postier poseur d’affiche du PSJ </a:t>
            </a:r>
            <a:r>
              <a:rPr lang="fr-FR" altLang="ja-JP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altLang="ja-JP" sz="20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sanction pénale</a:t>
            </a:r>
            <a:r>
              <a:rPr lang="fr-FR" altLang="ja-JP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pour le fonctionnaire faisant des activités politiques, alors que non-cadre, hors du tps de travail, dans le cadre de son activité syndicale,…) </a:t>
            </a:r>
            <a:r>
              <a:rPr lang="fr-FR" altLang="ja-JP" sz="2000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la CS a cassé l’arrêt d’appel</a:t>
            </a:r>
            <a:r>
              <a:rPr lang="fr-FR" altLang="ja-JP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allant dans le même sens que le jugement du TD.</a:t>
            </a:r>
            <a:endParaRPr lang="fr-FR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62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088" y="836712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fr-FR" altLang="ja-JP" sz="2400" dirty="0" smtClean="0">
                <a:solidFill>
                  <a:schemeClr val="bg2"/>
                </a:solidFill>
              </a:rPr>
              <a:t>Effets du contrôle DE </a:t>
            </a:r>
            <a:r>
              <a:rPr lang="fr-FR" altLang="ja-JP" sz="2400" dirty="0" err="1" smtClean="0">
                <a:solidFill>
                  <a:schemeClr val="bg2"/>
                </a:solidFill>
              </a:rPr>
              <a:t>CONSTITUTIONNALITé</a:t>
            </a:r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916832"/>
            <a:ext cx="8856984" cy="4797152"/>
          </a:xfrm>
        </p:spPr>
        <p:txBody>
          <a:bodyPr anchor="t"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 smtClean="0"/>
              <a:t>Les effets de l’arrêt sont dits « </a:t>
            </a:r>
            <a:r>
              <a:rPr lang="fr-FR" sz="2400" dirty="0" smtClean="0">
                <a:solidFill>
                  <a:schemeClr val="accent2"/>
                </a:solidFill>
              </a:rPr>
              <a:t>d’autorité relative de la chose jugée</a:t>
            </a:r>
            <a:r>
              <a:rPr lang="fr-FR" sz="2400" dirty="0" smtClean="0"/>
              <a:t> » (</a:t>
            </a:r>
            <a:r>
              <a:rPr lang="ja-JP" altLang="fr-FR" sz="2400" dirty="0" smtClean="0"/>
              <a:t>個別的効力</a:t>
            </a:r>
            <a:r>
              <a:rPr lang="fr-FR" altLang="ja-JP" sz="2400" dirty="0" smtClean="0"/>
              <a:t>) car seules les parties au procès sont concernées par le rendu de la décision de justice en question.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sz="2400" dirty="0" smtClean="0"/>
              <a:t>L’article déclaré être inconstitutionnel </a:t>
            </a:r>
            <a:r>
              <a:rPr lang="fr-FR" altLang="ja-JP" sz="2400" u="sng" dirty="0" smtClean="0">
                <a:solidFill>
                  <a:schemeClr val="accent2"/>
                </a:solidFill>
              </a:rPr>
              <a:t>n’est pas abrogé </a:t>
            </a:r>
            <a:r>
              <a:rPr lang="fr-FR" altLang="ja-JP" sz="2400" dirty="0" smtClean="0"/>
              <a:t>(contrairement à ce qu’il en est en France dans le cadre du contrôle </a:t>
            </a:r>
            <a:r>
              <a:rPr lang="fr-FR" altLang="ja-JP" sz="2400" i="1" dirty="0" smtClean="0"/>
              <a:t>a priori</a:t>
            </a:r>
            <a:r>
              <a:rPr lang="fr-FR" altLang="ja-JP" sz="2400" dirty="0" smtClean="0"/>
              <a:t>). </a:t>
            </a:r>
            <a:r>
              <a:rPr lang="fr-FR" altLang="ja-JP" sz="2400" dirty="0" smtClean="0">
                <a:sym typeface="Wingdings" panose="05000000000000000000" pitchFamily="2" charset="2"/>
              </a:rPr>
              <a:t></a:t>
            </a:r>
            <a:r>
              <a:rPr lang="fr-FR" altLang="ja-JP" sz="2400" dirty="0" smtClean="0"/>
              <a:t>Principe de </a:t>
            </a:r>
            <a:r>
              <a:rPr lang="fr-FR" altLang="ja-JP" sz="2400" dirty="0" smtClean="0">
                <a:solidFill>
                  <a:schemeClr val="accent2"/>
                </a:solidFill>
              </a:rPr>
              <a:t>séparation</a:t>
            </a:r>
            <a:r>
              <a:rPr lang="fr-FR" altLang="ja-JP" sz="2400" dirty="0" smtClean="0"/>
              <a:t> entre le </a:t>
            </a:r>
            <a:r>
              <a:rPr lang="fr-FR" altLang="ja-JP" sz="2400" dirty="0" smtClean="0">
                <a:solidFill>
                  <a:schemeClr val="accent2"/>
                </a:solidFill>
              </a:rPr>
              <a:t>pouvoir</a:t>
            </a:r>
            <a:r>
              <a:rPr lang="fr-FR" altLang="ja-JP" sz="2400" dirty="0" smtClean="0"/>
              <a:t> judiciaire et le pouvoir législatif (juge </a:t>
            </a:r>
            <a:r>
              <a:rPr lang="fr-FR" altLang="ja-JP" sz="2400" dirty="0" err="1" smtClean="0"/>
              <a:t>constit</a:t>
            </a:r>
            <a:r>
              <a:rPr lang="fr-FR" altLang="ja-JP" sz="2400" dirty="0" smtClean="0"/>
              <a:t>. </a:t>
            </a:r>
            <a:r>
              <a:rPr lang="ja-JP" altLang="fr-FR" sz="2400" dirty="0" smtClean="0"/>
              <a:t>≠</a:t>
            </a:r>
            <a:r>
              <a:rPr lang="fr-FR" altLang="ja-JP" sz="2400" dirty="0" smtClean="0"/>
              <a:t> législateur négatif).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 smtClean="0"/>
              <a:t>Mais </a:t>
            </a:r>
            <a:r>
              <a:rPr lang="fr-FR" sz="2400" dirty="0" smtClean="0">
                <a:solidFill>
                  <a:schemeClr val="accent2"/>
                </a:solidFill>
              </a:rPr>
              <a:t>dans les faits</a:t>
            </a:r>
            <a:r>
              <a:rPr lang="fr-FR" sz="2400" dirty="0" smtClean="0"/>
              <a:t>, les effets d’un arrêt d’inconstitutionnalité sont </a:t>
            </a:r>
            <a:r>
              <a:rPr lang="fr-FR" sz="2400" dirty="0" smtClean="0">
                <a:solidFill>
                  <a:schemeClr val="accent2"/>
                </a:solidFill>
              </a:rPr>
              <a:t>absolus</a:t>
            </a:r>
            <a:r>
              <a:rPr lang="fr-FR" sz="2400" dirty="0" smtClean="0"/>
              <a:t> (</a:t>
            </a:r>
            <a:r>
              <a:rPr lang="ja-JP" altLang="fr-FR" sz="2400" dirty="0" smtClean="0"/>
              <a:t>一般的効力</a:t>
            </a:r>
            <a:r>
              <a:rPr lang="fr-FR" altLang="ja-JP" sz="2400" dirty="0" smtClean="0"/>
              <a:t>)</a:t>
            </a:r>
            <a:r>
              <a:rPr lang="fr-FR" sz="2400" dirty="0" smtClean="0"/>
              <a:t> puisque l’article déclaré inconstitutionnel </a:t>
            </a:r>
            <a:r>
              <a:rPr lang="fr-FR" sz="2400" u="sng" dirty="0" smtClean="0">
                <a:solidFill>
                  <a:schemeClr val="accent2"/>
                </a:solidFill>
              </a:rPr>
              <a:t>par</a:t>
            </a:r>
            <a:r>
              <a:rPr lang="fr-FR" sz="2400" u="sng" dirty="0" smtClean="0"/>
              <a:t> </a:t>
            </a:r>
            <a:r>
              <a:rPr lang="fr-FR" sz="2400" u="sng" dirty="0" smtClean="0">
                <a:solidFill>
                  <a:schemeClr val="accent2"/>
                </a:solidFill>
              </a:rPr>
              <a:t>la CS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(dernière instance) voit son application dans les tribunaux </a:t>
            </a:r>
            <a:r>
              <a:rPr lang="fr-FR" sz="2400" dirty="0" smtClean="0">
                <a:solidFill>
                  <a:schemeClr val="accent2"/>
                </a:solidFill>
              </a:rPr>
              <a:t>suspendue</a:t>
            </a:r>
            <a:r>
              <a:rPr lang="fr-FR" sz="2400" dirty="0" smtClean="0"/>
              <a:t> jusqu’à ce que le législateur le révise (ou l’abroge)… L’arrêt a donc des conséquences pour les tiers aussi, mais il n’est pas non plus à exclure que la CS opère un </a:t>
            </a:r>
            <a:r>
              <a:rPr lang="fr-FR" sz="2400" dirty="0" smtClean="0">
                <a:solidFill>
                  <a:schemeClr val="accent2"/>
                </a:solidFill>
              </a:rPr>
              <a:t>revirement de jurisprudence </a:t>
            </a:r>
            <a:r>
              <a:rPr lang="fr-FR" sz="2400" dirty="0" smtClean="0"/>
              <a:t>entre temps…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80301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Les limites du contrôle de constitutionnalité et la prudence du juge japonais ?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988840"/>
            <a:ext cx="8928992" cy="4680520"/>
          </a:xfrm>
        </p:spPr>
        <p:txBody>
          <a:bodyPr anchor="ctr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 smtClean="0">
                <a:solidFill>
                  <a:schemeClr val="accent2"/>
                </a:solidFill>
              </a:rPr>
              <a:t>Interprétation conforme à la Constitution </a:t>
            </a:r>
            <a:r>
              <a:rPr lang="fr-FR" altLang="ja-JP" dirty="0" smtClean="0"/>
              <a:t>(TD Sapporo 29 mars 1967, FAD et « câbles téléphoniques coupés ») :</a:t>
            </a:r>
            <a:r>
              <a:rPr lang="fr-FR" altLang="ja-JP" dirty="0" smtClean="0">
                <a:sym typeface="Wingdings" panose="05000000000000000000" pitchFamily="2" charset="2"/>
              </a:rPr>
              <a:t> Il suffit de « résoudre » le problème du litige en réinterprétant la loi en question pour ne pas avoir à se prononcer sur son éventuelle inconstitutionnalité.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2"/>
                </a:solidFill>
              </a:rPr>
              <a:t>Arrêts </a:t>
            </a:r>
            <a:r>
              <a:rPr lang="fr-FR" dirty="0">
                <a:solidFill>
                  <a:schemeClr val="accent2"/>
                </a:solidFill>
              </a:rPr>
              <a:t>de circonstances </a:t>
            </a:r>
            <a:r>
              <a:rPr lang="fr-FR" dirty="0" smtClean="0"/>
              <a:t>(</a:t>
            </a:r>
            <a:r>
              <a:rPr lang="ja-JP" altLang="fr-FR" dirty="0" smtClean="0"/>
              <a:t>事情判決</a:t>
            </a:r>
            <a:r>
              <a:rPr lang="fr-FR" altLang="ja-JP" dirty="0" smtClean="0"/>
              <a:t>) – Situation considérée comme inconstitutionnelle mais arrêt d’inconstitutionnalité causerait un grave trouble à l’ordre public. Loi inconstitutionnelle mais élection valide… Exhortation faite aux législateurs de corriger la situation (écart du poids des voix entre circonscriptions rurales et urbaines).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 smtClean="0">
                <a:solidFill>
                  <a:schemeClr val="accent2"/>
                </a:solidFill>
              </a:rPr>
              <a:t>Théorie des actes de gouvernement </a:t>
            </a:r>
            <a:r>
              <a:rPr lang="fr-FR" altLang="ja-JP" dirty="0" smtClean="0"/>
              <a:t>(</a:t>
            </a:r>
            <a:r>
              <a:rPr lang="ja-JP" altLang="fr-FR" dirty="0" smtClean="0"/>
              <a:t>統治行為論</a:t>
            </a:r>
            <a:r>
              <a:rPr lang="fr-FR" altLang="ja-JP" dirty="0" smtClean="0"/>
              <a:t>) – Arrêt CS </a:t>
            </a:r>
            <a:r>
              <a:rPr lang="fr-FR" altLang="ja-JP" dirty="0" err="1" smtClean="0"/>
              <a:t>Sunagawa</a:t>
            </a:r>
            <a:r>
              <a:rPr lang="fr-FR" altLang="ja-JP" dirty="0" smtClean="0"/>
              <a:t> 16 déc. 1959, la CS ne se prononce pas sur les traités internationaux présentant un caractère hautement politique, sauf en cas d’inconstitutionnalité manifeste. Arrêt </a:t>
            </a:r>
            <a:r>
              <a:rPr lang="fr-FR" altLang="ja-JP" dirty="0"/>
              <a:t>CS </a:t>
            </a:r>
            <a:r>
              <a:rPr lang="fr-FR" altLang="ja-JP" dirty="0" smtClean="0"/>
              <a:t>8 juin 1960 : Dissolution = acte hautement politique (CS ne se prononce pas). </a:t>
            </a:r>
            <a:endParaRPr lang="fr-FR" altLang="ja-JP" dirty="0"/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Les limites du contrôle de constitutionnalité et la prudence du juge japonais ?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-12329" y="1844824"/>
            <a:ext cx="4354961" cy="3888432"/>
          </a:xfrm>
        </p:spPr>
        <p:txBody>
          <a:bodyPr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/>
              <a:t>La </a:t>
            </a:r>
            <a:r>
              <a:rPr lang="fr-FR" dirty="0" smtClean="0">
                <a:solidFill>
                  <a:schemeClr val="accent2"/>
                </a:solidFill>
              </a:rPr>
              <a:t>CS</a:t>
            </a:r>
            <a:r>
              <a:rPr lang="fr-FR" dirty="0" smtClean="0"/>
              <a:t> n’a jusqu’ici rendu que </a:t>
            </a:r>
            <a:r>
              <a:rPr lang="fr-FR" dirty="0" smtClean="0">
                <a:solidFill>
                  <a:schemeClr val="accent2"/>
                </a:solidFill>
              </a:rPr>
              <a:t>10 </a:t>
            </a:r>
            <a:r>
              <a:rPr lang="fr-FR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arrêts </a:t>
            </a:r>
            <a:r>
              <a:rPr lang="fr-FR" dirty="0" smtClean="0">
                <a:sym typeface="Wingdings" panose="05000000000000000000" pitchFamily="2" charset="2"/>
              </a:rPr>
              <a:t>d’inconstitutionnalité concernant des lois (plus concernant les ordonnances de Cabinet, </a:t>
            </a:r>
            <a:r>
              <a:rPr lang="ja-JP" altLang="fr-FR" dirty="0">
                <a:sym typeface="Wingdings" panose="05000000000000000000" pitchFamily="2" charset="2"/>
              </a:rPr>
              <a:t>政</a:t>
            </a:r>
            <a:r>
              <a:rPr lang="ja-JP" altLang="fr-FR" dirty="0" smtClean="0">
                <a:sym typeface="Wingdings" panose="05000000000000000000" pitchFamily="2" charset="2"/>
              </a:rPr>
              <a:t>令</a:t>
            </a:r>
            <a:r>
              <a:rPr lang="fr-FR" altLang="ja-JP" dirty="0" smtClean="0">
                <a:sym typeface="Wingdings" panose="05000000000000000000" pitchFamily="2" charset="2"/>
              </a:rPr>
              <a:t>)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r>
              <a:rPr lang="fr-FR" altLang="ja-JP" dirty="0" smtClean="0">
                <a:sym typeface="Wingdings" panose="05000000000000000000" pitchFamily="2" charset="2"/>
              </a:rPr>
              <a:t>Les </a:t>
            </a:r>
            <a:r>
              <a:rPr lang="fr-FR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juridictions inférieures</a:t>
            </a:r>
            <a:r>
              <a:rPr lang="fr-FR" altLang="ja-JP" dirty="0">
                <a:sym typeface="Wingdings" panose="05000000000000000000" pitchFamily="2" charset="2"/>
              </a:rPr>
              <a:t> (CA de Tôkyô ou </a:t>
            </a:r>
            <a:r>
              <a:rPr lang="fr-FR" altLang="ja-JP" dirty="0" smtClean="0">
                <a:sym typeface="Wingdings" panose="05000000000000000000" pitchFamily="2" charset="2"/>
              </a:rPr>
              <a:t>TD et CA de Sapporo </a:t>
            </a:r>
            <a:r>
              <a:rPr lang="fr-FR" altLang="ja-JP" dirty="0">
                <a:sym typeface="Wingdings" panose="05000000000000000000" pitchFamily="2" charset="2"/>
              </a:rPr>
              <a:t>par ex.) ont bien plus </a:t>
            </a:r>
            <a:r>
              <a:rPr lang="fr-FR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souvent</a:t>
            </a:r>
            <a:r>
              <a:rPr lang="fr-FR" altLang="ja-JP" dirty="0">
                <a:sym typeface="Wingdings" panose="05000000000000000000" pitchFamily="2" charset="2"/>
              </a:rPr>
              <a:t> rendu des jugements d’inconstitutionnalité. Mais c’est </a:t>
            </a:r>
            <a:r>
              <a:rPr lang="fr-FR" altLang="ja-JP" dirty="0" smtClean="0">
                <a:sym typeface="Wingdings" panose="05000000000000000000" pitchFamily="2" charset="2"/>
              </a:rPr>
              <a:t>CS </a:t>
            </a:r>
            <a:r>
              <a:rPr lang="fr-FR" altLang="ja-JP" dirty="0">
                <a:sym typeface="Wingdings" panose="05000000000000000000" pitchFamily="2" charset="2"/>
              </a:rPr>
              <a:t>qui détermine en </a:t>
            </a:r>
            <a:r>
              <a:rPr lang="fr-FR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dernier ressort </a:t>
            </a:r>
            <a:r>
              <a:rPr lang="fr-FR" altLang="ja-JP" dirty="0">
                <a:sym typeface="Wingdings" panose="05000000000000000000" pitchFamily="2" charset="2"/>
              </a:rPr>
              <a:t>ce qu’il en est (</a:t>
            </a:r>
            <a:r>
              <a:rPr lang="fr-FR" altLang="ja-JP" dirty="0" smtClean="0">
                <a:sym typeface="Wingdings" panose="05000000000000000000" pitchFamily="2" charset="2"/>
              </a:rPr>
              <a:t>si elle est saisie).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Débats doctrinaux </a:t>
            </a:r>
            <a:r>
              <a:rPr lang="fr-FR" altLang="ja-JP" dirty="0" smtClean="0">
                <a:sym typeface="Wingdings" panose="05000000000000000000" pitchFamily="2" charset="2"/>
              </a:rPr>
              <a:t>sur l’anormalité ou les raisons d’une telle </a:t>
            </a:r>
            <a:r>
              <a:rPr lang="fr-FR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prudence</a:t>
            </a:r>
            <a:r>
              <a:rPr lang="fr-FR" altLang="ja-JP" dirty="0" smtClean="0">
                <a:sym typeface="Wingdings" panose="05000000000000000000" pitchFamily="2" charset="2"/>
              </a:rPr>
              <a:t>... Possible que la Constitution soit bien respectée par le Gouvernement et le législateur…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5626"/>
              </p:ext>
            </p:extLst>
          </p:nvPr>
        </p:nvGraphicFramePr>
        <p:xfrm>
          <a:off x="4342633" y="1790824"/>
          <a:ext cx="480692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106376164"/>
                    </a:ext>
                  </a:extLst>
                </a:gridCol>
                <a:gridCol w="2295570">
                  <a:extLst>
                    <a:ext uri="{9D8B030D-6E8A-4147-A177-3AD203B41FA5}">
                      <a16:colId xmlns:a16="http://schemas.microsoft.com/office/drawing/2014/main" val="3637722825"/>
                    </a:ext>
                  </a:extLst>
                </a:gridCol>
                <a:gridCol w="1810948">
                  <a:extLst>
                    <a:ext uri="{9D8B030D-6E8A-4147-A177-3AD203B41FA5}">
                      <a16:colId xmlns:a16="http://schemas.microsoft.com/office/drawing/2014/main" val="2551652433"/>
                    </a:ext>
                  </a:extLst>
                </a:gridCol>
              </a:tblGrid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Année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Sujet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Droit</a:t>
                      </a:r>
                      <a:r>
                        <a:rPr lang="fr-FR" sz="1400" b="0" baseline="0" dirty="0" smtClean="0"/>
                        <a:t> &amp; liberté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508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1973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Parricide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43716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1975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Implantation</a:t>
                      </a:r>
                      <a:r>
                        <a:rPr lang="fr-FR" sz="1400" b="0" baseline="0" dirty="0" smtClean="0"/>
                        <a:t> pharmacie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Liberté commerce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2094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1976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Écart poids des voix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Égalité, droit vote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82666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1985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Écart poids des voix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Égalité, droite vote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7909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1987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Parcelle forestière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Propriété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91173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2002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Clause exclusive </a:t>
                      </a:r>
                      <a:r>
                        <a:rPr lang="fr-FR" sz="1400" b="0" dirty="0" err="1" smtClean="0"/>
                        <a:t>respT</a:t>
                      </a:r>
                      <a:r>
                        <a:rPr lang="fr-FR" sz="1400" b="0" dirty="0" smtClean="0"/>
                        <a:t>. Poste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Liberté commerce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40775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2005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Vote japonais à l’étranger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Droit vote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15872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Nationalité enfant naturel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58827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2013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Succession enfant</a:t>
                      </a:r>
                      <a:r>
                        <a:rPr lang="fr-FR" sz="1400" b="0" baseline="0" dirty="0" smtClean="0"/>
                        <a:t> naturel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39430"/>
                  </a:ext>
                </a:extLst>
              </a:tr>
              <a:tr h="248656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2015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Délai viduité femme divorcée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Égalité, mariage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30838"/>
                  </a:ext>
                </a:extLst>
              </a:tr>
            </a:tbl>
          </a:graphicData>
        </a:graphic>
      </p:graphicFrame>
      <p:sp>
        <p:nvSpPr>
          <p:cNvPr id="8" name="Espace réservé du contenu 4"/>
          <p:cNvSpPr txBox="1">
            <a:spLocks/>
          </p:cNvSpPr>
          <p:nvPr/>
        </p:nvSpPr>
        <p:spPr>
          <a:xfrm>
            <a:off x="-12329" y="5517232"/>
            <a:ext cx="9144000" cy="1340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/>
              <a:t>Réticences « traditionnelles » à jouer le rôle de </a:t>
            </a:r>
            <a:r>
              <a:rPr lang="fr-FR" dirty="0" smtClean="0">
                <a:solidFill>
                  <a:schemeClr val="accent2"/>
                </a:solidFill>
              </a:rPr>
              <a:t>législateur négatif/supplétif</a:t>
            </a:r>
            <a:r>
              <a:rPr lang="fr-FR" dirty="0" smtClean="0"/>
              <a:t>, avec une conception de la séparation des pouvoirs stricte (contrôle de constitutionnalité s’opère dans le cadre du pouvoir judiciaire…).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 smtClean="0"/>
              <a:t> Hégémonie du PLD + dimension politique des questions de constitutionnalité au Japon…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27394</TotalTime>
  <Words>1132</Words>
  <Application>Microsoft Office PowerPoint</Application>
  <PresentationFormat>Affichage à l'écran (4:3)</PresentationFormat>
  <Paragraphs>152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HGｺﾞｼｯｸE</vt:lpstr>
      <vt:lpstr>微軟正黑體</vt:lpstr>
      <vt:lpstr>ＭＳ Ｐゴシック</vt:lpstr>
      <vt:lpstr>Yu Gothic</vt:lpstr>
      <vt:lpstr>Calibri</vt:lpstr>
      <vt:lpstr>Gill Sans MT</vt:lpstr>
      <vt:lpstr>Wingdings</vt:lpstr>
      <vt:lpstr>Wingdings 2</vt:lpstr>
      <vt:lpstr>Dividende</vt:lpstr>
      <vt:lpstr>Chapitre 2 – fonctionnement du droit &amp; organisation de la justice au japon</vt:lpstr>
      <vt:lpstr>I – sources de droit et Hiérarchie des normes au japon</vt:lpstr>
      <vt:lpstr>Hiérarchie des normes – 法の階層性</vt:lpstr>
      <vt:lpstr>Le contrôle de constitutionnalité au Japon 日本における違憲審査制</vt:lpstr>
      <vt:lpstr>Concentration</vt:lpstr>
      <vt:lpstr>Mode de saisine, voie et Nature du contrôle</vt:lpstr>
      <vt:lpstr>Effets du contrôle DE CONSTITUTIONNALITé</vt:lpstr>
      <vt:lpstr>Les limites du contrôle de constitutionnalité et la prudence du juge japonais ?</vt:lpstr>
      <vt:lpstr>Les limites du contrôle de constitutionnalité et la prudence du juge japonais ?</vt:lpstr>
      <vt:lpstr>L’autre contrôle constitutionnel (officieux) de la DLC 内閣法制局による別の違憲審査</vt:lpstr>
      <vt:lpstr>Étude de cas : l’autodéfense collective 事例研究：集団的自衛権　</vt:lpstr>
      <vt:lpstr>Les obstacles à la révision par interprétation 解釈改憲へのハードル</vt:lpstr>
      <vt:lpstr>La constitutionnalité de l’autodéfense collective 集団的自衛権の合憲性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Arnaud Grivaud</cp:lastModifiedBy>
  <cp:revision>481</cp:revision>
  <dcterms:created xsi:type="dcterms:W3CDTF">2016-12-21T16:22:46Z</dcterms:created>
  <dcterms:modified xsi:type="dcterms:W3CDTF">2022-02-17T09:19:15Z</dcterms:modified>
</cp:coreProperties>
</file>