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5"/>
  </p:notesMasterIdLst>
  <p:sldIdLst>
    <p:sldId id="591" r:id="rId2"/>
    <p:sldId id="641" r:id="rId3"/>
    <p:sldId id="598" r:id="rId4"/>
    <p:sldId id="599" r:id="rId5"/>
    <p:sldId id="606" r:id="rId6"/>
    <p:sldId id="341" r:id="rId7"/>
    <p:sldId id="652" r:id="rId8"/>
    <p:sldId id="653" r:id="rId9"/>
    <p:sldId id="654" r:id="rId10"/>
    <p:sldId id="655" r:id="rId11"/>
    <p:sldId id="656" r:id="rId12"/>
    <p:sldId id="657" r:id="rId13"/>
    <p:sldId id="658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APITRE 2 - SOURCES DU DROIT, ORGANES ET PERSONNELS DE JUSTICE" id="{B9EB7532-D10B-4F84-92FC-BD82B7EF8C78}">
          <p14:sldIdLst>
            <p14:sldId id="591"/>
            <p14:sldId id="641"/>
            <p14:sldId id="598"/>
            <p14:sldId id="599"/>
            <p14:sldId id="606"/>
            <p14:sldId id="341"/>
            <p14:sldId id="652"/>
            <p14:sldId id="653"/>
            <p14:sldId id="654"/>
            <p14:sldId id="655"/>
            <p14:sldId id="656"/>
            <p14:sldId id="657"/>
            <p14:sldId id="6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29" autoAdjust="0"/>
    <p:restoredTop sz="93325" autoAdjust="0"/>
  </p:normalViewPr>
  <p:slideViewPr>
    <p:cSldViewPr>
      <p:cViewPr varScale="1">
        <p:scale>
          <a:sx n="104" d="100"/>
          <a:sy n="104" d="100"/>
        </p:scale>
        <p:origin x="339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0A8AC-6E98-4AD0-A05E-55560B0A1353}" type="datetimeFigureOut">
              <a:rPr lang="fr-FR" smtClean="0"/>
              <a:t>12/06/2024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DFFEE-A45F-4170-9C0F-AE9067F5A8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995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1DFFEE-A45F-4170-9C0F-AE9067F5A88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722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12/06/2024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86500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12/06/2024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11626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12/06/2024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2615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12/06/2024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23646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12/06/2024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75866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12/06/2024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8256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12/06/2024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14887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12/06/2024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65527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12/06/2024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17987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12/06/2024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32585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12/06/2024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4858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AE8BC39-7020-49FC-80D0-D1EAD488CBC0}" type="datetimeFigureOut">
              <a:rPr lang="fr-FR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12/06/2024</a:t>
            </a:fld>
            <a:endParaRPr lang="fr-F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fr-F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ED0521C-0371-4AE2-9C2C-1A832593453F}" type="slidenum">
              <a:rPr lang="fr-FR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3010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Chapitre 2 – fonctionnement du droit &amp; organisation de la justice au japon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I – Sources de droit et hiérarchie des normes au Japon (Séance 4 &amp; 5)</a:t>
            </a:r>
          </a:p>
          <a:p>
            <a:pPr>
              <a:buFont typeface="Wingdings" panose="05000000000000000000" pitchFamily="2" charset="2"/>
              <a:buChar char="v"/>
            </a:pP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II – Les tribunaux et professions judiciaires (Séance 6)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440918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6592" y="577794"/>
            <a:ext cx="8686800" cy="694184"/>
          </a:xfrm>
          <a:effectLst/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chemeClr val="bg2"/>
                </a:solidFill>
              </a:rPr>
              <a:t>Le PLD : un parti hétéroclite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1844824"/>
            <a:ext cx="8686800" cy="4941168"/>
          </a:xfrm>
          <a:ln>
            <a:noFill/>
          </a:ln>
        </p:spPr>
        <p:txBody>
          <a:bodyPr anchor="t"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400" u="sng" dirty="0"/>
              <a:t>Le PLD se forme à partir d’une fusion :</a:t>
            </a:r>
          </a:p>
          <a:p>
            <a:pPr lvl="1"/>
            <a:r>
              <a:rPr lang="fr-FR" sz="2000" b="1" dirty="0">
                <a:solidFill>
                  <a:schemeClr val="accent2"/>
                </a:solidFill>
              </a:rPr>
              <a:t>Plusieurs courants différents </a:t>
            </a:r>
            <a:r>
              <a:rPr lang="fr-FR" sz="2000" dirty="0"/>
              <a:t>au sein d’un même parti</a:t>
            </a:r>
            <a:endParaRPr lang="fr-FR" sz="2000" b="1" dirty="0">
              <a:solidFill>
                <a:srgbClr val="C00000"/>
              </a:solidFill>
            </a:endParaRPr>
          </a:p>
          <a:p>
            <a:pPr lvl="1"/>
            <a:r>
              <a:rPr lang="fr-FR" sz="2000" b="1" dirty="0">
                <a:solidFill>
                  <a:schemeClr val="accent2"/>
                </a:solidFill>
              </a:rPr>
              <a:t>Factions</a:t>
            </a:r>
            <a:r>
              <a:rPr lang="fr-FR" sz="2000" dirty="0">
                <a:solidFill>
                  <a:srgbClr val="C00000"/>
                </a:solidFill>
              </a:rPr>
              <a:t> </a:t>
            </a:r>
            <a:r>
              <a:rPr lang="fr-FR" sz="2000" dirty="0"/>
              <a:t>réunies autour de parlementaires influents (qui vise la </a:t>
            </a:r>
            <a:r>
              <a:rPr lang="fr-FR" sz="2000" dirty="0" err="1"/>
              <a:t>psdce</a:t>
            </a:r>
            <a:r>
              <a:rPr lang="fr-FR" sz="2000" dirty="0"/>
              <a:t>)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accent2"/>
                </a:solidFill>
                <a:sym typeface="Wingdings" pitchFamily="2" charset="2"/>
              </a:rPr>
              <a:t></a:t>
            </a:r>
            <a:r>
              <a:rPr lang="fr-FR" sz="2000" dirty="0"/>
              <a:t>Le PLD = </a:t>
            </a:r>
            <a:r>
              <a:rPr lang="fr-FR" sz="2000" b="1" dirty="0">
                <a:solidFill>
                  <a:schemeClr val="accent2"/>
                </a:solidFill>
              </a:rPr>
              <a:t>regroupement</a:t>
            </a:r>
            <a:r>
              <a:rPr lang="fr-FR" sz="2000" b="1" dirty="0">
                <a:solidFill>
                  <a:srgbClr val="C00000"/>
                </a:solidFill>
              </a:rPr>
              <a:t> </a:t>
            </a:r>
            <a:r>
              <a:rPr lang="fr-FR" sz="2000" b="1" dirty="0">
                <a:solidFill>
                  <a:schemeClr val="accent2"/>
                </a:solidFill>
              </a:rPr>
              <a:t>de</a:t>
            </a:r>
            <a:r>
              <a:rPr lang="fr-FR" sz="2000" b="1" dirty="0">
                <a:solidFill>
                  <a:srgbClr val="C00000"/>
                </a:solidFill>
              </a:rPr>
              <a:t> </a:t>
            </a:r>
            <a:r>
              <a:rPr lang="fr-FR" sz="2000" b="1" dirty="0">
                <a:solidFill>
                  <a:schemeClr val="accent2"/>
                </a:solidFill>
              </a:rPr>
              <a:t>parlementaires</a:t>
            </a:r>
            <a:r>
              <a:rPr lang="fr-FR" sz="2000" b="1" dirty="0"/>
              <a:t> </a:t>
            </a:r>
            <a:r>
              <a:rPr lang="fr-FR" sz="2000" dirty="0"/>
              <a:t>ayant des visions parfois très différentes plutôt qu’un parti avec un ligne politique claire.</a:t>
            </a:r>
            <a:br>
              <a:rPr lang="fr-FR" sz="2000" dirty="0"/>
            </a:br>
            <a:r>
              <a:rPr lang="fr-FR" sz="2000" dirty="0"/>
              <a:t>Le pouvoir au sein du PLD est très </a:t>
            </a:r>
            <a:r>
              <a:rPr lang="fr-FR" sz="2000" b="1" dirty="0">
                <a:solidFill>
                  <a:schemeClr val="accent2"/>
                </a:solidFill>
              </a:rPr>
              <a:t>décentralisé</a:t>
            </a:r>
            <a:r>
              <a:rPr lang="fr-FR" sz="2000" dirty="0"/>
              <a:t>.</a:t>
            </a:r>
          </a:p>
          <a:p>
            <a:pPr marL="0" indent="0">
              <a:buNone/>
            </a:pPr>
            <a:endParaRPr lang="fr-FR" sz="2000" dirty="0">
              <a:solidFill>
                <a:srgbClr val="FFC000"/>
              </a:solidFill>
              <a:sym typeface="Wingdings" pitchFamily="2" charset="2"/>
            </a:endParaRPr>
          </a:p>
          <a:p>
            <a:pPr marL="0" indent="0">
              <a:buNone/>
            </a:pPr>
            <a:endParaRPr lang="fr-FR" sz="2000" dirty="0">
              <a:solidFill>
                <a:srgbClr val="FFC000"/>
              </a:solidFill>
              <a:sym typeface="Wingdings" pitchFamily="2" charset="2"/>
            </a:endParaRPr>
          </a:p>
          <a:p>
            <a:pPr marL="0" indent="0">
              <a:buNone/>
            </a:pPr>
            <a:endParaRPr lang="fr-FR" sz="2000" dirty="0">
              <a:solidFill>
                <a:srgbClr val="FFC000"/>
              </a:solidFill>
              <a:sym typeface="Wingdings" pitchFamily="2" charset="2"/>
            </a:endParaRPr>
          </a:p>
          <a:p>
            <a:pPr marL="0" indent="0">
              <a:buNone/>
            </a:pPr>
            <a:endParaRPr lang="fr-FR" sz="2000" dirty="0">
              <a:solidFill>
                <a:srgbClr val="FFC000"/>
              </a:solidFill>
              <a:sym typeface="Wingdings" pitchFamily="2" charset="2"/>
            </a:endParaRPr>
          </a:p>
          <a:p>
            <a:pPr marL="0" indent="0">
              <a:buNone/>
            </a:pPr>
            <a:endParaRPr lang="fr-FR" sz="2000" dirty="0">
              <a:solidFill>
                <a:srgbClr val="FFC000"/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fr-FR" sz="2000" dirty="0">
                <a:solidFill>
                  <a:schemeClr val="accent2"/>
                </a:solidFill>
                <a:sym typeface="Wingdings" pitchFamily="2" charset="2"/>
              </a:rPr>
              <a:t></a:t>
            </a:r>
            <a:r>
              <a:rPr lang="fr-FR" sz="2000" dirty="0"/>
              <a:t>Le Premier ministre est désigné suite à un </a:t>
            </a:r>
            <a:r>
              <a:rPr lang="fr-FR" sz="2000" b="1" dirty="0">
                <a:solidFill>
                  <a:schemeClr val="accent2"/>
                </a:solidFill>
              </a:rPr>
              <a:t>accord passé entre les factions</a:t>
            </a:r>
            <a:r>
              <a:rPr lang="fr-FR" sz="2000" dirty="0"/>
              <a:t>.</a:t>
            </a:r>
            <a:r>
              <a:rPr lang="fr-FR" sz="2000" dirty="0">
                <a:sym typeface="Wingdings" pitchFamily="2" charset="2"/>
              </a:rPr>
              <a:t>	</a:t>
            </a:r>
          </a:p>
          <a:p>
            <a:pPr marL="1077913" indent="-804863">
              <a:buNone/>
            </a:pPr>
            <a:r>
              <a:rPr lang="fr-FR" dirty="0">
                <a:sym typeface="Wingdings" pitchFamily="2" charset="2"/>
              </a:rPr>
              <a:t>	</a:t>
            </a:r>
            <a:r>
              <a:rPr lang="fr-FR" dirty="0">
                <a:solidFill>
                  <a:schemeClr val="accent2"/>
                </a:solidFill>
                <a:sym typeface="Wingdings 3"/>
              </a:rPr>
              <a:t></a:t>
            </a:r>
            <a:r>
              <a:rPr lang="fr-FR" sz="2000" dirty="0">
                <a:solidFill>
                  <a:schemeClr val="accent2"/>
                </a:solidFill>
              </a:rPr>
              <a:t> </a:t>
            </a:r>
            <a:r>
              <a:rPr lang="fr-FR" sz="2000" dirty="0"/>
              <a:t>son </a:t>
            </a:r>
            <a:r>
              <a:rPr lang="fr-FR" sz="2000" b="1" dirty="0">
                <a:solidFill>
                  <a:schemeClr val="accent2"/>
                </a:solidFill>
              </a:rPr>
              <a:t>gouvernement</a:t>
            </a:r>
            <a:r>
              <a:rPr lang="fr-FR" sz="2000" b="1" dirty="0">
                <a:solidFill>
                  <a:srgbClr val="C00000"/>
                </a:solidFill>
              </a:rPr>
              <a:t> </a:t>
            </a:r>
            <a:r>
              <a:rPr lang="fr-FR" sz="2000" dirty="0"/>
              <a:t>est alors </a:t>
            </a:r>
            <a:r>
              <a:rPr lang="fr-FR" sz="2000" b="1" dirty="0">
                <a:solidFill>
                  <a:schemeClr val="accent2"/>
                </a:solidFill>
              </a:rPr>
              <a:t>plutôt</a:t>
            </a:r>
            <a:r>
              <a:rPr lang="fr-FR" sz="2000" b="1" dirty="0">
                <a:solidFill>
                  <a:srgbClr val="C00000"/>
                </a:solidFill>
              </a:rPr>
              <a:t> </a:t>
            </a:r>
            <a:r>
              <a:rPr lang="fr-FR" sz="2000" b="1" dirty="0">
                <a:solidFill>
                  <a:schemeClr val="accent2"/>
                </a:solidFill>
              </a:rPr>
              <a:t>faible</a:t>
            </a:r>
            <a:r>
              <a:rPr lang="fr-FR" sz="2000" b="1" dirty="0">
                <a:solidFill>
                  <a:srgbClr val="C00000"/>
                </a:solidFill>
              </a:rPr>
              <a:t> </a:t>
            </a:r>
            <a:r>
              <a:rPr lang="fr-FR" sz="2000" dirty="0"/>
              <a:t>vis-à-vis du parti et des factions, il agit </a:t>
            </a:r>
            <a:r>
              <a:rPr lang="fr-FR" sz="2000" b="1" dirty="0">
                <a:solidFill>
                  <a:schemeClr val="accent2"/>
                </a:solidFill>
              </a:rPr>
              <a:t>sous</a:t>
            </a:r>
            <a:r>
              <a:rPr lang="fr-FR" sz="2000" b="1" dirty="0">
                <a:solidFill>
                  <a:srgbClr val="C00000"/>
                </a:solidFill>
              </a:rPr>
              <a:t> </a:t>
            </a:r>
            <a:r>
              <a:rPr lang="fr-FR" sz="2000" b="1" dirty="0">
                <a:solidFill>
                  <a:schemeClr val="accent2"/>
                </a:solidFill>
              </a:rPr>
              <a:t>leur</a:t>
            </a:r>
            <a:r>
              <a:rPr lang="fr-FR" sz="2000" b="1" dirty="0">
                <a:solidFill>
                  <a:srgbClr val="C00000"/>
                </a:solidFill>
              </a:rPr>
              <a:t> </a:t>
            </a:r>
            <a:r>
              <a:rPr lang="fr-FR" sz="2000" b="1" dirty="0">
                <a:solidFill>
                  <a:schemeClr val="accent2"/>
                </a:solidFill>
              </a:rPr>
              <a:t>contrôle</a:t>
            </a:r>
            <a:r>
              <a:rPr lang="fr-FR" sz="2000" dirty="0"/>
              <a:t>. 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35696" y="4005064"/>
            <a:ext cx="5184576" cy="136815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3203848" y="4437112"/>
            <a:ext cx="1080120" cy="8640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Faction B</a:t>
            </a:r>
          </a:p>
        </p:txBody>
      </p:sp>
      <p:sp>
        <p:nvSpPr>
          <p:cNvPr id="7" name="Ellipse 6"/>
          <p:cNvSpPr/>
          <p:nvPr/>
        </p:nvSpPr>
        <p:spPr>
          <a:xfrm>
            <a:off x="5724128" y="4437112"/>
            <a:ext cx="1080120" cy="8640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Faction D</a:t>
            </a:r>
          </a:p>
        </p:txBody>
      </p:sp>
      <p:sp>
        <p:nvSpPr>
          <p:cNvPr id="8" name="Ellipse 7"/>
          <p:cNvSpPr/>
          <p:nvPr/>
        </p:nvSpPr>
        <p:spPr>
          <a:xfrm>
            <a:off x="1979712" y="4437112"/>
            <a:ext cx="1080120" cy="8640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Faction A</a:t>
            </a:r>
          </a:p>
        </p:txBody>
      </p:sp>
      <p:sp>
        <p:nvSpPr>
          <p:cNvPr id="9" name="Ellipse 8"/>
          <p:cNvSpPr/>
          <p:nvPr/>
        </p:nvSpPr>
        <p:spPr>
          <a:xfrm>
            <a:off x="4499992" y="4437112"/>
            <a:ext cx="1080120" cy="86409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Faction C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3923928" y="400506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PLD</a:t>
            </a:r>
          </a:p>
        </p:txBody>
      </p:sp>
    </p:spTree>
    <p:extLst>
      <p:ext uri="{BB962C8B-B14F-4D97-AF65-F5344CB8AC3E}">
        <p14:creationId xmlns:p14="http://schemas.microsoft.com/office/powerpoint/2010/main" val="21366898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7" grpId="0" animBg="1"/>
      <p:bldP spid="8" grpId="0" animBg="1"/>
      <p:bldP spid="9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Nono\Documents\Documents japon\FDJ\2017-2018\Séminaire (powerpoint)\01-Premier semestre\Cours du 21 septembre\fac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8" y="0"/>
            <a:ext cx="8755063" cy="509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304800" y="5301208"/>
            <a:ext cx="8686800" cy="1368152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v"/>
            </a:pPr>
            <a:r>
              <a:rPr lang="fr-FR" dirty="0"/>
              <a:t>Nécessité de former le </a:t>
            </a:r>
            <a:r>
              <a:rPr lang="fr-FR" b="1" dirty="0">
                <a:solidFill>
                  <a:schemeClr val="accent2"/>
                </a:solidFill>
              </a:rPr>
              <a:t>consensus</a:t>
            </a:r>
            <a:r>
              <a:rPr lang="fr-FR" dirty="0"/>
              <a:t> (pour éviter la scission du parti) fait qu’une diversité d’intérêts et courants sont représentés. </a:t>
            </a:r>
            <a:r>
              <a:rPr lang="fr-FR" b="1" dirty="0">
                <a:solidFill>
                  <a:schemeClr val="accent2"/>
                </a:solidFill>
              </a:rPr>
              <a:t>Les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>
                <a:solidFill>
                  <a:schemeClr val="accent2"/>
                </a:solidFill>
              </a:rPr>
              <a:t>fruits de la croissances vont être redistribués </a:t>
            </a:r>
            <a:r>
              <a:rPr lang="fr-FR" dirty="0"/>
              <a:t>(à des fins électorales, certes) à des régions rurales et des secteurs économiques moins performants, tandis que le capitalisme libéral voudrait qu’ils soient délaissés. Va être le </a:t>
            </a:r>
            <a:r>
              <a:rPr lang="fr-FR" b="1" dirty="0">
                <a:solidFill>
                  <a:schemeClr val="accent2"/>
                </a:solidFill>
              </a:rPr>
              <a:t>contrat social japonais </a:t>
            </a:r>
            <a:r>
              <a:rPr lang="fr-FR" dirty="0"/>
              <a:t>(consensus).</a:t>
            </a:r>
          </a:p>
          <a:p>
            <a:pPr algn="just">
              <a:buFont typeface="Wingdings" pitchFamily="2" charset="2"/>
              <a:buChar char="v"/>
            </a:pPr>
            <a:r>
              <a:rPr lang="fr-FR" dirty="0"/>
              <a:t>La succession d’un parlementaire d’une faction à un parlementaire d’une autre faction au poste de Premier ministre donne l’</a:t>
            </a:r>
            <a:r>
              <a:rPr lang="fr-FR" b="1" dirty="0">
                <a:solidFill>
                  <a:schemeClr val="accent2"/>
                </a:solidFill>
              </a:rPr>
              <a:t>illusion d’une alternance </a:t>
            </a:r>
            <a:r>
              <a:rPr lang="fr-FR" dirty="0"/>
              <a:t>(</a:t>
            </a:r>
            <a:r>
              <a:rPr lang="fr-FR" i="1" dirty="0" err="1"/>
              <a:t>giji</a:t>
            </a:r>
            <a:r>
              <a:rPr lang="fr-FR" i="1" dirty="0"/>
              <a:t> </a:t>
            </a:r>
            <a:r>
              <a:rPr lang="fr-FR" i="1" dirty="0" err="1"/>
              <a:t>seiken</a:t>
            </a:r>
            <a:r>
              <a:rPr lang="fr-FR" i="1" dirty="0"/>
              <a:t> </a:t>
            </a:r>
            <a:r>
              <a:rPr lang="fr-FR" i="1" dirty="0" err="1"/>
              <a:t>kôtai</a:t>
            </a:r>
            <a:r>
              <a:rPr lang="fr-FR" i="1" dirty="0"/>
              <a:t> </a:t>
            </a:r>
            <a:r>
              <a:rPr lang="ja-JP" altLang="fr-FR" sz="2600" dirty="0"/>
              <a:t>疑似政権交代</a:t>
            </a:r>
            <a:r>
              <a:rPr lang="fr-FR" altLang="ja-JP" dirty="0"/>
              <a:t>).  </a:t>
            </a:r>
            <a:r>
              <a:rPr lang="fr-FR" altLang="ja-JP" u="sng" dirty="0"/>
              <a:t>Ex :</a:t>
            </a:r>
            <a:r>
              <a:rPr lang="fr-FR" altLang="ja-JP" dirty="0"/>
              <a:t> Abe/</a:t>
            </a:r>
            <a:r>
              <a:rPr lang="fr-FR" altLang="ja-JP" dirty="0" err="1"/>
              <a:t>Suga</a:t>
            </a:r>
            <a:r>
              <a:rPr lang="fr-FR" altLang="ja-JP" dirty="0"/>
              <a:t> </a:t>
            </a:r>
            <a:r>
              <a:rPr lang="fr-FR" altLang="ja-JP" dirty="0">
                <a:sym typeface="Wingdings" panose="05000000000000000000" pitchFamily="2" charset="2"/>
              </a:rPr>
              <a:t> </a:t>
            </a:r>
            <a:r>
              <a:rPr lang="fr-FR" altLang="ja-JP" dirty="0" err="1">
                <a:sym typeface="Wingdings" panose="05000000000000000000" pitchFamily="2" charset="2"/>
              </a:rPr>
              <a:t>Kishida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16524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39709"/>
            <a:ext cx="7859216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3100" dirty="0">
                <a:solidFill>
                  <a:schemeClr val="bg2"/>
                </a:solidFill>
              </a:rPr>
              <a:t>La mise en place de l’examen des projets de loi en amont de la Diète (</a:t>
            </a:r>
            <a:r>
              <a:rPr lang="ja-JP" altLang="fr-FR" sz="3100" dirty="0">
                <a:solidFill>
                  <a:schemeClr val="bg2"/>
                </a:solidFill>
              </a:rPr>
              <a:t>事前審査制）</a:t>
            </a:r>
            <a:endParaRPr lang="fr-FR" sz="3100" dirty="0">
              <a:solidFill>
                <a:schemeClr val="bg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2348880"/>
            <a:ext cx="8812088" cy="4509120"/>
          </a:xfrm>
        </p:spPr>
        <p:txBody>
          <a:bodyPr>
            <a:normAutofit/>
          </a:bodyPr>
          <a:lstStyle/>
          <a:p>
            <a:endParaRPr lang="fr-FR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sz="2400" dirty="0"/>
              <a:t>En 1962, le numéro 2 du PLD </a:t>
            </a:r>
            <a:r>
              <a:rPr lang="fr-FR" sz="2400" dirty="0" err="1"/>
              <a:t>Akagi</a:t>
            </a:r>
            <a:r>
              <a:rPr lang="fr-FR" sz="2400" dirty="0"/>
              <a:t> </a:t>
            </a:r>
            <a:r>
              <a:rPr lang="fr-FR" sz="2400" dirty="0" err="1"/>
              <a:t>Munenori</a:t>
            </a:r>
            <a:r>
              <a:rPr lang="fr-FR" sz="2400" dirty="0"/>
              <a:t> </a:t>
            </a:r>
            <a:br>
              <a:rPr lang="fr-FR" sz="2400" dirty="0"/>
            </a:br>
            <a:r>
              <a:rPr lang="fr-FR" sz="2400" dirty="0"/>
              <a:t>envoie une note au gouvernement :</a:t>
            </a:r>
          </a:p>
          <a:p>
            <a:endParaRPr lang="fr-FR" sz="2800" dirty="0"/>
          </a:p>
          <a:p>
            <a:endParaRPr lang="fr-FR" sz="2800" dirty="0"/>
          </a:p>
          <a:p>
            <a:endParaRPr lang="fr-FR" sz="2800" dirty="0"/>
          </a:p>
          <a:p>
            <a:endParaRPr lang="fr-FR" sz="2800" dirty="0"/>
          </a:p>
          <a:p>
            <a:endParaRPr lang="fr-FR" sz="2800" dirty="0"/>
          </a:p>
          <a:p>
            <a:endParaRPr lang="fr-FR" sz="2800" dirty="0"/>
          </a:p>
          <a:p>
            <a:endParaRPr lang="fr-FR" sz="2800" dirty="0"/>
          </a:p>
          <a:p>
            <a:endParaRPr lang="fr-FR" sz="2800" dirty="0"/>
          </a:p>
        </p:txBody>
      </p:sp>
      <p:pic>
        <p:nvPicPr>
          <p:cNvPr id="3074" name="Picture 2" descr="Image associé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549"/>
          <a:stretch/>
        </p:blipFill>
        <p:spPr bwMode="auto">
          <a:xfrm>
            <a:off x="6994132" y="1577909"/>
            <a:ext cx="1839896" cy="201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193068" y="3605808"/>
            <a:ext cx="8640960" cy="32439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  <a:buClr>
                <a:srgbClr val="F0A22E"/>
              </a:buClr>
              <a:buSzPct val="70000"/>
            </a:pPr>
            <a:r>
              <a:rPr lang="ja-JP" altLang="fr-FR" sz="2400" dirty="0">
                <a:solidFill>
                  <a:srgbClr val="4E3B30"/>
                </a:solidFill>
              </a:rPr>
              <a:t>「各法案提出の場合は閣議決定に先だつて</a:t>
            </a:r>
            <a:r>
              <a:rPr lang="ja-JP" altLang="fr-FR" sz="2400" b="1" dirty="0">
                <a:solidFill>
                  <a:srgbClr val="4E3B30"/>
                </a:solidFill>
              </a:rPr>
              <a:t>総務会に御連絡を願い度い</a:t>
            </a:r>
            <a:r>
              <a:rPr lang="ja-JP" altLang="fr-FR" sz="2400" dirty="0">
                <a:solidFill>
                  <a:srgbClr val="4E3B30"/>
                </a:solidFill>
              </a:rPr>
              <a:t>。尚政府提出の各法案については総務会に於て</a:t>
            </a:r>
            <a:r>
              <a:rPr lang="ja-JP" altLang="fr-FR" sz="2400" b="1" dirty="0">
                <a:solidFill>
                  <a:srgbClr val="4E3B30"/>
                </a:solidFill>
              </a:rPr>
              <a:t>修正することもあり得る</a:t>
            </a:r>
            <a:r>
              <a:rPr lang="ja-JP" altLang="fr-FR" sz="2400" dirty="0">
                <a:solidFill>
                  <a:srgbClr val="4E3B30"/>
                </a:solidFill>
              </a:rPr>
              <a:t>につき御了承を願い度い。」</a:t>
            </a:r>
            <a:endParaRPr lang="fr-FR" sz="2400" dirty="0">
              <a:solidFill>
                <a:srgbClr val="4E3B30"/>
              </a:solidFill>
            </a:endParaRPr>
          </a:p>
          <a:p>
            <a:pPr marL="342900" lvl="0" indent="-342900" algn="just">
              <a:spcBef>
                <a:spcPct val="20000"/>
              </a:spcBef>
              <a:buClr>
                <a:srgbClr val="F0A22E"/>
              </a:buClr>
              <a:buSzPct val="70000"/>
              <a:buFont typeface="Wingdings 2"/>
              <a:buChar char=""/>
            </a:pPr>
            <a:endParaRPr lang="fr-FR" sz="2400" i="1" dirty="0">
              <a:solidFill>
                <a:srgbClr val="4E3B30"/>
              </a:solidFill>
            </a:endParaRPr>
          </a:p>
          <a:p>
            <a:pPr lvl="0" algn="just">
              <a:spcBef>
                <a:spcPct val="20000"/>
              </a:spcBef>
              <a:buClr>
                <a:srgbClr val="F0A22E"/>
              </a:buClr>
              <a:buSzPct val="70000"/>
            </a:pPr>
            <a:r>
              <a:rPr lang="fr-FR" sz="2000" i="1" dirty="0">
                <a:solidFill>
                  <a:srgbClr val="4E3B30"/>
                </a:solidFill>
                <a:latin typeface="Arial" pitchFamily="34" charset="0"/>
                <a:cs typeface="Arial" pitchFamily="34" charset="0"/>
              </a:rPr>
              <a:t>Je requiers du gouvernement qu’il </a:t>
            </a:r>
            <a:r>
              <a:rPr lang="fr-FR" sz="2000" b="1" i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contacte le comité des Affaires générales [du PLD]</a:t>
            </a:r>
            <a:r>
              <a:rPr lang="fr-FR" sz="2000" b="1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i="1" dirty="0">
                <a:solidFill>
                  <a:srgbClr val="4E3B30"/>
                </a:solidFill>
                <a:latin typeface="Arial" pitchFamily="34" charset="0"/>
                <a:cs typeface="Arial" pitchFamily="34" charset="0"/>
              </a:rPr>
              <a:t>avant d’adopter tout projet de loi en Conseil des ministres. Le gouvernement doit de plus intégrer le fait que </a:t>
            </a:r>
            <a:r>
              <a:rPr lang="fr-FR" sz="2000" b="1" i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ses projets de loi pourront être amendés</a:t>
            </a:r>
            <a:r>
              <a:rPr lang="fr-FR" sz="2000" b="1" i="1" dirty="0">
                <a:solidFill>
                  <a:srgbClr val="4E3B3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i="1" dirty="0">
                <a:solidFill>
                  <a:srgbClr val="4E3B30"/>
                </a:solidFill>
                <a:latin typeface="Arial" pitchFamily="34" charset="0"/>
                <a:cs typeface="Arial" pitchFamily="34" charset="0"/>
              </a:rPr>
              <a:t>lors de lors examen devant le comité des Affaires générales</a:t>
            </a:r>
            <a:r>
              <a:rPr lang="fr-FR" sz="2000" dirty="0">
                <a:solidFill>
                  <a:srgbClr val="4E3B30"/>
                </a:solidFill>
                <a:latin typeface="Arial" pitchFamily="34" charset="0"/>
                <a:cs typeface="Arial" pitchFamily="34" charset="0"/>
              </a:rPr>
              <a:t>.</a:t>
            </a:r>
            <a:endParaRPr lang="fr-FR" sz="2400" i="1" dirty="0">
              <a:solidFill>
                <a:srgbClr val="4E3B3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8118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457200" y="260350"/>
            <a:ext cx="8686800" cy="838200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chemeClr val="accent2"/>
                </a:solidFill>
                <a:effectLst/>
              </a:rPr>
              <a:t>Le contournement des institutions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457200" y="1554163"/>
            <a:ext cx="8686800" cy="5303837"/>
          </a:xfrm>
        </p:spPr>
        <p:txBody>
          <a:bodyPr>
            <a:normAutofit/>
          </a:bodyPr>
          <a:lstStyle/>
          <a:p>
            <a:endParaRPr lang="fr-FR" sz="1800" dirty="0"/>
          </a:p>
          <a:p>
            <a:endParaRPr lang="fr-FR" sz="1800" dirty="0"/>
          </a:p>
          <a:p>
            <a:endParaRPr lang="fr-FR" sz="1800" dirty="0"/>
          </a:p>
          <a:p>
            <a:endParaRPr lang="fr-FR" sz="1800" dirty="0"/>
          </a:p>
          <a:p>
            <a:endParaRPr lang="fr-FR" sz="1800" dirty="0"/>
          </a:p>
          <a:p>
            <a:endParaRPr lang="fr-FR" sz="1800" dirty="0"/>
          </a:p>
          <a:p>
            <a:endParaRPr lang="fr-FR" sz="1800" dirty="0"/>
          </a:p>
          <a:p>
            <a:endParaRPr lang="fr-FR" sz="1800" dirty="0"/>
          </a:p>
          <a:p>
            <a:endParaRPr lang="fr-FR" sz="1800" dirty="0"/>
          </a:p>
          <a:p>
            <a:endParaRPr lang="fr-FR" sz="1800" dirty="0"/>
          </a:p>
          <a:p>
            <a:endParaRPr lang="fr-FR" sz="1800" dirty="0"/>
          </a:p>
          <a:p>
            <a:endParaRPr lang="fr-FR" sz="1800" dirty="0"/>
          </a:p>
          <a:p>
            <a:endParaRPr lang="fr-FR" sz="1800" dirty="0"/>
          </a:p>
          <a:p>
            <a:endParaRPr lang="fr-FR" sz="1800" dirty="0"/>
          </a:p>
          <a:p>
            <a:endParaRPr lang="fr-FR" sz="1800" dirty="0"/>
          </a:p>
          <a:p>
            <a:endParaRPr lang="fr-FR" sz="1800" dirty="0"/>
          </a:p>
          <a:p>
            <a:endParaRPr lang="fr-FR" sz="1700" dirty="0"/>
          </a:p>
          <a:p>
            <a:endParaRPr lang="fr-FR" sz="1800" dirty="0"/>
          </a:p>
          <a:p>
            <a:endParaRPr lang="fr-FR" sz="1800" dirty="0"/>
          </a:p>
          <a:p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23604" y="1592426"/>
            <a:ext cx="24642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Élaboration du projet de loi dans le ministère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23604" y="2494637"/>
            <a:ext cx="24642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Adoption en Conseil des ministres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504876" y="3429000"/>
            <a:ext cx="2482948" cy="187743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2"/>
                </a:solidFill>
              </a:rPr>
              <a:t>Examen à la Diète</a:t>
            </a:r>
          </a:p>
          <a:p>
            <a:pPr algn="ctr"/>
            <a:endParaRPr lang="fr-FR" b="1" dirty="0">
              <a:solidFill>
                <a:srgbClr val="C00000"/>
              </a:solidFill>
            </a:endParaRPr>
          </a:p>
          <a:p>
            <a:pPr algn="ctr"/>
            <a:endParaRPr lang="fr-FR" sz="100" dirty="0">
              <a:solidFill>
                <a:srgbClr val="C00000"/>
              </a:solidFill>
            </a:endParaRPr>
          </a:p>
          <a:p>
            <a:pPr algn="ctr"/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  <a:p>
            <a:pPr algn="ctr"/>
            <a:endParaRPr lang="fr-FR" dirty="0">
              <a:solidFill>
                <a:srgbClr val="C00000"/>
              </a:solidFill>
            </a:endParaRPr>
          </a:p>
          <a:p>
            <a:pPr algn="ctr"/>
            <a:endParaRPr lang="fr-FR" dirty="0">
              <a:solidFill>
                <a:srgbClr val="C00000"/>
              </a:solidFill>
            </a:endParaRPr>
          </a:p>
          <a:p>
            <a:pPr algn="ctr"/>
            <a:endParaRPr lang="fr-FR" sz="700" dirty="0">
              <a:solidFill>
                <a:srgbClr val="C0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504876" y="5579948"/>
            <a:ext cx="24829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Adoption ou rejet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504876" y="3808492"/>
            <a:ext cx="2482948" cy="149271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-</a:t>
            </a:r>
            <a:r>
              <a:rPr lang="fr-FR" sz="1400" dirty="0">
                <a:solidFill>
                  <a:schemeClr val="accent2"/>
                </a:solidFill>
              </a:rPr>
              <a:t>Débats</a:t>
            </a:r>
            <a:r>
              <a:rPr lang="fr-FR" sz="1400" dirty="0"/>
              <a:t> entre l’opposition et la majorité</a:t>
            </a:r>
          </a:p>
          <a:p>
            <a:pPr algn="ctr"/>
            <a:r>
              <a:rPr lang="fr-FR" sz="1400" dirty="0"/>
              <a:t>-</a:t>
            </a:r>
            <a:r>
              <a:rPr lang="fr-FR" sz="1400" dirty="0">
                <a:solidFill>
                  <a:schemeClr val="accent2"/>
                </a:solidFill>
              </a:rPr>
              <a:t>Négociation</a:t>
            </a:r>
            <a:r>
              <a:rPr lang="fr-FR" sz="1400" dirty="0"/>
              <a:t> entre le gouvernement et le parti majoritaire</a:t>
            </a:r>
          </a:p>
          <a:p>
            <a:pPr algn="ctr"/>
            <a:r>
              <a:rPr lang="fr-FR" sz="1400" dirty="0"/>
              <a:t>-</a:t>
            </a:r>
            <a:r>
              <a:rPr lang="fr-FR" sz="1400" b="1" dirty="0">
                <a:solidFill>
                  <a:schemeClr val="accent2"/>
                </a:solidFill>
              </a:rPr>
              <a:t>Éventuels Amendements</a:t>
            </a:r>
            <a:br>
              <a:rPr lang="fr-FR" sz="1400" dirty="0"/>
            </a:br>
            <a:endParaRPr lang="fr-FR" sz="300" dirty="0"/>
          </a:p>
          <a:p>
            <a:pPr algn="ctr"/>
            <a:endParaRPr lang="fr-FR" sz="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5736108" y="4489956"/>
            <a:ext cx="2940348" cy="30777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Adoption en Conseil des ministres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5726112" y="5025950"/>
            <a:ext cx="2950344" cy="9233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Examen à la Diète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5705400" y="6156012"/>
            <a:ext cx="29710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Adoption quasi garantie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5726744" y="5364505"/>
            <a:ext cx="2949712" cy="5847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- « </a:t>
            </a:r>
            <a:r>
              <a:rPr lang="fr-FR" sz="1400" dirty="0"/>
              <a:t>Luttes stériles » entre l’opposition et la majorité</a:t>
            </a:r>
            <a:endParaRPr lang="fr-FR" sz="600" dirty="0"/>
          </a:p>
          <a:p>
            <a:pPr algn="ctr"/>
            <a:endParaRPr lang="fr-FR" sz="200" dirty="0"/>
          </a:p>
        </p:txBody>
      </p:sp>
      <p:sp>
        <p:nvSpPr>
          <p:cNvPr id="19" name="ZoneTexte 18"/>
          <p:cNvSpPr txBox="1"/>
          <p:nvPr/>
        </p:nvSpPr>
        <p:spPr>
          <a:xfrm>
            <a:off x="5726112" y="2361654"/>
            <a:ext cx="2950344" cy="195438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2"/>
                </a:solidFill>
              </a:rPr>
              <a:t>Examen dans le PLD</a:t>
            </a:r>
          </a:p>
          <a:p>
            <a:pPr algn="ctr"/>
            <a:br>
              <a:rPr lang="fr-FR" sz="500" dirty="0"/>
            </a:br>
            <a:r>
              <a:rPr lang="fr-FR" sz="1400" dirty="0"/>
              <a:t>- Examen par les parlementaires, en collaboration avec les fonctionnaires</a:t>
            </a:r>
            <a:endParaRPr lang="fr-FR" altLang="ja-JP" sz="1400" dirty="0"/>
          </a:p>
          <a:p>
            <a:pPr algn="ctr"/>
            <a:r>
              <a:rPr lang="fr-FR" sz="1400" dirty="0">
                <a:solidFill>
                  <a:schemeClr val="accent2"/>
                </a:solidFill>
              </a:rPr>
              <a:t>- </a:t>
            </a:r>
            <a:r>
              <a:rPr lang="fr-FR" sz="1400" b="1" dirty="0">
                <a:solidFill>
                  <a:schemeClr val="accent2"/>
                </a:solidFill>
              </a:rPr>
              <a:t>Les factions négocient</a:t>
            </a:r>
            <a:endParaRPr lang="fr-FR" b="1" dirty="0">
              <a:solidFill>
                <a:schemeClr val="accent2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fr-FR" sz="1400" b="1" dirty="0">
                <a:solidFill>
                  <a:schemeClr val="accent2"/>
                </a:solidFill>
              </a:rPr>
              <a:t>Modifications substantielles</a:t>
            </a:r>
          </a:p>
          <a:p>
            <a:pPr marL="285750" indent="-285750" algn="ctr">
              <a:buFontTx/>
              <a:buChar char="-"/>
            </a:pPr>
            <a:r>
              <a:rPr lang="fr-FR" sz="1400" b="1" dirty="0">
                <a:solidFill>
                  <a:schemeClr val="accent2"/>
                </a:solidFill>
              </a:rPr>
              <a:t>Filtre des projets </a:t>
            </a:r>
            <a:r>
              <a:rPr lang="fr-FR" sz="1400" dirty="0"/>
              <a:t>de loi qui ne plaisent pas aux parlementaires influents d’un domaine</a:t>
            </a:r>
          </a:p>
        </p:txBody>
      </p:sp>
      <p:cxnSp>
        <p:nvCxnSpPr>
          <p:cNvPr id="24" name="Connecteur droit avec flèche 23"/>
          <p:cNvCxnSpPr>
            <a:stCxn id="8" idx="2"/>
            <a:endCxn id="9" idx="0"/>
          </p:cNvCxnSpPr>
          <p:nvPr/>
        </p:nvCxnSpPr>
        <p:spPr>
          <a:xfrm>
            <a:off x="1755714" y="2238757"/>
            <a:ext cx="0" cy="2558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9" idx="2"/>
            <a:endCxn id="10" idx="0"/>
          </p:cNvCxnSpPr>
          <p:nvPr/>
        </p:nvCxnSpPr>
        <p:spPr>
          <a:xfrm flipH="1">
            <a:off x="1746350" y="3140968"/>
            <a:ext cx="9364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10" idx="2"/>
            <a:endCxn id="11" idx="0"/>
          </p:cNvCxnSpPr>
          <p:nvPr/>
        </p:nvCxnSpPr>
        <p:spPr>
          <a:xfrm>
            <a:off x="1746350" y="5306437"/>
            <a:ext cx="0" cy="2735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5745808" y="1556792"/>
            <a:ext cx="293064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Élaboration du projet de loi dans le ministère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5724128" y="2366697"/>
            <a:ext cx="2952328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FR" dirty="0">
              <a:solidFill>
                <a:schemeClr val="accent2"/>
              </a:solidFill>
            </a:endParaRPr>
          </a:p>
        </p:txBody>
      </p:sp>
      <p:cxnSp>
        <p:nvCxnSpPr>
          <p:cNvPr id="47" name="Connecteur droit avec flèche 46"/>
          <p:cNvCxnSpPr/>
          <p:nvPr/>
        </p:nvCxnSpPr>
        <p:spPr>
          <a:xfrm>
            <a:off x="7308304" y="2203123"/>
            <a:ext cx="0" cy="1635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>
            <a:stCxn id="19" idx="2"/>
            <a:endCxn id="15" idx="0"/>
          </p:cNvCxnSpPr>
          <p:nvPr/>
        </p:nvCxnSpPr>
        <p:spPr>
          <a:xfrm>
            <a:off x="7201284" y="4316035"/>
            <a:ext cx="4998" cy="1739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>
            <a:stCxn id="15" idx="2"/>
            <a:endCxn id="16" idx="0"/>
          </p:cNvCxnSpPr>
          <p:nvPr/>
        </p:nvCxnSpPr>
        <p:spPr>
          <a:xfrm flipH="1">
            <a:off x="7201284" y="4797733"/>
            <a:ext cx="4998" cy="2282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stCxn id="18" idx="2"/>
            <a:endCxn id="17" idx="0"/>
          </p:cNvCxnSpPr>
          <p:nvPr/>
        </p:nvCxnSpPr>
        <p:spPr>
          <a:xfrm flipH="1">
            <a:off x="7190928" y="5949280"/>
            <a:ext cx="10672" cy="2067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èche droite 54"/>
          <p:cNvSpPr/>
          <p:nvPr/>
        </p:nvSpPr>
        <p:spPr>
          <a:xfrm rot="19926284">
            <a:off x="2970220" y="3726921"/>
            <a:ext cx="2839643" cy="55371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ZoneTexte 55"/>
          <p:cNvSpPr txBox="1"/>
          <p:nvPr/>
        </p:nvSpPr>
        <p:spPr>
          <a:xfrm>
            <a:off x="179512" y="1187460"/>
            <a:ext cx="4536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u="sng" dirty="0"/>
              <a:t>Examen des projets  de loi selon la Constitution</a:t>
            </a:r>
          </a:p>
        </p:txBody>
      </p:sp>
      <p:sp>
        <p:nvSpPr>
          <p:cNvPr id="57" name="ZoneTexte 56"/>
          <p:cNvSpPr txBox="1"/>
          <p:nvPr/>
        </p:nvSpPr>
        <p:spPr>
          <a:xfrm>
            <a:off x="4860032" y="1187986"/>
            <a:ext cx="4536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u="sng" dirty="0"/>
              <a:t>Examen des projets de loi depuis 1962</a:t>
            </a:r>
          </a:p>
        </p:txBody>
      </p:sp>
      <p:sp>
        <p:nvSpPr>
          <p:cNvPr id="58" name="ZoneTexte 57"/>
          <p:cNvSpPr txBox="1"/>
          <p:nvPr/>
        </p:nvSpPr>
        <p:spPr>
          <a:xfrm rot="19920913">
            <a:off x="2841578" y="3211071"/>
            <a:ext cx="2631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Déplacement du cœur du processus législatif</a:t>
            </a:r>
          </a:p>
        </p:txBody>
      </p:sp>
      <p:sp>
        <p:nvSpPr>
          <p:cNvPr id="59" name="Accolade ouvrante 58"/>
          <p:cNvSpPr/>
          <p:nvPr/>
        </p:nvSpPr>
        <p:spPr>
          <a:xfrm>
            <a:off x="323528" y="1526540"/>
            <a:ext cx="200076" cy="175844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Accolade ouvrante 59"/>
          <p:cNvSpPr/>
          <p:nvPr/>
        </p:nvSpPr>
        <p:spPr>
          <a:xfrm>
            <a:off x="311596" y="3365500"/>
            <a:ext cx="145604" cy="258378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60"/>
          <p:cNvSpPr txBox="1"/>
          <p:nvPr/>
        </p:nvSpPr>
        <p:spPr>
          <a:xfrm rot="10800000">
            <a:off x="-36511" y="3356992"/>
            <a:ext cx="461665" cy="25922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fr-FR" b="1" dirty="0"/>
              <a:t>Législatif</a:t>
            </a:r>
          </a:p>
        </p:txBody>
      </p:sp>
      <p:sp>
        <p:nvSpPr>
          <p:cNvPr id="62" name="ZoneTexte 61"/>
          <p:cNvSpPr txBox="1"/>
          <p:nvPr/>
        </p:nvSpPr>
        <p:spPr>
          <a:xfrm rot="10800000">
            <a:off x="-36511" y="1412776"/>
            <a:ext cx="461665" cy="20141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fr-FR" b="1" dirty="0"/>
              <a:t>Exécutif</a:t>
            </a:r>
          </a:p>
        </p:txBody>
      </p:sp>
      <p:cxnSp>
        <p:nvCxnSpPr>
          <p:cNvPr id="65" name="Connecteur droit 64"/>
          <p:cNvCxnSpPr/>
          <p:nvPr/>
        </p:nvCxnSpPr>
        <p:spPr>
          <a:xfrm flipH="1">
            <a:off x="4355976" y="1170856"/>
            <a:ext cx="76200" cy="542649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Image associé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75" y="2905632"/>
            <a:ext cx="3337756" cy="1950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associé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3" t="9825" r="9588" b="11082"/>
          <a:stretch/>
        </p:blipFill>
        <p:spPr bwMode="auto">
          <a:xfrm>
            <a:off x="5619676" y="729051"/>
            <a:ext cx="3282365" cy="209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Nono\Documents\Documents japon\Thèse\MCF\MCF P7\Audition\photos\予算委員会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80"/>
          <a:stretch/>
        </p:blipFill>
        <p:spPr bwMode="auto">
          <a:xfrm>
            <a:off x="5589775" y="4935514"/>
            <a:ext cx="3383233" cy="191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Nono\Documents\Documents japon\Thèse\MCF\MCF P7\Audition\photos\政務調査会総務部会(2013)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07"/>
          <a:stretch/>
        </p:blipFill>
        <p:spPr bwMode="auto">
          <a:xfrm>
            <a:off x="346226" y="1622455"/>
            <a:ext cx="3418929" cy="162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Image associé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23"/>
          <a:stretch/>
        </p:blipFill>
        <p:spPr bwMode="auto">
          <a:xfrm>
            <a:off x="435367" y="3321728"/>
            <a:ext cx="3337756" cy="146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4" descr="Image associé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3" t="25570" r="9588" b="18139"/>
          <a:stretch/>
        </p:blipFill>
        <p:spPr bwMode="auto">
          <a:xfrm>
            <a:off x="328463" y="59621"/>
            <a:ext cx="3282365" cy="1490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Image 6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15" y="4862815"/>
            <a:ext cx="3264604" cy="195876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2339752" y="5164449"/>
            <a:ext cx="3960440" cy="1323439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- Examen des projets de loi est  </a:t>
            </a:r>
            <a:r>
              <a:rPr lang="fr-FR" sz="1600" b="1" dirty="0">
                <a:solidFill>
                  <a:schemeClr val="accent2"/>
                </a:solidFill>
              </a:rPr>
              <a:t>opaque</a:t>
            </a:r>
            <a:r>
              <a:rPr lang="fr-FR" sz="1600" dirty="0"/>
              <a:t> (huis clos)</a:t>
            </a:r>
          </a:p>
          <a:p>
            <a:pPr algn="ctr"/>
            <a:r>
              <a:rPr lang="fr-FR" sz="1600" dirty="0"/>
              <a:t>- </a:t>
            </a:r>
            <a:r>
              <a:rPr lang="fr-FR" sz="1600" b="1" dirty="0">
                <a:solidFill>
                  <a:schemeClr val="accent2"/>
                </a:solidFill>
              </a:rPr>
              <a:t>Opposition exclue </a:t>
            </a:r>
            <a:r>
              <a:rPr lang="fr-FR" sz="1600" dirty="0"/>
              <a:t>de l’examen en amont</a:t>
            </a:r>
          </a:p>
          <a:p>
            <a:pPr algn="ctr"/>
            <a:r>
              <a:rPr lang="fr-FR" sz="1600" dirty="0"/>
              <a:t>- Débats à la Diète </a:t>
            </a:r>
            <a:r>
              <a:rPr lang="fr-FR" sz="1600" b="1" dirty="0">
                <a:solidFill>
                  <a:schemeClr val="accent2"/>
                </a:solidFill>
              </a:rPr>
              <a:t>vidés de leur substance</a:t>
            </a:r>
            <a:r>
              <a:rPr lang="fr-FR" sz="1600" dirty="0"/>
              <a:t> et « joués d’avance »</a:t>
            </a:r>
          </a:p>
        </p:txBody>
      </p:sp>
    </p:spTree>
    <p:extLst>
      <p:ext uri="{BB962C8B-B14F-4D97-AF65-F5344CB8AC3E}">
        <p14:creationId xmlns:p14="http://schemas.microsoft.com/office/powerpoint/2010/main" val="21990512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5" grpId="0" animBg="1"/>
      <p:bldP spid="16" grpId="0" animBg="1"/>
      <p:bldP spid="17" grpId="0" animBg="1"/>
      <p:bldP spid="18" grpId="0" animBg="1"/>
      <p:bldP spid="19" grpId="0" animBg="1"/>
      <p:bldP spid="31" grpId="0" animBg="1"/>
      <p:bldP spid="39" grpId="0" animBg="1"/>
      <p:bldP spid="55" grpId="0" animBg="1"/>
      <p:bldP spid="56" grpId="0"/>
      <p:bldP spid="56" grpId="1"/>
      <p:bldP spid="56" grpId="2"/>
      <p:bldP spid="57" grpId="0"/>
      <p:bldP spid="58" grpId="0"/>
      <p:bldP spid="59" grpId="0" animBg="1"/>
      <p:bldP spid="59" grpId="1" animBg="1"/>
      <p:bldP spid="59" grpId="2" animBg="1"/>
      <p:bldP spid="60" grpId="0" animBg="1"/>
      <p:bldP spid="60" grpId="1" animBg="1"/>
      <p:bldP spid="60" grpId="2" animBg="1"/>
      <p:bldP spid="61" grpId="0"/>
      <p:bldP spid="61" grpId="1"/>
      <p:bldP spid="61" grpId="2"/>
      <p:bldP spid="62" grpId="0"/>
      <p:bldP spid="62" grpId="1"/>
      <p:bldP spid="62" grpId="2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725302"/>
          </a:xfrm>
        </p:spPr>
        <p:txBody>
          <a:bodyPr/>
          <a:lstStyle/>
          <a:p>
            <a:pPr algn="ctr"/>
            <a:r>
              <a:rPr lang="fr-FR" dirty="0"/>
              <a:t>Hiérarchie des normes – </a:t>
            </a:r>
            <a:r>
              <a:rPr lang="ja-JP" altLang="fr-FR" dirty="0"/>
              <a:t>法の階層性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35696" y="2060848"/>
            <a:ext cx="5544616" cy="3630795"/>
          </a:xfrm>
        </p:spPr>
        <p:txBody>
          <a:bodyPr anchor="t"/>
          <a:lstStyle/>
          <a:p>
            <a:pPr>
              <a:buFont typeface="Wingdings" panose="05000000000000000000" pitchFamily="2" charset="2"/>
              <a:buChar char="v"/>
            </a:pPr>
            <a:r>
              <a:rPr lang="fr-FR" altLang="ja-JP" dirty="0"/>
              <a:t>Pyramide des normes de Hans Kelsen</a:t>
            </a:r>
          </a:p>
        </p:txBody>
      </p:sp>
      <p:pic>
        <p:nvPicPr>
          <p:cNvPr id="1026" name="Picture 2" descr="Résultat de recherche d'images pour &quot;法の体系 省令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636912"/>
            <a:ext cx="5715000" cy="391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avec flèche 4"/>
          <p:cNvCxnSpPr/>
          <p:nvPr/>
        </p:nvCxnSpPr>
        <p:spPr>
          <a:xfrm flipH="1">
            <a:off x="4788024" y="3356992"/>
            <a:ext cx="6480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5436096" y="3203684"/>
            <a:ext cx="66834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fr-FR" dirty="0"/>
              <a:t>条約</a:t>
            </a:r>
            <a:endParaRPr lang="fr-FR" dirty="0"/>
          </a:p>
        </p:txBody>
      </p:sp>
      <p:cxnSp>
        <p:nvCxnSpPr>
          <p:cNvPr id="9" name="Connecteur droit avec flèche 8"/>
          <p:cNvCxnSpPr/>
          <p:nvPr/>
        </p:nvCxnSpPr>
        <p:spPr>
          <a:xfrm flipH="1">
            <a:off x="7020272" y="6520330"/>
            <a:ext cx="6480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7668344" y="6367022"/>
            <a:ext cx="66834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fr-FR" dirty="0"/>
              <a:t>判例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6425234" y="5078031"/>
            <a:ext cx="66834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fr-FR" dirty="0"/>
              <a:t>命令</a:t>
            </a:r>
            <a:endParaRPr lang="fr-FR" dirty="0"/>
          </a:p>
        </p:txBody>
      </p:sp>
      <p:sp>
        <p:nvSpPr>
          <p:cNvPr id="8" name="Accolade fermante 7"/>
          <p:cNvSpPr/>
          <p:nvPr/>
        </p:nvSpPr>
        <p:spPr>
          <a:xfrm>
            <a:off x="5724128" y="4005064"/>
            <a:ext cx="720080" cy="2515266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633977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692696"/>
            <a:ext cx="7989752" cy="1150115"/>
          </a:xfrm>
        </p:spPr>
        <p:txBody>
          <a:bodyPr>
            <a:noAutofit/>
          </a:bodyPr>
          <a:lstStyle/>
          <a:p>
            <a:pPr algn="ctr"/>
            <a:r>
              <a:rPr lang="fr-FR" altLang="ja-JP" dirty="0">
                <a:solidFill>
                  <a:schemeClr val="bg2"/>
                </a:solidFill>
              </a:rPr>
              <a:t>L’ordre juridique international et l’ordre juridique national </a:t>
            </a:r>
            <a:br>
              <a:rPr lang="fr-FR" altLang="ja-JP" dirty="0">
                <a:solidFill>
                  <a:schemeClr val="bg2"/>
                </a:solidFill>
              </a:rPr>
            </a:br>
            <a:r>
              <a:rPr lang="fr-FR" altLang="ja-JP" sz="1800" dirty="0">
                <a:solidFill>
                  <a:schemeClr val="bg2"/>
                </a:solidFill>
              </a:rPr>
              <a:t>(les traités et les lois)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916833"/>
            <a:ext cx="9144000" cy="4536504"/>
          </a:xfrm>
        </p:spPr>
        <p:txBody>
          <a:bodyPr anchor="t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Les traités sont </a:t>
            </a:r>
            <a:r>
              <a:rPr lang="fr-FR" dirty="0">
                <a:solidFill>
                  <a:schemeClr val="accent2"/>
                </a:solidFill>
              </a:rPr>
              <a:t>conclus</a:t>
            </a:r>
            <a:r>
              <a:rPr lang="fr-FR" dirty="0"/>
              <a:t> (</a:t>
            </a:r>
            <a:r>
              <a:rPr lang="ja-JP" altLang="fr-FR" dirty="0"/>
              <a:t>締結</a:t>
            </a:r>
            <a:r>
              <a:rPr lang="fr-FR" dirty="0"/>
              <a:t>) par le </a:t>
            </a:r>
            <a:r>
              <a:rPr lang="fr-FR" dirty="0">
                <a:solidFill>
                  <a:schemeClr val="accent2"/>
                </a:solidFill>
              </a:rPr>
              <a:t>Cabinet</a:t>
            </a:r>
            <a:r>
              <a:rPr lang="fr-FR" dirty="0"/>
              <a:t> et </a:t>
            </a:r>
            <a:r>
              <a:rPr lang="fr-FR" dirty="0">
                <a:solidFill>
                  <a:schemeClr val="accent2"/>
                </a:solidFill>
              </a:rPr>
              <a:t>ratifiés</a:t>
            </a:r>
            <a:r>
              <a:rPr lang="fr-FR" dirty="0"/>
              <a:t> (</a:t>
            </a:r>
            <a:r>
              <a:rPr lang="ja-JP" altLang="fr-FR" dirty="0"/>
              <a:t>承認</a:t>
            </a:r>
            <a:r>
              <a:rPr lang="fr-FR" altLang="ja-JP" dirty="0"/>
              <a:t>) </a:t>
            </a:r>
            <a:r>
              <a:rPr lang="fr-FR" dirty="0"/>
              <a:t>par la </a:t>
            </a:r>
            <a:r>
              <a:rPr lang="fr-FR" dirty="0">
                <a:solidFill>
                  <a:schemeClr val="accent2"/>
                </a:solidFill>
              </a:rPr>
              <a:t>Diète</a:t>
            </a:r>
            <a:r>
              <a:rPr lang="fr-FR" dirty="0"/>
              <a:t> (art. 73 C.)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b="1" u="sng" dirty="0"/>
              <a:t>Dans les systèmes dualistes (GB): </a:t>
            </a:r>
            <a:r>
              <a:rPr lang="fr-FR" dirty="0"/>
              <a:t>La </a:t>
            </a:r>
            <a:r>
              <a:rPr lang="fr-FR" dirty="0">
                <a:solidFill>
                  <a:schemeClr val="accent2"/>
                </a:solidFill>
              </a:rPr>
              <a:t>suprématie </a:t>
            </a:r>
            <a:r>
              <a:rPr lang="fr-FR" dirty="0"/>
              <a:t>des traités internationaux est </a:t>
            </a:r>
            <a:r>
              <a:rPr lang="fr-FR" dirty="0">
                <a:solidFill>
                  <a:schemeClr val="accent2"/>
                </a:solidFill>
              </a:rPr>
              <a:t>reconnue </a:t>
            </a:r>
            <a:r>
              <a:rPr lang="fr-FR" dirty="0"/>
              <a:t>dans des lois nationales (ou dans la Constitution) MAIS ces </a:t>
            </a:r>
            <a:r>
              <a:rPr lang="fr-FR" dirty="0">
                <a:solidFill>
                  <a:schemeClr val="accent2"/>
                </a:solidFill>
              </a:rPr>
              <a:t>traités doivent être incorporés dans l’ordre juridique national </a:t>
            </a:r>
            <a:r>
              <a:rPr lang="fr-FR" dirty="0"/>
              <a:t>(donc généralement par une loi qui va donner des effets concrets aux traités ratifiés)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b="1" u="sng" dirty="0"/>
              <a:t>Dans les systèmes monistes (France/</a:t>
            </a:r>
            <a:r>
              <a:rPr lang="fr-FR" b="1" u="sng" dirty="0" err="1"/>
              <a:t>Japan</a:t>
            </a:r>
            <a:r>
              <a:rPr lang="fr-FR" b="1" u="sng" dirty="0"/>
              <a:t>) :</a:t>
            </a:r>
            <a:r>
              <a:rPr lang="fr-FR" b="1" dirty="0"/>
              <a:t> </a:t>
            </a:r>
            <a:r>
              <a:rPr lang="fr-FR" dirty="0"/>
              <a:t>La </a:t>
            </a:r>
            <a:r>
              <a:rPr lang="fr-FR" dirty="0">
                <a:solidFill>
                  <a:schemeClr val="accent2"/>
                </a:solidFill>
              </a:rPr>
              <a:t>suprématie</a:t>
            </a:r>
            <a:r>
              <a:rPr lang="fr-FR" dirty="0"/>
              <a:t> des traités internationaux ratifiés est </a:t>
            </a:r>
            <a:r>
              <a:rPr lang="fr-FR" dirty="0">
                <a:solidFill>
                  <a:schemeClr val="accent2"/>
                </a:solidFill>
              </a:rPr>
              <a:t>reconnue</a:t>
            </a:r>
            <a:r>
              <a:rPr lang="fr-FR" dirty="0"/>
              <a:t> dans les lois nationales et dans la Constitution et ils n’ont </a:t>
            </a:r>
            <a:r>
              <a:rPr lang="fr-FR" dirty="0">
                <a:solidFill>
                  <a:schemeClr val="accent2"/>
                </a:solidFill>
              </a:rPr>
              <a:t>pas besoin d’être incorporés </a:t>
            </a:r>
            <a:r>
              <a:rPr lang="fr-FR" dirty="0"/>
              <a:t>dans l’ordre juridique national pour avoir des effets directs. (art. 52 et 55 C. en</a:t>
            </a:r>
            <a:r>
              <a:rPr lang="fr-FR" i="1" dirty="0"/>
              <a:t> France</a:t>
            </a:r>
            <a:r>
              <a:rPr lang="fr-FR" dirty="0"/>
              <a:t>, art. 98 C au</a:t>
            </a:r>
            <a:r>
              <a:rPr lang="fr-FR" i="1" dirty="0"/>
              <a:t> Japon</a:t>
            </a:r>
            <a:r>
              <a:rPr lang="fr-FR" dirty="0"/>
              <a:t>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>
                <a:sym typeface="Wingdings" panose="05000000000000000000" pitchFamily="2" charset="2"/>
              </a:rPr>
              <a:t>Néanmoins, il y a souvent des </a:t>
            </a:r>
            <a:r>
              <a:rPr lang="fr-FR" dirty="0">
                <a:solidFill>
                  <a:schemeClr val="accent2"/>
                </a:solidFill>
                <a:sym typeface="Wingdings" panose="05000000000000000000" pitchFamily="2" charset="2"/>
              </a:rPr>
              <a:t>lois d’applications </a:t>
            </a:r>
            <a:r>
              <a:rPr lang="fr-FR" dirty="0">
                <a:sym typeface="Wingdings" panose="05000000000000000000" pitchFamily="2" charset="2"/>
              </a:rPr>
              <a:t>(</a:t>
            </a:r>
            <a:r>
              <a:rPr lang="ja-JP" altLang="fr-FR" dirty="0">
                <a:sym typeface="Wingdings" panose="05000000000000000000" pitchFamily="2" charset="2"/>
              </a:rPr>
              <a:t>実施法</a:t>
            </a:r>
            <a:r>
              <a:rPr lang="fr-FR" altLang="ja-JP" dirty="0">
                <a:sym typeface="Wingdings" panose="05000000000000000000" pitchFamily="2" charset="2"/>
              </a:rPr>
              <a:t>) des traités qui traduisent les dispositions en droit interne (notamment pour réformer ce qui est nécessaire). </a:t>
            </a:r>
            <a:r>
              <a:rPr lang="fr-FR" altLang="ja-JP" u="sng" dirty="0">
                <a:sym typeface="Wingdings" panose="05000000000000000000" pitchFamily="2" charset="2"/>
              </a:rPr>
              <a:t>Ex :</a:t>
            </a:r>
            <a:r>
              <a:rPr lang="fr-FR" altLang="ja-JP" dirty="0">
                <a:sym typeface="Wingdings" panose="05000000000000000000" pitchFamily="2" charset="2"/>
              </a:rPr>
              <a:t> loi égalité H/F 1986 suite au traité de 1979, loi 2014 suite au traité de La Haye, </a:t>
            </a:r>
            <a:r>
              <a:rPr lang="fr-FR" altLang="ja-JP" i="1" dirty="0">
                <a:sym typeface="Wingdings" panose="05000000000000000000" pitchFamily="2" charset="2"/>
              </a:rPr>
              <a:t>etc.</a:t>
            </a:r>
            <a:endParaRPr lang="fr-FR" sz="1600" b="1" u="sng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sz="1800" dirty="0"/>
              <a:t>La règle fondamentale de la </a:t>
            </a:r>
            <a:r>
              <a:rPr lang="fr-FR" sz="1800" dirty="0">
                <a:solidFill>
                  <a:schemeClr val="accent2"/>
                </a:solidFill>
              </a:rPr>
              <a:t>réciprocité</a:t>
            </a:r>
            <a:r>
              <a:rPr lang="fr-FR" sz="1800" dirty="0"/>
              <a:t> en droit international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1600" dirty="0"/>
              <a:t>Si pas de réciprocité = Pas d’effet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Parfois entrée en vigueur conditionnée à un certain nombre de ratifications</a:t>
            </a:r>
            <a:endParaRPr lang="fr-FR" sz="1800" dirty="0"/>
          </a:p>
          <a:p>
            <a:pPr>
              <a:buFont typeface="Wingdings" panose="05000000000000000000" pitchFamily="2" charset="2"/>
              <a:buChar char="v"/>
            </a:pP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6958916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7124" y="764704"/>
            <a:ext cx="7989752" cy="1083329"/>
          </a:xfrm>
        </p:spPr>
        <p:txBody>
          <a:bodyPr>
            <a:normAutofit fontScale="90000"/>
          </a:bodyPr>
          <a:lstStyle/>
          <a:p>
            <a:pPr algn="ctr"/>
            <a:r>
              <a:rPr lang="fr-FR" altLang="ja-JP" sz="3200" dirty="0">
                <a:solidFill>
                  <a:schemeClr val="bg2"/>
                </a:solidFill>
              </a:rPr>
              <a:t>La supériorité des traités sur la loi et leur applicabilité directe au Japon</a:t>
            </a:r>
            <a:br>
              <a:rPr lang="fr-FR" altLang="ja-JP" sz="3200" dirty="0">
                <a:solidFill>
                  <a:schemeClr val="bg2"/>
                </a:solidFill>
              </a:rPr>
            </a:br>
            <a:r>
              <a:rPr lang="ja-JP" altLang="fr-FR" sz="2000" dirty="0">
                <a:solidFill>
                  <a:schemeClr val="bg2"/>
                </a:solidFill>
              </a:rPr>
              <a:t>条約の効力発生と国内法に対する優位性</a:t>
            </a:r>
            <a:endParaRPr lang="fr-FR" sz="3200" dirty="0">
              <a:solidFill>
                <a:schemeClr val="bg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700809"/>
            <a:ext cx="8928992" cy="5040560"/>
          </a:xfrm>
        </p:spPr>
        <p:txBody>
          <a:bodyPr>
            <a:normAutofit/>
          </a:bodyPr>
          <a:lstStyle/>
          <a:p>
            <a:pPr>
              <a:buFont typeface="Wingdings 2" pitchFamily="18" charset="2"/>
              <a:buChar char="ê"/>
            </a:pPr>
            <a:endParaRPr lang="fr-FR" altLang="ja-JP" b="1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fr-FR" b="1" dirty="0">
                <a:solidFill>
                  <a:schemeClr val="accent2"/>
                </a:solidFill>
              </a:rPr>
              <a:t>Article 98. </a:t>
            </a:r>
            <a:r>
              <a:rPr lang="fr-FR" dirty="0"/>
              <a:t>La présente Constitution est la loi suprême du pays ; aucune loi, ordonnance, aucun édit impérial ou autre acte de gouvernement, en tout ou partie, contraire aux dispositions y afférentes, n’aura force de loi ou validité.</a:t>
            </a:r>
            <a:br>
              <a:rPr lang="fr-FR" dirty="0"/>
            </a:br>
            <a:r>
              <a:rPr lang="fr-FR" dirty="0"/>
              <a:t>Les traités conclus par le Japon et le droit international établi doivent être scrupuleusement observés.</a:t>
            </a:r>
          </a:p>
          <a:p>
            <a:pPr>
              <a:buFont typeface="Wingdings" panose="05000000000000000000" pitchFamily="2" charset="2"/>
              <a:buChar char="v"/>
            </a:pPr>
            <a:endParaRPr lang="fr-FR" altLang="ja-JP" b="1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fr-FR" altLang="ja-JP" u="sng" dirty="0"/>
              <a:t>Question du rapport entre les traités et la Constitution est également délicate 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ja-JP" altLang="fr-FR" b="1" dirty="0">
                <a:solidFill>
                  <a:schemeClr val="accent2"/>
                </a:solidFill>
              </a:rPr>
              <a:t>条約優位説</a:t>
            </a:r>
            <a:r>
              <a:rPr lang="fr-FR" altLang="ja-JP" dirty="0"/>
              <a:t> :  Théorie de la supériorité des traités (le fait que la CS ne se prononce pas sur les traités les rend de fait supérieurs à certaines dispositions constitutionnelles </a:t>
            </a:r>
            <a:r>
              <a:rPr lang="fr-FR" altLang="ja-JP" dirty="0">
                <a:sym typeface="Wingdings" panose="05000000000000000000" pitchFamily="2" charset="2"/>
              </a:rPr>
              <a:t>art. 9 et </a:t>
            </a:r>
            <a:r>
              <a:rPr lang="ja-JP" altLang="fr-FR" dirty="0">
                <a:sym typeface="Wingdings" panose="05000000000000000000" pitchFamily="2" charset="2"/>
              </a:rPr>
              <a:t>日米安保</a:t>
            </a:r>
            <a:r>
              <a:rPr lang="fr-FR" altLang="ja-JP" dirty="0"/>
              <a:t>… sauf que ça ne marche pas en cas d’inconstitutionnalité manifeste)</a:t>
            </a:r>
            <a:endParaRPr lang="fr-FR" altLang="ja-JP" b="1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ja-JP" altLang="fr-FR" b="1" dirty="0">
                <a:solidFill>
                  <a:schemeClr val="accent2"/>
                </a:solidFill>
              </a:rPr>
              <a:t>憲法優位説</a:t>
            </a:r>
            <a:r>
              <a:rPr lang="ja-JP" altLang="fr-FR" b="1" dirty="0"/>
              <a:t> </a:t>
            </a:r>
            <a:r>
              <a:rPr lang="fr-FR" altLang="ja-JP" dirty="0"/>
              <a:t>: Théorie de la supériorité de la Constitution (on modifie la Constitution quand celle-ci n’est pas en accord avec un traité que l’on veut vraiment adopter </a:t>
            </a:r>
            <a:r>
              <a:rPr lang="fr-FR" altLang="ja-JP" dirty="0">
                <a:sym typeface="Wingdings" panose="05000000000000000000" pitchFamily="2" charset="2"/>
              </a:rPr>
              <a:t>Traité de Maastricht) </a:t>
            </a:r>
            <a:br>
              <a:rPr lang="fr-FR" altLang="ja-JP" dirty="0">
                <a:sym typeface="Wingdings" panose="05000000000000000000" pitchFamily="2" charset="2"/>
              </a:rPr>
            </a:br>
            <a:r>
              <a:rPr lang="fr-FR" altLang="ja-JP" dirty="0">
                <a:solidFill>
                  <a:schemeClr val="accent2"/>
                </a:solidFill>
                <a:sym typeface="Wingdings" panose="05000000000000000000" pitchFamily="2" charset="2"/>
              </a:rPr>
              <a:t>C’est la théorie communément admise en France et au Japon</a:t>
            </a:r>
            <a:endParaRPr lang="fr-FR" altLang="ja-JP" dirty="0">
              <a:solidFill>
                <a:schemeClr val="accent2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94280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725302"/>
          </a:xfrm>
        </p:spPr>
        <p:txBody>
          <a:bodyPr/>
          <a:lstStyle/>
          <a:p>
            <a:pPr algn="ctr"/>
            <a:r>
              <a:rPr lang="fr-FR" dirty="0"/>
              <a:t>Hiérarchie des normes – </a:t>
            </a:r>
            <a:r>
              <a:rPr lang="ja-JP" altLang="fr-FR" dirty="0"/>
              <a:t>法の階層性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35696" y="2060848"/>
            <a:ext cx="5544616" cy="3630795"/>
          </a:xfrm>
        </p:spPr>
        <p:txBody>
          <a:bodyPr anchor="t"/>
          <a:lstStyle/>
          <a:p>
            <a:pPr>
              <a:buFont typeface="Wingdings" panose="05000000000000000000" pitchFamily="2" charset="2"/>
              <a:buChar char="v"/>
            </a:pPr>
            <a:r>
              <a:rPr lang="fr-FR" altLang="ja-JP" dirty="0"/>
              <a:t>Pyramide des normes de Hans Kelsen</a:t>
            </a:r>
          </a:p>
        </p:txBody>
      </p:sp>
      <p:pic>
        <p:nvPicPr>
          <p:cNvPr id="1026" name="Picture 2" descr="Résultat de recherche d'images pour &quot;法の体系 省令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636912"/>
            <a:ext cx="5715000" cy="391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avec flèche 4"/>
          <p:cNvCxnSpPr/>
          <p:nvPr/>
        </p:nvCxnSpPr>
        <p:spPr>
          <a:xfrm flipH="1">
            <a:off x="4788024" y="3356992"/>
            <a:ext cx="6480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5436096" y="3203684"/>
            <a:ext cx="66834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fr-FR" dirty="0"/>
              <a:t>条約</a:t>
            </a:r>
            <a:endParaRPr lang="fr-FR" dirty="0"/>
          </a:p>
        </p:txBody>
      </p:sp>
      <p:cxnSp>
        <p:nvCxnSpPr>
          <p:cNvPr id="9" name="Connecteur droit avec flèche 8"/>
          <p:cNvCxnSpPr/>
          <p:nvPr/>
        </p:nvCxnSpPr>
        <p:spPr>
          <a:xfrm flipH="1">
            <a:off x="7020272" y="6520330"/>
            <a:ext cx="6480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7668344" y="6367022"/>
            <a:ext cx="66834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fr-FR" dirty="0"/>
              <a:t>判例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6425234" y="5078031"/>
            <a:ext cx="66834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fr-FR" dirty="0"/>
              <a:t>命令</a:t>
            </a:r>
            <a:endParaRPr lang="fr-FR" dirty="0"/>
          </a:p>
        </p:txBody>
      </p:sp>
      <p:sp>
        <p:nvSpPr>
          <p:cNvPr id="8" name="Accolade fermante 7"/>
          <p:cNvSpPr/>
          <p:nvPr/>
        </p:nvSpPr>
        <p:spPr>
          <a:xfrm>
            <a:off x="5724128" y="4005064"/>
            <a:ext cx="720080" cy="2515266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402546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560" y="692696"/>
            <a:ext cx="7989752" cy="1083329"/>
          </a:xfrm>
        </p:spPr>
        <p:txBody>
          <a:bodyPr/>
          <a:lstStyle/>
          <a:p>
            <a:pPr algn="ctr"/>
            <a:r>
              <a:rPr lang="fr-FR" dirty="0"/>
              <a:t>La LOI – </a:t>
            </a:r>
            <a:r>
              <a:rPr lang="ja-JP" altLang="fr-FR" dirty="0"/>
              <a:t>法律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988840"/>
            <a:ext cx="9144000" cy="4869160"/>
          </a:xfrm>
        </p:spPr>
        <p:txBody>
          <a:bodyPr anchor="t"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fr-FR" sz="2000" dirty="0">
                <a:solidFill>
                  <a:schemeClr val="accent2"/>
                </a:solidFill>
              </a:rPr>
              <a:t>En France</a:t>
            </a:r>
            <a:r>
              <a:rPr lang="fr-FR" sz="2000" dirty="0"/>
              <a:t>, le domaine réservé à la loi est délimité par </a:t>
            </a:r>
            <a:r>
              <a:rPr lang="fr-FR" sz="2000" dirty="0">
                <a:solidFill>
                  <a:schemeClr val="accent2"/>
                </a:solidFill>
              </a:rPr>
              <a:t>l’article 34 Cons</a:t>
            </a:r>
            <a:r>
              <a:rPr lang="fr-FR" sz="2000" dirty="0"/>
              <a:t>.</a:t>
            </a:r>
            <a:br>
              <a:rPr lang="fr-FR" sz="2000" dirty="0"/>
            </a:br>
            <a:r>
              <a:rPr lang="fr-FR" sz="2000" dirty="0">
                <a:sym typeface="Wingdings" panose="05000000000000000000" pitchFamily="2" charset="2"/>
              </a:rPr>
              <a:t> les règles relatives à certaines matières </a:t>
            </a:r>
            <a:r>
              <a:rPr lang="fr-FR" sz="2000" dirty="0">
                <a:solidFill>
                  <a:schemeClr val="accent2"/>
                </a:solidFill>
                <a:sym typeface="Wingdings" panose="05000000000000000000" pitchFamily="2" charset="2"/>
              </a:rPr>
              <a:t>doivent être fixées dans une loi</a:t>
            </a:r>
            <a:r>
              <a:rPr lang="fr-FR" sz="2000" dirty="0">
                <a:sym typeface="Wingdings" panose="05000000000000000000" pitchFamily="2" charset="2"/>
              </a:rPr>
              <a:t> </a:t>
            </a:r>
            <a:br>
              <a:rPr lang="fr-FR" sz="2000" dirty="0">
                <a:sym typeface="Wingdings" panose="05000000000000000000" pitchFamily="2" charset="2"/>
              </a:rPr>
            </a:br>
            <a:r>
              <a:rPr lang="fr-FR" sz="2000" dirty="0">
                <a:sym typeface="Wingdings" panose="05000000000000000000" pitchFamily="2" charset="2"/>
              </a:rPr>
              <a:t>(sécurité sociale, crimes, délits et peines, droits civiques, libertés publiques, l’impôt, nationalité, succession, budget, principes fondamentaux droit du travail, </a:t>
            </a:r>
            <a:r>
              <a:rPr lang="fr-FR" sz="2000" i="1" dirty="0">
                <a:sym typeface="Wingdings" panose="05000000000000000000" pitchFamily="2" charset="2"/>
              </a:rPr>
              <a:t>etc.</a:t>
            </a:r>
            <a:r>
              <a:rPr lang="fr-FR" sz="2000" dirty="0">
                <a:sym typeface="Wingdings" panose="05000000000000000000" pitchFamily="2" charset="2"/>
              </a:rPr>
              <a:t>).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fr-FR" sz="2000" dirty="0">
                <a:sym typeface="Wingdings" panose="05000000000000000000" pitchFamily="2" charset="2"/>
              </a:rPr>
              <a:t>Tout ce qui n’est pas dans l’art. 34C, peut faire l’objet d’un règlement (</a:t>
            </a:r>
            <a:r>
              <a:rPr lang="fr-FR" sz="2000" dirty="0">
                <a:solidFill>
                  <a:schemeClr val="accent2"/>
                </a:solidFill>
                <a:sym typeface="Wingdings" panose="05000000000000000000" pitchFamily="2" charset="2"/>
              </a:rPr>
              <a:t>art. 37C</a:t>
            </a:r>
            <a:r>
              <a:rPr lang="fr-FR" sz="2000" dirty="0">
                <a:sym typeface="Wingdings" panose="05000000000000000000" pitchFamily="2" charset="2"/>
              </a:rPr>
              <a:t>).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fr-FR" sz="2000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fr-FR" sz="2000" dirty="0">
                <a:solidFill>
                  <a:schemeClr val="accent2"/>
                </a:solidFill>
              </a:rPr>
              <a:t>Au Japon</a:t>
            </a:r>
            <a:r>
              <a:rPr lang="fr-FR" sz="2000" dirty="0"/>
              <a:t>, il n’y a pas de domaine clairement réservé à la loi, mais il y a des domaines prioritaires. </a:t>
            </a:r>
            <a:r>
              <a:rPr lang="fr-FR" altLang="ja-JP" sz="2000" dirty="0"/>
              <a:t>Dans l’article 11 de la loi organique sur le Cabinet, il est précisé que le Cabinet </a:t>
            </a:r>
            <a:r>
              <a:rPr lang="fr-FR" altLang="ja-JP" sz="2000" dirty="0">
                <a:solidFill>
                  <a:schemeClr val="accent2"/>
                </a:solidFill>
              </a:rPr>
              <a:t>ne peut réglementer les droits et devoirs des citoyens</a:t>
            </a:r>
            <a:r>
              <a:rPr lang="fr-FR" altLang="ja-JP" sz="2000" dirty="0"/>
              <a:t>, sauf en cas de délégation législative (</a:t>
            </a:r>
            <a:r>
              <a:rPr lang="ja-JP" altLang="fr-FR" sz="2000" dirty="0"/>
              <a:t>委任立法</a:t>
            </a:r>
            <a:r>
              <a:rPr lang="fr-FR" altLang="ja-JP" sz="2000" dirty="0"/>
              <a:t>).</a:t>
            </a:r>
            <a:r>
              <a:rPr lang="fr-FR" altLang="ja-JP" sz="2000" dirty="0">
                <a:sym typeface="Wingdings" panose="05000000000000000000" pitchFamily="2" charset="2"/>
              </a:rPr>
              <a:t>donc </a:t>
            </a:r>
            <a:r>
              <a:rPr lang="fr-FR" altLang="ja-JP" sz="2000" dirty="0">
                <a:solidFill>
                  <a:schemeClr val="accent2"/>
                </a:solidFill>
                <a:sym typeface="Wingdings" panose="05000000000000000000" pitchFamily="2" charset="2"/>
              </a:rPr>
              <a:t>domaine de la loi </a:t>
            </a:r>
            <a:r>
              <a:rPr lang="fr-FR" altLang="ja-JP" sz="2000" dirty="0"/>
              <a:t>(idée héritée de Meiji).</a:t>
            </a:r>
            <a:endParaRPr lang="fr-FR" sz="2000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fr-FR" sz="2000" dirty="0"/>
              <a:t>Dans certains articles de la Constitution, on retrouve aussi la mention « </a:t>
            </a:r>
            <a:r>
              <a:rPr lang="fr-FR" sz="2000" dirty="0">
                <a:solidFill>
                  <a:schemeClr val="accent2"/>
                </a:solidFill>
              </a:rPr>
              <a:t>conformément à la loi</a:t>
            </a:r>
            <a:r>
              <a:rPr lang="fr-FR" sz="2000" dirty="0"/>
              <a:t> » pour préciser l’exercice de certains droits, libertés ou devoirs (</a:t>
            </a:r>
            <a:r>
              <a:rPr lang="ja-JP" altLang="fr-FR" sz="2000" dirty="0"/>
              <a:t>法律の定めるところにより</a:t>
            </a:r>
            <a:r>
              <a:rPr lang="fr-FR" altLang="ja-JP" sz="2000" dirty="0"/>
              <a:t>).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fr-FR" sz="2000" dirty="0"/>
          </a:p>
          <a:p>
            <a:pPr algn="just">
              <a:buFont typeface="Wingdings" panose="05000000000000000000" pitchFamily="2" charset="2"/>
              <a:buChar char="v"/>
            </a:pPr>
            <a:endParaRPr lang="fr-FR" sz="1900" u="sng" dirty="0"/>
          </a:p>
        </p:txBody>
      </p:sp>
    </p:spTree>
    <p:extLst>
      <p:ext uri="{BB962C8B-B14F-4D97-AF65-F5344CB8AC3E}">
        <p14:creationId xmlns:p14="http://schemas.microsoft.com/office/powerpoint/2010/main" val="28474261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4800" y="822648"/>
            <a:ext cx="8686800" cy="838200"/>
          </a:xfrm>
        </p:spPr>
        <p:txBody>
          <a:bodyPr>
            <a:noAutofit/>
          </a:bodyPr>
          <a:lstStyle/>
          <a:p>
            <a:pPr algn="ctr"/>
            <a:r>
              <a:rPr lang="fr-FR" dirty="0">
                <a:solidFill>
                  <a:schemeClr val="bg2"/>
                </a:solidFill>
              </a:rPr>
              <a:t>La diète, unique organe législatif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916832"/>
            <a:ext cx="8812088" cy="4752528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400" i="1" u="sng" dirty="0">
                <a:latin typeface="Arial" pitchFamily="34" charset="0"/>
                <a:cs typeface="Arial" pitchFamily="34" charset="0"/>
              </a:rPr>
              <a:t>Article 41 de la Constitution </a:t>
            </a:r>
            <a:r>
              <a:rPr lang="fr-FR" sz="2400" dirty="0">
                <a:latin typeface="Arial" pitchFamily="34" charset="0"/>
                <a:cs typeface="Arial" pitchFamily="34" charset="0"/>
              </a:rPr>
              <a:t>: La Diète est </a:t>
            </a:r>
            <a:r>
              <a:rPr lang="fr-FR" sz="24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l’organe suprême</a:t>
            </a:r>
            <a:r>
              <a:rPr lang="fr-FR" sz="2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400" dirty="0">
                <a:latin typeface="Arial" pitchFamily="34" charset="0"/>
                <a:cs typeface="Arial" pitchFamily="34" charset="0"/>
              </a:rPr>
              <a:t>du pouvoir d’État, et </a:t>
            </a:r>
            <a:r>
              <a:rPr lang="fr-FR" sz="24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l’unique organe législatif </a:t>
            </a:r>
            <a:r>
              <a:rPr lang="fr-FR" sz="2400" dirty="0">
                <a:latin typeface="Arial" pitchFamily="34" charset="0"/>
                <a:cs typeface="Arial" pitchFamily="34" charset="0"/>
              </a:rPr>
              <a:t>de l’État.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altLang="ja-JP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ja-JP" altLang="fr-FR" sz="2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国会は</a:t>
            </a:r>
            <a:r>
              <a:rPr lang="ja-JP" altLang="fr-FR" sz="21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国権の最高機関</a:t>
            </a:r>
            <a:r>
              <a:rPr lang="ja-JP" altLang="fr-FR" sz="2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であって、国家の</a:t>
            </a:r>
            <a:r>
              <a:rPr lang="ja-JP" altLang="fr-FR" sz="21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唯一の立法機関</a:t>
            </a:r>
            <a:r>
              <a:rPr lang="ja-JP" altLang="fr-FR" sz="2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である。</a:t>
            </a:r>
            <a:endParaRPr lang="fr-FR" altLang="ja-JP" sz="21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fr-FR" sz="24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fr-FR" sz="2400" dirty="0">
                <a:latin typeface="Arial" pitchFamily="34" charset="0"/>
                <a:cs typeface="Arial" pitchFamily="34" charset="0"/>
              </a:rPr>
              <a:t>Qu’y a-t-il derrière cette disposition assez particulière ?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fr-FR" sz="2000" u="sng" dirty="0">
                <a:latin typeface="Arial" pitchFamily="34" charset="0"/>
                <a:cs typeface="Arial" pitchFamily="34" charset="0"/>
              </a:rPr>
              <a:t>Unique organe législatif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2000" dirty="0">
                <a:latin typeface="Arial" pitchFamily="34" charset="0"/>
                <a:cs typeface="Arial" pitchFamily="34" charset="0"/>
              </a:rPr>
              <a:t>L’objectif est de rompre clairement avec la Diète impériale qui ne faisait que </a:t>
            </a:r>
            <a:r>
              <a:rPr lang="fr-FR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concourir à l’exercice du pouvoir législatif détenu par l’Empereur.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fr-FR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fr-FR" sz="2000" u="sng" dirty="0">
                <a:latin typeface="Arial" pitchFamily="34" charset="0"/>
                <a:cs typeface="Arial" pitchFamily="34" charset="0"/>
              </a:rPr>
              <a:t>Organe suprême de l’État</a:t>
            </a:r>
            <a:endParaRPr lang="fr-FR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2000" dirty="0">
                <a:latin typeface="Arial" pitchFamily="34" charset="0"/>
                <a:cs typeface="Arial" pitchFamily="34" charset="0"/>
              </a:rPr>
              <a:t>La </a:t>
            </a:r>
            <a:r>
              <a:rPr lang="fr-FR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faiblesse de la Diète impériale </a:t>
            </a:r>
            <a:r>
              <a:rPr lang="fr-FR" sz="2000" dirty="0">
                <a:latin typeface="Arial" pitchFamily="34" charset="0"/>
                <a:cs typeface="Arial" pitchFamily="34" charset="0"/>
              </a:rPr>
              <a:t>est considérée partiellement par les américains comme responsable de l’entrée en guerre du Japon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2000" dirty="0">
                <a:latin typeface="Arial" pitchFamily="34" charset="0"/>
                <a:cs typeface="Arial" pitchFamily="34" charset="0"/>
              </a:rPr>
              <a:t>Bien que l’on ait opté pour un régime parlementaire, les rédacteurs de la Constitution vont </a:t>
            </a:r>
            <a:r>
              <a:rPr lang="fr-FR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prendre pour modèle le Congrès américain</a:t>
            </a:r>
            <a:r>
              <a:rPr lang="fr-FR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700" dirty="0">
                <a:latin typeface="Arial" pitchFamily="34" charset="0"/>
                <a:cs typeface="Arial" pitchFamily="34" charset="0"/>
              </a:rPr>
              <a:t>(régime présidentiel avec des forts mécanismes de contre-pouvoir)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fr-FR" sz="20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marL="457200" lvl="1" indent="0">
              <a:buNone/>
            </a:pPr>
            <a:r>
              <a:rPr lang="fr-FR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</a:t>
            </a:r>
            <a:r>
              <a:rPr lang="fr-FR" sz="2000" dirty="0">
                <a:latin typeface="Arial" pitchFamily="34" charset="0"/>
                <a:cs typeface="Arial" pitchFamily="34" charset="0"/>
              </a:rPr>
              <a:t>La Diète va recevoir de </a:t>
            </a:r>
            <a:r>
              <a:rPr lang="fr-FR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nombreuses prérogatives </a:t>
            </a:r>
            <a:r>
              <a:rPr lang="fr-FR" sz="2000" dirty="0">
                <a:latin typeface="Arial" pitchFamily="34" charset="0"/>
                <a:cs typeface="Arial" pitchFamily="34" charset="0"/>
              </a:rPr>
              <a:t>et une </a:t>
            </a:r>
            <a:r>
              <a:rPr lang="fr-FR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autonomie vis-à-vis de l’Exécutif </a:t>
            </a:r>
            <a:br>
              <a:rPr lang="fr-FR" sz="2000" b="1" dirty="0">
                <a:latin typeface="Arial" pitchFamily="34" charset="0"/>
                <a:cs typeface="Arial" pitchFamily="34" charset="0"/>
              </a:rPr>
            </a:br>
            <a:r>
              <a:rPr lang="fr-FR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ja-JP" altLang="fr-FR" sz="2000" dirty="0">
                <a:latin typeface="Arial" pitchFamily="34" charset="0"/>
                <a:cs typeface="Arial" pitchFamily="34" charset="0"/>
              </a:rPr>
              <a:t>＝</a:t>
            </a:r>
            <a:r>
              <a:rPr lang="fr-FR" sz="2000" dirty="0">
                <a:latin typeface="Arial" pitchFamily="34" charset="0"/>
                <a:cs typeface="Arial" pitchFamily="34" charset="0"/>
              </a:rPr>
              <a:t>gouvernement) que les parlements n’ont pas habituellement dans les régimes parlementaires</a:t>
            </a:r>
          </a:p>
        </p:txBody>
      </p:sp>
      <p:sp>
        <p:nvSpPr>
          <p:cNvPr id="5" name="Rectangle 4"/>
          <p:cNvSpPr/>
          <p:nvPr/>
        </p:nvSpPr>
        <p:spPr>
          <a:xfrm>
            <a:off x="467544" y="6093296"/>
            <a:ext cx="8352928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37594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180" y="0"/>
            <a:ext cx="6120680" cy="6834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衆議院予算委員会 討論 | 衆議院議員 小熊慎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44289"/>
            <a:ext cx="2999193" cy="184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ニュース知りたいんジャー：始まった通常国会 「国権の最高機関」の はずですが | 毎日新聞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58793"/>
            <a:ext cx="3085558" cy="205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96855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0628" y="905867"/>
            <a:ext cx="86868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effectLst/>
              </a:rPr>
              <a:t>Une diète pourtant vidée de sa substance</a:t>
            </a:r>
            <a:br>
              <a:rPr lang="fr-FR" dirty="0"/>
            </a:br>
            <a:r>
              <a:rPr lang="ja-JP" altLang="fr-FR" sz="2700" b="1" dirty="0">
                <a:effectLst/>
              </a:rPr>
              <a:t>空洞化した国会</a:t>
            </a:r>
            <a:endParaRPr lang="fr-FR" b="1" dirty="0">
              <a:effectLst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886383"/>
            <a:ext cx="9036496" cy="2046674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fr-FR" sz="1800" u="sng" dirty="0">
                <a:latin typeface="Arial" pitchFamily="34" charset="0"/>
                <a:cs typeface="Arial" pitchFamily="34" charset="0"/>
              </a:rPr>
              <a:t>Pourtant on note un paradoxe 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1800" dirty="0">
                <a:latin typeface="Arial" pitchFamily="34" charset="0"/>
                <a:cs typeface="Arial" pitchFamily="34" charset="0"/>
              </a:rPr>
              <a:t>De nombreux spécialistes affirment au contraire </a:t>
            </a:r>
            <a:r>
              <a:rPr lang="fr-FR" sz="1800" b="1" dirty="0">
                <a:latin typeface="Arial" pitchFamily="34" charset="0"/>
                <a:cs typeface="Arial" pitchFamily="34" charset="0"/>
              </a:rPr>
              <a:t>qu’avec l’arrivée du PLD au pouvoir en 1955</a:t>
            </a:r>
            <a:r>
              <a:rPr lang="fr-FR" sz="1800" dirty="0">
                <a:latin typeface="Arial" pitchFamily="34" charset="0"/>
                <a:cs typeface="Arial" pitchFamily="34" charset="0"/>
              </a:rPr>
              <a:t>, la Diète n’est devenue qu’une </a:t>
            </a:r>
            <a:r>
              <a:rPr lang="fr-FR" sz="18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chambre d’enregistrement </a:t>
            </a:r>
            <a:r>
              <a:rPr lang="fr-FR" sz="1800" dirty="0">
                <a:latin typeface="Arial" pitchFamily="34" charset="0"/>
                <a:cs typeface="Arial" pitchFamily="34" charset="0"/>
              </a:rPr>
              <a:t>dont les </a:t>
            </a:r>
            <a:r>
              <a:rPr lang="fr-FR" sz="18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délibérations</a:t>
            </a:r>
            <a:r>
              <a:rPr lang="fr-FR" sz="1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800" dirty="0">
                <a:latin typeface="Arial" pitchFamily="34" charset="0"/>
                <a:cs typeface="Arial" pitchFamily="34" charset="0"/>
              </a:rPr>
              <a:t>ont été pour largement </a:t>
            </a:r>
            <a:r>
              <a:rPr lang="fr-FR" sz="18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vidées de leur substance</a:t>
            </a:r>
            <a:r>
              <a:rPr lang="fr-FR" sz="1800" dirty="0">
                <a:latin typeface="Arial" pitchFamily="34" charset="0"/>
                <a:cs typeface="Arial" pitchFamily="34" charset="0"/>
              </a:rPr>
              <a:t>.(</a:t>
            </a:r>
            <a:r>
              <a:rPr lang="ja-JP" altLang="fr-FR" sz="1800" dirty="0">
                <a:latin typeface="Arial" pitchFamily="34" charset="0"/>
                <a:cs typeface="Arial" pitchFamily="34" charset="0"/>
              </a:rPr>
              <a:t>審議の形骸化</a:t>
            </a:r>
            <a:r>
              <a:rPr lang="fr-FR" altLang="ja-JP" sz="1800" dirty="0">
                <a:latin typeface="Arial" pitchFamily="34" charset="0"/>
                <a:cs typeface="Arial" pitchFamily="34" charset="0"/>
              </a:rPr>
              <a:t>)</a:t>
            </a:r>
            <a:endParaRPr lang="fr-FR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fr-FR" sz="1800" u="sng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fr-FR" sz="1800" u="sng" dirty="0">
                <a:latin typeface="Arial" pitchFamily="34" charset="0"/>
                <a:cs typeface="Arial" pitchFamily="34" charset="0"/>
              </a:rPr>
              <a:t>Quelques chiffres pour la période 1955-1993 (domination du PLD):</a:t>
            </a:r>
          </a:p>
          <a:p>
            <a:endParaRPr lang="fr-FR" sz="18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251520" y="3933056"/>
          <a:ext cx="864096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Propositions de loi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Projets de loi</a:t>
                      </a:r>
                      <a:br>
                        <a:rPr lang="fr-FR" dirty="0"/>
                      </a:b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Lois soumises à la Diète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80%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Lois adoptées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10-15%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85-95%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Lois adoptées après amendements à la Diète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5-10%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Ellipse 5"/>
          <p:cNvSpPr/>
          <p:nvPr/>
        </p:nvSpPr>
        <p:spPr>
          <a:xfrm>
            <a:off x="7020272" y="5301208"/>
            <a:ext cx="900100" cy="68407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/>
          <p:cNvCxnSpPr>
            <a:stCxn id="6" idx="3"/>
          </p:cNvCxnSpPr>
          <p:nvPr/>
        </p:nvCxnSpPr>
        <p:spPr>
          <a:xfrm flipH="1">
            <a:off x="6516216" y="5885103"/>
            <a:ext cx="635873" cy="424217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3131840" y="6097211"/>
            <a:ext cx="338437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Les parlementaires ne changent rien aux projets de loi…</a:t>
            </a:r>
          </a:p>
        </p:txBody>
      </p:sp>
    </p:spTree>
    <p:extLst>
      <p:ext uri="{BB962C8B-B14F-4D97-AF65-F5344CB8AC3E}">
        <p14:creationId xmlns:p14="http://schemas.microsoft.com/office/powerpoint/2010/main" val="36131557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theme/theme1.xml><?xml version="1.0" encoding="utf-8"?>
<a:theme xmlns:a="http://schemas.openxmlformats.org/drawingml/2006/main" name="Dividende">
  <a:themeElements>
    <a:clrScheme name="Dividend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27577</TotalTime>
  <Words>1590</Words>
  <Application>Microsoft Office PowerPoint</Application>
  <PresentationFormat>Affichage à l'écran (4:3)</PresentationFormat>
  <Paragraphs>145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1" baseType="lpstr">
      <vt:lpstr>HGｺﾞｼｯｸE</vt:lpstr>
      <vt:lpstr>Arial</vt:lpstr>
      <vt:lpstr>Calibri</vt:lpstr>
      <vt:lpstr>Gill Sans MT</vt:lpstr>
      <vt:lpstr>Wingdings</vt:lpstr>
      <vt:lpstr>Wingdings 2</vt:lpstr>
      <vt:lpstr>Wingdings 3</vt:lpstr>
      <vt:lpstr>Dividende</vt:lpstr>
      <vt:lpstr>Chapitre 2 – fonctionnement du droit &amp; organisation de la justice au japon</vt:lpstr>
      <vt:lpstr>Hiérarchie des normes – 法の階層性</vt:lpstr>
      <vt:lpstr>L’ordre juridique international et l’ordre juridique national  (les traités et les lois)</vt:lpstr>
      <vt:lpstr>La supériorité des traités sur la loi et leur applicabilité directe au Japon 条約の効力発生と国内法に対する優位性</vt:lpstr>
      <vt:lpstr>Hiérarchie des normes – 法の階層性</vt:lpstr>
      <vt:lpstr>La LOI – 法律</vt:lpstr>
      <vt:lpstr>La diète, unique organe législatif ?</vt:lpstr>
      <vt:lpstr>Présentation PowerPoint</vt:lpstr>
      <vt:lpstr>Une diète pourtant vidée de sa substance 空洞化した国会</vt:lpstr>
      <vt:lpstr>Le PLD : un parti hétéroclite </vt:lpstr>
      <vt:lpstr>Présentation PowerPoint</vt:lpstr>
      <vt:lpstr>La mise en place de l’examen des projets de loi en amont de la Diète (事前審査制）</vt:lpstr>
      <vt:lpstr>Le contournement des institutions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au droit du japon</dc:title>
  <dc:creator>Nono Grivo</dc:creator>
  <cp:lastModifiedBy>Tanya François</cp:lastModifiedBy>
  <cp:revision>495</cp:revision>
  <dcterms:created xsi:type="dcterms:W3CDTF">2016-12-21T16:22:46Z</dcterms:created>
  <dcterms:modified xsi:type="dcterms:W3CDTF">2024-06-11T23:39:26Z</dcterms:modified>
</cp:coreProperties>
</file>