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"/>
  </p:notesMasterIdLst>
  <p:sldIdLst>
    <p:sldId id="664" r:id="rId2"/>
    <p:sldId id="340" r:id="rId3"/>
    <p:sldId id="643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ITRE 2 - SOURCES DU DROIT, ORGANES ET PERSONNELS DE JUSTICE" id="{B9EB7532-D10B-4F84-92FC-BD82B7EF8C78}">
          <p14:sldIdLst>
            <p14:sldId id="664"/>
            <p14:sldId id="340"/>
            <p14:sldId id="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3325" autoAdjust="0"/>
  </p:normalViewPr>
  <p:slideViewPr>
    <p:cSldViewPr>
      <p:cViewPr varScale="1">
        <p:scale>
          <a:sx n="104" d="100"/>
          <a:sy n="104" d="100"/>
        </p:scale>
        <p:origin x="33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A8AC-6E98-4AD0-A05E-55560B0A135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DFFEE-A45F-4170-9C0F-AE9067F5A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95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B58DE-FF5A-4D45-84C6-FAB324575CA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69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50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16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615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36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586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25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48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52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79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25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5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E8BC39-7020-49FC-80D0-D1EAD488CBC0}" type="datetimeFigureOut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12/06/2024</a:t>
            </a:fld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D0521C-0371-4AE2-9C2C-1A832593453F}" type="slidenum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0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147248" cy="838200"/>
          </a:xfrm>
        </p:spPr>
        <p:txBody>
          <a:bodyPr>
            <a:noAutofit/>
          </a:bodyPr>
          <a:lstStyle/>
          <a:p>
            <a:pPr algn="ctr"/>
            <a:r>
              <a:rPr lang="fr-FR" sz="1800" dirty="0">
                <a:effectLst/>
              </a:rPr>
              <a:t>Une Diète trop forte </a:t>
            </a:r>
            <a:r>
              <a:rPr lang="fr-FR" sz="1800" dirty="0"/>
              <a:t>mais vidée de sa substance </a:t>
            </a:r>
            <a:r>
              <a:rPr lang="fr-FR" sz="1800" dirty="0">
                <a:effectLst/>
              </a:rPr>
              <a:t>: </a:t>
            </a:r>
            <a:br>
              <a:rPr lang="fr-FR" sz="1800" dirty="0">
                <a:effectLst/>
              </a:rPr>
            </a:br>
            <a:r>
              <a:rPr lang="fr-FR" sz="1800" dirty="0">
                <a:effectLst/>
              </a:rPr>
              <a:t>un paradoxe qui n’en est pas un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886865"/>
            <a:ext cx="8686800" cy="5013176"/>
          </a:xfrm>
        </p:spPr>
        <p:txBody>
          <a:bodyPr anchor="t">
            <a:normAutofit fontScale="77500" lnSpcReduction="20000"/>
          </a:bodyPr>
          <a:lstStyle/>
          <a:p>
            <a:endParaRPr lang="fr-FR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200" dirty="0">
                <a:latin typeface="Arial" pitchFamily="34" charset="0"/>
                <a:cs typeface="Arial" pitchFamily="34" charset="0"/>
              </a:rPr>
              <a:t>La Diète décide de son ordre du jour, le gouvernement </a:t>
            </a:r>
            <a:r>
              <a:rPr lang="fr-FR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 </a:t>
            </a:r>
            <a:r>
              <a:rPr lang="fr-FR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peut pas imposer l’examen de ses projets de loi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fr-FR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ja-JP" altLang="fr-FR" sz="2200" dirty="0">
                <a:latin typeface="Arial" pitchFamily="34" charset="0"/>
                <a:cs typeface="Arial" pitchFamily="34" charset="0"/>
              </a:rPr>
              <a:t>≠</a:t>
            </a:r>
            <a:r>
              <a:rPr lang="fr-FR" altLang="ja-JP" sz="2200" dirty="0">
                <a:latin typeface="Arial" pitchFamily="34" charset="0"/>
                <a:cs typeface="Arial" pitchFamily="34" charset="0"/>
              </a:rPr>
              <a:t> en France, en GB,…)</a:t>
            </a:r>
            <a:endParaRPr lang="fr-F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400" dirty="0">
                <a:latin typeface="Arial" pitchFamily="34" charset="0"/>
                <a:cs typeface="Arial" pitchFamily="34" charset="0"/>
              </a:rPr>
              <a:t>Une fois transmis à la Diète, le gouvernement </a:t>
            </a:r>
            <a:r>
              <a:rPr lang="fr-F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 peut plus amender ses propres projets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 (pour faciliter le compromis par exemple).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400" dirty="0">
                <a:latin typeface="Arial" pitchFamily="34" charset="0"/>
                <a:cs typeface="Arial" pitchFamily="34" charset="0"/>
              </a:rPr>
              <a:t>Le gouvernement </a:t>
            </a:r>
            <a:r>
              <a:rPr lang="fr-F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n’a pas d’arme pour encourager l’adoption 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de ses projets de loi (pas motion de confiance </a:t>
            </a:r>
            <a:r>
              <a:rPr lang="fr-F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49 al. 3 C en France</a:t>
            </a:r>
            <a:r>
              <a:rPr lang="fr-F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fr-FR" sz="2400" b="1" u="sng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En réalité, le paradoxe n’en est pas un !</a:t>
            </a:r>
            <a:endParaRPr lang="fr-FR" sz="2400" b="1" dirty="0">
              <a:solidFill>
                <a:srgbClr val="C0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324000" lvl="1" indent="0" algn="ctr">
              <a:buNone/>
            </a:pPr>
            <a:br>
              <a:rPr lang="fr-FR" sz="23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23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Diète trop forte </a:t>
            </a:r>
            <a:r>
              <a:rPr lang="fr-FR" sz="2300" dirty="0">
                <a:latin typeface="Arial" pitchFamily="34" charset="0"/>
                <a:cs typeface="Arial" pitchFamily="34" charset="0"/>
                <a:sym typeface="Wingdings" pitchFamily="2" charset="2"/>
              </a:rPr>
              <a:t>donc gouvernement doit former en amont le compromis avec le parti majoritaire s’il veut s’assurer l’adoption de ses projets </a:t>
            </a:r>
            <a:br>
              <a:rPr lang="fr-FR" sz="2300" dirty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fr-FR" sz="2300" dirty="0">
                <a:latin typeface="Arial" pitchFamily="34" charset="0"/>
                <a:cs typeface="Arial" pitchFamily="34" charset="0"/>
                <a:sym typeface="Wingdings" pitchFamily="2" charset="2"/>
              </a:rPr>
              <a:t>La </a:t>
            </a:r>
            <a:r>
              <a:rPr lang="fr-FR" sz="23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Diète </a:t>
            </a:r>
            <a:r>
              <a:rPr lang="fr-FR" sz="2300" dirty="0">
                <a:latin typeface="Arial" pitchFamily="34" charset="0"/>
                <a:cs typeface="Arial" pitchFamily="34" charset="0"/>
                <a:sym typeface="Wingdings" pitchFamily="2" charset="2"/>
              </a:rPr>
              <a:t>est donc contournée et devient en un sens </a:t>
            </a:r>
            <a:r>
              <a:rPr lang="fr-FR" sz="23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« vidée de sa substance »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4869160"/>
            <a:ext cx="8640960" cy="19442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591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97310"/>
          </a:xfrm>
        </p:spPr>
        <p:txBody>
          <a:bodyPr/>
          <a:lstStyle/>
          <a:p>
            <a:pPr algn="ctr"/>
            <a:r>
              <a:rPr lang="fr-FR" dirty="0" err="1"/>
              <a:t>LEs</a:t>
            </a:r>
            <a:r>
              <a:rPr lang="fr-FR" dirty="0"/>
              <a:t> règlements – </a:t>
            </a:r>
            <a:r>
              <a:rPr lang="ja-JP" altLang="fr-FR" dirty="0"/>
              <a:t>命令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968552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u="sng" dirty="0">
                <a:solidFill>
                  <a:schemeClr val="accent2"/>
                </a:solidFill>
              </a:rPr>
              <a:t>En France</a:t>
            </a:r>
            <a:r>
              <a:rPr lang="fr-FR" u="sng" dirty="0"/>
              <a:t>, le domaine du règlement est défini ainsi de façon négative :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article 37 C</a:t>
            </a:r>
            <a:r>
              <a:rPr lang="fr-FR" b="1" dirty="0">
                <a:solidFill>
                  <a:schemeClr val="accent2"/>
                </a:solidFill>
              </a:rPr>
              <a:t>. </a:t>
            </a:r>
            <a:r>
              <a:rPr lang="fr-FR" dirty="0"/>
              <a:t>Les matières autres que celles qui sont du domaine de la loi ont un caractère réglementaire. </a:t>
            </a:r>
            <a:r>
              <a:rPr lang="fr-FR" dirty="0">
                <a:sym typeface="Wingdings" pitchFamily="2" charset="2"/>
              </a:rPr>
              <a:t> Le domaine du règlement est ainsi très large en France (c’est une des spécificités de la 5</a:t>
            </a:r>
            <a:r>
              <a:rPr lang="fr-FR" baseline="30000" dirty="0">
                <a:sym typeface="Wingdings" pitchFamily="2" charset="2"/>
              </a:rPr>
              <a:t>e</a:t>
            </a:r>
            <a:r>
              <a:rPr lang="fr-FR" dirty="0">
                <a:sym typeface="Wingdings" pitchFamily="2" charset="2"/>
              </a:rPr>
              <a:t> République, qui va de pair avec un équilibre institutionnel qui penche dans le sens d’un Exécutif fort)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u="sng" dirty="0">
                <a:solidFill>
                  <a:schemeClr val="accent2"/>
                </a:solidFill>
              </a:rPr>
              <a:t>Au Japon</a:t>
            </a:r>
            <a:r>
              <a:rPr lang="fr-FR" u="sng" dirty="0"/>
              <a:t>, il est seulement précisé la chose suivante (pour les ordonnances du Cabinet - </a:t>
            </a:r>
            <a:r>
              <a:rPr lang="ja-JP" altLang="fr-FR" u="sng" dirty="0"/>
              <a:t>政令</a:t>
            </a:r>
            <a:r>
              <a:rPr lang="fr-FR" altLang="ja-JP" u="sng" dirty="0"/>
              <a:t>)</a:t>
            </a:r>
            <a:r>
              <a:rPr lang="fr-FR" u="sng" dirty="0"/>
              <a:t>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Art. 73 C. </a:t>
            </a:r>
            <a:r>
              <a:rPr lang="fr-FR" dirty="0"/>
              <a:t>: Article 73. Le Cabinet, en sus de ses fonctions d’administration générale, est chargé des tâches suivantes :</a:t>
            </a:r>
            <a:br>
              <a:rPr lang="fr-FR" dirty="0"/>
            </a:br>
            <a:r>
              <a:rPr lang="fr-FR" dirty="0"/>
              <a:t>1) Appliquer fidèlement la loi et gérer les affaires de l’État. […]</a:t>
            </a:r>
            <a:br>
              <a:rPr lang="fr-FR" dirty="0"/>
            </a:br>
            <a:r>
              <a:rPr lang="fr-FR" dirty="0"/>
              <a:t>6) Prendre des ordonnances afin d’exécuter les dispositions de la présente Constitution et de la loi. Cependant, il ne peut y inclure de disposition pénales, sans y être autorisé par la loi.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Art. 11 loi organique Cabinet </a:t>
            </a:r>
            <a:r>
              <a:rPr lang="fr-FR" dirty="0">
                <a:sym typeface="Wingdings" panose="05000000000000000000" pitchFamily="2" charset="2"/>
              </a:rPr>
              <a:t>pas de règlement sur droits et devoirs des personnes sans délégation législative.</a:t>
            </a:r>
          </a:p>
          <a:p>
            <a:pPr marL="0" indent="0">
              <a:buNone/>
            </a:pPr>
            <a:r>
              <a:rPr lang="fr-FR" b="1" u="sng" dirty="0">
                <a:solidFill>
                  <a:schemeClr val="accent2"/>
                </a:solidFill>
                <a:sym typeface="Wingdings" panose="05000000000000000000" pitchFamily="2" charset="2"/>
              </a:rPr>
              <a:t>Les différents types de règlements (au niveau national)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  <a:sym typeface="Wingdings" panose="05000000000000000000" pitchFamily="2" charset="2"/>
              </a:rPr>
              <a:t>Ordonnance de cabinet</a:t>
            </a:r>
            <a:r>
              <a:rPr lang="fr-FR" dirty="0">
                <a:sym typeface="Wingdings" panose="05000000000000000000" pitchFamily="2" charset="2"/>
              </a:rPr>
              <a:t> (</a:t>
            </a:r>
            <a:r>
              <a:rPr lang="ja-JP" altLang="fr-FR" dirty="0">
                <a:sym typeface="Wingdings" panose="05000000000000000000" pitchFamily="2" charset="2"/>
              </a:rPr>
              <a:t>政令</a:t>
            </a:r>
            <a:r>
              <a:rPr lang="fr-FR" altLang="ja-JP" dirty="0">
                <a:sym typeface="Wingdings" panose="05000000000000000000" pitchFamily="2" charset="2"/>
              </a:rPr>
              <a:t>) – équivalent du décret en France (</a:t>
            </a:r>
            <a:r>
              <a:rPr lang="fr-FR" altLang="ja-JP" sz="1700" dirty="0" err="1">
                <a:sym typeface="Wingdings" panose="05000000000000000000" pitchFamily="2" charset="2"/>
              </a:rPr>
              <a:t>psdtiel</a:t>
            </a:r>
            <a:r>
              <a:rPr lang="fr-FR" altLang="ja-JP" sz="1700" dirty="0">
                <a:sym typeface="Wingdings" panose="05000000000000000000" pitchFamily="2" charset="2"/>
              </a:rPr>
              <a:t>, du PM, en </a:t>
            </a:r>
            <a:r>
              <a:rPr lang="fr-FR" altLang="ja-JP" sz="1700" dirty="0" err="1">
                <a:sym typeface="Wingdings" panose="05000000000000000000" pitchFamily="2" charset="2"/>
              </a:rPr>
              <a:t>CdM</a:t>
            </a:r>
            <a:r>
              <a:rPr lang="fr-FR" altLang="ja-JP" sz="1700" dirty="0">
                <a:sym typeface="Wingdings" panose="05000000000000000000" pitchFamily="2" charset="2"/>
              </a:rPr>
              <a:t>, en CE…</a:t>
            </a:r>
            <a:r>
              <a:rPr lang="fr-FR" altLang="ja-JP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Arrêté ministériel</a:t>
            </a:r>
            <a:r>
              <a:rPr lang="fr-FR" dirty="0"/>
              <a:t> (</a:t>
            </a:r>
            <a:r>
              <a:rPr lang="ja-JP" altLang="fr-FR" dirty="0"/>
              <a:t>省令</a:t>
            </a:r>
            <a:r>
              <a:rPr lang="fr-FR" altLang="ja-JP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Circulaire ministérielle</a:t>
            </a:r>
            <a:r>
              <a:rPr lang="fr-FR" dirty="0"/>
              <a:t> (</a:t>
            </a:r>
            <a:r>
              <a:rPr lang="ja-JP" altLang="fr-FR" dirty="0"/>
              <a:t>通達・通知</a:t>
            </a:r>
            <a:r>
              <a:rPr lang="fr-FR" altLang="ja-JP" dirty="0"/>
              <a:t>) – Pas de force contraignante (ne fait pas grief). Histoire du </a:t>
            </a:r>
            <a:r>
              <a:rPr lang="fr-FR" altLang="ja-JP" i="1" dirty="0" err="1"/>
              <a:t>kimi</a:t>
            </a:r>
            <a:r>
              <a:rPr lang="fr-FR" altLang="ja-JP" i="1" dirty="0"/>
              <a:t> </a:t>
            </a:r>
            <a:r>
              <a:rPr lang="fr-FR" altLang="ja-JP" i="1" dirty="0" err="1"/>
              <a:t>ga</a:t>
            </a:r>
            <a:r>
              <a:rPr lang="fr-FR" altLang="ja-JP" i="1" dirty="0"/>
              <a:t> </a:t>
            </a:r>
            <a:r>
              <a:rPr lang="fr-FR" altLang="ja-JP" i="1" dirty="0" err="1"/>
              <a:t>yô</a:t>
            </a:r>
            <a:r>
              <a:rPr lang="fr-FR" altLang="ja-JP" i="1" dirty="0"/>
              <a:t> </a:t>
            </a:r>
            <a:r>
              <a:rPr lang="fr-FR" altLang="ja-JP" dirty="0"/>
              <a:t>et du </a:t>
            </a:r>
            <a:r>
              <a:rPr lang="fr-FR" altLang="ja-JP" i="1" dirty="0"/>
              <a:t>hi no </a:t>
            </a:r>
            <a:r>
              <a:rPr lang="fr-FR" altLang="ja-JP" i="1" dirty="0" err="1"/>
              <a:t>maru</a:t>
            </a:r>
            <a:r>
              <a:rPr lang="fr-FR" altLang="ja-JP" dirty="0"/>
              <a:t> (équivalent collectivité locale </a:t>
            </a:r>
            <a:r>
              <a:rPr lang="ja-JP" altLang="fr-FR" dirty="0"/>
              <a:t>学習指導要領</a:t>
            </a:r>
            <a:r>
              <a:rPr lang="fr-FR" altLang="ja-JP" dirty="0"/>
              <a:t>)…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087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7124" y="692696"/>
            <a:ext cx="7989752" cy="86931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autres sources de droit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5184576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Jurisprudence :</a:t>
            </a:r>
            <a:r>
              <a:rPr lang="fr-FR" dirty="0"/>
              <a:t> Source de droit ? </a:t>
            </a:r>
            <a:r>
              <a:rPr lang="fr-FR" dirty="0">
                <a:sym typeface="Wingdings" panose="05000000000000000000" pitchFamily="2" charset="2"/>
              </a:rPr>
              <a:t>débat sur le juge comment </a:t>
            </a:r>
            <a:r>
              <a:rPr lang="fr-FR" dirty="0"/>
              <a:t>législateur supplétif. Les décisions qui font jurisprudences servent indubitablement d’appui aux juges qui ont un cas similaire à juger… De plus, les décisions de la CS </a:t>
            </a:r>
            <a:r>
              <a:rPr lang="fr-FR" dirty="0">
                <a:sym typeface="Wingdings" panose="05000000000000000000" pitchFamily="2" charset="2"/>
              </a:rPr>
              <a:t>s’impose aux tribunaux inférieurs (pas en France, sauf assemblée plénière).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Coutume</a:t>
            </a:r>
            <a:r>
              <a:rPr lang="fr-FR" dirty="0"/>
              <a:t> (</a:t>
            </a:r>
            <a:r>
              <a:rPr lang="ja-JP" altLang="fr-FR" dirty="0"/>
              <a:t>慣習</a:t>
            </a:r>
            <a:r>
              <a:rPr lang="fr-FR" altLang="ja-JP" dirty="0"/>
              <a:t>) : Pratique largement admise et employée en continu sans base juridique (code civil s’applique si rien dans code com., biens collectifs = selon les régions, idem pour </a:t>
            </a:r>
            <a:br>
              <a:rPr lang="fr-FR" altLang="ja-JP" dirty="0"/>
            </a:br>
            <a:r>
              <a:rPr lang="ja-JP" altLang="fr-FR" dirty="0"/>
              <a:t>礼金・敷金 ・敷引き</a:t>
            </a:r>
            <a:r>
              <a:rPr lang="fr-FR" altLang="ja-JP" dirty="0"/>
              <a:t> </a:t>
            </a:r>
            <a:r>
              <a:rPr lang="fr-FR" altLang="ja-JP" dirty="0">
                <a:sym typeface="Wingdings" panose="05000000000000000000" pitchFamily="2" charset="2"/>
              </a:rPr>
              <a:t> </a:t>
            </a:r>
            <a:r>
              <a:rPr lang="ja-JP" altLang="fr-FR" dirty="0"/>
              <a:t>敷金</a:t>
            </a:r>
            <a:r>
              <a:rPr lang="fr-FR" altLang="ja-JP" dirty="0"/>
              <a:t> introduit dans C. civ avec réforme d’avril 2020 = garantie)</a:t>
            </a:r>
            <a:endParaRPr lang="fr-FR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altLang="ja-JP" dirty="0">
                <a:solidFill>
                  <a:schemeClr val="accent2"/>
                </a:solidFill>
              </a:rPr>
              <a:t>Principes généraux du droit</a:t>
            </a:r>
            <a:r>
              <a:rPr lang="fr-FR" altLang="ja-JP" dirty="0"/>
              <a:t> (</a:t>
            </a:r>
            <a:r>
              <a:rPr lang="ja-JP" altLang="fr-FR" dirty="0"/>
              <a:t>条理</a:t>
            </a:r>
            <a:r>
              <a:rPr lang="fr-FR" altLang="ja-JP" dirty="0"/>
              <a:t>) : Grands principes non-écrits qui sont utilisés par le juge quand aucune source de droit n’existe (existe aussi en France, valeur de loi voire constitutionnelle </a:t>
            </a:r>
            <a:r>
              <a:rPr lang="fr-FR" altLang="ja-JP" dirty="0">
                <a:sym typeface="Wingdings" panose="05000000000000000000" pitchFamily="2" charset="2"/>
              </a:rPr>
              <a:t>droits de la défense, impartialité, sécurité juridique, non-rétro actes admin</a:t>
            </a:r>
            <a:r>
              <a:rPr lang="fr-FR" altLang="ja-JP" dirty="0"/>
              <a:t>). </a:t>
            </a:r>
            <a:r>
              <a:rPr lang="ja-JP" altLang="fr-FR" dirty="0">
                <a:solidFill>
                  <a:schemeClr val="accent2"/>
                </a:solidFill>
              </a:rPr>
              <a:t>社会通念</a:t>
            </a:r>
            <a:r>
              <a:rPr lang="fr-FR" altLang="ja-JP" dirty="0"/>
              <a:t> :  assez problématique… interprétation de normes sociales par le juge.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accent2"/>
                </a:solidFill>
              </a:rPr>
              <a:t>Doctrine </a:t>
            </a:r>
            <a:r>
              <a:rPr lang="fr-FR" dirty="0"/>
              <a:t>(</a:t>
            </a:r>
            <a:r>
              <a:rPr lang="ja-JP" altLang="fr-FR" dirty="0"/>
              <a:t>学説</a:t>
            </a:r>
            <a:r>
              <a:rPr lang="fr-FR" altLang="ja-JP" dirty="0"/>
              <a:t>) : Avis des juristes (universitaires et un peu praticiens). Pas toujours unanimes, peuvent s’inspirer des droits étrangers, servent à l’interprétation du droit (peuvent être à l’origine de revirement de jurisprudence). Les juristes sont aussi convoqués dans des commissions consultatives pour réfléchir à des réformes législatives </a:t>
            </a:r>
            <a:br>
              <a:rPr lang="fr-FR" altLang="ja-JP" dirty="0"/>
            </a:br>
            <a:r>
              <a:rPr lang="fr-FR" altLang="ja-JP" dirty="0"/>
              <a:t>(notamment dans celle du </a:t>
            </a:r>
            <a:r>
              <a:rPr lang="fr-FR" altLang="ja-JP" dirty="0" err="1"/>
              <a:t>MoJ</a:t>
            </a:r>
            <a:r>
              <a:rPr lang="fr-FR" altLang="ja-JP" dirty="0"/>
              <a:t> : </a:t>
            </a:r>
            <a:r>
              <a:rPr lang="ja-JP" altLang="fr-FR" dirty="0"/>
              <a:t>法制審議会</a:t>
            </a:r>
            <a:r>
              <a:rPr lang="fr-FR" altLang="ja-JP" dirty="0"/>
              <a:t>)</a:t>
            </a:r>
            <a:endParaRPr lang="fr-FR" dirty="0"/>
          </a:p>
          <a:p>
            <a:pPr algn="just"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500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27577</TotalTime>
  <Words>691</Words>
  <Application>Microsoft Office PowerPoint</Application>
  <PresentationFormat>Affichage à l'écran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HGｺﾞｼｯｸE</vt:lpstr>
      <vt:lpstr>Arial</vt:lpstr>
      <vt:lpstr>Calibri</vt:lpstr>
      <vt:lpstr>Gill Sans MT</vt:lpstr>
      <vt:lpstr>Wingdings</vt:lpstr>
      <vt:lpstr>Wingdings 2</vt:lpstr>
      <vt:lpstr>Dividende</vt:lpstr>
      <vt:lpstr>Une Diète trop forte mais vidée de sa substance :  un paradoxe qui n’en est pas un</vt:lpstr>
      <vt:lpstr>LEs règlements – 命令</vt:lpstr>
      <vt:lpstr>Les autres sources de droit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droit du japon</dc:title>
  <dc:creator>Nono Grivo</dc:creator>
  <cp:lastModifiedBy>Tanya François</cp:lastModifiedBy>
  <cp:revision>496</cp:revision>
  <dcterms:created xsi:type="dcterms:W3CDTF">2016-12-21T16:22:46Z</dcterms:created>
  <dcterms:modified xsi:type="dcterms:W3CDTF">2024-06-11T23:43:16Z</dcterms:modified>
</cp:coreProperties>
</file>