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2"/>
  </p:notesMasterIdLst>
  <p:sldIdLst>
    <p:sldId id="591" r:id="rId2"/>
    <p:sldId id="588" r:id="rId3"/>
    <p:sldId id="670" r:id="rId4"/>
    <p:sldId id="611" r:id="rId5"/>
    <p:sldId id="666" r:id="rId6"/>
    <p:sldId id="603" r:id="rId7"/>
    <p:sldId id="667" r:id="rId8"/>
    <p:sldId id="640" r:id="rId9"/>
    <p:sldId id="621" r:id="rId10"/>
    <p:sldId id="672" r:id="rId11"/>
    <p:sldId id="602" r:id="rId12"/>
    <p:sldId id="671" r:id="rId13"/>
    <p:sldId id="643" r:id="rId14"/>
    <p:sldId id="644" r:id="rId15"/>
    <p:sldId id="647" r:id="rId16"/>
    <p:sldId id="601" r:id="rId17"/>
    <p:sldId id="639" r:id="rId18"/>
    <p:sldId id="289" r:id="rId19"/>
    <p:sldId id="290" r:id="rId20"/>
    <p:sldId id="431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ITRE 2 - SOURCES DU DROIT, ORGANES ET PERSONNELS DE JUSTICE" id="{B9EB7532-D10B-4F84-92FC-BD82B7EF8C78}">
          <p14:sldIdLst>
            <p14:sldId id="591"/>
            <p14:sldId id="588"/>
            <p14:sldId id="670"/>
            <p14:sldId id="611"/>
            <p14:sldId id="666"/>
            <p14:sldId id="603"/>
            <p14:sldId id="667"/>
            <p14:sldId id="640"/>
            <p14:sldId id="621"/>
            <p14:sldId id="672"/>
            <p14:sldId id="602"/>
            <p14:sldId id="671"/>
            <p14:sldId id="643"/>
            <p14:sldId id="644"/>
            <p14:sldId id="647"/>
            <p14:sldId id="601"/>
            <p14:sldId id="639"/>
            <p14:sldId id="289"/>
            <p14:sldId id="290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2" autoAdjust="0"/>
    <p:restoredTop sz="93325" autoAdjust="0"/>
  </p:normalViewPr>
  <p:slideViewPr>
    <p:cSldViewPr>
      <p:cViewPr varScale="1">
        <p:scale>
          <a:sx n="70" d="100"/>
          <a:sy n="70" d="100"/>
        </p:scale>
        <p:origin x="84" y="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0A8AC-6E98-4AD0-A05E-55560B0A1353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DFFEE-A45F-4170-9C0F-AE9067F5A8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95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DFFEE-A45F-4170-9C0F-AE9067F5A88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14/03/2022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650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16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14/03/2022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615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364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14/03/2022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586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25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488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552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79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14/03/2022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258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14/03/2022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85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AE8BC39-7020-49FC-80D0-D1EAD488CBC0}" type="datetimeFigureOut">
              <a:rPr lang="fr-F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14/03/2022</a:t>
            </a:fld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D0521C-0371-4AE2-9C2C-1A832593453F}" type="slidenum">
              <a:rPr lang="fr-F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301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lshs.archives-ouvertes.fr/halshs-02493832/document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 – fonctionnement du droit &amp; organisation de la justice au japon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strike="sngStrike" dirty="0"/>
              <a:t>I – Sources de droit et hiérarchie des normes au Japon (Séance 4 &amp; 5)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II – Les tribunaux et professions judiciaires (Séance 6)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40918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11560" y="548680"/>
            <a:ext cx="7776864" cy="1083329"/>
          </a:xfrm>
        </p:spPr>
        <p:txBody>
          <a:bodyPr/>
          <a:lstStyle/>
          <a:p>
            <a:pPr algn="ctr"/>
            <a:r>
              <a:rPr lang="fr-FR" dirty="0"/>
              <a:t>les avis des juges de la cour suprême dans les arrêts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08" y="2060848"/>
            <a:ext cx="8712968" cy="4509120"/>
          </a:xfrm>
        </p:spPr>
        <p:txBody>
          <a:bodyPr anchor="t"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Les </a:t>
            </a:r>
            <a:r>
              <a:rPr lang="fr-FR" dirty="0">
                <a:solidFill>
                  <a:schemeClr val="accent2"/>
                </a:solidFill>
              </a:rPr>
              <a:t>avis individuels de tous les juges </a:t>
            </a:r>
            <a:r>
              <a:rPr lang="fr-FR" dirty="0"/>
              <a:t>de la Cour suprême </a:t>
            </a:r>
            <a:r>
              <a:rPr lang="fr-FR" dirty="0">
                <a:solidFill>
                  <a:schemeClr val="accent2"/>
                </a:solidFill>
              </a:rPr>
              <a:t>figurent dans les arrêts. </a:t>
            </a:r>
            <a:r>
              <a:rPr lang="fr-FR" dirty="0"/>
              <a:t>C’est la même chose en Grande-Bretagne ou aux États-Unis.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En </a:t>
            </a:r>
            <a:r>
              <a:rPr lang="fr-FR" dirty="0">
                <a:solidFill>
                  <a:schemeClr val="accent2"/>
                </a:solidFill>
              </a:rPr>
              <a:t>France</a:t>
            </a:r>
            <a:r>
              <a:rPr lang="fr-FR" dirty="0"/>
              <a:t>, seul </a:t>
            </a:r>
            <a:r>
              <a:rPr lang="fr-FR" dirty="0">
                <a:solidFill>
                  <a:schemeClr val="accent2"/>
                </a:solidFill>
              </a:rPr>
              <a:t>l’avis de la Cour figure </a:t>
            </a:r>
            <a:r>
              <a:rPr lang="fr-FR" dirty="0"/>
              <a:t>dans les jugements et arrêts. La crainte généralement évoquée est celle d’une </a:t>
            </a:r>
            <a:r>
              <a:rPr lang="fr-FR" dirty="0">
                <a:solidFill>
                  <a:schemeClr val="accent2"/>
                </a:solidFill>
              </a:rPr>
              <a:t>fragilisation de l’autorité </a:t>
            </a:r>
            <a:r>
              <a:rPr lang="fr-FR" dirty="0"/>
              <a:t>d’une décision qui ne serait soutenue que par une mince majorité de juges…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Avis majoritaire (</a:t>
            </a:r>
            <a:r>
              <a:rPr lang="ja-JP" altLang="fr-FR" dirty="0">
                <a:solidFill>
                  <a:schemeClr val="accent2"/>
                </a:solidFill>
              </a:rPr>
              <a:t>多数意見</a:t>
            </a:r>
            <a:r>
              <a:rPr lang="fr-FR" altLang="ja-JP" dirty="0">
                <a:solidFill>
                  <a:schemeClr val="accent2"/>
                </a:solidFill>
              </a:rPr>
              <a:t>)  :</a:t>
            </a:r>
            <a:r>
              <a:rPr lang="fr-FR" altLang="ja-JP" dirty="0"/>
              <a:t> Avis de la majorité des juges (celui qui va s’appliquer). Appelé aussi avis de la Cour (</a:t>
            </a:r>
            <a:r>
              <a:rPr lang="ja-JP" altLang="fr-FR" dirty="0"/>
              <a:t>法廷意見</a:t>
            </a:r>
            <a:r>
              <a:rPr lang="fr-FR" altLang="ja-JP" dirty="0"/>
              <a:t>) quand pas d’avis contraire, ni d’avis (simple).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Avis complémentaire (</a:t>
            </a:r>
            <a:r>
              <a:rPr lang="ja-JP" altLang="fr-FR" dirty="0">
                <a:solidFill>
                  <a:schemeClr val="accent2"/>
                </a:solidFill>
              </a:rPr>
              <a:t>補足意見</a:t>
            </a:r>
            <a:r>
              <a:rPr lang="fr-FR" altLang="ja-JP" dirty="0">
                <a:solidFill>
                  <a:schemeClr val="accent2"/>
                </a:solidFill>
              </a:rPr>
              <a:t>) :</a:t>
            </a:r>
            <a:r>
              <a:rPr lang="fr-FR" altLang="ja-JP" dirty="0"/>
              <a:t> D’accord avec la solution et la raison de l’avis majoritaire, mais tient à ajouter des précisions.</a:t>
            </a:r>
            <a:endParaRPr lang="fr-FR" altLang="ja-JP" dirty="0">
              <a:solidFill>
                <a:schemeClr val="accent2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Avis (</a:t>
            </a:r>
            <a:r>
              <a:rPr lang="ja-JP" altLang="fr-FR" dirty="0">
                <a:solidFill>
                  <a:schemeClr val="accent2"/>
                </a:solidFill>
              </a:rPr>
              <a:t>意見</a:t>
            </a:r>
            <a:r>
              <a:rPr lang="fr-FR" altLang="ja-JP" dirty="0">
                <a:solidFill>
                  <a:schemeClr val="accent2"/>
                </a:solidFill>
              </a:rPr>
              <a:t>)  :</a:t>
            </a:r>
            <a:r>
              <a:rPr lang="fr-FR" altLang="ja-JP" dirty="0"/>
              <a:t> D’accord avec la solution de l’avis maj., mais pour une raison différente.</a:t>
            </a:r>
            <a:endParaRPr lang="fr-FR" altLang="ja-JP" dirty="0">
              <a:solidFill>
                <a:schemeClr val="accent2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Avis contraire (</a:t>
            </a:r>
            <a:r>
              <a:rPr lang="ja-JP" altLang="fr-FR" dirty="0">
                <a:solidFill>
                  <a:schemeClr val="accent2"/>
                </a:solidFill>
              </a:rPr>
              <a:t>反対意見</a:t>
            </a:r>
            <a:r>
              <a:rPr lang="fr-FR" altLang="ja-JP" dirty="0">
                <a:solidFill>
                  <a:schemeClr val="accent2"/>
                </a:solidFill>
              </a:rPr>
              <a:t>)  :</a:t>
            </a:r>
            <a:r>
              <a:rPr lang="fr-FR" altLang="ja-JP" dirty="0"/>
              <a:t> Avis en désaccord avec la solution et la raison avancées par l’avis majoritaire.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16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Assemblée plénière de la Cour suprême (2015)</a:t>
            </a:r>
          </a:p>
        </p:txBody>
      </p:sp>
      <p:pic>
        <p:nvPicPr>
          <p:cNvPr id="4" name="Espace réservé du contenu 3"/>
          <p:cNvPicPr preferRelativeResize="0"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2360" y="1844824"/>
            <a:ext cx="8247416" cy="52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543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97310"/>
          </a:xfrm>
        </p:spPr>
        <p:txBody>
          <a:bodyPr/>
          <a:lstStyle/>
          <a:p>
            <a:pPr algn="ctr"/>
            <a:r>
              <a:rPr lang="fr-FR" dirty="0"/>
              <a:t>B - Les japonais et le droit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60194"/>
            <a:ext cx="9036496" cy="4869160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fr-FR" dirty="0"/>
              <a:t>Quel est le rapport des Japonais vis-à-vis du droit et de la Justice concernant la résolution des différends ? Comment les relations sociales sont-elles régulées au Japon 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u="sng" dirty="0">
                <a:solidFill>
                  <a:schemeClr val="accent2"/>
                </a:solidFill>
              </a:rPr>
              <a:t>Thèse culturaliste </a:t>
            </a:r>
            <a:r>
              <a:rPr lang="fr-FR" dirty="0">
                <a:solidFill>
                  <a:schemeClr val="accent2"/>
                </a:solidFill>
              </a:rPr>
              <a:t>: </a:t>
            </a:r>
            <a:r>
              <a:rPr lang="fr-FR" dirty="0"/>
              <a:t>Ruth Benedict (anthropologue), </a:t>
            </a:r>
            <a:r>
              <a:rPr lang="fr-FR" dirty="0" err="1"/>
              <a:t>Noda</a:t>
            </a:r>
            <a:r>
              <a:rPr lang="fr-FR" dirty="0"/>
              <a:t> </a:t>
            </a:r>
            <a:r>
              <a:rPr lang="fr-FR" dirty="0" err="1"/>
              <a:t>Yoshiyuki</a:t>
            </a:r>
            <a:r>
              <a:rPr lang="fr-FR" dirty="0"/>
              <a:t> (juriste). Les Japonais préféraient le </a:t>
            </a:r>
            <a:r>
              <a:rPr lang="fr-FR" dirty="0">
                <a:solidFill>
                  <a:schemeClr val="accent2"/>
                </a:solidFill>
              </a:rPr>
              <a:t>consensus</a:t>
            </a:r>
            <a:r>
              <a:rPr lang="fr-FR" dirty="0"/>
              <a:t> et désapprouveraient la discorde. Culture de </a:t>
            </a:r>
            <a:r>
              <a:rPr lang="fr-FR" dirty="0">
                <a:solidFill>
                  <a:schemeClr val="accent2"/>
                </a:solidFill>
              </a:rPr>
              <a:t>l’obéissance</a:t>
            </a:r>
            <a:r>
              <a:rPr lang="fr-FR" dirty="0"/>
              <a:t>, régulations des relations sociales par des notions </a:t>
            </a:r>
            <a:r>
              <a:rPr lang="fr-FR" dirty="0">
                <a:solidFill>
                  <a:schemeClr val="accent2"/>
                </a:solidFill>
              </a:rPr>
              <a:t>d’honneur</a:t>
            </a:r>
            <a:r>
              <a:rPr lang="fr-FR" dirty="0"/>
              <a:t>, de </a:t>
            </a:r>
            <a:r>
              <a:rPr lang="fr-FR" dirty="0">
                <a:solidFill>
                  <a:schemeClr val="accent2"/>
                </a:solidFill>
              </a:rPr>
              <a:t>hiérarchie</a:t>
            </a:r>
            <a:r>
              <a:rPr lang="fr-FR" dirty="0"/>
              <a:t>, de </a:t>
            </a:r>
            <a:r>
              <a:rPr lang="fr-FR" dirty="0">
                <a:solidFill>
                  <a:schemeClr val="accent2"/>
                </a:solidFill>
              </a:rPr>
              <a:t>honte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 (</a:t>
            </a:r>
            <a:r>
              <a:rPr lang="fr-FR" i="1" dirty="0" err="1"/>
              <a:t>giri</a:t>
            </a:r>
            <a:r>
              <a:rPr lang="fr-FR" dirty="0"/>
              <a:t>, </a:t>
            </a:r>
            <a:r>
              <a:rPr lang="fr-FR" i="1" dirty="0"/>
              <a:t>on</a:t>
            </a:r>
            <a:r>
              <a:rPr lang="fr-FR" dirty="0"/>
              <a:t>). </a:t>
            </a:r>
            <a:r>
              <a:rPr lang="fr-FR" dirty="0">
                <a:solidFill>
                  <a:schemeClr val="accent2"/>
                </a:solidFill>
              </a:rPr>
              <a:t>Fort contrôle social</a:t>
            </a:r>
            <a:r>
              <a:rPr lang="fr-FR" dirty="0"/>
              <a:t>. </a:t>
            </a:r>
            <a:r>
              <a:rPr lang="fr-FR" dirty="0">
                <a:sym typeface="Wingdings" panose="05000000000000000000" pitchFamily="2" charset="2"/>
              </a:rPr>
              <a:t> thèse qui exacerbe la </a:t>
            </a:r>
            <a:r>
              <a:rPr lang="fr-FR" dirty="0">
                <a:solidFill>
                  <a:schemeClr val="accent2"/>
                </a:solidFill>
                <a:sym typeface="Wingdings" panose="05000000000000000000" pitchFamily="2" charset="2"/>
              </a:rPr>
              <a:t>dichotomie culturelle </a:t>
            </a:r>
            <a:r>
              <a:rPr lang="fr-FR" dirty="0">
                <a:sym typeface="Wingdings" panose="05000000000000000000" pitchFamily="2" charset="2"/>
              </a:rPr>
              <a:t>(on peut dire les mêmes choses en France), qui gomme les </a:t>
            </a:r>
            <a:r>
              <a:rPr lang="fr-FR" dirty="0">
                <a:solidFill>
                  <a:schemeClr val="accent2"/>
                </a:solidFill>
                <a:sym typeface="Wingdings" panose="05000000000000000000" pitchFamily="2" charset="2"/>
              </a:rPr>
              <a:t>évolutions sociétales </a:t>
            </a:r>
            <a:r>
              <a:rPr lang="fr-FR" dirty="0">
                <a:sym typeface="Wingdings" panose="05000000000000000000" pitchFamily="2" charset="2"/>
              </a:rPr>
              <a:t>(et elles sont fortes !), qui oublie que les sanctions sociales n’excluent pas les sanctions (et réparations) juridiques…</a:t>
            </a:r>
            <a:endParaRPr lang="fr-FR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u="sng" dirty="0">
                <a:solidFill>
                  <a:schemeClr val="accent2"/>
                </a:solidFill>
              </a:rPr>
              <a:t>Thèse des lacunes structurelles </a:t>
            </a:r>
            <a:r>
              <a:rPr lang="fr-FR" dirty="0">
                <a:solidFill>
                  <a:schemeClr val="accent2"/>
                </a:solidFill>
              </a:rPr>
              <a:t>: Accès à la justice </a:t>
            </a:r>
            <a:r>
              <a:rPr lang="fr-FR" dirty="0"/>
              <a:t>compliqué sur tout le territoire. </a:t>
            </a:r>
            <a:r>
              <a:rPr lang="fr-FR" dirty="0">
                <a:solidFill>
                  <a:schemeClr val="accent2"/>
                </a:solidFill>
              </a:rPr>
              <a:t>Coût</a:t>
            </a:r>
            <a:r>
              <a:rPr lang="fr-FR" dirty="0"/>
              <a:t> de la Justice est </a:t>
            </a:r>
            <a:r>
              <a:rPr lang="fr-FR" dirty="0">
                <a:solidFill>
                  <a:schemeClr val="accent2"/>
                </a:solidFill>
              </a:rPr>
              <a:t>dissuasif</a:t>
            </a:r>
            <a:r>
              <a:rPr lang="fr-FR" dirty="0"/>
              <a:t> (honoraires encadrés mais partiellement), système d’aide juridictionnelle très lacunaire. Au pénal, système d’avocat commis d’office (70% des affaires en TD et TS). </a:t>
            </a:r>
            <a:r>
              <a:rPr lang="fr-FR" dirty="0">
                <a:sym typeface="Wingdings" panose="05000000000000000000" pitchFamily="2" charset="2"/>
              </a:rPr>
              <a:t>phénomène de « cercle vicieux » (peu d’affaire  peu d’infrastructures).</a:t>
            </a:r>
            <a:endParaRPr lang="fr-FR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u="sng" dirty="0">
                <a:solidFill>
                  <a:schemeClr val="accent2"/>
                </a:solidFill>
              </a:rPr>
              <a:t>Thèse du choix rationnel </a:t>
            </a:r>
            <a:r>
              <a:rPr lang="fr-FR" dirty="0">
                <a:solidFill>
                  <a:schemeClr val="accent2"/>
                </a:solidFill>
              </a:rPr>
              <a:t>:</a:t>
            </a:r>
            <a:r>
              <a:rPr lang="fr-FR" dirty="0"/>
              <a:t> Le </a:t>
            </a:r>
            <a:r>
              <a:rPr lang="fr-FR" dirty="0">
                <a:solidFill>
                  <a:schemeClr val="accent2"/>
                </a:solidFill>
              </a:rPr>
              <a:t>coût</a:t>
            </a:r>
            <a:r>
              <a:rPr lang="fr-FR" dirty="0"/>
              <a:t> et la </a:t>
            </a:r>
            <a:r>
              <a:rPr lang="fr-FR" dirty="0">
                <a:solidFill>
                  <a:schemeClr val="accent2"/>
                </a:solidFill>
              </a:rPr>
              <a:t>relative lenteur </a:t>
            </a:r>
            <a:r>
              <a:rPr lang="fr-FR" dirty="0"/>
              <a:t>de la Justice poussent les Japonais à préférer des </a:t>
            </a:r>
            <a:r>
              <a:rPr lang="fr-FR" dirty="0">
                <a:solidFill>
                  <a:schemeClr val="accent2"/>
                </a:solidFill>
              </a:rPr>
              <a:t>modes alternatifs </a:t>
            </a:r>
            <a:r>
              <a:rPr lang="fr-FR" dirty="0"/>
              <a:t>de résolutions des différends. Il n’y a pas de </a:t>
            </a:r>
            <a:r>
              <a:rPr lang="fr-FR" i="1" dirty="0"/>
              <a:t>class action</a:t>
            </a:r>
            <a:r>
              <a:rPr lang="fr-FR" dirty="0"/>
              <a:t> au Japon (sauf pour </a:t>
            </a:r>
            <a:r>
              <a:rPr lang="fr-FR" dirty="0" err="1"/>
              <a:t>asso</a:t>
            </a:r>
            <a:r>
              <a:rPr lang="fr-FR" dirty="0"/>
              <a:t> de consommateurs) et les dommages-intérêts n’indemnise que le préjudice (pas de </a:t>
            </a:r>
            <a:r>
              <a:rPr lang="fr-FR" i="1" dirty="0"/>
              <a:t>punitive </a:t>
            </a:r>
            <a:r>
              <a:rPr lang="fr-FR" dirty="0"/>
              <a:t>et </a:t>
            </a:r>
            <a:r>
              <a:rPr lang="fr-FR" i="1" dirty="0"/>
              <a:t>multiple damages</a:t>
            </a:r>
            <a:r>
              <a:rPr lang="fr-FR" dirty="0"/>
              <a:t> comme aux USA avec des sommes folles).</a:t>
            </a:r>
          </a:p>
        </p:txBody>
      </p:sp>
    </p:spTree>
    <p:extLst>
      <p:ext uri="{BB962C8B-B14F-4D97-AF65-F5344CB8AC3E}">
        <p14:creationId xmlns:p14="http://schemas.microsoft.com/office/powerpoint/2010/main" val="353166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771951"/>
          </a:xfrm>
        </p:spPr>
        <p:txBody>
          <a:bodyPr/>
          <a:lstStyle/>
          <a:p>
            <a:pPr algn="ctr"/>
            <a:r>
              <a:rPr lang="fr-FR" dirty="0"/>
              <a:t>Nombre de requêtes de 1949 à 2000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31840" y="5288249"/>
            <a:ext cx="7989752" cy="1345013"/>
          </a:xfrm>
        </p:spPr>
        <p:txBody>
          <a:bodyPr/>
          <a:lstStyle/>
          <a:p>
            <a:r>
              <a:rPr lang="fr-FR" dirty="0"/>
              <a:t>dada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0" y="2540448"/>
            <a:ext cx="2915816" cy="393193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3581" y="1792215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/>
              <a:t>Le nombre de nouvelles requêtes reçues par les tribunaux en 1</a:t>
            </a:r>
            <a:r>
              <a:rPr lang="fr-FR" sz="1400" u="sng" baseline="30000" dirty="0"/>
              <a:t>ère</a:t>
            </a:r>
            <a:r>
              <a:rPr lang="fr-FR" sz="1400" u="sng" dirty="0"/>
              <a:t> instance (</a:t>
            </a:r>
            <a:r>
              <a:rPr lang="fr-FR" sz="1400" b="1" u="sng" dirty="0">
                <a:solidFill>
                  <a:srgbClr val="00B0F0"/>
                </a:solidFill>
              </a:rPr>
              <a:t>civil</a:t>
            </a:r>
            <a:r>
              <a:rPr lang="fr-FR" sz="1400" u="sng" dirty="0"/>
              <a:t> et </a:t>
            </a:r>
            <a:r>
              <a:rPr lang="fr-FR" sz="1400" b="1" u="sng" dirty="0">
                <a:solidFill>
                  <a:srgbClr val="00B0F0"/>
                </a:solidFill>
              </a:rPr>
              <a:t>administratif</a:t>
            </a:r>
            <a:r>
              <a:rPr lang="fr-FR" sz="1400" u="sng" dirty="0"/>
              <a:t>)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35" y="2505788"/>
            <a:ext cx="3739100" cy="390809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980801" y="184724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/>
              <a:t>Le nombre de nouvelles requêtes reçues par les tribunaux en 1</a:t>
            </a:r>
            <a:r>
              <a:rPr lang="fr-FR" sz="1400" u="sng" baseline="30000" dirty="0"/>
              <a:t>ère</a:t>
            </a:r>
            <a:r>
              <a:rPr lang="fr-FR" sz="1400" u="sng" dirty="0"/>
              <a:t> instance (</a:t>
            </a:r>
            <a:r>
              <a:rPr lang="fr-FR" sz="1400" b="1" u="sng" dirty="0">
                <a:solidFill>
                  <a:srgbClr val="00B0F0"/>
                </a:solidFill>
              </a:rPr>
              <a:t>pénal</a:t>
            </a:r>
            <a:r>
              <a:rPr lang="fr-FR" sz="1400" u="sng" dirty="0"/>
              <a:t>)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7102611" y="2539895"/>
            <a:ext cx="1712764" cy="3890458"/>
            <a:chOff x="7070458" y="2988749"/>
            <a:chExt cx="1712764" cy="389045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4"/>
            <a:srcRect t="66124" b="2780"/>
            <a:stretch/>
          </p:blipFill>
          <p:spPr>
            <a:xfrm>
              <a:off x="7081521" y="5014851"/>
              <a:ext cx="1690638" cy="1864356"/>
            </a:xfrm>
            <a:prstGeom prst="rect">
              <a:avLst/>
            </a:prstGeom>
          </p:spPr>
        </p:pic>
        <p:grpSp>
          <p:nvGrpSpPr>
            <p:cNvPr id="5" name="Groupe 4"/>
            <p:cNvGrpSpPr/>
            <p:nvPr/>
          </p:nvGrpSpPr>
          <p:grpSpPr>
            <a:xfrm>
              <a:off x="7070458" y="2988749"/>
              <a:ext cx="1712764" cy="2026102"/>
              <a:chOff x="5830512" y="1172766"/>
              <a:chExt cx="1784567" cy="2080520"/>
            </a:xfrm>
          </p:grpSpPr>
          <p:pic>
            <p:nvPicPr>
              <p:cNvPr id="16" name="Image 15"/>
              <p:cNvPicPr>
                <a:picLocks noChangeAspect="1"/>
              </p:cNvPicPr>
              <p:nvPr/>
            </p:nvPicPr>
            <p:blipFill rotWithShape="1">
              <a:blip r:embed="rId4"/>
              <a:srcRect t="30693" b="67023"/>
              <a:stretch/>
            </p:blipFill>
            <p:spPr>
              <a:xfrm>
                <a:off x="5830512" y="2829870"/>
                <a:ext cx="1778431" cy="144017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 rotWithShape="1">
              <a:blip r:embed="rId4"/>
              <a:srcRect t="55680" b="41771"/>
              <a:stretch/>
            </p:blipFill>
            <p:spPr>
              <a:xfrm>
                <a:off x="5830512" y="3092501"/>
                <a:ext cx="1778431" cy="160785"/>
              </a:xfrm>
              <a:prstGeom prst="rect">
                <a:avLst/>
              </a:prstGeom>
            </p:spPr>
          </p:pic>
          <p:pic>
            <p:nvPicPr>
              <p:cNvPr id="18" name="Image 17"/>
              <p:cNvPicPr>
                <a:picLocks noChangeAspect="1"/>
              </p:cNvPicPr>
              <p:nvPr/>
            </p:nvPicPr>
            <p:blipFill rotWithShape="1">
              <a:blip r:embed="rId4"/>
              <a:srcRect t="42806" b="54416"/>
              <a:stretch/>
            </p:blipFill>
            <p:spPr>
              <a:xfrm>
                <a:off x="5830512" y="2948485"/>
                <a:ext cx="1778431" cy="175210"/>
              </a:xfrm>
              <a:prstGeom prst="rect">
                <a:avLst/>
              </a:prstGeom>
            </p:spPr>
          </p:pic>
          <p:pic>
            <p:nvPicPr>
              <p:cNvPr id="19" name="Image 18"/>
              <p:cNvPicPr>
                <a:picLocks noChangeAspect="1"/>
              </p:cNvPicPr>
              <p:nvPr/>
            </p:nvPicPr>
            <p:blipFill rotWithShape="1">
              <a:blip r:embed="rId4"/>
              <a:srcRect b="73873"/>
              <a:stretch/>
            </p:blipFill>
            <p:spPr>
              <a:xfrm>
                <a:off x="5836648" y="1172766"/>
                <a:ext cx="1778431" cy="1647800"/>
              </a:xfrm>
              <a:prstGeom prst="rect">
                <a:avLst/>
              </a:prstGeom>
            </p:spPr>
          </p:pic>
        </p:grpSp>
      </p:grpSp>
      <p:sp>
        <p:nvSpPr>
          <p:cNvPr id="21" name="ZoneTexte 20"/>
          <p:cNvSpPr txBox="1"/>
          <p:nvPr/>
        </p:nvSpPr>
        <p:spPr>
          <a:xfrm>
            <a:off x="6451626" y="1838771"/>
            <a:ext cx="2773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/>
              <a:t>Le nombre de nouvelles requêtes reçues par les tribunaux en 1</a:t>
            </a:r>
            <a:r>
              <a:rPr lang="fr-FR" sz="1400" u="sng" baseline="30000" dirty="0"/>
              <a:t>ère</a:t>
            </a:r>
            <a:r>
              <a:rPr lang="fr-FR" sz="1400" u="sng" dirty="0"/>
              <a:t> instance (</a:t>
            </a:r>
            <a:r>
              <a:rPr lang="fr-FR" sz="1400" b="1" u="sng" dirty="0">
                <a:solidFill>
                  <a:srgbClr val="00B0F0"/>
                </a:solidFill>
              </a:rPr>
              <a:t>familiales</a:t>
            </a:r>
            <a:r>
              <a:rPr lang="fr-FR" sz="1400" u="sng" dirty="0"/>
              <a:t>)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043608" y="6520893"/>
            <a:ext cx="792088" cy="22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7442348" y="6500857"/>
            <a:ext cx="792088" cy="22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4372828" y="6567060"/>
            <a:ext cx="792088" cy="22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5306264" y="6544720"/>
            <a:ext cx="699483" cy="232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928829" y="6488668"/>
            <a:ext cx="73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 9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065016" y="6448596"/>
            <a:ext cx="73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 2,5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330199" y="6467336"/>
            <a:ext cx="73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 1,5</a:t>
            </a:r>
          </a:p>
        </p:txBody>
      </p:sp>
    </p:spTree>
    <p:extLst>
      <p:ext uri="{BB962C8B-B14F-4D97-AF65-F5344CB8AC3E}">
        <p14:creationId xmlns:p14="http://schemas.microsoft.com/office/powerpoint/2010/main" val="80685946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869318"/>
          </a:xfrm>
        </p:spPr>
        <p:txBody>
          <a:bodyPr/>
          <a:lstStyle/>
          <a:p>
            <a:r>
              <a:rPr lang="fr-FR" dirty="0"/>
              <a:t>Nombre de requêtes de 2008 à 2018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467544" y="1988840"/>
            <a:ext cx="7848872" cy="4221088"/>
            <a:chOff x="2411760" y="3573016"/>
            <a:chExt cx="6667500" cy="3284984"/>
          </a:xfrm>
        </p:grpSpPr>
        <p:grpSp>
          <p:nvGrpSpPr>
            <p:cNvPr id="8" name="Groupe 7"/>
            <p:cNvGrpSpPr/>
            <p:nvPr/>
          </p:nvGrpSpPr>
          <p:grpSpPr>
            <a:xfrm>
              <a:off x="2411760" y="3933055"/>
              <a:ext cx="6667500" cy="2924945"/>
              <a:chOff x="1043608" y="3805782"/>
              <a:chExt cx="6667500" cy="2924945"/>
            </a:xfrm>
          </p:grpSpPr>
          <p:pic>
            <p:nvPicPr>
              <p:cNvPr id="6" name="Image 5"/>
              <p:cNvPicPr>
                <a:picLocks noChangeAspect="1"/>
              </p:cNvPicPr>
              <p:nvPr/>
            </p:nvPicPr>
            <p:blipFill rotWithShape="1">
              <a:blip r:embed="rId2"/>
              <a:srcRect t="37241"/>
              <a:stretch/>
            </p:blipFill>
            <p:spPr>
              <a:xfrm>
                <a:off x="1043608" y="5517232"/>
                <a:ext cx="6667500" cy="1213495"/>
              </a:xfrm>
              <a:prstGeom prst="rect">
                <a:avLst/>
              </a:prstGeom>
            </p:spPr>
          </p:pic>
          <p:pic>
            <p:nvPicPr>
              <p:cNvPr id="7" name="Image 6"/>
              <p:cNvPicPr>
                <a:picLocks noChangeAspect="1"/>
              </p:cNvPicPr>
              <p:nvPr/>
            </p:nvPicPr>
            <p:blipFill rotWithShape="1">
              <a:blip r:embed="rId3"/>
              <a:srcRect t="20853"/>
              <a:stretch/>
            </p:blipFill>
            <p:spPr>
              <a:xfrm>
                <a:off x="1043608" y="3805782"/>
                <a:ext cx="6667500" cy="1689137"/>
              </a:xfrm>
              <a:prstGeom prst="rect">
                <a:avLst/>
              </a:prstGeom>
            </p:spPr>
          </p:pic>
        </p:grpSp>
        <p:sp>
          <p:nvSpPr>
            <p:cNvPr id="9" name="ZoneTexte 8"/>
            <p:cNvSpPr txBox="1"/>
            <p:nvPr/>
          </p:nvSpPr>
          <p:spPr>
            <a:xfrm>
              <a:off x="2411760" y="3573016"/>
              <a:ext cx="6667500" cy="321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u="sng" dirty="0"/>
                <a:t>Le nombre de nouvelles requêtes reçues par les tribunaux en 1</a:t>
              </a:r>
              <a:r>
                <a:rPr lang="fr-FR" sz="1400" u="sng" baseline="30000" dirty="0"/>
                <a:t>ère</a:t>
              </a:r>
              <a:r>
                <a:rPr lang="fr-FR" sz="1400" u="sng" dirty="0"/>
                <a:t> instance</a:t>
              </a:r>
            </a:p>
          </p:txBody>
        </p:sp>
      </p:grpSp>
      <p:cxnSp>
        <p:nvCxnSpPr>
          <p:cNvPr id="4" name="Connecteur droit avec flèche 3"/>
          <p:cNvCxnSpPr/>
          <p:nvPr/>
        </p:nvCxnSpPr>
        <p:spPr>
          <a:xfrm>
            <a:off x="3059832" y="6309320"/>
            <a:ext cx="1080120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391980" y="6309320"/>
            <a:ext cx="1044116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940152" y="6238600"/>
            <a:ext cx="864096" cy="502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7337192" y="6297230"/>
            <a:ext cx="792088" cy="548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332555" y="6451859"/>
            <a:ext cx="85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+ 40%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933588" y="6354638"/>
            <a:ext cx="85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+ 40%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408569" y="6476578"/>
            <a:ext cx="85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+ 40%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79288" y="6412686"/>
            <a:ext cx="85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+ 40%</a:t>
            </a:r>
          </a:p>
        </p:txBody>
      </p:sp>
    </p:spTree>
    <p:extLst>
      <p:ext uri="{BB962C8B-B14F-4D97-AF65-F5344CB8AC3E}">
        <p14:creationId xmlns:p14="http://schemas.microsoft.com/office/powerpoint/2010/main" val="4725284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92696"/>
            <a:ext cx="4350848" cy="1083329"/>
          </a:xfrm>
        </p:spPr>
        <p:txBody>
          <a:bodyPr>
            <a:noAutofit/>
          </a:bodyPr>
          <a:lstStyle/>
          <a:p>
            <a:pPr algn="ctr"/>
            <a:r>
              <a:rPr lang="fr-FR" sz="2400" dirty="0"/>
              <a:t>Modes alternatifs de règlement des différents (MARD)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16831"/>
            <a:ext cx="5652120" cy="3456385"/>
          </a:xfrm>
        </p:spPr>
        <p:txBody>
          <a:bodyPr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ja-JP" altLang="fr-FR" dirty="0"/>
              <a:t>裁判外紛争解決手続 </a:t>
            </a:r>
            <a:r>
              <a:rPr lang="fr-FR" altLang="ja-JP" dirty="0"/>
              <a:t>(</a:t>
            </a:r>
            <a:r>
              <a:rPr lang="fr-FR" dirty="0"/>
              <a:t>= </a:t>
            </a:r>
            <a:r>
              <a:rPr lang="fr-FR" dirty="0">
                <a:solidFill>
                  <a:schemeClr val="accent2"/>
                </a:solidFill>
              </a:rPr>
              <a:t>A</a:t>
            </a:r>
            <a:r>
              <a:rPr lang="fr-FR" dirty="0"/>
              <a:t>lternative </a:t>
            </a:r>
            <a:r>
              <a:rPr lang="fr-FR" dirty="0">
                <a:solidFill>
                  <a:schemeClr val="accent2"/>
                </a:solidFill>
              </a:rPr>
              <a:t>D</a:t>
            </a:r>
            <a:r>
              <a:rPr lang="fr-FR" dirty="0"/>
              <a:t>ispute </a:t>
            </a:r>
            <a:r>
              <a:rPr lang="fr-FR" dirty="0" err="1">
                <a:solidFill>
                  <a:schemeClr val="accent2"/>
                </a:solidFill>
              </a:rPr>
              <a:t>R</a:t>
            </a:r>
            <a:r>
              <a:rPr lang="fr-FR" dirty="0" err="1"/>
              <a:t>esolution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ja-JP" altLang="fr-FR" dirty="0">
                <a:solidFill>
                  <a:schemeClr val="accent2"/>
                </a:solidFill>
              </a:rPr>
              <a:t>和解</a:t>
            </a:r>
            <a:r>
              <a:rPr lang="fr-FR" altLang="ja-JP" dirty="0"/>
              <a:t>: conciliation judiciaire / </a:t>
            </a:r>
            <a:r>
              <a:rPr lang="ja-JP" altLang="fr-FR" dirty="0">
                <a:solidFill>
                  <a:schemeClr val="accent2"/>
                </a:solidFill>
              </a:rPr>
              <a:t>調停</a:t>
            </a:r>
            <a:r>
              <a:rPr lang="fr-FR" altLang="ja-JP" dirty="0"/>
              <a:t>: conciliation infra-judiciaire (ou para) / </a:t>
            </a:r>
            <a:r>
              <a:rPr lang="ja-JP" altLang="fr-FR" dirty="0">
                <a:solidFill>
                  <a:schemeClr val="accent2"/>
                </a:solidFill>
              </a:rPr>
              <a:t>仲裁</a:t>
            </a:r>
            <a:r>
              <a:rPr lang="ja-JP" altLang="fr-FR" dirty="0"/>
              <a:t> </a:t>
            </a:r>
            <a:r>
              <a:rPr lang="fr-FR" altLang="ja-JP" dirty="0"/>
              <a:t>: arbitrage (extra-judiciaire) / </a:t>
            </a:r>
            <a:br>
              <a:rPr lang="fr-FR" altLang="ja-JP" dirty="0"/>
            </a:br>
            <a:r>
              <a:rPr lang="ja-JP" altLang="fr-FR" dirty="0">
                <a:solidFill>
                  <a:schemeClr val="accent2"/>
                </a:solidFill>
              </a:rPr>
              <a:t>斡旋</a:t>
            </a:r>
            <a:r>
              <a:rPr lang="ja-JP" altLang="fr-FR" dirty="0"/>
              <a:t>（あっせん）</a:t>
            </a:r>
            <a:r>
              <a:rPr lang="fr-FR" altLang="ja-JP" dirty="0"/>
              <a:t>: simple entremise / </a:t>
            </a:r>
            <a:r>
              <a:rPr lang="ja-JP" altLang="fr-FR" dirty="0">
                <a:solidFill>
                  <a:schemeClr val="accent2"/>
                </a:solidFill>
              </a:rPr>
              <a:t>裁定</a:t>
            </a:r>
            <a:r>
              <a:rPr lang="fr-FR" altLang="ja-JP" dirty="0"/>
              <a:t>: sentence d’appréciation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Avantages d’être plus </a:t>
            </a:r>
            <a:r>
              <a:rPr lang="fr-FR" dirty="0">
                <a:solidFill>
                  <a:schemeClr val="accent2"/>
                </a:solidFill>
              </a:rPr>
              <a:t>flexibles</a:t>
            </a:r>
            <a:r>
              <a:rPr lang="fr-FR" dirty="0"/>
              <a:t> (au niveau des règles de </a:t>
            </a:r>
            <a:r>
              <a:rPr lang="fr-FR" dirty="0">
                <a:solidFill>
                  <a:schemeClr val="accent2"/>
                </a:solidFill>
              </a:rPr>
              <a:t>procédure</a:t>
            </a:r>
            <a:r>
              <a:rPr lang="fr-FR" dirty="0"/>
              <a:t> et de </a:t>
            </a:r>
            <a:r>
              <a:rPr lang="fr-FR" dirty="0">
                <a:solidFill>
                  <a:schemeClr val="accent2"/>
                </a:solidFill>
              </a:rPr>
              <a:t>droit</a:t>
            </a:r>
            <a:r>
              <a:rPr lang="fr-FR" dirty="0"/>
              <a:t> </a:t>
            </a:r>
            <a:r>
              <a:rPr lang="fr-FR" dirty="0" err="1"/>
              <a:t>appliquées</a:t>
            </a:r>
            <a:r>
              <a:rPr lang="fr-FR" dirty="0" err="1">
                <a:sym typeface="Wingdings" panose="05000000000000000000" pitchFamily="2" charset="2"/>
              </a:rPr>
              <a:t>économie</a:t>
            </a:r>
            <a:r>
              <a:rPr lang="fr-FR" dirty="0">
                <a:sym typeface="Wingdings" panose="05000000000000000000" pitchFamily="2" charset="2"/>
              </a:rPr>
              <a:t>, relations familiales</a:t>
            </a:r>
            <a:r>
              <a:rPr lang="fr-FR" dirty="0"/>
              <a:t>), plus </a:t>
            </a:r>
            <a:r>
              <a:rPr lang="fr-FR" dirty="0">
                <a:solidFill>
                  <a:schemeClr val="accent2"/>
                </a:solidFill>
              </a:rPr>
              <a:t>secrets</a:t>
            </a:r>
            <a:r>
              <a:rPr lang="fr-FR" dirty="0"/>
              <a:t>, plus </a:t>
            </a:r>
            <a:r>
              <a:rPr lang="fr-FR" dirty="0">
                <a:solidFill>
                  <a:schemeClr val="accent2"/>
                </a:solidFill>
              </a:rPr>
              <a:t>rapides</a:t>
            </a:r>
            <a:r>
              <a:rPr lang="fr-FR" dirty="0"/>
              <a:t>, parfois moins </a:t>
            </a:r>
            <a:r>
              <a:rPr lang="fr-FR" dirty="0">
                <a:solidFill>
                  <a:schemeClr val="accent2"/>
                </a:solidFill>
              </a:rPr>
              <a:t>coûteux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Problématique de </a:t>
            </a:r>
            <a:r>
              <a:rPr lang="fr-FR" dirty="0">
                <a:solidFill>
                  <a:schemeClr val="accent2"/>
                </a:solidFill>
              </a:rPr>
              <a:t>l’indépendance des organes </a:t>
            </a:r>
            <a:r>
              <a:rPr lang="fr-FR" dirty="0"/>
              <a:t>(notamment en matière commerciale), de </a:t>
            </a:r>
            <a:r>
              <a:rPr lang="fr-FR" dirty="0">
                <a:solidFill>
                  <a:schemeClr val="accent2"/>
                </a:solidFill>
              </a:rPr>
              <a:t>l’équité de la décision rendue </a:t>
            </a:r>
            <a:r>
              <a:rPr lang="fr-FR" dirty="0"/>
              <a:t>et de sa </a:t>
            </a:r>
            <a:r>
              <a:rPr lang="fr-FR" dirty="0">
                <a:solidFill>
                  <a:schemeClr val="accent2"/>
                </a:solidFill>
              </a:rPr>
              <a:t>force exécutoire</a:t>
            </a:r>
            <a:r>
              <a:rPr lang="fr-FR" dirty="0"/>
              <a:t>… Parfois le juge peut donner force exécutoire à une décision rendue via un MARD.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5157192"/>
            <a:ext cx="2232248" cy="15904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16632"/>
            <a:ext cx="3451021" cy="65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260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r>
              <a:rPr lang="fr-FR" dirty="0"/>
              <a:t>C – Les professions judiciaires au japon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88841"/>
            <a:ext cx="4067944" cy="4895028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Examen d’accès aux </a:t>
            </a:r>
            <a:r>
              <a:rPr lang="fr-FR" dirty="0">
                <a:solidFill>
                  <a:schemeClr val="accent2"/>
                </a:solidFill>
              </a:rPr>
              <a:t>professions judiciaires </a:t>
            </a:r>
            <a:r>
              <a:rPr lang="ja-JP" altLang="fr-FR" dirty="0"/>
              <a:t>司法試験</a:t>
            </a:r>
            <a:r>
              <a:rPr lang="fr-FR" altLang="ja-JP" dirty="0"/>
              <a:t> (</a:t>
            </a:r>
            <a:r>
              <a:rPr lang="fr-FR" altLang="ja-JP" dirty="0" err="1"/>
              <a:t>ajd</a:t>
            </a:r>
            <a:r>
              <a:rPr lang="fr-FR" altLang="ja-JP" dirty="0"/>
              <a:t> 30% réussite, mais baisse drastique des candidats, 3% dans les années 2000)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altLang="ja-JP" dirty="0"/>
              <a:t>Création de </a:t>
            </a:r>
            <a:r>
              <a:rPr lang="fr-FR" altLang="ja-JP" i="1" dirty="0">
                <a:solidFill>
                  <a:schemeClr val="accent2"/>
                </a:solidFill>
              </a:rPr>
              <a:t>Law </a:t>
            </a:r>
            <a:r>
              <a:rPr lang="fr-FR" altLang="ja-JP" i="1" dirty="0" err="1">
                <a:solidFill>
                  <a:schemeClr val="accent2"/>
                </a:solidFill>
              </a:rPr>
              <a:t>Schools</a:t>
            </a:r>
            <a:r>
              <a:rPr lang="fr-FR" altLang="ja-JP" i="1" dirty="0">
                <a:solidFill>
                  <a:schemeClr val="accent2"/>
                </a:solidFill>
              </a:rPr>
              <a:t> </a:t>
            </a:r>
            <a:r>
              <a:rPr lang="ja-JP" altLang="fr-FR" dirty="0"/>
              <a:t>法科大学院 </a:t>
            </a:r>
            <a:r>
              <a:rPr lang="fr-FR" altLang="ja-JP" dirty="0"/>
              <a:t>(en 2004) </a:t>
            </a:r>
            <a:r>
              <a:rPr lang="fr-FR" altLang="ja-JP" dirty="0">
                <a:sym typeface="Wingdings" panose="05000000000000000000" pitchFamily="2" charset="2"/>
              </a:rPr>
              <a:t>relatif échec pour </a:t>
            </a:r>
            <a:r>
              <a:rPr lang="fr-FR" altLang="ja-JP" dirty="0" err="1">
                <a:sym typeface="Wingdings" panose="05000000000000000000" pitchFamily="2" charset="2"/>
              </a:rPr>
              <a:t>bcp</a:t>
            </a:r>
            <a:r>
              <a:rPr lang="fr-FR" altLang="ja-JP" dirty="0">
                <a:sym typeface="Wingdings" panose="05000000000000000000" pitchFamily="2" charset="2"/>
              </a:rPr>
              <a:t> d’entre elles (trop nombreuses, coût de la scolarité élevé,…)</a:t>
            </a:r>
            <a:endParaRPr lang="fr-FR" altLang="ja-JP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altLang="ja-JP" dirty="0"/>
              <a:t>Création d’un </a:t>
            </a:r>
            <a:r>
              <a:rPr lang="fr-FR" altLang="ja-JP" dirty="0">
                <a:solidFill>
                  <a:schemeClr val="accent2"/>
                </a:solidFill>
              </a:rPr>
              <a:t>examen préalable </a:t>
            </a:r>
            <a:r>
              <a:rPr lang="fr-FR" altLang="ja-JP" dirty="0"/>
              <a:t>alternatif </a:t>
            </a:r>
            <a:r>
              <a:rPr lang="ja-JP" altLang="fr-FR" dirty="0"/>
              <a:t>予備試験</a:t>
            </a:r>
            <a:r>
              <a:rPr lang="fr-FR" altLang="ja-JP" dirty="0"/>
              <a:t> en 2011 </a:t>
            </a:r>
            <a:r>
              <a:rPr lang="fr-FR" altLang="ja-JP" dirty="0">
                <a:sym typeface="Wingdings" panose="05000000000000000000" pitchFamily="2" charset="2"/>
              </a:rPr>
              <a:t> taux de réussite au </a:t>
            </a:r>
            <a:r>
              <a:rPr lang="ja-JP" altLang="fr-FR" dirty="0">
                <a:sym typeface="Wingdings" panose="05000000000000000000" pitchFamily="2" charset="2"/>
              </a:rPr>
              <a:t>司法試験</a:t>
            </a:r>
            <a:r>
              <a:rPr lang="fr-FR" altLang="ja-JP" dirty="0">
                <a:sym typeface="Wingdings" panose="05000000000000000000" pitchFamily="2" charset="2"/>
              </a:rPr>
              <a:t> très élevé ensuite (60-70%) mais peux nombreux</a:t>
            </a:r>
            <a:endParaRPr lang="fr-FR" altLang="ja-JP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altLang="ja-JP" dirty="0">
                <a:solidFill>
                  <a:schemeClr val="accent2"/>
                </a:solidFill>
              </a:rPr>
              <a:t>Un</a:t>
            </a:r>
            <a:r>
              <a:rPr lang="fr-FR" dirty="0">
                <a:solidFill>
                  <a:schemeClr val="accent2"/>
                </a:solidFill>
              </a:rPr>
              <a:t> an de stage </a:t>
            </a:r>
            <a:r>
              <a:rPr lang="fr-FR" dirty="0"/>
              <a:t>(</a:t>
            </a:r>
            <a:r>
              <a:rPr lang="ja-JP" altLang="fr-FR" dirty="0"/>
              <a:t>司法修習</a:t>
            </a:r>
            <a:r>
              <a:rPr lang="fr-FR" altLang="ja-JP" dirty="0"/>
              <a:t>) puis dernier examen (99% de réussite)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Les </a:t>
            </a:r>
            <a:r>
              <a:rPr lang="fr-FR" dirty="0" err="1"/>
              <a:t>reçu.e.s</a:t>
            </a:r>
            <a:r>
              <a:rPr lang="fr-FR" dirty="0"/>
              <a:t> deviennent </a:t>
            </a:r>
            <a:r>
              <a:rPr lang="fr-FR" dirty="0" err="1">
                <a:solidFill>
                  <a:schemeClr val="accent2"/>
                </a:solidFill>
              </a:rPr>
              <a:t>procureur.e.s</a:t>
            </a:r>
            <a:r>
              <a:rPr lang="fr-FR" dirty="0"/>
              <a:t>, </a:t>
            </a:r>
            <a:r>
              <a:rPr lang="fr-FR" dirty="0">
                <a:solidFill>
                  <a:schemeClr val="accent2"/>
                </a:solidFill>
              </a:rPr>
              <a:t>juges</a:t>
            </a:r>
            <a:r>
              <a:rPr lang="fr-FR" dirty="0"/>
              <a:t> ou </a:t>
            </a:r>
            <a:r>
              <a:rPr lang="fr-FR" dirty="0" err="1"/>
              <a:t>avocat.e.s</a:t>
            </a:r>
            <a:endParaRPr lang="fr-FR" dirty="0"/>
          </a:p>
        </p:txBody>
      </p:sp>
      <p:pic>
        <p:nvPicPr>
          <p:cNvPr id="2050" name="Picture 2" descr="予備試験ルー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16" y="1482785"/>
            <a:ext cx="5019984" cy="539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明暗分かれた法科大学院 教員嘆き「結局、旧試験の状況に戻ってしまっている」 （1/2ページ） - zakza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53" y="1482785"/>
            <a:ext cx="3942791" cy="54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822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4537544" cy="7973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dirty="0"/>
              <a:t>Évolution du nombre d’avocats au japon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16832"/>
            <a:ext cx="5004048" cy="1921525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u="sng" dirty="0"/>
              <a:t>Au Japon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Présence d’un avocat obligatoire :  Au pénal si on risque au moins 3 ans d’emprisonnement (sinon pas obligatoire)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Pas obligatoire : Au civil (</a:t>
            </a:r>
            <a:r>
              <a:rPr lang="ja-JP" altLang="fr-FR" dirty="0"/>
              <a:t>本人訴訟</a:t>
            </a:r>
            <a:r>
              <a:rPr lang="fr-FR" altLang="ja-JP" dirty="0"/>
              <a:t>) : 22% des affaires aux TD / 97% des affaires aux TS / 8% CA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4122642"/>
            <a:ext cx="5580112" cy="2735357"/>
          </a:xfrm>
          <a:prstGeom prst="rect">
            <a:avLst/>
          </a:prstGeom>
        </p:spPr>
      </p:pic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36" y="1321763"/>
            <a:ext cx="4025264" cy="278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9584" y="4365104"/>
            <a:ext cx="3626312" cy="2831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u="sng" dirty="0"/>
              <a:t>En France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Présence d’un avocat obligatoire : TGI / Assises / CA (sauf exception) / Cassation.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Pas obligatoire : TI / Tb commerce / Prud’hommes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5118736" y="3717032"/>
            <a:ext cx="262161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118736" y="980728"/>
            <a:ext cx="402526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 2015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5118736" y="3358866"/>
            <a:ext cx="262161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18045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77"/>
          <a:stretch/>
        </p:blipFill>
        <p:spPr bwMode="auto">
          <a:xfrm>
            <a:off x="0" y="298401"/>
            <a:ext cx="8964488" cy="647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70672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5"/>
          <a:stretch/>
        </p:blipFill>
        <p:spPr bwMode="auto">
          <a:xfrm>
            <a:off x="0" y="1218728"/>
            <a:ext cx="9063890" cy="552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5" b="84724"/>
          <a:stretch/>
        </p:blipFill>
        <p:spPr bwMode="auto">
          <a:xfrm>
            <a:off x="0" y="44624"/>
            <a:ext cx="9063889" cy="117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5630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Les tribunaux et professions judiciaires au japon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/>
            </a:pPr>
            <a:r>
              <a:rPr lang="fr-FR" dirty="0"/>
              <a:t>L’organisation de la Justice au Japon</a:t>
            </a:r>
          </a:p>
          <a:p>
            <a:pPr marL="342900" indent="-342900">
              <a:buFont typeface="+mj-lt"/>
              <a:buAutoNum type="alphaUcPeriod"/>
            </a:pPr>
            <a:endParaRPr lang="fr-FR" dirty="0"/>
          </a:p>
          <a:p>
            <a:pPr marL="342900" indent="-342900">
              <a:buFont typeface="+mj-lt"/>
              <a:buAutoNum type="alphaUcPeriod"/>
            </a:pPr>
            <a:r>
              <a:rPr lang="fr-FR" dirty="0"/>
              <a:t>Les Japonais et le droit</a:t>
            </a:r>
          </a:p>
          <a:p>
            <a:pPr marL="342900" indent="-342900">
              <a:buFont typeface="+mj-lt"/>
              <a:buAutoNum type="alphaUcPeriod"/>
            </a:pPr>
            <a:endParaRPr lang="fr-FR" dirty="0"/>
          </a:p>
          <a:p>
            <a:pPr marL="342900" indent="-342900">
              <a:buFont typeface="+mj-lt"/>
              <a:buAutoNum type="alphaUcPeriod"/>
            </a:pPr>
            <a:r>
              <a:rPr lang="fr-FR" dirty="0"/>
              <a:t>Les professions judiciaires au Japon</a:t>
            </a:r>
          </a:p>
        </p:txBody>
      </p:sp>
    </p:spTree>
    <p:extLst>
      <p:ext uri="{BB962C8B-B14F-4D97-AF65-F5344CB8AC3E}">
        <p14:creationId xmlns:p14="http://schemas.microsoft.com/office/powerpoint/2010/main" val="73988686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687474"/>
            <a:ext cx="7887376" cy="1083329"/>
          </a:xfrm>
        </p:spPr>
        <p:txBody>
          <a:bodyPr anchor="t">
            <a:normAutofit/>
          </a:bodyPr>
          <a:lstStyle/>
          <a:p>
            <a:pPr algn="ctr"/>
            <a:r>
              <a:rPr lang="fr-FR" sz="2000" dirty="0"/>
              <a:t>Les femmes dans l’institution judiciaire de 1995 à 2017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8"/>
          <a:stretch/>
        </p:blipFill>
        <p:spPr>
          <a:xfrm>
            <a:off x="1259632" y="1131960"/>
            <a:ext cx="6480720" cy="5033344"/>
          </a:xfrm>
        </p:spPr>
      </p:pic>
      <p:sp>
        <p:nvSpPr>
          <p:cNvPr id="3" name="Rectangle 2"/>
          <p:cNvSpPr/>
          <p:nvPr/>
        </p:nvSpPr>
        <p:spPr>
          <a:xfrm>
            <a:off x="7092280" y="3514136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621166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E. </a:t>
            </a:r>
            <a:r>
              <a:rPr lang="fr-FR" sz="1600" dirty="0" err="1">
                <a:solidFill>
                  <a:schemeClr val="tx2"/>
                </a:solidFill>
              </a:rPr>
              <a:t>Seizelet</a:t>
            </a:r>
            <a:r>
              <a:rPr lang="fr-FR" sz="1600" dirty="0">
                <a:solidFill>
                  <a:schemeClr val="tx2"/>
                </a:solidFill>
              </a:rPr>
              <a:t> (2020), « </a:t>
            </a:r>
            <a:r>
              <a:rPr lang="fr-FR" sz="1600" dirty="0">
                <a:solidFill>
                  <a:schemeClr val="accent2"/>
                </a:solidFill>
              </a:rPr>
              <a:t>La féminisation contrariée des professions judiciaires au Japon</a:t>
            </a:r>
            <a:r>
              <a:rPr lang="fr-FR" sz="1600" dirty="0">
                <a:solidFill>
                  <a:schemeClr val="tx2"/>
                </a:solidFill>
              </a:rPr>
              <a:t> » : </a:t>
            </a:r>
            <a:r>
              <a:rPr lang="fr-FR" sz="1600" dirty="0">
                <a:solidFill>
                  <a:schemeClr val="tx2"/>
                </a:solidFill>
                <a:hlinkClick r:id="rId3"/>
              </a:rPr>
              <a:t>https://halshs.archives-ouvertes.fr/halshs-02493832/document</a:t>
            </a:r>
            <a:r>
              <a:rPr lang="fr-FR" sz="1600" dirty="0">
                <a:solidFill>
                  <a:schemeClr val="tx2"/>
                </a:solidFill>
              </a:rPr>
              <a:t> (professeur émérite de l’Université </a:t>
            </a:r>
            <a:r>
              <a:rPr lang="fr-FR" sz="1600">
                <a:solidFill>
                  <a:schemeClr val="tx2"/>
                </a:solidFill>
              </a:rPr>
              <a:t>Paris Cité, UFR LCAO)</a:t>
            </a:r>
            <a:endParaRPr lang="fr-F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059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– l’organisation de la justice au japon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228003"/>
            <a:ext cx="8964488" cy="4513365"/>
          </a:xfrm>
        </p:spPr>
        <p:txBody>
          <a:bodyPr anchor="t"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La Justice est indépendante du pouvoir exécutif et législatif (art 76 C).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 ministère de la Justice (</a:t>
            </a:r>
            <a:r>
              <a:rPr lang="ja-JP" altLang="fr-FR" dirty="0"/>
              <a:t>司法省</a:t>
            </a:r>
            <a:r>
              <a:rPr lang="fr-FR" altLang="ja-JP" dirty="0"/>
              <a:t>) devient le </a:t>
            </a:r>
            <a:r>
              <a:rPr lang="fr-FR" altLang="ja-JP" dirty="0">
                <a:solidFill>
                  <a:schemeClr val="accent2"/>
                </a:solidFill>
              </a:rPr>
              <a:t>ministère des Affaires juridiques </a:t>
            </a:r>
            <a:r>
              <a:rPr lang="fr-FR" altLang="ja-JP" dirty="0"/>
              <a:t>(</a:t>
            </a:r>
            <a:r>
              <a:rPr lang="ja-JP" altLang="fr-FR" dirty="0"/>
              <a:t>法務省</a:t>
            </a:r>
            <a:r>
              <a:rPr lang="fr-FR" altLang="ja-JP" dirty="0"/>
              <a:t>) après la guerre</a:t>
            </a:r>
            <a:r>
              <a:rPr lang="fr-FR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La </a:t>
            </a:r>
            <a:r>
              <a:rPr lang="fr-FR" dirty="0">
                <a:solidFill>
                  <a:schemeClr val="accent2"/>
                </a:solidFill>
              </a:rPr>
              <a:t>Cour Suprême </a:t>
            </a:r>
            <a:r>
              <a:rPr lang="fr-FR" dirty="0"/>
              <a:t>n’est plus sous la tutelle du ministère. Elle a un </a:t>
            </a:r>
            <a:r>
              <a:rPr lang="fr-FR" dirty="0">
                <a:solidFill>
                  <a:schemeClr val="accent2"/>
                </a:solidFill>
              </a:rPr>
              <a:t>budget indépendant </a:t>
            </a:r>
            <a:r>
              <a:rPr lang="fr-FR" dirty="0"/>
              <a:t>du ministère, a un </a:t>
            </a:r>
            <a:r>
              <a:rPr lang="fr-FR" dirty="0">
                <a:solidFill>
                  <a:schemeClr val="accent2"/>
                </a:solidFill>
              </a:rPr>
              <a:t>pouvoir réglementaire </a:t>
            </a:r>
            <a:r>
              <a:rPr lang="fr-FR" dirty="0"/>
              <a:t>propre (</a:t>
            </a:r>
            <a:r>
              <a:rPr lang="ja-JP" altLang="fr-FR" dirty="0"/>
              <a:t>最高裁判所規則</a:t>
            </a:r>
            <a:r>
              <a:rPr lang="fr-FR" altLang="ja-JP" dirty="0"/>
              <a:t>) et gère la </a:t>
            </a:r>
            <a:r>
              <a:rPr lang="fr-FR" altLang="ja-JP" dirty="0">
                <a:solidFill>
                  <a:schemeClr val="accent2"/>
                </a:solidFill>
              </a:rPr>
              <a:t>carrière des magistrats « du siège »</a:t>
            </a:r>
            <a:r>
              <a:rPr lang="fr-FR" altLang="ja-JP" dirty="0"/>
              <a:t> (les juges). Pour les procureurs (magistrat « du parquet »), c’est l’agence nationale du Parquet (</a:t>
            </a:r>
            <a:r>
              <a:rPr lang="ja-JP" altLang="fr-FR" dirty="0"/>
              <a:t>検察庁</a:t>
            </a:r>
            <a:r>
              <a:rPr lang="fr-FR" altLang="ja-JP" dirty="0"/>
              <a:t>) qui s’en charge (soumis au ministère des Affaires juridiques).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Unicité des juridictions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fr-FR" dirty="0"/>
              <a:t>Interdiction des juridictions d’exceptions après la WWII (pas de cour martiale, pas de division entre les ordres administratif et judiciaire) </a:t>
            </a:r>
            <a:r>
              <a:rPr lang="fr-FR" sz="1600" dirty="0">
                <a:sym typeface="Wingdings" panose="05000000000000000000" pitchFamily="2" charset="2"/>
              </a:rPr>
              <a:t> l’idée est de rompre notamment avec la tradition allemande d’un droit administratif où l’</a:t>
            </a:r>
            <a:r>
              <a:rPr lang="fr-FR" sz="1600" dirty="0" err="1">
                <a:sym typeface="Wingdings" panose="05000000000000000000" pitchFamily="2" charset="2"/>
              </a:rPr>
              <a:t>Etat</a:t>
            </a:r>
            <a:r>
              <a:rPr lang="fr-FR" sz="1600" dirty="0">
                <a:sym typeface="Wingdings" panose="05000000000000000000" pitchFamily="2" charset="2"/>
              </a:rPr>
              <a:t> est généralement privilégié par rapport aux administrés (</a:t>
            </a:r>
            <a:r>
              <a:rPr lang="ja-JP" altLang="fr-FR" sz="1600" dirty="0">
                <a:sym typeface="Wingdings" panose="05000000000000000000" pitchFamily="2" charset="2"/>
              </a:rPr>
              <a:t>≠</a:t>
            </a:r>
            <a:r>
              <a:rPr lang="fr-FR" altLang="ja-JP" sz="1600" dirty="0">
                <a:sym typeface="Wingdings" panose="05000000000000000000" pitchFamily="2" charset="2"/>
              </a:rPr>
              <a:t>tradition anglo-saxonne)</a:t>
            </a:r>
            <a:r>
              <a:rPr lang="fr-FR" sz="1600" dirty="0">
                <a:sym typeface="Wingdings" panose="05000000000000000000" pitchFamily="2" charset="2"/>
              </a:rPr>
              <a:t>.</a:t>
            </a:r>
            <a:endParaRPr lang="fr-F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Ne veut pas dire qu’il ne peut pas y avoir de </a:t>
            </a:r>
            <a:r>
              <a:rPr lang="fr-FR" dirty="0">
                <a:solidFill>
                  <a:schemeClr val="accent2"/>
                </a:solidFill>
              </a:rPr>
              <a:t>juridictions « spécialisées » </a:t>
            </a:r>
            <a:r>
              <a:rPr lang="fr-FR" dirty="0"/>
              <a:t>dans certains litiges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Tribunal aux </a:t>
            </a:r>
            <a:r>
              <a:rPr lang="fr-FR" dirty="0">
                <a:solidFill>
                  <a:schemeClr val="accent2"/>
                </a:solidFill>
              </a:rPr>
              <a:t>affaires familiales </a:t>
            </a:r>
            <a:r>
              <a:rPr lang="fr-FR" dirty="0"/>
              <a:t>(dont délinquance juvénile)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Les tribunaux saisis ne sont pas non plus les mêmes en fonction de plusieurs paramètres (pénal, civil, montant du litige,…)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69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 descr="http://www.courts.go.jp/l2/l3/l4/vcms_images/Vcms4_00000055/vc8_h4-text-list-list-img-text/20120108175159/s_1_vc8_h4-text-list-list-img-text_vc8_h4-text-list-list-img-text-05_0_vc8_img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6632"/>
            <a:ext cx="5256584" cy="661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5508104" y="836712"/>
            <a:ext cx="3528392" cy="6021287"/>
          </a:xfrm>
          <a:prstGeom prst="rect">
            <a:avLst/>
          </a:prstGeom>
        </p:spPr>
        <p:txBody>
          <a:bodyPr anchor="t"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fr-FR" dirty="0"/>
          </a:p>
        </p:txBody>
      </p:sp>
      <p:cxnSp>
        <p:nvCxnSpPr>
          <p:cNvPr id="5" name="Connecteur droit avec flèche 4"/>
          <p:cNvCxnSpPr>
            <a:stCxn id="16" idx="1"/>
          </p:cNvCxnSpPr>
          <p:nvPr/>
        </p:nvCxnSpPr>
        <p:spPr>
          <a:xfrm flipH="1" flipV="1">
            <a:off x="5004048" y="513547"/>
            <a:ext cx="2160240" cy="29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22" idx="3"/>
          </p:cNvCxnSpPr>
          <p:nvPr/>
        </p:nvCxnSpPr>
        <p:spPr>
          <a:xfrm>
            <a:off x="1475656" y="4410446"/>
            <a:ext cx="792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979712" y="3356992"/>
            <a:ext cx="1550825" cy="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21" idx="1"/>
          </p:cNvCxnSpPr>
          <p:nvPr/>
        </p:nvCxnSpPr>
        <p:spPr>
          <a:xfrm flipH="1" flipV="1">
            <a:off x="6516217" y="4410446"/>
            <a:ext cx="648071" cy="22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8" idx="1"/>
          </p:cNvCxnSpPr>
          <p:nvPr/>
        </p:nvCxnSpPr>
        <p:spPr>
          <a:xfrm flipH="1" flipV="1">
            <a:off x="5004048" y="2279423"/>
            <a:ext cx="2181124" cy="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164288" y="621157"/>
            <a:ext cx="18638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Cour Suprême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185172" y="2167593"/>
            <a:ext cx="18638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Cours d’appel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164288" y="4315407"/>
            <a:ext cx="18638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Tribunaux aux affaires familiales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24082" y="4087280"/>
            <a:ext cx="12515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Tribunaux de districts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42229" y="5661248"/>
            <a:ext cx="12515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Tribunaux sommaires</a:t>
            </a:r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1493803" y="5984413"/>
            <a:ext cx="792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7" idx="3"/>
          </p:cNvCxnSpPr>
          <p:nvPr/>
        </p:nvCxnSpPr>
        <p:spPr>
          <a:xfrm flipV="1">
            <a:off x="2771800" y="1390202"/>
            <a:ext cx="723834" cy="46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6764" y="1267080"/>
            <a:ext cx="2735036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Pourvoi en cassation</a:t>
            </a:r>
          </a:p>
          <a:p>
            <a:pPr algn="ctr"/>
            <a:r>
              <a:rPr lang="fr-FR" sz="1400" dirty="0"/>
              <a:t>soit le pourvoi est rejeté (</a:t>
            </a:r>
            <a:r>
              <a:rPr lang="ja-JP" altLang="fr-FR" sz="1400" dirty="0"/>
              <a:t>棄却</a:t>
            </a:r>
            <a:r>
              <a:rPr lang="fr-FR" altLang="ja-JP" sz="1400" dirty="0"/>
              <a:t>) soit l’</a:t>
            </a:r>
            <a:r>
              <a:rPr lang="fr-FR" sz="1400" dirty="0"/>
              <a:t>arrêt d’appel est cassé (</a:t>
            </a:r>
            <a:r>
              <a:rPr lang="ja-JP" altLang="fr-FR" sz="1400" dirty="0"/>
              <a:t>破毀</a:t>
            </a:r>
            <a:r>
              <a:rPr lang="fr-FR" altLang="ja-JP" sz="1400" dirty="0"/>
              <a:t>) et le cas est renvoyé devant une autre Cour d’appel (</a:t>
            </a:r>
            <a:r>
              <a:rPr lang="ja-JP" altLang="fr-FR" sz="1400" dirty="0"/>
              <a:t>差し戻し</a:t>
            </a:r>
            <a:r>
              <a:rPr lang="fr-FR" altLang="ja-JP" sz="1400" dirty="0"/>
              <a:t>)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6764" y="2836479"/>
            <a:ext cx="1942948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Appel</a:t>
            </a:r>
          </a:p>
          <a:p>
            <a:pPr algn="ctr"/>
            <a:r>
              <a:rPr lang="fr-FR" sz="1400" dirty="0"/>
              <a:t>soit le jugement de 1</a:t>
            </a:r>
            <a:r>
              <a:rPr lang="fr-FR" sz="1400" baseline="30000" dirty="0"/>
              <a:t>ère</a:t>
            </a:r>
            <a:r>
              <a:rPr lang="fr-FR" sz="1400" dirty="0"/>
              <a:t> instance est confirmé soit il est infirmé</a:t>
            </a:r>
          </a:p>
        </p:txBody>
      </p:sp>
    </p:spTree>
    <p:extLst>
      <p:ext uri="{BB962C8B-B14F-4D97-AF65-F5344CB8AC3E}">
        <p14:creationId xmlns:p14="http://schemas.microsoft.com/office/powerpoint/2010/main" val="2228058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6744" y="687474"/>
            <a:ext cx="7989752" cy="541327"/>
          </a:xfrm>
        </p:spPr>
        <p:txBody>
          <a:bodyPr/>
          <a:lstStyle/>
          <a:p>
            <a:r>
              <a:rPr lang="fr-FR" dirty="0"/>
              <a:t>Les différentes logiques de procès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5254031"/>
            <a:ext cx="8784976" cy="898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altLang="ja-JP" dirty="0"/>
              <a:t>Autorité de la chose jugée (plus de recours possible) = </a:t>
            </a:r>
            <a:r>
              <a:rPr lang="ja-JP" altLang="fr-FR" b="1" dirty="0"/>
              <a:t>既判力 </a:t>
            </a:r>
            <a:r>
              <a:rPr lang="fr-FR" altLang="ja-JP" b="1" dirty="0"/>
              <a:t>(</a:t>
            </a:r>
            <a:r>
              <a:rPr lang="ja-JP" altLang="fr-FR" b="1" dirty="0"/>
              <a:t>きはんりょく）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8801"/>
            <a:ext cx="6823852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833" y="1228801"/>
            <a:ext cx="2409167" cy="2617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A16888-AEE1-4BE6-937B-C7B2A029C617}"/>
              </a:ext>
            </a:extLst>
          </p:cNvPr>
          <p:cNvSpPr txBox="1"/>
          <p:nvPr/>
        </p:nvSpPr>
        <p:spPr>
          <a:xfrm>
            <a:off x="251520" y="2205707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/>
              <a:t>civil</a:t>
            </a:r>
            <a:endParaRPr lang="en-US" sz="16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1C9E2-BC54-4CA3-9A55-26841375AF15}"/>
              </a:ext>
            </a:extLst>
          </p:cNvPr>
          <p:cNvSpPr txBox="1"/>
          <p:nvPr/>
        </p:nvSpPr>
        <p:spPr>
          <a:xfrm>
            <a:off x="2483769" y="1650286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/>
              <a:t>pénal</a:t>
            </a:r>
            <a:endParaRPr lang="en-US" sz="16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2C065-CB4F-41E0-8FCF-97D50EE1B327}"/>
              </a:ext>
            </a:extLst>
          </p:cNvPr>
          <p:cNvSpPr txBox="1"/>
          <p:nvPr/>
        </p:nvSpPr>
        <p:spPr>
          <a:xfrm>
            <a:off x="4288348" y="1650286"/>
            <a:ext cx="1331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/>
              <a:t>administratif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1723769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Les différents « parcours processuels » selon le domaine juridique concerné (civil / pénal)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09" y="1761779"/>
            <a:ext cx="8153117" cy="509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891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92535"/>
            <a:ext cx="8592284" cy="529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624794" y="908720"/>
            <a:ext cx="7989752" cy="5603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Organisation juridictionnelle en France (tribunaux)</a:t>
            </a:r>
          </a:p>
        </p:txBody>
      </p:sp>
    </p:spTree>
    <p:extLst>
      <p:ext uri="{BB962C8B-B14F-4D97-AF65-F5344CB8AC3E}">
        <p14:creationId xmlns:p14="http://schemas.microsoft.com/office/powerpoint/2010/main" val="36323061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Cour d’un tribunal au japon </a:t>
            </a:r>
            <a:br>
              <a:rPr lang="fr-FR" dirty="0"/>
            </a:br>
            <a:r>
              <a:rPr lang="fr-FR" sz="2000" dirty="0"/>
              <a:t>(formation à juge unique </a:t>
            </a:r>
            <a:r>
              <a:rPr lang="ja-JP" altLang="fr-FR" sz="2000" dirty="0"/>
              <a:t>単独法廷</a:t>
            </a:r>
            <a:r>
              <a:rPr lang="fr-FR" sz="2000" dirty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Résultat de recherche d'images pour &quot;民事単独法廷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" y="247352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ésultat de recherche d'images pour &quot;民事単独法廷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385" y="1981199"/>
            <a:ext cx="33051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071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11560" y="548680"/>
            <a:ext cx="3816424" cy="1083329"/>
          </a:xfrm>
        </p:spPr>
        <p:txBody>
          <a:bodyPr/>
          <a:lstStyle/>
          <a:p>
            <a:pPr algn="ctr"/>
            <a:r>
              <a:rPr lang="fr-FR" dirty="0"/>
              <a:t>La cour suprême</a:t>
            </a:r>
            <a:br>
              <a:rPr lang="fr-FR" dirty="0"/>
            </a:br>
            <a:r>
              <a:rPr lang="ja-JP" altLang="fr-FR" dirty="0"/>
              <a:t>最高裁判所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9512" y="1844824"/>
            <a:ext cx="4464496" cy="5013176"/>
          </a:xfrm>
        </p:spPr>
        <p:txBody>
          <a:bodyPr anchor="t"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15 juges </a:t>
            </a:r>
            <a:r>
              <a:rPr lang="fr-FR" dirty="0"/>
              <a:t>(10 au moins professionnels du droit). Désignés par le </a:t>
            </a:r>
            <a:r>
              <a:rPr lang="fr-FR" dirty="0">
                <a:solidFill>
                  <a:schemeClr val="accent2"/>
                </a:solidFill>
              </a:rPr>
              <a:t>Cabinet</a:t>
            </a:r>
            <a:r>
              <a:rPr lang="fr-FR" dirty="0"/>
              <a:t> uniquement. </a:t>
            </a:r>
            <a:r>
              <a:rPr lang="fr-FR" dirty="0">
                <a:solidFill>
                  <a:schemeClr val="accent2"/>
                </a:solidFill>
              </a:rPr>
              <a:t>Ratification populaire </a:t>
            </a:r>
            <a:r>
              <a:rPr lang="fr-FR" dirty="0"/>
              <a:t>lors des élections à la chambre des représentants (aucun juge récusé jusqu’ici)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3 chambres, assemblée </a:t>
            </a:r>
            <a:r>
              <a:rPr lang="fr-FR" dirty="0">
                <a:solidFill>
                  <a:schemeClr val="accent2"/>
                </a:solidFill>
              </a:rPr>
              <a:t>restreinte</a:t>
            </a:r>
            <a:r>
              <a:rPr lang="fr-FR" dirty="0"/>
              <a:t> (AR) , assemblée </a:t>
            </a:r>
            <a:r>
              <a:rPr lang="fr-FR" dirty="0">
                <a:solidFill>
                  <a:schemeClr val="accent2"/>
                </a:solidFill>
              </a:rPr>
              <a:t>plénière</a:t>
            </a:r>
            <a:r>
              <a:rPr lang="fr-FR" dirty="0"/>
              <a:t> (AP)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Nb juges (</a:t>
            </a:r>
            <a:r>
              <a:rPr lang="fr-FR" dirty="0">
                <a:solidFill>
                  <a:schemeClr val="accent2"/>
                </a:solidFill>
              </a:rPr>
              <a:t>quorum</a:t>
            </a:r>
            <a:r>
              <a:rPr lang="fr-FR" dirty="0"/>
              <a:t> </a:t>
            </a:r>
            <a:r>
              <a:rPr lang="ja-JP" altLang="fr-FR" dirty="0"/>
              <a:t>定足数</a:t>
            </a:r>
            <a:r>
              <a:rPr lang="fr-FR" altLang="ja-JP" dirty="0"/>
              <a:t>) </a:t>
            </a:r>
            <a:r>
              <a:rPr lang="fr-FR" dirty="0"/>
              <a:t>: AR = 5</a:t>
            </a:r>
            <a:r>
              <a:rPr lang="ja-JP" altLang="fr-FR" dirty="0"/>
              <a:t>人</a:t>
            </a:r>
            <a:r>
              <a:rPr lang="fr-FR" dirty="0"/>
              <a:t> (3</a:t>
            </a:r>
            <a:r>
              <a:rPr lang="ja-JP" altLang="fr-FR" dirty="0"/>
              <a:t>人</a:t>
            </a:r>
            <a:r>
              <a:rPr lang="fr-FR" dirty="0"/>
              <a:t>) ;  AP = 15 (9)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Administration de 1000 agents environ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/>
              <a:t>Les juges des juridictions inférieures sont </a:t>
            </a:r>
            <a:r>
              <a:rPr lang="fr-FR" dirty="0">
                <a:solidFill>
                  <a:schemeClr val="accent2"/>
                </a:solidFill>
              </a:rPr>
              <a:t>tenus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d’appliquer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la décision de la CS </a:t>
            </a:r>
            <a:r>
              <a:rPr lang="fr-FR" dirty="0"/>
              <a:t>concernant une affaire en particulier (Art. 4 de la loi sur les tribunaux). Ce n’est pas le cas en France.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3074" name="Picture 2" descr="Résultat de recherche d'images pour &quot;最高裁　図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8680"/>
            <a:ext cx="4373791" cy="357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2/27/Background_of_judges_in_superme_court_of_Japan.png/1024px-Background_of_judges_in_superme_court_of_Jap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074" y="3835890"/>
            <a:ext cx="4176464" cy="300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029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25502</TotalTime>
  <Words>1440</Words>
  <Application>Microsoft Office PowerPoint</Application>
  <PresentationFormat>On-screen Show (4:3)</PresentationFormat>
  <Paragraphs>90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Gill Sans MT</vt:lpstr>
      <vt:lpstr>Wingdings</vt:lpstr>
      <vt:lpstr>Wingdings 2</vt:lpstr>
      <vt:lpstr>Dividende</vt:lpstr>
      <vt:lpstr>Chapitre 2 – fonctionnement du droit &amp; organisation de la justice au japon</vt:lpstr>
      <vt:lpstr>III – Les tribunaux et professions judiciaires au japon</vt:lpstr>
      <vt:lpstr>A – l’organisation de la justice au japon</vt:lpstr>
      <vt:lpstr>PowerPoint Presentation</vt:lpstr>
      <vt:lpstr>Les différentes logiques de procès</vt:lpstr>
      <vt:lpstr>Les différents « parcours processuels » selon le domaine juridique concerné (civil / pénal)</vt:lpstr>
      <vt:lpstr>Organisation juridictionnelle en France (tribunaux)</vt:lpstr>
      <vt:lpstr>Cour d’un tribunal au japon  (formation à juge unique 単独法廷)</vt:lpstr>
      <vt:lpstr>La cour suprême 最高裁判所</vt:lpstr>
      <vt:lpstr>les avis des juges de la cour suprême dans les arrêts</vt:lpstr>
      <vt:lpstr>Assemblée plénière de la Cour suprême (2015)</vt:lpstr>
      <vt:lpstr>B - Les japonais et le droit</vt:lpstr>
      <vt:lpstr>Nombre de requêtes de 1949 à 2000</vt:lpstr>
      <vt:lpstr>Nombre de requêtes de 2008 à 2018</vt:lpstr>
      <vt:lpstr>Modes alternatifs de règlement des différents (MARD)</vt:lpstr>
      <vt:lpstr>C – Les professions judiciaires au japon</vt:lpstr>
      <vt:lpstr>Évolution du nombre d’avocats au japon</vt:lpstr>
      <vt:lpstr>PowerPoint Presentation</vt:lpstr>
      <vt:lpstr>PowerPoint Presentation</vt:lpstr>
      <vt:lpstr>Les femmes dans l’institution judiciaire de 1995 à 2017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droit du japon</dc:title>
  <dc:creator>Nono Grivo</dc:creator>
  <cp:lastModifiedBy>Anna DAI</cp:lastModifiedBy>
  <cp:revision>441</cp:revision>
  <dcterms:created xsi:type="dcterms:W3CDTF">2016-12-21T16:22:46Z</dcterms:created>
  <dcterms:modified xsi:type="dcterms:W3CDTF">2022-03-14T21:49:22Z</dcterms:modified>
</cp:coreProperties>
</file>