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6"/>
  </p:notesMasterIdLst>
  <p:sldIdLst>
    <p:sldId id="691" r:id="rId2"/>
    <p:sldId id="699" r:id="rId3"/>
    <p:sldId id="696" r:id="rId4"/>
    <p:sldId id="697" r:id="rId5"/>
    <p:sldId id="693" r:id="rId6"/>
    <p:sldId id="712" r:id="rId7"/>
    <p:sldId id="718" r:id="rId8"/>
    <p:sldId id="713" r:id="rId9"/>
    <p:sldId id="698" r:id="rId10"/>
    <p:sldId id="719" r:id="rId11"/>
    <p:sldId id="709" r:id="rId12"/>
    <p:sldId id="717" r:id="rId13"/>
    <p:sldId id="706" r:id="rId14"/>
    <p:sldId id="715"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9 &amp; 10 - Droit propriété intellectuelle" id="{41D3E2AE-DA66-4D36-AB64-3298D7CBBBDC}">
          <p14:sldIdLst>
            <p14:sldId id="691"/>
            <p14:sldId id="699"/>
            <p14:sldId id="696"/>
            <p14:sldId id="697"/>
            <p14:sldId id="693"/>
            <p14:sldId id="712"/>
            <p14:sldId id="718"/>
            <p14:sldId id="713"/>
            <p14:sldId id="698"/>
            <p14:sldId id="719"/>
            <p14:sldId id="709"/>
            <p14:sldId id="717"/>
            <p14:sldId id="706"/>
            <p14:sldId id="71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DFDF"/>
    <a:srgbClr val="EFEFEF"/>
    <a:srgbClr val="F5F5F5"/>
    <a:srgbClr val="FEFEFE"/>
    <a:srgbClr val="D6D6D6"/>
    <a:srgbClr val="FDFDFD"/>
    <a:srgbClr val="F3F3F3"/>
    <a:srgbClr val="E6E6E6"/>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190" autoAdjust="0"/>
    <p:restoredTop sz="94928" autoAdjust="0"/>
  </p:normalViewPr>
  <p:slideViewPr>
    <p:cSldViewPr>
      <p:cViewPr varScale="1">
        <p:scale>
          <a:sx n="112" d="100"/>
          <a:sy n="112" d="100"/>
        </p:scale>
        <p:origin x="1128"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20A8AC-6E98-4AD0-A05E-55560B0A1353}" type="datetimeFigureOut">
              <a:rPr lang="fr-FR" smtClean="0"/>
              <a:t>31/03/2022</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1DFFEE-A45F-4170-9C0F-AE9067F5A88B}" type="slidenum">
              <a:rPr lang="fr-FR" smtClean="0"/>
              <a:t>‹N°›</a:t>
            </a:fld>
            <a:endParaRPr lang="fr-FR" dirty="0"/>
          </a:p>
        </p:txBody>
      </p:sp>
    </p:spTree>
    <p:extLst>
      <p:ext uri="{BB962C8B-B14F-4D97-AF65-F5344CB8AC3E}">
        <p14:creationId xmlns:p14="http://schemas.microsoft.com/office/powerpoint/2010/main" val="142995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309A6D-C09C-4548-B29A-6CF363A7E532}" type="datetimeFigureOut">
              <a:rPr lang="fr-FR" smtClean="0"/>
              <a:t>31/03/2022</a:t>
            </a:fld>
            <a:endParaRPr lang="fr-BE"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BE"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F4668DC-857F-487D-BFFA-8C0CA5037977}" type="slidenum">
              <a:rPr lang="fr-BE" smtClean="0"/>
              <a:t>‹N°›</a:t>
            </a:fld>
            <a:endParaRPr lang="fr-BE" dirty="0"/>
          </a:p>
        </p:txBody>
      </p:sp>
    </p:spTree>
    <p:extLst>
      <p:ext uri="{BB962C8B-B14F-4D97-AF65-F5344CB8AC3E}">
        <p14:creationId xmlns:p14="http://schemas.microsoft.com/office/powerpoint/2010/main" val="288650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31/03/2022</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271162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AA309A6D-C09C-4548-B29A-6CF363A7E532}" type="datetimeFigureOut">
              <a:rPr lang="fr-FR" smtClean="0"/>
              <a:t>31/03/2022</a:t>
            </a:fld>
            <a:endParaRPr lang="fr-BE" dirty="0"/>
          </a:p>
        </p:txBody>
      </p:sp>
      <p:sp>
        <p:nvSpPr>
          <p:cNvPr id="5" name="Footer Placeholder 4"/>
          <p:cNvSpPr>
            <a:spLocks noGrp="1"/>
          </p:cNvSpPr>
          <p:nvPr>
            <p:ph type="ftr" sz="quarter" idx="11"/>
          </p:nvPr>
        </p:nvSpPr>
        <p:spPr>
          <a:xfrm>
            <a:off x="581192" y="5951810"/>
            <a:ext cx="5922209" cy="365125"/>
          </a:xfrm>
        </p:spPr>
        <p:txBody>
          <a:bodyPr/>
          <a:lstStyle/>
          <a:p>
            <a:endParaRPr lang="fr-BE"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F4668DC-857F-487D-BFFA-8C0CA5037977}" type="slidenum">
              <a:rPr lang="fr-BE" smtClean="0"/>
              <a:t>‹N°›</a:t>
            </a:fld>
            <a:endParaRPr lang="fr-BE" dirty="0"/>
          </a:p>
        </p:txBody>
      </p:sp>
    </p:spTree>
    <p:extLst>
      <p:ext uri="{BB962C8B-B14F-4D97-AF65-F5344CB8AC3E}">
        <p14:creationId xmlns:p14="http://schemas.microsoft.com/office/powerpoint/2010/main" val="826150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re et puces">
    <p:bg>
      <p:bgPr>
        <a:solidFill>
          <a:srgbClr val="222222"/>
        </a:solidFill>
        <a:effectLst/>
      </p:bgPr>
    </p:bg>
    <p:spTree>
      <p:nvGrpSpPr>
        <p:cNvPr id="1" name=""/>
        <p:cNvGrpSpPr/>
        <p:nvPr/>
      </p:nvGrpSpPr>
      <p:grpSpPr>
        <a:xfrm>
          <a:off x="0" y="0"/>
          <a:ext cx="0" cy="0"/>
          <a:chOff x="0" y="0"/>
          <a:chExt cx="0" cy="0"/>
        </a:xfrm>
      </p:grpSpPr>
      <p:sp>
        <p:nvSpPr>
          <p:cNvPr id="71" name="Shape 71"/>
          <p:cNvSpPr>
            <a:spLocks noGrp="1"/>
          </p:cNvSpPr>
          <p:nvPr>
            <p:ph type="body" sz="quarter" idx="13"/>
          </p:nvPr>
        </p:nvSpPr>
        <p:spPr>
          <a:xfrm>
            <a:off x="285750" y="342919"/>
            <a:ext cx="7858125" cy="300019"/>
          </a:xfrm>
          <a:prstGeom prst="rect">
            <a:avLst/>
          </a:prstGeom>
        </p:spPr>
        <p:txBody>
          <a:bodyPr anchor="b">
            <a:spAutoFit/>
          </a:bodyPr>
          <a:lstStyle>
            <a:lvl1pPr marL="0" indent="0" defTabSz="321457">
              <a:lnSpc>
                <a:spcPct val="80000"/>
              </a:lnSpc>
              <a:spcBef>
                <a:spcPts val="0"/>
              </a:spcBef>
              <a:buClrTx/>
              <a:buSzTx/>
              <a:buFontTx/>
              <a:buNone/>
              <a:defRPr sz="1687" cap="all" spc="84">
                <a:latin typeface="DIN Alternate"/>
                <a:ea typeface="DIN Alternate"/>
                <a:cs typeface="DIN Alternate"/>
                <a:sym typeface="DIN Alternate"/>
              </a:defRPr>
            </a:lvl1pPr>
          </a:lstStyle>
          <a:p>
            <a:r>
              <a:t>Texte</a:t>
            </a:r>
          </a:p>
        </p:txBody>
      </p:sp>
      <p:sp>
        <p:nvSpPr>
          <p:cNvPr id="72" name="Shape 72"/>
          <p:cNvSpPr>
            <a:spLocks noGrp="1"/>
          </p:cNvSpPr>
          <p:nvPr>
            <p:ph type="title"/>
          </p:nvPr>
        </p:nvSpPr>
        <p:spPr>
          <a:prstGeom prst="rect">
            <a:avLst/>
          </a:prstGeom>
        </p:spPr>
        <p:txBody>
          <a:bodyPr/>
          <a:lstStyle/>
          <a:p>
            <a:r>
              <a:t>Texte du titre</a:t>
            </a:r>
          </a:p>
        </p:txBody>
      </p:sp>
      <p:sp>
        <p:nvSpPr>
          <p:cNvPr id="73" name="Shape 73"/>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Texte niveau 1</a:t>
            </a:r>
          </a:p>
          <a:p>
            <a:pPr lvl="1"/>
            <a:r>
              <a:t>Texte niveau 2</a:t>
            </a:r>
          </a:p>
          <a:p>
            <a:pPr lvl="2"/>
            <a:r>
              <a:t>Texte niveau 3</a:t>
            </a:r>
          </a:p>
          <a:p>
            <a:pPr lvl="3"/>
            <a:r>
              <a:t>Texte niveau 4</a:t>
            </a:r>
          </a:p>
          <a:p>
            <a:pPr lvl="4"/>
            <a:r>
              <a:t>Texte niveau 5</a:t>
            </a:r>
          </a:p>
        </p:txBody>
      </p:sp>
      <p:sp>
        <p:nvSpPr>
          <p:cNvPr id="74" name="Shape 74"/>
          <p:cNvSpPr>
            <a:spLocks noGrp="1"/>
          </p:cNvSpPr>
          <p:nvPr>
            <p:ph type="sldNum" sz="quarter" idx="2"/>
          </p:nvPr>
        </p:nvSpPr>
        <p:spPr>
          <a:prstGeom prst="rect">
            <a:avLst/>
          </a:prstGeom>
        </p:spPr>
        <p:txBody>
          <a:bodyPr/>
          <a:lstStyle/>
          <a:p>
            <a:fld id="{86CB4B4D-7CA3-9044-876B-883B54F8677D}" type="slidenum">
              <a:t>‹N°›</a:t>
            </a:fld>
            <a:endParaRPr dirty="0"/>
          </a:p>
        </p:txBody>
      </p:sp>
    </p:spTree>
    <p:extLst>
      <p:ext uri="{BB962C8B-B14F-4D97-AF65-F5344CB8AC3E}">
        <p14:creationId xmlns:p14="http://schemas.microsoft.com/office/powerpoint/2010/main" val="72913834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uces">
    <p:bg>
      <p:bgPr>
        <a:solidFill>
          <a:srgbClr val="222222"/>
        </a:solidFill>
        <a:effectLst/>
      </p:bgPr>
    </p:bg>
    <p:spTree>
      <p:nvGrpSpPr>
        <p:cNvPr id="1" name=""/>
        <p:cNvGrpSpPr/>
        <p:nvPr/>
      </p:nvGrpSpPr>
      <p:grpSpPr>
        <a:xfrm>
          <a:off x="0" y="0"/>
          <a:ext cx="0" cy="0"/>
          <a:chOff x="0" y="0"/>
          <a:chExt cx="0" cy="0"/>
        </a:xfrm>
      </p:grpSpPr>
      <p:sp>
        <p:nvSpPr>
          <p:cNvPr id="102" name="Shape 102"/>
          <p:cNvSpPr>
            <a:spLocks noGrp="1"/>
          </p:cNvSpPr>
          <p:nvPr>
            <p:ph type="body" sz="quarter" idx="13"/>
          </p:nvPr>
        </p:nvSpPr>
        <p:spPr>
          <a:xfrm>
            <a:off x="285750" y="342919"/>
            <a:ext cx="7858125" cy="300019"/>
          </a:xfrm>
          <a:prstGeom prst="rect">
            <a:avLst/>
          </a:prstGeom>
        </p:spPr>
        <p:txBody>
          <a:bodyPr anchor="b">
            <a:spAutoFit/>
          </a:bodyPr>
          <a:lstStyle>
            <a:lvl1pPr marL="0" indent="0" defTabSz="321457">
              <a:lnSpc>
                <a:spcPct val="80000"/>
              </a:lnSpc>
              <a:spcBef>
                <a:spcPts val="0"/>
              </a:spcBef>
              <a:buClrTx/>
              <a:buSzTx/>
              <a:buFontTx/>
              <a:buNone/>
              <a:defRPr sz="1687" cap="all" spc="84">
                <a:latin typeface="DIN Alternate"/>
                <a:ea typeface="DIN Alternate"/>
                <a:cs typeface="DIN Alternate"/>
                <a:sym typeface="DIN Alternate"/>
              </a:defRPr>
            </a:lvl1pPr>
          </a:lstStyle>
          <a:p>
            <a:r>
              <a:t>Texte</a:t>
            </a:r>
          </a:p>
        </p:txBody>
      </p:sp>
      <p:sp>
        <p:nvSpPr>
          <p:cNvPr id="103" name="Shape 103"/>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Texte niveau 1</a:t>
            </a:r>
          </a:p>
          <a:p>
            <a:pPr lvl="1"/>
            <a:r>
              <a:t>Texte niveau 2</a:t>
            </a:r>
          </a:p>
          <a:p>
            <a:pPr lvl="2"/>
            <a:r>
              <a:t>Texte niveau 3</a:t>
            </a:r>
          </a:p>
          <a:p>
            <a:pPr lvl="3"/>
            <a:r>
              <a:t>Texte niveau 4</a:t>
            </a:r>
          </a:p>
          <a:p>
            <a:pPr lvl="4"/>
            <a:r>
              <a:t>Texte niveau 5</a:t>
            </a:r>
          </a:p>
        </p:txBody>
      </p:sp>
      <p:sp>
        <p:nvSpPr>
          <p:cNvPr id="104" name="Shape 104"/>
          <p:cNvSpPr>
            <a:spLocks noGrp="1"/>
          </p:cNvSpPr>
          <p:nvPr>
            <p:ph type="sldNum" sz="quarter" idx="2"/>
          </p:nvPr>
        </p:nvSpPr>
        <p:spPr>
          <a:prstGeom prst="rect">
            <a:avLst/>
          </a:prstGeom>
        </p:spPr>
        <p:txBody>
          <a:bodyPr/>
          <a:lstStyle/>
          <a:p>
            <a:fld id="{86CB4B4D-7CA3-9044-876B-883B54F8677D}" type="slidenum">
              <a:t>‹N°›</a:t>
            </a:fld>
            <a:endParaRPr dirty="0"/>
          </a:p>
        </p:txBody>
      </p:sp>
    </p:spTree>
    <p:extLst>
      <p:ext uri="{BB962C8B-B14F-4D97-AF65-F5344CB8AC3E}">
        <p14:creationId xmlns:p14="http://schemas.microsoft.com/office/powerpoint/2010/main" val="353748710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31/03/2022</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122364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309A6D-C09C-4548-B29A-6CF363A7E532}" type="datetimeFigureOut">
              <a:rPr lang="fr-FR" smtClean="0"/>
              <a:t>31/03/2022</a:t>
            </a:fld>
            <a:endParaRPr lang="fr-BE"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BE"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F4668DC-857F-487D-BFFA-8C0CA5037977}" type="slidenum">
              <a:rPr lang="fr-BE" smtClean="0"/>
              <a:t>‹N°›</a:t>
            </a:fld>
            <a:endParaRPr lang="fr-BE" dirty="0"/>
          </a:p>
        </p:txBody>
      </p:sp>
    </p:spTree>
    <p:extLst>
      <p:ext uri="{BB962C8B-B14F-4D97-AF65-F5344CB8AC3E}">
        <p14:creationId xmlns:p14="http://schemas.microsoft.com/office/powerpoint/2010/main" val="975866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t>31/03/2022</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78256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t>31/03/2022</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351488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t>31/03/2022</a:t>
            </a:fld>
            <a:endParaRPr lang="fr-BE" dirty="0"/>
          </a:p>
        </p:txBody>
      </p:sp>
      <p:sp>
        <p:nvSpPr>
          <p:cNvPr id="4" name="Footer Placeholder 3"/>
          <p:cNvSpPr>
            <a:spLocks noGrp="1"/>
          </p:cNvSpPr>
          <p:nvPr>
            <p:ph type="ftr" sz="quarter" idx="11"/>
          </p:nvPr>
        </p:nvSpPr>
        <p:spPr/>
        <p:txBody>
          <a:bodyPr/>
          <a:lstStyle/>
          <a:p>
            <a:endParaRPr lang="fr-BE" dirty="0"/>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96552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t>31/03/2022</a:t>
            </a:fld>
            <a:endParaRPr lang="fr-BE" dirty="0"/>
          </a:p>
        </p:txBody>
      </p:sp>
      <p:sp>
        <p:nvSpPr>
          <p:cNvPr id="3" name="Footer Placeholder 2"/>
          <p:cNvSpPr>
            <a:spLocks noGrp="1"/>
          </p:cNvSpPr>
          <p:nvPr>
            <p:ph type="ftr" sz="quarter" idx="11"/>
          </p:nvPr>
        </p:nvSpPr>
        <p:spPr/>
        <p:txBody>
          <a:bodyPr/>
          <a:lstStyle/>
          <a:p>
            <a:endParaRPr lang="fr-BE" dirty="0"/>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171798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r-FR" smtClean="0"/>
              <a:t>Modifiez le style du titre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A309A6D-C09C-4548-B29A-6CF363A7E532}" type="datetimeFigureOut">
              <a:rPr lang="fr-FR" smtClean="0"/>
              <a:t>31/03/2022</a:t>
            </a:fld>
            <a:endParaRPr lang="fr-BE"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BE"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F4668DC-857F-487D-BFFA-8C0CA5037977}" type="slidenum">
              <a:rPr lang="fr-BE" smtClean="0"/>
              <a:t>‹N°›</a:t>
            </a:fld>
            <a:endParaRPr lang="fr-BE" dirty="0"/>
          </a:p>
        </p:txBody>
      </p:sp>
    </p:spTree>
    <p:extLst>
      <p:ext uri="{BB962C8B-B14F-4D97-AF65-F5344CB8AC3E}">
        <p14:creationId xmlns:p14="http://schemas.microsoft.com/office/powerpoint/2010/main" val="83258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31/03/2022</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extLst>
      <p:ext uri="{BB962C8B-B14F-4D97-AF65-F5344CB8AC3E}">
        <p14:creationId xmlns:p14="http://schemas.microsoft.com/office/powerpoint/2010/main" val="21485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10000"/>
              </a:schemeClr>
            </a:gs>
            <a:gs pos="100000">
              <a:schemeClr val="bg2">
                <a:shade val="98000"/>
                <a:satMod val="110000"/>
                <a:lumMod val="86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FAE8BC39-7020-49FC-80D0-D1EAD488CBC0}" type="datetimeFigureOut">
              <a:rPr lang="fr-FR" smtClean="0">
                <a:solidFill>
                  <a:prstClr val="black">
                    <a:lumMod val="95000"/>
                    <a:lumOff val="5000"/>
                  </a:prstClr>
                </a:solidFill>
              </a:rPr>
              <a:pPr/>
              <a:t>31/03/2022</a:t>
            </a:fld>
            <a:endParaRPr lang="fr-FR" dirty="0">
              <a:solidFill>
                <a:prstClr val="black">
                  <a:lumMod val="95000"/>
                  <a:lumOff val="5000"/>
                </a:prstClr>
              </a:solidFill>
            </a:endParaRP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dirty="0">
              <a:solidFill>
                <a:prstClr val="black">
                  <a:lumMod val="95000"/>
                  <a:lumOff val="5000"/>
                </a:prstClr>
              </a:solidFill>
            </a:endParaRP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2ED0521C-0371-4AE2-9C2C-1A832593453F}" type="slidenum">
              <a:rPr lang="fr-FR" smtClean="0">
                <a:solidFill>
                  <a:prstClr val="black">
                    <a:lumMod val="95000"/>
                    <a:lumOff val="5000"/>
                  </a:prstClr>
                </a:solidFill>
              </a:rPr>
              <a:pPr/>
              <a:t>‹N°›</a:t>
            </a:fld>
            <a:endParaRPr lang="fr-FR" dirty="0">
              <a:solidFill>
                <a:prstClr val="black">
                  <a:lumMod val="95000"/>
                  <a:lumOff val="5000"/>
                </a:prstClr>
              </a:solidFill>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7301035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hyperlink" Target="https://www.legavox.fr/blog/maitre-anthony-bem/recours-violation-droits-auteur-action-3923.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hyperlink" Target="https://www.ip.courts.go.jp/fre/index.html" TargetMode="External"/><Relationship Id="rId1" Type="http://schemas.openxmlformats.org/officeDocument/2006/relationships/slideLayout" Target="../slideLayouts/slideLayout6.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vimeo.com/95488932" TargetMode="External"/><Relationship Id="rId7" Type="http://schemas.openxmlformats.org/officeDocument/2006/relationships/image" Target="../media/image29.png"/><Relationship Id="rId2" Type="http://schemas.openxmlformats.org/officeDocument/2006/relationships/hyperlink" Target="https://fr.wikipedia.org/wiki/Copyleft"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hyperlink" Target="https://fr.wikipedia.org/wiki/Licence_Creative_Commons" TargetMode="External"/><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www.tecmo.co.jp/company/pdf/20041005.pdf" TargetMode="Externa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www.bunka.go.jp/seisaku/chosakuken/seidokaisetsu/gaiyo/chosakubutsu_jiyu.html"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opyright.cornell.edu/publicdomain"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Chapitre 4 – </a:t>
            </a:r>
            <a:br>
              <a:rPr lang="fr-FR" dirty="0" smtClean="0"/>
            </a:br>
            <a:r>
              <a:rPr lang="fr-FR" dirty="0" smtClean="0"/>
              <a:t>Le droit de la propriété intellectuelle </a:t>
            </a:r>
            <a:br>
              <a:rPr lang="fr-FR" dirty="0" smtClean="0"/>
            </a:br>
            <a:r>
              <a:rPr lang="fr-FR" dirty="0" smtClean="0"/>
              <a:t>(</a:t>
            </a:r>
            <a:r>
              <a:rPr lang="ja-JP" altLang="fr-FR" dirty="0" smtClean="0"/>
              <a:t>知的財産法</a:t>
            </a:r>
            <a:r>
              <a:rPr lang="fr-FR" altLang="ja-JP" dirty="0" smtClean="0"/>
              <a:t>)</a:t>
            </a:r>
            <a:endParaRPr lang="fr-FR" dirty="0"/>
          </a:p>
        </p:txBody>
      </p:sp>
      <p:sp>
        <p:nvSpPr>
          <p:cNvPr id="3" name="Espace réservé du contenu 2"/>
          <p:cNvSpPr>
            <a:spLocks noGrp="1"/>
          </p:cNvSpPr>
          <p:nvPr>
            <p:ph idx="1"/>
          </p:nvPr>
        </p:nvSpPr>
        <p:spPr>
          <a:xfrm>
            <a:off x="323528" y="2060848"/>
            <a:ext cx="8712968" cy="4797153"/>
          </a:xfrm>
        </p:spPr>
        <p:txBody>
          <a:bodyPr anchor="t">
            <a:normAutofit lnSpcReduction="10000"/>
          </a:bodyPr>
          <a:lstStyle/>
          <a:p>
            <a:pPr algn="just">
              <a:buFont typeface="Wingdings" panose="05000000000000000000" pitchFamily="2" charset="2"/>
              <a:buChar char="v"/>
            </a:pPr>
            <a:r>
              <a:rPr lang="fr-FR" dirty="0" smtClean="0"/>
              <a:t>Important pour travailler dans </a:t>
            </a:r>
            <a:r>
              <a:rPr lang="fr-FR" dirty="0" smtClean="0">
                <a:solidFill>
                  <a:schemeClr val="accent2"/>
                </a:solidFill>
              </a:rPr>
              <a:t>l’artistique</a:t>
            </a:r>
            <a:r>
              <a:rPr lang="fr-FR" dirty="0" smtClean="0"/>
              <a:t>, dans </a:t>
            </a:r>
            <a:r>
              <a:rPr lang="fr-FR" dirty="0" smtClean="0">
                <a:solidFill>
                  <a:schemeClr val="accent2"/>
                </a:solidFill>
              </a:rPr>
              <a:t>l’industrie culturelle</a:t>
            </a:r>
            <a:r>
              <a:rPr lang="fr-FR" dirty="0" smtClean="0"/>
              <a:t>, la </a:t>
            </a:r>
            <a:r>
              <a:rPr lang="fr-FR" dirty="0" smtClean="0">
                <a:solidFill>
                  <a:schemeClr val="accent2"/>
                </a:solidFill>
              </a:rPr>
              <a:t>traduction</a:t>
            </a:r>
            <a:r>
              <a:rPr lang="fr-FR" dirty="0" smtClean="0"/>
              <a:t>…</a:t>
            </a:r>
          </a:p>
          <a:p>
            <a:pPr algn="just">
              <a:buFont typeface="Wingdings" panose="05000000000000000000" pitchFamily="2" charset="2"/>
              <a:buChar char="v"/>
            </a:pPr>
            <a:endParaRPr lang="fr-FR" dirty="0" smtClean="0"/>
          </a:p>
          <a:p>
            <a:pPr algn="just">
              <a:buFont typeface="Wingdings" panose="05000000000000000000" pitchFamily="2" charset="2"/>
              <a:buChar char="v"/>
            </a:pPr>
            <a:endParaRPr lang="fr-FR" dirty="0" smtClean="0"/>
          </a:p>
          <a:p>
            <a:pPr algn="just">
              <a:buFont typeface="Wingdings" panose="05000000000000000000" pitchFamily="2" charset="2"/>
              <a:buChar char="v"/>
            </a:pPr>
            <a:endParaRPr lang="fr-FR" dirty="0" smtClean="0"/>
          </a:p>
          <a:p>
            <a:pPr algn="just">
              <a:buFont typeface="Wingdings" panose="05000000000000000000" pitchFamily="2" charset="2"/>
              <a:buChar char="v"/>
            </a:pPr>
            <a:r>
              <a:rPr lang="fr-FR" b="1" u="sng" dirty="0" smtClean="0"/>
              <a:t>Les principes de bases</a:t>
            </a:r>
          </a:p>
          <a:p>
            <a:pPr algn="just">
              <a:buFont typeface="Wingdings" panose="05000000000000000000" pitchFamily="2" charset="2"/>
              <a:buChar char="v"/>
            </a:pPr>
            <a:r>
              <a:rPr lang="fr-FR" dirty="0" smtClean="0"/>
              <a:t>Propriété exclusive sur des </a:t>
            </a:r>
            <a:r>
              <a:rPr lang="fr-FR" dirty="0" smtClean="0">
                <a:solidFill>
                  <a:schemeClr val="accent2"/>
                </a:solidFill>
              </a:rPr>
              <a:t>biens immatériels</a:t>
            </a:r>
            <a:r>
              <a:rPr lang="fr-FR" dirty="0" smtClean="0"/>
              <a:t>/intangibles</a:t>
            </a:r>
          </a:p>
          <a:p>
            <a:pPr algn="just">
              <a:buFont typeface="Wingdings" panose="05000000000000000000" pitchFamily="2" charset="2"/>
              <a:buChar char="v"/>
            </a:pPr>
            <a:r>
              <a:rPr lang="fr-FR" dirty="0" smtClean="0"/>
              <a:t>Propriété sur des </a:t>
            </a:r>
            <a:r>
              <a:rPr lang="fr-FR" dirty="0" smtClean="0">
                <a:solidFill>
                  <a:schemeClr val="accent2"/>
                </a:solidFill>
              </a:rPr>
              <a:t>créations intellectuelles </a:t>
            </a:r>
            <a:r>
              <a:rPr lang="fr-FR" dirty="0" smtClean="0"/>
              <a:t>(techniques, </a:t>
            </a:r>
            <a:r>
              <a:rPr lang="fr-FR" u="sng" dirty="0" smtClean="0"/>
              <a:t>produits</a:t>
            </a:r>
            <a:r>
              <a:rPr lang="fr-FR" dirty="0" smtClean="0"/>
              <a:t> d’idées…)</a:t>
            </a:r>
          </a:p>
          <a:p>
            <a:pPr>
              <a:buFont typeface="Wingdings" panose="05000000000000000000" pitchFamily="2" charset="2"/>
              <a:buChar char="v"/>
            </a:pPr>
            <a:r>
              <a:rPr lang="fr-FR" altLang="ja-JP" dirty="0" smtClean="0">
                <a:solidFill>
                  <a:schemeClr val="accent2"/>
                </a:solidFill>
              </a:rPr>
              <a:t>Tension</a:t>
            </a:r>
            <a:r>
              <a:rPr lang="fr-FR" altLang="ja-JP" dirty="0" smtClean="0"/>
              <a:t> entre la </a:t>
            </a:r>
            <a:r>
              <a:rPr lang="fr-FR" altLang="ja-JP" dirty="0" smtClean="0">
                <a:solidFill>
                  <a:schemeClr val="accent2"/>
                </a:solidFill>
              </a:rPr>
              <a:t>protection du propriétaire </a:t>
            </a:r>
            <a:r>
              <a:rPr lang="fr-FR" altLang="ja-JP" dirty="0" smtClean="0"/>
              <a:t>(notamment pécuniaire) et la </a:t>
            </a:r>
            <a:r>
              <a:rPr lang="fr-FR" altLang="ja-JP" dirty="0" smtClean="0">
                <a:solidFill>
                  <a:schemeClr val="accent2"/>
                </a:solidFill>
              </a:rPr>
              <a:t>protection du bien public </a:t>
            </a:r>
            <a:r>
              <a:rPr lang="fr-FR" altLang="ja-JP" dirty="0" smtClean="0"/>
              <a:t>(droit de savoir, diffusion de la connaissance,…). </a:t>
            </a:r>
            <a:br>
              <a:rPr lang="fr-FR" altLang="ja-JP" dirty="0" smtClean="0"/>
            </a:br>
            <a:r>
              <a:rPr lang="fr-FR" altLang="ja-JP" dirty="0" smtClean="0"/>
              <a:t/>
            </a:r>
            <a:br>
              <a:rPr lang="fr-FR" altLang="ja-JP" dirty="0" smtClean="0"/>
            </a:br>
            <a:r>
              <a:rPr lang="fr-FR" altLang="ja-JP" dirty="0" smtClean="0">
                <a:sym typeface="Wingdings" panose="05000000000000000000" pitchFamily="2" charset="2"/>
              </a:rPr>
              <a:t>tension entre </a:t>
            </a:r>
            <a:r>
              <a:rPr lang="fr-FR" altLang="ja-JP" dirty="0" smtClean="0">
                <a:solidFill>
                  <a:schemeClr val="accent2"/>
                </a:solidFill>
                <a:sym typeface="Wingdings" panose="05000000000000000000" pitchFamily="2" charset="2"/>
              </a:rPr>
              <a:t>droit de propriété individuelle </a:t>
            </a:r>
            <a:r>
              <a:rPr lang="fr-FR" altLang="ja-JP" dirty="0" smtClean="0">
                <a:sym typeface="Wingdings" panose="05000000000000000000" pitchFamily="2" charset="2"/>
              </a:rPr>
              <a:t>et </a:t>
            </a:r>
            <a:r>
              <a:rPr lang="fr-FR" altLang="ja-JP" dirty="0" smtClean="0">
                <a:solidFill>
                  <a:schemeClr val="accent2"/>
                </a:solidFill>
                <a:sym typeface="Wingdings" panose="05000000000000000000" pitchFamily="2" charset="2"/>
              </a:rPr>
              <a:t>intérêt général</a:t>
            </a:r>
          </a:p>
          <a:p>
            <a:pPr algn="just">
              <a:buFont typeface="Wingdings" panose="05000000000000000000" pitchFamily="2" charset="2"/>
              <a:buChar char="v"/>
            </a:pPr>
            <a:r>
              <a:rPr lang="fr-FR" dirty="0" smtClean="0"/>
              <a:t>Propriété exclusive </a:t>
            </a:r>
            <a:r>
              <a:rPr lang="fr-FR" dirty="0"/>
              <a:t>pour </a:t>
            </a:r>
            <a:r>
              <a:rPr lang="fr-FR" dirty="0">
                <a:solidFill>
                  <a:schemeClr val="accent2"/>
                </a:solidFill>
              </a:rPr>
              <a:t>encourager l’envie créatrice </a:t>
            </a:r>
            <a:r>
              <a:rPr lang="fr-FR" dirty="0" smtClean="0"/>
              <a:t>= conception individualiste. Il existe d’autres conceptions, basées sur la notion des communs, valorisant davantage la </a:t>
            </a:r>
            <a:r>
              <a:rPr lang="fr-FR" dirty="0" smtClean="0">
                <a:solidFill>
                  <a:schemeClr val="accent2"/>
                </a:solidFill>
              </a:rPr>
              <a:t>collaboration</a:t>
            </a:r>
            <a:r>
              <a:rPr lang="fr-FR" dirty="0" smtClean="0"/>
              <a:t> et </a:t>
            </a:r>
            <a:r>
              <a:rPr lang="fr-FR" dirty="0" smtClean="0">
                <a:solidFill>
                  <a:schemeClr val="accent2"/>
                </a:solidFill>
              </a:rPr>
              <a:t>l’accès à tous</a:t>
            </a:r>
            <a:r>
              <a:rPr lang="fr-FR" dirty="0" smtClean="0"/>
              <a:t>.</a:t>
            </a:r>
            <a:endParaRPr lang="fr-FR" dirty="0"/>
          </a:p>
        </p:txBody>
      </p:sp>
      <p:pic>
        <p:nvPicPr>
          <p:cNvPr id="4" name="Image 3"/>
          <p:cNvPicPr>
            <a:picLocks noChangeAspect="1"/>
          </p:cNvPicPr>
          <p:nvPr/>
        </p:nvPicPr>
        <p:blipFill>
          <a:blip r:embed="rId2"/>
          <a:stretch>
            <a:fillRect/>
          </a:stretch>
        </p:blipFill>
        <p:spPr>
          <a:xfrm>
            <a:off x="5446631" y="2536635"/>
            <a:ext cx="978980" cy="761429"/>
          </a:xfrm>
          <a:prstGeom prst="rect">
            <a:avLst/>
          </a:prstGeom>
        </p:spPr>
      </p:pic>
      <p:pic>
        <p:nvPicPr>
          <p:cNvPr id="5" name="Image 4"/>
          <p:cNvPicPr>
            <a:picLocks noChangeAspect="1"/>
          </p:cNvPicPr>
          <p:nvPr/>
        </p:nvPicPr>
        <p:blipFill>
          <a:blip r:embed="rId3"/>
          <a:stretch>
            <a:fillRect/>
          </a:stretch>
        </p:blipFill>
        <p:spPr>
          <a:xfrm>
            <a:off x="3985810" y="2419009"/>
            <a:ext cx="928056" cy="874588"/>
          </a:xfrm>
          <a:prstGeom prst="rect">
            <a:avLst/>
          </a:prstGeom>
        </p:spPr>
      </p:pic>
      <p:pic>
        <p:nvPicPr>
          <p:cNvPr id="6" name="Image 5"/>
          <p:cNvPicPr>
            <a:picLocks noChangeAspect="1"/>
          </p:cNvPicPr>
          <p:nvPr/>
        </p:nvPicPr>
        <p:blipFill>
          <a:blip r:embed="rId4"/>
          <a:stretch>
            <a:fillRect/>
          </a:stretch>
        </p:blipFill>
        <p:spPr>
          <a:xfrm>
            <a:off x="2615644" y="2492896"/>
            <a:ext cx="837401" cy="797206"/>
          </a:xfrm>
          <a:prstGeom prst="rect">
            <a:avLst/>
          </a:prstGeom>
        </p:spPr>
      </p:pic>
    </p:spTree>
    <p:extLst>
      <p:ext uri="{BB962C8B-B14F-4D97-AF65-F5344CB8AC3E}">
        <p14:creationId xmlns:p14="http://schemas.microsoft.com/office/powerpoint/2010/main" val="19348248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smtClean="0"/>
              <a:t>Le téléchargement illégal</a:t>
            </a:r>
            <a:endParaRPr lang="fr-FR" dirty="0"/>
          </a:p>
        </p:txBody>
      </p:sp>
      <p:sp>
        <p:nvSpPr>
          <p:cNvPr id="3" name="Espace réservé du contenu 2"/>
          <p:cNvSpPr>
            <a:spLocks noGrp="1"/>
          </p:cNvSpPr>
          <p:nvPr>
            <p:ph idx="1"/>
          </p:nvPr>
        </p:nvSpPr>
        <p:spPr>
          <a:xfrm>
            <a:off x="0" y="1916832"/>
            <a:ext cx="9144000" cy="1944217"/>
          </a:xfrm>
        </p:spPr>
        <p:txBody>
          <a:bodyPr anchor="t">
            <a:normAutofit fontScale="62500" lnSpcReduction="20000"/>
          </a:bodyPr>
          <a:lstStyle/>
          <a:p>
            <a:pPr>
              <a:buFont typeface="Wingdings" panose="05000000000000000000" pitchFamily="2" charset="2"/>
              <a:buChar char="v"/>
            </a:pPr>
            <a:r>
              <a:rPr lang="fr-FR" dirty="0" smtClean="0"/>
              <a:t>Ajout de mesures contre le </a:t>
            </a:r>
            <a:r>
              <a:rPr lang="fr-FR" dirty="0" smtClean="0">
                <a:solidFill>
                  <a:schemeClr val="accent2"/>
                </a:solidFill>
              </a:rPr>
              <a:t>téléchargement illégal </a:t>
            </a:r>
            <a:r>
              <a:rPr lang="fr-FR" dirty="0" smtClean="0"/>
              <a:t>en 2010 (</a:t>
            </a:r>
            <a:r>
              <a:rPr lang="fr-FR" i="1" dirty="0" err="1" smtClean="0"/>
              <a:t>upload</a:t>
            </a:r>
            <a:r>
              <a:rPr lang="fr-FR" dirty="0" smtClean="0"/>
              <a:t>) puis 2012 (DL). Délicat car </a:t>
            </a:r>
            <a:r>
              <a:rPr lang="fr-FR" dirty="0" smtClean="0">
                <a:solidFill>
                  <a:schemeClr val="accent2"/>
                </a:solidFill>
              </a:rPr>
              <a:t>dématérialisation</a:t>
            </a:r>
            <a:r>
              <a:rPr lang="fr-FR" dirty="0" smtClean="0"/>
              <a:t> et surtout </a:t>
            </a:r>
            <a:r>
              <a:rPr lang="fr-FR" dirty="0" smtClean="0">
                <a:solidFill>
                  <a:schemeClr val="accent2"/>
                </a:solidFill>
              </a:rPr>
              <a:t>intermédiaire d’internet</a:t>
            </a:r>
            <a:r>
              <a:rPr lang="fr-FR" dirty="0" smtClean="0"/>
              <a:t>…</a:t>
            </a:r>
          </a:p>
          <a:p>
            <a:pPr>
              <a:buFont typeface="Wingdings" panose="05000000000000000000" pitchFamily="2" charset="2"/>
              <a:buChar char="v"/>
            </a:pPr>
            <a:r>
              <a:rPr lang="fr-FR" b="1" u="sng" dirty="0" smtClean="0"/>
              <a:t>Ajout en juillet 2019 </a:t>
            </a:r>
            <a:r>
              <a:rPr lang="fr-FR" dirty="0" smtClean="0"/>
              <a:t>des </a:t>
            </a:r>
            <a:r>
              <a:rPr lang="fr-FR" dirty="0" smtClean="0">
                <a:solidFill>
                  <a:schemeClr val="accent2"/>
                </a:solidFill>
              </a:rPr>
              <a:t>photos</a:t>
            </a:r>
            <a:r>
              <a:rPr lang="fr-FR" dirty="0" smtClean="0"/>
              <a:t>, </a:t>
            </a:r>
            <a:r>
              <a:rPr lang="fr-FR" dirty="0" smtClean="0">
                <a:solidFill>
                  <a:schemeClr val="accent2"/>
                </a:solidFill>
              </a:rPr>
              <a:t>mangas</a:t>
            </a:r>
            <a:r>
              <a:rPr lang="fr-FR" dirty="0" smtClean="0"/>
              <a:t>, </a:t>
            </a:r>
            <a:r>
              <a:rPr lang="fr-FR" dirty="0" smtClean="0">
                <a:solidFill>
                  <a:schemeClr val="accent2"/>
                </a:solidFill>
              </a:rPr>
              <a:t>livres</a:t>
            </a:r>
            <a:r>
              <a:rPr lang="fr-FR" dirty="0" smtClean="0"/>
              <a:t>, </a:t>
            </a:r>
            <a:r>
              <a:rPr lang="fr-FR" dirty="0" smtClean="0">
                <a:solidFill>
                  <a:schemeClr val="accent2"/>
                </a:solidFill>
              </a:rPr>
              <a:t>revues</a:t>
            </a:r>
            <a:r>
              <a:rPr lang="fr-FR" dirty="0" smtClean="0"/>
              <a:t>, </a:t>
            </a:r>
            <a:r>
              <a:rPr lang="fr-FR" dirty="0" smtClean="0">
                <a:solidFill>
                  <a:schemeClr val="accent2"/>
                </a:solidFill>
              </a:rPr>
              <a:t>jeux vidéos</a:t>
            </a:r>
            <a:r>
              <a:rPr lang="fr-FR" dirty="0" smtClean="0"/>
              <a:t> à la liste des contenus protégés</a:t>
            </a:r>
            <a:r>
              <a:rPr lang="en-US" dirty="0"/>
              <a:t> </a:t>
            </a:r>
            <a:r>
              <a:rPr lang="fr-FR" dirty="0" smtClean="0"/>
              <a:t>(</a:t>
            </a:r>
            <a:r>
              <a:rPr lang="fr-FR" dirty="0" smtClean="0">
                <a:solidFill>
                  <a:schemeClr val="accent2"/>
                </a:solidFill>
              </a:rPr>
              <a:t>musiques</a:t>
            </a:r>
            <a:r>
              <a:rPr lang="fr-FR" dirty="0" smtClean="0"/>
              <a:t> &amp; </a:t>
            </a:r>
            <a:r>
              <a:rPr lang="fr-FR" dirty="0" smtClean="0">
                <a:solidFill>
                  <a:schemeClr val="accent2"/>
                </a:solidFill>
              </a:rPr>
              <a:t>vidéos</a:t>
            </a:r>
            <a:r>
              <a:rPr lang="fr-FR" dirty="0" smtClean="0"/>
              <a:t>).</a:t>
            </a:r>
          </a:p>
          <a:p>
            <a:pPr>
              <a:buFont typeface="Wingdings" panose="05000000000000000000" pitchFamily="2" charset="2"/>
              <a:buChar char="v"/>
            </a:pPr>
            <a:r>
              <a:rPr lang="fr-FR" dirty="0" smtClean="0">
                <a:sym typeface="Wingdings" panose="05000000000000000000" pitchFamily="2" charset="2"/>
              </a:rPr>
              <a:t>interdiction du </a:t>
            </a:r>
            <a:r>
              <a:rPr lang="fr-FR" i="1" dirty="0" err="1" smtClean="0">
                <a:solidFill>
                  <a:schemeClr val="accent2"/>
                </a:solidFill>
                <a:sym typeface="Wingdings" panose="05000000000000000000" pitchFamily="2" charset="2"/>
              </a:rPr>
              <a:t>download</a:t>
            </a:r>
            <a:r>
              <a:rPr lang="fr-FR" dirty="0" smtClean="0">
                <a:sym typeface="Wingdings" panose="05000000000000000000" pitchFamily="2" charset="2"/>
              </a:rPr>
              <a:t> en connaissance de cause, sauf </a:t>
            </a:r>
            <a:r>
              <a:rPr lang="fr-FR" dirty="0" smtClean="0">
                <a:solidFill>
                  <a:schemeClr val="accent2"/>
                </a:solidFill>
                <a:sym typeface="Wingdings" panose="05000000000000000000" pitchFamily="2" charset="2"/>
              </a:rPr>
              <a:t>téléchargement</a:t>
            </a:r>
            <a:r>
              <a:rPr lang="fr-FR" dirty="0" smtClean="0">
                <a:sym typeface="Wingdings" panose="05000000000000000000" pitchFamily="2" charset="2"/>
              </a:rPr>
              <a:t> “</a:t>
            </a:r>
            <a:r>
              <a:rPr lang="fr-FR" dirty="0" smtClean="0">
                <a:solidFill>
                  <a:schemeClr val="accent2"/>
                </a:solidFill>
                <a:sym typeface="Wingdings" panose="05000000000000000000" pitchFamily="2" charset="2"/>
              </a:rPr>
              <a:t>mesuré</a:t>
            </a:r>
            <a:r>
              <a:rPr lang="fr-FR" dirty="0" smtClean="0">
                <a:sym typeface="Wingdings" panose="05000000000000000000" pitchFamily="2" charset="2"/>
              </a:rPr>
              <a:t>” (</a:t>
            </a:r>
            <a:r>
              <a:rPr lang="ja-JP" altLang="fr-FR" dirty="0" smtClean="0">
                <a:sym typeface="Wingdings" panose="05000000000000000000" pitchFamily="2" charset="2"/>
              </a:rPr>
              <a:t>軽微なもの</a:t>
            </a:r>
            <a:r>
              <a:rPr lang="fr-FR" altLang="ja-JP" dirty="0" smtClean="0">
                <a:sym typeface="Wingdings" panose="05000000000000000000" pitchFamily="2" charset="2"/>
              </a:rPr>
              <a:t>)</a:t>
            </a:r>
            <a:r>
              <a:rPr lang="fr-FR" dirty="0" smtClean="0">
                <a:sym typeface="Wingdings" panose="05000000000000000000" pitchFamily="2" charset="2"/>
              </a:rPr>
              <a:t>. Visionnage en </a:t>
            </a:r>
            <a:r>
              <a:rPr lang="fr-FR" dirty="0" smtClean="0">
                <a:solidFill>
                  <a:schemeClr val="accent2"/>
                </a:solidFill>
                <a:sym typeface="Wingdings" panose="05000000000000000000" pitchFamily="2" charset="2"/>
              </a:rPr>
              <a:t>streaming</a:t>
            </a:r>
            <a:r>
              <a:rPr lang="fr-FR" dirty="0" smtClean="0">
                <a:sym typeface="Wingdings" panose="05000000000000000000" pitchFamily="2" charset="2"/>
              </a:rPr>
              <a:t> OK (mais </a:t>
            </a:r>
            <a:r>
              <a:rPr lang="fr-FR" dirty="0" err="1" smtClean="0">
                <a:sym typeface="Wingdings" panose="05000000000000000000" pitchFamily="2" charset="2"/>
              </a:rPr>
              <a:t>upload</a:t>
            </a:r>
            <a:r>
              <a:rPr lang="fr-FR" dirty="0" smtClean="0">
                <a:sym typeface="Wingdings" panose="05000000000000000000" pitchFamily="2" charset="2"/>
              </a:rPr>
              <a:t> interdit).</a:t>
            </a:r>
            <a:endParaRPr lang="fr-FR" dirty="0" smtClean="0"/>
          </a:p>
          <a:p>
            <a:pPr>
              <a:buFont typeface="Wingdings" panose="05000000000000000000" pitchFamily="2" charset="2"/>
              <a:buChar char="v"/>
            </a:pPr>
            <a:r>
              <a:rPr lang="fr-FR" dirty="0" smtClean="0"/>
              <a:t>Projet d’interdiction de la publication de </a:t>
            </a:r>
            <a:r>
              <a:rPr lang="fr-FR" i="1" dirty="0" err="1" smtClean="0">
                <a:solidFill>
                  <a:schemeClr val="accent2"/>
                </a:solidFill>
              </a:rPr>
              <a:t>screenshots</a:t>
            </a:r>
            <a:r>
              <a:rPr lang="fr-FR" i="1" dirty="0" smtClean="0"/>
              <a:t> </a:t>
            </a:r>
            <a:r>
              <a:rPr lang="fr-FR" dirty="0" smtClean="0"/>
              <a:t>pour 2020… problème de l’utilisation à des fins privées… Finalement autorisé si « mesuré ».</a:t>
            </a:r>
          </a:p>
          <a:p>
            <a:pPr>
              <a:buFont typeface="Wingdings" panose="05000000000000000000" pitchFamily="2" charset="2"/>
              <a:buChar char="v"/>
            </a:pPr>
            <a:r>
              <a:rPr lang="fr-FR" u="sng" dirty="0" smtClean="0"/>
              <a:t>Nouvelles mesures pour </a:t>
            </a:r>
            <a:r>
              <a:rPr lang="fr-FR" dirty="0" smtClean="0"/>
              <a:t>2020/1 pour les </a:t>
            </a:r>
            <a:r>
              <a:rPr lang="fr-FR" dirty="0" smtClean="0">
                <a:solidFill>
                  <a:schemeClr val="accent2"/>
                </a:solidFill>
              </a:rPr>
              <a:t>mangas à 4 cases</a:t>
            </a:r>
            <a:r>
              <a:rPr lang="fr-FR" dirty="0" smtClean="0"/>
              <a:t>, la </a:t>
            </a:r>
            <a:r>
              <a:rPr lang="fr-FR" dirty="0" smtClean="0">
                <a:solidFill>
                  <a:schemeClr val="accent2"/>
                </a:solidFill>
              </a:rPr>
              <a:t>moitié d’un chapitre de manga</a:t>
            </a:r>
            <a:r>
              <a:rPr lang="fr-FR" dirty="0" smtClean="0"/>
              <a:t>,…</a:t>
            </a:r>
          </a:p>
          <a:p>
            <a:pPr>
              <a:buFont typeface="Wingdings" panose="05000000000000000000" pitchFamily="2" charset="2"/>
              <a:buChar char="v"/>
            </a:pPr>
            <a:r>
              <a:rPr lang="fr-FR" altLang="ja-JP" dirty="0" err="1" smtClean="0"/>
              <a:t>Prob</a:t>
            </a:r>
            <a:r>
              <a:rPr lang="en-US" altLang="ja-JP" dirty="0" smtClean="0"/>
              <a:t>l</a:t>
            </a:r>
            <a:r>
              <a:rPr lang="fr-FR" altLang="ja-JP" dirty="0" err="1" smtClean="0"/>
              <a:t>ème</a:t>
            </a:r>
            <a:r>
              <a:rPr lang="fr-FR" altLang="ja-JP" dirty="0" smtClean="0"/>
              <a:t> des contenus </a:t>
            </a:r>
            <a:r>
              <a:rPr lang="fr-FR" altLang="ja-JP" dirty="0" smtClean="0">
                <a:solidFill>
                  <a:schemeClr val="accent2"/>
                </a:solidFill>
              </a:rPr>
              <a:t>non-payants </a:t>
            </a:r>
            <a:r>
              <a:rPr lang="fr-FR" altLang="ja-JP" dirty="0" smtClean="0"/>
              <a:t>avec un modèle économique basé sur </a:t>
            </a:r>
            <a:r>
              <a:rPr lang="fr-FR" altLang="ja-JP" dirty="0" smtClean="0">
                <a:solidFill>
                  <a:schemeClr val="accent2"/>
                </a:solidFill>
              </a:rPr>
              <a:t>la publicité</a:t>
            </a:r>
            <a:r>
              <a:rPr lang="fr-FR" altLang="ja-JP" dirty="0" smtClean="0"/>
              <a:t>…</a:t>
            </a:r>
            <a:endParaRPr lang="fr-FR" dirty="0" smtClean="0"/>
          </a:p>
          <a:p>
            <a:pPr>
              <a:buFont typeface="Wingdings" panose="05000000000000000000" pitchFamily="2" charset="2"/>
              <a:buChar char="v"/>
            </a:pPr>
            <a:r>
              <a:rPr lang="fr-FR" dirty="0" smtClean="0"/>
              <a:t>Jusqu’à </a:t>
            </a:r>
            <a:r>
              <a:rPr lang="fr-FR" dirty="0" smtClean="0">
                <a:solidFill>
                  <a:schemeClr val="accent2"/>
                </a:solidFill>
              </a:rPr>
              <a:t>2 ans</a:t>
            </a:r>
            <a:r>
              <a:rPr lang="fr-FR" dirty="0" smtClean="0"/>
              <a:t> de prison et </a:t>
            </a:r>
            <a:r>
              <a:rPr lang="fr-FR" dirty="0" smtClean="0">
                <a:solidFill>
                  <a:schemeClr val="accent2"/>
                </a:solidFill>
              </a:rPr>
              <a:t>2M</a:t>
            </a:r>
            <a:r>
              <a:rPr lang="ja-JP" altLang="fr-FR" dirty="0" smtClean="0">
                <a:solidFill>
                  <a:schemeClr val="accent2"/>
                </a:solidFill>
              </a:rPr>
              <a:t>￥</a:t>
            </a:r>
            <a:r>
              <a:rPr lang="en-US" altLang="ja-JP" dirty="0" smtClean="0"/>
              <a:t> </a:t>
            </a:r>
            <a:r>
              <a:rPr lang="fr-FR" dirty="0" smtClean="0"/>
              <a:t>(15K€) d’amende</a:t>
            </a:r>
            <a:r>
              <a:rPr lang="en-US" dirty="0"/>
              <a:t> </a:t>
            </a:r>
            <a:r>
              <a:rPr lang="fr-FR" dirty="0" smtClean="0">
                <a:sym typeface="Wingdings" panose="05000000000000000000" pitchFamily="2" charset="2"/>
              </a:rPr>
              <a:t> </a:t>
            </a:r>
            <a:r>
              <a:rPr lang="fr-FR" i="1" dirty="0" smtClean="0">
                <a:solidFill>
                  <a:schemeClr val="accent2"/>
                </a:solidFill>
                <a:sym typeface="Wingdings" panose="05000000000000000000" pitchFamily="2" charset="2"/>
              </a:rPr>
              <a:t>downloader</a:t>
            </a:r>
            <a:r>
              <a:rPr lang="fr-FR" i="1" dirty="0" smtClean="0">
                <a:sym typeface="Wingdings" panose="05000000000000000000" pitchFamily="2" charset="2"/>
              </a:rPr>
              <a:t> </a:t>
            </a:r>
            <a:r>
              <a:rPr lang="fr-FR" dirty="0" smtClean="0">
                <a:sym typeface="Wingdings" panose="05000000000000000000" pitchFamily="2" charset="2"/>
              </a:rPr>
              <a:t>(</a:t>
            </a:r>
            <a:r>
              <a:rPr lang="ja-JP" altLang="fr-FR" dirty="0" smtClean="0">
                <a:sym typeface="Wingdings" panose="05000000000000000000" pitchFamily="2" charset="2"/>
              </a:rPr>
              <a:t>著作権法</a:t>
            </a:r>
            <a:r>
              <a:rPr lang="fr-FR" dirty="0" smtClean="0">
                <a:sym typeface="Wingdings" panose="05000000000000000000" pitchFamily="2" charset="2"/>
              </a:rPr>
              <a:t>119</a:t>
            </a:r>
            <a:r>
              <a:rPr lang="ja-JP" altLang="fr-FR" dirty="0" smtClean="0">
                <a:sym typeface="Wingdings" panose="05000000000000000000" pitchFamily="2" charset="2"/>
              </a:rPr>
              <a:t>条</a:t>
            </a:r>
            <a:r>
              <a:rPr lang="fr-FR" altLang="ja-JP" dirty="0" smtClean="0">
                <a:sym typeface="Wingdings" panose="05000000000000000000" pitchFamily="2" charset="2"/>
              </a:rPr>
              <a:t>3</a:t>
            </a:r>
            <a:r>
              <a:rPr lang="ja-JP" altLang="fr-FR" dirty="0" smtClean="0">
                <a:sym typeface="Wingdings" panose="05000000000000000000" pitchFamily="2" charset="2"/>
              </a:rPr>
              <a:t>項</a:t>
            </a:r>
            <a:r>
              <a:rPr lang="fr-FR" altLang="ja-JP" dirty="0" smtClean="0">
                <a:sym typeface="Wingdings" panose="05000000000000000000" pitchFamily="2" charset="2"/>
              </a:rPr>
              <a:t>)</a:t>
            </a:r>
            <a:endParaRPr lang="fr-FR" dirty="0" smtClean="0"/>
          </a:p>
          <a:p>
            <a:pPr>
              <a:buFont typeface="Wingdings" panose="05000000000000000000" pitchFamily="2" charset="2"/>
              <a:buChar char="v"/>
            </a:pPr>
            <a:r>
              <a:rPr lang="fr-FR" dirty="0" smtClean="0"/>
              <a:t>Jusqu’à </a:t>
            </a:r>
            <a:r>
              <a:rPr lang="fr-FR" dirty="0" smtClean="0">
                <a:solidFill>
                  <a:schemeClr val="accent2"/>
                </a:solidFill>
              </a:rPr>
              <a:t>10 ans </a:t>
            </a:r>
            <a:r>
              <a:rPr lang="fr-FR" dirty="0" smtClean="0"/>
              <a:t>de prison et </a:t>
            </a:r>
            <a:r>
              <a:rPr lang="fr-FR" dirty="0" smtClean="0">
                <a:solidFill>
                  <a:schemeClr val="accent2"/>
                </a:solidFill>
              </a:rPr>
              <a:t>10M</a:t>
            </a:r>
            <a:r>
              <a:rPr lang="ja-JP" altLang="fr-FR" dirty="0">
                <a:solidFill>
                  <a:schemeClr val="accent2"/>
                </a:solidFill>
              </a:rPr>
              <a:t>￥</a:t>
            </a:r>
            <a:r>
              <a:rPr lang="fr-FR" dirty="0" smtClean="0"/>
              <a:t> (77K€) d’amende </a:t>
            </a:r>
            <a:r>
              <a:rPr lang="fr-FR" dirty="0" smtClean="0">
                <a:sym typeface="Wingdings" panose="05000000000000000000" pitchFamily="2" charset="2"/>
              </a:rPr>
              <a:t> </a:t>
            </a:r>
            <a:r>
              <a:rPr lang="fr-FR" i="1" dirty="0" smtClean="0">
                <a:solidFill>
                  <a:schemeClr val="accent2"/>
                </a:solidFill>
                <a:sym typeface="Wingdings" panose="05000000000000000000" pitchFamily="2" charset="2"/>
              </a:rPr>
              <a:t>uploader</a:t>
            </a:r>
            <a:r>
              <a:rPr lang="en-US" i="1" dirty="0" smtClean="0">
                <a:sym typeface="Wingdings" panose="05000000000000000000" pitchFamily="2" charset="2"/>
              </a:rPr>
              <a:t> </a:t>
            </a:r>
            <a:r>
              <a:rPr lang="fr-FR" dirty="0" smtClean="0">
                <a:sym typeface="Wingdings" panose="05000000000000000000" pitchFamily="2" charset="2"/>
              </a:rPr>
              <a:t>(</a:t>
            </a:r>
            <a:r>
              <a:rPr lang="ja-JP" altLang="fr-FR" dirty="0">
                <a:sym typeface="Wingdings" panose="05000000000000000000" pitchFamily="2" charset="2"/>
              </a:rPr>
              <a:t>著作権法</a:t>
            </a:r>
            <a:r>
              <a:rPr lang="fr-FR" dirty="0" smtClean="0">
                <a:sym typeface="Wingdings" panose="05000000000000000000" pitchFamily="2" charset="2"/>
              </a:rPr>
              <a:t>119</a:t>
            </a:r>
            <a:r>
              <a:rPr lang="ja-JP" altLang="fr-FR" dirty="0">
                <a:sym typeface="Wingdings" panose="05000000000000000000" pitchFamily="2" charset="2"/>
              </a:rPr>
              <a:t>条</a:t>
            </a:r>
            <a:r>
              <a:rPr lang="fr-FR" dirty="0" smtClean="0">
                <a:sym typeface="Wingdings" panose="05000000000000000000" pitchFamily="2" charset="2"/>
              </a:rPr>
              <a:t>)</a:t>
            </a:r>
            <a:endParaRPr lang="fr-FR" dirty="0" smtClean="0"/>
          </a:p>
        </p:txBody>
      </p:sp>
      <p:pic>
        <p:nvPicPr>
          <p:cNvPr id="7170" name="Picture 2" descr="https://blog-imgs-124.fc2.com/o/t/a/otakurevolution/constitutionalism_2019_02_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61048"/>
            <a:ext cx="5533653" cy="283930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ésultat de recherche d'images pour &quot;海賊版違法化&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944609"/>
            <a:ext cx="3228787" cy="366970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6016" y="4718501"/>
            <a:ext cx="1196049" cy="1196049"/>
          </a:xfrm>
          <a:prstGeom prst="rect">
            <a:avLst/>
          </a:prstGeom>
        </p:spPr>
      </p:pic>
    </p:spTree>
    <p:extLst>
      <p:ext uri="{BB962C8B-B14F-4D97-AF65-F5344CB8AC3E}">
        <p14:creationId xmlns:p14="http://schemas.microsoft.com/office/powerpoint/2010/main" val="331759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fade">
                                      <p:cBhvr>
                                        <p:cTn id="15" dur="500"/>
                                        <p:tgtEl>
                                          <p:spTgt spid="71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172"/>
                                        </p:tgtEl>
                                        <p:attrNameLst>
                                          <p:attrName>style.visibility</p:attrName>
                                        </p:attrNameLst>
                                      </p:cBhvr>
                                      <p:to>
                                        <p:strVal val="visible"/>
                                      </p:to>
                                    </p:set>
                                    <p:animEffect transition="in" filter="fade">
                                      <p:cBhvr>
                                        <p:cTn id="36" dur="500"/>
                                        <p:tgtEl>
                                          <p:spTgt spid="717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1192" y="687475"/>
            <a:ext cx="7989752" cy="869318"/>
          </a:xfrm>
        </p:spPr>
        <p:txBody>
          <a:bodyPr/>
          <a:lstStyle/>
          <a:p>
            <a:pPr algn="ctr"/>
            <a:r>
              <a:rPr lang="fr-FR" dirty="0" smtClean="0"/>
              <a:t>Les actions en justice</a:t>
            </a:r>
            <a:endParaRPr lang="fr-FR" dirty="0"/>
          </a:p>
        </p:txBody>
      </p:sp>
      <p:sp>
        <p:nvSpPr>
          <p:cNvPr id="3" name="Espace réservé du contenu 2"/>
          <p:cNvSpPr>
            <a:spLocks noGrp="1"/>
          </p:cNvSpPr>
          <p:nvPr>
            <p:ph idx="1"/>
          </p:nvPr>
        </p:nvSpPr>
        <p:spPr>
          <a:xfrm>
            <a:off x="107504" y="1916833"/>
            <a:ext cx="9036496" cy="4941168"/>
          </a:xfrm>
        </p:spPr>
        <p:txBody>
          <a:bodyPr anchor="t">
            <a:normAutofit fontScale="70000" lnSpcReduction="20000"/>
          </a:bodyPr>
          <a:lstStyle/>
          <a:p>
            <a:pPr algn="just">
              <a:buFont typeface="Wingdings" panose="05000000000000000000" pitchFamily="2" charset="2"/>
              <a:buChar char="v"/>
            </a:pPr>
            <a:r>
              <a:rPr lang="fr-FR" altLang="ja-JP" b="1" u="sng" dirty="0" smtClean="0"/>
              <a:t>Actions au civil</a:t>
            </a:r>
          </a:p>
          <a:p>
            <a:pPr algn="just">
              <a:buFont typeface="Wingdings" panose="05000000000000000000" pitchFamily="2" charset="2"/>
              <a:buChar char="v"/>
            </a:pPr>
            <a:r>
              <a:rPr lang="fr-FR" altLang="ja-JP" dirty="0" smtClean="0">
                <a:solidFill>
                  <a:schemeClr val="accent2"/>
                </a:solidFill>
              </a:rPr>
              <a:t>Action en cessation </a:t>
            </a:r>
            <a:r>
              <a:rPr lang="fr-FR" altLang="ja-JP" dirty="0" smtClean="0"/>
              <a:t>(</a:t>
            </a:r>
            <a:r>
              <a:rPr lang="ja-JP" altLang="fr-FR" dirty="0" smtClean="0"/>
              <a:t>差止請求</a:t>
            </a:r>
            <a:r>
              <a:rPr lang="en-US" altLang="ja-JP" dirty="0" smtClean="0"/>
              <a:t> </a:t>
            </a:r>
            <a:r>
              <a:rPr lang="ja-JP" altLang="fr-FR" sz="1600" dirty="0" smtClean="0"/>
              <a:t>さしとめせいきゅう</a:t>
            </a:r>
            <a:r>
              <a:rPr lang="fr-FR" altLang="ja-JP" dirty="0" smtClean="0"/>
              <a:t>) : </a:t>
            </a:r>
            <a:r>
              <a:rPr lang="fr-FR" altLang="ja-JP" dirty="0" smtClean="0">
                <a:sym typeface="Wingdings" panose="05000000000000000000" pitchFamily="2" charset="2"/>
              </a:rPr>
              <a:t>but de faire cesser l’infraction et ses conséquences ou d’empêcher la survenance imminente d’une infraction et d’un dommage. Juge peut demander l’intervention d’un personne qui ne serait pas responsable (Fournisseur d’accès internet, moteur de recherche par ex).</a:t>
            </a:r>
            <a:endParaRPr lang="fr-FR" altLang="ja-JP" dirty="0" smtClean="0"/>
          </a:p>
          <a:p>
            <a:pPr algn="just">
              <a:buFont typeface="Wingdings" panose="05000000000000000000" pitchFamily="2" charset="2"/>
              <a:buChar char="v"/>
            </a:pPr>
            <a:r>
              <a:rPr lang="fr-FR" altLang="ja-JP" dirty="0" smtClean="0">
                <a:solidFill>
                  <a:schemeClr val="accent2"/>
                </a:solidFill>
              </a:rPr>
              <a:t>Action indemnitaire </a:t>
            </a:r>
            <a:r>
              <a:rPr lang="fr-FR" altLang="ja-JP" dirty="0" smtClean="0"/>
              <a:t>(demande de réparation du dommage </a:t>
            </a:r>
            <a:r>
              <a:rPr lang="fr-FR" altLang="ja-JP" dirty="0" smtClean="0">
                <a:sym typeface="Wingdings" panose="05000000000000000000" pitchFamily="2" charset="2"/>
              </a:rPr>
              <a:t></a:t>
            </a:r>
            <a:r>
              <a:rPr lang="fr-FR" altLang="ja-JP" dirty="0" smtClean="0">
                <a:solidFill>
                  <a:schemeClr val="accent2"/>
                </a:solidFill>
              </a:rPr>
              <a:t>dommages-intérêts</a:t>
            </a:r>
            <a:r>
              <a:rPr lang="fr-FR" altLang="ja-JP" dirty="0" smtClean="0"/>
              <a:t>) (</a:t>
            </a:r>
            <a:r>
              <a:rPr lang="ja-JP" altLang="fr-FR" dirty="0" smtClean="0"/>
              <a:t>損害賠償請求</a:t>
            </a:r>
            <a:r>
              <a:rPr lang="en-US" altLang="ja-JP" dirty="0" smtClean="0"/>
              <a:t> </a:t>
            </a:r>
            <a:r>
              <a:rPr lang="ja-JP" altLang="fr-FR" sz="1400" dirty="0" smtClean="0"/>
              <a:t>そんがいばい</a:t>
            </a:r>
            <a:r>
              <a:rPr lang="ja-JP" altLang="fr-FR" sz="1400" dirty="0"/>
              <a:t>し</a:t>
            </a:r>
            <a:r>
              <a:rPr lang="ja-JP" altLang="fr-FR" sz="1400" dirty="0" smtClean="0"/>
              <a:t>ょうせいきゅう</a:t>
            </a:r>
            <a:r>
              <a:rPr lang="fr-FR" altLang="ja-JP" dirty="0" smtClean="0"/>
              <a:t>) </a:t>
            </a:r>
            <a:r>
              <a:rPr lang="fr-FR" altLang="ja-JP" dirty="0" smtClean="0">
                <a:sym typeface="Wingdings" panose="05000000000000000000" pitchFamily="2" charset="2"/>
              </a:rPr>
              <a:t>délai de 20 ans.</a:t>
            </a:r>
            <a:endParaRPr lang="fr-FR" altLang="ja-JP" dirty="0" smtClean="0"/>
          </a:p>
          <a:p>
            <a:pPr algn="just">
              <a:buFont typeface="Wingdings" panose="05000000000000000000" pitchFamily="2" charset="2"/>
              <a:buChar char="v"/>
            </a:pPr>
            <a:r>
              <a:rPr lang="fr-FR" altLang="ja-JP" dirty="0" smtClean="0">
                <a:solidFill>
                  <a:schemeClr val="accent2"/>
                </a:solidFill>
              </a:rPr>
              <a:t>Action en enrichissement illégitime </a:t>
            </a:r>
            <a:r>
              <a:rPr lang="fr-FR" altLang="ja-JP" dirty="0" smtClean="0"/>
              <a:t>(</a:t>
            </a:r>
            <a:r>
              <a:rPr lang="ja-JP" altLang="fr-FR" dirty="0" smtClean="0"/>
              <a:t>不当利得返還請求　</a:t>
            </a:r>
            <a:r>
              <a:rPr lang="ja-JP" altLang="fr-FR" sz="1400" dirty="0" smtClean="0"/>
              <a:t>ふとうりとくへんかんせいきゅう</a:t>
            </a:r>
            <a:r>
              <a:rPr lang="fr-FR" altLang="ja-JP" dirty="0" smtClean="0"/>
              <a:t>) </a:t>
            </a:r>
            <a:r>
              <a:rPr lang="fr-FR" altLang="ja-JP" dirty="0">
                <a:sym typeface="Wingdings" panose="05000000000000000000" pitchFamily="2" charset="2"/>
              </a:rPr>
              <a:t>Restitution de l’enrichissement illégitime. </a:t>
            </a:r>
            <a:r>
              <a:rPr lang="fr-FR" altLang="ja-JP" dirty="0" smtClean="0">
                <a:sym typeface="Wingdings" panose="05000000000000000000" pitchFamily="2" charset="2"/>
              </a:rPr>
              <a:t>Notion qui n’existe pas en France, mais qui est comprise dans l’action en dommages-intérêts. </a:t>
            </a:r>
            <a:endParaRPr lang="fr-FR" altLang="ja-JP" dirty="0" smtClean="0"/>
          </a:p>
          <a:p>
            <a:pPr algn="just">
              <a:buFont typeface="Wingdings" panose="05000000000000000000" pitchFamily="2" charset="2"/>
              <a:buChar char="v"/>
            </a:pPr>
            <a:r>
              <a:rPr lang="fr-FR" altLang="zh-TW" dirty="0" smtClean="0">
                <a:solidFill>
                  <a:schemeClr val="accent2"/>
                </a:solidFill>
              </a:rPr>
              <a:t>Action en « rétablissement de l’honneur » </a:t>
            </a:r>
            <a:r>
              <a:rPr lang="fr-FR" altLang="zh-TW" dirty="0" smtClean="0"/>
              <a:t>(</a:t>
            </a:r>
            <a:r>
              <a:rPr lang="zh-TW" altLang="fr-FR" sz="1900" dirty="0">
                <a:latin typeface="MS Gothic" panose="020B0609070205080204" pitchFamily="49" charset="-128"/>
                <a:ea typeface="MS Gothic" panose="020B0609070205080204" pitchFamily="49" charset="-128"/>
              </a:rPr>
              <a:t>名誉回復措置請</a:t>
            </a:r>
            <a:r>
              <a:rPr lang="zh-TW" altLang="fr-FR" sz="1900" dirty="0" smtClean="0">
                <a:latin typeface="MS Gothic" panose="020B0609070205080204" pitchFamily="49" charset="-128"/>
                <a:ea typeface="MS Gothic" panose="020B0609070205080204" pitchFamily="49" charset="-128"/>
              </a:rPr>
              <a:t>求 </a:t>
            </a:r>
            <a:r>
              <a:rPr lang="ja-JP" altLang="fr-FR" sz="1400" dirty="0" smtClean="0">
                <a:latin typeface="MS Gothic" panose="020B0609070205080204" pitchFamily="49" charset="-128"/>
                <a:ea typeface="MS Gothic" panose="020B0609070205080204" pitchFamily="49" charset="-128"/>
              </a:rPr>
              <a:t>めいよかいふくそちせいきゅう</a:t>
            </a:r>
            <a:r>
              <a:rPr lang="fr-FR" altLang="ja-JP" sz="1900" dirty="0" smtClean="0">
                <a:latin typeface="+mj-lt"/>
              </a:rPr>
              <a:t>) </a:t>
            </a:r>
            <a:r>
              <a:rPr lang="fr-FR" altLang="ja-JP" sz="1900" dirty="0" smtClean="0">
                <a:latin typeface="+mj-lt"/>
                <a:sym typeface="Wingdings" panose="05000000000000000000" pitchFamily="2" charset="2"/>
              </a:rPr>
              <a:t>sorte de droit réponse</a:t>
            </a:r>
            <a:endParaRPr lang="zh-TW" altLang="fr-FR" sz="1900" dirty="0">
              <a:latin typeface="+mj-lt"/>
            </a:endParaRPr>
          </a:p>
          <a:p>
            <a:pPr algn="just">
              <a:buFont typeface="Wingdings" panose="05000000000000000000" pitchFamily="2" charset="2"/>
              <a:buChar char="v"/>
            </a:pPr>
            <a:endParaRPr lang="fr-FR" altLang="ja-JP" dirty="0" smtClean="0"/>
          </a:p>
          <a:p>
            <a:pPr algn="just">
              <a:buFont typeface="Wingdings" panose="05000000000000000000" pitchFamily="2" charset="2"/>
              <a:buChar char="v"/>
            </a:pPr>
            <a:r>
              <a:rPr lang="fr-FR" altLang="ja-JP" b="1" u="sng" dirty="0" smtClean="0"/>
              <a:t>Actions au pénal </a:t>
            </a:r>
          </a:p>
          <a:p>
            <a:pPr algn="just">
              <a:buFont typeface="Wingdings" panose="05000000000000000000" pitchFamily="2" charset="2"/>
              <a:buChar char="v"/>
            </a:pPr>
            <a:r>
              <a:rPr lang="fr-FR" dirty="0" smtClean="0"/>
              <a:t>Les infractions à la propriété intellectuelle ne peuvent être poursuivies qu’avec une </a:t>
            </a:r>
            <a:r>
              <a:rPr lang="fr-FR" dirty="0" smtClean="0">
                <a:solidFill>
                  <a:schemeClr val="accent2"/>
                </a:solidFill>
              </a:rPr>
              <a:t>plainte des ayants droit</a:t>
            </a:r>
            <a:r>
              <a:rPr lang="fr-FR" dirty="0" smtClean="0"/>
              <a:t> (le ministère public, c’est-à-dire le procureur, ne peut pas poursuivre sans cette plainte). On parle de </a:t>
            </a:r>
            <a:r>
              <a:rPr lang="ja-JP" altLang="fr-FR" dirty="0" smtClean="0">
                <a:solidFill>
                  <a:schemeClr val="accent2"/>
                </a:solidFill>
              </a:rPr>
              <a:t>親告罪</a:t>
            </a:r>
            <a:r>
              <a:rPr lang="fr-FR" altLang="ja-JP" dirty="0" smtClean="0"/>
              <a:t>.</a:t>
            </a:r>
            <a:endParaRPr lang="fr-FR" dirty="0" smtClean="0"/>
          </a:p>
          <a:p>
            <a:pPr algn="just">
              <a:buFont typeface="Wingdings" panose="05000000000000000000" pitchFamily="2" charset="2"/>
              <a:buChar char="v"/>
            </a:pPr>
            <a:r>
              <a:rPr lang="fr-FR" dirty="0" smtClean="0"/>
              <a:t>Jusqu’à </a:t>
            </a:r>
            <a:r>
              <a:rPr lang="fr-FR" dirty="0" smtClean="0">
                <a:solidFill>
                  <a:schemeClr val="accent2"/>
                </a:solidFill>
              </a:rPr>
              <a:t>10 ans </a:t>
            </a:r>
            <a:r>
              <a:rPr lang="fr-FR" dirty="0" smtClean="0"/>
              <a:t>de prison et </a:t>
            </a:r>
            <a:r>
              <a:rPr lang="fr-FR" dirty="0" smtClean="0">
                <a:solidFill>
                  <a:schemeClr val="accent2"/>
                </a:solidFill>
              </a:rPr>
              <a:t>10M</a:t>
            </a:r>
            <a:r>
              <a:rPr lang="ja-JP" altLang="fr-FR" dirty="0" smtClean="0">
                <a:solidFill>
                  <a:schemeClr val="accent2"/>
                </a:solidFill>
              </a:rPr>
              <a:t>￥</a:t>
            </a:r>
            <a:r>
              <a:rPr lang="fr-FR" dirty="0" smtClean="0"/>
              <a:t> (77K€) d’amende </a:t>
            </a:r>
            <a:r>
              <a:rPr lang="fr-FR" dirty="0" smtClean="0">
                <a:sym typeface="Wingdings" panose="05000000000000000000" pitchFamily="2" charset="2"/>
              </a:rPr>
              <a:t></a:t>
            </a:r>
            <a:r>
              <a:rPr lang="fr-FR" dirty="0" smtClean="0">
                <a:solidFill>
                  <a:schemeClr val="accent2"/>
                </a:solidFill>
                <a:sym typeface="Wingdings" panose="05000000000000000000" pitchFamily="2" charset="2"/>
              </a:rPr>
              <a:t>Infraction des </a:t>
            </a:r>
            <a:r>
              <a:rPr lang="fr-FR" smtClean="0">
                <a:solidFill>
                  <a:schemeClr val="accent2"/>
                </a:solidFill>
                <a:sym typeface="Wingdings" panose="05000000000000000000" pitchFamily="2" charset="2"/>
              </a:rPr>
              <a:t>droit</a:t>
            </a:r>
            <a:r>
              <a:rPr lang="fr-FR">
                <a:solidFill>
                  <a:schemeClr val="accent2"/>
                </a:solidFill>
                <a:sym typeface="Wingdings" panose="05000000000000000000" pitchFamily="2" charset="2"/>
              </a:rPr>
              <a:t>s</a:t>
            </a:r>
            <a:r>
              <a:rPr lang="fr-FR" smtClean="0">
                <a:solidFill>
                  <a:schemeClr val="accent2"/>
                </a:solidFill>
                <a:sym typeface="Wingdings" panose="05000000000000000000" pitchFamily="2" charset="2"/>
              </a:rPr>
              <a:t> patrimoniaux </a:t>
            </a:r>
            <a:r>
              <a:rPr lang="fr-FR" dirty="0" smtClean="0">
                <a:solidFill>
                  <a:schemeClr val="accent2"/>
                </a:solidFill>
                <a:sym typeface="Wingdings" panose="05000000000000000000" pitchFamily="2" charset="2"/>
              </a:rPr>
              <a:t>et voisins </a:t>
            </a:r>
            <a:r>
              <a:rPr lang="fr-FR" dirty="0" smtClean="0">
                <a:sym typeface="Wingdings" panose="05000000000000000000" pitchFamily="2" charset="2"/>
              </a:rPr>
              <a:t>(</a:t>
            </a:r>
            <a:r>
              <a:rPr lang="ja-JP" altLang="fr-FR" dirty="0">
                <a:sym typeface="Wingdings" panose="05000000000000000000" pitchFamily="2" charset="2"/>
              </a:rPr>
              <a:t>著作権法</a:t>
            </a:r>
            <a:r>
              <a:rPr lang="fr-FR" dirty="0" smtClean="0">
                <a:sym typeface="Wingdings" panose="05000000000000000000" pitchFamily="2" charset="2"/>
              </a:rPr>
              <a:t>119</a:t>
            </a:r>
            <a:r>
              <a:rPr lang="ja-JP" altLang="fr-FR" dirty="0" smtClean="0">
                <a:sym typeface="Wingdings" panose="05000000000000000000" pitchFamily="2" charset="2"/>
              </a:rPr>
              <a:t>条</a:t>
            </a:r>
            <a:r>
              <a:rPr lang="fr-FR" altLang="ja-JP" dirty="0" smtClean="0">
                <a:sym typeface="Wingdings" panose="05000000000000000000" pitchFamily="2" charset="2"/>
              </a:rPr>
              <a:t>)</a:t>
            </a:r>
            <a:endParaRPr lang="fr-FR" dirty="0" smtClean="0"/>
          </a:p>
          <a:p>
            <a:pPr algn="just">
              <a:buFont typeface="Wingdings" panose="05000000000000000000" pitchFamily="2" charset="2"/>
              <a:buChar char="v"/>
            </a:pPr>
            <a:r>
              <a:rPr lang="fr-FR" dirty="0" smtClean="0">
                <a:sym typeface="Wingdings" panose="05000000000000000000" pitchFamily="2" charset="2"/>
              </a:rPr>
              <a:t>Jusqu’à </a:t>
            </a:r>
            <a:r>
              <a:rPr lang="fr-FR" dirty="0" smtClean="0">
                <a:solidFill>
                  <a:schemeClr val="accent2"/>
                </a:solidFill>
              </a:rPr>
              <a:t>5 ans </a:t>
            </a:r>
            <a:r>
              <a:rPr lang="fr-FR" dirty="0" smtClean="0"/>
              <a:t>de prison et </a:t>
            </a:r>
            <a:r>
              <a:rPr lang="fr-FR" dirty="0" smtClean="0">
                <a:solidFill>
                  <a:schemeClr val="accent2"/>
                </a:solidFill>
              </a:rPr>
              <a:t>5M</a:t>
            </a:r>
            <a:r>
              <a:rPr lang="ja-JP" altLang="fr-FR" dirty="0" smtClean="0">
                <a:solidFill>
                  <a:schemeClr val="accent2"/>
                </a:solidFill>
              </a:rPr>
              <a:t>￥</a:t>
            </a:r>
            <a:r>
              <a:rPr lang="fr-FR" dirty="0" smtClean="0"/>
              <a:t> (38K€) d’amende </a:t>
            </a:r>
            <a:r>
              <a:rPr lang="fr-FR" dirty="0" smtClean="0">
                <a:sym typeface="Wingdings" panose="05000000000000000000" pitchFamily="2" charset="2"/>
              </a:rPr>
              <a:t></a:t>
            </a:r>
            <a:r>
              <a:rPr lang="fr-FR" dirty="0" smtClean="0">
                <a:solidFill>
                  <a:schemeClr val="accent2"/>
                </a:solidFill>
                <a:sym typeface="Wingdings" panose="05000000000000000000" pitchFamily="2" charset="2"/>
              </a:rPr>
              <a:t>Infraction du droit moral </a:t>
            </a:r>
            <a:r>
              <a:rPr lang="fr-FR" dirty="0" smtClean="0">
                <a:sym typeface="Wingdings" panose="05000000000000000000" pitchFamily="2" charset="2"/>
              </a:rPr>
              <a:t>(</a:t>
            </a:r>
            <a:r>
              <a:rPr lang="ja-JP" altLang="fr-FR" dirty="0">
                <a:sym typeface="Wingdings" panose="05000000000000000000" pitchFamily="2" charset="2"/>
              </a:rPr>
              <a:t>著作権法</a:t>
            </a:r>
            <a:r>
              <a:rPr lang="fr-FR" dirty="0" smtClean="0">
                <a:sym typeface="Wingdings" panose="05000000000000000000" pitchFamily="2" charset="2"/>
              </a:rPr>
              <a:t>119</a:t>
            </a:r>
            <a:r>
              <a:rPr lang="ja-JP" altLang="fr-FR" dirty="0" smtClean="0">
                <a:sym typeface="Wingdings" panose="05000000000000000000" pitchFamily="2" charset="2"/>
              </a:rPr>
              <a:t>条</a:t>
            </a:r>
            <a:r>
              <a:rPr lang="fr-FR" altLang="ja-JP" dirty="0" smtClean="0">
                <a:sym typeface="Wingdings" panose="05000000000000000000" pitchFamily="2" charset="2"/>
              </a:rPr>
              <a:t>2</a:t>
            </a:r>
            <a:r>
              <a:rPr lang="ja-JP" altLang="fr-FR" dirty="0" smtClean="0">
                <a:sym typeface="Wingdings" panose="05000000000000000000" pitchFamily="2" charset="2"/>
              </a:rPr>
              <a:t>項</a:t>
            </a:r>
            <a:r>
              <a:rPr lang="fr-FR" altLang="ja-JP" dirty="0" smtClean="0">
                <a:sym typeface="Wingdings" panose="05000000000000000000" pitchFamily="2" charset="2"/>
              </a:rPr>
              <a:t>) même quand l’auteur est décédé (pas besoin de plainte en l’occurrence)</a:t>
            </a:r>
            <a:endParaRPr lang="fr-FR" dirty="0" smtClean="0"/>
          </a:p>
          <a:p>
            <a:pPr algn="just">
              <a:buFont typeface="Wingdings" panose="05000000000000000000" pitchFamily="2" charset="2"/>
              <a:buChar char="v"/>
            </a:pPr>
            <a:r>
              <a:rPr lang="fr-FR" dirty="0" smtClean="0"/>
              <a:t>Jusqu’à </a:t>
            </a:r>
            <a:r>
              <a:rPr lang="fr-FR" dirty="0" smtClean="0">
                <a:solidFill>
                  <a:schemeClr val="accent2"/>
                </a:solidFill>
              </a:rPr>
              <a:t>2 ans</a:t>
            </a:r>
            <a:r>
              <a:rPr lang="fr-FR" dirty="0" smtClean="0"/>
              <a:t> de prison et </a:t>
            </a:r>
            <a:r>
              <a:rPr lang="fr-FR" dirty="0" smtClean="0">
                <a:solidFill>
                  <a:schemeClr val="accent2"/>
                </a:solidFill>
              </a:rPr>
              <a:t>2M</a:t>
            </a:r>
            <a:r>
              <a:rPr lang="ja-JP" altLang="fr-FR" dirty="0" smtClean="0">
                <a:solidFill>
                  <a:schemeClr val="accent2"/>
                </a:solidFill>
              </a:rPr>
              <a:t>￥</a:t>
            </a:r>
            <a:r>
              <a:rPr lang="fr-FR" altLang="ja-JP" dirty="0" smtClean="0"/>
              <a:t> </a:t>
            </a:r>
            <a:r>
              <a:rPr lang="fr-FR" dirty="0" smtClean="0"/>
              <a:t>(15K€) d’amende </a:t>
            </a:r>
            <a:r>
              <a:rPr lang="fr-FR" dirty="0" smtClean="0">
                <a:sym typeface="Wingdings" panose="05000000000000000000" pitchFamily="2" charset="2"/>
              </a:rPr>
              <a:t></a:t>
            </a:r>
            <a:r>
              <a:rPr lang="fr-FR" i="1" dirty="0" smtClean="0">
                <a:solidFill>
                  <a:schemeClr val="accent2"/>
                </a:solidFill>
                <a:sym typeface="Wingdings" panose="05000000000000000000" pitchFamily="2" charset="2"/>
              </a:rPr>
              <a:t>downloader</a:t>
            </a:r>
            <a:r>
              <a:rPr lang="fr-FR" i="1" dirty="0" smtClean="0">
                <a:sym typeface="Wingdings" panose="05000000000000000000" pitchFamily="2" charset="2"/>
              </a:rPr>
              <a:t> </a:t>
            </a:r>
            <a:r>
              <a:rPr lang="fr-FR" dirty="0" smtClean="0">
                <a:sym typeface="Wingdings" panose="05000000000000000000" pitchFamily="2" charset="2"/>
              </a:rPr>
              <a:t>(</a:t>
            </a:r>
            <a:r>
              <a:rPr lang="ja-JP" altLang="fr-FR" dirty="0">
                <a:sym typeface="Wingdings" panose="05000000000000000000" pitchFamily="2" charset="2"/>
              </a:rPr>
              <a:t>著作権法</a:t>
            </a:r>
            <a:r>
              <a:rPr lang="fr-FR" dirty="0" smtClean="0">
                <a:sym typeface="Wingdings" panose="05000000000000000000" pitchFamily="2" charset="2"/>
              </a:rPr>
              <a:t>119</a:t>
            </a:r>
            <a:r>
              <a:rPr lang="ja-JP" altLang="fr-FR" dirty="0" smtClean="0">
                <a:sym typeface="Wingdings" panose="05000000000000000000" pitchFamily="2" charset="2"/>
              </a:rPr>
              <a:t>条</a:t>
            </a:r>
            <a:r>
              <a:rPr lang="fr-FR" altLang="ja-JP" dirty="0" smtClean="0">
                <a:sym typeface="Wingdings" panose="05000000000000000000" pitchFamily="2" charset="2"/>
              </a:rPr>
              <a:t>3</a:t>
            </a:r>
            <a:r>
              <a:rPr lang="ja-JP" altLang="fr-FR" dirty="0" smtClean="0">
                <a:sym typeface="Wingdings" panose="05000000000000000000" pitchFamily="2" charset="2"/>
              </a:rPr>
              <a:t>項</a:t>
            </a:r>
            <a:r>
              <a:rPr lang="fr-FR" altLang="ja-JP" dirty="0" smtClean="0">
                <a:sym typeface="Wingdings" panose="05000000000000000000" pitchFamily="2" charset="2"/>
              </a:rPr>
              <a:t>)</a:t>
            </a:r>
          </a:p>
          <a:p>
            <a:pPr algn="just">
              <a:buFont typeface="Wingdings" panose="05000000000000000000" pitchFamily="2" charset="2"/>
              <a:buChar char="v"/>
            </a:pPr>
            <a:r>
              <a:rPr lang="fr-FR" dirty="0" smtClean="0">
                <a:sym typeface="Wingdings" panose="05000000000000000000" pitchFamily="2" charset="2"/>
              </a:rPr>
              <a:t>Les entités (</a:t>
            </a:r>
            <a:r>
              <a:rPr lang="fr-FR" dirty="0" smtClean="0">
                <a:solidFill>
                  <a:schemeClr val="accent2"/>
                </a:solidFill>
                <a:sym typeface="Wingdings" panose="05000000000000000000" pitchFamily="2" charset="2"/>
              </a:rPr>
              <a:t>entreprises</a:t>
            </a:r>
            <a:r>
              <a:rPr lang="fr-FR" dirty="0" smtClean="0">
                <a:sym typeface="Wingdings" panose="05000000000000000000" pitchFamily="2" charset="2"/>
              </a:rPr>
              <a:t>) auxquelles appartenait le délinquant risquent jusqu’à </a:t>
            </a:r>
            <a:r>
              <a:rPr lang="fr-FR" dirty="0" smtClean="0">
                <a:solidFill>
                  <a:schemeClr val="accent2"/>
                </a:solidFill>
                <a:sym typeface="Wingdings" panose="05000000000000000000" pitchFamily="2" charset="2"/>
              </a:rPr>
              <a:t>300M</a:t>
            </a:r>
            <a:r>
              <a:rPr lang="ja-JP" altLang="fr-FR" dirty="0" smtClean="0">
                <a:solidFill>
                  <a:schemeClr val="accent2"/>
                </a:solidFill>
                <a:sym typeface="Wingdings" panose="05000000000000000000" pitchFamily="2" charset="2"/>
              </a:rPr>
              <a:t>￥</a:t>
            </a:r>
            <a:r>
              <a:rPr lang="en-US" altLang="ja-JP" dirty="0" smtClean="0">
                <a:sym typeface="Wingdings" panose="05000000000000000000" pitchFamily="2" charset="2"/>
              </a:rPr>
              <a:t> </a:t>
            </a:r>
            <a:r>
              <a:rPr lang="fr-FR" altLang="ja-JP" dirty="0" smtClean="0">
                <a:sym typeface="Wingdings" panose="05000000000000000000" pitchFamily="2" charset="2"/>
              </a:rPr>
              <a:t>(2,3M€) d’amende </a:t>
            </a:r>
            <a:r>
              <a:rPr lang="fr-FR" dirty="0" smtClean="0">
                <a:sym typeface="Wingdings" panose="05000000000000000000" pitchFamily="2" charset="2"/>
              </a:rPr>
              <a:t>(</a:t>
            </a:r>
            <a:r>
              <a:rPr lang="ja-JP" altLang="fr-FR" dirty="0">
                <a:sym typeface="Wingdings" panose="05000000000000000000" pitchFamily="2" charset="2"/>
              </a:rPr>
              <a:t>著作権法</a:t>
            </a:r>
            <a:r>
              <a:rPr lang="fr-FR" dirty="0" smtClean="0">
                <a:sym typeface="Wingdings" panose="05000000000000000000" pitchFamily="2" charset="2"/>
              </a:rPr>
              <a:t>124</a:t>
            </a:r>
            <a:r>
              <a:rPr lang="ja-JP" altLang="fr-FR" dirty="0" smtClean="0">
                <a:sym typeface="Wingdings" panose="05000000000000000000" pitchFamily="2" charset="2"/>
              </a:rPr>
              <a:t>条</a:t>
            </a:r>
            <a:r>
              <a:rPr lang="fr-FR" altLang="ja-JP" dirty="0" smtClean="0">
                <a:sym typeface="Wingdings" panose="05000000000000000000" pitchFamily="2" charset="2"/>
              </a:rPr>
              <a:t>)</a:t>
            </a:r>
          </a:p>
          <a:p>
            <a:pPr algn="just">
              <a:buFont typeface="Wingdings" panose="05000000000000000000" pitchFamily="2" charset="2"/>
              <a:buChar char="v"/>
            </a:pPr>
            <a:endParaRPr lang="fr-FR" altLang="ja-JP" dirty="0" smtClean="0">
              <a:sym typeface="Wingdings" panose="05000000000000000000" pitchFamily="2" charset="2"/>
            </a:endParaRPr>
          </a:p>
          <a:p>
            <a:pPr algn="just">
              <a:buFont typeface="Wingdings" panose="05000000000000000000" pitchFamily="2" charset="2"/>
              <a:buChar char="v"/>
            </a:pPr>
            <a:r>
              <a:rPr lang="fr-FR" altLang="ja-JP" u="sng" dirty="0" smtClean="0">
                <a:sym typeface="Wingdings" panose="05000000000000000000" pitchFamily="2" charset="2"/>
              </a:rPr>
              <a:t>Actions/sanctions en France </a:t>
            </a:r>
            <a:r>
              <a:rPr lang="fr-FR" altLang="ja-JP" dirty="0" smtClean="0">
                <a:sym typeface="Wingdings" panose="05000000000000000000" pitchFamily="2" charset="2"/>
              </a:rPr>
              <a:t>: </a:t>
            </a:r>
            <a:r>
              <a:rPr lang="fr-FR" dirty="0">
                <a:hlinkClick r:id="rId2"/>
              </a:rPr>
              <a:t>https://www.legavox.fr/blog/maitre-anthony-bem/recours-violation-droits-auteur-action-3923.htm</a:t>
            </a:r>
            <a:endParaRPr lang="fr-FR" altLang="ja-JP" dirty="0">
              <a:sym typeface="Wingdings" panose="05000000000000000000" pitchFamily="2" charset="2"/>
            </a:endParaRPr>
          </a:p>
          <a:p>
            <a:pPr algn="just">
              <a:buFont typeface="Wingdings" panose="05000000000000000000" pitchFamily="2" charset="2"/>
              <a:buChar char="v"/>
            </a:pPr>
            <a:endParaRPr lang="fr-FR" dirty="0" smtClean="0"/>
          </a:p>
          <a:p>
            <a:pPr marL="0" indent="0" algn="just">
              <a:buNone/>
            </a:pPr>
            <a:endParaRPr lang="fr-FR" dirty="0"/>
          </a:p>
        </p:txBody>
      </p:sp>
    </p:spTree>
    <p:extLst>
      <p:ext uri="{BB962C8B-B14F-4D97-AF65-F5344CB8AC3E}">
        <p14:creationId xmlns:p14="http://schemas.microsoft.com/office/powerpoint/2010/main" val="19644055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608486" y="687474"/>
            <a:ext cx="3962458" cy="1083329"/>
          </a:xfrm>
        </p:spPr>
        <p:txBody>
          <a:bodyPr>
            <a:noAutofit/>
          </a:bodyPr>
          <a:lstStyle/>
          <a:p>
            <a:pPr algn="ctr"/>
            <a:r>
              <a:rPr lang="fr-FR" sz="2000" dirty="0" smtClean="0"/>
              <a:t>La haute cour de la propriété intellectuelle </a:t>
            </a:r>
            <a:br>
              <a:rPr lang="fr-FR" sz="2000" dirty="0" smtClean="0"/>
            </a:br>
            <a:r>
              <a:rPr lang="fr-FR" sz="2000" dirty="0" smtClean="0"/>
              <a:t>(</a:t>
            </a:r>
            <a:r>
              <a:rPr lang="ja-JP" altLang="fr-FR" sz="2000" dirty="0" smtClean="0"/>
              <a:t>知</a:t>
            </a:r>
            <a:r>
              <a:rPr lang="ja-JP" altLang="fr-FR" sz="2000" dirty="0"/>
              <a:t>的財産高等裁判</a:t>
            </a:r>
            <a:r>
              <a:rPr lang="ja-JP" altLang="fr-FR" sz="2000" dirty="0" smtClean="0"/>
              <a:t>所</a:t>
            </a:r>
            <a:r>
              <a:rPr lang="fr-FR" altLang="ja-JP" sz="2000" dirty="0" smtClean="0"/>
              <a:t>)</a:t>
            </a:r>
            <a:endParaRPr lang="fr-FR" sz="2000" dirty="0"/>
          </a:p>
        </p:txBody>
      </p:sp>
      <p:sp>
        <p:nvSpPr>
          <p:cNvPr id="7" name="Espace réservé du contenu 2"/>
          <p:cNvSpPr txBox="1">
            <a:spLocks/>
          </p:cNvSpPr>
          <p:nvPr/>
        </p:nvSpPr>
        <p:spPr>
          <a:xfrm>
            <a:off x="-76765" y="5530654"/>
            <a:ext cx="2987823" cy="1327346"/>
          </a:xfrm>
          <a:prstGeom prst="rect">
            <a:avLst/>
          </a:prstGeom>
        </p:spPr>
        <p:txBody>
          <a:bodyPr vert="horz" lIns="91440" tIns="45720" rIns="91440" bIns="45720" rtlCol="0" anchor="t">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Font typeface="Wingdings" panose="05000000000000000000" pitchFamily="2" charset="2"/>
              <a:buChar char="v"/>
            </a:pPr>
            <a:r>
              <a:rPr lang="fr-FR" dirty="0" smtClean="0"/>
              <a:t>Depuis 2005, il existe une Haute cour spécialisée dans le droit de la propriété intellectuelle </a:t>
            </a:r>
            <a:r>
              <a:rPr lang="fr-FR" altLang="ja-JP" dirty="0" smtClean="0">
                <a:sym typeface="Wingdings" panose="05000000000000000000" pitchFamily="2" charset="2"/>
              </a:rPr>
              <a:t> section de la CA de Tokyo.</a:t>
            </a:r>
          </a:p>
          <a:p>
            <a:pPr algn="just">
              <a:buFont typeface="Wingdings" panose="05000000000000000000" pitchFamily="2" charset="2"/>
              <a:buChar char="v"/>
            </a:pPr>
            <a:r>
              <a:rPr lang="fr-FR" altLang="ja-JP" dirty="0" smtClean="0">
                <a:sym typeface="Wingdings" panose="05000000000000000000" pitchFamily="2" charset="2"/>
              </a:rPr>
              <a:t>Délais largement réduits depuis 2005 (20 mois en moyenne avant…)</a:t>
            </a:r>
          </a:p>
          <a:p>
            <a:pPr algn="just">
              <a:buFont typeface="Wingdings" panose="05000000000000000000" pitchFamily="2" charset="2"/>
              <a:buChar char="v"/>
            </a:pPr>
            <a:r>
              <a:rPr lang="fr-FR" dirty="0" smtClean="0"/>
              <a:t>Site officiel de la Haute cour en français : </a:t>
            </a:r>
            <a:r>
              <a:rPr lang="fr-FR" dirty="0">
                <a:hlinkClick r:id="rId2"/>
              </a:rPr>
              <a:t>https://www.ip.courts.go.jp/fre/index.html</a:t>
            </a:r>
            <a:endParaRPr lang="fr-FR" dirty="0"/>
          </a:p>
        </p:txBody>
      </p:sp>
      <p:pic>
        <p:nvPicPr>
          <p:cNvPr id="5124" name="Picture 4" descr="Schéma de compétence pour les actions relatives au droit de la propriété intellectuelle : Présente les compétences respectives et le déroulement de la procédure dans les affaires civiles relatives au droit de la propriété intellectuelle et les actions en annulation de décision de l’Office National des Brev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66" y="703290"/>
            <a:ext cx="4698413" cy="479070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4"/>
          <a:stretch>
            <a:fillRect/>
          </a:stretch>
        </p:blipFill>
        <p:spPr>
          <a:xfrm>
            <a:off x="6185865" y="4067008"/>
            <a:ext cx="2952328" cy="2768111"/>
          </a:xfrm>
          <a:prstGeom prst="rect">
            <a:avLst/>
          </a:prstGeom>
        </p:spPr>
      </p:pic>
      <p:pic>
        <p:nvPicPr>
          <p:cNvPr id="10" name="Image 9"/>
          <p:cNvPicPr>
            <a:picLocks noChangeAspect="1"/>
          </p:cNvPicPr>
          <p:nvPr/>
        </p:nvPicPr>
        <p:blipFill>
          <a:blip r:embed="rId5"/>
          <a:stretch>
            <a:fillRect/>
          </a:stretch>
        </p:blipFill>
        <p:spPr>
          <a:xfrm>
            <a:off x="2987823" y="4005453"/>
            <a:ext cx="3044513" cy="2825627"/>
          </a:xfrm>
          <a:prstGeom prst="rect">
            <a:avLst/>
          </a:prstGeom>
        </p:spPr>
      </p:pic>
      <p:sp>
        <p:nvSpPr>
          <p:cNvPr id="11" name="ZoneTexte 10"/>
          <p:cNvSpPr txBox="1"/>
          <p:nvPr/>
        </p:nvSpPr>
        <p:spPr>
          <a:xfrm>
            <a:off x="6761929" y="3697676"/>
            <a:ext cx="1800200" cy="307777"/>
          </a:xfrm>
          <a:prstGeom prst="rect">
            <a:avLst/>
          </a:prstGeom>
          <a:noFill/>
        </p:spPr>
        <p:txBody>
          <a:bodyPr wrap="square" rtlCol="0">
            <a:spAutoFit/>
          </a:bodyPr>
          <a:lstStyle/>
          <a:p>
            <a:pPr algn="ctr"/>
            <a:r>
              <a:rPr lang="fr-FR" sz="1400" u="sng" dirty="0"/>
              <a:t>Seconde instance</a:t>
            </a:r>
          </a:p>
        </p:txBody>
      </p:sp>
      <p:sp>
        <p:nvSpPr>
          <p:cNvPr id="14" name="ZoneTexte 13"/>
          <p:cNvSpPr txBox="1"/>
          <p:nvPr/>
        </p:nvSpPr>
        <p:spPr>
          <a:xfrm>
            <a:off x="3635896" y="3632425"/>
            <a:ext cx="1475682" cy="307777"/>
          </a:xfrm>
          <a:prstGeom prst="rect">
            <a:avLst/>
          </a:prstGeom>
          <a:noFill/>
        </p:spPr>
        <p:txBody>
          <a:bodyPr wrap="square" rtlCol="0">
            <a:spAutoFit/>
          </a:bodyPr>
          <a:lstStyle/>
          <a:p>
            <a:r>
              <a:rPr lang="fr-FR" sz="1400" u="sng" dirty="0" smtClean="0"/>
              <a:t>Première instance</a:t>
            </a:r>
            <a:endParaRPr lang="fr-FR" sz="1400" u="sng" dirty="0"/>
          </a:p>
        </p:txBody>
      </p:sp>
      <p:pic>
        <p:nvPicPr>
          <p:cNvPr id="5126" name="Picture 6" descr="Résultat de recherche d'images pour &quot;知的財産高等裁判所&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5971" y="1832358"/>
            <a:ext cx="2391916" cy="194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840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smtClean="0"/>
              <a:t>Les licences à titre gratuit</a:t>
            </a:r>
            <a:endParaRPr lang="fr-FR" dirty="0"/>
          </a:p>
        </p:txBody>
      </p:sp>
      <p:sp>
        <p:nvSpPr>
          <p:cNvPr id="3" name="Espace réservé du contenu 2"/>
          <p:cNvSpPr>
            <a:spLocks noGrp="1"/>
          </p:cNvSpPr>
          <p:nvPr>
            <p:ph idx="1"/>
          </p:nvPr>
        </p:nvSpPr>
        <p:spPr>
          <a:xfrm>
            <a:off x="0" y="1988840"/>
            <a:ext cx="7164288" cy="4752528"/>
          </a:xfrm>
        </p:spPr>
        <p:txBody>
          <a:bodyPr anchor="t">
            <a:normAutofit fontScale="92500" lnSpcReduction="10000"/>
          </a:bodyPr>
          <a:lstStyle/>
          <a:p>
            <a:pPr algn="just">
              <a:buFont typeface="Wingdings" panose="05000000000000000000" pitchFamily="2" charset="2"/>
              <a:buChar char="v"/>
            </a:pPr>
            <a:r>
              <a:rPr lang="fr-FR" dirty="0" smtClean="0"/>
              <a:t>Idée de diffusion, réutilisation et modification </a:t>
            </a:r>
            <a:r>
              <a:rPr lang="fr-FR" dirty="0" smtClean="0">
                <a:solidFill>
                  <a:schemeClr val="accent2"/>
                </a:solidFill>
              </a:rPr>
              <a:t>libres</a:t>
            </a:r>
            <a:r>
              <a:rPr lang="fr-FR" dirty="0" smtClean="0"/>
              <a:t> et </a:t>
            </a:r>
            <a:r>
              <a:rPr lang="fr-FR" dirty="0" smtClean="0">
                <a:solidFill>
                  <a:schemeClr val="accent2"/>
                </a:solidFill>
              </a:rPr>
              <a:t>gratuites</a:t>
            </a:r>
            <a:r>
              <a:rPr lang="fr-FR" dirty="0" smtClean="0"/>
              <a:t> des savoirs et de la culture. Volonté de sortir de l’exclusivité de la propriété privée.</a:t>
            </a:r>
          </a:p>
          <a:p>
            <a:pPr algn="just">
              <a:buFont typeface="Wingdings" panose="05000000000000000000" pitchFamily="2" charset="2"/>
              <a:buChar char="v"/>
            </a:pPr>
            <a:r>
              <a:rPr lang="fr-FR" dirty="0" smtClean="0"/>
              <a:t>Le </a:t>
            </a:r>
            <a:r>
              <a:rPr lang="fr-FR" i="1" dirty="0" err="1" smtClean="0">
                <a:solidFill>
                  <a:schemeClr val="accent2"/>
                </a:solidFill>
              </a:rPr>
              <a:t>Copyleft</a:t>
            </a:r>
            <a:r>
              <a:rPr lang="fr-FR" i="1" dirty="0" smtClean="0"/>
              <a:t> </a:t>
            </a:r>
            <a:r>
              <a:rPr lang="fr-FR" dirty="0" smtClean="0"/>
              <a:t>(gauche d’auteur) : Les travaux dérivés auront aussi un </a:t>
            </a:r>
            <a:r>
              <a:rPr lang="fr-FR" i="1" dirty="0" err="1" smtClean="0"/>
              <a:t>copyleft</a:t>
            </a:r>
            <a:r>
              <a:rPr lang="fr-FR" dirty="0" smtClean="0"/>
              <a:t> (empêche une réappropriation de l’œuvre par un nouvel auteur). </a:t>
            </a:r>
          </a:p>
          <a:p>
            <a:pPr algn="just">
              <a:buFont typeface="Wingdings" panose="05000000000000000000" pitchFamily="2" charset="2"/>
              <a:buChar char="v"/>
            </a:pPr>
            <a:r>
              <a:rPr lang="fr-FR" dirty="0" smtClean="0"/>
              <a:t>Certains critiquent les « </a:t>
            </a:r>
            <a:r>
              <a:rPr lang="fr-FR" dirty="0" smtClean="0">
                <a:solidFill>
                  <a:schemeClr val="accent2"/>
                </a:solidFill>
              </a:rPr>
              <a:t>licences virales</a:t>
            </a:r>
            <a:r>
              <a:rPr lang="fr-FR" dirty="0" smtClean="0"/>
              <a:t> » qui transforment les logiciels propriétaires utilisant une partie de code de logiciel libre en logiciel libre…</a:t>
            </a:r>
          </a:p>
          <a:p>
            <a:pPr algn="just">
              <a:buFont typeface="Wingdings" panose="05000000000000000000" pitchFamily="2" charset="2"/>
              <a:buChar char="v"/>
            </a:pPr>
            <a:r>
              <a:rPr lang="fr-FR" dirty="0" smtClean="0"/>
              <a:t>Pour plus de détails sur les </a:t>
            </a:r>
            <a:r>
              <a:rPr lang="fr-FR" dirty="0" smtClean="0">
                <a:solidFill>
                  <a:schemeClr val="accent2"/>
                </a:solidFill>
              </a:rPr>
              <a:t>logiciels libres</a:t>
            </a:r>
            <a:r>
              <a:rPr lang="fr-FR" dirty="0" smtClean="0"/>
              <a:t>, </a:t>
            </a:r>
            <a:r>
              <a:rPr lang="fr-FR" dirty="0" smtClean="0">
                <a:solidFill>
                  <a:schemeClr val="accent2"/>
                </a:solidFill>
              </a:rPr>
              <a:t>l’</a:t>
            </a:r>
            <a:r>
              <a:rPr lang="fr-FR" dirty="0" err="1" smtClean="0">
                <a:solidFill>
                  <a:schemeClr val="accent2"/>
                </a:solidFill>
              </a:rPr>
              <a:t>Opensource</a:t>
            </a:r>
            <a:r>
              <a:rPr lang="fr-FR" dirty="0" smtClean="0"/>
              <a:t>, les </a:t>
            </a:r>
            <a:r>
              <a:rPr lang="fr-FR" dirty="0" smtClean="0">
                <a:solidFill>
                  <a:schemeClr val="accent2"/>
                </a:solidFill>
              </a:rPr>
              <a:t>licences gratuites en informatique</a:t>
            </a:r>
            <a:r>
              <a:rPr lang="fr-FR" dirty="0" smtClean="0"/>
              <a:t>, voir : </a:t>
            </a:r>
            <a:r>
              <a:rPr lang="fr-FR" dirty="0">
                <a:hlinkClick r:id="rId2"/>
              </a:rPr>
              <a:t>https://fr.wikipedia.org/wiki/Copyleft</a:t>
            </a:r>
            <a:endParaRPr lang="fr-FR" dirty="0" smtClean="0"/>
          </a:p>
          <a:p>
            <a:pPr>
              <a:buFont typeface="Wingdings" panose="05000000000000000000" pitchFamily="2" charset="2"/>
              <a:buChar char="v"/>
            </a:pPr>
            <a:r>
              <a:rPr lang="fr-FR" dirty="0" smtClean="0"/>
              <a:t>Des licences très connues et très flexibles sont les licences </a:t>
            </a:r>
            <a:r>
              <a:rPr lang="fr-FR" i="1" dirty="0" err="1" smtClean="0">
                <a:solidFill>
                  <a:schemeClr val="accent2"/>
                </a:solidFill>
              </a:rPr>
              <a:t>creative</a:t>
            </a:r>
            <a:r>
              <a:rPr lang="fr-FR" i="1" dirty="0" smtClean="0">
                <a:solidFill>
                  <a:schemeClr val="accent2"/>
                </a:solidFill>
              </a:rPr>
              <a:t> </a:t>
            </a:r>
            <a:r>
              <a:rPr lang="fr-FR" i="1" dirty="0" err="1" smtClean="0">
                <a:solidFill>
                  <a:schemeClr val="accent2"/>
                </a:solidFill>
              </a:rPr>
              <a:t>commons</a:t>
            </a:r>
            <a:r>
              <a:rPr lang="fr-FR" dirty="0" smtClean="0"/>
              <a:t/>
            </a:r>
            <a:br>
              <a:rPr lang="fr-FR" dirty="0" smtClean="0"/>
            </a:br>
            <a:r>
              <a:rPr lang="fr-FR" dirty="0" smtClean="0"/>
              <a:t>Vidéo </a:t>
            </a:r>
            <a:r>
              <a:rPr lang="fr-FR" dirty="0"/>
              <a:t>explicative </a:t>
            </a:r>
            <a:r>
              <a:rPr lang="fr-FR" dirty="0" smtClean="0"/>
              <a:t>: </a:t>
            </a:r>
            <a:r>
              <a:rPr lang="fr-FR" dirty="0">
                <a:hlinkClick r:id="rId3"/>
              </a:rPr>
              <a:t>https://</a:t>
            </a:r>
            <a:r>
              <a:rPr lang="fr-FR" dirty="0" smtClean="0">
                <a:hlinkClick r:id="rId3"/>
              </a:rPr>
              <a:t>vimeo.com/95488932</a:t>
            </a:r>
            <a:r>
              <a:rPr lang="fr-FR" dirty="0"/>
              <a:t/>
            </a:r>
            <a:br>
              <a:rPr lang="fr-FR" dirty="0"/>
            </a:br>
            <a:r>
              <a:rPr lang="fr-FR" dirty="0">
                <a:hlinkClick r:id="rId4"/>
              </a:rPr>
              <a:t>https://fr.wikipedia.org/wiki/Licence_Creative_Commons</a:t>
            </a:r>
            <a:endParaRPr lang="fr-FR" dirty="0" smtClean="0"/>
          </a:p>
          <a:p>
            <a:pPr algn="just">
              <a:buFont typeface="Wingdings" panose="05000000000000000000" pitchFamily="2" charset="2"/>
              <a:buChar char="v"/>
            </a:pPr>
            <a:r>
              <a:rPr lang="fr-FR" dirty="0" smtClean="0"/>
              <a:t>Les </a:t>
            </a:r>
            <a:r>
              <a:rPr lang="fr-FR" dirty="0" smtClean="0">
                <a:solidFill>
                  <a:schemeClr val="accent2"/>
                </a:solidFill>
              </a:rPr>
              <a:t>gouvernements</a:t>
            </a:r>
            <a:r>
              <a:rPr lang="fr-FR" dirty="0" smtClean="0"/>
              <a:t> s’y mettent aussi. Idée de protection de </a:t>
            </a:r>
            <a:r>
              <a:rPr lang="fr-FR" dirty="0" smtClean="0">
                <a:solidFill>
                  <a:schemeClr val="accent2"/>
                </a:solidFill>
              </a:rPr>
              <a:t>l’intérêt public</a:t>
            </a:r>
            <a:r>
              <a:rPr lang="fr-FR" dirty="0" smtClean="0"/>
              <a:t>. Service public de l’information, </a:t>
            </a:r>
            <a:r>
              <a:rPr lang="fr-FR" dirty="0" smtClean="0">
                <a:solidFill>
                  <a:schemeClr val="accent2"/>
                </a:solidFill>
              </a:rPr>
              <a:t>droit de savoir</a:t>
            </a:r>
            <a:r>
              <a:rPr lang="fr-FR" dirty="0" smtClean="0"/>
              <a:t>,…</a:t>
            </a:r>
          </a:p>
          <a:p>
            <a:pPr algn="just">
              <a:buFont typeface="Wingdings" panose="05000000000000000000" pitchFamily="2" charset="2"/>
              <a:buChar char="v"/>
            </a:pPr>
            <a:r>
              <a:rPr lang="fr-FR" dirty="0" smtClean="0"/>
              <a:t>Nécessaire </a:t>
            </a:r>
            <a:r>
              <a:rPr lang="fr-FR" dirty="0" smtClean="0">
                <a:solidFill>
                  <a:schemeClr val="accent2"/>
                </a:solidFill>
              </a:rPr>
              <a:t>transparence de l’information </a:t>
            </a:r>
            <a:r>
              <a:rPr lang="fr-FR" dirty="0" smtClean="0"/>
              <a:t>avec l’ouverture des </a:t>
            </a:r>
            <a:r>
              <a:rPr lang="fr-FR" dirty="0" smtClean="0">
                <a:solidFill>
                  <a:schemeClr val="accent2"/>
                </a:solidFill>
              </a:rPr>
              <a:t>données publiques</a:t>
            </a:r>
            <a:r>
              <a:rPr lang="fr-FR" dirty="0" smtClean="0"/>
              <a:t> (</a:t>
            </a:r>
            <a:r>
              <a:rPr lang="fr-FR" i="1" dirty="0" smtClean="0"/>
              <a:t>Open data</a:t>
            </a:r>
            <a:r>
              <a:rPr lang="fr-FR" dirty="0" smtClean="0"/>
              <a:t>) pour permettre au citoyen, notamment, d’exercer un véritable </a:t>
            </a:r>
            <a:r>
              <a:rPr lang="fr-FR" dirty="0" smtClean="0">
                <a:solidFill>
                  <a:schemeClr val="accent2"/>
                </a:solidFill>
              </a:rPr>
              <a:t>contrôle démocratique </a:t>
            </a:r>
            <a:r>
              <a:rPr lang="fr-FR" dirty="0" smtClean="0"/>
              <a:t>(reddition de comptes, </a:t>
            </a:r>
            <a:r>
              <a:rPr lang="fr-FR" i="1" dirty="0" err="1" smtClean="0"/>
              <a:t>accountability</a:t>
            </a:r>
            <a:r>
              <a:rPr lang="fr-FR" dirty="0" smtClean="0"/>
              <a:t>)</a:t>
            </a:r>
          </a:p>
          <a:p>
            <a:pPr algn="just">
              <a:buFont typeface="Wingdings" panose="05000000000000000000" pitchFamily="2" charset="2"/>
              <a:buChar char="v"/>
            </a:pPr>
            <a:endParaRPr lang="fr-FR" dirty="0"/>
          </a:p>
        </p:txBody>
      </p:sp>
      <p:pic>
        <p:nvPicPr>
          <p:cNvPr id="11266" name="Picture 2" descr="https://upload.wikimedia.org/wikipedia/commons/thumb/8/8b/Copyleft.svg/220px-Copyleft.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3113" y="2321489"/>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https://upload.wikimedia.org/wikipedia/commons/thumb/a/a3/Cc.logo.circle.svg/250px-Cc.logo.circle.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8184" y="4725144"/>
            <a:ext cx="436476" cy="43647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e 4"/>
          <p:cNvGrpSpPr/>
          <p:nvPr/>
        </p:nvGrpSpPr>
        <p:grpSpPr>
          <a:xfrm>
            <a:off x="7040782" y="4096980"/>
            <a:ext cx="2143083" cy="2644388"/>
            <a:chOff x="7040782" y="4096980"/>
            <a:chExt cx="2143083" cy="2644388"/>
          </a:xfrm>
        </p:grpSpPr>
        <p:pic>
          <p:nvPicPr>
            <p:cNvPr id="11268" name="Picture 4" descr="https://upload.wikimedia.org/wikipedia/commons/thumb/1/18/Logo-licence-ouverte2.svg/330px-Logo-licence-ouverte2.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23603" y="5240937"/>
              <a:ext cx="1060262" cy="150043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Logo-etalab-320x20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64288" y="6038566"/>
              <a:ext cx="989092" cy="61628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s://upload.wikimedia.org/wikipedia/en/thumb/4/46/UKOpenGovernmentLicence.svg/220px-UKOpenGovernmentLicence.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8286" y="4635046"/>
              <a:ext cx="1190188" cy="48148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7673631" y="4096980"/>
              <a:ext cx="1256967" cy="523220"/>
            </a:xfrm>
            <a:prstGeom prst="rect">
              <a:avLst/>
            </a:prstGeom>
            <a:noFill/>
          </p:spPr>
          <p:txBody>
            <a:bodyPr wrap="square" rtlCol="0">
              <a:spAutoFit/>
            </a:bodyPr>
            <a:lstStyle/>
            <a:p>
              <a:r>
                <a:rPr lang="fr-FR" sz="1400" dirty="0" smtClean="0"/>
                <a:t>Open </a:t>
              </a:r>
              <a:r>
                <a:rPr lang="fr-FR" sz="1400" dirty="0" err="1" smtClean="0"/>
                <a:t>Gvt</a:t>
              </a:r>
              <a:r>
                <a:rPr lang="fr-FR" sz="1400" dirty="0" smtClean="0"/>
                <a:t> Licence (UK)</a:t>
              </a:r>
              <a:endParaRPr lang="fr-FR" sz="1400" dirty="0"/>
            </a:p>
          </p:txBody>
        </p:sp>
        <p:sp>
          <p:nvSpPr>
            <p:cNvPr id="10" name="ZoneTexte 9"/>
            <p:cNvSpPr txBox="1"/>
            <p:nvPr/>
          </p:nvSpPr>
          <p:spPr>
            <a:xfrm>
              <a:off x="7040782" y="5428825"/>
              <a:ext cx="1256967" cy="523220"/>
            </a:xfrm>
            <a:prstGeom prst="rect">
              <a:avLst/>
            </a:prstGeom>
            <a:noFill/>
          </p:spPr>
          <p:txBody>
            <a:bodyPr wrap="square" rtlCol="0">
              <a:spAutoFit/>
            </a:bodyPr>
            <a:lstStyle/>
            <a:p>
              <a:pPr algn="ctr"/>
              <a:r>
                <a:rPr lang="fr-FR" sz="1400" dirty="0" smtClean="0"/>
                <a:t>Licence ouverte (FR)</a:t>
              </a:r>
              <a:endParaRPr lang="fr-FR" sz="1400" dirty="0"/>
            </a:p>
          </p:txBody>
        </p:sp>
      </p:grpSp>
      <p:pic>
        <p:nvPicPr>
          <p:cNvPr id="3074" name="Picture 2" descr="Description de cette image, également commentée ci-aprè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6626" y="3234890"/>
            <a:ext cx="1433508" cy="71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078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266"/>
                                        </p:tgtEl>
                                        <p:attrNameLst>
                                          <p:attrName>style.visibility</p:attrName>
                                        </p:attrNameLst>
                                      </p:cBhvr>
                                      <p:to>
                                        <p:strVal val="visible"/>
                                      </p:to>
                                    </p:set>
                                    <p:animEffect transition="in" filter="fade">
                                      <p:cBhvr>
                                        <p:cTn id="15" dur="500"/>
                                        <p:tgtEl>
                                          <p:spTgt spid="1126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fade">
                                      <p:cBhvr>
                                        <p:cTn id="23" dur="500"/>
                                        <p:tgtEl>
                                          <p:spTgt spid="307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1274"/>
                                        </p:tgtEl>
                                        <p:attrNameLst>
                                          <p:attrName>style.visibility</p:attrName>
                                        </p:attrNameLst>
                                      </p:cBhvr>
                                      <p:to>
                                        <p:strVal val="visible"/>
                                      </p:to>
                                    </p:set>
                                    <p:animEffect transition="in" filter="fade">
                                      <p:cBhvr>
                                        <p:cTn id="36" dur="500"/>
                                        <p:tgtEl>
                                          <p:spTgt spid="1127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Les œuvres dérivées au Japon </a:t>
            </a:r>
            <a:br>
              <a:rPr lang="fr-FR" dirty="0" smtClean="0"/>
            </a:br>
            <a:r>
              <a:rPr lang="fr-FR" dirty="0" smtClean="0"/>
              <a:t>(</a:t>
            </a:r>
            <a:r>
              <a:rPr lang="ja-JP" altLang="fr-FR" dirty="0"/>
              <a:t>二</a:t>
            </a:r>
            <a:r>
              <a:rPr lang="ja-JP" altLang="fr-FR" dirty="0" smtClean="0"/>
              <a:t>次創作物）</a:t>
            </a:r>
            <a:endParaRPr lang="fr-FR" dirty="0"/>
          </a:p>
        </p:txBody>
      </p:sp>
      <p:sp>
        <p:nvSpPr>
          <p:cNvPr id="3" name="Espace réservé du contenu 2"/>
          <p:cNvSpPr>
            <a:spLocks noGrp="1"/>
          </p:cNvSpPr>
          <p:nvPr>
            <p:ph idx="1"/>
          </p:nvPr>
        </p:nvSpPr>
        <p:spPr>
          <a:xfrm>
            <a:off x="0" y="1932714"/>
            <a:ext cx="7520975" cy="4925286"/>
          </a:xfrm>
        </p:spPr>
        <p:txBody>
          <a:bodyPr anchor="t">
            <a:normAutofit fontScale="85000" lnSpcReduction="20000"/>
          </a:bodyPr>
          <a:lstStyle/>
          <a:p>
            <a:pPr>
              <a:buFont typeface="Wingdings" panose="05000000000000000000" pitchFamily="2" charset="2"/>
              <a:buChar char="v"/>
            </a:pPr>
            <a:r>
              <a:rPr lang="fr-FR" u="sng" dirty="0" smtClean="0"/>
              <a:t>L’affaire du jeu vidéo </a:t>
            </a:r>
            <a:r>
              <a:rPr lang="fr-FR" u="sng" dirty="0" smtClean="0">
                <a:solidFill>
                  <a:schemeClr val="accent2"/>
                </a:solidFill>
              </a:rPr>
              <a:t>Dead or Alive 2 </a:t>
            </a:r>
            <a:r>
              <a:rPr lang="fr-FR" u="sng" dirty="0" smtClean="0"/>
              <a:t>(1999/2000)</a:t>
            </a:r>
          </a:p>
          <a:p>
            <a:pPr>
              <a:buFont typeface="Wingdings" panose="05000000000000000000" pitchFamily="2" charset="2"/>
              <a:buChar char="v"/>
            </a:pPr>
            <a:r>
              <a:rPr lang="fr-FR" dirty="0" smtClean="0"/>
              <a:t>Résumé arrêt </a:t>
            </a:r>
            <a:r>
              <a:rPr lang="fr-FR" dirty="0"/>
              <a:t>de la CS 30/09/2004 : </a:t>
            </a:r>
            <a:r>
              <a:rPr lang="fr-FR" dirty="0">
                <a:hlinkClick r:id="rId2"/>
              </a:rPr>
              <a:t>http://www.tecmo.co.jp/company/pdf/20041005.pdf</a:t>
            </a:r>
            <a:endParaRPr lang="fr-FR" dirty="0"/>
          </a:p>
          <a:p>
            <a:pPr>
              <a:buFont typeface="Wingdings" panose="05000000000000000000" pitchFamily="2" charset="2"/>
              <a:buChar char="v"/>
            </a:pPr>
            <a:r>
              <a:rPr lang="fr-FR" dirty="0" smtClean="0"/>
              <a:t>L’entreprise </a:t>
            </a:r>
            <a:r>
              <a:rPr lang="fr-FR" dirty="0" err="1" smtClean="0"/>
              <a:t>Westside</a:t>
            </a:r>
            <a:r>
              <a:rPr lang="fr-FR" dirty="0" smtClean="0"/>
              <a:t> vend, sans autorisation de TECMO, un « </a:t>
            </a:r>
            <a:r>
              <a:rPr lang="fr-FR" dirty="0" err="1" smtClean="0">
                <a:solidFill>
                  <a:schemeClr val="accent2"/>
                </a:solidFill>
              </a:rPr>
              <a:t>mod</a:t>
            </a:r>
            <a:r>
              <a:rPr lang="fr-FR" dirty="0" smtClean="0"/>
              <a:t> » qui permet à l’utilisateur de </a:t>
            </a:r>
            <a:r>
              <a:rPr lang="fr-FR" dirty="0" smtClean="0">
                <a:solidFill>
                  <a:schemeClr val="accent2"/>
                </a:solidFill>
              </a:rPr>
              <a:t>déshabiller les combattantes</a:t>
            </a:r>
            <a:r>
              <a:rPr lang="fr-FR" dirty="0" smtClean="0"/>
              <a:t>…</a:t>
            </a:r>
          </a:p>
          <a:p>
            <a:pPr>
              <a:buFont typeface="Wingdings" panose="05000000000000000000" pitchFamily="2" charset="2"/>
              <a:buChar char="v"/>
            </a:pPr>
            <a:r>
              <a:rPr lang="fr-FR" dirty="0" smtClean="0"/>
              <a:t>TECMO, titulaire du droit d’auteur, considère qu’il s’agit d’une </a:t>
            </a:r>
            <a:r>
              <a:rPr lang="fr-FR" dirty="0" smtClean="0">
                <a:solidFill>
                  <a:schemeClr val="accent2"/>
                </a:solidFill>
              </a:rPr>
              <a:t>infraction de son droit au respect de l’intégrité de l’œuvre </a:t>
            </a:r>
            <a:r>
              <a:rPr lang="fr-FR" dirty="0" smtClean="0"/>
              <a:t>(</a:t>
            </a:r>
            <a:r>
              <a:rPr lang="ja-JP" altLang="fr-FR" sz="1400" dirty="0" smtClean="0"/>
              <a:t>同一性保持権</a:t>
            </a:r>
            <a:r>
              <a:rPr lang="fr-FR" altLang="ja-JP" dirty="0" smtClean="0"/>
              <a:t>), notamment parce qu’il s’agit de nus.</a:t>
            </a:r>
            <a:endParaRPr lang="fr-FR" dirty="0" smtClean="0"/>
          </a:p>
          <a:p>
            <a:pPr>
              <a:buFont typeface="Wingdings" panose="05000000000000000000" pitchFamily="2" charset="2"/>
              <a:buChar char="v"/>
            </a:pPr>
            <a:r>
              <a:rPr lang="fr-FR" dirty="0" err="1" smtClean="0"/>
              <a:t>Westside</a:t>
            </a:r>
            <a:r>
              <a:rPr lang="fr-FR" dirty="0" smtClean="0"/>
              <a:t> dit que la modification du contenu est </a:t>
            </a:r>
            <a:r>
              <a:rPr lang="fr-FR" dirty="0" smtClean="0">
                <a:solidFill>
                  <a:schemeClr val="accent2"/>
                </a:solidFill>
              </a:rPr>
              <a:t>réalisée par l’utilisateur </a:t>
            </a:r>
            <a:r>
              <a:rPr lang="fr-FR" dirty="0" smtClean="0"/>
              <a:t>(</a:t>
            </a:r>
            <a:r>
              <a:rPr lang="ja-JP" altLang="fr-FR" dirty="0" smtClean="0"/>
              <a:t>私的改変</a:t>
            </a:r>
            <a:r>
              <a:rPr lang="fr-FR" altLang="ja-JP" dirty="0" smtClean="0"/>
              <a:t>)</a:t>
            </a:r>
            <a:r>
              <a:rPr lang="fr-FR" altLang="ja-JP" dirty="0"/>
              <a:t> </a:t>
            </a:r>
            <a:r>
              <a:rPr lang="fr-FR" altLang="ja-JP" dirty="0" smtClean="0"/>
              <a:t>ou encore que la </a:t>
            </a:r>
            <a:r>
              <a:rPr lang="fr-FR" dirty="0" smtClean="0"/>
              <a:t>possibilité de « dévêtir » les combattantes était contenue dans le code originel, mais la CS a </a:t>
            </a:r>
            <a:r>
              <a:rPr lang="fr-FR" dirty="0" smtClean="0">
                <a:solidFill>
                  <a:schemeClr val="accent2"/>
                </a:solidFill>
              </a:rPr>
              <a:t>rejeté son pourvoi</a:t>
            </a:r>
            <a:r>
              <a:rPr lang="fr-FR" dirty="0"/>
              <a:t> </a:t>
            </a:r>
            <a:r>
              <a:rPr lang="fr-FR" dirty="0" smtClean="0"/>
              <a:t>et a donné droit à TECMO… qui s’est adapté… </a:t>
            </a:r>
          </a:p>
          <a:p>
            <a:pPr marL="0" indent="0">
              <a:buNone/>
            </a:pPr>
            <a:endParaRPr lang="fr-FR" dirty="0" smtClean="0"/>
          </a:p>
          <a:p>
            <a:pPr>
              <a:buFont typeface="Wingdings" panose="05000000000000000000" pitchFamily="2" charset="2"/>
              <a:buChar char="v"/>
            </a:pPr>
            <a:r>
              <a:rPr lang="fr-FR" u="sng" dirty="0" smtClean="0"/>
              <a:t>Le </a:t>
            </a:r>
            <a:r>
              <a:rPr lang="fr-FR" u="sng" dirty="0"/>
              <a:t>cas </a:t>
            </a:r>
            <a:r>
              <a:rPr lang="fr-FR" u="sng" dirty="0" smtClean="0"/>
              <a:t>des </a:t>
            </a:r>
            <a:r>
              <a:rPr lang="fr-FR" i="1" u="sng" dirty="0" err="1">
                <a:solidFill>
                  <a:schemeClr val="accent2"/>
                </a:solidFill>
              </a:rPr>
              <a:t>dôjin-shi</a:t>
            </a:r>
            <a:r>
              <a:rPr lang="fr-FR" u="sng" dirty="0"/>
              <a:t> (</a:t>
            </a:r>
            <a:r>
              <a:rPr lang="ja-JP" altLang="fr-FR" u="sng" dirty="0" smtClean="0"/>
              <a:t>同</a:t>
            </a:r>
            <a:r>
              <a:rPr lang="ja-JP" altLang="fr-FR" u="sng" dirty="0"/>
              <a:t>人</a:t>
            </a:r>
            <a:r>
              <a:rPr lang="ja-JP" altLang="fr-FR" u="sng" dirty="0" smtClean="0"/>
              <a:t>誌</a:t>
            </a:r>
            <a:r>
              <a:rPr lang="fr-FR" altLang="ja-JP" u="sng" dirty="0" smtClean="0"/>
              <a:t>) </a:t>
            </a:r>
            <a:r>
              <a:rPr lang="fr-FR" altLang="ja-JP" u="sng" dirty="0" smtClean="0">
                <a:sym typeface="Wingdings" panose="05000000000000000000" pitchFamily="2" charset="2"/>
              </a:rPr>
              <a:t></a:t>
            </a:r>
            <a:r>
              <a:rPr lang="fr-FR" altLang="ja-JP" i="1" u="sng" dirty="0" smtClean="0">
                <a:solidFill>
                  <a:schemeClr val="accent2"/>
                </a:solidFill>
                <a:sym typeface="Wingdings" panose="05000000000000000000" pitchFamily="2" charset="2"/>
              </a:rPr>
              <a:t>Fan Fiction</a:t>
            </a:r>
            <a:endParaRPr lang="fr-FR" altLang="ja-JP" u="sng" dirty="0" smtClean="0">
              <a:solidFill>
                <a:schemeClr val="accent2"/>
              </a:solidFill>
            </a:endParaRPr>
          </a:p>
          <a:p>
            <a:pPr>
              <a:buFont typeface="Wingdings" panose="05000000000000000000" pitchFamily="2" charset="2"/>
              <a:buChar char="v"/>
            </a:pPr>
            <a:r>
              <a:rPr lang="fr-FR" altLang="ja-JP" dirty="0" smtClean="0"/>
              <a:t>L’utilisation </a:t>
            </a:r>
            <a:r>
              <a:rPr lang="fr-FR" altLang="ja-JP" dirty="0" smtClean="0">
                <a:solidFill>
                  <a:schemeClr val="accent2"/>
                </a:solidFill>
              </a:rPr>
              <a:t>d’éléments substantiels </a:t>
            </a:r>
            <a:r>
              <a:rPr lang="fr-FR" altLang="ja-JP" dirty="0" smtClean="0"/>
              <a:t>d’un manga/animé (</a:t>
            </a:r>
            <a:r>
              <a:rPr lang="fr-FR" altLang="ja-JP" dirty="0" smtClean="0">
                <a:solidFill>
                  <a:schemeClr val="accent2"/>
                </a:solidFill>
              </a:rPr>
              <a:t>personnage</a:t>
            </a:r>
            <a:r>
              <a:rPr lang="fr-FR" altLang="ja-JP" dirty="0" smtClean="0"/>
              <a:t>, </a:t>
            </a:r>
            <a:r>
              <a:rPr lang="fr-FR" altLang="ja-JP" dirty="0" smtClean="0">
                <a:solidFill>
                  <a:schemeClr val="accent2"/>
                </a:solidFill>
              </a:rPr>
              <a:t>intrigue</a:t>
            </a:r>
            <a:r>
              <a:rPr lang="fr-FR" altLang="ja-JP" dirty="0" smtClean="0"/>
              <a:t>…)</a:t>
            </a:r>
            <a:br>
              <a:rPr lang="fr-FR" altLang="ja-JP" dirty="0" smtClean="0"/>
            </a:br>
            <a:r>
              <a:rPr lang="fr-FR" altLang="ja-JP" dirty="0" smtClean="0"/>
              <a:t>sans l’autorisation de l’auteur et autres titulaires de droit (éditeur notamment)</a:t>
            </a:r>
            <a:br>
              <a:rPr lang="fr-FR" altLang="ja-JP" dirty="0" smtClean="0"/>
            </a:br>
            <a:r>
              <a:rPr lang="fr-FR" altLang="ja-JP" dirty="0" smtClean="0"/>
              <a:t>constitue une </a:t>
            </a:r>
            <a:r>
              <a:rPr lang="fr-FR" altLang="ja-JP" dirty="0" smtClean="0">
                <a:solidFill>
                  <a:schemeClr val="accent2"/>
                </a:solidFill>
              </a:rPr>
              <a:t>infraction au droit d’auteur</a:t>
            </a:r>
            <a:r>
              <a:rPr lang="fr-FR" altLang="ja-JP" dirty="0" smtClean="0"/>
              <a:t>.</a:t>
            </a:r>
            <a:endParaRPr lang="fr-FR" dirty="0" smtClean="0"/>
          </a:p>
          <a:p>
            <a:pPr>
              <a:buFont typeface="Wingdings" panose="05000000000000000000" pitchFamily="2" charset="2"/>
              <a:buChar char="v"/>
            </a:pPr>
            <a:r>
              <a:rPr lang="fr-FR" dirty="0" smtClean="0"/>
              <a:t>Mais il faut déjà que les </a:t>
            </a:r>
            <a:r>
              <a:rPr lang="fr-FR" dirty="0" smtClean="0">
                <a:solidFill>
                  <a:schemeClr val="accent2"/>
                </a:solidFill>
              </a:rPr>
              <a:t>ayants droit portent </a:t>
            </a:r>
            <a:r>
              <a:rPr lang="fr-FR" dirty="0">
                <a:solidFill>
                  <a:schemeClr val="accent2"/>
                </a:solidFill>
              </a:rPr>
              <a:t>plainte</a:t>
            </a:r>
            <a:r>
              <a:rPr lang="fr-FR" dirty="0"/>
              <a:t>… Insistance sur l’idée </a:t>
            </a:r>
            <a:r>
              <a:rPr lang="fr-FR" dirty="0" smtClean="0"/>
              <a:t/>
            </a:r>
            <a:br>
              <a:rPr lang="fr-FR" dirty="0" smtClean="0"/>
            </a:br>
            <a:r>
              <a:rPr lang="fr-FR" dirty="0" smtClean="0">
                <a:solidFill>
                  <a:schemeClr val="accent2"/>
                </a:solidFill>
              </a:rPr>
              <a:t>d’absence </a:t>
            </a:r>
            <a:r>
              <a:rPr lang="fr-FR" dirty="0">
                <a:solidFill>
                  <a:schemeClr val="accent2"/>
                </a:solidFill>
              </a:rPr>
              <a:t>de profit</a:t>
            </a:r>
            <a:r>
              <a:rPr lang="fr-FR" dirty="0"/>
              <a:t>, </a:t>
            </a:r>
            <a:r>
              <a:rPr lang="fr-FR" dirty="0" smtClean="0"/>
              <a:t>d’absence de </a:t>
            </a:r>
            <a:r>
              <a:rPr lang="fr-FR" dirty="0">
                <a:solidFill>
                  <a:schemeClr val="accent2"/>
                </a:solidFill>
              </a:rPr>
              <a:t>confusion avec l’œuvre </a:t>
            </a:r>
            <a:r>
              <a:rPr lang="fr-FR" dirty="0"/>
              <a:t>originale, respect de </a:t>
            </a:r>
            <a:r>
              <a:rPr lang="fr-FR" dirty="0" smtClean="0"/>
              <a:t/>
            </a:r>
            <a:br>
              <a:rPr lang="fr-FR" dirty="0" smtClean="0"/>
            </a:br>
            <a:r>
              <a:rPr lang="fr-FR" dirty="0" smtClean="0">
                <a:solidFill>
                  <a:schemeClr val="accent2"/>
                </a:solidFill>
              </a:rPr>
              <a:t>l’intégrité </a:t>
            </a:r>
            <a:r>
              <a:rPr lang="fr-FR" dirty="0">
                <a:solidFill>
                  <a:schemeClr val="accent2"/>
                </a:solidFill>
              </a:rPr>
              <a:t>de l’œuvre</a:t>
            </a:r>
            <a:r>
              <a:rPr lang="fr-FR" dirty="0"/>
              <a:t>. </a:t>
            </a:r>
            <a:endParaRPr lang="fr-FR" dirty="0" smtClean="0"/>
          </a:p>
          <a:p>
            <a:pPr>
              <a:buFont typeface="Wingdings" panose="05000000000000000000" pitchFamily="2" charset="2"/>
              <a:buChar char="v"/>
            </a:pPr>
            <a:r>
              <a:rPr lang="fr-FR" dirty="0" smtClean="0"/>
              <a:t>Dans le milieu des mangas/animés, la </a:t>
            </a:r>
            <a:r>
              <a:rPr lang="fr-FR" dirty="0" smtClean="0">
                <a:solidFill>
                  <a:schemeClr val="accent2"/>
                </a:solidFill>
              </a:rPr>
              <a:t>tolérance</a:t>
            </a:r>
            <a:r>
              <a:rPr lang="fr-FR" dirty="0" smtClean="0"/>
              <a:t> </a:t>
            </a:r>
            <a:r>
              <a:rPr lang="fr-FR" dirty="0" smtClean="0">
                <a:solidFill>
                  <a:schemeClr val="accent2"/>
                </a:solidFill>
              </a:rPr>
              <a:t>est</a:t>
            </a:r>
            <a:r>
              <a:rPr lang="fr-FR" dirty="0" smtClean="0"/>
              <a:t> </a:t>
            </a:r>
            <a:r>
              <a:rPr lang="fr-FR" dirty="0" smtClean="0">
                <a:solidFill>
                  <a:schemeClr val="accent2"/>
                </a:solidFill>
              </a:rPr>
              <a:t>très</a:t>
            </a:r>
            <a:r>
              <a:rPr lang="fr-FR" dirty="0" smtClean="0"/>
              <a:t> </a:t>
            </a:r>
            <a:r>
              <a:rPr lang="fr-FR" dirty="0" smtClean="0">
                <a:solidFill>
                  <a:schemeClr val="accent2"/>
                </a:solidFill>
              </a:rPr>
              <a:t>grande</a:t>
            </a:r>
            <a:r>
              <a:rPr lang="fr-FR" dirty="0" smtClean="0"/>
              <a:t> car il y a une </a:t>
            </a:r>
            <a:br>
              <a:rPr lang="fr-FR" dirty="0" smtClean="0"/>
            </a:br>
            <a:r>
              <a:rPr lang="fr-FR" dirty="0" smtClean="0"/>
              <a:t>sorte de </a:t>
            </a:r>
            <a:r>
              <a:rPr lang="fr-FR" dirty="0" smtClean="0">
                <a:solidFill>
                  <a:schemeClr val="accent2"/>
                </a:solidFill>
              </a:rPr>
              <a:t>relation gagnants-gagnants</a:t>
            </a:r>
            <a:r>
              <a:rPr lang="fr-FR" dirty="0" smtClean="0"/>
              <a:t>. Certains acceptent même par avance les </a:t>
            </a:r>
            <a:br>
              <a:rPr lang="fr-FR" dirty="0" smtClean="0"/>
            </a:br>
            <a:r>
              <a:rPr lang="fr-FR" i="1" dirty="0" err="1" smtClean="0"/>
              <a:t>dôjin</a:t>
            </a:r>
            <a:r>
              <a:rPr lang="fr-FR" dirty="0" smtClean="0"/>
              <a:t> avec la </a:t>
            </a:r>
            <a:r>
              <a:rPr lang="fr-FR" i="1" dirty="0" smtClean="0"/>
              <a:t>« </a:t>
            </a:r>
            <a:r>
              <a:rPr lang="fr-FR" i="1" dirty="0" err="1" smtClean="0">
                <a:solidFill>
                  <a:schemeClr val="accent2"/>
                </a:solidFill>
              </a:rPr>
              <a:t>dôjin</a:t>
            </a:r>
            <a:r>
              <a:rPr lang="fr-FR" i="1" dirty="0" smtClean="0">
                <a:solidFill>
                  <a:schemeClr val="accent2"/>
                </a:solidFill>
              </a:rPr>
              <a:t> mark</a:t>
            </a:r>
            <a:r>
              <a:rPr lang="fr-FR" i="1" dirty="0" smtClean="0"/>
              <a:t> ».</a:t>
            </a:r>
            <a:endParaRPr lang="fr-FR" dirty="0"/>
          </a:p>
          <a:p>
            <a:pPr>
              <a:buFont typeface="Wingdings" panose="05000000000000000000" pitchFamily="2" charset="2"/>
              <a:buChar char="v"/>
            </a:pPr>
            <a:endParaRPr lang="fr-FR" dirty="0"/>
          </a:p>
        </p:txBody>
      </p:sp>
      <p:pic>
        <p:nvPicPr>
          <p:cNvPr id="2050" name="Picture 2" descr="doujin-ma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4440401"/>
            <a:ext cx="783606" cy="7836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ésultat de recherche d'images pour &quot;dead or alive 2 nude&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2099" y="1932714"/>
            <a:ext cx="1491326" cy="1491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oax3 scarlet cover ar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2100" y="3501008"/>
            <a:ext cx="1491326" cy="16762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赤字作家が8割」「高額転売ヤーの暗躍」市場規模180億円に成長した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48436" y="5339169"/>
            <a:ext cx="2560068" cy="143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88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54"/>
                                        </p:tgtEl>
                                        <p:attrNameLst>
                                          <p:attrName>style.visibility</p:attrName>
                                        </p:attrNameLst>
                                      </p:cBhvr>
                                      <p:to>
                                        <p:strVal val="visible"/>
                                      </p:to>
                                    </p:set>
                                    <p:animEffect transition="in" filter="fade">
                                      <p:cBhvr>
                                        <p:cTn id="33" dur="500"/>
                                        <p:tgtEl>
                                          <p:spTgt spid="20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074"/>
                                        </p:tgtEl>
                                        <p:attrNameLst>
                                          <p:attrName>style.visibility</p:attrName>
                                        </p:attrNameLst>
                                      </p:cBhvr>
                                      <p:to>
                                        <p:strVal val="visible"/>
                                      </p:to>
                                    </p:set>
                                    <p:animEffect transition="in" filter="fade">
                                      <p:cBhvr>
                                        <p:cTn id="41" dur="500"/>
                                        <p:tgtEl>
                                          <p:spTgt spid="307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050"/>
                                        </p:tgtEl>
                                        <p:attrNameLst>
                                          <p:attrName>style.visibility</p:attrName>
                                        </p:attrNameLst>
                                      </p:cBhvr>
                                      <p:to>
                                        <p:strVal val="visible"/>
                                      </p:to>
                                    </p:set>
                                    <p:animEffect transition="in" filter="fade">
                                      <p:cBhvr>
                                        <p:cTn id="5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634272"/>
            <a:ext cx="7989752" cy="797310"/>
          </a:xfrm>
        </p:spPr>
        <p:txBody>
          <a:bodyPr>
            <a:normAutofit fontScale="90000"/>
          </a:bodyPr>
          <a:lstStyle/>
          <a:p>
            <a:pPr algn="ctr"/>
            <a:r>
              <a:rPr lang="fr-FR" dirty="0" smtClean="0"/>
              <a:t>Les deux branches</a:t>
            </a:r>
            <a:br>
              <a:rPr lang="fr-FR" dirty="0" smtClean="0"/>
            </a:br>
            <a:r>
              <a:rPr lang="fr-FR" dirty="0" smtClean="0"/>
              <a:t> de la propriété intellectuelle</a:t>
            </a:r>
            <a:endParaRPr lang="fr-FR" dirty="0"/>
          </a:p>
        </p:txBody>
      </p:sp>
      <p:grpSp>
        <p:nvGrpSpPr>
          <p:cNvPr id="4" name="Groupe 3"/>
          <p:cNvGrpSpPr/>
          <p:nvPr/>
        </p:nvGrpSpPr>
        <p:grpSpPr>
          <a:xfrm>
            <a:off x="1638162" y="1474883"/>
            <a:ext cx="5472608" cy="5374809"/>
            <a:chOff x="107504" y="1484784"/>
            <a:chExt cx="5472608" cy="5374809"/>
          </a:xfrm>
        </p:grpSpPr>
        <p:pic>
          <p:nvPicPr>
            <p:cNvPr id="6" name="Picture 2" descr="https://cdn.mainichi.jp/vol1/2018/11/20/20181120se100m020037000q/8.jp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790633"/>
              <a:ext cx="5247751" cy="306896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ésultat de recherche d'images pour &quot;droit de la propriété intellectuell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484784"/>
              <a:ext cx="5472608" cy="275342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Espace réservé du contenu 2"/>
          <p:cNvSpPr txBox="1">
            <a:spLocks/>
          </p:cNvSpPr>
          <p:nvPr/>
        </p:nvSpPr>
        <p:spPr>
          <a:xfrm>
            <a:off x="241241" y="5164093"/>
            <a:ext cx="1191410" cy="428893"/>
          </a:xfrm>
          <a:prstGeom prst="rect">
            <a:avLst/>
          </a:prstGeom>
          <a:ln w="28575">
            <a:solidFill>
              <a:schemeClr val="accent2"/>
            </a:solidFill>
          </a:ln>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fr-FR" b="1" dirty="0" smtClean="0">
                <a:solidFill>
                  <a:schemeClr val="accent2"/>
                </a:solidFill>
              </a:rPr>
              <a:t>Au Japon</a:t>
            </a:r>
            <a:endParaRPr lang="fr-FR" b="1" dirty="0">
              <a:solidFill>
                <a:schemeClr val="accent2"/>
              </a:solidFill>
            </a:endParaRPr>
          </a:p>
        </p:txBody>
      </p:sp>
      <p:sp>
        <p:nvSpPr>
          <p:cNvPr id="3" name="Espace réservé du contenu 2"/>
          <p:cNvSpPr>
            <a:spLocks noGrp="1"/>
          </p:cNvSpPr>
          <p:nvPr>
            <p:ph idx="1"/>
          </p:nvPr>
        </p:nvSpPr>
        <p:spPr>
          <a:xfrm>
            <a:off x="251520" y="2135663"/>
            <a:ext cx="1296144" cy="538014"/>
          </a:xfrm>
          <a:ln w="28575">
            <a:solidFill>
              <a:schemeClr val="accent2"/>
            </a:solidFill>
          </a:ln>
        </p:spPr>
        <p:txBody>
          <a:bodyPr/>
          <a:lstStyle/>
          <a:p>
            <a:pPr marL="0" indent="0" algn="ctr">
              <a:buNone/>
            </a:pPr>
            <a:r>
              <a:rPr lang="fr-FR" b="1" dirty="0" smtClean="0">
                <a:solidFill>
                  <a:schemeClr val="accent2"/>
                </a:solidFill>
              </a:rPr>
              <a:t>En France</a:t>
            </a:r>
            <a:endParaRPr lang="fr-FR" b="1" dirty="0">
              <a:solidFill>
                <a:schemeClr val="accent2"/>
              </a:solidFill>
            </a:endParaRPr>
          </a:p>
        </p:txBody>
      </p:sp>
      <p:cxnSp>
        <p:nvCxnSpPr>
          <p:cNvPr id="7" name="Connecteur droit avec flèche 6"/>
          <p:cNvCxnSpPr/>
          <p:nvPr/>
        </p:nvCxnSpPr>
        <p:spPr>
          <a:xfrm>
            <a:off x="4753311" y="4185008"/>
            <a:ext cx="0" cy="7462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2429701" y="3995163"/>
            <a:ext cx="1512717" cy="3796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3240594" y="4016910"/>
            <a:ext cx="701824" cy="13184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rot="10800000" flipV="1">
            <a:off x="3295142" y="4081765"/>
            <a:ext cx="2204235" cy="2001630"/>
          </a:xfrm>
          <a:prstGeom prst="bentConnector3">
            <a:avLst>
              <a:gd name="adj1" fmla="val -3034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rot="10800000" flipV="1">
            <a:off x="3510370" y="4081765"/>
            <a:ext cx="2852918" cy="2452394"/>
          </a:xfrm>
          <a:prstGeom prst="bentConnector3">
            <a:avLst>
              <a:gd name="adj1" fmla="val -27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912161" y="4761989"/>
            <a:ext cx="1980319" cy="830997"/>
          </a:xfrm>
          <a:prstGeom prst="rect">
            <a:avLst/>
          </a:prstGeom>
        </p:spPr>
        <p:txBody>
          <a:bodyPr wrap="square">
            <a:spAutoFit/>
          </a:bodyPr>
          <a:lstStyle/>
          <a:p>
            <a:pPr algn="ctr"/>
            <a:r>
              <a:rPr lang="fr-FR" sz="1600" dirty="0" smtClean="0">
                <a:sym typeface="Wingdings" panose="05000000000000000000" pitchFamily="2" charset="2"/>
              </a:rPr>
              <a:t></a:t>
            </a:r>
            <a:r>
              <a:rPr lang="fr-FR" sz="1600" dirty="0" smtClean="0">
                <a:solidFill>
                  <a:schemeClr val="accent2"/>
                </a:solidFill>
              </a:rPr>
              <a:t>Office japonais </a:t>
            </a:r>
            <a:br>
              <a:rPr lang="fr-FR" sz="1600" dirty="0" smtClean="0">
                <a:solidFill>
                  <a:schemeClr val="accent2"/>
                </a:solidFill>
              </a:rPr>
            </a:br>
            <a:r>
              <a:rPr lang="fr-FR" sz="1600" dirty="0" smtClean="0">
                <a:solidFill>
                  <a:schemeClr val="accent2"/>
                </a:solidFill>
              </a:rPr>
              <a:t>des brevets (OJB)</a:t>
            </a:r>
            <a:br>
              <a:rPr lang="fr-FR" sz="1600" dirty="0" smtClean="0">
                <a:solidFill>
                  <a:schemeClr val="accent2"/>
                </a:solidFill>
              </a:rPr>
            </a:br>
            <a:r>
              <a:rPr lang="fr-FR" sz="1600" dirty="0" smtClean="0"/>
              <a:t>(</a:t>
            </a:r>
            <a:r>
              <a:rPr lang="ja-JP" altLang="fr-FR" sz="1600" dirty="0" smtClean="0"/>
              <a:t>と</a:t>
            </a:r>
            <a:r>
              <a:rPr lang="ja-JP" altLang="fr-FR" sz="1600" dirty="0"/>
              <a:t>っき</a:t>
            </a:r>
            <a:r>
              <a:rPr lang="ja-JP" altLang="fr-FR" sz="1600" dirty="0" smtClean="0"/>
              <a:t>ょちょ</a:t>
            </a:r>
            <a:r>
              <a:rPr lang="ja-JP" altLang="fr-FR" sz="1600" dirty="0"/>
              <a:t>う</a:t>
            </a:r>
            <a:r>
              <a:rPr lang="fr-FR" altLang="ja-JP" sz="1600" dirty="0" smtClean="0"/>
              <a:t>)</a:t>
            </a:r>
            <a:endParaRPr lang="fr-FR" sz="1600" dirty="0"/>
          </a:p>
        </p:txBody>
      </p:sp>
      <p:sp>
        <p:nvSpPr>
          <p:cNvPr id="59" name="Rectangle 58"/>
          <p:cNvSpPr/>
          <p:nvPr/>
        </p:nvSpPr>
        <p:spPr>
          <a:xfrm>
            <a:off x="6885913" y="5744841"/>
            <a:ext cx="2147447" cy="584775"/>
          </a:xfrm>
          <a:prstGeom prst="rect">
            <a:avLst/>
          </a:prstGeom>
        </p:spPr>
        <p:txBody>
          <a:bodyPr wrap="none">
            <a:spAutoFit/>
          </a:bodyPr>
          <a:lstStyle/>
          <a:p>
            <a:pPr algn="ctr"/>
            <a:r>
              <a:rPr lang="fr-FR" sz="1600" dirty="0" smtClean="0">
                <a:sym typeface="Wingdings" panose="05000000000000000000" pitchFamily="2" charset="2"/>
              </a:rPr>
              <a:t></a:t>
            </a:r>
            <a:r>
              <a:rPr lang="fr-FR" sz="1600" dirty="0" smtClean="0">
                <a:solidFill>
                  <a:schemeClr val="accent2"/>
                </a:solidFill>
              </a:rPr>
              <a:t>Agence de la culture </a:t>
            </a:r>
            <a:r>
              <a:rPr lang="fr-FR" sz="1600" dirty="0" smtClean="0"/>
              <a:t/>
            </a:r>
            <a:br>
              <a:rPr lang="fr-FR" sz="1600" dirty="0" smtClean="0"/>
            </a:br>
            <a:r>
              <a:rPr lang="fr-FR" sz="1600" dirty="0" smtClean="0"/>
              <a:t>(</a:t>
            </a:r>
            <a:r>
              <a:rPr lang="ja-JP" altLang="fr-FR" sz="1600" dirty="0" smtClean="0"/>
              <a:t>ぶんかちょ</a:t>
            </a:r>
            <a:r>
              <a:rPr lang="fr-FR" altLang="ja-JP" sz="1600" dirty="0" smtClean="0"/>
              <a:t>)</a:t>
            </a:r>
            <a:endParaRPr lang="fr-FR" sz="1600" dirty="0"/>
          </a:p>
        </p:txBody>
      </p:sp>
    </p:spTree>
    <p:extLst>
      <p:ext uri="{BB962C8B-B14F-4D97-AF65-F5344CB8AC3E}">
        <p14:creationId xmlns:p14="http://schemas.microsoft.com/office/powerpoint/2010/main" val="3512511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a:solidFill>
                  <a:prstClr val="white"/>
                </a:solidFill>
              </a:rPr>
              <a:t>I</a:t>
            </a:r>
            <a:r>
              <a:rPr lang="fr-FR" dirty="0" smtClean="0">
                <a:solidFill>
                  <a:prstClr val="white"/>
                </a:solidFill>
              </a:rPr>
              <a:t>) La </a:t>
            </a:r>
            <a:r>
              <a:rPr lang="fr-FR" dirty="0">
                <a:solidFill>
                  <a:prstClr val="white"/>
                </a:solidFill>
              </a:rPr>
              <a:t>propriété littéraire et artistique</a:t>
            </a:r>
            <a:endParaRPr lang="fr-FR" dirty="0"/>
          </a:p>
        </p:txBody>
      </p:sp>
      <p:sp>
        <p:nvSpPr>
          <p:cNvPr id="3" name="Espace réservé du contenu 2"/>
          <p:cNvSpPr>
            <a:spLocks noGrp="1"/>
          </p:cNvSpPr>
          <p:nvPr>
            <p:ph idx="1"/>
          </p:nvPr>
        </p:nvSpPr>
        <p:spPr>
          <a:xfrm>
            <a:off x="93824" y="2060848"/>
            <a:ext cx="8964488" cy="4680520"/>
          </a:xfrm>
        </p:spPr>
        <p:txBody>
          <a:bodyPr anchor="t">
            <a:normAutofit/>
          </a:bodyPr>
          <a:lstStyle/>
          <a:p>
            <a:pPr>
              <a:buFont typeface="Wingdings" panose="05000000000000000000" pitchFamily="2" charset="2"/>
              <a:buChar char="v"/>
            </a:pPr>
            <a:r>
              <a:rPr lang="fr-FR" altLang="ja-JP" u="sng" dirty="0" smtClean="0"/>
              <a:t>En</a:t>
            </a:r>
            <a:r>
              <a:rPr lang="ja-JP" altLang="fr-FR" u="sng" dirty="0" smtClean="0"/>
              <a:t> </a:t>
            </a:r>
            <a:r>
              <a:rPr lang="fr-FR" altLang="ja-JP" u="sng" dirty="0" smtClean="0"/>
              <a:t>Fra</a:t>
            </a:r>
            <a:r>
              <a:rPr lang="en-US" altLang="ja-JP" u="sng" dirty="0" err="1" smtClean="0"/>
              <a:t>nce</a:t>
            </a:r>
            <a:r>
              <a:rPr lang="en-US" altLang="ja-JP" u="sng" dirty="0" smtClean="0"/>
              <a:t> </a:t>
            </a:r>
            <a:r>
              <a:rPr lang="fr-FR" altLang="ja-JP" u="sng" dirty="0" smtClean="0"/>
              <a:t>: </a:t>
            </a:r>
            <a:r>
              <a:rPr lang="fr-FR" dirty="0" smtClean="0"/>
              <a:t>“L’auteur </a:t>
            </a:r>
            <a:r>
              <a:rPr lang="fr-FR" dirty="0"/>
              <a:t>d’une </a:t>
            </a:r>
            <a:r>
              <a:rPr lang="fr-FR" dirty="0" smtClean="0">
                <a:solidFill>
                  <a:schemeClr val="accent2"/>
                </a:solidFill>
              </a:rPr>
              <a:t>œuvre </a:t>
            </a:r>
            <a:r>
              <a:rPr lang="fr-FR" dirty="0">
                <a:solidFill>
                  <a:schemeClr val="accent2"/>
                </a:solidFill>
              </a:rPr>
              <a:t>de l’esprit </a:t>
            </a:r>
            <a:r>
              <a:rPr lang="fr-FR" dirty="0"/>
              <a:t>jouit sur cette </a:t>
            </a:r>
            <a:r>
              <a:rPr lang="fr-FR" dirty="0" smtClean="0"/>
              <a:t>œuvre, </a:t>
            </a:r>
            <a:r>
              <a:rPr lang="fr-FR" dirty="0">
                <a:solidFill>
                  <a:schemeClr val="accent2"/>
                </a:solidFill>
              </a:rPr>
              <a:t>du seul fait de sa création</a:t>
            </a:r>
            <a:r>
              <a:rPr lang="fr-FR" dirty="0"/>
              <a:t>, d’un droit de propriété </a:t>
            </a:r>
            <a:r>
              <a:rPr lang="fr-FR" dirty="0">
                <a:solidFill>
                  <a:schemeClr val="accent2"/>
                </a:solidFill>
              </a:rPr>
              <a:t>incorporelle exclusif et opposable à tous</a:t>
            </a:r>
            <a:r>
              <a:rPr lang="fr-FR" dirty="0"/>
              <a:t>” (art. L. 111-1 du CPI</a:t>
            </a:r>
            <a:r>
              <a:rPr lang="fr-FR" dirty="0" smtClean="0"/>
              <a:t>).</a:t>
            </a:r>
          </a:p>
          <a:p>
            <a:pPr>
              <a:buFont typeface="Wingdings" panose="05000000000000000000" pitchFamily="2" charset="2"/>
              <a:buChar char="v"/>
            </a:pPr>
            <a:r>
              <a:rPr lang="fr-FR" u="sng" dirty="0" smtClean="0"/>
              <a:t>Au Japon :</a:t>
            </a:r>
            <a:r>
              <a:rPr lang="fr-FR" dirty="0" smtClean="0"/>
              <a:t> </a:t>
            </a:r>
            <a:r>
              <a:rPr lang="ja-JP" altLang="fr-FR" dirty="0"/>
              <a:t>この法律は、</a:t>
            </a:r>
            <a:r>
              <a:rPr lang="ja-JP" altLang="fr-FR" b="1" dirty="0">
                <a:solidFill>
                  <a:schemeClr val="accent2"/>
                </a:solidFill>
              </a:rPr>
              <a:t>著作物</a:t>
            </a:r>
            <a:r>
              <a:rPr lang="ja-JP" altLang="fr-FR" dirty="0"/>
              <a:t>並びに</a:t>
            </a:r>
            <a:r>
              <a:rPr lang="ja-JP" altLang="fr-FR" b="1" dirty="0">
                <a:solidFill>
                  <a:schemeClr val="accent2"/>
                </a:solidFill>
              </a:rPr>
              <a:t>実演</a:t>
            </a:r>
            <a:r>
              <a:rPr lang="ja-JP" altLang="fr-FR" dirty="0"/>
              <a:t>、</a:t>
            </a:r>
            <a:r>
              <a:rPr lang="ja-JP" altLang="fr-FR" b="1" dirty="0">
                <a:solidFill>
                  <a:schemeClr val="accent2"/>
                </a:solidFill>
              </a:rPr>
              <a:t>レコード</a:t>
            </a:r>
            <a:r>
              <a:rPr lang="ja-JP" altLang="fr-FR" dirty="0"/>
              <a:t>、</a:t>
            </a:r>
            <a:r>
              <a:rPr lang="ja-JP" altLang="fr-FR" b="1" dirty="0">
                <a:solidFill>
                  <a:schemeClr val="accent2"/>
                </a:solidFill>
              </a:rPr>
              <a:t>放送</a:t>
            </a:r>
            <a:r>
              <a:rPr lang="ja-JP" altLang="fr-FR" dirty="0"/>
              <a:t>及び</a:t>
            </a:r>
            <a:r>
              <a:rPr lang="ja-JP" altLang="fr-FR" b="1" dirty="0">
                <a:solidFill>
                  <a:schemeClr val="accent2"/>
                </a:solidFill>
              </a:rPr>
              <a:t>有線放送</a:t>
            </a:r>
            <a:r>
              <a:rPr lang="ja-JP" altLang="fr-FR" dirty="0"/>
              <a:t>に関し著作者の権利及びこれに隣接する権利を定め、これらの</a:t>
            </a:r>
            <a:r>
              <a:rPr lang="ja-JP" altLang="fr-FR" b="1" dirty="0">
                <a:solidFill>
                  <a:schemeClr val="accent2"/>
                </a:solidFill>
              </a:rPr>
              <a:t>文化的所産</a:t>
            </a:r>
            <a:r>
              <a:rPr lang="ja-JP" altLang="fr-FR" dirty="0"/>
              <a:t>の</a:t>
            </a:r>
            <a:r>
              <a:rPr lang="ja-JP" altLang="fr-FR" b="1" dirty="0">
                <a:solidFill>
                  <a:schemeClr val="accent2"/>
                </a:solidFill>
              </a:rPr>
              <a:t>公正な利用</a:t>
            </a:r>
            <a:r>
              <a:rPr lang="ja-JP" altLang="fr-FR" dirty="0"/>
              <a:t>に留意しつつ、</a:t>
            </a:r>
            <a:r>
              <a:rPr lang="ja-JP" altLang="fr-FR" b="1" dirty="0">
                <a:solidFill>
                  <a:schemeClr val="accent2"/>
                </a:solidFill>
              </a:rPr>
              <a:t>著作者等の権利の保護</a:t>
            </a:r>
            <a:r>
              <a:rPr lang="ja-JP" altLang="fr-FR" dirty="0"/>
              <a:t>を図り、もつて文化の発展に寄与することを目的とする</a:t>
            </a:r>
            <a:r>
              <a:rPr lang="ja-JP" altLang="fr-FR" dirty="0" smtClean="0"/>
              <a:t>。</a:t>
            </a:r>
            <a:r>
              <a:rPr lang="fr-FR" altLang="ja-JP" dirty="0" smtClean="0"/>
              <a:t>(</a:t>
            </a:r>
            <a:r>
              <a:rPr lang="ja-JP" altLang="fr-FR" dirty="0" smtClean="0"/>
              <a:t>著作権法、第</a:t>
            </a:r>
            <a:r>
              <a:rPr lang="fr-FR" altLang="ja-JP" dirty="0" smtClean="0"/>
              <a:t>1</a:t>
            </a:r>
            <a:r>
              <a:rPr lang="ja-JP" altLang="fr-FR" dirty="0" smtClean="0"/>
              <a:t>条</a:t>
            </a:r>
            <a:r>
              <a:rPr lang="fr-FR" altLang="ja-JP" dirty="0"/>
              <a:t>)</a:t>
            </a:r>
            <a:endParaRPr lang="fr-FR" dirty="0" smtClean="0"/>
          </a:p>
          <a:p>
            <a:pPr>
              <a:buFont typeface="Wingdings" panose="05000000000000000000" pitchFamily="2" charset="2"/>
              <a:buChar char="v"/>
            </a:pPr>
            <a:r>
              <a:rPr lang="fr-FR" dirty="0" smtClean="0"/>
              <a:t>Le droit d’auteur protège toutes les </a:t>
            </a:r>
            <a:r>
              <a:rPr lang="fr-FR" dirty="0" smtClean="0">
                <a:solidFill>
                  <a:schemeClr val="accent2"/>
                </a:solidFill>
              </a:rPr>
              <a:t>créations de l’esprit</a:t>
            </a:r>
            <a:r>
              <a:rPr lang="fr-FR" dirty="0" smtClean="0"/>
              <a:t>, quelles qu’elles soient, dès lors qu’elles portent </a:t>
            </a:r>
            <a:r>
              <a:rPr lang="fr-FR" dirty="0" smtClean="0">
                <a:solidFill>
                  <a:schemeClr val="accent2"/>
                </a:solidFill>
              </a:rPr>
              <a:t>l’expression de la personnalité </a:t>
            </a:r>
            <a:r>
              <a:rPr lang="fr-FR" dirty="0" smtClean="0"/>
              <a:t>de l’auteur et qu’elles sont </a:t>
            </a:r>
            <a:r>
              <a:rPr lang="fr-FR" dirty="0" smtClean="0">
                <a:solidFill>
                  <a:schemeClr val="accent2"/>
                </a:solidFill>
              </a:rPr>
              <a:t>matérialisées</a:t>
            </a:r>
            <a:r>
              <a:rPr lang="fr-FR" dirty="0" smtClean="0"/>
              <a:t>.</a:t>
            </a:r>
            <a:r>
              <a:rPr lang="fr-FR" dirty="0"/>
              <a:t> Par </a:t>
            </a:r>
            <a:r>
              <a:rPr lang="fr-FR" dirty="0" smtClean="0"/>
              <a:t>exemple</a:t>
            </a:r>
            <a:r>
              <a:rPr lang="fr-FR" dirty="0"/>
              <a:t>, une </a:t>
            </a:r>
            <a:r>
              <a:rPr lang="fr-FR" dirty="0">
                <a:solidFill>
                  <a:schemeClr val="accent2"/>
                </a:solidFill>
              </a:rPr>
              <a:t>idée</a:t>
            </a:r>
            <a:r>
              <a:rPr lang="fr-FR" dirty="0"/>
              <a:t>, un </a:t>
            </a:r>
            <a:r>
              <a:rPr lang="fr-FR" dirty="0">
                <a:solidFill>
                  <a:schemeClr val="accent2"/>
                </a:solidFill>
              </a:rPr>
              <a:t>concept</a:t>
            </a:r>
            <a:r>
              <a:rPr lang="fr-FR" dirty="0"/>
              <a:t> </a:t>
            </a:r>
            <a:r>
              <a:rPr lang="fr-FR" u="sng" dirty="0">
                <a:solidFill>
                  <a:schemeClr val="accent2"/>
                </a:solidFill>
              </a:rPr>
              <a:t>ne peuvent pas être protégés</a:t>
            </a:r>
            <a:r>
              <a:rPr lang="fr-FR" dirty="0"/>
              <a:t>. Il peut concerner tous les </a:t>
            </a:r>
            <a:r>
              <a:rPr lang="fr-FR" dirty="0" smtClean="0"/>
              <a:t>sujets : </a:t>
            </a:r>
            <a:r>
              <a:rPr lang="fr-FR" dirty="0"/>
              <a:t>La musique, la littérature, le journalisme, le théâtre, les logiciels, l’audiovisuel, la peinture, la photographie, la sculpture, etc</a:t>
            </a:r>
            <a:r>
              <a:rPr lang="fr-FR" dirty="0" smtClean="0"/>
              <a:t>…</a:t>
            </a:r>
          </a:p>
          <a:p>
            <a:pPr>
              <a:buFont typeface="Wingdings" panose="05000000000000000000" pitchFamily="2" charset="2"/>
              <a:buChar char="v"/>
            </a:pPr>
            <a:r>
              <a:rPr lang="fr-FR" u="sng" dirty="0" smtClean="0"/>
              <a:t>Convention de Berne 1887 :</a:t>
            </a:r>
            <a:r>
              <a:rPr lang="fr-FR" dirty="0" smtClean="0"/>
              <a:t> Protection internationale relativement harmonisée. Le droit national </a:t>
            </a:r>
            <a:r>
              <a:rPr lang="fr-FR" dirty="0" smtClean="0">
                <a:solidFill>
                  <a:schemeClr val="accent2"/>
                </a:solidFill>
              </a:rPr>
              <a:t>s’applique dans le pays</a:t>
            </a:r>
            <a:r>
              <a:rPr lang="fr-FR" dirty="0" smtClean="0"/>
              <a:t>, </a:t>
            </a:r>
            <a:r>
              <a:rPr lang="fr-FR" dirty="0" smtClean="0">
                <a:solidFill>
                  <a:schemeClr val="accent2"/>
                </a:solidFill>
              </a:rPr>
              <a:t>peu importe la nationalité de l’auteur </a:t>
            </a:r>
            <a:r>
              <a:rPr lang="fr-FR" dirty="0" smtClean="0"/>
              <a:t>(</a:t>
            </a:r>
            <a:r>
              <a:rPr lang="fr-FR" dirty="0" smtClean="0">
                <a:solidFill>
                  <a:schemeClr val="accent2"/>
                </a:solidFill>
              </a:rPr>
              <a:t>177 pays </a:t>
            </a:r>
            <a:r>
              <a:rPr lang="fr-FR" dirty="0" smtClean="0"/>
              <a:t>ont ratifié).</a:t>
            </a:r>
          </a:p>
        </p:txBody>
      </p:sp>
    </p:spTree>
    <p:extLst>
      <p:ext uri="{BB962C8B-B14F-4D97-AF65-F5344CB8AC3E}">
        <p14:creationId xmlns:p14="http://schemas.microsoft.com/office/powerpoint/2010/main" val="1424784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smtClean="0"/>
              <a:t>Le droit d’auteur</a:t>
            </a:r>
            <a:br>
              <a:rPr lang="fr-FR" dirty="0" smtClean="0"/>
            </a:br>
            <a:r>
              <a:rPr lang="fr-FR" sz="1800" dirty="0" smtClean="0"/>
              <a:t>et ses démembrements</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25988621"/>
              </p:ext>
            </p:extLst>
          </p:nvPr>
        </p:nvGraphicFramePr>
        <p:xfrm>
          <a:off x="251520" y="2230723"/>
          <a:ext cx="8640960" cy="3941927"/>
        </p:xfrm>
        <a:graphic>
          <a:graphicData uri="http://schemas.openxmlformats.org/drawingml/2006/table">
            <a:tbl>
              <a:tblPr/>
              <a:tblGrid>
                <a:gridCol w="3963934">
                  <a:extLst>
                    <a:ext uri="{9D8B030D-6E8A-4147-A177-3AD203B41FA5}">
                      <a16:colId xmlns:a16="http://schemas.microsoft.com/office/drawing/2014/main" val="2371140577"/>
                    </a:ext>
                  </a:extLst>
                </a:gridCol>
                <a:gridCol w="4677026">
                  <a:extLst>
                    <a:ext uri="{9D8B030D-6E8A-4147-A177-3AD203B41FA5}">
                      <a16:colId xmlns:a16="http://schemas.microsoft.com/office/drawing/2014/main" val="677283491"/>
                    </a:ext>
                  </a:extLst>
                </a:gridCol>
              </a:tblGrid>
              <a:tr h="521455">
                <a:tc>
                  <a:txBody>
                    <a:bodyPr/>
                    <a:lstStyle/>
                    <a:p>
                      <a:pPr marL="0" indent="0" algn="ctr" fontAlgn="base">
                        <a:buFont typeface="Wingdings" panose="05000000000000000000" pitchFamily="2" charset="2"/>
                        <a:buNone/>
                      </a:pPr>
                      <a:r>
                        <a:rPr lang="fr-FR" sz="1600" b="1" dirty="0">
                          <a:solidFill>
                            <a:srgbClr val="002060"/>
                          </a:solidFill>
                          <a:effectLst/>
                          <a:latin typeface="+mj-lt"/>
                        </a:rPr>
                        <a:t>Droit moral</a:t>
                      </a:r>
                      <a:endParaRPr lang="fr-FR" sz="1600" dirty="0">
                        <a:solidFill>
                          <a:srgbClr val="002060"/>
                        </a:solidFill>
                        <a:effectLst/>
                        <a:latin typeface="+mj-lt"/>
                      </a:endParaRPr>
                    </a:p>
                  </a:txBody>
                  <a:tcPr marL="3356" marR="3356" marT="3356" marB="3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FDFDF"/>
                    </a:solidFill>
                  </a:tcPr>
                </a:tc>
                <a:tc>
                  <a:txBody>
                    <a:bodyPr/>
                    <a:lstStyle/>
                    <a:p>
                      <a:pPr marL="0" indent="0" algn="ctr" fontAlgn="base">
                        <a:buFont typeface="Wingdings" panose="05000000000000000000" pitchFamily="2" charset="2"/>
                        <a:buNone/>
                      </a:pPr>
                      <a:r>
                        <a:rPr lang="fr-FR" sz="1600" b="1" dirty="0">
                          <a:solidFill>
                            <a:srgbClr val="002060"/>
                          </a:solidFill>
                          <a:effectLst/>
                          <a:latin typeface="+mj-lt"/>
                        </a:rPr>
                        <a:t>Droit patrimonial (ou pécuniaire)</a:t>
                      </a:r>
                      <a:endParaRPr lang="fr-FR" sz="1600" dirty="0">
                        <a:solidFill>
                          <a:srgbClr val="002060"/>
                        </a:solidFill>
                        <a:effectLst/>
                        <a:latin typeface="+mj-lt"/>
                      </a:endParaRPr>
                    </a:p>
                  </a:txBody>
                  <a:tcPr marL="3356" marR="3356" marT="3356" marB="3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FDFDF"/>
                    </a:solidFill>
                  </a:tcPr>
                </a:tc>
                <a:extLst>
                  <a:ext uri="{0D108BD9-81ED-4DB2-BD59-A6C34878D82A}">
                    <a16:rowId xmlns:a16="http://schemas.microsoft.com/office/drawing/2014/main" val="1657451038"/>
                  </a:ext>
                </a:extLst>
              </a:tr>
              <a:tr h="3317816">
                <a:tc>
                  <a:txBody>
                    <a:bodyPr/>
                    <a:lstStyle/>
                    <a:p>
                      <a:pPr marL="144000" indent="0" algn="l" fontAlgn="base">
                        <a:buFont typeface="Wingdings" panose="05000000000000000000" pitchFamily="2" charset="2"/>
                        <a:buNone/>
                      </a:pPr>
                      <a:r>
                        <a:rPr lang="fr-FR" sz="1400" dirty="0">
                          <a:effectLst/>
                          <a:latin typeface="+mj-lt"/>
                        </a:rPr>
                        <a:t>Il est attaché à la </a:t>
                      </a:r>
                      <a:r>
                        <a:rPr lang="fr-FR" sz="1400" b="1" dirty="0">
                          <a:solidFill>
                            <a:schemeClr val="accent2"/>
                          </a:solidFill>
                          <a:effectLst/>
                          <a:latin typeface="+mj-lt"/>
                        </a:rPr>
                        <a:t>personnalité de </a:t>
                      </a:r>
                      <a:r>
                        <a:rPr lang="fr-FR" sz="1400" b="1" dirty="0" smtClean="0">
                          <a:solidFill>
                            <a:schemeClr val="accent2"/>
                          </a:solidFill>
                          <a:effectLst/>
                          <a:latin typeface="+mj-lt"/>
                        </a:rPr>
                        <a:t>l’auteur</a:t>
                      </a:r>
                      <a:r>
                        <a:rPr lang="fr-FR" sz="1400" kern="1200" dirty="0" smtClean="0">
                          <a:solidFill>
                            <a:schemeClr val="tx1"/>
                          </a:solidFill>
                          <a:effectLst/>
                          <a:latin typeface="+mn-lt"/>
                          <a:ea typeface="+mn-ea"/>
                          <a:cs typeface="+mn-cs"/>
                        </a:rPr>
                        <a:t> </a:t>
                      </a:r>
                      <a:br>
                        <a:rPr lang="fr-FR" sz="1400" kern="1200" dirty="0" smtClean="0">
                          <a:solidFill>
                            <a:schemeClr val="tx1"/>
                          </a:solidFill>
                          <a:effectLst/>
                          <a:latin typeface="+mn-lt"/>
                          <a:ea typeface="+mn-ea"/>
                          <a:cs typeface="+mn-cs"/>
                        </a:rPr>
                      </a:br>
                      <a:r>
                        <a:rPr lang="fr-FR" sz="1400" kern="1200" dirty="0" smtClean="0">
                          <a:solidFill>
                            <a:schemeClr val="tx1"/>
                          </a:solidFill>
                          <a:effectLst/>
                          <a:latin typeface="+mn-lt"/>
                          <a:ea typeface="+mn-ea"/>
                          <a:cs typeface="+mn-cs"/>
                        </a:rPr>
                        <a:t>(droit de la personnalité </a:t>
                      </a:r>
                      <a:r>
                        <a:rPr lang="ja-JP" altLang="fr-FR" sz="1400" kern="1200" dirty="0" smtClean="0">
                          <a:solidFill>
                            <a:schemeClr val="tx1"/>
                          </a:solidFill>
                          <a:effectLst/>
                          <a:latin typeface="+mn-lt"/>
                          <a:ea typeface="+mn-ea"/>
                          <a:cs typeface="+mn-cs"/>
                        </a:rPr>
                        <a:t>人格権</a:t>
                      </a:r>
                      <a:r>
                        <a:rPr lang="fr-FR" altLang="ja-JP" sz="1400" kern="1200" dirty="0" smtClean="0">
                          <a:solidFill>
                            <a:schemeClr val="tx1"/>
                          </a:solidFill>
                          <a:effectLst/>
                          <a:latin typeface="+mn-lt"/>
                          <a:ea typeface="+mn-ea"/>
                          <a:cs typeface="+mn-cs"/>
                        </a:rPr>
                        <a:t>)</a:t>
                      </a:r>
                      <a:r>
                        <a:rPr lang="fr-FR" sz="1400" b="1" dirty="0" smtClean="0">
                          <a:effectLst/>
                          <a:latin typeface="+mj-lt"/>
                        </a:rPr>
                        <a:t> </a:t>
                      </a:r>
                      <a:r>
                        <a:rPr lang="fr-FR" sz="1400" dirty="0" smtClean="0">
                          <a:effectLst/>
                          <a:latin typeface="+mj-lt"/>
                        </a:rPr>
                        <a:t>Il est :</a:t>
                      </a:r>
                    </a:p>
                    <a:p>
                      <a:pPr marL="360000" indent="-171450" algn="l" fontAlgn="base">
                        <a:buFont typeface="Wingdings" panose="05000000000000000000" pitchFamily="2" charset="2"/>
                        <a:buChar char="v"/>
                      </a:pPr>
                      <a:r>
                        <a:rPr lang="fr-FR" sz="1400" dirty="0" smtClean="0">
                          <a:effectLst/>
                          <a:latin typeface="+mj-lt"/>
                        </a:rPr>
                        <a:t>Inaliénable</a:t>
                      </a:r>
                      <a:endParaRPr lang="fr-FR" sz="1400" dirty="0">
                        <a:effectLst/>
                        <a:latin typeface="+mj-lt"/>
                      </a:endParaRPr>
                    </a:p>
                    <a:p>
                      <a:pPr marL="360000" marR="0" indent="-171450" algn="l" defTabSz="457200" rtl="0" eaLnBrk="1" fontAlgn="base" latinLnBrk="0" hangingPunct="1">
                        <a:lnSpc>
                          <a:spcPct val="100000"/>
                        </a:lnSpc>
                        <a:spcBef>
                          <a:spcPts val="0"/>
                        </a:spcBef>
                        <a:spcAft>
                          <a:spcPts val="0"/>
                        </a:spcAft>
                        <a:buClrTx/>
                        <a:buSzTx/>
                        <a:buFont typeface="Wingdings" panose="05000000000000000000" pitchFamily="2" charset="2"/>
                        <a:buChar char="v"/>
                        <a:tabLst/>
                        <a:defRPr/>
                      </a:pPr>
                      <a:r>
                        <a:rPr lang="fr-FR" sz="1400" dirty="0" smtClean="0">
                          <a:effectLst/>
                          <a:latin typeface="+mj-lt"/>
                        </a:rPr>
                        <a:t>Imprescriptible</a:t>
                      </a:r>
                      <a:endParaRPr lang="fr-FR" sz="1400" dirty="0">
                        <a:effectLst/>
                        <a:latin typeface="+mj-lt"/>
                      </a:endParaRPr>
                    </a:p>
                    <a:p>
                      <a:pPr marL="360000" indent="-171450" algn="l" fontAlgn="base">
                        <a:buFont typeface="Wingdings" panose="05000000000000000000" pitchFamily="2" charset="2"/>
                        <a:buChar char="v"/>
                      </a:pPr>
                      <a:r>
                        <a:rPr lang="fr-FR" sz="1400" dirty="0" smtClean="0">
                          <a:effectLst/>
                          <a:latin typeface="+mj-lt"/>
                        </a:rPr>
                        <a:t>Insaisissable</a:t>
                      </a:r>
                    </a:p>
                    <a:p>
                      <a:pPr marL="188550" indent="0" algn="l" fontAlgn="base">
                        <a:buFont typeface="Wingdings" panose="05000000000000000000" pitchFamily="2" charset="2"/>
                        <a:buNone/>
                      </a:pPr>
                      <a:r>
                        <a:rPr lang="fr-FR" sz="1400" dirty="0" smtClean="0">
                          <a:effectLst/>
                          <a:latin typeface="+mj-lt"/>
                          <a:sym typeface="Wingdings" panose="05000000000000000000" pitchFamily="2" charset="2"/>
                        </a:rPr>
                        <a:t>Jap = notions</a:t>
                      </a:r>
                      <a:r>
                        <a:rPr lang="fr-FR" sz="1400" baseline="0" dirty="0" smtClean="0">
                          <a:effectLst/>
                          <a:latin typeface="+mj-lt"/>
                          <a:sym typeface="Wingdings" panose="05000000000000000000" pitchFamily="2" charset="2"/>
                        </a:rPr>
                        <a:t> regroupées </a:t>
                      </a:r>
                      <a:r>
                        <a:rPr lang="ja-JP" altLang="fr-FR" sz="1400" b="1" i="0" kern="1200" dirty="0" smtClean="0">
                          <a:solidFill>
                            <a:schemeClr val="accent2"/>
                          </a:solidFill>
                          <a:effectLst/>
                          <a:latin typeface="+mn-lt"/>
                          <a:ea typeface="+mn-ea"/>
                          <a:cs typeface="+mn-cs"/>
                        </a:rPr>
                        <a:t>一身専属性 </a:t>
                      </a:r>
                      <a:r>
                        <a:rPr kumimoji="0" lang="fr-FR" sz="1400" b="0" i="0" u="none" strike="noStrike" kern="1200" cap="none" spc="0" normalizeH="0" baseline="0" noProof="0" dirty="0" smtClean="0">
                          <a:ln>
                            <a:noFill/>
                          </a:ln>
                          <a:solidFill>
                            <a:prstClr val="black"/>
                          </a:solidFill>
                          <a:effectLst/>
                          <a:uLnTx/>
                          <a:uFillTx/>
                          <a:latin typeface="+mn-lt"/>
                          <a:ea typeface="+mn-ea"/>
                          <a:cs typeface="+mn-cs"/>
                        </a:rPr>
                        <a:t>(29</a:t>
                      </a:r>
                      <a:r>
                        <a:rPr kumimoji="0" lang="ja-JP" altLang="fr-FR" sz="1400" b="0" i="0" u="none" strike="noStrike" kern="1200" cap="none" spc="0" normalizeH="0" baseline="0" noProof="0" dirty="0" smtClean="0">
                          <a:ln>
                            <a:noFill/>
                          </a:ln>
                          <a:solidFill>
                            <a:prstClr val="black"/>
                          </a:solidFill>
                          <a:effectLst/>
                          <a:uLnTx/>
                          <a:uFillTx/>
                          <a:latin typeface="+mn-lt"/>
                          <a:ea typeface="+mn-ea"/>
                          <a:cs typeface="+mn-cs"/>
                        </a:rPr>
                        <a:t>条</a:t>
                      </a:r>
                      <a:r>
                        <a:rPr kumimoji="0" lang="en-US" altLang="ja-JP" sz="1400" b="0" i="0" u="none" strike="noStrike" kern="1200" cap="none" spc="0" normalizeH="0" baseline="0" noProof="0" dirty="0" smtClean="0">
                          <a:ln>
                            <a:noFill/>
                          </a:ln>
                          <a:solidFill>
                            <a:prstClr val="black"/>
                          </a:solidFill>
                          <a:effectLst/>
                          <a:uLnTx/>
                          <a:uFillTx/>
                          <a:latin typeface="+mn-lt"/>
                          <a:ea typeface="+mn-ea"/>
                          <a:cs typeface="+mn-cs"/>
                        </a:rPr>
                        <a:t>LPI</a:t>
                      </a:r>
                      <a:r>
                        <a:rPr kumimoji="0" lang="fr-FR" altLang="ja-JP" sz="1400" b="0" i="0" u="none" strike="noStrike" kern="1200" cap="none" spc="0" normalizeH="0" baseline="0" noProof="0" dirty="0" smtClean="0">
                          <a:ln>
                            <a:noFill/>
                          </a:ln>
                          <a:solidFill>
                            <a:prstClr val="black"/>
                          </a:solidFill>
                          <a:effectLst/>
                          <a:uLnTx/>
                          <a:uFillTx/>
                          <a:latin typeface="+mn-lt"/>
                          <a:ea typeface="+mn-ea"/>
                          <a:cs typeface="+mn-cs"/>
                        </a:rPr>
                        <a:t>)</a:t>
                      </a:r>
                      <a:endParaRPr lang="fr-FR" sz="1400" b="1" dirty="0">
                        <a:solidFill>
                          <a:schemeClr val="accent2"/>
                        </a:solidFill>
                        <a:effectLst/>
                        <a:latin typeface="+mj-lt"/>
                      </a:endParaRPr>
                    </a:p>
                    <a:p>
                      <a:pPr marL="360000" marR="0" lvl="0" indent="-171450" algn="l" defTabSz="457200" rtl="0" eaLnBrk="1" fontAlgn="base" latinLnBrk="0" hangingPunct="1">
                        <a:lnSpc>
                          <a:spcPct val="100000"/>
                        </a:lnSpc>
                        <a:spcBef>
                          <a:spcPts val="0"/>
                        </a:spcBef>
                        <a:spcAft>
                          <a:spcPts val="0"/>
                        </a:spcAft>
                        <a:buClrTx/>
                        <a:buSzTx/>
                        <a:buFont typeface="Wingdings" panose="05000000000000000000" pitchFamily="2" charset="2"/>
                        <a:buChar char="v"/>
                        <a:tabLst/>
                        <a:defRPr/>
                      </a:pPr>
                      <a:r>
                        <a:rPr kumimoji="0" lang="fr-FR" sz="1400" b="0" i="0" u="none" strike="noStrike" kern="1200" cap="none" spc="0" normalizeH="0" baseline="0" noProof="0" dirty="0" smtClean="0">
                          <a:ln>
                            <a:noFill/>
                          </a:ln>
                          <a:solidFill>
                            <a:prstClr val="black"/>
                          </a:solidFill>
                          <a:effectLst/>
                          <a:uLnTx/>
                          <a:uFillTx/>
                          <a:latin typeface="+mn-lt"/>
                          <a:ea typeface="+mn-ea"/>
                          <a:cs typeface="+mn-cs"/>
                        </a:rPr>
                        <a:t>Perpétuel</a:t>
                      </a:r>
                      <a:r>
                        <a:rPr kumimoji="0" lang="en-US" sz="1400" b="0" i="0" u="none" strike="noStrike" kern="1200" cap="none" spc="0" normalizeH="0" baseline="0" noProof="0" dirty="0" smtClean="0">
                          <a:ln>
                            <a:noFill/>
                          </a:ln>
                          <a:solidFill>
                            <a:prstClr val="black"/>
                          </a:solidFill>
                          <a:effectLst/>
                          <a:uLnTx/>
                          <a:uFillTx/>
                          <a:latin typeface="+mn-lt"/>
                          <a:ea typeface="+mn-ea"/>
                          <a:cs typeface="+mn-cs"/>
                        </a:rPr>
                        <a:t> </a:t>
                      </a:r>
                      <a:r>
                        <a:rPr kumimoji="0" lang="fr-FR" sz="1400" b="0" i="0" u="none" strike="noStrike" kern="1200" cap="none" spc="0" normalizeH="0" baseline="0" noProof="0" dirty="0" smtClean="0">
                          <a:ln>
                            <a:noFill/>
                          </a:ln>
                          <a:solidFill>
                            <a:prstClr val="black"/>
                          </a:solidFill>
                          <a:effectLst/>
                          <a:uLnTx/>
                          <a:uFillTx/>
                          <a:latin typeface="+mn-lt"/>
                          <a:ea typeface="+mn-ea"/>
                          <a:cs typeface="+mn-cs"/>
                        </a:rPr>
                        <a:t>(pas au </a:t>
                      </a:r>
                      <a:r>
                        <a:rPr kumimoji="0" lang="fr-FR" sz="1400" b="0" i="0" u="none" strike="noStrike" kern="1200" cap="none" spc="0" normalizeH="0" baseline="0" noProof="0" dirty="0" err="1" smtClean="0">
                          <a:ln>
                            <a:noFill/>
                          </a:ln>
                          <a:solidFill>
                            <a:prstClr val="black"/>
                          </a:solidFill>
                          <a:effectLst/>
                          <a:uLnTx/>
                          <a:uFillTx/>
                          <a:latin typeface="+mn-lt"/>
                          <a:ea typeface="+mn-ea"/>
                          <a:cs typeface="+mn-cs"/>
                        </a:rPr>
                        <a:t>Japon</a:t>
                      </a:r>
                      <a:r>
                        <a:rPr kumimoji="0" lang="fr-FR" sz="1400" b="0" i="0" u="none" strike="noStrike" kern="1200" cap="none" spc="0" normalizeH="0" baseline="0" noProof="0" dirty="0" err="1" smtClean="0">
                          <a:ln>
                            <a:noFill/>
                          </a:ln>
                          <a:solidFill>
                            <a:prstClr val="black"/>
                          </a:solidFill>
                          <a:effectLst/>
                          <a:uLnTx/>
                          <a:uFillTx/>
                          <a:latin typeface="+mn-lt"/>
                          <a:ea typeface="+mn-ea"/>
                          <a:cs typeface="+mn-cs"/>
                          <a:sym typeface="Wingdings" panose="05000000000000000000" pitchFamily="2" charset="2"/>
                        </a:rPr>
                        <a:t>pas</a:t>
                      </a:r>
                      <a:r>
                        <a:rPr kumimoji="0" lang="fr-FR" sz="1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 héritage, sauf exception d’atteinte à l’honneur avec conséquence sur la famille</a:t>
                      </a:r>
                      <a:r>
                        <a:rPr kumimoji="0" lang="fr-FR" sz="1400" b="0" i="0" u="none" strike="noStrike" kern="1200" cap="none" spc="0" normalizeH="0" baseline="0" noProof="0" dirty="0" smtClean="0">
                          <a:ln>
                            <a:noFill/>
                          </a:ln>
                          <a:solidFill>
                            <a:prstClr val="black"/>
                          </a:solidFill>
                          <a:effectLst/>
                          <a:uLnTx/>
                          <a:uFillTx/>
                          <a:latin typeface="+mn-lt"/>
                          <a:ea typeface="+mn-ea"/>
                          <a:cs typeface="+mn-cs"/>
                        </a:rPr>
                        <a:t>) (</a:t>
                      </a:r>
                      <a:r>
                        <a:rPr kumimoji="0" lang="ja-JP" altLang="fr-FR" sz="1400" b="0" i="0" u="none" strike="noStrike" kern="1200" cap="none" spc="0" normalizeH="0" baseline="0" noProof="0" dirty="0" smtClean="0">
                          <a:ln>
                            <a:noFill/>
                          </a:ln>
                          <a:solidFill>
                            <a:prstClr val="black"/>
                          </a:solidFill>
                          <a:effectLst/>
                          <a:uLnTx/>
                          <a:uFillTx/>
                          <a:latin typeface="+mn-lt"/>
                          <a:ea typeface="+mn-ea"/>
                          <a:cs typeface="+mn-cs"/>
                        </a:rPr>
                        <a:t>民法</a:t>
                      </a:r>
                      <a:r>
                        <a:rPr kumimoji="0" lang="fr-FR" sz="1400" b="0" i="0" u="none" strike="noStrike" kern="1200" cap="none" spc="0" normalizeH="0" baseline="0" noProof="0" dirty="0" smtClean="0">
                          <a:ln>
                            <a:noFill/>
                          </a:ln>
                          <a:solidFill>
                            <a:prstClr val="black"/>
                          </a:solidFill>
                          <a:effectLst/>
                          <a:uLnTx/>
                          <a:uFillTx/>
                          <a:latin typeface="+mn-lt"/>
                          <a:ea typeface="+mn-ea"/>
                          <a:cs typeface="+mn-cs"/>
                        </a:rPr>
                        <a:t>896</a:t>
                      </a:r>
                      <a:r>
                        <a:rPr kumimoji="0" lang="ja-JP" altLang="fr-FR" sz="1400" b="0" i="0" u="none" strike="noStrike" kern="1200" cap="none" spc="0" normalizeH="0" baseline="0" noProof="0" dirty="0" smtClean="0">
                          <a:ln>
                            <a:noFill/>
                          </a:ln>
                          <a:solidFill>
                            <a:prstClr val="black"/>
                          </a:solidFill>
                          <a:effectLst/>
                          <a:uLnTx/>
                          <a:uFillTx/>
                          <a:latin typeface="+mn-lt"/>
                          <a:ea typeface="+mn-ea"/>
                          <a:cs typeface="+mn-cs"/>
                        </a:rPr>
                        <a:t>条</a:t>
                      </a:r>
                      <a:r>
                        <a:rPr kumimoji="0" lang="fr-FR" altLang="ja-JP" sz="1400" b="0" i="0" u="none" strike="noStrike" kern="1200" cap="none" spc="0" normalizeH="0" baseline="0" noProof="0" dirty="0" smtClean="0">
                          <a:ln>
                            <a:noFill/>
                          </a:ln>
                          <a:solidFill>
                            <a:prstClr val="black"/>
                          </a:solidFill>
                          <a:effectLst/>
                          <a:uLnTx/>
                          <a:uFillTx/>
                          <a:latin typeface="+mn-lt"/>
                          <a:ea typeface="+mn-ea"/>
                          <a:cs typeface="+mn-cs"/>
                        </a:rPr>
                        <a:t>)</a:t>
                      </a:r>
                      <a:endParaRPr kumimoji="0" lang="fr-FR" sz="1400" b="0" i="0" u="none" strike="noStrike" kern="1200" cap="none" spc="0" normalizeH="0" baseline="0" noProof="0" dirty="0" smtClean="0">
                        <a:ln>
                          <a:noFill/>
                        </a:ln>
                        <a:solidFill>
                          <a:prstClr val="black"/>
                        </a:solidFill>
                        <a:effectLst/>
                        <a:uLnTx/>
                        <a:uFillTx/>
                        <a:latin typeface="+mn-lt"/>
                        <a:ea typeface="+mn-ea"/>
                        <a:cs typeface="+mn-cs"/>
                      </a:endParaRPr>
                    </a:p>
                    <a:p>
                      <a:pPr marL="144000" indent="0" algn="l" fontAlgn="base">
                        <a:buFont typeface="Wingdings" panose="05000000000000000000" pitchFamily="2" charset="2"/>
                        <a:buNone/>
                      </a:pPr>
                      <a:endParaRPr lang="fr-FR" sz="1400" dirty="0" smtClean="0">
                        <a:effectLst/>
                        <a:latin typeface="+mj-lt"/>
                      </a:endParaRPr>
                    </a:p>
                    <a:p>
                      <a:pPr marL="144000" indent="0" algn="l" fontAlgn="base">
                        <a:buFont typeface="Wingdings" panose="05000000000000000000" pitchFamily="2" charset="2"/>
                        <a:buNone/>
                      </a:pPr>
                      <a:r>
                        <a:rPr lang="fr-FR" sz="1400" u="sng" dirty="0" smtClean="0">
                          <a:effectLst/>
                          <a:latin typeface="+mj-lt"/>
                        </a:rPr>
                        <a:t>Il </a:t>
                      </a:r>
                      <a:r>
                        <a:rPr lang="fr-FR" sz="1400" u="sng" dirty="0">
                          <a:effectLst/>
                          <a:latin typeface="+mj-lt"/>
                        </a:rPr>
                        <a:t>permet le </a:t>
                      </a:r>
                      <a:r>
                        <a:rPr lang="fr-FR" sz="1400" u="sng" dirty="0" smtClean="0">
                          <a:effectLst/>
                          <a:latin typeface="+mj-lt"/>
                        </a:rPr>
                        <a:t>droit :</a:t>
                      </a:r>
                      <a:endParaRPr lang="fr-FR" sz="1400" u="sng" dirty="0">
                        <a:effectLst/>
                        <a:latin typeface="+mj-lt"/>
                      </a:endParaRPr>
                    </a:p>
                    <a:p>
                      <a:pPr marL="360000" indent="-171450" algn="l" fontAlgn="base">
                        <a:buFont typeface="Wingdings" panose="05000000000000000000" pitchFamily="2" charset="2"/>
                        <a:buChar char="v"/>
                      </a:pPr>
                      <a:r>
                        <a:rPr lang="fr-FR" sz="1400" b="0" dirty="0">
                          <a:effectLst/>
                          <a:latin typeface="+mj-lt"/>
                        </a:rPr>
                        <a:t>De</a:t>
                      </a:r>
                      <a:r>
                        <a:rPr lang="fr-FR" sz="1400" b="1" dirty="0">
                          <a:effectLst/>
                          <a:latin typeface="+mj-lt"/>
                        </a:rPr>
                        <a:t> </a:t>
                      </a:r>
                      <a:r>
                        <a:rPr lang="fr-FR" sz="1400" b="1" dirty="0">
                          <a:solidFill>
                            <a:schemeClr val="accent2"/>
                          </a:solidFill>
                          <a:effectLst/>
                          <a:latin typeface="+mj-lt"/>
                        </a:rPr>
                        <a:t>divulgation</a:t>
                      </a:r>
                      <a:endParaRPr lang="fr-FR" sz="1400" dirty="0">
                        <a:solidFill>
                          <a:schemeClr val="accent2"/>
                        </a:solidFill>
                        <a:effectLst/>
                        <a:latin typeface="+mj-lt"/>
                      </a:endParaRPr>
                    </a:p>
                    <a:p>
                      <a:pPr marL="360000" indent="-171450" algn="l" fontAlgn="base">
                        <a:buFont typeface="Wingdings" panose="05000000000000000000" pitchFamily="2" charset="2"/>
                        <a:buChar char="v"/>
                      </a:pPr>
                      <a:r>
                        <a:rPr lang="fr-FR" sz="1400" b="0" dirty="0">
                          <a:effectLst/>
                          <a:latin typeface="+mj-lt"/>
                        </a:rPr>
                        <a:t>A la </a:t>
                      </a:r>
                      <a:r>
                        <a:rPr lang="fr-FR" sz="1400" b="1" dirty="0">
                          <a:solidFill>
                            <a:schemeClr val="accent2"/>
                          </a:solidFill>
                          <a:effectLst/>
                          <a:latin typeface="+mj-lt"/>
                        </a:rPr>
                        <a:t>paternité</a:t>
                      </a:r>
                      <a:endParaRPr lang="fr-FR" sz="1400" dirty="0">
                        <a:solidFill>
                          <a:schemeClr val="accent2"/>
                        </a:solidFill>
                        <a:effectLst/>
                        <a:latin typeface="+mj-lt"/>
                      </a:endParaRPr>
                    </a:p>
                    <a:p>
                      <a:pPr marL="360000" indent="-171450" algn="l" fontAlgn="base">
                        <a:buFont typeface="Wingdings" panose="05000000000000000000" pitchFamily="2" charset="2"/>
                        <a:buChar char="v"/>
                      </a:pPr>
                      <a:r>
                        <a:rPr lang="fr-FR" sz="1400" b="0" dirty="0">
                          <a:effectLst/>
                          <a:latin typeface="+mj-lt"/>
                        </a:rPr>
                        <a:t>Au</a:t>
                      </a:r>
                      <a:r>
                        <a:rPr lang="fr-FR" sz="1400" b="1" dirty="0">
                          <a:effectLst/>
                          <a:latin typeface="+mj-lt"/>
                        </a:rPr>
                        <a:t> </a:t>
                      </a:r>
                      <a:r>
                        <a:rPr lang="fr-FR" sz="1400" b="1" dirty="0">
                          <a:solidFill>
                            <a:schemeClr val="accent2"/>
                          </a:solidFill>
                          <a:effectLst/>
                          <a:latin typeface="+mj-lt"/>
                        </a:rPr>
                        <a:t>respect de l’œuvre</a:t>
                      </a:r>
                      <a:endParaRPr lang="fr-FR" sz="1400" dirty="0">
                        <a:solidFill>
                          <a:schemeClr val="accent2"/>
                        </a:solidFill>
                        <a:effectLst/>
                        <a:latin typeface="+mj-lt"/>
                      </a:endParaRPr>
                    </a:p>
                    <a:p>
                      <a:pPr marL="360000" indent="-171450" algn="l" fontAlgn="base">
                        <a:buFont typeface="Wingdings" panose="05000000000000000000" pitchFamily="2" charset="2"/>
                        <a:buChar char="v"/>
                      </a:pPr>
                      <a:r>
                        <a:rPr lang="fr-FR" sz="1400" b="0" dirty="0">
                          <a:effectLst/>
                          <a:latin typeface="+mj-lt"/>
                        </a:rPr>
                        <a:t>De</a:t>
                      </a:r>
                      <a:r>
                        <a:rPr lang="fr-FR" sz="1400" b="1" dirty="0">
                          <a:effectLst/>
                          <a:latin typeface="+mj-lt"/>
                        </a:rPr>
                        <a:t> </a:t>
                      </a:r>
                      <a:r>
                        <a:rPr lang="fr-FR" sz="1400" b="1" dirty="0">
                          <a:solidFill>
                            <a:schemeClr val="accent2"/>
                          </a:solidFill>
                          <a:effectLst/>
                          <a:latin typeface="+mj-lt"/>
                        </a:rPr>
                        <a:t>retrait</a:t>
                      </a:r>
                      <a:r>
                        <a:rPr lang="fr-FR" sz="1400" b="1" dirty="0">
                          <a:effectLst/>
                          <a:latin typeface="+mj-lt"/>
                        </a:rPr>
                        <a:t> </a:t>
                      </a:r>
                      <a:r>
                        <a:rPr lang="fr-FR" sz="1400" b="0" dirty="0">
                          <a:effectLst/>
                          <a:latin typeface="+mj-lt"/>
                        </a:rPr>
                        <a:t>ou de</a:t>
                      </a:r>
                      <a:r>
                        <a:rPr lang="fr-FR" sz="1400" b="1" dirty="0">
                          <a:effectLst/>
                          <a:latin typeface="+mj-lt"/>
                        </a:rPr>
                        <a:t> </a:t>
                      </a:r>
                      <a:r>
                        <a:rPr lang="fr-FR" sz="1400" b="1" dirty="0">
                          <a:solidFill>
                            <a:schemeClr val="accent2"/>
                          </a:solidFill>
                          <a:effectLst/>
                          <a:latin typeface="+mj-lt"/>
                        </a:rPr>
                        <a:t>repentir</a:t>
                      </a:r>
                      <a:endParaRPr lang="fr-FR" sz="1400" dirty="0">
                        <a:solidFill>
                          <a:schemeClr val="accent2"/>
                        </a:solidFill>
                        <a:effectLst/>
                        <a:latin typeface="+mj-lt"/>
                      </a:endParaRPr>
                    </a:p>
                  </a:txBody>
                  <a:tcPr marL="3356" marR="3356" marT="3356" marB="3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144000" indent="0" algn="l" fontAlgn="base">
                        <a:buFont typeface="Wingdings" panose="05000000000000000000" pitchFamily="2" charset="2"/>
                        <a:buNone/>
                      </a:pPr>
                      <a:r>
                        <a:rPr lang="fr-FR" sz="1400" kern="1200" dirty="0">
                          <a:solidFill>
                            <a:schemeClr val="tx1"/>
                          </a:solidFill>
                          <a:effectLst/>
                          <a:latin typeface="+mj-lt"/>
                          <a:ea typeface="+mn-ea"/>
                          <a:cs typeface="+mn-cs"/>
                        </a:rPr>
                        <a:t>Il</a:t>
                      </a:r>
                      <a:r>
                        <a:rPr lang="fr-FR" sz="1400" dirty="0">
                          <a:effectLst/>
                          <a:latin typeface="+mj-lt"/>
                        </a:rPr>
                        <a:t> est lié à la </a:t>
                      </a:r>
                      <a:r>
                        <a:rPr lang="fr-FR" sz="1400" b="1" dirty="0" smtClean="0">
                          <a:solidFill>
                            <a:schemeClr val="accent2"/>
                          </a:solidFill>
                          <a:effectLst/>
                          <a:latin typeface="+mj-lt"/>
                        </a:rPr>
                        <a:t>propriété</a:t>
                      </a:r>
                      <a:r>
                        <a:rPr lang="fr-FR" sz="1400" b="1" dirty="0" smtClean="0">
                          <a:effectLst/>
                          <a:latin typeface="+mj-lt"/>
                        </a:rPr>
                        <a:t>. </a:t>
                      </a:r>
                      <a:r>
                        <a:rPr lang="fr-FR" sz="1400" dirty="0" smtClean="0">
                          <a:effectLst/>
                          <a:latin typeface="+mj-lt"/>
                        </a:rPr>
                        <a:t>Il </a:t>
                      </a:r>
                      <a:r>
                        <a:rPr lang="fr-FR" sz="1400" dirty="0">
                          <a:effectLst/>
                          <a:latin typeface="+mj-lt"/>
                        </a:rPr>
                        <a:t>est :</a:t>
                      </a:r>
                    </a:p>
                    <a:p>
                      <a:pPr marL="360000" indent="-171450" algn="l" fontAlgn="base">
                        <a:buFont typeface="Wingdings" panose="05000000000000000000" pitchFamily="2" charset="2"/>
                        <a:buChar char="v"/>
                      </a:pPr>
                      <a:r>
                        <a:rPr lang="fr-FR" sz="1400" dirty="0">
                          <a:effectLst/>
                          <a:latin typeface="+mj-lt"/>
                        </a:rPr>
                        <a:t>cessible</a:t>
                      </a:r>
                    </a:p>
                    <a:p>
                      <a:pPr marL="360000" indent="-171450" algn="l" fontAlgn="base">
                        <a:buFont typeface="Wingdings" panose="05000000000000000000" pitchFamily="2" charset="2"/>
                        <a:buChar char="v"/>
                      </a:pPr>
                      <a:r>
                        <a:rPr lang="fr-FR" sz="1400" dirty="0">
                          <a:effectLst/>
                          <a:latin typeface="+mj-lt"/>
                        </a:rPr>
                        <a:t>temporaire.</a:t>
                      </a:r>
                    </a:p>
                    <a:p>
                      <a:pPr marL="144000" indent="0" algn="l" fontAlgn="base">
                        <a:buFont typeface="Wingdings" panose="05000000000000000000" pitchFamily="2" charset="2"/>
                        <a:buNone/>
                      </a:pPr>
                      <a:r>
                        <a:rPr lang="fr-FR" sz="1400" dirty="0" smtClean="0">
                          <a:effectLst/>
                          <a:latin typeface="+mj-lt"/>
                        </a:rPr>
                        <a:t>Il </a:t>
                      </a:r>
                      <a:r>
                        <a:rPr lang="fr-FR" sz="1400" dirty="0">
                          <a:effectLst/>
                          <a:latin typeface="+mj-lt"/>
                        </a:rPr>
                        <a:t>dure </a:t>
                      </a:r>
                      <a:r>
                        <a:rPr lang="fr-FR" sz="1400" dirty="0">
                          <a:solidFill>
                            <a:schemeClr val="accent2"/>
                          </a:solidFill>
                          <a:effectLst/>
                          <a:latin typeface="+mj-lt"/>
                        </a:rPr>
                        <a:t>70 ans </a:t>
                      </a:r>
                      <a:r>
                        <a:rPr lang="fr-FR" sz="1400" i="0" kern="1200" baseline="0" dirty="0">
                          <a:solidFill>
                            <a:schemeClr val="tx1"/>
                          </a:solidFill>
                          <a:effectLst/>
                          <a:latin typeface="+mn-lt"/>
                          <a:ea typeface="+mn-ea"/>
                          <a:cs typeface="+mn-cs"/>
                        </a:rPr>
                        <a:t>après l’année civile de </a:t>
                      </a:r>
                      <a:r>
                        <a:rPr lang="fr-FR" sz="1400" dirty="0">
                          <a:solidFill>
                            <a:schemeClr val="accent2"/>
                          </a:solidFill>
                          <a:effectLst/>
                          <a:latin typeface="+mj-lt"/>
                        </a:rPr>
                        <a:t>la mort de </a:t>
                      </a:r>
                      <a:r>
                        <a:rPr lang="fr-FR" sz="1400" dirty="0" smtClean="0">
                          <a:solidFill>
                            <a:schemeClr val="accent2"/>
                          </a:solidFill>
                          <a:effectLst/>
                          <a:latin typeface="+mj-lt"/>
                        </a:rPr>
                        <a:t>l’auteur </a:t>
                      </a:r>
                      <a:r>
                        <a:rPr lang="fr-FR" sz="1400" i="0" kern="1200" baseline="0" dirty="0" smtClean="0">
                          <a:solidFill>
                            <a:schemeClr val="tx1"/>
                          </a:solidFill>
                          <a:effectLst/>
                          <a:latin typeface="+mn-lt"/>
                          <a:ea typeface="+mn-ea"/>
                          <a:cs typeface="+mn-cs"/>
                        </a:rPr>
                        <a:t>ou après la </a:t>
                      </a:r>
                      <a:r>
                        <a:rPr lang="fr-FR" sz="1400" dirty="0" smtClean="0">
                          <a:solidFill>
                            <a:schemeClr val="accent2"/>
                          </a:solidFill>
                          <a:effectLst/>
                          <a:latin typeface="+mj-lt"/>
                        </a:rPr>
                        <a:t>publication si anonyme</a:t>
                      </a:r>
                      <a:br>
                        <a:rPr lang="fr-FR" sz="1400" dirty="0" smtClean="0">
                          <a:solidFill>
                            <a:schemeClr val="accent2"/>
                          </a:solidFill>
                          <a:effectLst/>
                          <a:latin typeface="+mj-lt"/>
                        </a:rPr>
                      </a:br>
                      <a:r>
                        <a:rPr lang="fr-FR" sz="1400" kern="1200" dirty="0" smtClean="0">
                          <a:solidFill>
                            <a:schemeClr val="tx1"/>
                          </a:solidFill>
                          <a:effectLst/>
                          <a:latin typeface="+mn-lt"/>
                          <a:ea typeface="+mn-ea"/>
                          <a:cs typeface="+mn-cs"/>
                          <a:sym typeface="Wingdings" panose="05000000000000000000" pitchFamily="2" charset="2"/>
                        </a:rPr>
                        <a:t> </a:t>
                      </a:r>
                      <a:r>
                        <a:rPr lang="fr-FR" sz="1400" i="1" kern="1200" dirty="0" smtClean="0">
                          <a:solidFill>
                            <a:schemeClr val="tx1"/>
                          </a:solidFill>
                          <a:effectLst/>
                          <a:latin typeface="+mn-lt"/>
                          <a:ea typeface="+mn-ea"/>
                          <a:cs typeface="+mn-cs"/>
                          <a:sym typeface="Wingdings" panose="05000000000000000000" pitchFamily="2" charset="2"/>
                        </a:rPr>
                        <a:t>idem </a:t>
                      </a:r>
                      <a:r>
                        <a:rPr lang="fr-FR" sz="1400" i="0" kern="1200" dirty="0" smtClean="0">
                          <a:solidFill>
                            <a:schemeClr val="tx1"/>
                          </a:solidFill>
                          <a:effectLst/>
                          <a:latin typeface="+mn-lt"/>
                          <a:ea typeface="+mn-ea"/>
                          <a:cs typeface="+mn-cs"/>
                          <a:sym typeface="Wingdings" panose="05000000000000000000" pitchFamily="2" charset="2"/>
                        </a:rPr>
                        <a:t>dans</a:t>
                      </a:r>
                      <a:r>
                        <a:rPr lang="fr-FR" sz="1400" i="0" kern="1200" baseline="0" dirty="0" smtClean="0">
                          <a:solidFill>
                            <a:schemeClr val="tx1"/>
                          </a:solidFill>
                          <a:effectLst/>
                          <a:latin typeface="+mn-lt"/>
                          <a:ea typeface="+mn-ea"/>
                          <a:cs typeface="+mn-cs"/>
                          <a:sym typeface="Wingdings" panose="05000000000000000000" pitchFamily="2" charset="2"/>
                        </a:rPr>
                        <a:t> la plupart des pays (convention de Berne 1887)</a:t>
                      </a:r>
                      <a:endParaRPr lang="fr-FR" sz="1400" dirty="0" smtClean="0">
                        <a:solidFill>
                          <a:schemeClr val="accent2"/>
                        </a:solidFill>
                        <a:effectLst/>
                        <a:latin typeface="+mj-lt"/>
                      </a:endParaRPr>
                    </a:p>
                    <a:p>
                      <a:pPr marL="144000" indent="0" algn="l" fontAlgn="base">
                        <a:buFont typeface="Wingdings" panose="05000000000000000000" pitchFamily="2" charset="2"/>
                        <a:buNone/>
                      </a:pPr>
                      <a:r>
                        <a:rPr lang="fr-FR" sz="1400" dirty="0" smtClean="0">
                          <a:solidFill>
                            <a:schemeClr val="accent2"/>
                          </a:solidFill>
                          <a:effectLst/>
                          <a:latin typeface="+mj-lt"/>
                        </a:rPr>
                        <a:t>Au Japon</a:t>
                      </a:r>
                      <a:r>
                        <a:rPr lang="fr-FR" sz="1400" baseline="0" dirty="0" smtClean="0">
                          <a:solidFill>
                            <a:schemeClr val="accent2"/>
                          </a:solidFill>
                          <a:effectLst/>
                          <a:latin typeface="+mj-lt"/>
                        </a:rPr>
                        <a:t>,</a:t>
                      </a:r>
                      <a:r>
                        <a:rPr lang="fr-FR" sz="1400" kern="1200" baseline="0" dirty="0" smtClean="0">
                          <a:solidFill>
                            <a:schemeClr val="tx1"/>
                          </a:solidFill>
                          <a:effectLst/>
                          <a:latin typeface="+mj-lt"/>
                          <a:ea typeface="+mn-ea"/>
                          <a:cs typeface="+mn-cs"/>
                        </a:rPr>
                        <a:t> </a:t>
                      </a:r>
                      <a:r>
                        <a:rPr lang="fr-FR" sz="1400" kern="1200" dirty="0" smtClean="0">
                          <a:solidFill>
                            <a:schemeClr val="tx1"/>
                          </a:solidFill>
                          <a:effectLst/>
                          <a:latin typeface="+mj-lt"/>
                          <a:ea typeface="+mn-ea"/>
                          <a:cs typeface="+mn-cs"/>
                        </a:rPr>
                        <a:t>en </a:t>
                      </a:r>
                      <a:r>
                        <a:rPr lang="fr-FR" sz="1400" i="0" u="sng" kern="1200" dirty="0" smtClean="0">
                          <a:solidFill>
                            <a:schemeClr val="tx1"/>
                          </a:solidFill>
                          <a:effectLst/>
                          <a:latin typeface="+mj-lt"/>
                          <a:ea typeface="+mn-ea"/>
                          <a:cs typeface="+mn-cs"/>
                        </a:rPr>
                        <a:t>2019</a:t>
                      </a:r>
                      <a:r>
                        <a:rPr lang="fr-FR" sz="1400" kern="1200" dirty="0" smtClean="0">
                          <a:solidFill>
                            <a:schemeClr val="tx1"/>
                          </a:solidFill>
                          <a:effectLst/>
                          <a:latin typeface="+mj-lt"/>
                          <a:ea typeface="+mn-ea"/>
                          <a:cs typeface="+mn-cs"/>
                        </a:rPr>
                        <a:t> </a:t>
                      </a:r>
                      <a:r>
                        <a:rPr lang="fr-FR" sz="1400" kern="1200" dirty="0" smtClean="0">
                          <a:solidFill>
                            <a:schemeClr val="tx1"/>
                          </a:solidFill>
                          <a:effectLst/>
                          <a:latin typeface="+mj-lt"/>
                          <a:ea typeface="+mn-ea"/>
                          <a:cs typeface="+mn-cs"/>
                          <a:sym typeface="Wingdings" panose="05000000000000000000" pitchFamily="2" charset="2"/>
                        </a:rPr>
                        <a:t>Passage</a:t>
                      </a:r>
                      <a:r>
                        <a:rPr lang="fr-FR" sz="1400" kern="1200" baseline="0" dirty="0" smtClean="0">
                          <a:solidFill>
                            <a:schemeClr val="tx1"/>
                          </a:solidFill>
                          <a:effectLst/>
                          <a:latin typeface="+mj-lt"/>
                          <a:ea typeface="+mn-ea"/>
                          <a:cs typeface="+mn-cs"/>
                          <a:sym typeface="Wingdings" panose="05000000000000000000" pitchFamily="2" charset="2"/>
                        </a:rPr>
                        <a:t> de 50 à 70 ans (lié au TPP11).</a:t>
                      </a:r>
                      <a:endParaRPr lang="fr-FR" sz="1400" kern="1200" dirty="0" smtClean="0">
                        <a:solidFill>
                          <a:schemeClr val="tx1"/>
                        </a:solidFill>
                        <a:effectLst/>
                        <a:latin typeface="+mj-lt"/>
                        <a:ea typeface="+mn-ea"/>
                        <a:cs typeface="+mn-cs"/>
                      </a:endParaRPr>
                    </a:p>
                    <a:p>
                      <a:pPr marL="144000" indent="0" algn="l" fontAlgn="base">
                        <a:buFont typeface="Wingdings" panose="05000000000000000000" pitchFamily="2" charset="2"/>
                        <a:buNone/>
                      </a:pPr>
                      <a:endParaRPr lang="fr-FR" sz="1400" u="sng" dirty="0" smtClean="0">
                        <a:effectLst/>
                        <a:latin typeface="+mj-lt"/>
                      </a:endParaRPr>
                    </a:p>
                    <a:p>
                      <a:pPr marL="144000" indent="0" algn="l" fontAlgn="base">
                        <a:buFont typeface="Wingdings" panose="05000000000000000000" pitchFamily="2" charset="2"/>
                        <a:buNone/>
                      </a:pPr>
                      <a:r>
                        <a:rPr lang="fr-FR" sz="1400" u="sng" dirty="0" smtClean="0">
                          <a:effectLst/>
                          <a:latin typeface="+mj-lt"/>
                        </a:rPr>
                        <a:t>En France</a:t>
                      </a:r>
                      <a:r>
                        <a:rPr lang="fr-FR" sz="1400" u="sng" baseline="0" dirty="0" smtClean="0">
                          <a:effectLst/>
                          <a:latin typeface="+mj-lt"/>
                        </a:rPr>
                        <a:t> (+ complexe au Japon),</a:t>
                      </a:r>
                      <a:r>
                        <a:rPr lang="fr-FR" sz="1400" u="sng" dirty="0" smtClean="0">
                          <a:effectLst/>
                          <a:latin typeface="+mj-lt"/>
                        </a:rPr>
                        <a:t> il permet le droit de :</a:t>
                      </a:r>
                      <a:endParaRPr lang="fr-FR" sz="1400" u="sng" dirty="0">
                        <a:effectLst/>
                        <a:latin typeface="+mj-lt"/>
                      </a:endParaRPr>
                    </a:p>
                    <a:p>
                      <a:pPr marL="360000" indent="-171450" algn="l" fontAlgn="base">
                        <a:buFont typeface="Wingdings" panose="05000000000000000000" pitchFamily="2" charset="2"/>
                        <a:buChar char="v"/>
                      </a:pPr>
                      <a:r>
                        <a:rPr lang="fr-FR" sz="1400" b="1" dirty="0">
                          <a:solidFill>
                            <a:schemeClr val="accent2"/>
                          </a:solidFill>
                          <a:effectLst/>
                          <a:latin typeface="+mj-lt"/>
                        </a:rPr>
                        <a:t>Reproduction</a:t>
                      </a:r>
                      <a:r>
                        <a:rPr lang="fr-FR" sz="1400" dirty="0">
                          <a:effectLst/>
                          <a:latin typeface="+mj-lt"/>
                        </a:rPr>
                        <a:t> : fixation matérielle de l’œuvre par tout procédé qui permet de la communiquer au public d’une manière indirecte.</a:t>
                      </a:r>
                    </a:p>
                    <a:p>
                      <a:pPr marL="360000" indent="-171450" algn="l" fontAlgn="base">
                        <a:buFont typeface="Wingdings" panose="05000000000000000000" pitchFamily="2" charset="2"/>
                        <a:buChar char="v"/>
                      </a:pPr>
                      <a:r>
                        <a:rPr lang="fr-FR" sz="1400" b="1" dirty="0">
                          <a:solidFill>
                            <a:schemeClr val="accent2"/>
                          </a:solidFill>
                          <a:effectLst/>
                          <a:latin typeface="+mj-lt"/>
                        </a:rPr>
                        <a:t>Représentation</a:t>
                      </a:r>
                      <a:r>
                        <a:rPr lang="fr-FR" sz="1400" b="1" dirty="0">
                          <a:effectLst/>
                          <a:latin typeface="+mj-lt"/>
                        </a:rPr>
                        <a:t> : </a:t>
                      </a:r>
                      <a:r>
                        <a:rPr lang="fr-FR" sz="1400" dirty="0">
                          <a:effectLst/>
                          <a:latin typeface="+mj-lt"/>
                        </a:rPr>
                        <a:t>communication de l’œuvre au public par un procédé quelconque.</a:t>
                      </a:r>
                    </a:p>
                    <a:p>
                      <a:pPr marL="360000" indent="-171450" algn="l" fontAlgn="base">
                        <a:buFont typeface="Wingdings" panose="05000000000000000000" pitchFamily="2" charset="2"/>
                        <a:buChar char="v"/>
                      </a:pPr>
                      <a:r>
                        <a:rPr lang="fr-FR" sz="1400" b="1" dirty="0">
                          <a:solidFill>
                            <a:schemeClr val="accent2"/>
                          </a:solidFill>
                          <a:effectLst/>
                          <a:latin typeface="+mj-lt"/>
                        </a:rPr>
                        <a:t>Suite</a:t>
                      </a:r>
                      <a:r>
                        <a:rPr lang="fr-FR" sz="1400" b="1" dirty="0">
                          <a:effectLst/>
                          <a:latin typeface="+mj-lt"/>
                        </a:rPr>
                        <a:t> :</a:t>
                      </a:r>
                      <a:r>
                        <a:rPr lang="fr-FR" sz="1400" dirty="0">
                          <a:effectLst/>
                          <a:latin typeface="+mj-lt"/>
                        </a:rPr>
                        <a:t> permet aux plasticiens de toucher un pourcentage à chaque revente publique de leur œuvre.</a:t>
                      </a:r>
                    </a:p>
                  </a:txBody>
                  <a:tcPr marL="3356" marR="3356" marT="3356" marB="3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83079792"/>
                  </a:ext>
                </a:extLst>
              </a:tr>
            </a:tbl>
          </a:graphicData>
        </a:graphic>
      </p:graphicFrame>
      <p:sp>
        <p:nvSpPr>
          <p:cNvPr id="5" name="Espace réservé du contenu 2"/>
          <p:cNvSpPr txBox="1">
            <a:spLocks/>
          </p:cNvSpPr>
          <p:nvPr/>
        </p:nvSpPr>
        <p:spPr>
          <a:xfrm>
            <a:off x="251520" y="6165304"/>
            <a:ext cx="8784976" cy="642821"/>
          </a:xfrm>
          <a:prstGeom prst="rect">
            <a:avLst/>
          </a:prstGeom>
        </p:spPr>
        <p:txBody>
          <a:bodyPr vert="horz" lIns="91440" tIns="45720" rIns="91440" bIns="45720" rtlCol="0" anchor="t">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v"/>
            </a:pPr>
            <a:r>
              <a:rPr lang="fr-FR" dirty="0" smtClean="0"/>
              <a:t>Différence avec le droit du </a:t>
            </a:r>
            <a:r>
              <a:rPr lang="fr-FR" i="1" dirty="0" smtClean="0">
                <a:solidFill>
                  <a:schemeClr val="accent2"/>
                </a:solidFill>
              </a:rPr>
              <a:t>copyright</a:t>
            </a:r>
            <a:r>
              <a:rPr lang="fr-FR" dirty="0" smtClean="0"/>
              <a:t> des </a:t>
            </a:r>
            <a:r>
              <a:rPr lang="fr-FR" dirty="0" smtClean="0">
                <a:solidFill>
                  <a:schemeClr val="accent2"/>
                </a:solidFill>
              </a:rPr>
              <a:t>pays du </a:t>
            </a:r>
            <a:r>
              <a:rPr lang="fr-FR" i="1" dirty="0" err="1" smtClean="0">
                <a:solidFill>
                  <a:schemeClr val="accent2"/>
                </a:solidFill>
              </a:rPr>
              <a:t>common</a:t>
            </a:r>
            <a:r>
              <a:rPr lang="fr-FR" i="1" dirty="0" smtClean="0">
                <a:solidFill>
                  <a:schemeClr val="accent2"/>
                </a:solidFill>
              </a:rPr>
              <a:t> </a:t>
            </a:r>
            <a:r>
              <a:rPr lang="fr-FR" i="1" dirty="0" err="1" smtClean="0">
                <a:solidFill>
                  <a:schemeClr val="accent2"/>
                </a:solidFill>
              </a:rPr>
              <a:t>law</a:t>
            </a:r>
            <a:r>
              <a:rPr lang="fr-FR" i="1" dirty="0" smtClean="0">
                <a:solidFill>
                  <a:schemeClr val="accent2"/>
                </a:solidFill>
              </a:rPr>
              <a:t> </a:t>
            </a:r>
            <a:r>
              <a:rPr lang="fr-FR" dirty="0" smtClean="0"/>
              <a:t>où il est </a:t>
            </a:r>
            <a:r>
              <a:rPr lang="fr-FR" dirty="0" smtClean="0">
                <a:solidFill>
                  <a:schemeClr val="accent2"/>
                </a:solidFill>
              </a:rPr>
              <a:t>possible de renoncer à TOUS ses droits</a:t>
            </a:r>
            <a:r>
              <a:rPr lang="fr-FR" dirty="0" smtClean="0"/>
              <a:t>, y compris à ses droits moraux (</a:t>
            </a:r>
            <a:r>
              <a:rPr lang="fr-FR" smtClean="0"/>
              <a:t>emphase </a:t>
            </a:r>
            <a:r>
              <a:rPr lang="fr-FR"/>
              <a:t>sur les </a:t>
            </a:r>
            <a:r>
              <a:rPr lang="fr-FR" dirty="0" smtClean="0"/>
              <a:t>droits patrimoniaux).</a:t>
            </a:r>
          </a:p>
        </p:txBody>
      </p:sp>
      <p:sp>
        <p:nvSpPr>
          <p:cNvPr id="6" name="Espace réservé du contenu 2"/>
          <p:cNvSpPr txBox="1">
            <a:spLocks/>
          </p:cNvSpPr>
          <p:nvPr/>
        </p:nvSpPr>
        <p:spPr>
          <a:xfrm>
            <a:off x="577124" y="1844824"/>
            <a:ext cx="7989752" cy="57606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b="1" u="sng" dirty="0" smtClean="0"/>
              <a:t>Valable en France et au Japon (notamment)</a:t>
            </a:r>
          </a:p>
        </p:txBody>
      </p:sp>
    </p:spTree>
    <p:extLst>
      <p:ext uri="{BB962C8B-B14F-4D97-AF65-F5344CB8AC3E}">
        <p14:creationId xmlns:p14="http://schemas.microsoft.com/office/powerpoint/2010/main" val="11978074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ltat de recherche d'images pour &quot;droit de la propriété intellectuell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20688"/>
            <a:ext cx="8046336" cy="578703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5940152" y="764704"/>
            <a:ext cx="2520280" cy="369332"/>
          </a:xfrm>
          <a:prstGeom prst="rect">
            <a:avLst/>
          </a:prstGeom>
          <a:noFill/>
        </p:spPr>
        <p:txBody>
          <a:bodyPr wrap="square" rtlCol="0">
            <a:spAutoFit/>
          </a:bodyPr>
          <a:lstStyle/>
          <a:p>
            <a:pPr algn="ctr"/>
            <a:r>
              <a:rPr lang="fr-FR" b="1" u="sng" dirty="0" smtClean="0">
                <a:solidFill>
                  <a:schemeClr val="accent2"/>
                </a:solidFill>
              </a:rPr>
              <a:t>En FRANCE</a:t>
            </a:r>
            <a:endParaRPr lang="fr-FR" b="1" u="sng" dirty="0">
              <a:solidFill>
                <a:schemeClr val="accent2"/>
              </a:solidFill>
            </a:endParaRPr>
          </a:p>
        </p:txBody>
      </p:sp>
    </p:spTree>
    <p:extLst>
      <p:ext uri="{BB962C8B-B14F-4D97-AF65-F5344CB8AC3E}">
        <p14:creationId xmlns:p14="http://schemas.microsoft.com/office/powerpoint/2010/main" val="160866912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p:cNvGrpSpPr/>
          <p:nvPr/>
        </p:nvGrpSpPr>
        <p:grpSpPr>
          <a:xfrm>
            <a:off x="197602" y="692696"/>
            <a:ext cx="8750336" cy="4824536"/>
            <a:chOff x="197602" y="692696"/>
            <a:chExt cx="8750336" cy="4824536"/>
          </a:xfrm>
        </p:grpSpPr>
        <p:pic>
          <p:nvPicPr>
            <p:cNvPr id="1026" name="Picture 2" descr="支分権の一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02" y="908720"/>
              <a:ext cx="8750336" cy="4608512"/>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2"/>
            <p:cNvSpPr txBox="1">
              <a:spLocks/>
            </p:cNvSpPr>
            <p:nvPr/>
          </p:nvSpPr>
          <p:spPr>
            <a:xfrm>
              <a:off x="3004126" y="764704"/>
              <a:ext cx="1567874" cy="432048"/>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b="1" dirty="0" smtClean="0"/>
                <a:t>Droit moral</a:t>
              </a:r>
            </a:p>
          </p:txBody>
        </p:sp>
        <p:sp>
          <p:nvSpPr>
            <p:cNvPr id="8" name="Espace réservé du contenu 2"/>
            <p:cNvSpPr txBox="1">
              <a:spLocks/>
            </p:cNvSpPr>
            <p:nvPr/>
          </p:nvSpPr>
          <p:spPr>
            <a:xfrm>
              <a:off x="395536" y="3356992"/>
              <a:ext cx="1800200" cy="50405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b="1" dirty="0" smtClean="0"/>
                <a:t>Droit d’auteur</a:t>
              </a:r>
            </a:p>
          </p:txBody>
        </p:sp>
        <p:sp>
          <p:nvSpPr>
            <p:cNvPr id="9" name="Espace réservé du contenu 2"/>
            <p:cNvSpPr txBox="1">
              <a:spLocks/>
            </p:cNvSpPr>
            <p:nvPr/>
          </p:nvSpPr>
          <p:spPr>
            <a:xfrm>
              <a:off x="2699792" y="4221088"/>
              <a:ext cx="2304256" cy="50405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b="1" dirty="0" smtClean="0"/>
                <a:t>Droit patrimonial</a:t>
              </a:r>
            </a:p>
          </p:txBody>
        </p:sp>
        <p:sp>
          <p:nvSpPr>
            <p:cNvPr id="13" name="Espace réservé du contenu 2"/>
            <p:cNvSpPr txBox="1">
              <a:spLocks/>
            </p:cNvSpPr>
            <p:nvPr/>
          </p:nvSpPr>
          <p:spPr>
            <a:xfrm>
              <a:off x="6234390" y="692696"/>
              <a:ext cx="1774800" cy="378042"/>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1400" b="1" dirty="0" smtClean="0"/>
                <a:t>+ </a:t>
              </a:r>
              <a:r>
                <a:rPr lang="ja-JP" altLang="fr-FR" sz="1400" b="1" dirty="0" smtClean="0"/>
                <a:t>出版廃絶請求権</a:t>
              </a:r>
              <a:endParaRPr lang="fr-FR" sz="1400" b="1" dirty="0"/>
            </a:p>
          </p:txBody>
        </p:sp>
      </p:grpSp>
      <p:sp>
        <p:nvSpPr>
          <p:cNvPr id="12" name="Espace réservé du contenu 2"/>
          <p:cNvSpPr txBox="1">
            <a:spLocks/>
          </p:cNvSpPr>
          <p:nvPr/>
        </p:nvSpPr>
        <p:spPr>
          <a:xfrm>
            <a:off x="0" y="4594820"/>
            <a:ext cx="5940152" cy="2276872"/>
          </a:xfrm>
          <a:prstGeom prst="rect">
            <a:avLst/>
          </a:prstGeom>
        </p:spPr>
        <p:txBody>
          <a:bodyPr vert="horz" lIns="91440" tIns="45720" rIns="91440" bIns="45720" numCol="2"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4800" indent="-304800">
              <a:buFont typeface="Wingdings" panose="05000000000000000000" pitchFamily="2" charset="2"/>
              <a:buChar char="v"/>
            </a:pPr>
            <a:r>
              <a:rPr lang="fr-FR" sz="1400" dirty="0" smtClean="0"/>
              <a:t>Droit de reproduction</a:t>
            </a:r>
          </a:p>
          <a:p>
            <a:pPr marL="304800" indent="-304800">
              <a:buFont typeface="Wingdings" panose="05000000000000000000" pitchFamily="2" charset="2"/>
              <a:buChar char="v"/>
            </a:pPr>
            <a:r>
              <a:rPr lang="fr-FR" sz="1400" dirty="0" smtClean="0"/>
              <a:t>Droit de représentation</a:t>
            </a:r>
          </a:p>
          <a:p>
            <a:pPr marL="304800" indent="-304800">
              <a:buFont typeface="Wingdings" panose="05000000000000000000" pitchFamily="2" charset="2"/>
              <a:buChar char="v"/>
            </a:pPr>
            <a:r>
              <a:rPr lang="fr-FR" sz="1400" dirty="0" smtClean="0"/>
              <a:t>Droit de diffusion (audiovisuel)</a:t>
            </a:r>
          </a:p>
          <a:p>
            <a:pPr marL="304800" indent="-304800">
              <a:buFont typeface="Wingdings" panose="05000000000000000000" pitchFamily="2" charset="2"/>
              <a:buChar char="v"/>
            </a:pPr>
            <a:r>
              <a:rPr lang="fr-FR" sz="1400" dirty="0" smtClean="0"/>
              <a:t>Droit de diffusion au public</a:t>
            </a:r>
          </a:p>
          <a:p>
            <a:pPr marL="304800" indent="-304800">
              <a:buFont typeface="Wingdings" panose="05000000000000000000" pitchFamily="2" charset="2"/>
              <a:buChar char="v"/>
            </a:pPr>
            <a:r>
              <a:rPr lang="fr-FR" sz="1400" dirty="0" smtClean="0"/>
              <a:t>Droit de diffusion (oral)</a:t>
            </a:r>
          </a:p>
          <a:p>
            <a:pPr marL="304800" indent="-304800">
              <a:buFont typeface="Wingdings" panose="05000000000000000000" pitchFamily="2" charset="2"/>
              <a:buChar char="v"/>
            </a:pPr>
            <a:r>
              <a:rPr lang="fr-FR" sz="1400" dirty="0" smtClean="0"/>
              <a:t>Droit d’exposition</a:t>
            </a:r>
          </a:p>
          <a:p>
            <a:pPr marL="304800" indent="-304800">
              <a:buFont typeface="Wingdings" panose="05000000000000000000" pitchFamily="2" charset="2"/>
              <a:buChar char="v"/>
            </a:pPr>
            <a:endParaRPr lang="fr-FR" sz="1400" dirty="0"/>
          </a:p>
          <a:p>
            <a:pPr marL="304800" indent="-304800">
              <a:buFont typeface="Wingdings" panose="05000000000000000000" pitchFamily="2" charset="2"/>
              <a:buChar char="v"/>
            </a:pPr>
            <a:endParaRPr lang="fr-FR" sz="1400" dirty="0" smtClean="0"/>
          </a:p>
          <a:p>
            <a:pPr marL="304800" indent="-304800">
              <a:buFont typeface="Wingdings" panose="05000000000000000000" pitchFamily="2" charset="2"/>
              <a:buChar char="v"/>
            </a:pPr>
            <a:endParaRPr lang="fr-FR" sz="1400" dirty="0" smtClean="0"/>
          </a:p>
          <a:p>
            <a:pPr marL="304800" indent="-304800">
              <a:buFont typeface="Wingdings" panose="05000000000000000000" pitchFamily="2" charset="2"/>
              <a:buChar char="v"/>
            </a:pPr>
            <a:r>
              <a:rPr lang="fr-FR" sz="1400" dirty="0" smtClean="0"/>
              <a:t>Droit de cession/location/prêt </a:t>
            </a:r>
            <a:br>
              <a:rPr lang="fr-FR" sz="1400" dirty="0" smtClean="0"/>
            </a:br>
            <a:r>
              <a:rPr lang="fr-FR" sz="1400" dirty="0" smtClean="0"/>
              <a:t>de l’œuvre (audiovisuel </a:t>
            </a:r>
            <a:r>
              <a:rPr lang="fr-FR" sz="1400" dirty="0" err="1" smtClean="0"/>
              <a:t>only</a:t>
            </a:r>
            <a:r>
              <a:rPr lang="fr-FR" sz="1400" dirty="0" smtClean="0"/>
              <a:t>)</a:t>
            </a:r>
          </a:p>
          <a:p>
            <a:pPr marL="304800" indent="-304800">
              <a:buFont typeface="Wingdings" panose="05000000000000000000" pitchFamily="2" charset="2"/>
              <a:buChar char="v"/>
            </a:pPr>
            <a:r>
              <a:rPr lang="fr-FR" altLang="ja-JP" sz="1400" dirty="0" smtClean="0"/>
              <a:t>Droit</a:t>
            </a:r>
            <a:r>
              <a:rPr lang="en-US" altLang="ja-JP" sz="1400" dirty="0" smtClean="0"/>
              <a:t> de cession de l</a:t>
            </a:r>
            <a:r>
              <a:rPr lang="fr-FR" altLang="ja-JP" sz="1400" dirty="0" smtClean="0"/>
              <a:t>’œuvre</a:t>
            </a:r>
          </a:p>
          <a:p>
            <a:pPr marL="304800" indent="-304800">
              <a:buFont typeface="Wingdings" panose="05000000000000000000" pitchFamily="2" charset="2"/>
              <a:buChar char="v"/>
            </a:pPr>
            <a:r>
              <a:rPr lang="fr-FR" sz="1400" dirty="0" smtClean="0"/>
              <a:t>Droit de prêt et location de l’œuvre</a:t>
            </a:r>
          </a:p>
          <a:p>
            <a:pPr marL="304800" indent="-304800">
              <a:buFont typeface="Wingdings" panose="05000000000000000000" pitchFamily="2" charset="2"/>
              <a:buChar char="v"/>
            </a:pPr>
            <a:r>
              <a:rPr lang="fr-FR" sz="1400" dirty="0" smtClean="0"/>
              <a:t>Droit de traduction et d’adaptation</a:t>
            </a:r>
          </a:p>
          <a:p>
            <a:pPr marL="304800" indent="-304800">
              <a:buFont typeface="Wingdings" panose="05000000000000000000" pitchFamily="2" charset="2"/>
              <a:buChar char="v"/>
            </a:pPr>
            <a:r>
              <a:rPr lang="fr-FR" sz="1400" dirty="0" smtClean="0"/>
              <a:t>Droit d’utilisation des œuvres dérivées</a:t>
            </a:r>
          </a:p>
          <a:p>
            <a:pPr marL="304800" indent="-304800">
              <a:buFont typeface="Wingdings" panose="05000000000000000000" pitchFamily="2" charset="2"/>
              <a:buChar char="v"/>
            </a:pPr>
            <a:endParaRPr lang="fr-FR" sz="1400" dirty="0" smtClean="0"/>
          </a:p>
          <a:p>
            <a:pPr marL="304800" indent="-304800">
              <a:buFont typeface="Wingdings" panose="05000000000000000000" pitchFamily="2" charset="2"/>
              <a:buChar char="v"/>
            </a:pPr>
            <a:endParaRPr lang="fr-FR" sz="1400" dirty="0" smtClean="0"/>
          </a:p>
        </p:txBody>
      </p:sp>
      <p:sp>
        <p:nvSpPr>
          <p:cNvPr id="6" name="Espace réservé du contenu 2"/>
          <p:cNvSpPr txBox="1">
            <a:spLocks/>
          </p:cNvSpPr>
          <p:nvPr/>
        </p:nvSpPr>
        <p:spPr>
          <a:xfrm>
            <a:off x="2699792" y="1844824"/>
            <a:ext cx="2642380" cy="1368152"/>
          </a:xfrm>
          <a:prstGeom prst="rect">
            <a:avLst/>
          </a:prstGeom>
        </p:spPr>
        <p:txBody>
          <a:bodyPr vert="horz" lIns="91440" tIns="45720" rIns="91440" bIns="45720" numCol="1"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v"/>
            </a:pPr>
            <a:r>
              <a:rPr lang="fr-FR" sz="1400" dirty="0" smtClean="0"/>
              <a:t>Droit de divulgation (exclusif)</a:t>
            </a:r>
          </a:p>
          <a:p>
            <a:pPr>
              <a:buFont typeface="Wingdings" panose="05000000000000000000" pitchFamily="2" charset="2"/>
              <a:buChar char="v"/>
            </a:pPr>
            <a:r>
              <a:rPr lang="fr-FR" sz="1400" dirty="0" smtClean="0"/>
              <a:t>Droit de citation (paternité)</a:t>
            </a:r>
          </a:p>
          <a:p>
            <a:pPr>
              <a:buFont typeface="Wingdings" panose="05000000000000000000" pitchFamily="2" charset="2"/>
              <a:buChar char="v"/>
            </a:pPr>
            <a:r>
              <a:rPr lang="fr-FR" sz="1400" dirty="0" smtClean="0"/>
              <a:t>Droit au respect de l’œuvre</a:t>
            </a:r>
          </a:p>
          <a:p>
            <a:pPr>
              <a:buFont typeface="Wingdings" panose="05000000000000000000" pitchFamily="2" charset="2"/>
              <a:buChar char="v"/>
            </a:pPr>
            <a:r>
              <a:rPr lang="fr-FR" sz="1400" dirty="0" smtClean="0"/>
              <a:t>+ droit retrait &amp; repentir</a:t>
            </a:r>
          </a:p>
        </p:txBody>
      </p:sp>
      <p:sp>
        <p:nvSpPr>
          <p:cNvPr id="17" name="Espace réservé du contenu 2"/>
          <p:cNvSpPr txBox="1">
            <a:spLocks/>
          </p:cNvSpPr>
          <p:nvPr/>
        </p:nvSpPr>
        <p:spPr>
          <a:xfrm>
            <a:off x="5796136" y="5517232"/>
            <a:ext cx="3347864" cy="1340768"/>
          </a:xfrm>
          <a:prstGeom prst="rect">
            <a:avLst/>
          </a:prstGeom>
        </p:spPr>
        <p:txBody>
          <a:bodyPr vert="horz" lIns="91440" tIns="45720" rIns="91440" bIns="45720" numCol="1"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fr-FR" dirty="0" smtClean="0"/>
              <a:t> /!\ Dans la réalité, ces droits se « combinent très souvent »</a:t>
            </a:r>
          </a:p>
          <a:p>
            <a:pPr marL="0" indent="0" algn="ctr">
              <a:buNone/>
            </a:pPr>
            <a:r>
              <a:rPr lang="fr-FR" sz="1400" dirty="0" smtClean="0"/>
              <a:t>(exposition d’œuvre d’arts avec catalogue/DVD, traduction et diffusion…)</a:t>
            </a:r>
          </a:p>
        </p:txBody>
      </p:sp>
      <p:sp>
        <p:nvSpPr>
          <p:cNvPr id="18" name="ZoneTexte 17"/>
          <p:cNvSpPr txBox="1"/>
          <p:nvPr/>
        </p:nvSpPr>
        <p:spPr>
          <a:xfrm>
            <a:off x="-4510" y="611396"/>
            <a:ext cx="2520280" cy="369332"/>
          </a:xfrm>
          <a:prstGeom prst="rect">
            <a:avLst/>
          </a:prstGeom>
          <a:noFill/>
        </p:spPr>
        <p:txBody>
          <a:bodyPr wrap="square" rtlCol="0">
            <a:spAutoFit/>
          </a:bodyPr>
          <a:lstStyle/>
          <a:p>
            <a:pPr algn="ctr"/>
            <a:r>
              <a:rPr lang="fr-FR" b="1" u="sng" dirty="0" smtClean="0">
                <a:solidFill>
                  <a:schemeClr val="accent2"/>
                </a:solidFill>
              </a:rPr>
              <a:t>Au JAPON</a:t>
            </a:r>
            <a:endParaRPr lang="fr-FR" b="1" u="sng" dirty="0">
              <a:solidFill>
                <a:schemeClr val="accent2"/>
              </a:solidFill>
            </a:endParaRPr>
          </a:p>
        </p:txBody>
      </p:sp>
    </p:spTree>
    <p:extLst>
      <p:ext uri="{BB962C8B-B14F-4D97-AF65-F5344CB8AC3E}">
        <p14:creationId xmlns:p14="http://schemas.microsoft.com/office/powerpoint/2010/main" val="278482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fade">
                                      <p:cBhvr>
                                        <p:cTn id="32" dur="500"/>
                                        <p:tgtEl>
                                          <p:spTgt spid="1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animEffect transition="in" filter="fade">
                                      <p:cBhvr>
                                        <p:cTn id="37" dur="500"/>
                                        <p:tgtEl>
                                          <p:spTgt spid="1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xEl>
                                              <p:pRg st="3" end="3"/>
                                            </p:txEl>
                                          </p:spTgt>
                                        </p:tgtEl>
                                        <p:attrNameLst>
                                          <p:attrName>style.visibility</p:attrName>
                                        </p:attrNameLst>
                                      </p:cBhvr>
                                      <p:to>
                                        <p:strVal val="visible"/>
                                      </p:to>
                                    </p:set>
                                    <p:animEffect transition="in" filter="fade">
                                      <p:cBhvr>
                                        <p:cTn id="42" dur="500"/>
                                        <p:tgtEl>
                                          <p:spTgt spid="1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animEffect transition="in" filter="fade">
                                      <p:cBhvr>
                                        <p:cTn id="47" dur="500"/>
                                        <p:tgtEl>
                                          <p:spTgt spid="1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xEl>
                                              <p:pRg st="5" end="5"/>
                                            </p:txEl>
                                          </p:spTgt>
                                        </p:tgtEl>
                                        <p:attrNameLst>
                                          <p:attrName>style.visibility</p:attrName>
                                        </p:attrNameLst>
                                      </p:cBhvr>
                                      <p:to>
                                        <p:strVal val="visible"/>
                                      </p:to>
                                    </p:set>
                                    <p:animEffect transition="in" filter="fade">
                                      <p:cBhvr>
                                        <p:cTn id="52" dur="500"/>
                                        <p:tgtEl>
                                          <p:spTgt spid="12">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animEffect transition="in" filter="fade">
                                      <p:cBhvr>
                                        <p:cTn id="57" dur="500"/>
                                        <p:tgtEl>
                                          <p:spTgt spid="12">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
                                            <p:txEl>
                                              <p:pRg st="10" end="10"/>
                                            </p:txEl>
                                          </p:spTgt>
                                        </p:tgtEl>
                                        <p:attrNameLst>
                                          <p:attrName>style.visibility</p:attrName>
                                        </p:attrNameLst>
                                      </p:cBhvr>
                                      <p:to>
                                        <p:strVal val="visible"/>
                                      </p:to>
                                    </p:set>
                                    <p:animEffect transition="in" filter="fade">
                                      <p:cBhvr>
                                        <p:cTn id="62" dur="500"/>
                                        <p:tgtEl>
                                          <p:spTgt spid="12">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txEl>
                                              <p:pRg st="11" end="11"/>
                                            </p:txEl>
                                          </p:spTgt>
                                        </p:tgtEl>
                                        <p:attrNameLst>
                                          <p:attrName>style.visibility</p:attrName>
                                        </p:attrNameLst>
                                      </p:cBhvr>
                                      <p:to>
                                        <p:strVal val="visible"/>
                                      </p:to>
                                    </p:set>
                                    <p:animEffect transition="in" filter="fade">
                                      <p:cBhvr>
                                        <p:cTn id="67" dur="500"/>
                                        <p:tgtEl>
                                          <p:spTgt spid="12">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2">
                                            <p:txEl>
                                              <p:pRg st="12" end="12"/>
                                            </p:txEl>
                                          </p:spTgt>
                                        </p:tgtEl>
                                        <p:attrNameLst>
                                          <p:attrName>style.visibility</p:attrName>
                                        </p:attrNameLst>
                                      </p:cBhvr>
                                      <p:to>
                                        <p:strVal val="visible"/>
                                      </p:to>
                                    </p:set>
                                    <p:animEffect transition="in" filter="fade">
                                      <p:cBhvr>
                                        <p:cTn id="72" dur="500"/>
                                        <p:tgtEl>
                                          <p:spTgt spid="12">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2">
                                            <p:txEl>
                                              <p:pRg st="13" end="13"/>
                                            </p:txEl>
                                          </p:spTgt>
                                        </p:tgtEl>
                                        <p:attrNameLst>
                                          <p:attrName>style.visibility</p:attrName>
                                        </p:attrNameLst>
                                      </p:cBhvr>
                                      <p:to>
                                        <p:strVal val="visible"/>
                                      </p:to>
                                    </p:set>
                                    <p:animEffect transition="in" filter="fade">
                                      <p:cBhvr>
                                        <p:cTn id="77" dur="500"/>
                                        <p:tgtEl>
                                          <p:spTgt spid="12">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6" grpId="0" build="p"/>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dirty="0" smtClean="0"/>
              <a:t>Exceptions au droit d’auteur</a:t>
            </a:r>
            <a:br>
              <a:rPr lang="fr-FR" dirty="0" smtClean="0"/>
            </a:br>
            <a:r>
              <a:rPr lang="fr-FR" altLang="ja-JP" dirty="0"/>
              <a:t>(</a:t>
            </a:r>
            <a:r>
              <a:rPr lang="ja-JP" altLang="fr-FR" dirty="0"/>
              <a:t>著作権</a:t>
            </a:r>
            <a:r>
              <a:rPr lang="ja-JP" altLang="fr-FR" dirty="0" smtClean="0"/>
              <a:t>の例外</a:t>
            </a:r>
            <a:r>
              <a:rPr lang="fr-FR" altLang="ja-JP" dirty="0" smtClean="0"/>
              <a:t>)</a:t>
            </a:r>
            <a:endParaRPr lang="fr-FR" sz="2000" dirty="0"/>
          </a:p>
        </p:txBody>
      </p:sp>
      <p:sp>
        <p:nvSpPr>
          <p:cNvPr id="4" name="Espace réservé du contenu 2"/>
          <p:cNvSpPr txBox="1">
            <a:spLocks noGrp="1"/>
          </p:cNvSpPr>
          <p:nvPr>
            <p:ph idx="1"/>
          </p:nvPr>
        </p:nvSpPr>
        <p:spPr>
          <a:xfrm>
            <a:off x="179512" y="1916832"/>
            <a:ext cx="7225520" cy="4941168"/>
          </a:xfrm>
          <a:prstGeom prst="rect">
            <a:avLst/>
          </a:prstGeom>
        </p:spPr>
        <p:txBody>
          <a:bodyPr vert="horz" lIns="91440" tIns="45720" rIns="91440" bIns="45720" rtlCol="0" anchor="t">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Font typeface="Wingdings" panose="05000000000000000000" pitchFamily="2" charset="2"/>
              <a:buChar char="v"/>
            </a:pPr>
            <a:r>
              <a:rPr lang="fr-FR" dirty="0" smtClean="0"/>
              <a:t>Les exceptions au droit d’auteur proviennent de la </a:t>
            </a:r>
            <a:r>
              <a:rPr lang="fr-FR" dirty="0" smtClean="0">
                <a:solidFill>
                  <a:schemeClr val="accent2"/>
                </a:solidFill>
              </a:rPr>
              <a:t>volonté de protéger l’intérêt général </a:t>
            </a:r>
            <a:r>
              <a:rPr lang="fr-FR" dirty="0" smtClean="0"/>
              <a:t>(liberté d’expression, liberté de la presse, liberté académique…)</a:t>
            </a:r>
          </a:p>
          <a:p>
            <a:pPr algn="just">
              <a:buFont typeface="Wingdings" panose="05000000000000000000" pitchFamily="2" charset="2"/>
              <a:buChar char="v"/>
            </a:pPr>
            <a:r>
              <a:rPr lang="fr-FR" dirty="0" smtClean="0"/>
              <a:t>Exception de l’utilisation à </a:t>
            </a:r>
            <a:r>
              <a:rPr lang="fr-FR" dirty="0" smtClean="0">
                <a:solidFill>
                  <a:schemeClr val="accent2"/>
                </a:solidFill>
              </a:rPr>
              <a:t>fins éducatives</a:t>
            </a:r>
            <a:r>
              <a:rPr lang="fr-FR" dirty="0" smtClean="0"/>
              <a:t>, pour les </a:t>
            </a:r>
            <a:r>
              <a:rPr lang="fr-FR" dirty="0" smtClean="0">
                <a:solidFill>
                  <a:schemeClr val="accent2"/>
                </a:solidFill>
              </a:rPr>
              <a:t>personnes handicapées</a:t>
            </a:r>
            <a:r>
              <a:rPr lang="fr-FR" dirty="0" smtClean="0"/>
              <a:t> (version audio obligatoire par exemple), reproduction pour une </a:t>
            </a:r>
            <a:r>
              <a:rPr lang="fr-FR" dirty="0" smtClean="0">
                <a:solidFill>
                  <a:schemeClr val="accent2"/>
                </a:solidFill>
              </a:rPr>
              <a:t>utilisation privée</a:t>
            </a:r>
            <a:r>
              <a:rPr lang="fr-FR" dirty="0" smtClean="0"/>
              <a:t>, dans une </a:t>
            </a:r>
            <a:r>
              <a:rPr lang="fr-FR" dirty="0" smtClean="0">
                <a:solidFill>
                  <a:schemeClr val="accent2"/>
                </a:solidFill>
              </a:rPr>
              <a:t>bibliothèque</a:t>
            </a:r>
            <a:r>
              <a:rPr lang="fr-FR" dirty="0" smtClean="0"/>
              <a:t>.</a:t>
            </a:r>
          </a:p>
          <a:p>
            <a:pPr algn="just">
              <a:buFont typeface="Wingdings" panose="05000000000000000000" pitchFamily="2" charset="2"/>
              <a:buChar char="v"/>
            </a:pPr>
            <a:r>
              <a:rPr lang="fr-FR" dirty="0" smtClean="0"/>
              <a:t>Exception pour les </a:t>
            </a:r>
            <a:r>
              <a:rPr lang="fr-FR" dirty="0" smtClean="0">
                <a:solidFill>
                  <a:schemeClr val="accent2"/>
                </a:solidFill>
              </a:rPr>
              <a:t>œuvres architecturales </a:t>
            </a:r>
            <a:r>
              <a:rPr lang="fr-FR" dirty="0" smtClean="0"/>
              <a:t>(droit de réfection, agrandissement, modification…)</a:t>
            </a:r>
          </a:p>
          <a:p>
            <a:pPr algn="just">
              <a:buFont typeface="Wingdings" panose="05000000000000000000" pitchFamily="2" charset="2"/>
              <a:buChar char="v"/>
            </a:pPr>
            <a:r>
              <a:rPr lang="fr-FR" dirty="0" smtClean="0"/>
              <a:t>En France, exception pour la </a:t>
            </a:r>
            <a:r>
              <a:rPr lang="fr-FR" dirty="0" smtClean="0">
                <a:solidFill>
                  <a:schemeClr val="accent2"/>
                </a:solidFill>
              </a:rPr>
              <a:t>parodie</a:t>
            </a:r>
            <a:r>
              <a:rPr lang="fr-FR" dirty="0" smtClean="0"/>
              <a:t> (L122-5 CPI). Au Japon, statut un peu plus compliqué (voir plus tard). </a:t>
            </a:r>
            <a:r>
              <a:rPr lang="fr-FR" u="sng" dirty="0" smtClean="0"/>
              <a:t>Directive européenne du 15 avril 2019 </a:t>
            </a:r>
            <a:r>
              <a:rPr lang="fr-FR" dirty="0" smtClean="0"/>
              <a:t>: Débat sur l’interdiction des </a:t>
            </a:r>
            <a:r>
              <a:rPr lang="fr-FR" i="1" dirty="0" err="1" smtClean="0"/>
              <a:t>memes</a:t>
            </a:r>
            <a:r>
              <a:rPr lang="fr-FR" i="1" dirty="0" smtClean="0"/>
              <a:t> </a:t>
            </a:r>
            <a:r>
              <a:rPr lang="fr-FR" dirty="0" smtClean="0"/>
              <a:t>(art. 13). Au final, droit d’utiliser des extraits à des fins parodiques, mais problème des </a:t>
            </a:r>
            <a:r>
              <a:rPr lang="fr-FR" dirty="0" smtClean="0">
                <a:solidFill>
                  <a:schemeClr val="accent2"/>
                </a:solidFill>
              </a:rPr>
              <a:t>filtrages automatisés </a:t>
            </a:r>
            <a:r>
              <a:rPr lang="fr-FR" dirty="0" smtClean="0"/>
              <a:t>(par ex sur </a:t>
            </a:r>
            <a:r>
              <a:rPr lang="fr-FR" dirty="0" err="1" smtClean="0"/>
              <a:t>Youtube</a:t>
            </a:r>
            <a:r>
              <a:rPr lang="fr-FR" dirty="0" smtClean="0"/>
              <a:t>)</a:t>
            </a:r>
          </a:p>
          <a:p>
            <a:pPr>
              <a:buFont typeface="Wingdings" panose="05000000000000000000" pitchFamily="2" charset="2"/>
              <a:buChar char="v"/>
            </a:pPr>
            <a:r>
              <a:rPr lang="fr-FR" u="sng" dirty="0" smtClean="0"/>
              <a:t>Détails des exceptions :</a:t>
            </a:r>
            <a:r>
              <a:rPr lang="fr-FR" dirty="0" smtClean="0"/>
              <a:t> </a:t>
            </a:r>
            <a:r>
              <a:rPr lang="fr-FR" dirty="0" smtClean="0">
                <a:hlinkClick r:id="rId2"/>
              </a:rPr>
              <a:t>https</a:t>
            </a:r>
            <a:r>
              <a:rPr lang="fr-FR" dirty="0">
                <a:hlinkClick r:id="rId2"/>
              </a:rPr>
              <a:t>://www.bunka.go.jp/seisaku/chosakuken/seidokaisetsu/gaiyo/chosakubutsu_jiyu.html</a:t>
            </a:r>
            <a:endParaRPr lang="fr-FR" dirty="0" smtClean="0"/>
          </a:p>
          <a:p>
            <a:pPr algn="just">
              <a:buFont typeface="Wingdings" panose="05000000000000000000" pitchFamily="2" charset="2"/>
              <a:buChar char="v"/>
            </a:pPr>
            <a:r>
              <a:rPr lang="fr-FR" dirty="0" smtClean="0">
                <a:sym typeface="Wingdings" panose="05000000000000000000" pitchFamily="2" charset="2"/>
              </a:rPr>
              <a:t>Le salarié est-il un auteur ? Oui mais ! (droit moraux inaliénables)</a:t>
            </a:r>
          </a:p>
          <a:p>
            <a:pPr lvl="1" algn="just">
              <a:buFont typeface="Wingdings" panose="05000000000000000000" pitchFamily="2" charset="2"/>
              <a:buChar char="v"/>
            </a:pPr>
            <a:r>
              <a:rPr lang="fr-FR" dirty="0" smtClean="0">
                <a:solidFill>
                  <a:schemeClr val="accent2"/>
                </a:solidFill>
                <a:sym typeface="Wingdings" panose="05000000000000000000" pitchFamily="2" charset="2"/>
              </a:rPr>
              <a:t>En France</a:t>
            </a:r>
            <a:r>
              <a:rPr lang="fr-FR" dirty="0" smtClean="0">
                <a:sym typeface="Wingdings" panose="05000000000000000000" pitchFamily="2" charset="2"/>
              </a:rPr>
              <a:t>, </a:t>
            </a:r>
            <a:r>
              <a:rPr lang="fr-FR" altLang="ja-JP" dirty="0" smtClean="0">
                <a:sym typeface="Wingdings" panose="05000000000000000000" pitchFamily="2" charset="2"/>
              </a:rPr>
              <a:t>l</a:t>
            </a:r>
            <a:r>
              <a:rPr lang="fr-FR" dirty="0" smtClean="0">
                <a:sym typeface="Wingdings" panose="05000000000000000000" pitchFamily="2" charset="2"/>
              </a:rPr>
              <a:t>e salarié </a:t>
            </a:r>
            <a:r>
              <a:rPr lang="fr-FR" dirty="0" smtClean="0">
                <a:solidFill>
                  <a:schemeClr val="accent2"/>
                </a:solidFill>
                <a:sym typeface="Wingdings" panose="05000000000000000000" pitchFamily="2" charset="2"/>
              </a:rPr>
              <a:t>conserve en principe ses droits d’auteurs patrimoniaux</a:t>
            </a:r>
            <a:r>
              <a:rPr lang="fr-FR" dirty="0" smtClean="0">
                <a:sym typeface="Wingdings" panose="05000000000000000000" pitchFamily="2" charset="2"/>
              </a:rPr>
              <a:t>, sauf si contrat avec mission d’invention, d’étude, de recherche. droit à une rémunération supplémentaire en principe. Autres exceptions : Logiciels, œuvres communes, journaliste pour publication dans le journal, fonctionnaires.</a:t>
            </a:r>
          </a:p>
          <a:p>
            <a:pPr lvl="1" algn="just">
              <a:buFont typeface="Wingdings" panose="05000000000000000000" pitchFamily="2" charset="2"/>
              <a:buChar char="v"/>
            </a:pPr>
            <a:r>
              <a:rPr lang="fr-FR" strike="sngStrike" dirty="0" smtClean="0">
                <a:solidFill>
                  <a:schemeClr val="accent2"/>
                </a:solidFill>
                <a:sym typeface="Wingdings" panose="05000000000000000000" pitchFamily="2" charset="2"/>
              </a:rPr>
              <a:t>Au Japon</a:t>
            </a:r>
            <a:r>
              <a:rPr lang="fr-FR" strike="sngStrike" dirty="0" smtClean="0">
                <a:sym typeface="Wingdings" panose="05000000000000000000" pitchFamily="2" charset="2"/>
              </a:rPr>
              <a:t>, les créations du salarié sont </a:t>
            </a:r>
            <a:r>
              <a:rPr lang="fr-FR" strike="sngStrike" dirty="0" smtClean="0">
                <a:solidFill>
                  <a:schemeClr val="accent2"/>
                </a:solidFill>
                <a:sym typeface="Wingdings" panose="05000000000000000000" pitchFamily="2" charset="2"/>
              </a:rPr>
              <a:t>réputées appartenir à l’employeur </a:t>
            </a:r>
            <a:r>
              <a:rPr lang="fr-FR" strike="sngStrike" dirty="0" smtClean="0">
                <a:sym typeface="Wingdings" panose="05000000000000000000" pitchFamily="2" charset="2"/>
              </a:rPr>
              <a:t>si un certain nombre de conditions sont remplies (publié au nom de l’entreprise sauf pour programmes info, pas de clause contractuelle contraire ). </a:t>
            </a:r>
            <a:r>
              <a:rPr lang="fr-FR" dirty="0" smtClean="0">
                <a:solidFill>
                  <a:srgbClr val="C00000"/>
                </a:solidFill>
                <a:sym typeface="Wingdings" panose="05000000000000000000" pitchFamily="2" charset="2"/>
              </a:rPr>
              <a:t>Réforme en 2015 ! Le Japon fonctionne comme la France aujourd’hui</a:t>
            </a:r>
          </a:p>
          <a:p>
            <a:pPr lvl="1" algn="just">
              <a:buFont typeface="Wingdings" panose="05000000000000000000" pitchFamily="2" charset="2"/>
              <a:buChar char="v"/>
            </a:pPr>
            <a:r>
              <a:rPr lang="fr-FR" dirty="0" smtClean="0">
                <a:sym typeface="Wingdings" panose="05000000000000000000" pitchFamily="2" charset="2"/>
              </a:rPr>
              <a:t>On en reparlera quand on abordera la </a:t>
            </a:r>
            <a:r>
              <a:rPr lang="fr-FR" dirty="0" smtClean="0">
                <a:solidFill>
                  <a:schemeClr val="accent2"/>
                </a:solidFill>
                <a:sym typeface="Wingdings" panose="05000000000000000000" pitchFamily="2" charset="2"/>
              </a:rPr>
              <a:t>propriété industrielle </a:t>
            </a:r>
            <a:r>
              <a:rPr lang="fr-FR" dirty="0" smtClean="0">
                <a:sym typeface="Wingdings" panose="05000000000000000000" pitchFamily="2" charset="2"/>
              </a:rPr>
              <a:t>(dessins, modèles, marques, brevets).</a:t>
            </a:r>
          </a:p>
          <a:p>
            <a:pPr algn="just">
              <a:buFont typeface="Wingdings" panose="05000000000000000000" pitchFamily="2" charset="2"/>
              <a:buChar char="v"/>
            </a:pPr>
            <a:r>
              <a:rPr lang="fr-FR" dirty="0" smtClean="0">
                <a:sym typeface="Wingdings" panose="05000000000000000000" pitchFamily="2" charset="2"/>
              </a:rPr>
              <a:t>Pour le droit au respect de l’intégrité de l’œuvre (droit moral), </a:t>
            </a:r>
            <a:r>
              <a:rPr lang="fr-FR" dirty="0">
                <a:solidFill>
                  <a:schemeClr val="accent2"/>
                </a:solidFill>
                <a:sym typeface="Wingdings" panose="05000000000000000000" pitchFamily="2" charset="2"/>
              </a:rPr>
              <a:t>impo</a:t>
            </a:r>
            <a:r>
              <a:rPr lang="fr-FR" dirty="0" smtClean="0">
                <a:solidFill>
                  <a:schemeClr val="accent2"/>
                </a:solidFill>
                <a:sym typeface="Wingdings" panose="05000000000000000000" pitchFamily="2" charset="2"/>
              </a:rPr>
              <a:t>rtantes limitations pour les programmes informatiques</a:t>
            </a:r>
            <a:r>
              <a:rPr lang="fr-FR" dirty="0" smtClean="0">
                <a:sym typeface="Wingdings" panose="05000000000000000000" pitchFamily="2" charset="2"/>
              </a:rPr>
              <a:t> (peu de risque d’être blessé en tant qu’auteur par l’altération)</a:t>
            </a:r>
            <a:endParaRPr lang="fr-FR" dirty="0"/>
          </a:p>
        </p:txBody>
      </p:sp>
      <p:pic>
        <p:nvPicPr>
          <p:cNvPr id="1026" name="Picture 2" descr="book, not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4437" y="1990228"/>
            <a:ext cx="720080" cy="72008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7061" y="2832655"/>
            <a:ext cx="588401" cy="588401"/>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99158" y="2864194"/>
            <a:ext cx="556862" cy="556862"/>
          </a:xfrm>
          <a:prstGeom prst="rect">
            <a:avLst/>
          </a:prstGeom>
        </p:spPr>
      </p:pic>
      <p:pic>
        <p:nvPicPr>
          <p:cNvPr id="7" name="Imag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5817" y="1911115"/>
            <a:ext cx="767835" cy="767835"/>
          </a:xfrm>
          <a:prstGeom prst="rect">
            <a:avLst/>
          </a:prstGeom>
        </p:spPr>
      </p:pic>
      <p:pic>
        <p:nvPicPr>
          <p:cNvPr id="8" name="Imag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82976" y="3574761"/>
            <a:ext cx="851501" cy="851501"/>
          </a:xfrm>
          <a:prstGeom prst="rect">
            <a:avLst/>
          </a:prstGeom>
        </p:spPr>
      </p:pic>
      <p:pic>
        <p:nvPicPr>
          <p:cNvPr id="9" name="Imag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01151" y="4579967"/>
            <a:ext cx="945001" cy="945001"/>
          </a:xfrm>
          <a:prstGeom prst="rect">
            <a:avLst/>
          </a:prstGeom>
        </p:spPr>
      </p:pic>
      <p:pic>
        <p:nvPicPr>
          <p:cNvPr id="12" name="Image 11"/>
          <p:cNvPicPr>
            <a:picLocks noChangeAspect="1"/>
          </p:cNvPicPr>
          <p:nvPr/>
        </p:nvPicPr>
        <p:blipFill>
          <a:blip r:embed="rId9"/>
          <a:stretch>
            <a:fillRect/>
          </a:stretch>
        </p:blipFill>
        <p:spPr>
          <a:xfrm>
            <a:off x="7813536" y="5656521"/>
            <a:ext cx="938167" cy="1147398"/>
          </a:xfrm>
          <a:prstGeom prst="rect">
            <a:avLst/>
          </a:prstGeom>
        </p:spPr>
      </p:pic>
    </p:spTree>
    <p:extLst>
      <p:ext uri="{BB962C8B-B14F-4D97-AF65-F5344CB8AC3E}">
        <p14:creationId xmlns:p14="http://schemas.microsoft.com/office/powerpoint/2010/main" val="8016919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500"/>
                                        <p:tgtEl>
                                          <p:spTgt spid="4">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fade">
                                      <p:cBhvr>
                                        <p:cTn id="50" dur="500"/>
                                        <p:tgtEl>
                                          <p:spTgt spid="4">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animEffect transition="in" filter="fade">
                                      <p:cBhvr>
                                        <p:cTn id="56" dur="500"/>
                                        <p:tgtEl>
                                          <p:spTgt spid="4">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Effect transition="in" filter="fade">
                                      <p:cBhvr>
                                        <p:cTn id="59" dur="500"/>
                                        <p:tgtEl>
                                          <p:spTgt spid="4">
                                            <p:txEl>
                                              <p:pRg st="7" end="7"/>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500"/>
                                        <p:tgtEl>
                                          <p:spTgt spid="4">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en-US" dirty="0" smtClean="0"/>
              <a:t>Extinction du droit </a:t>
            </a:r>
            <a:r>
              <a:rPr lang="en-US" dirty="0" err="1" smtClean="0"/>
              <a:t>d’auteur</a:t>
            </a:r>
            <a:r>
              <a:rPr lang="en-US" dirty="0"/>
              <a:t/>
            </a:r>
            <a:br>
              <a:rPr lang="en-US" dirty="0"/>
            </a:br>
            <a:r>
              <a:rPr lang="fr-FR" dirty="0" smtClean="0"/>
              <a:t>(</a:t>
            </a:r>
            <a:r>
              <a:rPr lang="ja-JP" altLang="fr-FR" dirty="0" smtClean="0"/>
              <a:t>著作権の消滅</a:t>
            </a:r>
            <a:r>
              <a:rPr lang="fr-FR" altLang="ja-JP" dirty="0" smtClean="0"/>
              <a:t>)</a:t>
            </a:r>
            <a:endParaRPr lang="fr-FR" sz="2000" dirty="0"/>
          </a:p>
        </p:txBody>
      </p:sp>
      <p:sp>
        <p:nvSpPr>
          <p:cNvPr id="4" name="Espace réservé du contenu 2"/>
          <p:cNvSpPr txBox="1">
            <a:spLocks noGrp="1"/>
          </p:cNvSpPr>
          <p:nvPr>
            <p:ph idx="1"/>
          </p:nvPr>
        </p:nvSpPr>
        <p:spPr>
          <a:xfrm>
            <a:off x="395536" y="1916832"/>
            <a:ext cx="8424936" cy="504055"/>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v"/>
            </a:pPr>
            <a:r>
              <a:rPr lang="fr-FR" dirty="0" smtClean="0"/>
              <a:t>Les œuvres appartiennent au </a:t>
            </a:r>
            <a:r>
              <a:rPr lang="fr-FR" dirty="0" smtClean="0">
                <a:solidFill>
                  <a:schemeClr val="accent2"/>
                </a:solidFill>
              </a:rPr>
              <a:t>domaine public </a:t>
            </a:r>
            <a:r>
              <a:rPr lang="fr-FR" dirty="0" smtClean="0"/>
              <a:t>lorsqu’elles </a:t>
            </a:r>
            <a:r>
              <a:rPr lang="fr-FR" dirty="0" smtClean="0">
                <a:solidFill>
                  <a:schemeClr val="accent2"/>
                </a:solidFill>
              </a:rPr>
              <a:t>ne bénéficient plus </a:t>
            </a:r>
            <a:r>
              <a:rPr lang="fr-FR" dirty="0" smtClean="0"/>
              <a:t>(ou n’ont </a:t>
            </a:r>
            <a:r>
              <a:rPr lang="fr-FR" dirty="0" smtClean="0">
                <a:solidFill>
                  <a:schemeClr val="accent2"/>
                </a:solidFill>
              </a:rPr>
              <a:t>jamais bénéficié</a:t>
            </a:r>
            <a:r>
              <a:rPr lang="fr-FR" dirty="0" smtClean="0"/>
              <a:t>) de la protection du </a:t>
            </a:r>
            <a:r>
              <a:rPr lang="fr-FR" dirty="0" smtClean="0">
                <a:solidFill>
                  <a:schemeClr val="accent2"/>
                </a:solidFill>
              </a:rPr>
              <a:t>droit d’auteur</a:t>
            </a:r>
            <a:r>
              <a:rPr lang="fr-FR" dirty="0" smtClean="0"/>
              <a:t>.</a:t>
            </a:r>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4017542105"/>
              </p:ext>
            </p:extLst>
          </p:nvPr>
        </p:nvGraphicFramePr>
        <p:xfrm>
          <a:off x="1043608" y="2800831"/>
          <a:ext cx="3133516" cy="1645920"/>
        </p:xfrm>
        <a:graphic>
          <a:graphicData uri="http://schemas.openxmlformats.org/drawingml/2006/table">
            <a:tbl>
              <a:tblPr firstRow="1" bandRow="1">
                <a:tableStyleId>{5C22544A-7EE6-4342-B048-85BDC9FD1C3A}</a:tableStyleId>
              </a:tblPr>
              <a:tblGrid>
                <a:gridCol w="1373755">
                  <a:extLst>
                    <a:ext uri="{9D8B030D-6E8A-4147-A177-3AD203B41FA5}">
                      <a16:colId xmlns:a16="http://schemas.microsoft.com/office/drawing/2014/main" val="1645343353"/>
                    </a:ext>
                  </a:extLst>
                </a:gridCol>
                <a:gridCol w="1759761">
                  <a:extLst>
                    <a:ext uri="{9D8B030D-6E8A-4147-A177-3AD203B41FA5}">
                      <a16:colId xmlns:a16="http://schemas.microsoft.com/office/drawing/2014/main" val="3332706253"/>
                    </a:ext>
                  </a:extLst>
                </a:gridCol>
              </a:tblGrid>
              <a:tr h="253226">
                <a:tc>
                  <a:txBody>
                    <a:bodyPr/>
                    <a:lstStyle/>
                    <a:p>
                      <a:pPr algn="ctr"/>
                      <a:r>
                        <a:rPr lang="fr-FR" sz="1200" dirty="0" smtClean="0"/>
                        <a:t>Année de la loi</a:t>
                      </a:r>
                      <a:endParaRPr lang="fr-FR" sz="1200" dirty="0"/>
                    </a:p>
                  </a:txBody>
                  <a:tcPr/>
                </a:tc>
                <a:tc>
                  <a:txBody>
                    <a:bodyPr/>
                    <a:lstStyle/>
                    <a:p>
                      <a:pPr algn="ctr"/>
                      <a:r>
                        <a:rPr lang="fr-FR" sz="1200" dirty="0" smtClean="0"/>
                        <a:t>Durée post mortem</a:t>
                      </a:r>
                      <a:endParaRPr lang="fr-FR" sz="1200" dirty="0"/>
                    </a:p>
                  </a:txBody>
                  <a:tcPr/>
                </a:tc>
                <a:extLst>
                  <a:ext uri="{0D108BD9-81ED-4DB2-BD59-A6C34878D82A}">
                    <a16:rowId xmlns:a16="http://schemas.microsoft.com/office/drawing/2014/main" val="2655229820"/>
                  </a:ext>
                </a:extLst>
              </a:tr>
              <a:tr h="253226">
                <a:tc>
                  <a:txBody>
                    <a:bodyPr/>
                    <a:lstStyle/>
                    <a:p>
                      <a:pPr algn="ctr"/>
                      <a:r>
                        <a:rPr lang="fr-FR" sz="1200" dirty="0" smtClean="0"/>
                        <a:t>Avant</a:t>
                      </a:r>
                      <a:r>
                        <a:rPr lang="fr-FR" sz="1200" baseline="0" dirty="0" smtClean="0"/>
                        <a:t> 1899</a:t>
                      </a:r>
                      <a:endParaRPr lang="fr-FR" sz="1200" dirty="0"/>
                    </a:p>
                  </a:txBody>
                  <a:tcPr/>
                </a:tc>
                <a:tc>
                  <a:txBody>
                    <a:bodyPr/>
                    <a:lstStyle/>
                    <a:p>
                      <a:pPr algn="ctr"/>
                      <a:r>
                        <a:rPr lang="fr-FR" sz="1200" dirty="0" smtClean="0"/>
                        <a:t>-</a:t>
                      </a:r>
                      <a:endParaRPr lang="fr-FR" sz="1200" dirty="0"/>
                    </a:p>
                  </a:txBody>
                  <a:tcPr/>
                </a:tc>
                <a:extLst>
                  <a:ext uri="{0D108BD9-81ED-4DB2-BD59-A6C34878D82A}">
                    <a16:rowId xmlns:a16="http://schemas.microsoft.com/office/drawing/2014/main" val="4014029147"/>
                  </a:ext>
                </a:extLst>
              </a:tr>
              <a:tr h="253226">
                <a:tc>
                  <a:txBody>
                    <a:bodyPr/>
                    <a:lstStyle/>
                    <a:p>
                      <a:pPr algn="ctr"/>
                      <a:r>
                        <a:rPr lang="fr-FR" sz="1200" dirty="0" smtClean="0"/>
                        <a:t>1899</a:t>
                      </a:r>
                      <a:endParaRPr lang="fr-FR" sz="1200" dirty="0"/>
                    </a:p>
                  </a:txBody>
                  <a:tcPr/>
                </a:tc>
                <a:tc>
                  <a:txBody>
                    <a:bodyPr/>
                    <a:lstStyle/>
                    <a:p>
                      <a:pPr algn="ctr"/>
                      <a:r>
                        <a:rPr lang="fr-FR" sz="1200" dirty="0" smtClean="0"/>
                        <a:t>30 ans</a:t>
                      </a:r>
                      <a:endParaRPr lang="fr-FR" sz="1200" dirty="0"/>
                    </a:p>
                  </a:txBody>
                  <a:tcPr/>
                </a:tc>
                <a:extLst>
                  <a:ext uri="{0D108BD9-81ED-4DB2-BD59-A6C34878D82A}">
                    <a16:rowId xmlns:a16="http://schemas.microsoft.com/office/drawing/2014/main" val="586618540"/>
                  </a:ext>
                </a:extLst>
              </a:tr>
              <a:tr h="253226">
                <a:tc>
                  <a:txBody>
                    <a:bodyPr/>
                    <a:lstStyle/>
                    <a:p>
                      <a:pPr algn="ctr"/>
                      <a:r>
                        <a:rPr lang="fr-FR" sz="1200" dirty="0" smtClean="0"/>
                        <a:t>1962-69</a:t>
                      </a:r>
                      <a:endParaRPr lang="fr-FR" sz="1200" dirty="0"/>
                    </a:p>
                  </a:txBody>
                  <a:tcPr/>
                </a:tc>
                <a:tc>
                  <a:txBody>
                    <a:bodyPr/>
                    <a:lstStyle/>
                    <a:p>
                      <a:pPr algn="ctr"/>
                      <a:r>
                        <a:rPr lang="fr-FR" sz="1200" dirty="0" smtClean="0"/>
                        <a:t>33 - 38 ans</a:t>
                      </a:r>
                    </a:p>
                  </a:txBody>
                  <a:tcPr/>
                </a:tc>
                <a:extLst>
                  <a:ext uri="{0D108BD9-81ED-4DB2-BD59-A6C34878D82A}">
                    <a16:rowId xmlns:a16="http://schemas.microsoft.com/office/drawing/2014/main" val="2023003407"/>
                  </a:ext>
                </a:extLst>
              </a:tr>
              <a:tr h="253226">
                <a:tc>
                  <a:txBody>
                    <a:bodyPr/>
                    <a:lstStyle/>
                    <a:p>
                      <a:pPr algn="ctr"/>
                      <a:r>
                        <a:rPr lang="fr-FR" sz="1200" dirty="0" smtClean="0"/>
                        <a:t>1971</a:t>
                      </a:r>
                      <a:endParaRPr lang="fr-FR" sz="1200" dirty="0"/>
                    </a:p>
                  </a:txBody>
                  <a:tcPr/>
                </a:tc>
                <a:tc>
                  <a:txBody>
                    <a:bodyPr/>
                    <a:lstStyle/>
                    <a:p>
                      <a:pPr algn="ctr"/>
                      <a:r>
                        <a:rPr lang="fr-FR" sz="1200" dirty="0" smtClean="0"/>
                        <a:t>50 ans</a:t>
                      </a:r>
                      <a:endParaRPr lang="fr-FR" sz="1200" dirty="0"/>
                    </a:p>
                  </a:txBody>
                  <a:tcPr/>
                </a:tc>
                <a:extLst>
                  <a:ext uri="{0D108BD9-81ED-4DB2-BD59-A6C34878D82A}">
                    <a16:rowId xmlns:a16="http://schemas.microsoft.com/office/drawing/2014/main" val="3074884629"/>
                  </a:ext>
                </a:extLst>
              </a:tr>
              <a:tr h="253226">
                <a:tc>
                  <a:txBody>
                    <a:bodyPr/>
                    <a:lstStyle/>
                    <a:p>
                      <a:pPr algn="ctr"/>
                      <a:r>
                        <a:rPr lang="fr-FR" sz="1200" dirty="0" smtClean="0"/>
                        <a:t>2019</a:t>
                      </a:r>
                      <a:endParaRPr lang="fr-FR" sz="1200" dirty="0"/>
                    </a:p>
                  </a:txBody>
                  <a:tcPr/>
                </a:tc>
                <a:tc>
                  <a:txBody>
                    <a:bodyPr/>
                    <a:lstStyle/>
                    <a:p>
                      <a:pPr algn="ctr"/>
                      <a:r>
                        <a:rPr lang="fr-FR" sz="1200" dirty="0" smtClean="0"/>
                        <a:t>70 ans</a:t>
                      </a:r>
                      <a:endParaRPr lang="fr-FR" sz="1200" dirty="0"/>
                    </a:p>
                  </a:txBody>
                  <a:tcPr/>
                </a:tc>
                <a:extLst>
                  <a:ext uri="{0D108BD9-81ED-4DB2-BD59-A6C34878D82A}">
                    <a16:rowId xmlns:a16="http://schemas.microsoft.com/office/drawing/2014/main" val="386263856"/>
                  </a:ext>
                </a:extLst>
              </a:tr>
            </a:tbl>
          </a:graphicData>
        </a:graphic>
      </p:graphicFrame>
      <p:sp>
        <p:nvSpPr>
          <p:cNvPr id="5" name="Espace réservé du contenu 2"/>
          <p:cNvSpPr txBox="1">
            <a:spLocks/>
          </p:cNvSpPr>
          <p:nvPr/>
        </p:nvSpPr>
        <p:spPr>
          <a:xfrm>
            <a:off x="251520" y="4725144"/>
            <a:ext cx="8712968" cy="2348881"/>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v"/>
            </a:pPr>
            <a:r>
              <a:rPr lang="fr-FR" dirty="0" smtClean="0"/>
              <a:t>Au Japon, la plupart des </a:t>
            </a:r>
            <a:r>
              <a:rPr lang="fr-FR" dirty="0" smtClean="0">
                <a:solidFill>
                  <a:schemeClr val="accent2"/>
                </a:solidFill>
              </a:rPr>
              <a:t>films diffusés avant 1953 </a:t>
            </a:r>
            <a:r>
              <a:rPr lang="fr-FR" dirty="0" smtClean="0"/>
              <a:t>sont dans le domaine public (car avant la loi de 2004)</a:t>
            </a:r>
          </a:p>
          <a:p>
            <a:pPr>
              <a:buFont typeface="Wingdings" panose="05000000000000000000" pitchFamily="2" charset="2"/>
              <a:buChar char="v"/>
            </a:pPr>
            <a:r>
              <a:rPr lang="fr-FR" dirty="0" smtClean="0"/>
              <a:t>Mais pour les films </a:t>
            </a:r>
            <a:r>
              <a:rPr lang="fr-FR" dirty="0" smtClean="0">
                <a:solidFill>
                  <a:schemeClr val="accent2"/>
                </a:solidFill>
              </a:rPr>
              <a:t>diffusés avant 1970 </a:t>
            </a:r>
            <a:r>
              <a:rPr lang="fr-FR" dirty="0" smtClean="0"/>
              <a:t>(loi de 1971), c’est la loi précédente qui s’applique si le délai protège plus longtemps (</a:t>
            </a:r>
            <a:r>
              <a:rPr lang="fr-FR" dirty="0" smtClean="0">
                <a:solidFill>
                  <a:schemeClr val="accent2"/>
                </a:solidFill>
              </a:rPr>
              <a:t>38 ans après la mort du titulaire </a:t>
            </a:r>
            <a:r>
              <a:rPr lang="fr-FR" dirty="0" smtClean="0"/>
              <a:t>du droit d’auteur, par exemple Kurosawa </a:t>
            </a:r>
            <a:r>
              <a:rPr lang="fr-FR" dirty="0" smtClean="0">
                <a:sym typeface="Wingdings" panose="05000000000000000000" pitchFamily="2" charset="2"/>
              </a:rPr>
              <a:t></a:t>
            </a:r>
            <a:r>
              <a:rPr lang="ja-JP" altLang="fr-FR" dirty="0" smtClean="0">
                <a:sym typeface="Wingdings" panose="05000000000000000000" pitchFamily="2" charset="2"/>
              </a:rPr>
              <a:t>♰</a:t>
            </a:r>
            <a:r>
              <a:rPr lang="fr-FR" dirty="0" smtClean="0">
                <a:sym typeface="Wingdings" panose="05000000000000000000" pitchFamily="2" charset="2"/>
              </a:rPr>
              <a:t>1998</a:t>
            </a:r>
            <a:r>
              <a:rPr lang="fr-FR" dirty="0" smtClean="0"/>
              <a:t>)</a:t>
            </a:r>
          </a:p>
          <a:p>
            <a:pPr>
              <a:buFont typeface="Wingdings" panose="05000000000000000000" pitchFamily="2" charset="2"/>
              <a:buChar char="v"/>
            </a:pPr>
            <a:r>
              <a:rPr lang="fr-FR" u="sng" dirty="0" smtClean="0"/>
              <a:t>Aux Etats-Unis :</a:t>
            </a:r>
          </a:p>
          <a:p>
            <a:pPr lvl="1">
              <a:buFont typeface="Wingdings" panose="05000000000000000000" pitchFamily="2" charset="2"/>
              <a:buChar char="v"/>
            </a:pPr>
            <a:r>
              <a:rPr lang="fr-FR" dirty="0" smtClean="0"/>
              <a:t>Musique avant 1922 / Livres et films avant 1925 / 95 ans pour publication avant 1978 / 70 ans après la mort, 95 après la public, 120 après la création si après 1978. (Lobby de Disney, Gershwin notamment…)</a:t>
            </a:r>
          </a:p>
          <a:p>
            <a:pPr lvl="1">
              <a:buFont typeface="Wingdings" panose="05000000000000000000" pitchFamily="2" charset="2"/>
              <a:buChar char="v"/>
            </a:pPr>
            <a:r>
              <a:rPr lang="fr-FR" dirty="0" smtClean="0"/>
              <a:t>Détails (compliqués) du domaine public aux Etats-Unis : </a:t>
            </a:r>
            <a:r>
              <a:rPr lang="fr-FR" dirty="0" smtClean="0">
                <a:hlinkClick r:id="rId2"/>
              </a:rPr>
              <a:t>https://copyright.cornell.edu/publicdomain</a:t>
            </a:r>
            <a:endParaRPr lang="fr-FR" dirty="0" smtClean="0"/>
          </a:p>
        </p:txBody>
      </p:sp>
      <p:graphicFrame>
        <p:nvGraphicFramePr>
          <p:cNvPr id="7" name="Tableau 6"/>
          <p:cNvGraphicFramePr>
            <a:graphicFrameLocks noGrp="1"/>
          </p:cNvGraphicFramePr>
          <p:nvPr>
            <p:extLst>
              <p:ext uri="{D42A27DB-BD31-4B8C-83A1-F6EECF244321}">
                <p14:modId xmlns:p14="http://schemas.microsoft.com/office/powerpoint/2010/main" val="1524881584"/>
              </p:ext>
            </p:extLst>
          </p:nvPr>
        </p:nvGraphicFramePr>
        <p:xfrm>
          <a:off x="5580112" y="3053676"/>
          <a:ext cx="3096344" cy="13716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1645343353"/>
                    </a:ext>
                  </a:extLst>
                </a:gridCol>
                <a:gridCol w="1728192">
                  <a:extLst>
                    <a:ext uri="{9D8B030D-6E8A-4147-A177-3AD203B41FA5}">
                      <a16:colId xmlns:a16="http://schemas.microsoft.com/office/drawing/2014/main" val="3332706253"/>
                    </a:ext>
                  </a:extLst>
                </a:gridCol>
              </a:tblGrid>
              <a:tr h="174097">
                <a:tc>
                  <a:txBody>
                    <a:bodyPr/>
                    <a:lstStyle/>
                    <a:p>
                      <a:pPr algn="ctr"/>
                      <a:r>
                        <a:rPr lang="fr-FR" sz="1200" dirty="0" smtClean="0"/>
                        <a:t>Année de la loi</a:t>
                      </a:r>
                      <a:endParaRPr lang="fr-FR" sz="1200" dirty="0"/>
                    </a:p>
                  </a:txBody>
                  <a:tcPr/>
                </a:tc>
                <a:tc>
                  <a:txBody>
                    <a:bodyPr/>
                    <a:lstStyle/>
                    <a:p>
                      <a:pPr algn="ctr"/>
                      <a:r>
                        <a:rPr lang="fr-FR" sz="1200" dirty="0" smtClean="0"/>
                        <a:t>Durée</a:t>
                      </a:r>
                      <a:endParaRPr lang="fr-FR" sz="1200" dirty="0"/>
                    </a:p>
                  </a:txBody>
                  <a:tcPr/>
                </a:tc>
                <a:extLst>
                  <a:ext uri="{0D108BD9-81ED-4DB2-BD59-A6C34878D82A}">
                    <a16:rowId xmlns:a16="http://schemas.microsoft.com/office/drawing/2014/main" val="2655229820"/>
                  </a:ext>
                </a:extLst>
              </a:tr>
              <a:tr h="166172">
                <a:tc>
                  <a:txBody>
                    <a:bodyPr/>
                    <a:lstStyle/>
                    <a:p>
                      <a:pPr algn="ctr"/>
                      <a:r>
                        <a:rPr lang="fr-FR" sz="1200" dirty="0" smtClean="0"/>
                        <a:t>Avant</a:t>
                      </a:r>
                      <a:r>
                        <a:rPr lang="fr-FR" sz="1200" baseline="0" dirty="0" smtClean="0"/>
                        <a:t> 1899</a:t>
                      </a:r>
                      <a:endParaRPr lang="fr-FR" sz="1200" dirty="0"/>
                    </a:p>
                  </a:txBody>
                  <a:tcPr/>
                </a:tc>
                <a:tc>
                  <a:txBody>
                    <a:bodyPr/>
                    <a:lstStyle/>
                    <a:p>
                      <a:pPr algn="ctr"/>
                      <a:r>
                        <a:rPr lang="fr-FR" sz="1200" dirty="0" smtClean="0"/>
                        <a:t>-</a:t>
                      </a:r>
                      <a:endParaRPr lang="fr-FR" sz="1200" dirty="0"/>
                    </a:p>
                  </a:txBody>
                  <a:tcPr/>
                </a:tc>
                <a:extLst>
                  <a:ext uri="{0D108BD9-81ED-4DB2-BD59-A6C34878D82A}">
                    <a16:rowId xmlns:a16="http://schemas.microsoft.com/office/drawing/2014/main" val="4014029147"/>
                  </a:ext>
                </a:extLst>
              </a:tr>
              <a:tr h="166172">
                <a:tc>
                  <a:txBody>
                    <a:bodyPr/>
                    <a:lstStyle/>
                    <a:p>
                      <a:pPr algn="ctr"/>
                      <a:r>
                        <a:rPr lang="fr-FR" sz="1200" dirty="0" smtClean="0"/>
                        <a:t>1899</a:t>
                      </a:r>
                      <a:endParaRPr lang="fr-FR" sz="1200" dirty="0"/>
                    </a:p>
                  </a:txBody>
                  <a:tcPr/>
                </a:tc>
                <a:tc>
                  <a:txBody>
                    <a:bodyPr/>
                    <a:lstStyle/>
                    <a:p>
                      <a:pPr algn="ctr"/>
                      <a:r>
                        <a:rPr lang="fr-FR" sz="1200" dirty="0" smtClean="0"/>
                        <a:t>38 ans post mort</a:t>
                      </a:r>
                      <a:endParaRPr lang="fr-FR" sz="1200" dirty="0"/>
                    </a:p>
                  </a:txBody>
                  <a:tcPr/>
                </a:tc>
                <a:extLst>
                  <a:ext uri="{0D108BD9-81ED-4DB2-BD59-A6C34878D82A}">
                    <a16:rowId xmlns:a16="http://schemas.microsoft.com/office/drawing/2014/main" val="586618540"/>
                  </a:ext>
                </a:extLst>
              </a:tr>
              <a:tr h="16617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200" dirty="0" smtClean="0"/>
                        <a:t>1971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200" dirty="0" smtClean="0"/>
                        <a:t>50 ans post diffusion</a:t>
                      </a:r>
                    </a:p>
                  </a:txBody>
                  <a:tcPr/>
                </a:tc>
                <a:extLst>
                  <a:ext uri="{0D108BD9-81ED-4DB2-BD59-A6C34878D82A}">
                    <a16:rowId xmlns:a16="http://schemas.microsoft.com/office/drawing/2014/main" val="2023003407"/>
                  </a:ext>
                </a:extLst>
              </a:tr>
              <a:tr h="174097">
                <a:tc>
                  <a:txBody>
                    <a:bodyPr/>
                    <a:lstStyle/>
                    <a:p>
                      <a:pPr algn="ctr"/>
                      <a:r>
                        <a:rPr lang="fr-FR" sz="1200" dirty="0" smtClean="0"/>
                        <a:t>2004</a:t>
                      </a:r>
                      <a:endParaRPr lang="fr-FR" sz="1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200" dirty="0" smtClean="0"/>
                        <a:t>70 ans post diffusion</a:t>
                      </a:r>
                    </a:p>
                  </a:txBody>
                  <a:tcPr/>
                </a:tc>
                <a:extLst>
                  <a:ext uri="{0D108BD9-81ED-4DB2-BD59-A6C34878D82A}">
                    <a16:rowId xmlns:a16="http://schemas.microsoft.com/office/drawing/2014/main" val="3074884629"/>
                  </a:ext>
                </a:extLst>
              </a:tr>
            </a:tbl>
          </a:graphicData>
        </a:graphic>
      </p:graphicFrame>
      <p:sp>
        <p:nvSpPr>
          <p:cNvPr id="8" name="ZoneTexte 7"/>
          <p:cNvSpPr txBox="1"/>
          <p:nvPr/>
        </p:nvSpPr>
        <p:spPr>
          <a:xfrm>
            <a:off x="6012160" y="2698604"/>
            <a:ext cx="2232248" cy="338554"/>
          </a:xfrm>
          <a:prstGeom prst="rect">
            <a:avLst/>
          </a:prstGeom>
          <a:noFill/>
        </p:spPr>
        <p:txBody>
          <a:bodyPr wrap="square" rtlCol="0">
            <a:spAutoFit/>
          </a:bodyPr>
          <a:lstStyle/>
          <a:p>
            <a:pPr algn="ctr"/>
            <a:r>
              <a:rPr lang="fr-FR" sz="1600" u="sng" dirty="0" smtClean="0">
                <a:solidFill>
                  <a:schemeClr val="accent2"/>
                </a:solidFill>
              </a:rPr>
              <a:t>Films au Japon</a:t>
            </a:r>
            <a:endParaRPr lang="fr-FR" sz="1600" u="sng" dirty="0">
              <a:solidFill>
                <a:schemeClr val="accent2"/>
              </a:solidFill>
            </a:endParaRPr>
          </a:p>
        </p:txBody>
      </p:sp>
      <p:sp>
        <p:nvSpPr>
          <p:cNvPr id="9" name="ZoneTexte 8"/>
          <p:cNvSpPr txBox="1"/>
          <p:nvPr/>
        </p:nvSpPr>
        <p:spPr>
          <a:xfrm>
            <a:off x="755576" y="2462277"/>
            <a:ext cx="3545810" cy="338554"/>
          </a:xfrm>
          <a:prstGeom prst="rect">
            <a:avLst/>
          </a:prstGeom>
          <a:noFill/>
        </p:spPr>
        <p:txBody>
          <a:bodyPr wrap="square" rtlCol="0">
            <a:spAutoFit/>
          </a:bodyPr>
          <a:lstStyle/>
          <a:p>
            <a:pPr algn="ctr"/>
            <a:r>
              <a:rPr lang="fr-FR" sz="1600" u="sng" dirty="0" smtClean="0">
                <a:solidFill>
                  <a:schemeClr val="accent2"/>
                </a:solidFill>
              </a:rPr>
              <a:t>Œuvres (sauf films et photos) au Japon</a:t>
            </a:r>
            <a:endParaRPr lang="fr-FR" sz="1600" u="sng" dirty="0">
              <a:solidFill>
                <a:schemeClr val="accent2"/>
              </a:solidFill>
            </a:endParaRP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2860" y="2694179"/>
            <a:ext cx="792088" cy="792088"/>
          </a:xfrm>
          <a:prstGeom prst="rect">
            <a:avLst/>
          </a:prstGeom>
        </p:spPr>
      </p:pic>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676" y="2713749"/>
            <a:ext cx="802879" cy="802879"/>
          </a:xfrm>
          <a:prstGeom prst="rect">
            <a:avLst/>
          </a:prstGeom>
        </p:spPr>
      </p:pic>
    </p:spTree>
    <p:extLst>
      <p:ext uri="{BB962C8B-B14F-4D97-AF65-F5344CB8AC3E}">
        <p14:creationId xmlns:p14="http://schemas.microsoft.com/office/powerpoint/2010/main" val="4052586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500"/>
                                        <p:tgtEl>
                                          <p:spTgt spid="5">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500"/>
                                        <p:tgtEl>
                                          <p:spTgt spid="5">
                                            <p:txEl>
                                              <p:pRg st="2" end="2"/>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Effect transition="in" filter="fade">
                                      <p:cBhvr>
                                        <p:cTn id="5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sz="2400" dirty="0" smtClean="0"/>
              <a:t>La cession des droits d’auteur patrimoniaux </a:t>
            </a:r>
            <a:br>
              <a:rPr lang="fr-FR" sz="2400" dirty="0" smtClean="0"/>
            </a:br>
            <a:r>
              <a:rPr lang="fr-FR" dirty="0" smtClean="0"/>
              <a:t>(</a:t>
            </a:r>
            <a:r>
              <a:rPr lang="ja-JP" altLang="fr-FR" dirty="0" smtClean="0"/>
              <a:t>著作権の譲渡</a:t>
            </a:r>
            <a:r>
              <a:rPr lang="fr-FR" altLang="ja-JP" dirty="0"/>
              <a:t>)</a:t>
            </a:r>
            <a:endParaRPr lang="fr-FR" dirty="0"/>
          </a:p>
        </p:txBody>
      </p:sp>
      <p:sp>
        <p:nvSpPr>
          <p:cNvPr id="3" name="Espace réservé du contenu 2"/>
          <p:cNvSpPr>
            <a:spLocks noGrp="1"/>
          </p:cNvSpPr>
          <p:nvPr>
            <p:ph idx="1"/>
          </p:nvPr>
        </p:nvSpPr>
        <p:spPr>
          <a:xfrm>
            <a:off x="179512" y="1916832"/>
            <a:ext cx="8712968" cy="4941167"/>
          </a:xfrm>
        </p:spPr>
        <p:txBody>
          <a:bodyPr anchor="t">
            <a:normAutofit fontScale="70000" lnSpcReduction="20000"/>
          </a:bodyPr>
          <a:lstStyle/>
          <a:p>
            <a:pPr fontAlgn="base">
              <a:buFont typeface="Wingdings" panose="05000000000000000000" pitchFamily="2" charset="2"/>
              <a:buChar char="v"/>
            </a:pPr>
            <a:r>
              <a:rPr lang="fr-FR" u="sng" dirty="0" smtClean="0"/>
              <a:t>Petit rappel : </a:t>
            </a:r>
            <a:r>
              <a:rPr lang="fr-FR" dirty="0" smtClean="0"/>
              <a:t>Lorsqu’un auteur cède ses droits, il cède ses </a:t>
            </a:r>
            <a:r>
              <a:rPr lang="fr-FR" dirty="0" smtClean="0">
                <a:solidFill>
                  <a:schemeClr val="accent2"/>
                </a:solidFill>
              </a:rPr>
              <a:t>droits patrimoniaux</a:t>
            </a:r>
            <a:r>
              <a:rPr lang="fr-FR" dirty="0" smtClean="0"/>
              <a:t>. Ainsi, l’auteur et le cessionnaire doivent rédiger et conclure un </a:t>
            </a:r>
            <a:r>
              <a:rPr lang="fr-FR" dirty="0" smtClean="0">
                <a:solidFill>
                  <a:schemeClr val="accent2"/>
                </a:solidFill>
              </a:rPr>
              <a:t>contrat de cession</a:t>
            </a:r>
            <a:r>
              <a:rPr lang="fr-FR" dirty="0" smtClean="0"/>
              <a:t> (</a:t>
            </a:r>
            <a:r>
              <a:rPr lang="ja-JP" altLang="fr-FR" dirty="0" smtClean="0"/>
              <a:t>著作権譲渡契約</a:t>
            </a:r>
            <a:r>
              <a:rPr lang="fr-FR" dirty="0" smtClean="0"/>
              <a:t>). Ces droits peuvent être cédés à </a:t>
            </a:r>
            <a:r>
              <a:rPr lang="fr-FR" dirty="0" smtClean="0">
                <a:solidFill>
                  <a:schemeClr val="accent2"/>
                </a:solidFill>
              </a:rPr>
              <a:t>titre gratuit </a:t>
            </a:r>
            <a:r>
              <a:rPr lang="fr-FR" dirty="0" smtClean="0"/>
              <a:t>ou </a:t>
            </a:r>
            <a:r>
              <a:rPr lang="fr-FR" dirty="0" smtClean="0">
                <a:solidFill>
                  <a:schemeClr val="accent2"/>
                </a:solidFill>
              </a:rPr>
              <a:t>onéreux</a:t>
            </a:r>
            <a:r>
              <a:rPr lang="fr-FR" dirty="0" smtClean="0"/>
              <a:t>.</a:t>
            </a:r>
          </a:p>
          <a:p>
            <a:pPr fontAlgn="base">
              <a:buFont typeface="Wingdings" panose="05000000000000000000" pitchFamily="2" charset="2"/>
              <a:buChar char="v"/>
            </a:pPr>
            <a:endParaRPr lang="fr-FR" dirty="0" smtClean="0"/>
          </a:p>
          <a:p>
            <a:pPr marL="0" indent="0" fontAlgn="base">
              <a:buNone/>
            </a:pPr>
            <a:r>
              <a:rPr lang="fr-FR" u="sng" dirty="0" smtClean="0">
                <a:solidFill>
                  <a:schemeClr val="accent2"/>
                </a:solidFill>
              </a:rPr>
              <a:t>En France</a:t>
            </a:r>
            <a:r>
              <a:rPr lang="fr-FR" u="sng" dirty="0" smtClean="0"/>
              <a:t>, on rencontre principalement 3 types de contrats qui requièrent un formalisme.</a:t>
            </a:r>
          </a:p>
          <a:p>
            <a:pPr fontAlgn="base">
              <a:buFont typeface="Wingdings" panose="05000000000000000000" pitchFamily="2" charset="2"/>
              <a:buChar char="v"/>
            </a:pPr>
            <a:r>
              <a:rPr lang="fr-FR" dirty="0" smtClean="0"/>
              <a:t>Le</a:t>
            </a:r>
            <a:r>
              <a:rPr lang="fr-FR" b="1" dirty="0" smtClean="0"/>
              <a:t> </a:t>
            </a:r>
            <a:r>
              <a:rPr lang="fr-FR" b="1" dirty="0" smtClean="0">
                <a:solidFill>
                  <a:schemeClr val="accent2"/>
                </a:solidFill>
              </a:rPr>
              <a:t>contrat de représentation</a:t>
            </a:r>
            <a:r>
              <a:rPr lang="fr-FR" dirty="0" smtClean="0"/>
              <a:t>, qui concerne le spectacle, encadre la cession du droit de représenter l’œuvre ;</a:t>
            </a:r>
          </a:p>
          <a:p>
            <a:pPr fontAlgn="base">
              <a:buFont typeface="Wingdings" panose="05000000000000000000" pitchFamily="2" charset="2"/>
              <a:buChar char="v"/>
            </a:pPr>
            <a:r>
              <a:rPr lang="fr-FR" dirty="0" smtClean="0"/>
              <a:t>Le </a:t>
            </a:r>
            <a:r>
              <a:rPr lang="fr-FR" b="1" dirty="0" smtClean="0">
                <a:solidFill>
                  <a:schemeClr val="accent2"/>
                </a:solidFill>
              </a:rPr>
              <a:t>contrat de production audiovisuelle</a:t>
            </a:r>
            <a:r>
              <a:rPr lang="fr-FR" dirty="0" smtClean="0"/>
              <a:t> encadre la cession du droit d’exploiter l’œuvre en vue de sa commercialisation ;</a:t>
            </a:r>
          </a:p>
          <a:p>
            <a:pPr fontAlgn="base">
              <a:buFont typeface="Wingdings" panose="05000000000000000000" pitchFamily="2" charset="2"/>
              <a:buChar char="v"/>
            </a:pPr>
            <a:r>
              <a:rPr lang="fr-FR" dirty="0" smtClean="0"/>
              <a:t>Le </a:t>
            </a:r>
            <a:r>
              <a:rPr lang="fr-FR" b="1" dirty="0" smtClean="0">
                <a:solidFill>
                  <a:schemeClr val="accent2"/>
                </a:solidFill>
              </a:rPr>
              <a:t>contrat d’édition</a:t>
            </a:r>
            <a:r>
              <a:rPr lang="fr-FR" dirty="0" smtClean="0"/>
              <a:t> permet à l’éditeur de reproduire sur divers formats et de publier une œuvre.</a:t>
            </a:r>
          </a:p>
          <a:p>
            <a:pPr marL="0" indent="0" fontAlgn="base">
              <a:buNone/>
            </a:pPr>
            <a:endParaRPr lang="fr-FR" dirty="0" smtClean="0"/>
          </a:p>
          <a:p>
            <a:pPr marL="0" indent="0" fontAlgn="base">
              <a:buNone/>
            </a:pPr>
            <a:r>
              <a:rPr lang="fr-FR" u="sng" dirty="0" smtClean="0"/>
              <a:t>La rémunération :</a:t>
            </a:r>
          </a:p>
          <a:p>
            <a:pPr fontAlgn="base">
              <a:buFont typeface="Wingdings" panose="05000000000000000000" pitchFamily="2" charset="2"/>
              <a:buChar char="v"/>
            </a:pPr>
            <a:r>
              <a:rPr lang="fr-FR" dirty="0" smtClean="0"/>
              <a:t>En principe, la rémunération de l’auteur doit être </a:t>
            </a:r>
            <a:r>
              <a:rPr lang="fr-FR" dirty="0" smtClean="0">
                <a:solidFill>
                  <a:schemeClr val="accent2"/>
                </a:solidFill>
              </a:rPr>
              <a:t>proportionnelle à l’exploitation </a:t>
            </a:r>
            <a:r>
              <a:rPr lang="fr-FR" dirty="0" smtClean="0"/>
              <a:t>de l’œuvre. Mais c’est l’auteur et l’ayant droit qui discutent de ces modalités. La rémunération peut aussi être </a:t>
            </a:r>
            <a:r>
              <a:rPr lang="fr-FR" dirty="0" smtClean="0">
                <a:solidFill>
                  <a:schemeClr val="accent2"/>
                </a:solidFill>
              </a:rPr>
              <a:t>exceptionnellement forfaitaire</a:t>
            </a:r>
            <a:r>
              <a:rPr lang="fr-FR" dirty="0" smtClean="0"/>
              <a:t>.</a:t>
            </a:r>
          </a:p>
          <a:p>
            <a:pPr fontAlgn="base">
              <a:buFont typeface="Wingdings" panose="05000000000000000000" pitchFamily="2" charset="2"/>
              <a:buChar char="v"/>
            </a:pPr>
            <a:r>
              <a:rPr lang="ja-JP" altLang="fr-FR" dirty="0" smtClean="0"/>
              <a:t>印税</a:t>
            </a:r>
            <a:r>
              <a:rPr lang="fr-FR" altLang="ja-JP" dirty="0" smtClean="0"/>
              <a:t> (les </a:t>
            </a:r>
            <a:r>
              <a:rPr lang="fr-FR" altLang="ja-JP" i="1" dirty="0" smtClean="0"/>
              <a:t>royalties</a:t>
            </a:r>
            <a:r>
              <a:rPr lang="fr-FR" altLang="ja-JP" dirty="0" smtClean="0"/>
              <a:t>) : Pourcentage de la vente qui revient à l’auteur</a:t>
            </a:r>
          </a:p>
          <a:p>
            <a:pPr fontAlgn="base">
              <a:buFont typeface="Wingdings" panose="05000000000000000000" pitchFamily="2" charset="2"/>
              <a:buChar char="v"/>
            </a:pPr>
            <a:r>
              <a:rPr lang="ja-JP" altLang="fr-FR" dirty="0" smtClean="0"/>
              <a:t>原稿料</a:t>
            </a:r>
            <a:r>
              <a:rPr lang="fr-FR" altLang="ja-JP" dirty="0" smtClean="0"/>
              <a:t> (le forfait) : Payé en une fois, nonobstant le nombre d’exemplaires vendus</a:t>
            </a:r>
          </a:p>
          <a:p>
            <a:pPr fontAlgn="base">
              <a:buFont typeface="Wingdings" panose="05000000000000000000" pitchFamily="2" charset="2"/>
              <a:buChar char="v"/>
            </a:pPr>
            <a:endParaRPr lang="fr-FR" dirty="0" smtClean="0"/>
          </a:p>
          <a:p>
            <a:pPr marL="0" indent="0" fontAlgn="base">
              <a:buNone/>
            </a:pPr>
            <a:r>
              <a:rPr lang="fr-FR" dirty="0" smtClean="0"/>
              <a:t>Il y a des sociétés chargés de collecter les droits d’auteurs</a:t>
            </a:r>
          </a:p>
          <a:p>
            <a:pPr fontAlgn="base">
              <a:buFont typeface="Wingdings" panose="05000000000000000000" pitchFamily="2" charset="2"/>
              <a:buChar char="v"/>
            </a:pPr>
            <a:r>
              <a:rPr lang="fr-FR" u="sng" dirty="0" smtClean="0"/>
              <a:t>Pour la musique :</a:t>
            </a:r>
            <a:r>
              <a:rPr lang="fr-FR" dirty="0" smtClean="0"/>
              <a:t> SACEM en France ; JASRAC au Japon (</a:t>
            </a:r>
            <a:r>
              <a:rPr lang="ja-JP" altLang="fr-FR" dirty="0" smtClean="0"/>
              <a:t>日本音楽著作権協会</a:t>
            </a:r>
            <a:r>
              <a:rPr lang="fr-FR" altLang="ja-JP" dirty="0" smtClean="0"/>
              <a:t>)</a:t>
            </a:r>
          </a:p>
          <a:p>
            <a:pPr fontAlgn="base">
              <a:buFont typeface="Wingdings" panose="05000000000000000000" pitchFamily="2" charset="2"/>
              <a:buChar char="v"/>
            </a:pPr>
            <a:r>
              <a:rPr lang="fr-FR" altLang="ja-JP" u="sng" dirty="0" smtClean="0"/>
              <a:t>Pour l’audiovisuel:</a:t>
            </a:r>
            <a:r>
              <a:rPr lang="fr-FR" altLang="ja-JP" dirty="0" smtClean="0"/>
              <a:t> SACD en France</a:t>
            </a:r>
          </a:p>
          <a:p>
            <a:pPr fontAlgn="base">
              <a:buFont typeface="Wingdings" panose="05000000000000000000" pitchFamily="2" charset="2"/>
              <a:buChar char="v"/>
            </a:pPr>
            <a:r>
              <a:rPr lang="fr-FR" altLang="ja-JP" u="sng" dirty="0" smtClean="0"/>
              <a:t>Pour les œuvres graphiques et plastiques :</a:t>
            </a:r>
            <a:r>
              <a:rPr lang="fr-FR" altLang="ja-JP" dirty="0" smtClean="0"/>
              <a:t>  ADAGP </a:t>
            </a:r>
            <a:r>
              <a:rPr lang="fr-FR" altLang="ja-JP" dirty="0"/>
              <a:t>en </a:t>
            </a:r>
            <a:r>
              <a:rPr lang="fr-FR" altLang="ja-JP" dirty="0" smtClean="0"/>
              <a:t>France</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8679" y="2780928"/>
            <a:ext cx="1015321" cy="1015321"/>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5157192"/>
            <a:ext cx="709903" cy="709903"/>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631" y="5085184"/>
            <a:ext cx="724517" cy="724517"/>
          </a:xfrm>
          <a:prstGeom prst="rect">
            <a:avLst/>
          </a:prstGeom>
        </p:spPr>
      </p:pic>
    </p:spTree>
    <p:extLst>
      <p:ext uri="{BB962C8B-B14F-4D97-AF65-F5344CB8AC3E}">
        <p14:creationId xmlns:p14="http://schemas.microsoft.com/office/powerpoint/2010/main" val="145832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500"/>
                                        <p:tgtEl>
                                          <p:spTgt spid="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Effect transition="in" filter="fade">
                                      <p:cBhvr>
                                        <p:cTn id="71" dur="500"/>
                                        <p:tgtEl>
                                          <p:spTgt spid="3">
                                            <p:txEl>
                                              <p:pRg st="14" end="1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5" end="15"/>
                                            </p:txEl>
                                          </p:spTgt>
                                        </p:tgtEl>
                                        <p:attrNameLst>
                                          <p:attrName>style.visibility</p:attrName>
                                        </p:attrNameLst>
                                      </p:cBhvr>
                                      <p:to>
                                        <p:strVal val="visible"/>
                                      </p:to>
                                    </p:set>
                                    <p:animEffect transition="in" filter="fade">
                                      <p:cBhvr>
                                        <p:cTn id="7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33367</TotalTime>
  <Words>1404</Words>
  <Application>Microsoft Office PowerPoint</Application>
  <PresentationFormat>Affichage à l'écran (4:3)</PresentationFormat>
  <Paragraphs>183</Paragraphs>
  <Slides>14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DIN Alternate</vt:lpstr>
      <vt:lpstr>HGｺﾞｼｯｸE</vt:lpstr>
      <vt:lpstr>微軟正黑體</vt:lpstr>
      <vt:lpstr>MS Gothic</vt:lpstr>
      <vt:lpstr>Calibri</vt:lpstr>
      <vt:lpstr>Gill Sans MT</vt:lpstr>
      <vt:lpstr>Wingdings</vt:lpstr>
      <vt:lpstr>Wingdings 2</vt:lpstr>
      <vt:lpstr>Dividende</vt:lpstr>
      <vt:lpstr>Chapitre 4 –  Le droit de la propriété intellectuelle  (知的財産法)</vt:lpstr>
      <vt:lpstr>Les deux branches  de la propriété intellectuelle</vt:lpstr>
      <vt:lpstr>I) La propriété littéraire et artistique</vt:lpstr>
      <vt:lpstr>Le droit d’auteur et ses démembrements</vt:lpstr>
      <vt:lpstr>Présentation PowerPoint</vt:lpstr>
      <vt:lpstr>Présentation PowerPoint</vt:lpstr>
      <vt:lpstr>Exceptions au droit d’auteur (著作権の例外)</vt:lpstr>
      <vt:lpstr>Extinction du droit d’auteur (著作権の消滅)</vt:lpstr>
      <vt:lpstr>La cession des droits d’auteur patrimoniaux  (著作権の譲渡)</vt:lpstr>
      <vt:lpstr>Le téléchargement illégal</vt:lpstr>
      <vt:lpstr>Les actions en justice</vt:lpstr>
      <vt:lpstr>La haute cour de la propriété intellectuelle  (知的財産高等裁判所)</vt:lpstr>
      <vt:lpstr>Les licences à titre gratuit</vt:lpstr>
      <vt:lpstr>Les œuvres dérivées au Japon  (二次創作物）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droit du japon</dc:title>
  <dc:creator>Nono Grivo</dc:creator>
  <cp:lastModifiedBy>Arnaud Grivaud</cp:lastModifiedBy>
  <cp:revision>697</cp:revision>
  <dcterms:created xsi:type="dcterms:W3CDTF">2016-12-21T16:22:46Z</dcterms:created>
  <dcterms:modified xsi:type="dcterms:W3CDTF">2022-03-31T16:34:09Z</dcterms:modified>
</cp:coreProperties>
</file>