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custShowLst>
    <p:custShow name="Custom Show 1" id="0">
      <p:sldLst>
        <p:sld r:id="rId3"/>
        <p:sld r:id="rId2"/>
      </p:sldLst>
    </p:custShow>
  </p:custShow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0000"/>
    <a:srgbClr val="00705C"/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 snapToGrid="0" snapToObjects="1">
      <p:cViewPr>
        <p:scale>
          <a:sx n="66" d="100"/>
          <a:sy n="66" d="100"/>
        </p:scale>
        <p:origin x="856" y="1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909967" y="1928909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</a:t>
            </a:r>
            <a:r>
              <a:rPr lang="en-US" sz="40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13887" y="1122804"/>
            <a:ext cx="611417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Statement ID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SIH25019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Title-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Digital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Platform for Rural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School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Students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Nabha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Theme- Smart Education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Xenovate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GYAAN GANGA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71848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XENOVATE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/>
          <p:cNvGrpSpPr/>
          <p:nvPr/>
        </p:nvGrpSpPr>
        <p:grpSpPr>
          <a:xfrm>
            <a:off x="6317349" y="1270537"/>
            <a:ext cx="4851015" cy="4579601"/>
            <a:chOff x="182998" y="1364858"/>
            <a:chExt cx="4851015" cy="4545054"/>
          </a:xfrm>
        </p:grpSpPr>
        <p:sp>
          <p:nvSpPr>
            <p:cNvPr id="28" name="Rectangle 27"/>
            <p:cNvSpPr/>
            <p:nvPr/>
          </p:nvSpPr>
          <p:spPr>
            <a:xfrm>
              <a:off x="182998" y="1364858"/>
              <a:ext cx="4851015" cy="4545054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5362" name="TextBox 8"/>
            <p:cNvSpPr txBox="1">
              <a:spLocks noChangeArrowheads="1"/>
            </p:cNvSpPr>
            <p:nvPr/>
          </p:nvSpPr>
          <p:spPr bwMode="auto">
            <a:xfrm>
              <a:off x="342568" y="1560292"/>
              <a:ext cx="4580547" cy="3848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buFont typeface="Wingdings" panose="05000000000000000000" pitchFamily="2" charset="2"/>
                <a:buChar char="v"/>
              </a:pPr>
              <a:r>
                <a:rPr lang="en-US" sz="3000" b="1" u="sng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SOLUTION</a:t>
              </a:r>
            </a:p>
            <a:p>
              <a:pPr marL="342900" lvl="0" indent="-342900" defTabSz="914400" eaLnBrk="0" hangingPunct="0">
                <a:buFont typeface="Wingdings" panose="05000000000000000000" pitchFamily="2" charset="2"/>
                <a:buChar char="ü"/>
              </a:pPr>
              <a:r>
                <a:rPr lang="en-US" altLang="en-US" dirty="0" smtClean="0">
                  <a:latin typeface="Arial" panose="020B0604020202020204" pitchFamily="34" charset="0"/>
                </a:rPr>
                <a:t>Developing a </a:t>
              </a:r>
              <a:r>
                <a:rPr lang="en-US" altLang="en-US" i="1" dirty="0" smtClean="0">
                  <a:latin typeface="Arial" panose="020B0604020202020204" pitchFamily="34" charset="0"/>
                </a:rPr>
                <a:t>web-based </a:t>
              </a:r>
              <a:r>
                <a:rPr lang="en-US" altLang="en-US" dirty="0" smtClean="0">
                  <a:latin typeface="Arial" panose="020B0604020202020204" pitchFamily="34" charset="0"/>
                </a:rPr>
                <a:t>application for teachers and students to collaborate </a:t>
              </a:r>
              <a:r>
                <a:rPr lang="en-US" altLang="en-US" i="1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without</a:t>
              </a:r>
              <a:r>
                <a:rPr lang="en-US" altLang="en-US" dirty="0" smtClean="0">
                  <a:latin typeface="Arial" panose="020B0604020202020204" pitchFamily="34" charset="0"/>
                </a:rPr>
                <a:t> </a:t>
              </a:r>
              <a:r>
                <a:rPr lang="en-US" altLang="en-US" i="1" dirty="0" smtClean="0">
                  <a:solidFill>
                    <a:srgbClr val="0070C0"/>
                  </a:solidFill>
                  <a:latin typeface="Arial" panose="020B0604020202020204" pitchFamily="34" charset="0"/>
                </a:rPr>
                <a:t>high-end networking.</a:t>
              </a:r>
            </a:p>
            <a:p>
              <a:pPr marL="342900" lvl="0" indent="-342900" defTabSz="914400" eaLnBrk="0" hangingPunct="0">
                <a:buFont typeface="Wingdings" panose="05000000000000000000" pitchFamily="2" charset="2"/>
                <a:buChar char="ü"/>
              </a:pPr>
              <a:r>
                <a:rPr lang="en-US" altLang="en-US" dirty="0" smtClean="0">
                  <a:latin typeface="Arial" panose="020B0604020202020204" pitchFamily="34" charset="0"/>
                </a:rPr>
                <a:t>Teachers </a:t>
              </a:r>
              <a:r>
                <a:rPr lang="en-US" altLang="en-US" dirty="0">
                  <a:latin typeface="Arial" panose="020B0604020202020204" pitchFamily="34" charset="0"/>
                </a:rPr>
                <a:t>can share </a:t>
              </a:r>
              <a:r>
                <a:rPr lang="en-US" altLang="en-US" dirty="0" smtClean="0">
                  <a:latin typeface="Arial" panose="020B0604020202020204" pitchFamily="34" charset="0"/>
                </a:rPr>
                <a:t>lectures, </a:t>
              </a:r>
              <a:r>
                <a:rPr lang="en-US" altLang="en-US" dirty="0">
                  <a:latin typeface="Arial" panose="020B0604020202020204" pitchFamily="34" charset="0"/>
                </a:rPr>
                <a:t>schedules, and </a:t>
              </a:r>
              <a:r>
                <a:rPr lang="en-US" altLang="en-US" dirty="0" smtClean="0">
                  <a:latin typeface="Arial" panose="020B0604020202020204" pitchFamily="34" charset="0"/>
                </a:rPr>
                <a:t>planners.</a:t>
              </a:r>
            </a:p>
            <a:p>
              <a:pPr marL="342900" lvl="0" indent="-342900" defTabSz="914400" eaLnBrk="0" hangingPunct="0">
                <a:buFont typeface="Wingdings" panose="05000000000000000000" pitchFamily="2" charset="2"/>
                <a:buChar char="ü"/>
              </a:pPr>
              <a:r>
                <a:rPr lang="en-US" altLang="en-US" dirty="0" smtClean="0">
                  <a:latin typeface="Arial" panose="020B0604020202020204" pitchFamily="34" charset="0"/>
                </a:rPr>
                <a:t>Runs </a:t>
              </a:r>
              <a:r>
                <a:rPr lang="en-US" altLang="en-US" dirty="0">
                  <a:latin typeface="Arial" panose="020B0604020202020204" pitchFamily="34" charset="0"/>
                </a:rPr>
                <a:t>on </a:t>
              </a:r>
              <a:r>
                <a:rPr lang="en-US" altLang="en-US" i="1" dirty="0">
                  <a:solidFill>
                    <a:srgbClr val="0070C0"/>
                  </a:solidFill>
                  <a:latin typeface="Arial" panose="020B0604020202020204" pitchFamily="34" charset="0"/>
                </a:rPr>
                <a:t>simple connectivity</a:t>
              </a:r>
              <a:r>
                <a:rPr lang="en-US" altLang="en-US" dirty="0">
                  <a:solidFill>
                    <a:srgbClr val="0070C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dirty="0">
                  <a:latin typeface="Arial" panose="020B0604020202020204" pitchFamily="34" charset="0"/>
                </a:rPr>
                <a:t>for maximum </a:t>
              </a:r>
              <a:r>
                <a:rPr lang="en-US" altLang="en-US" dirty="0" smtClean="0">
                  <a:latin typeface="Arial" panose="020B0604020202020204" pitchFamily="34" charset="0"/>
                </a:rPr>
                <a:t>participation.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marL="342900" lvl="0" indent="-342900" defTabSz="914400" eaLnBrk="0" hangingPunct="0">
                <a:buFont typeface="Wingdings" panose="05000000000000000000" pitchFamily="2" charset="2"/>
                <a:buChar char="ü"/>
              </a:pPr>
              <a:r>
                <a:rPr lang="en-US" altLang="en-US" dirty="0">
                  <a:latin typeface="Arial" panose="020B0604020202020204" pitchFamily="34" charset="0"/>
                </a:rPr>
                <a:t>Includes </a:t>
              </a:r>
              <a:r>
                <a:rPr lang="en-US" altLang="en-US" i="1" dirty="0">
                  <a:solidFill>
                    <a:srgbClr val="0070C0"/>
                  </a:solidFill>
                  <a:latin typeface="Arial" panose="020B0604020202020204" pitchFamily="34" charset="0"/>
                </a:rPr>
                <a:t>digital quizze</a:t>
              </a:r>
              <a:r>
                <a:rPr lang="en-US" altLang="en-US" dirty="0">
                  <a:solidFill>
                    <a:srgbClr val="0070C0"/>
                  </a:solidFill>
                  <a:latin typeface="Arial" panose="020B0604020202020204" pitchFamily="34" charset="0"/>
                </a:rPr>
                <a:t>s </a:t>
              </a:r>
              <a:r>
                <a:rPr lang="en-US" altLang="en-US" dirty="0">
                  <a:latin typeface="Arial" panose="020B0604020202020204" pitchFamily="34" charset="0"/>
                </a:rPr>
                <a:t>and </a:t>
              </a:r>
              <a:r>
                <a:rPr lang="en-US" altLang="en-US" i="1" dirty="0">
                  <a:solidFill>
                    <a:srgbClr val="0070C0"/>
                  </a:solidFill>
                  <a:latin typeface="Arial" panose="020B0604020202020204" pitchFamily="34" charset="0"/>
                </a:rPr>
                <a:t>games</a:t>
              </a:r>
              <a:r>
                <a:rPr lang="en-US" altLang="en-US" dirty="0">
                  <a:latin typeface="Arial" panose="020B0604020202020204" pitchFamily="34" charset="0"/>
                </a:rPr>
                <a:t> for </a:t>
              </a:r>
              <a:r>
                <a:rPr lang="en-US" altLang="en-US" dirty="0" smtClean="0">
                  <a:latin typeface="Arial" panose="020B0604020202020204" pitchFamily="34" charset="0"/>
                </a:rPr>
                <a:t>learning.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 marL="342900" lvl="0" indent="-342900" defTabSz="914400" eaLnBrk="0" hangingPunct="0">
                <a:buFont typeface="Wingdings" panose="05000000000000000000" pitchFamily="2" charset="2"/>
                <a:buChar char="ü"/>
              </a:pPr>
              <a:r>
                <a:rPr lang="en-US" altLang="en-US" dirty="0">
                  <a:latin typeface="Arial" panose="020B0604020202020204" pitchFamily="34" charset="0"/>
                </a:rPr>
                <a:t>Provides </a:t>
              </a:r>
              <a:r>
                <a:rPr lang="en-US" altLang="en-US" i="1" dirty="0">
                  <a:solidFill>
                    <a:srgbClr val="0070C0"/>
                  </a:solidFill>
                  <a:latin typeface="Arial" panose="020B0604020202020204" pitchFamily="34" charset="0"/>
                </a:rPr>
                <a:t>administrative control</a:t>
              </a:r>
              <a:r>
                <a:rPr lang="en-US" altLang="en-US" dirty="0">
                  <a:solidFill>
                    <a:srgbClr val="0070C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dirty="0">
                  <a:latin typeface="Arial" panose="020B0604020202020204" pitchFamily="34" charset="0"/>
                </a:rPr>
                <a:t>to </a:t>
              </a:r>
              <a:r>
                <a:rPr lang="en-US" altLang="en-US" dirty="0" smtClean="0">
                  <a:latin typeface="Arial" panose="020B0604020202020204" pitchFamily="34" charset="0"/>
                </a:rPr>
                <a:t>school authorities </a:t>
              </a:r>
              <a:r>
                <a:rPr lang="en-US" altLang="en-US" dirty="0">
                  <a:latin typeface="Arial" panose="020B0604020202020204" pitchFamily="34" charset="0"/>
                </a:rPr>
                <a:t>and Punjab </a:t>
              </a:r>
              <a:r>
                <a:rPr lang="en-US" altLang="en-US" dirty="0" smtClean="0">
                  <a:latin typeface="Arial" panose="020B0604020202020204" pitchFamily="34" charset="0"/>
                </a:rPr>
                <a:t>government.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023634" y="1270537"/>
            <a:ext cx="4887043" cy="4589799"/>
            <a:chOff x="1023634" y="1270537"/>
            <a:chExt cx="4887043" cy="4589799"/>
          </a:xfrm>
        </p:grpSpPr>
        <p:sp>
          <p:nvSpPr>
            <p:cNvPr id="35" name="Rectangle 34"/>
            <p:cNvSpPr/>
            <p:nvPr/>
          </p:nvSpPr>
          <p:spPr>
            <a:xfrm>
              <a:off x="1023634" y="1270537"/>
              <a:ext cx="4887043" cy="45897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36" name="TextBox 8"/>
            <p:cNvSpPr txBox="1">
              <a:spLocks noChangeArrowheads="1"/>
            </p:cNvSpPr>
            <p:nvPr/>
          </p:nvSpPr>
          <p:spPr bwMode="auto">
            <a:xfrm>
              <a:off x="1189014" y="1667511"/>
              <a:ext cx="4593719" cy="3810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buFont typeface="Wingdings" panose="05000000000000000000" pitchFamily="2" charset="2"/>
                <a:buChar char="v"/>
              </a:pPr>
              <a:r>
                <a:rPr lang="en-US" sz="3000" b="1" u="sng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FACING PROBLEMS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100" dirty="0"/>
                <a:t>Rural </a:t>
              </a:r>
              <a:r>
                <a:rPr lang="en-US" sz="2100" dirty="0" smtClean="0"/>
                <a:t>schools in </a:t>
              </a:r>
              <a:r>
                <a:rPr lang="en-US" sz="2100" dirty="0" err="1" smtClean="0"/>
                <a:t>Nabha</a:t>
              </a:r>
              <a:r>
                <a:rPr lang="en-US" sz="2100" dirty="0" smtClean="0"/>
                <a:t> </a:t>
              </a:r>
              <a:r>
                <a:rPr lang="en-US" sz="2100" i="1" dirty="0">
                  <a:solidFill>
                    <a:srgbClr val="FF0000"/>
                  </a:solidFill>
                </a:rPr>
                <a:t>lack</a:t>
              </a:r>
              <a:r>
                <a:rPr lang="en-US" sz="2100" dirty="0"/>
                <a:t> reliable internet and updated infrastructure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100" dirty="0" smtClean="0"/>
                <a:t>Teachers </a:t>
              </a:r>
              <a:r>
                <a:rPr lang="en-US" sz="2100" dirty="0"/>
                <a:t>struggle with </a:t>
              </a:r>
              <a:r>
                <a:rPr lang="en-US" sz="2100" i="1" dirty="0">
                  <a:solidFill>
                    <a:srgbClr val="FF0000"/>
                  </a:solidFill>
                </a:rPr>
                <a:t>outdated </a:t>
              </a:r>
              <a:r>
                <a:rPr lang="en-US" sz="2100" i="1" dirty="0" smtClean="0">
                  <a:solidFill>
                    <a:srgbClr val="FF0000"/>
                  </a:solidFill>
                </a:rPr>
                <a:t>systems.</a:t>
              </a:r>
              <a:endParaRPr lang="en-US" sz="2100" i="1" dirty="0">
                <a:solidFill>
                  <a:srgbClr val="FF0000"/>
                </a:solidFill>
              </a:endParaRP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100" dirty="0" smtClean="0"/>
                <a:t>Students </a:t>
              </a:r>
              <a:r>
                <a:rPr lang="en-US" sz="2100" dirty="0"/>
                <a:t>cannot access modern digital </a:t>
              </a:r>
              <a:r>
                <a:rPr lang="en-US" sz="2100" dirty="0" smtClean="0"/>
                <a:t>learning.</a:t>
              </a:r>
              <a:endParaRPr lang="en-US" sz="2100" dirty="0"/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100" dirty="0" smtClean="0"/>
                <a:t>Parents </a:t>
              </a:r>
              <a:r>
                <a:rPr lang="en-US" sz="2100" dirty="0"/>
                <a:t>have </a:t>
              </a:r>
              <a:r>
                <a:rPr lang="en-US" sz="2100" i="1" dirty="0">
                  <a:solidFill>
                    <a:srgbClr val="FF0000"/>
                  </a:solidFill>
                </a:rPr>
                <a:t>no digital visibility </a:t>
              </a:r>
              <a:r>
                <a:rPr lang="en-US" sz="2100" dirty="0"/>
                <a:t>into student </a:t>
              </a:r>
              <a:r>
                <a:rPr lang="en-US" sz="2100" dirty="0" smtClean="0"/>
                <a:t>progress.</a:t>
              </a:r>
              <a:endParaRPr lang="en-US" sz="2100" dirty="0"/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sz="2100" dirty="0"/>
                <a:t>Rural education is facing a </a:t>
              </a:r>
              <a:r>
                <a:rPr lang="en-US" sz="2100" i="1" dirty="0">
                  <a:solidFill>
                    <a:srgbClr val="FF0000"/>
                  </a:solidFill>
                </a:rPr>
                <a:t>growing digital </a:t>
              </a:r>
              <a:r>
                <a:rPr lang="en-US" sz="2100" i="1" dirty="0" smtClean="0">
                  <a:solidFill>
                    <a:srgbClr val="FF0000"/>
                  </a:solidFill>
                </a:rPr>
                <a:t>divide.</a:t>
              </a:r>
              <a:endParaRPr lang="en-US" sz="2100" i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8986"/>
            <a:ext cx="10744200" cy="29848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43160" y="4797603"/>
            <a:ext cx="301019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latin typeface="Arial" pitchFamily="34" charset="0"/>
                <a:cs typeface="Arial" pitchFamily="34" charset="0"/>
              </a:rPr>
              <a:t>Programming Languages</a:t>
            </a:r>
          </a:p>
          <a:p>
            <a:pPr algn="ctr"/>
            <a:r>
              <a:rPr lang="en-US" sz="1100" b="1" u="sng" dirty="0" smtClean="0">
                <a:latin typeface="Arial" pitchFamily="34" charset="0"/>
                <a:cs typeface="Arial" pitchFamily="34" charset="0"/>
              </a:rPr>
              <a:t>Python / JavaScript</a:t>
            </a:r>
            <a:endParaRPr lang="en-US" sz="11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71848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XENOVATE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562820" y="1437527"/>
            <a:ext cx="11379244" cy="3163349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3705752" y="4797603"/>
            <a:ext cx="301019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Database</a:t>
            </a:r>
          </a:p>
          <a:p>
            <a:pPr algn="ctr"/>
            <a:r>
              <a:rPr lang="en-US" sz="1100" b="1" u="sng" dirty="0" err="1" smtClean="0">
                <a:latin typeface="Arial" pitchFamily="34" charset="0"/>
                <a:cs typeface="Arial" pitchFamily="34" charset="0"/>
              </a:rPr>
              <a:t>Supabase</a:t>
            </a:r>
            <a:r>
              <a:rPr lang="en-US" sz="1100" b="1" u="sng" dirty="0" smtClean="0">
                <a:latin typeface="Arial" pitchFamily="34" charset="0"/>
                <a:cs typeface="Arial" pitchFamily="34" charset="0"/>
              </a:rPr>
              <a:t> / MySQL</a:t>
            </a:r>
            <a:endParaRPr lang="en-US" sz="11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8"/>
          <p:cNvSpPr txBox="1">
            <a:spLocks noChangeArrowheads="1"/>
          </p:cNvSpPr>
          <p:nvPr/>
        </p:nvSpPr>
        <p:spPr bwMode="auto">
          <a:xfrm>
            <a:off x="6250200" y="4797603"/>
            <a:ext cx="30101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Frontend</a:t>
            </a:r>
          </a:p>
          <a:p>
            <a:pPr algn="ctr"/>
            <a:r>
              <a:rPr lang="en-US" sz="1100" b="1" u="sng" dirty="0" smtClean="0">
                <a:latin typeface="Arial" pitchFamily="34" charset="0"/>
                <a:cs typeface="Arial" pitchFamily="34" charset="0"/>
              </a:rPr>
              <a:t>React.js / Tailwind</a:t>
            </a:r>
            <a:endParaRPr lang="en-US" sz="1100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8654904" y="4797603"/>
            <a:ext cx="3010192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Backend</a:t>
            </a:r>
          </a:p>
          <a:p>
            <a:pPr algn="ctr"/>
            <a:r>
              <a:rPr lang="en-US" sz="1100" b="1" u="sng" dirty="0" err="1" smtClean="0">
                <a:latin typeface="Arial" pitchFamily="34" charset="0"/>
                <a:cs typeface="Arial" pitchFamily="34" charset="0"/>
              </a:rPr>
              <a:t>FastAPI</a:t>
            </a:r>
            <a:endParaRPr lang="en-US" sz="1100" b="1" u="sng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262415" y="5390266"/>
            <a:ext cx="1348705" cy="601112"/>
            <a:chOff x="1069375" y="5306345"/>
            <a:chExt cx="1657358" cy="799017"/>
          </a:xfrm>
        </p:grpSpPr>
        <p:pic>
          <p:nvPicPr>
            <p:cNvPr id="1028" name="Picture 4" descr="File:Python-logo-notext.svg - Wikimedia Commons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375" y="5306345"/>
              <a:ext cx="799017" cy="799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ile:JavaScript-logo.png - Wikimedia Common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2668" y="5332731"/>
              <a:ext cx="744065" cy="744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4311240" y="5335006"/>
            <a:ext cx="1682794" cy="822485"/>
            <a:chOff x="4154126" y="5225489"/>
            <a:chExt cx="2056569" cy="1030638"/>
          </a:xfrm>
        </p:grpSpPr>
        <p:pic>
          <p:nvPicPr>
            <p:cNvPr id="1032" name="Picture 8" descr="Supabase Icon | Dashboard Icons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4126" y="5435988"/>
              <a:ext cx="611986" cy="6119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ownload MySQL Logo in SVG Vector or PNG File Format - Logo.wine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4738" y="5225489"/>
              <a:ext cx="1545957" cy="1030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File:React-icon.svg - Wikimedia Commo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415" y="5435304"/>
            <a:ext cx="692549" cy="616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astAPI SVG and transparent PNG icons | TechIcon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408123"/>
            <a:ext cx="676833" cy="67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86126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71496"/>
            <a:ext cx="171848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XENOVATE</a:t>
            </a:r>
            <a:endParaRPr lang="en-IN" dirty="0"/>
          </a:p>
        </p:txBody>
      </p:sp>
      <p:grpSp>
        <p:nvGrpSpPr>
          <p:cNvPr id="8" name="Group 7"/>
          <p:cNvGrpSpPr/>
          <p:nvPr/>
        </p:nvGrpSpPr>
        <p:grpSpPr>
          <a:xfrm>
            <a:off x="435276" y="1270537"/>
            <a:ext cx="6981875" cy="4589799"/>
            <a:chOff x="435276" y="1270537"/>
            <a:chExt cx="6981875" cy="4589799"/>
          </a:xfrm>
        </p:grpSpPr>
        <p:sp>
          <p:nvSpPr>
            <p:cNvPr id="13" name="Rectangle 12"/>
            <p:cNvSpPr/>
            <p:nvPr/>
          </p:nvSpPr>
          <p:spPr>
            <a:xfrm>
              <a:off x="435276" y="1270537"/>
              <a:ext cx="5626159" cy="45897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4" name="TextBox 8"/>
            <p:cNvSpPr txBox="1">
              <a:spLocks noChangeArrowheads="1"/>
            </p:cNvSpPr>
            <p:nvPr/>
          </p:nvSpPr>
          <p:spPr bwMode="auto">
            <a:xfrm>
              <a:off x="537327" y="1416755"/>
              <a:ext cx="5429839" cy="415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buFont typeface="Wingdings" panose="05000000000000000000" pitchFamily="2" charset="2"/>
                <a:buChar char="v"/>
              </a:pPr>
              <a:r>
                <a:rPr lang="en-US" sz="2100" b="1" u="sng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ANALYSIS OF FEASIBILITY OF DATA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7164" y="2045916"/>
              <a:ext cx="6729987" cy="3484033"/>
              <a:chOff x="1350672" y="2179573"/>
              <a:chExt cx="6729987" cy="3484033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350672" y="2179573"/>
                <a:ext cx="24886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u="sng" dirty="0"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rPr>
                  <a:t>Technical Feasibility 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209419" y="2179573"/>
                <a:ext cx="38712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u="sng" dirty="0" smtClean="0"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rPr>
                  <a:t>Market </a:t>
                </a:r>
                <a:r>
                  <a:rPr lang="en-US" b="1" u="sng" dirty="0">
                    <a:solidFill>
                      <a:schemeClr val="tx2"/>
                    </a:solidFill>
                    <a:latin typeface="Arial" pitchFamily="34" charset="0"/>
                    <a:cs typeface="Arial" pitchFamily="34" charset="0"/>
                  </a:rPr>
                  <a:t>Feasibility </a:t>
                </a:r>
              </a:p>
            </p:txBody>
          </p:sp>
          <p:sp>
            <p:nvSpPr>
              <p:cNvPr id="16" name="TextBox 8"/>
              <p:cNvSpPr txBox="1">
                <a:spLocks noChangeArrowheads="1"/>
              </p:cNvSpPr>
              <p:nvPr/>
            </p:nvSpPr>
            <p:spPr bwMode="auto">
              <a:xfrm>
                <a:off x="1350672" y="2616618"/>
                <a:ext cx="2387758" cy="3046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The required technologies </a:t>
                </a:r>
                <a:r>
                  <a:rPr lang="en-US" sz="16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(react.js , MySQL , </a:t>
                </a:r>
                <a:r>
                  <a:rPr lang="en-US" sz="1600" dirty="0" err="1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FastAPI</a:t>
                </a:r>
                <a:r>
                  <a:rPr lang="en-US" sz="16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 are readily available and well documented , making development feasible. </a:t>
                </a:r>
              </a:p>
              <a:p>
                <a:endParaRPr lang="en-US" sz="1600" dirty="0" smtClean="0"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Cloud platforms ensure </a:t>
                </a:r>
                <a:r>
                  <a:rPr lang="en-US" sz="16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scalability and performance.</a:t>
                </a:r>
                <a:endParaRPr lang="en-US" sz="1600" i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4065468" y="2612473"/>
                <a:ext cx="2387758" cy="255454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There is a growing interest in digital learning , especially in rural sectors.</a:t>
                </a:r>
              </a:p>
              <a:p>
                <a:endParaRPr lang="en-US" sz="1600" dirty="0" smtClean="0">
                  <a:latin typeface="Arial" pitchFamily="34" charset="0"/>
                  <a:cs typeface="Arial" pitchFamily="34" charset="0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The solution aligns with the growing trend of </a:t>
                </a:r>
                <a:r>
                  <a:rPr lang="en-US" sz="16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digital education </a:t>
                </a:r>
                <a:r>
                  <a:rPr lang="en-US" sz="1600" dirty="0" smtClean="0">
                    <a:latin typeface="Arial" pitchFamily="34" charset="0"/>
                    <a:cs typeface="Arial" pitchFamily="34" charset="0"/>
                  </a:rPr>
                  <a:t>and </a:t>
                </a:r>
                <a:r>
                  <a:rPr lang="en-US" sz="1600" dirty="0" smtClean="0">
                    <a:solidFill>
                      <a:srgbClr val="0070C0"/>
                    </a:solidFill>
                    <a:latin typeface="Arial" pitchFamily="34" charset="0"/>
                    <a:cs typeface="Arial" pitchFamily="34" charset="0"/>
                  </a:rPr>
                  <a:t>virtual experiences.</a:t>
                </a:r>
                <a:endParaRPr lang="en-US" sz="1600" i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6250200" y="1898225"/>
            <a:ext cx="5626159" cy="3171581"/>
            <a:chOff x="435276" y="1270537"/>
            <a:chExt cx="5626159" cy="4589799"/>
          </a:xfrm>
        </p:grpSpPr>
        <p:sp>
          <p:nvSpPr>
            <p:cNvPr id="21" name="Rectangle 20"/>
            <p:cNvSpPr/>
            <p:nvPr/>
          </p:nvSpPr>
          <p:spPr>
            <a:xfrm>
              <a:off x="435276" y="1270537"/>
              <a:ext cx="5626159" cy="4589799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22" name="TextBox 8"/>
            <p:cNvSpPr txBox="1">
              <a:spLocks noChangeArrowheads="1"/>
            </p:cNvSpPr>
            <p:nvPr/>
          </p:nvSpPr>
          <p:spPr bwMode="auto">
            <a:xfrm>
              <a:off x="435276" y="1448554"/>
              <a:ext cx="5429839" cy="415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 algn="ctr">
                <a:buFont typeface="Wingdings" panose="05000000000000000000" pitchFamily="2" charset="2"/>
                <a:buChar char="v"/>
              </a:pPr>
              <a:r>
                <a:rPr lang="en-US" sz="2100" b="1" u="sng" dirty="0" smtClean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CHALLENGES &amp; RISKS</a:t>
              </a:r>
            </a:p>
          </p:txBody>
        </p:sp>
        <p:sp>
          <p:nvSpPr>
            <p:cNvPr id="26" name="TextBox 8"/>
            <p:cNvSpPr txBox="1">
              <a:spLocks noChangeArrowheads="1"/>
            </p:cNvSpPr>
            <p:nvPr/>
          </p:nvSpPr>
          <p:spPr bwMode="auto">
            <a:xfrm>
              <a:off x="730665" y="2237622"/>
              <a:ext cx="5134450" cy="3340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b="1" u="sng" dirty="0" smtClean="0"/>
                <a:t>Data </a:t>
              </a:r>
              <a:r>
                <a:rPr lang="en-US" sz="1600" b="1" u="sng" dirty="0"/>
                <a:t>Handling:</a:t>
              </a:r>
              <a:r>
                <a:rPr lang="en-US" sz="1600" dirty="0"/>
                <a:t> Managing and </a:t>
              </a:r>
              <a:r>
                <a:rPr lang="en-US" sz="1600" i="1" dirty="0">
                  <a:solidFill>
                    <a:srgbClr val="FF0000"/>
                  </a:solidFill>
                </a:rPr>
                <a:t>storing large lecture </a:t>
              </a:r>
              <a:r>
                <a:rPr lang="en-US" sz="1600" dirty="0"/>
                <a:t>files for daily sharing is a major challenge</a:t>
              </a:r>
              <a:r>
                <a:rPr lang="en-US" sz="1600" dirty="0" smtClean="0"/>
                <a:t>.</a:t>
              </a:r>
            </a:p>
            <a:p>
              <a:endParaRPr lang="en-US" sz="1600" dirty="0"/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b="1" u="sng" dirty="0"/>
                <a:t>Data </a:t>
              </a:r>
              <a:r>
                <a:rPr lang="en-US" sz="1600" b="1" u="sng" dirty="0" smtClean="0"/>
                <a:t>Accuracy:</a:t>
              </a:r>
              <a:r>
                <a:rPr lang="en-US" sz="1600" dirty="0" smtClean="0"/>
                <a:t> Ensuring </a:t>
              </a:r>
              <a:r>
                <a:rPr lang="en-US" sz="1600" dirty="0"/>
                <a:t>correct content, reports, and sensitive information reach teachers, parents, and authorities is crucial</a:t>
              </a:r>
              <a:r>
                <a:rPr lang="en-US" sz="1600" dirty="0" smtClean="0"/>
                <a:t>.</a:t>
              </a:r>
            </a:p>
            <a:p>
              <a:endParaRPr lang="en-US" sz="1600" dirty="0"/>
            </a:p>
            <a:p>
              <a:pPr marL="285750" indent="-285750">
                <a:buFont typeface="Courier New" panose="02070309020205020404" pitchFamily="49" charset="0"/>
                <a:buChar char="o"/>
              </a:pPr>
              <a:r>
                <a:rPr lang="en-US" sz="1600" b="1" u="sng" dirty="0"/>
                <a:t>User Adoption:</a:t>
              </a:r>
              <a:r>
                <a:rPr lang="en-US" sz="1600" dirty="0"/>
                <a:t> Engaging users on a virtual platform is difficult, especially for </a:t>
              </a:r>
              <a:r>
                <a:rPr lang="en-US" sz="1600" i="1" dirty="0">
                  <a:solidFill>
                    <a:srgbClr val="FF0000"/>
                  </a:solidFill>
                </a:rPr>
                <a:t>non-technical audiences.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71848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XENOVATE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09600" y="1270537"/>
            <a:ext cx="10972800" cy="45897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grpSp>
        <p:nvGrpSpPr>
          <p:cNvPr id="5" name="Group 4"/>
          <p:cNvGrpSpPr/>
          <p:nvPr/>
        </p:nvGrpSpPr>
        <p:grpSpPr>
          <a:xfrm>
            <a:off x="908287" y="1479836"/>
            <a:ext cx="10710672" cy="2083328"/>
            <a:chOff x="1043937" y="1090689"/>
            <a:chExt cx="10710672" cy="2083328"/>
          </a:xfrm>
        </p:grpSpPr>
        <p:sp>
          <p:nvSpPr>
            <p:cNvPr id="2" name="Rectangle 1"/>
            <p:cNvSpPr>
              <a:spLocks noChangeArrowheads="1"/>
            </p:cNvSpPr>
            <p:nvPr/>
          </p:nvSpPr>
          <p:spPr bwMode="auto">
            <a:xfrm>
              <a:off x="1043937" y="1090689"/>
              <a:ext cx="10375423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Courier New" panose="02070309020205020404" pitchFamily="49" charset="0"/>
                <a:buChar char="o"/>
                <a:tabLst/>
              </a:pPr>
              <a:r>
                <a:rPr kumimoji="0" lang="en-US" altLang="en-US" sz="1600" b="1" i="0" u="sng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Improved Accessibility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– Rural students can access lectures anytime, reducing the digital divide.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Courier New" panose="02070309020205020404" pitchFamily="49" charset="0"/>
                <a:buChar char="o"/>
                <a:tabLst/>
              </a:pPr>
              <a:r>
                <a:rPr kumimoji="0" lang="en-US" altLang="en-US" sz="1600" b="1" i="0" u="sng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Enhanced Engagement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– Interactive quizzes and planners make learning enjoyable.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Courier New" panose="02070309020205020404" pitchFamily="49" charset="0"/>
                <a:buChar char="o"/>
                <a:tabLst/>
              </a:pPr>
              <a:r>
                <a:rPr kumimoji="0" lang="en-US" altLang="en-US" sz="1600" b="1" i="0" u="sng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Transparency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– Teachers, parents, and authorities receive accurate academic updates.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Courier New" panose="02070309020205020404" pitchFamily="49" charset="0"/>
                <a:buChar char="o"/>
                <a:tabLst/>
              </a:pPr>
              <a:r>
                <a:rPr kumimoji="0" lang="en-US" altLang="en-US" sz="1600" b="1" u="sng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Skill Development</a:t>
              </a:r>
              <a:r>
                <a:rPr kumimoji="0" lang="en-US" altLang="en-US" sz="1600" b="0" u="sng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– Students and teachers adapt to digital platforms, building technical confidence.</a:t>
              </a:r>
            </a:p>
          </p:txBody>
        </p:sp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1043937" y="2096799"/>
              <a:ext cx="10710672" cy="1077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Courier New" panose="02070309020205020404" pitchFamily="49" charset="0"/>
                <a:buChar char="o"/>
                <a:tabLst/>
              </a:pPr>
              <a:r>
                <a:rPr kumimoji="0" lang="en-US" altLang="en-US" sz="1600" b="1" i="0" u="sng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Technical Feasibility</a:t>
              </a:r>
              <a:r>
                <a:rPr kumimoji="0" lang="en-US" altLang="en-US" sz="1600" b="0" i="0" u="sng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– Use of lightweight frameworks ensures smooth performance on low resources.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Courier New" panose="02070309020205020404" pitchFamily="49" charset="0"/>
                <a:buChar char="o"/>
                <a:tabLst/>
              </a:pPr>
              <a:r>
                <a:rPr kumimoji="0" lang="en-US" altLang="en-US" sz="1600" b="1" u="sng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Data Handling Insights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– Efficient storage strategies help manage large lecture files.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Courier New" panose="02070309020205020404" pitchFamily="49" charset="0"/>
                <a:buChar char="o"/>
                <a:tabLst/>
              </a:pPr>
              <a:r>
                <a:rPr kumimoji="0" lang="en-US" altLang="en-US" sz="1600" b="1" i="0" u="sng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Adoption Strategies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– Simple UI/UX encourages non-technical users to participate.</a:t>
              </a: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Courier New" panose="02070309020205020404" pitchFamily="49" charset="0"/>
                <a:buChar char="o"/>
                <a:tabLst/>
              </a:pPr>
              <a:r>
                <a:rPr kumimoji="0" lang="en-US" altLang="en-US" sz="1600" b="1" i="0" u="sng" strike="noStrike" cap="none" normalizeH="0" baseline="0" dirty="0" smtClean="0">
                  <a:ln>
                    <a:noFill/>
                  </a:ln>
                  <a:solidFill>
                    <a:srgbClr val="0070C0"/>
                  </a:solidFill>
                  <a:effectLst/>
                  <a:latin typeface="Arial" panose="020B0604020202020204" pitchFamily="34" charset="0"/>
                </a:rPr>
                <a:t>Best Practices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– Referenced models from existing e-learning solutions guided design improvements</a:t>
              </a: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</a:t>
              </a:r>
              <a:endPara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29" y="3653735"/>
            <a:ext cx="10455937" cy="212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71848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XENOVATE</a:t>
            </a:r>
            <a:endParaRPr lang="en-IN" dirty="0"/>
          </a:p>
        </p:txBody>
      </p:sp>
      <p:grpSp>
        <p:nvGrpSpPr>
          <p:cNvPr id="2" name="Group 1"/>
          <p:cNvGrpSpPr/>
          <p:nvPr/>
        </p:nvGrpSpPr>
        <p:grpSpPr>
          <a:xfrm>
            <a:off x="816616" y="1691172"/>
            <a:ext cx="10558766" cy="3108530"/>
            <a:chOff x="1023634" y="1888067"/>
            <a:chExt cx="10558766" cy="3108530"/>
          </a:xfrm>
        </p:grpSpPr>
        <p:sp>
          <p:nvSpPr>
            <p:cNvPr id="9" name="Rectangle 8"/>
            <p:cNvSpPr/>
            <p:nvPr/>
          </p:nvSpPr>
          <p:spPr>
            <a:xfrm>
              <a:off x="1023634" y="1888067"/>
              <a:ext cx="10558766" cy="310853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TextBox 8"/>
            <p:cNvSpPr txBox="1">
              <a:spLocks noChangeArrowheads="1"/>
            </p:cNvSpPr>
            <p:nvPr/>
          </p:nvSpPr>
          <p:spPr bwMode="auto">
            <a:xfrm>
              <a:off x="1287689" y="2043912"/>
              <a:ext cx="9925021" cy="2268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dirty="0"/>
                <a:t>The </a:t>
              </a:r>
              <a:r>
                <a:rPr lang="en-US" dirty="0" err="1"/>
                <a:t>Nabha</a:t>
              </a:r>
              <a:r>
                <a:rPr lang="en-US" dirty="0"/>
                <a:t> Foundation — Education Programs, </a:t>
              </a:r>
              <a:r>
                <a:rPr lang="en-US" dirty="0" err="1"/>
                <a:t>Nabha</a:t>
              </a:r>
              <a:r>
                <a:rPr lang="en-US" dirty="0"/>
                <a:t> (free, equitable, quality education, </a:t>
              </a:r>
              <a:r>
                <a:rPr lang="en-US" dirty="0" err="1"/>
                <a:t>Navi</a:t>
              </a:r>
              <a:r>
                <a:rPr lang="en-US" dirty="0"/>
                <a:t> </a:t>
              </a:r>
              <a:r>
                <a:rPr lang="en-US" dirty="0" err="1"/>
                <a:t>Disha</a:t>
              </a:r>
              <a:r>
                <a:rPr lang="en-US" dirty="0"/>
                <a:t> Schools</a:t>
              </a:r>
              <a:r>
                <a:rPr lang="en-US" dirty="0" smtClean="0"/>
                <a:t>)</a:t>
              </a:r>
            </a:p>
            <a:p>
              <a:endParaRPr lang="en-US" dirty="0" smtClean="0"/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dirty="0" smtClean="0"/>
                <a:t>Annual </a:t>
              </a:r>
              <a:r>
                <a:rPr lang="en-US" dirty="0"/>
                <a:t>Status of Education Report 2024 — Punjab Rural Data (enrollment, learning levels, school resources) </a:t>
              </a:r>
              <a:endParaRPr lang="en-US" dirty="0" smtClean="0"/>
            </a:p>
            <a:p>
              <a:pPr marL="342900" indent="-342900">
                <a:buFont typeface="Courier New" panose="02070309020205020404" pitchFamily="49" charset="0"/>
                <a:buChar char="o"/>
              </a:pPr>
              <a:endParaRPr lang="en-US" dirty="0"/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dirty="0" smtClean="0"/>
                <a:t>“</a:t>
              </a:r>
              <a:r>
                <a:rPr lang="en-US" dirty="0"/>
                <a:t>ASER 2024: In rural Punjab, only 34% class-III kids can read basic text but arithmetic skills improve significantly” — Indian Express article </a:t>
              </a:r>
              <a:r>
                <a:rPr lang="en-US" dirty="0" err="1" smtClean="0"/>
                <a:t>Nabha</a:t>
              </a:r>
              <a:r>
                <a:rPr lang="en-US" dirty="0" smtClean="0"/>
                <a:t> Power</a:t>
              </a:r>
            </a:p>
            <a:p>
              <a:pPr marL="342900" indent="-342900">
                <a:buFont typeface="Courier New" panose="02070309020205020404" pitchFamily="49" charset="0"/>
                <a:buChar char="o"/>
              </a:pPr>
              <a:endParaRPr lang="en-US" dirty="0"/>
            </a:p>
            <a:p>
              <a:pPr marL="342900" indent="-342900">
                <a:buFont typeface="Courier New" panose="02070309020205020404" pitchFamily="49" charset="0"/>
                <a:buChar char="o"/>
              </a:pPr>
              <a:r>
                <a:rPr lang="en-US" dirty="0" smtClean="0"/>
                <a:t>CSR</a:t>
              </a:r>
              <a:r>
                <a:rPr lang="en-US" dirty="0"/>
                <a:t>: To Promote Inclusive Education, Distribution of School Kits to Rural </a:t>
              </a:r>
              <a:r>
                <a:rPr lang="en-US" dirty="0" smtClean="0"/>
                <a:t>Students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10654</TotalTime>
  <Words>507</Words>
  <Application>Microsoft Office PowerPoint</Application>
  <PresentationFormat>Widescreen</PresentationFormat>
  <Paragraphs>84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1</vt:i4>
      </vt:variant>
    </vt:vector>
  </HeadingPairs>
  <TitlesOfParts>
    <vt:vector size="16" baseType="lpstr">
      <vt:lpstr>ＭＳ Ｐゴシック</vt:lpstr>
      <vt:lpstr>Arial</vt:lpstr>
      <vt:lpstr>Calibri</vt:lpstr>
      <vt:lpstr>Courier New</vt:lpstr>
      <vt:lpstr>Garamond</vt:lpstr>
      <vt:lpstr>Times New Roman</vt:lpstr>
      <vt:lpstr>TradeGothic</vt:lpstr>
      <vt:lpstr>Wingdings</vt:lpstr>
      <vt:lpstr>Office Theme</vt:lpstr>
      <vt:lpstr>SMART INDIA HACKATHON 2025</vt:lpstr>
      <vt:lpstr>GYAAN GANGA</vt:lpstr>
      <vt:lpstr>TECHNICAL APPROACH</vt:lpstr>
      <vt:lpstr>FEASIBILITY AND VIABILITY</vt:lpstr>
      <vt:lpstr>IMPACT AND BENEFITS</vt:lpstr>
      <vt:lpstr>RESEARCH  AND REFERENCES</vt:lpstr>
      <vt:lpstr>Custom Show 1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shiv agrahari</cp:lastModifiedBy>
  <cp:revision>189</cp:revision>
  <dcterms:created xsi:type="dcterms:W3CDTF">2013-12-12T18:46:50Z</dcterms:created>
  <dcterms:modified xsi:type="dcterms:W3CDTF">2025-09-13T05:29:09Z</dcterms:modified>
  <cp:category/>
</cp:coreProperties>
</file>