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03195"/>
            <a:ext cx="14629130" cy="1010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933130"/>
            <a:ext cx="10884535" cy="6377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FFA5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imeolaalfarisy/SQL-Query-Bee-Cycle-Sales-Analysi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7596" y="1028700"/>
            <a:ext cx="7965440" cy="7965440"/>
            <a:chOff x="9297596" y="1028700"/>
            <a:chExt cx="7965440" cy="796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7596" y="1028700"/>
              <a:ext cx="7965134" cy="79651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0234" y="1029383"/>
              <a:ext cx="2296327" cy="243514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28699" y="7543427"/>
            <a:ext cx="8060055" cy="1447165"/>
          </a:xfrm>
          <a:custGeom>
            <a:avLst/>
            <a:gdLst/>
            <a:ahLst/>
            <a:cxnLst/>
            <a:rect l="l" t="t" r="r" b="b"/>
            <a:pathLst>
              <a:path w="8060055" h="1447165">
                <a:moveTo>
                  <a:pt x="7882194" y="1446973"/>
                </a:moveTo>
                <a:lnTo>
                  <a:pt x="190500" y="1446973"/>
                </a:lnTo>
                <a:lnTo>
                  <a:pt x="153161" y="1443279"/>
                </a:lnTo>
                <a:lnTo>
                  <a:pt x="84810" y="1414968"/>
                </a:lnTo>
                <a:lnTo>
                  <a:pt x="32006" y="1362163"/>
                </a:lnTo>
                <a:lnTo>
                  <a:pt x="3694" y="1293812"/>
                </a:lnTo>
                <a:lnTo>
                  <a:pt x="0" y="1256473"/>
                </a:lnTo>
                <a:lnTo>
                  <a:pt x="0" y="190500"/>
                </a:lnTo>
                <a:lnTo>
                  <a:pt x="14500" y="117599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7882194" y="0"/>
                </a:lnTo>
                <a:lnTo>
                  <a:pt x="7919532" y="3694"/>
                </a:lnTo>
                <a:lnTo>
                  <a:pt x="7987883" y="32006"/>
                </a:lnTo>
                <a:lnTo>
                  <a:pt x="8040687" y="84810"/>
                </a:lnTo>
                <a:lnTo>
                  <a:pt x="8060048" y="123703"/>
                </a:lnTo>
                <a:lnTo>
                  <a:pt x="8060048" y="1323270"/>
                </a:lnTo>
                <a:lnTo>
                  <a:pt x="8040687" y="1362163"/>
                </a:lnTo>
                <a:lnTo>
                  <a:pt x="7987883" y="1414968"/>
                </a:lnTo>
                <a:lnTo>
                  <a:pt x="7919532" y="1443279"/>
                </a:lnTo>
                <a:lnTo>
                  <a:pt x="7882194" y="1446973"/>
                </a:lnTo>
                <a:close/>
              </a:path>
            </a:pathLst>
          </a:custGeom>
          <a:solidFill>
            <a:srgbClr val="7D7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264" y="8028223"/>
            <a:ext cx="973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Trebuchet MS"/>
                <a:cs typeface="Trebuchet MS"/>
              </a:rPr>
              <a:t>Tools: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5930" y="7797579"/>
            <a:ext cx="6776084" cy="818515"/>
            <a:chOff x="2115930" y="7797579"/>
            <a:chExt cx="6776084" cy="818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5930" y="7797579"/>
              <a:ext cx="818311" cy="8183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785" y="7797579"/>
              <a:ext cx="613733" cy="818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9503" y="7797579"/>
              <a:ext cx="706723" cy="8183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9311" y="7797579"/>
              <a:ext cx="1831901" cy="8183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0406" y="7797579"/>
              <a:ext cx="2101571" cy="81831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745690"/>
            <a:ext cx="13766800" cy="10656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lang="en-US" spc="320" dirty="0"/>
              <a:t>Sales Performance Analysis</a:t>
            </a:r>
            <a:endParaRPr spc="470" dirty="0"/>
          </a:p>
        </p:txBody>
      </p:sp>
      <p:sp>
        <p:nvSpPr>
          <p:cNvPr id="14" name="object 14"/>
          <p:cNvSpPr txBox="1"/>
          <p:nvPr/>
        </p:nvSpPr>
        <p:spPr>
          <a:xfrm>
            <a:off x="1016000" y="3381252"/>
            <a:ext cx="6307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59" algn="l"/>
                <a:tab pos="927735" algn="l"/>
                <a:tab pos="1637664" algn="l"/>
                <a:tab pos="2149475" algn="l"/>
                <a:tab pos="2562225" algn="l"/>
                <a:tab pos="2940685" algn="l"/>
                <a:tab pos="3284854" algn="l"/>
                <a:tab pos="3963035" algn="l"/>
                <a:tab pos="4382135" algn="l"/>
                <a:tab pos="4726305" algn="l"/>
                <a:tab pos="5133340" algn="l"/>
                <a:tab pos="5415915" algn="l"/>
                <a:tab pos="5794375" algn="l"/>
                <a:tab pos="6159500" algn="l"/>
              </a:tabLst>
            </a:pPr>
            <a:r>
              <a:rPr sz="2800" spc="36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76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47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77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27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1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31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28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29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45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1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204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885414"/>
            <a:ext cx="16222980" cy="1351915"/>
          </a:xfrm>
          <a:custGeom>
            <a:avLst/>
            <a:gdLst/>
            <a:ahLst/>
            <a:cxnLst/>
            <a:rect l="l" t="t" r="r" b="b"/>
            <a:pathLst>
              <a:path w="16222980" h="1351915">
                <a:moveTo>
                  <a:pt x="16126410" y="1351913"/>
                </a:moveTo>
                <a:lnTo>
                  <a:pt x="104188" y="1351913"/>
                </a:lnTo>
                <a:lnTo>
                  <a:pt x="71351" y="1331036"/>
                </a:lnTo>
                <a:lnTo>
                  <a:pt x="41850" y="1301535"/>
                </a:lnTo>
                <a:lnTo>
                  <a:pt x="19362" y="1266164"/>
                </a:lnTo>
                <a:lnTo>
                  <a:pt x="5031" y="1226067"/>
                </a:lnTo>
                <a:lnTo>
                  <a:pt x="0" y="1182387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233344"/>
                </a:lnTo>
                <a:lnTo>
                  <a:pt x="16211236" y="1266164"/>
                </a:lnTo>
                <a:lnTo>
                  <a:pt x="16188748" y="1301535"/>
                </a:lnTo>
                <a:lnTo>
                  <a:pt x="16159247" y="1331036"/>
                </a:lnTo>
                <a:lnTo>
                  <a:pt x="16126410" y="1351913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250" y="8095579"/>
            <a:ext cx="160655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260" marR="5080" indent="-67119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commemoration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International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1B1B1B"/>
                </a:solidFill>
                <a:latin typeface="Trebuchet MS"/>
                <a:cs typeface="Trebuchet MS"/>
              </a:rPr>
              <a:t>Day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Older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B1B1B"/>
                </a:solidFill>
                <a:latin typeface="Trebuchet MS"/>
                <a:cs typeface="Trebuchet MS"/>
              </a:rPr>
              <a:t>Persons,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are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holding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promo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related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day,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where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loyal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customers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1B1B1B"/>
                </a:solidFill>
                <a:latin typeface="Trebuchet MS"/>
                <a:cs typeface="Trebuchet MS"/>
              </a:rPr>
              <a:t>who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are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1B1B1B"/>
                </a:solidFill>
                <a:latin typeface="Trebuchet MS"/>
                <a:cs typeface="Trebuchet MS"/>
              </a:rPr>
              <a:t>60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years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over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1B1B1B"/>
                </a:solidFill>
                <a:latin typeface="Trebuchet MS"/>
                <a:cs typeface="Trebuchet MS"/>
              </a:rPr>
              <a:t>will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get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gift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form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one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free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1B1B1B"/>
                </a:solidFill>
                <a:latin typeface="Trebuchet MS"/>
                <a:cs typeface="Trebuchet MS"/>
              </a:rPr>
              <a:t>bicycle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B1B1B"/>
                </a:solidFill>
                <a:latin typeface="Trebuchet MS"/>
                <a:cs typeface="Trebuchet MS"/>
              </a:rPr>
              <a:t>accessory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75" dirty="0"/>
              <a:t>Older</a:t>
            </a:r>
            <a:r>
              <a:rPr spc="-175" dirty="0"/>
              <a:t> </a:t>
            </a:r>
            <a:r>
              <a:rPr spc="425" dirty="0"/>
              <a:t>Persons</a:t>
            </a:r>
            <a:r>
              <a:rPr spc="-175" dirty="0"/>
              <a:t> </a:t>
            </a:r>
            <a:r>
              <a:rPr spc="440" dirty="0"/>
              <a:t>Promotion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0361" y="2207439"/>
            <a:ext cx="9486899" cy="5324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8117" y="2947274"/>
            <a:ext cx="5372099" cy="5372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6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8634094"/>
            <a:ext cx="4589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Full</a:t>
            </a:r>
            <a:r>
              <a:rPr sz="3600" b="1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3600" b="1" u="heavy" spc="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Documentation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60" dirty="0"/>
              <a:t>From</a:t>
            </a:r>
            <a:r>
              <a:rPr spc="-5" dirty="0"/>
              <a:t> </a:t>
            </a:r>
            <a:r>
              <a:rPr dirty="0"/>
              <a:t>the </a:t>
            </a:r>
            <a:r>
              <a:rPr spc="45" dirty="0"/>
              <a:t>results</a:t>
            </a:r>
            <a:r>
              <a:rPr dirty="0"/>
              <a:t> of the </a:t>
            </a:r>
            <a:r>
              <a:rPr spc="65" dirty="0"/>
              <a:t>analysis</a:t>
            </a:r>
            <a:r>
              <a:rPr dirty="0"/>
              <a:t> </a:t>
            </a:r>
            <a:r>
              <a:rPr spc="90" dirty="0"/>
              <a:t>we</a:t>
            </a:r>
            <a:r>
              <a:rPr dirty="0"/>
              <a:t> </a:t>
            </a:r>
            <a:r>
              <a:rPr spc="-20" dirty="0"/>
              <a:t>get:</a:t>
            </a:r>
          </a:p>
          <a:p>
            <a:pPr marL="421640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21640" algn="l"/>
              </a:tabLst>
            </a:pPr>
            <a:r>
              <a:rPr spc="80" dirty="0"/>
              <a:t>The</a:t>
            </a:r>
            <a:r>
              <a:rPr spc="75" dirty="0"/>
              <a:t> most</a:t>
            </a:r>
            <a:r>
              <a:rPr spc="80" dirty="0"/>
              <a:t> purchased</a:t>
            </a:r>
            <a:r>
              <a:rPr spc="75" dirty="0"/>
              <a:t> </a:t>
            </a:r>
            <a:r>
              <a:rPr spc="70" dirty="0"/>
              <a:t>products</a:t>
            </a:r>
            <a:r>
              <a:rPr spc="80" dirty="0"/>
              <a:t> </a:t>
            </a:r>
            <a:r>
              <a:rPr dirty="0"/>
              <a:t>are</a:t>
            </a:r>
            <a:r>
              <a:rPr spc="75" dirty="0"/>
              <a:t> </a:t>
            </a:r>
            <a:r>
              <a:rPr dirty="0"/>
              <a:t>bicycle</a:t>
            </a:r>
            <a:r>
              <a:rPr spc="80" dirty="0"/>
              <a:t> </a:t>
            </a:r>
            <a:r>
              <a:rPr spc="90" dirty="0"/>
              <a:t>accessories</a:t>
            </a:r>
            <a:r>
              <a:rPr spc="75" dirty="0"/>
              <a:t> </a:t>
            </a:r>
            <a:r>
              <a:rPr dirty="0"/>
              <a:t>(especially</a:t>
            </a:r>
            <a:r>
              <a:rPr spc="80" dirty="0"/>
              <a:t> </a:t>
            </a:r>
            <a:r>
              <a:rPr dirty="0"/>
              <a:t>bottles</a:t>
            </a:r>
            <a:r>
              <a:rPr spc="80" dirty="0"/>
              <a:t> and</a:t>
            </a:r>
            <a:r>
              <a:rPr spc="75" dirty="0"/>
              <a:t> </a:t>
            </a:r>
            <a:r>
              <a:rPr spc="95" dirty="0"/>
              <a:t>cages)</a:t>
            </a:r>
          </a:p>
          <a:p>
            <a:pPr marL="421640" indent="-23558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21640" algn="l"/>
              </a:tabLst>
            </a:pPr>
            <a:r>
              <a:rPr spc="95" dirty="0"/>
              <a:t>Road</a:t>
            </a:r>
            <a:r>
              <a:rPr spc="30" dirty="0"/>
              <a:t> </a:t>
            </a:r>
            <a:r>
              <a:rPr spc="70" dirty="0"/>
              <a:t>bikes</a:t>
            </a:r>
            <a:r>
              <a:rPr spc="30" dirty="0"/>
              <a:t> </a:t>
            </a:r>
            <a:r>
              <a:rPr spc="80" dirty="0"/>
              <a:t>become</a:t>
            </a:r>
            <a:r>
              <a:rPr spc="3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main</a:t>
            </a:r>
            <a:r>
              <a:rPr spc="30" dirty="0"/>
              <a:t> </a:t>
            </a:r>
            <a:r>
              <a:rPr spc="50" dirty="0"/>
              <a:t>product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95" dirty="0"/>
              <a:t>bee-</a:t>
            </a:r>
            <a:r>
              <a:rPr spc="55" dirty="0"/>
              <a:t>cycle</a:t>
            </a:r>
            <a:r>
              <a:rPr spc="30" dirty="0"/>
              <a:t> </a:t>
            </a:r>
            <a:r>
              <a:rPr dirty="0"/>
              <a:t>(Generate</a:t>
            </a:r>
            <a:r>
              <a:rPr spc="3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85" dirty="0"/>
              <a:t>biggest</a:t>
            </a:r>
            <a:r>
              <a:rPr spc="30" dirty="0"/>
              <a:t> </a:t>
            </a:r>
            <a:r>
              <a:rPr spc="-10" dirty="0"/>
              <a:t>profit)</a:t>
            </a:r>
          </a:p>
          <a:p>
            <a:pPr marL="421005" marR="8890" indent="-243204">
              <a:lnSpc>
                <a:spcPct val="115100"/>
              </a:lnSpc>
              <a:buAutoNum type="arabicPeriod"/>
              <a:tabLst>
                <a:tab pos="422275" algn="l"/>
              </a:tabLst>
            </a:pPr>
            <a:r>
              <a:rPr spc="105" dirty="0"/>
              <a:t>We</a:t>
            </a:r>
            <a:r>
              <a:rPr dirty="0"/>
              <a:t> </a:t>
            </a:r>
            <a:r>
              <a:rPr spc="80" dirty="0"/>
              <a:t>have</a:t>
            </a:r>
            <a:r>
              <a:rPr spc="5" dirty="0"/>
              <a:t> </a:t>
            </a:r>
            <a:r>
              <a:rPr spc="50" dirty="0"/>
              <a:t>several</a:t>
            </a:r>
            <a:r>
              <a:rPr dirty="0"/>
              <a:t> loyal</a:t>
            </a:r>
            <a:r>
              <a:rPr spc="5" dirty="0"/>
              <a:t> </a:t>
            </a:r>
            <a:r>
              <a:rPr spc="80" dirty="0"/>
              <a:t>customers</a:t>
            </a:r>
            <a:r>
              <a:rPr dirty="0"/>
              <a:t> that</a:t>
            </a:r>
            <a:r>
              <a:rPr spc="5" dirty="0"/>
              <a:t> </a:t>
            </a:r>
            <a:r>
              <a:rPr spc="90" dirty="0"/>
              <a:t>we</a:t>
            </a:r>
            <a:r>
              <a:rPr dirty="0"/>
              <a:t> </a:t>
            </a:r>
            <a:r>
              <a:rPr spc="65" dirty="0"/>
              <a:t>must</a:t>
            </a:r>
            <a:r>
              <a:rPr spc="5" dirty="0"/>
              <a:t> </a:t>
            </a:r>
            <a:r>
              <a:rPr dirty="0"/>
              <a:t>maintain </a:t>
            </a:r>
            <a:r>
              <a:rPr spc="155" dirty="0"/>
              <a:t>so</a:t>
            </a:r>
            <a:r>
              <a:rPr spc="5" dirty="0"/>
              <a:t> </a:t>
            </a:r>
            <a:r>
              <a:rPr spc="140" dirty="0"/>
              <a:t>as</a:t>
            </a:r>
            <a:r>
              <a:rPr dirty="0"/>
              <a:t> not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60" dirty="0"/>
              <a:t>lose</a:t>
            </a:r>
            <a:r>
              <a:rPr dirty="0"/>
              <a:t> </a:t>
            </a:r>
            <a:r>
              <a:rPr spc="80" dirty="0"/>
              <a:t>customers</a:t>
            </a:r>
            <a:r>
              <a:rPr spc="5" dirty="0"/>
              <a:t> </a:t>
            </a:r>
            <a:r>
              <a:rPr dirty="0"/>
              <a:t>trust </a:t>
            </a:r>
            <a:r>
              <a:rPr spc="-25" dirty="0"/>
              <a:t>in 	</a:t>
            </a:r>
            <a:r>
              <a:rPr spc="110" dirty="0"/>
              <a:t>us</a:t>
            </a:r>
          </a:p>
          <a:p>
            <a:pPr marL="421005" marR="5080" indent="-244475">
              <a:lnSpc>
                <a:spcPct val="115100"/>
              </a:lnSpc>
              <a:buAutoNum type="arabicPeriod"/>
              <a:tabLst>
                <a:tab pos="422275" algn="l"/>
              </a:tabLst>
            </a:pPr>
            <a:r>
              <a:rPr spc="70" dirty="0"/>
              <a:t>Store</a:t>
            </a:r>
            <a:r>
              <a:rPr spc="85" dirty="0"/>
              <a:t> </a:t>
            </a:r>
            <a:r>
              <a:rPr spc="70" dirty="0"/>
              <a:t>branch</a:t>
            </a:r>
            <a:r>
              <a:rPr spc="85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dirty="0"/>
              <a:t>Australia</a:t>
            </a:r>
            <a:r>
              <a:rPr spc="90" dirty="0"/>
              <a:t> </a:t>
            </a:r>
            <a:r>
              <a:rPr spc="50" dirty="0"/>
              <a:t>generate</a:t>
            </a:r>
            <a:r>
              <a:rPr spc="85" dirty="0"/>
              <a:t> </a:t>
            </a:r>
            <a:r>
              <a:rPr dirty="0"/>
              <a:t>the</a:t>
            </a:r>
            <a:r>
              <a:rPr spc="85" dirty="0"/>
              <a:t> biggest</a:t>
            </a:r>
            <a:r>
              <a:rPr spc="90" dirty="0"/>
              <a:t> </a:t>
            </a:r>
            <a:r>
              <a:rPr spc="-10" dirty="0"/>
              <a:t>profit,</a:t>
            </a:r>
            <a:r>
              <a:rPr spc="85" dirty="0"/>
              <a:t> </a:t>
            </a:r>
            <a:r>
              <a:rPr dirty="0"/>
              <a:t>meanwhile</a:t>
            </a:r>
            <a:r>
              <a:rPr spc="85" dirty="0"/>
              <a:t> </a:t>
            </a:r>
            <a:r>
              <a:rPr spc="55" dirty="0"/>
              <a:t>store</a:t>
            </a:r>
            <a:r>
              <a:rPr spc="90" dirty="0"/>
              <a:t> </a:t>
            </a:r>
            <a:r>
              <a:rPr spc="70" dirty="0"/>
              <a:t>branch</a:t>
            </a:r>
            <a:r>
              <a:rPr spc="85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spc="70" dirty="0"/>
              <a:t>Southeast 	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United</a:t>
            </a:r>
            <a:r>
              <a:rPr spc="35" dirty="0"/>
              <a:t> </a:t>
            </a:r>
            <a:r>
              <a:rPr spc="80" dirty="0"/>
              <a:t>States</a:t>
            </a:r>
            <a:r>
              <a:rPr spc="35" dirty="0"/>
              <a:t> </a:t>
            </a:r>
            <a:r>
              <a:rPr spc="50" dirty="0"/>
              <a:t>generate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50" dirty="0"/>
              <a:t>lowest</a:t>
            </a:r>
            <a:r>
              <a:rPr spc="30" dirty="0"/>
              <a:t> </a:t>
            </a:r>
            <a:r>
              <a:rPr spc="-10" dirty="0"/>
              <a:t>profit</a:t>
            </a:r>
          </a:p>
          <a:p>
            <a:pPr marL="421005" marR="12065" indent="-236220">
              <a:lnSpc>
                <a:spcPct val="115100"/>
              </a:lnSpc>
              <a:buAutoNum type="arabicPeriod"/>
              <a:tabLst>
                <a:tab pos="422275" algn="l"/>
                <a:tab pos="1545590" algn="l"/>
                <a:tab pos="2168525" algn="l"/>
                <a:tab pos="2621915" algn="l"/>
                <a:tab pos="3560445" algn="l"/>
                <a:tab pos="4586605" algn="l"/>
                <a:tab pos="4899660" algn="l"/>
                <a:tab pos="5400675" algn="l"/>
                <a:tab pos="6440805" algn="l"/>
                <a:tab pos="6940550" algn="l"/>
                <a:tab pos="7482840" algn="l"/>
                <a:tab pos="8047990" algn="l"/>
                <a:tab pos="9389110" algn="l"/>
                <a:tab pos="10104120" algn="l"/>
              </a:tabLst>
            </a:pPr>
            <a:r>
              <a:rPr spc="65" dirty="0"/>
              <a:t>Shipping</a:t>
            </a:r>
            <a:r>
              <a:rPr dirty="0"/>
              <a:t>	</a:t>
            </a:r>
            <a:r>
              <a:rPr spc="70" dirty="0"/>
              <a:t>cost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bicycle</a:t>
            </a:r>
            <a:r>
              <a:rPr dirty="0"/>
              <a:t>	</a:t>
            </a:r>
            <a:r>
              <a:rPr spc="40" dirty="0"/>
              <a:t>product</a:t>
            </a:r>
            <a:r>
              <a:rPr dirty="0"/>
              <a:t>	</a:t>
            </a:r>
            <a:r>
              <a:rPr spc="35" dirty="0"/>
              <a:t>is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highest.</a:t>
            </a:r>
            <a:r>
              <a:rPr dirty="0"/>
              <a:t>	</a:t>
            </a:r>
            <a:r>
              <a:rPr spc="80" dirty="0"/>
              <a:t>We</a:t>
            </a:r>
            <a:r>
              <a:rPr dirty="0"/>
              <a:t>	</a:t>
            </a:r>
            <a:r>
              <a:rPr spc="55" dirty="0"/>
              <a:t>can</a:t>
            </a:r>
            <a:r>
              <a:rPr dirty="0"/>
              <a:t>	</a:t>
            </a:r>
            <a:r>
              <a:rPr spc="-20" dirty="0"/>
              <a:t>find</a:t>
            </a:r>
            <a:r>
              <a:rPr dirty="0"/>
              <a:t>	</a:t>
            </a:r>
            <a:r>
              <a:rPr spc="-10" dirty="0"/>
              <a:t>alternative</a:t>
            </a:r>
            <a:r>
              <a:rPr dirty="0"/>
              <a:t>	</a:t>
            </a:r>
            <a:r>
              <a:rPr spc="105" dirty="0"/>
              <a:t>good</a:t>
            </a:r>
            <a:r>
              <a:rPr dirty="0"/>
              <a:t>	</a:t>
            </a:r>
            <a:r>
              <a:rPr spc="-10" dirty="0"/>
              <a:t>quality 	</a:t>
            </a:r>
            <a:r>
              <a:rPr spc="55" dirty="0"/>
              <a:t>shipper</a:t>
            </a:r>
            <a:r>
              <a:rPr spc="20" dirty="0"/>
              <a:t> </a:t>
            </a:r>
            <a:r>
              <a:rPr spc="60" dirty="0"/>
              <a:t>agent</a:t>
            </a:r>
            <a:r>
              <a:rPr spc="25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lower</a:t>
            </a:r>
            <a:r>
              <a:rPr spc="20" dirty="0"/>
              <a:t> </a:t>
            </a:r>
            <a:r>
              <a:rPr spc="70" dirty="0"/>
              <a:t>cost</a:t>
            </a:r>
          </a:p>
          <a:p>
            <a:pPr marL="421005" marR="6350" indent="-240029">
              <a:lnSpc>
                <a:spcPct val="115100"/>
              </a:lnSpc>
              <a:buAutoNum type="arabicPeriod"/>
              <a:tabLst>
                <a:tab pos="422275" algn="l"/>
                <a:tab pos="1082675" algn="l"/>
                <a:tab pos="1753870" algn="l"/>
                <a:tab pos="3062605" algn="l"/>
                <a:tab pos="3528060" algn="l"/>
                <a:tab pos="4871720" algn="l"/>
                <a:tab pos="5495925" algn="l"/>
                <a:tab pos="6165215" algn="l"/>
                <a:tab pos="6505575" algn="l"/>
                <a:tab pos="7558405" algn="l"/>
                <a:tab pos="8075295" algn="l"/>
                <a:tab pos="8550910" algn="l"/>
                <a:tab pos="9673590" algn="l"/>
                <a:tab pos="10348595" algn="l"/>
              </a:tabLst>
            </a:pPr>
            <a:r>
              <a:rPr spc="100" dirty="0"/>
              <a:t>New</a:t>
            </a:r>
            <a:r>
              <a:rPr dirty="0"/>
              <a:t>	</a:t>
            </a:r>
            <a:r>
              <a:rPr spc="45" dirty="0"/>
              <a:t>Year</a:t>
            </a:r>
            <a:r>
              <a:rPr dirty="0"/>
              <a:t>	</a:t>
            </a:r>
            <a:r>
              <a:rPr spc="-10" dirty="0"/>
              <a:t>promotion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70" dirty="0"/>
              <a:t>customers</a:t>
            </a:r>
            <a:r>
              <a:rPr dirty="0"/>
              <a:t>	</a:t>
            </a:r>
            <a:r>
              <a:rPr spc="75" dirty="0"/>
              <a:t>who</a:t>
            </a:r>
            <a:r>
              <a:rPr dirty="0"/>
              <a:t>	</a:t>
            </a:r>
            <a:r>
              <a:rPr spc="45" dirty="0"/>
              <a:t>born</a:t>
            </a:r>
            <a:r>
              <a:rPr dirty="0"/>
              <a:t>	</a:t>
            </a:r>
            <a:r>
              <a:rPr spc="-25" dirty="0"/>
              <a:t>in</a:t>
            </a:r>
            <a:r>
              <a:rPr dirty="0"/>
              <a:t>	</a:t>
            </a:r>
            <a:r>
              <a:rPr spc="55" dirty="0"/>
              <a:t>January</a:t>
            </a:r>
            <a:r>
              <a:rPr dirty="0"/>
              <a:t>	</a:t>
            </a:r>
            <a:r>
              <a:rPr spc="35" dirty="0"/>
              <a:t>get</a:t>
            </a:r>
            <a:r>
              <a:rPr dirty="0"/>
              <a:t>	</a:t>
            </a:r>
            <a:r>
              <a:rPr spc="210" dirty="0"/>
              <a:t>7%</a:t>
            </a:r>
            <a:r>
              <a:rPr dirty="0"/>
              <a:t>	</a:t>
            </a:r>
            <a:r>
              <a:rPr spc="50" dirty="0"/>
              <a:t>discount</a:t>
            </a:r>
            <a:r>
              <a:rPr dirty="0"/>
              <a:t>	</a:t>
            </a:r>
            <a:r>
              <a:rPr spc="-20" dirty="0"/>
              <a:t>from</a:t>
            </a:r>
            <a:r>
              <a:rPr dirty="0"/>
              <a:t>	</a:t>
            </a:r>
            <a:r>
              <a:rPr spc="-10" dirty="0"/>
              <a:t>their 	</a:t>
            </a:r>
            <a:r>
              <a:rPr spc="80" dirty="0"/>
              <a:t>purchase</a:t>
            </a:r>
            <a:r>
              <a:rPr spc="-30" dirty="0"/>
              <a:t> </a:t>
            </a:r>
            <a:r>
              <a:rPr spc="-20" dirty="0"/>
              <a:t>total</a:t>
            </a:r>
          </a:p>
          <a:p>
            <a:pPr marL="422275" marR="7620" indent="-228600">
              <a:lnSpc>
                <a:spcPct val="115100"/>
              </a:lnSpc>
              <a:buAutoNum type="arabicPeriod"/>
              <a:tabLst>
                <a:tab pos="422275" algn="l"/>
                <a:tab pos="537845" algn="l"/>
              </a:tabLst>
            </a:pPr>
            <a:r>
              <a:rPr dirty="0"/>
              <a:t>	In</a:t>
            </a:r>
            <a:r>
              <a:rPr spc="415" dirty="0"/>
              <a:t> </a:t>
            </a:r>
            <a:r>
              <a:rPr spc="45" dirty="0"/>
              <a:t>commemoration</a:t>
            </a:r>
            <a:r>
              <a:rPr spc="420" dirty="0"/>
              <a:t> </a:t>
            </a:r>
            <a:r>
              <a:rPr dirty="0"/>
              <a:t>of</a:t>
            </a:r>
            <a:r>
              <a:rPr spc="415" dirty="0"/>
              <a:t> </a:t>
            </a:r>
            <a:r>
              <a:rPr dirty="0"/>
              <a:t>the</a:t>
            </a:r>
            <a:r>
              <a:rPr spc="420" dirty="0"/>
              <a:t> </a:t>
            </a:r>
            <a:r>
              <a:rPr dirty="0"/>
              <a:t>International</a:t>
            </a:r>
            <a:r>
              <a:rPr spc="415" dirty="0"/>
              <a:t> </a:t>
            </a:r>
            <a:r>
              <a:rPr spc="120" dirty="0"/>
              <a:t>Day</a:t>
            </a:r>
            <a:r>
              <a:rPr spc="420" dirty="0"/>
              <a:t> </a:t>
            </a:r>
            <a:r>
              <a:rPr dirty="0"/>
              <a:t>of</a:t>
            </a:r>
            <a:r>
              <a:rPr spc="415" dirty="0"/>
              <a:t> </a:t>
            </a:r>
            <a:r>
              <a:rPr dirty="0"/>
              <a:t>Older</a:t>
            </a:r>
            <a:r>
              <a:rPr spc="420" dirty="0"/>
              <a:t> </a:t>
            </a:r>
            <a:r>
              <a:rPr spc="70" dirty="0"/>
              <a:t>Persons,</a:t>
            </a:r>
            <a:r>
              <a:rPr spc="415" dirty="0"/>
              <a:t> </a:t>
            </a:r>
            <a:r>
              <a:rPr spc="90" dirty="0"/>
              <a:t>we</a:t>
            </a:r>
            <a:r>
              <a:rPr spc="420" dirty="0"/>
              <a:t> </a:t>
            </a:r>
            <a:r>
              <a:rPr dirty="0"/>
              <a:t>are</a:t>
            </a:r>
            <a:r>
              <a:rPr spc="415" dirty="0"/>
              <a:t> </a:t>
            </a:r>
            <a:r>
              <a:rPr spc="50" dirty="0"/>
              <a:t>holding</a:t>
            </a:r>
            <a:r>
              <a:rPr spc="420" dirty="0"/>
              <a:t> </a:t>
            </a:r>
            <a:r>
              <a:rPr spc="70" dirty="0"/>
              <a:t>a</a:t>
            </a:r>
            <a:r>
              <a:rPr spc="415" dirty="0"/>
              <a:t> </a:t>
            </a:r>
            <a:r>
              <a:rPr spc="50" dirty="0"/>
              <a:t>promo </a:t>
            </a:r>
            <a:r>
              <a:rPr dirty="0"/>
              <a:t>related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day,</a:t>
            </a:r>
            <a:r>
              <a:rPr spc="-10" dirty="0"/>
              <a:t> </a:t>
            </a:r>
            <a:r>
              <a:rPr spc="60" dirty="0"/>
              <a:t>where</a:t>
            </a:r>
            <a:r>
              <a:rPr spc="-5" dirty="0"/>
              <a:t> </a:t>
            </a:r>
            <a:r>
              <a:rPr dirty="0"/>
              <a:t>our</a:t>
            </a:r>
            <a:r>
              <a:rPr spc="-5" dirty="0"/>
              <a:t> </a:t>
            </a:r>
            <a:r>
              <a:rPr dirty="0"/>
              <a:t>loyal</a:t>
            </a:r>
            <a:r>
              <a:rPr spc="-10" dirty="0"/>
              <a:t> </a:t>
            </a:r>
            <a:r>
              <a:rPr spc="80" dirty="0"/>
              <a:t>customers</a:t>
            </a:r>
            <a:r>
              <a:rPr spc="-5" dirty="0"/>
              <a:t> </a:t>
            </a:r>
            <a:r>
              <a:rPr spc="100" dirty="0"/>
              <a:t>who</a:t>
            </a:r>
            <a:r>
              <a:rPr spc="-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175" dirty="0"/>
              <a:t>60</a:t>
            </a:r>
            <a:r>
              <a:rPr spc="-5" dirty="0"/>
              <a:t> </a:t>
            </a:r>
            <a:r>
              <a:rPr spc="85" dirty="0"/>
              <a:t>years</a:t>
            </a:r>
            <a:r>
              <a:rPr spc="-5" dirty="0"/>
              <a:t> </a:t>
            </a:r>
            <a:r>
              <a:rPr spc="80" dirty="0"/>
              <a:t>and</a:t>
            </a:r>
            <a:r>
              <a:rPr spc="-10" dirty="0"/>
              <a:t> </a:t>
            </a:r>
            <a:r>
              <a:rPr spc="65" dirty="0"/>
              <a:t>over</a:t>
            </a:r>
            <a:r>
              <a:rPr spc="-5" dirty="0"/>
              <a:t> </a:t>
            </a:r>
            <a:r>
              <a:rPr spc="-40" dirty="0"/>
              <a:t>will</a:t>
            </a:r>
            <a:r>
              <a:rPr spc="-5" dirty="0"/>
              <a:t> </a:t>
            </a:r>
            <a:r>
              <a:rPr spc="60" dirty="0"/>
              <a:t>get</a:t>
            </a:r>
            <a:r>
              <a:rPr spc="-5" dirty="0"/>
              <a:t> </a:t>
            </a:r>
            <a:r>
              <a:rPr spc="70" dirty="0"/>
              <a:t>a</a:t>
            </a:r>
            <a:r>
              <a:rPr spc="-10" dirty="0"/>
              <a:t> </a:t>
            </a:r>
            <a:r>
              <a:rPr spc="-20" dirty="0"/>
              <a:t>gift</a:t>
            </a: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pc="-20" dirty="0"/>
          </a:p>
          <a:p>
            <a:pPr marL="12700" marR="13335" algn="just">
              <a:lnSpc>
                <a:spcPct val="115100"/>
              </a:lnSpc>
            </a:pPr>
            <a:r>
              <a:rPr spc="180" dirty="0"/>
              <a:t>SQL</a:t>
            </a:r>
            <a:r>
              <a:rPr spc="-10" dirty="0"/>
              <a:t>  </a:t>
            </a:r>
            <a:r>
              <a:rPr spc="60" dirty="0"/>
              <a:t>is</a:t>
            </a:r>
            <a:r>
              <a:rPr spc="-5" dirty="0"/>
              <a:t>  </a:t>
            </a:r>
            <a:r>
              <a:rPr spc="110" dirty="0"/>
              <a:t>used</a:t>
            </a:r>
            <a:r>
              <a:rPr spc="-10" dirty="0"/>
              <a:t>  </a:t>
            </a:r>
            <a:r>
              <a:rPr dirty="0"/>
              <a:t>to</a:t>
            </a:r>
            <a:r>
              <a:rPr spc="-5" dirty="0"/>
              <a:t>  </a:t>
            </a:r>
            <a:r>
              <a:rPr spc="45" dirty="0"/>
              <a:t>communicate</a:t>
            </a:r>
            <a:r>
              <a:rPr spc="-5" dirty="0"/>
              <a:t>  </a:t>
            </a:r>
            <a:r>
              <a:rPr dirty="0"/>
              <a:t>with</a:t>
            </a:r>
            <a:r>
              <a:rPr spc="-10" dirty="0"/>
              <a:t>  </a:t>
            </a:r>
            <a:r>
              <a:rPr spc="70" dirty="0"/>
              <a:t>a</a:t>
            </a:r>
            <a:r>
              <a:rPr spc="-5" dirty="0"/>
              <a:t>  </a:t>
            </a:r>
            <a:r>
              <a:rPr spc="45" dirty="0"/>
              <a:t>database.</a:t>
            </a:r>
            <a:r>
              <a:rPr spc="-5" dirty="0"/>
              <a:t>  </a:t>
            </a:r>
            <a:r>
              <a:rPr dirty="0"/>
              <a:t>It</a:t>
            </a:r>
            <a:r>
              <a:rPr spc="-10" dirty="0"/>
              <a:t>  </a:t>
            </a:r>
            <a:r>
              <a:rPr spc="60" dirty="0"/>
              <a:t>is</a:t>
            </a:r>
            <a:r>
              <a:rPr spc="-5" dirty="0"/>
              <a:t>  </a:t>
            </a:r>
            <a:r>
              <a:rPr dirty="0"/>
              <a:t>the</a:t>
            </a:r>
            <a:r>
              <a:rPr spc="-5" dirty="0"/>
              <a:t>  </a:t>
            </a:r>
            <a:r>
              <a:rPr spc="65" dirty="0"/>
              <a:t>standard</a:t>
            </a:r>
            <a:r>
              <a:rPr spc="-10" dirty="0"/>
              <a:t>  </a:t>
            </a:r>
            <a:r>
              <a:rPr spc="70" dirty="0"/>
              <a:t>language</a:t>
            </a:r>
            <a:r>
              <a:rPr spc="-5" dirty="0"/>
              <a:t>  </a:t>
            </a:r>
            <a:r>
              <a:rPr dirty="0"/>
              <a:t>for</a:t>
            </a:r>
            <a:r>
              <a:rPr spc="-5" dirty="0"/>
              <a:t>  </a:t>
            </a:r>
            <a:r>
              <a:rPr spc="-10" dirty="0"/>
              <a:t>relational </a:t>
            </a:r>
            <a:r>
              <a:rPr spc="75" dirty="0"/>
              <a:t>database</a:t>
            </a:r>
            <a:r>
              <a:rPr spc="-15" dirty="0"/>
              <a:t> </a:t>
            </a:r>
            <a:r>
              <a:rPr spc="60" dirty="0"/>
              <a:t>management</a:t>
            </a:r>
            <a:r>
              <a:rPr spc="-10" dirty="0"/>
              <a:t> </a:t>
            </a:r>
            <a:r>
              <a:rPr spc="110" dirty="0"/>
              <a:t>systems</a:t>
            </a:r>
            <a:r>
              <a:rPr spc="-10" dirty="0"/>
              <a:t> </a:t>
            </a:r>
            <a:r>
              <a:rPr spc="100" dirty="0"/>
              <a:t>(RDBMS).</a:t>
            </a:r>
          </a:p>
          <a:p>
            <a:pPr marL="12700" marR="5715" algn="just">
              <a:lnSpc>
                <a:spcPct val="115100"/>
              </a:lnSpc>
            </a:pPr>
            <a:r>
              <a:rPr spc="180" dirty="0"/>
              <a:t>SQL</a:t>
            </a:r>
            <a:r>
              <a:rPr spc="320" dirty="0"/>
              <a:t> </a:t>
            </a:r>
            <a:r>
              <a:rPr spc="60" dirty="0"/>
              <a:t>is</a:t>
            </a:r>
            <a:r>
              <a:rPr spc="320" dirty="0"/>
              <a:t> </a:t>
            </a:r>
            <a:r>
              <a:rPr spc="70" dirty="0"/>
              <a:t>a</a:t>
            </a:r>
            <a:r>
              <a:rPr spc="325" dirty="0"/>
              <a:t> </a:t>
            </a:r>
            <a:r>
              <a:rPr spc="65" dirty="0"/>
              <a:t>very</a:t>
            </a:r>
            <a:r>
              <a:rPr spc="320" dirty="0"/>
              <a:t> </a:t>
            </a:r>
            <a:r>
              <a:rPr dirty="0"/>
              <a:t>powerful</a:t>
            </a:r>
            <a:r>
              <a:rPr spc="325" dirty="0"/>
              <a:t> </a:t>
            </a:r>
            <a:r>
              <a:rPr dirty="0"/>
              <a:t>tool</a:t>
            </a:r>
            <a:r>
              <a:rPr spc="320" dirty="0"/>
              <a:t> </a:t>
            </a:r>
            <a:r>
              <a:rPr spc="95" dirty="0"/>
              <a:t>because</a:t>
            </a:r>
            <a:r>
              <a:rPr spc="325" dirty="0"/>
              <a:t> </a:t>
            </a:r>
            <a:r>
              <a:rPr dirty="0"/>
              <a:t>it</a:t>
            </a:r>
            <a:r>
              <a:rPr spc="320" dirty="0"/>
              <a:t> </a:t>
            </a:r>
            <a:r>
              <a:rPr spc="60" dirty="0"/>
              <a:t>is</a:t>
            </a:r>
            <a:r>
              <a:rPr spc="325" dirty="0"/>
              <a:t> </a:t>
            </a:r>
            <a:r>
              <a:rPr spc="125" dirty="0"/>
              <a:t>good</a:t>
            </a:r>
            <a:r>
              <a:rPr spc="320" dirty="0"/>
              <a:t> </a:t>
            </a:r>
            <a:r>
              <a:rPr dirty="0"/>
              <a:t>for</a:t>
            </a:r>
            <a:r>
              <a:rPr spc="325" dirty="0"/>
              <a:t> </a:t>
            </a:r>
            <a:r>
              <a:rPr dirty="0"/>
              <a:t>creating</a:t>
            </a:r>
            <a:r>
              <a:rPr spc="320" dirty="0"/>
              <a:t> </a:t>
            </a:r>
            <a:r>
              <a:rPr spc="80" dirty="0"/>
              <a:t>and</a:t>
            </a:r>
            <a:r>
              <a:rPr spc="325" dirty="0"/>
              <a:t> </a:t>
            </a:r>
            <a:r>
              <a:rPr spc="75" dirty="0"/>
              <a:t>managing</a:t>
            </a:r>
            <a:r>
              <a:rPr spc="320" dirty="0"/>
              <a:t> </a:t>
            </a:r>
            <a:r>
              <a:rPr dirty="0"/>
              <a:t>large</a:t>
            </a:r>
            <a:r>
              <a:rPr spc="325" dirty="0"/>
              <a:t> </a:t>
            </a:r>
            <a:r>
              <a:rPr spc="55" dirty="0"/>
              <a:t>databases, </a:t>
            </a:r>
            <a:r>
              <a:rPr spc="60" dirty="0"/>
              <a:t>which</a:t>
            </a:r>
            <a:r>
              <a:rPr spc="120" dirty="0"/>
              <a:t> </a:t>
            </a:r>
            <a:r>
              <a:rPr spc="75" dirty="0"/>
              <a:t>most</a:t>
            </a:r>
            <a:r>
              <a:rPr spc="120" dirty="0"/>
              <a:t> </a:t>
            </a:r>
            <a:r>
              <a:rPr dirty="0"/>
              <a:t>tech</a:t>
            </a:r>
            <a:r>
              <a:rPr spc="125" dirty="0"/>
              <a:t> </a:t>
            </a:r>
            <a:r>
              <a:rPr spc="50" dirty="0"/>
              <a:t>corporations</a:t>
            </a:r>
            <a:r>
              <a:rPr spc="120" dirty="0"/>
              <a:t> </a:t>
            </a:r>
            <a:r>
              <a:rPr spc="-10" dirty="0"/>
              <a:t>utilize,</a:t>
            </a:r>
            <a:r>
              <a:rPr spc="125" dirty="0"/>
              <a:t> </a:t>
            </a:r>
            <a:r>
              <a:rPr spc="80" dirty="0"/>
              <a:t>and</a:t>
            </a:r>
            <a:r>
              <a:rPr spc="120" dirty="0"/>
              <a:t> </a:t>
            </a:r>
            <a:r>
              <a:rPr spc="65" dirty="0"/>
              <a:t>also</a:t>
            </a:r>
            <a:r>
              <a:rPr spc="125" dirty="0"/>
              <a:t> </a:t>
            </a:r>
            <a:r>
              <a:rPr spc="65" dirty="0"/>
              <a:t>enables</a:t>
            </a:r>
            <a:r>
              <a:rPr spc="120" dirty="0"/>
              <a:t> </a:t>
            </a:r>
            <a:r>
              <a:rPr spc="85" dirty="0"/>
              <a:t>you</a:t>
            </a:r>
            <a:r>
              <a:rPr spc="125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perform</a:t>
            </a:r>
            <a:r>
              <a:rPr spc="125" dirty="0"/>
              <a:t> </a:t>
            </a:r>
            <a:r>
              <a:rPr spc="75" dirty="0"/>
              <a:t>many</a:t>
            </a:r>
            <a:r>
              <a:rPr spc="120" dirty="0"/>
              <a:t> </a:t>
            </a:r>
            <a:r>
              <a:rPr spc="45" dirty="0"/>
              <a:t>functions</a:t>
            </a:r>
            <a:r>
              <a:rPr spc="125" dirty="0"/>
              <a:t> </a:t>
            </a:r>
            <a:r>
              <a:rPr dirty="0"/>
              <a:t>at</a:t>
            </a:r>
            <a:r>
              <a:rPr spc="120" dirty="0"/>
              <a:t> </a:t>
            </a:r>
            <a:r>
              <a:rPr spc="45" dirty="0"/>
              <a:t>high </a:t>
            </a:r>
            <a:r>
              <a:rPr dirty="0"/>
              <a:t>efficiency</a:t>
            </a:r>
            <a:r>
              <a:rPr spc="110" dirty="0"/>
              <a:t> </a:t>
            </a:r>
            <a:r>
              <a:rPr spc="80" dirty="0"/>
              <a:t>and</a:t>
            </a:r>
            <a:r>
              <a:rPr spc="110" dirty="0"/>
              <a:t> </a:t>
            </a:r>
            <a:r>
              <a:rPr spc="45" dirty="0"/>
              <a:t>speed.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054" y="0"/>
            <a:ext cx="829094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3193578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3565053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3936528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4308003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5489969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5861444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6232919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6604394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6975869"/>
            <a:ext cx="85725" cy="85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2009488"/>
            <a:ext cx="8834120" cy="652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16100"/>
              </a:lnSpc>
              <a:spcBef>
                <a:spcPts val="100"/>
              </a:spcBef>
            </a:pPr>
            <a:r>
              <a:rPr sz="2100" spc="125" dirty="0">
                <a:solidFill>
                  <a:srgbClr val="FFFFFF"/>
                </a:solidFill>
                <a:latin typeface="Trebuchet MS"/>
                <a:cs typeface="Trebuchet MS"/>
              </a:rPr>
              <a:t>Bee-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Cycle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bicycle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company.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1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categories:</a:t>
            </a:r>
            <a:endParaRPr sz="2100">
              <a:latin typeface="Trebuchet MS"/>
              <a:cs typeface="Trebuchet MS"/>
            </a:endParaRPr>
          </a:p>
          <a:p>
            <a:pPr marL="465455" marR="4017010">
              <a:lnSpc>
                <a:spcPct val="116100"/>
              </a:lnSpc>
              <a:spcBef>
                <a:spcPts val="1914"/>
              </a:spcBef>
            </a:pP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Bikes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(eg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Touring,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Mountain,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etc)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Accessories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(eg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Helm,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Lights,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etc)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Clothing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(eg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Sock,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Jersey,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etc)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(eg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wheels,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pedal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etc)</a:t>
            </a:r>
            <a:endParaRPr sz="2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325"/>
              </a:spcBef>
            </a:pP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used,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namely:</a:t>
            </a:r>
            <a:endParaRPr sz="2100">
              <a:latin typeface="Trebuchet MS"/>
              <a:cs typeface="Trebuchet MS"/>
            </a:endParaRPr>
          </a:p>
          <a:p>
            <a:pPr marL="465455" marR="3190875">
              <a:lnSpc>
                <a:spcPct val="116100"/>
              </a:lnSpc>
              <a:spcBef>
                <a:spcPts val="1535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dim_product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dim_customer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dim_territory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dim_geography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Geography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fact_sales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Transaction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detail</a:t>
            </a:r>
            <a:endParaRPr sz="21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  <a:spcBef>
                <a:spcPts val="1905"/>
              </a:spcBef>
            </a:pP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0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SQLite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6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RDBMS,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try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dive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13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important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actionable</a:t>
            </a:r>
            <a:r>
              <a:rPr sz="2100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00" dirty="0"/>
              <a:t>Preliminary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007432"/>
            <a:ext cx="8401049" cy="7248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90" dirty="0"/>
              <a:t>Tables</a:t>
            </a:r>
            <a:r>
              <a:rPr sz="5600" spc="-140" dirty="0"/>
              <a:t> </a:t>
            </a:r>
            <a:r>
              <a:rPr sz="5600" spc="290" dirty="0"/>
              <a:t>Relation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9654107" y="2494026"/>
            <a:ext cx="6970395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275" dirty="0">
                <a:solidFill>
                  <a:srgbClr val="FFA500"/>
                </a:solidFill>
                <a:latin typeface="Trebuchet MS"/>
                <a:cs typeface="Trebuchet MS"/>
              </a:rPr>
              <a:t>Business</a:t>
            </a:r>
            <a:r>
              <a:rPr sz="5600" b="1" spc="-130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5600" b="1" spc="310" dirty="0">
                <a:solidFill>
                  <a:srgbClr val="FFA500"/>
                </a:solidFill>
                <a:latin typeface="Trebuchet MS"/>
                <a:cs typeface="Trebuchet MS"/>
              </a:rPr>
              <a:t>Questions</a:t>
            </a:r>
            <a:endParaRPr sz="5600">
              <a:latin typeface="Trebuchet MS"/>
              <a:cs typeface="Trebuchet MS"/>
            </a:endParaRPr>
          </a:p>
          <a:p>
            <a:pPr marL="614680" indent="-333375">
              <a:lnSpc>
                <a:spcPct val="100000"/>
              </a:lnSpc>
              <a:spcBef>
                <a:spcPts val="2565"/>
              </a:spcBef>
              <a:buAutoNum type="arabicPeriod"/>
              <a:tabLst>
                <a:tab pos="61468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Purchased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614680" indent="-38290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468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Biggest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614680" indent="-39243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4680" algn="l"/>
              </a:tabLst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Biggest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Purchases</a:t>
            </a:r>
            <a:endParaRPr sz="2400">
              <a:latin typeface="Trebuchet MS"/>
              <a:cs typeface="Trebuchet MS"/>
            </a:endParaRPr>
          </a:p>
          <a:p>
            <a:pPr marL="614680" indent="-39433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468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Territory</a:t>
            </a:r>
            <a:endParaRPr sz="2400">
              <a:latin typeface="Trebuchet MS"/>
              <a:cs typeface="Trebuchet MS"/>
            </a:endParaRPr>
          </a:p>
          <a:p>
            <a:pPr marL="615315" indent="-38417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5315" algn="l"/>
              </a:tabLst>
            </a:pP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Shipping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endParaRPr sz="2400">
              <a:latin typeface="Trebuchet MS"/>
              <a:cs typeface="Trebuchet MS"/>
            </a:endParaRPr>
          </a:p>
          <a:p>
            <a:pPr marL="614680" indent="-3886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4680" algn="l"/>
              </a:tabLst>
            </a:pP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Promo</a:t>
            </a:r>
            <a:endParaRPr sz="2400">
              <a:latin typeface="Trebuchet MS"/>
              <a:cs typeface="Trebuchet MS"/>
            </a:endParaRPr>
          </a:p>
          <a:p>
            <a:pPr marL="615315" indent="-37274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1531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Older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rebuchet MS"/>
                <a:cs typeface="Trebuchet MS"/>
              </a:rPr>
              <a:t>Persons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Promotion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272929"/>
            <a:ext cx="16222980" cy="2028189"/>
          </a:xfrm>
          <a:custGeom>
            <a:avLst/>
            <a:gdLst/>
            <a:ahLst/>
            <a:cxnLst/>
            <a:rect l="l" t="t" r="r" b="b"/>
            <a:pathLst>
              <a:path w="16222980" h="2028190">
                <a:moveTo>
                  <a:pt x="16055752" y="2027870"/>
                </a:moveTo>
                <a:lnTo>
                  <a:pt x="174847" y="2027870"/>
                </a:lnTo>
                <a:lnTo>
                  <a:pt x="146820" y="2024642"/>
                </a:lnTo>
                <a:lnTo>
                  <a:pt x="106722" y="2010310"/>
                </a:lnTo>
                <a:lnTo>
                  <a:pt x="71351" y="1987822"/>
                </a:lnTo>
                <a:lnTo>
                  <a:pt x="41850" y="1958321"/>
                </a:lnTo>
                <a:lnTo>
                  <a:pt x="19362" y="1922950"/>
                </a:lnTo>
                <a:lnTo>
                  <a:pt x="5031" y="1882853"/>
                </a:lnTo>
                <a:lnTo>
                  <a:pt x="0" y="1839173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890130"/>
                </a:lnTo>
                <a:lnTo>
                  <a:pt x="16188748" y="1958321"/>
                </a:lnTo>
                <a:lnTo>
                  <a:pt x="16159247" y="1987822"/>
                </a:lnTo>
                <a:lnTo>
                  <a:pt x="16123876" y="2010310"/>
                </a:lnTo>
                <a:lnTo>
                  <a:pt x="16083779" y="2024642"/>
                </a:lnTo>
                <a:lnTo>
                  <a:pt x="16055752" y="2027870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8365" y="7397370"/>
            <a:ext cx="1603121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Bicycle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accessories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(especially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bottles</a:t>
            </a:r>
            <a:r>
              <a:rPr sz="2400" spc="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and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1B1B1B"/>
                </a:solidFill>
                <a:latin typeface="Trebuchet MS"/>
                <a:cs typeface="Trebuchet MS"/>
              </a:rPr>
              <a:t>cages)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become</a:t>
            </a:r>
            <a:r>
              <a:rPr sz="2400" spc="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product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category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with</a:t>
            </a:r>
            <a:r>
              <a:rPr sz="2400" spc="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most</a:t>
            </a:r>
            <a:r>
              <a:rPr sz="2400" spc="2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purchased</a:t>
            </a:r>
            <a:r>
              <a:rPr sz="2400" spc="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by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customers.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can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communicate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give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advice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to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product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team to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improve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or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develop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new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innovation to </a:t>
            </a:r>
            <a:r>
              <a:rPr sz="2400" spc="35" dirty="0">
                <a:solidFill>
                  <a:srgbClr val="1B1B1B"/>
                </a:solidFill>
                <a:latin typeface="Trebuchet MS"/>
                <a:cs typeface="Trebuchet MS"/>
              </a:rPr>
              <a:t>our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accessories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product.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For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B1B1B"/>
                </a:solidFill>
                <a:latin typeface="Trebuchet MS"/>
                <a:cs typeface="Trebuchet MS"/>
              </a:rPr>
              <a:t>marketing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team,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can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give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advice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improve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B1B1B"/>
                </a:solidFill>
                <a:latin typeface="Trebuchet MS"/>
                <a:cs typeface="Trebuchet MS"/>
              </a:rPr>
              <a:t>promotion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strategy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for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the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improved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product.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07439"/>
            <a:ext cx="16230597" cy="2533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75" dirty="0"/>
              <a:t>Top</a:t>
            </a:r>
            <a:r>
              <a:rPr spc="-170" dirty="0"/>
              <a:t> </a:t>
            </a:r>
            <a:r>
              <a:rPr spc="335" dirty="0"/>
              <a:t>5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70" dirty="0"/>
              <a:t> </a:t>
            </a:r>
            <a:r>
              <a:rPr spc="565" dirty="0"/>
              <a:t>Most</a:t>
            </a:r>
            <a:r>
              <a:rPr spc="-165" dirty="0"/>
              <a:t> </a:t>
            </a:r>
            <a:r>
              <a:rPr spc="420" dirty="0"/>
              <a:t>Purchased</a:t>
            </a:r>
            <a:r>
              <a:rPr spc="-170" dirty="0"/>
              <a:t> </a:t>
            </a:r>
            <a:r>
              <a:rPr spc="340" dirty="0"/>
              <a:t>Product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906532"/>
            <a:ext cx="16222980" cy="1351915"/>
          </a:xfrm>
          <a:custGeom>
            <a:avLst/>
            <a:gdLst/>
            <a:ahLst/>
            <a:cxnLst/>
            <a:rect l="l" t="t" r="r" b="b"/>
            <a:pathLst>
              <a:path w="16222980" h="1351915">
                <a:moveTo>
                  <a:pt x="16040100" y="1351767"/>
                </a:moveTo>
                <a:lnTo>
                  <a:pt x="190500" y="1351767"/>
                </a:lnTo>
                <a:lnTo>
                  <a:pt x="146820" y="1346736"/>
                </a:lnTo>
                <a:lnTo>
                  <a:pt x="106722" y="1332404"/>
                </a:lnTo>
                <a:lnTo>
                  <a:pt x="71351" y="1309916"/>
                </a:lnTo>
                <a:lnTo>
                  <a:pt x="41850" y="1280415"/>
                </a:lnTo>
                <a:lnTo>
                  <a:pt x="19362" y="1245044"/>
                </a:lnTo>
                <a:lnTo>
                  <a:pt x="5031" y="1204947"/>
                </a:lnTo>
                <a:lnTo>
                  <a:pt x="0" y="1161267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212223"/>
                </a:lnTo>
                <a:lnTo>
                  <a:pt x="16188748" y="1280415"/>
                </a:lnTo>
                <a:lnTo>
                  <a:pt x="16159247" y="1309916"/>
                </a:lnTo>
                <a:lnTo>
                  <a:pt x="16123876" y="1332404"/>
                </a:lnTo>
                <a:lnTo>
                  <a:pt x="16083779" y="1346736"/>
                </a:lnTo>
                <a:lnTo>
                  <a:pt x="16040100" y="1351767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2316" y="8107173"/>
            <a:ext cx="1566354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085" marR="5080" indent="-1049020">
              <a:lnSpc>
                <a:spcPct val="114599"/>
              </a:lnSpc>
              <a:spcBef>
                <a:spcPts val="100"/>
              </a:spcBef>
            </a:pP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can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see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road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bikes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B1B1B"/>
                </a:solidFill>
                <a:latin typeface="Trebuchet MS"/>
                <a:cs typeface="Trebuchet MS"/>
              </a:rPr>
              <a:t>produce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biggest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profit.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need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monitor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this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condition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while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also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trying</a:t>
            </a:r>
            <a:r>
              <a:rPr sz="2400" spc="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think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other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strategies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improve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other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products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such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1B1B1B"/>
                </a:solidFill>
                <a:latin typeface="Trebuchet MS"/>
                <a:cs typeface="Trebuchet MS"/>
              </a:rPr>
              <a:t>as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mountain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bikes,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touring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bikes,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1B1B1B"/>
                </a:solidFill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75" dirty="0"/>
              <a:t>Top</a:t>
            </a:r>
            <a:r>
              <a:rPr spc="-225" dirty="0"/>
              <a:t> </a:t>
            </a:r>
            <a:r>
              <a:rPr dirty="0"/>
              <a:t>10</a:t>
            </a:r>
            <a:r>
              <a:rPr spc="-225" dirty="0"/>
              <a:t> </a:t>
            </a:r>
            <a:r>
              <a:rPr spc="475" dirty="0"/>
              <a:t>Biggest</a:t>
            </a:r>
            <a:r>
              <a:rPr spc="-225" dirty="0"/>
              <a:t> </a:t>
            </a:r>
            <a:r>
              <a:rPr spc="260" dirty="0"/>
              <a:t>Profit</a:t>
            </a:r>
            <a:r>
              <a:rPr spc="-225" dirty="0"/>
              <a:t> </a:t>
            </a:r>
            <a:r>
              <a:rPr spc="340" dirty="0"/>
              <a:t>Product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07439"/>
            <a:ext cx="16230599" cy="5210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822051"/>
            <a:ext cx="16222980" cy="1436370"/>
          </a:xfrm>
          <a:custGeom>
            <a:avLst/>
            <a:gdLst/>
            <a:ahLst/>
            <a:cxnLst/>
            <a:rect l="l" t="t" r="r" b="b"/>
            <a:pathLst>
              <a:path w="16222980" h="1436370">
                <a:moveTo>
                  <a:pt x="16040100" y="1436248"/>
                </a:moveTo>
                <a:lnTo>
                  <a:pt x="190500" y="1436248"/>
                </a:lnTo>
                <a:lnTo>
                  <a:pt x="146820" y="1431216"/>
                </a:lnTo>
                <a:lnTo>
                  <a:pt x="106722" y="1416885"/>
                </a:lnTo>
                <a:lnTo>
                  <a:pt x="71351" y="1394397"/>
                </a:lnTo>
                <a:lnTo>
                  <a:pt x="41850" y="1364896"/>
                </a:lnTo>
                <a:lnTo>
                  <a:pt x="19362" y="1329525"/>
                </a:lnTo>
                <a:lnTo>
                  <a:pt x="5031" y="1289427"/>
                </a:lnTo>
                <a:lnTo>
                  <a:pt x="0" y="1245748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296704"/>
                </a:lnTo>
                <a:lnTo>
                  <a:pt x="16188748" y="1364896"/>
                </a:lnTo>
                <a:lnTo>
                  <a:pt x="16159247" y="1394397"/>
                </a:lnTo>
                <a:lnTo>
                  <a:pt x="16123876" y="1416885"/>
                </a:lnTo>
                <a:lnTo>
                  <a:pt x="16083779" y="1431216"/>
                </a:lnTo>
                <a:lnTo>
                  <a:pt x="16040100" y="1436248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1945" y="8060792"/>
            <a:ext cx="154044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2975" marR="5080" indent="-930910">
              <a:lnSpc>
                <a:spcPct val="114599"/>
              </a:lnSpc>
              <a:spcBef>
                <a:spcPts val="100"/>
              </a:spcBef>
            </a:pP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can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conclude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these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customers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are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most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loyal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customers.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It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is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1B1B1B"/>
                </a:solidFill>
                <a:latin typeface="Trebuchet MS"/>
                <a:cs typeface="Trebuchet MS"/>
              </a:rPr>
              <a:t>highly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B1B1B"/>
                </a:solidFill>
                <a:latin typeface="Trebuchet MS"/>
                <a:cs typeface="Trebuchet MS"/>
              </a:rPr>
              <a:t>recommended</a:t>
            </a:r>
            <a:r>
              <a:rPr sz="2400" spc="-3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maintain </a:t>
            </a:r>
            <a:r>
              <a:rPr sz="2400" spc="165" dirty="0">
                <a:solidFill>
                  <a:srgbClr val="1B1B1B"/>
                </a:solidFill>
                <a:latin typeface="Trebuchet MS"/>
                <a:cs typeface="Trebuchet MS"/>
              </a:rPr>
              <a:t>good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relations with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these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customers,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like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give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them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rewards,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or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discount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for certain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B1B1B"/>
                </a:solidFill>
                <a:latin typeface="Trebuchet MS"/>
                <a:cs typeface="Trebuchet MS"/>
              </a:rPr>
              <a:t>products.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07439"/>
            <a:ext cx="16230599" cy="4819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75" dirty="0"/>
              <a:t>Top</a:t>
            </a:r>
            <a:r>
              <a:rPr spc="-175" dirty="0"/>
              <a:t> </a:t>
            </a:r>
            <a:r>
              <a:rPr spc="335" dirty="0"/>
              <a:t>5</a:t>
            </a:r>
            <a:r>
              <a:rPr spc="-170" dirty="0"/>
              <a:t> </a:t>
            </a:r>
            <a:r>
              <a:rPr spc="475" dirty="0"/>
              <a:t>Biggest</a:t>
            </a:r>
            <a:r>
              <a:rPr spc="-170" dirty="0"/>
              <a:t> </a:t>
            </a:r>
            <a:r>
              <a:rPr spc="470" dirty="0"/>
              <a:t>Customer</a:t>
            </a:r>
            <a:r>
              <a:rPr spc="-170" dirty="0"/>
              <a:t> </a:t>
            </a:r>
            <a:r>
              <a:rPr spc="385" dirty="0"/>
              <a:t>Purchases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195764"/>
            <a:ext cx="16222980" cy="2063114"/>
          </a:xfrm>
          <a:custGeom>
            <a:avLst/>
            <a:gdLst/>
            <a:ahLst/>
            <a:cxnLst/>
            <a:rect l="l" t="t" r="r" b="b"/>
            <a:pathLst>
              <a:path w="16222980" h="2063115">
                <a:moveTo>
                  <a:pt x="16040100" y="2062535"/>
                </a:moveTo>
                <a:lnTo>
                  <a:pt x="190500" y="2062535"/>
                </a:lnTo>
                <a:lnTo>
                  <a:pt x="146820" y="2057504"/>
                </a:lnTo>
                <a:lnTo>
                  <a:pt x="106722" y="2043172"/>
                </a:lnTo>
                <a:lnTo>
                  <a:pt x="71351" y="2020684"/>
                </a:lnTo>
                <a:lnTo>
                  <a:pt x="41850" y="1991183"/>
                </a:lnTo>
                <a:lnTo>
                  <a:pt x="19362" y="1955812"/>
                </a:lnTo>
                <a:lnTo>
                  <a:pt x="5031" y="1915715"/>
                </a:lnTo>
                <a:lnTo>
                  <a:pt x="0" y="1872035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922992"/>
                </a:lnTo>
                <a:lnTo>
                  <a:pt x="16188748" y="1991183"/>
                </a:lnTo>
                <a:lnTo>
                  <a:pt x="16159247" y="2020684"/>
                </a:lnTo>
                <a:lnTo>
                  <a:pt x="16123876" y="2043172"/>
                </a:lnTo>
                <a:lnTo>
                  <a:pt x="16083779" y="2057504"/>
                </a:lnTo>
                <a:lnTo>
                  <a:pt x="16040100" y="206253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7883" y="7329730"/>
            <a:ext cx="1611249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see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branch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store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Australia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have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biggest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profit,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meanwhile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branch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store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Southeast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B1B1B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United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States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have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the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lowest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profit.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have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to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maintain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relationship with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our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customers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in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branch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store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Australia.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For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Southeast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United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States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branch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store,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must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do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deep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analyze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get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the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answer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why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profit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area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is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low,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before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do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action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related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this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problem.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362" y="2207438"/>
            <a:ext cx="9363073" cy="4791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Profit</a:t>
            </a:r>
            <a:r>
              <a:rPr spc="-165" dirty="0"/>
              <a:t> </a:t>
            </a:r>
            <a:r>
              <a:rPr spc="285" dirty="0"/>
              <a:t>Total</a:t>
            </a:r>
            <a:r>
              <a:rPr spc="-160" dirty="0"/>
              <a:t> </a:t>
            </a:r>
            <a:r>
              <a:rPr spc="325" dirty="0"/>
              <a:t>Each</a:t>
            </a:r>
            <a:r>
              <a:rPr spc="-160" dirty="0"/>
              <a:t> </a:t>
            </a:r>
            <a:r>
              <a:rPr spc="450" dirty="0"/>
              <a:t>Store</a:t>
            </a:r>
            <a:r>
              <a:rPr spc="-160" dirty="0"/>
              <a:t> </a:t>
            </a:r>
            <a:r>
              <a:rPr spc="290" dirty="0"/>
              <a:t>Territory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800934"/>
            <a:ext cx="16222980" cy="1483995"/>
          </a:xfrm>
          <a:custGeom>
            <a:avLst/>
            <a:gdLst/>
            <a:ahLst/>
            <a:cxnLst/>
            <a:rect l="l" t="t" r="r" b="b"/>
            <a:pathLst>
              <a:path w="16222980" h="1483995">
                <a:moveTo>
                  <a:pt x="16040100" y="1483852"/>
                </a:moveTo>
                <a:lnTo>
                  <a:pt x="190500" y="1483852"/>
                </a:lnTo>
                <a:lnTo>
                  <a:pt x="146820" y="1478821"/>
                </a:lnTo>
                <a:lnTo>
                  <a:pt x="106722" y="1464490"/>
                </a:lnTo>
                <a:lnTo>
                  <a:pt x="71351" y="1442002"/>
                </a:lnTo>
                <a:lnTo>
                  <a:pt x="41850" y="1412501"/>
                </a:lnTo>
                <a:lnTo>
                  <a:pt x="19362" y="1377130"/>
                </a:lnTo>
                <a:lnTo>
                  <a:pt x="5031" y="1337032"/>
                </a:lnTo>
                <a:lnTo>
                  <a:pt x="0" y="1293352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344309"/>
                </a:lnTo>
                <a:lnTo>
                  <a:pt x="16188748" y="1412501"/>
                </a:lnTo>
                <a:lnTo>
                  <a:pt x="16159247" y="1442002"/>
                </a:lnTo>
                <a:lnTo>
                  <a:pt x="16123876" y="1464490"/>
                </a:lnTo>
                <a:lnTo>
                  <a:pt x="16083779" y="1478821"/>
                </a:lnTo>
                <a:lnTo>
                  <a:pt x="16040100" y="1483852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981" y="7858700"/>
            <a:ext cx="157943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229" dirty="0">
                <a:solidFill>
                  <a:srgbClr val="1B1B1B"/>
                </a:solidFill>
                <a:latin typeface="Trebuchet MS"/>
                <a:cs typeface="Trebuchet MS"/>
              </a:rPr>
              <a:t>As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expected,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1B1B1B"/>
                </a:solidFill>
                <a:latin typeface="Trebuchet MS"/>
                <a:cs typeface="Trebuchet MS"/>
              </a:rPr>
              <a:t>bicycle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products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1B1B1B"/>
                </a:solidFill>
                <a:latin typeface="Trebuchet MS"/>
                <a:cs typeface="Trebuchet MS"/>
              </a:rPr>
              <a:t>spend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most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B1B1B"/>
                </a:solidFill>
                <a:latin typeface="Trebuchet MS"/>
                <a:cs typeface="Trebuchet MS"/>
              </a:rPr>
              <a:t>on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shipping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costs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B1B1B"/>
                </a:solidFill>
                <a:latin typeface="Trebuchet MS"/>
                <a:cs typeface="Trebuchet MS"/>
              </a:rPr>
              <a:t>compared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to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other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products.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need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Trebuchet MS"/>
                <a:cs typeface="Trebuchet MS"/>
              </a:rPr>
              <a:t>to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compare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shipper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B1B1B"/>
                </a:solidFill>
                <a:latin typeface="Trebuchet MS"/>
                <a:cs typeface="Trebuchet MS"/>
              </a:rPr>
              <a:t>agents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subscribe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with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several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other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shipper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B1B1B"/>
                </a:solidFill>
                <a:latin typeface="Trebuchet MS"/>
                <a:cs typeface="Trebuchet MS"/>
              </a:rPr>
              <a:t>agents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that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are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safe</a:t>
            </a:r>
            <a:r>
              <a:rPr sz="2400" spc="-1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B1B1B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1B1B1B"/>
                </a:solidFill>
                <a:latin typeface="Trebuchet MS"/>
                <a:cs typeface="Trebuchet MS"/>
              </a:rPr>
              <a:t> reliable,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but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have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lower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1B1B1B"/>
                </a:solidFill>
                <a:latin typeface="Trebuchet MS"/>
                <a:cs typeface="Trebuchet MS"/>
              </a:rPr>
              <a:t>costs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70" dirty="0"/>
              <a:t>Highest</a:t>
            </a:r>
            <a:r>
              <a:rPr spc="-155" dirty="0"/>
              <a:t> </a:t>
            </a:r>
            <a:r>
              <a:rPr spc="350" dirty="0"/>
              <a:t>Product</a:t>
            </a:r>
            <a:r>
              <a:rPr spc="-155" dirty="0"/>
              <a:t> </a:t>
            </a:r>
            <a:r>
              <a:rPr spc="540" dirty="0"/>
              <a:t>Shipping</a:t>
            </a:r>
            <a:r>
              <a:rPr spc="-155" dirty="0"/>
              <a:t> </a:t>
            </a:r>
            <a:r>
              <a:rPr spc="450" dirty="0"/>
              <a:t>Cost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07441"/>
            <a:ext cx="16230599" cy="4962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7958881"/>
            <a:ext cx="16222980" cy="1487170"/>
          </a:xfrm>
          <a:custGeom>
            <a:avLst/>
            <a:gdLst/>
            <a:ahLst/>
            <a:cxnLst/>
            <a:rect l="l" t="t" r="r" b="b"/>
            <a:pathLst>
              <a:path w="16222980" h="1487170">
                <a:moveTo>
                  <a:pt x="16091417" y="1487105"/>
                </a:moveTo>
                <a:lnTo>
                  <a:pt x="139182" y="1487105"/>
                </a:lnTo>
                <a:lnTo>
                  <a:pt x="106722" y="1475503"/>
                </a:lnTo>
                <a:lnTo>
                  <a:pt x="71351" y="1453015"/>
                </a:lnTo>
                <a:lnTo>
                  <a:pt x="41850" y="1423514"/>
                </a:lnTo>
                <a:lnTo>
                  <a:pt x="19362" y="1388143"/>
                </a:lnTo>
                <a:lnTo>
                  <a:pt x="5031" y="1348046"/>
                </a:lnTo>
                <a:lnTo>
                  <a:pt x="0" y="1304366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6040100" y="0"/>
                </a:lnTo>
                <a:lnTo>
                  <a:pt x="16083779" y="5031"/>
                </a:lnTo>
                <a:lnTo>
                  <a:pt x="16123876" y="19362"/>
                </a:lnTo>
                <a:lnTo>
                  <a:pt x="16159247" y="41850"/>
                </a:lnTo>
                <a:lnTo>
                  <a:pt x="16188748" y="71351"/>
                </a:lnTo>
                <a:lnTo>
                  <a:pt x="16211236" y="106722"/>
                </a:lnTo>
                <a:lnTo>
                  <a:pt x="16222966" y="139543"/>
                </a:lnTo>
                <a:lnTo>
                  <a:pt x="16222966" y="1355322"/>
                </a:lnTo>
                <a:lnTo>
                  <a:pt x="16188748" y="1423514"/>
                </a:lnTo>
                <a:lnTo>
                  <a:pt x="16159247" y="1453015"/>
                </a:lnTo>
                <a:lnTo>
                  <a:pt x="16123876" y="1475503"/>
                </a:lnTo>
                <a:lnTo>
                  <a:pt x="16091417" y="148710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9558" y="8016647"/>
            <a:ext cx="155092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spc="14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improve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1B1B1B"/>
                </a:solidFill>
                <a:latin typeface="Trebuchet MS"/>
                <a:cs typeface="Trebuchet MS"/>
              </a:rPr>
              <a:t>good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relations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with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customers,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B1B"/>
                </a:solidFill>
                <a:latin typeface="Trebuchet MS"/>
                <a:cs typeface="Trebuchet MS"/>
              </a:rPr>
              <a:t>we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B1B"/>
                </a:solidFill>
                <a:latin typeface="Trebuchet MS"/>
                <a:cs typeface="Trebuchet MS"/>
              </a:rPr>
              <a:t>need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occasionally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hold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promotions,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one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which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1B1B1B"/>
                </a:solidFill>
                <a:latin typeface="Trebuchet MS"/>
                <a:cs typeface="Trebuchet MS"/>
              </a:rPr>
              <a:t>New </a:t>
            </a:r>
            <a:r>
              <a:rPr sz="2400" spc="125" dirty="0">
                <a:solidFill>
                  <a:srgbClr val="1B1B1B"/>
                </a:solidFill>
                <a:latin typeface="Trebuchet MS"/>
                <a:cs typeface="Trebuchet MS"/>
              </a:rPr>
              <a:t>Year's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promo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where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the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lucky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customers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born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in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B1B1B"/>
                </a:solidFill>
                <a:latin typeface="Trebuchet MS"/>
                <a:cs typeface="Trebuchet MS"/>
              </a:rPr>
              <a:t>January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get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B1B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appropriate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discount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B1B1B"/>
                </a:solidFill>
                <a:latin typeface="Trebuchet MS"/>
                <a:cs typeface="Trebuchet MS"/>
              </a:rPr>
              <a:t>amount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(in</a:t>
            </a:r>
            <a:r>
              <a:rPr sz="2400" spc="-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this </a:t>
            </a:r>
            <a:r>
              <a:rPr sz="2400" spc="55" dirty="0">
                <a:solidFill>
                  <a:srgbClr val="1B1B1B"/>
                </a:solidFill>
                <a:latin typeface="Trebuchet MS"/>
                <a:cs typeface="Trebuchet MS"/>
              </a:rPr>
              <a:t>case, </a:t>
            </a:r>
            <a:r>
              <a:rPr sz="2400" spc="100" dirty="0">
                <a:solidFill>
                  <a:srgbClr val="1B1B1B"/>
                </a:solidFill>
                <a:latin typeface="Trebuchet MS"/>
                <a:cs typeface="Trebuchet MS"/>
              </a:rPr>
              <a:t>customers</a:t>
            </a:r>
            <a:r>
              <a:rPr sz="2400" spc="-4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get</a:t>
            </a:r>
            <a:r>
              <a:rPr sz="2400" spc="-4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295" dirty="0">
                <a:solidFill>
                  <a:srgbClr val="1B1B1B"/>
                </a:solidFill>
                <a:latin typeface="Trebuchet MS"/>
                <a:cs typeface="Trebuchet MS"/>
              </a:rPr>
              <a:t>7%</a:t>
            </a:r>
            <a:r>
              <a:rPr sz="2400" spc="-4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B1B"/>
                </a:solidFill>
                <a:latin typeface="Trebuchet MS"/>
                <a:cs typeface="Trebuchet MS"/>
              </a:rPr>
              <a:t>discount</a:t>
            </a:r>
            <a:r>
              <a:rPr sz="2400" spc="-4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from</a:t>
            </a:r>
            <a:r>
              <a:rPr sz="2400" spc="-4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their</a:t>
            </a:r>
            <a:r>
              <a:rPr sz="2400" spc="-40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B1B1B"/>
                </a:solidFill>
                <a:latin typeface="Trebuchet MS"/>
                <a:cs typeface="Trebuchet MS"/>
              </a:rPr>
              <a:t>total</a:t>
            </a:r>
            <a:r>
              <a:rPr sz="2400" spc="-45" dirty="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B1B"/>
                </a:solidFill>
                <a:latin typeface="Trebuchet MS"/>
                <a:cs typeface="Trebuchet MS"/>
              </a:rPr>
              <a:t>purchases).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65076"/>
            <a:ext cx="16245840" cy="10109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40" dirty="0"/>
              <a:t>New</a:t>
            </a:r>
            <a:r>
              <a:rPr spc="-175" dirty="0"/>
              <a:t> </a:t>
            </a:r>
            <a:r>
              <a:rPr spc="595" dirty="0"/>
              <a:t>Year</a:t>
            </a:r>
            <a:r>
              <a:rPr spc="-170" dirty="0"/>
              <a:t> </a:t>
            </a:r>
            <a:r>
              <a:rPr spc="600" dirty="0"/>
              <a:t>Promo</a:t>
            </a:r>
            <a:r>
              <a:rPr spc="-170" dirty="0"/>
              <a:t> </a:t>
            </a:r>
            <a:r>
              <a:rPr dirty="0"/>
              <a:t>(10</a:t>
            </a:r>
            <a:r>
              <a:rPr spc="-170" dirty="0"/>
              <a:t> </a:t>
            </a:r>
            <a:r>
              <a:rPr spc="325" dirty="0"/>
              <a:t>Lucky</a:t>
            </a:r>
            <a:r>
              <a:rPr spc="-170" dirty="0"/>
              <a:t> </a:t>
            </a:r>
            <a:r>
              <a:rPr spc="434" dirty="0"/>
              <a:t>Customer)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306" y="2207439"/>
            <a:ext cx="11753849" cy="5514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803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</vt:lpstr>
      <vt:lpstr>Trebuchet MS</vt:lpstr>
      <vt:lpstr>Office Theme</vt:lpstr>
      <vt:lpstr>Sales Performance Analysis</vt:lpstr>
      <vt:lpstr>Preliminary</vt:lpstr>
      <vt:lpstr>Tables Relation</vt:lpstr>
      <vt:lpstr>Top 5 the Most Purchased Product</vt:lpstr>
      <vt:lpstr>Top 10 Biggest Profit Product</vt:lpstr>
      <vt:lpstr>Top 5 Biggest Customer Purchases</vt:lpstr>
      <vt:lpstr>Profit Total Each Store Territory</vt:lpstr>
      <vt:lpstr>Highest Product Shipping Cost</vt:lpstr>
      <vt:lpstr>New Year Promo (10 Lucky Customer)</vt:lpstr>
      <vt:lpstr>Older Persons Promotion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: Bee-Cycle Sales Analysis</dc:title>
  <dc:creator>Aldimeola Alfarisy</dc:creator>
  <cp:keywords>DAFbBXIqfPg,BAE0ilPlwLg</cp:keywords>
  <cp:lastModifiedBy>D L</cp:lastModifiedBy>
  <cp:revision>1</cp:revision>
  <dcterms:created xsi:type="dcterms:W3CDTF">2024-07-05T13:35:51Z</dcterms:created>
  <dcterms:modified xsi:type="dcterms:W3CDTF">2024-07-05T13:39:06Z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2023-02-20T00:00:00Z</vt:filetime>
  </property>
</Properties>
</file>