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8" r:id="rId6"/>
    <p:sldId id="270" r:id="rId7"/>
    <p:sldId id="259" r:id="rId8"/>
    <p:sldId id="261" r:id="rId9"/>
    <p:sldId id="262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539552" y="4869160"/>
            <a:ext cx="68169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KINECT AR</a:t>
            </a:r>
            <a:endParaRPr lang="en-GB" sz="4000" b="1" dirty="0" smtClean="0"/>
          </a:p>
          <a:p>
            <a:r>
              <a:rPr lang="en-GB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TECHNICAL </a:t>
            </a:r>
            <a:r>
              <a:rPr lang="en-GB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COMPONENTS - BIS</a:t>
            </a:r>
            <a:endParaRPr lang="en-GB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5630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Orientation:</a:t>
            </a:r>
            <a:endParaRPr lang="en-GB" b="1" u="sng" dirty="0" smtClean="0"/>
          </a:p>
          <a:p>
            <a:pPr lvl="1"/>
            <a:r>
              <a:rPr lang="en-GB" dirty="0" smtClean="0"/>
              <a:t>=&gt; </a:t>
            </a:r>
            <a:r>
              <a:rPr lang="en-GB" dirty="0" smtClean="0"/>
              <a:t>... (TODO: explain </a:t>
            </a:r>
            <a:r>
              <a:rPr lang="en-GB" dirty="0" err="1" smtClean="0"/>
              <a:t>Kinect</a:t>
            </a:r>
            <a:r>
              <a:rPr lang="en-GB" dirty="0" smtClean="0"/>
              <a:t> image analysis method ...</a:t>
            </a:r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07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</a:p>
        </p:txBody>
      </p:sp>
      <p:pic>
        <p:nvPicPr>
          <p:cNvPr id="9" name="Image 8" descr="kinect_head_track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1916832"/>
            <a:ext cx="3198734" cy="4698140"/>
          </a:xfrm>
          <a:prstGeom prst="rect">
            <a:avLst/>
          </a:prstGeom>
        </p:spPr>
      </p:pic>
      <p:pic>
        <p:nvPicPr>
          <p:cNvPr id="10" name="Image 9" descr="IMG-20190527-WA00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1916832"/>
            <a:ext cx="1919213" cy="1440160"/>
          </a:xfrm>
          <a:prstGeom prst="rect">
            <a:avLst/>
          </a:prstGeom>
        </p:spPr>
      </p:pic>
      <p:pic>
        <p:nvPicPr>
          <p:cNvPr id="11" name="Image 10" descr="IMG-20190527-WA000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3501008"/>
            <a:ext cx="1919213" cy="1440160"/>
          </a:xfrm>
          <a:prstGeom prst="rect">
            <a:avLst/>
          </a:prstGeom>
        </p:spPr>
      </p:pic>
      <p:pic>
        <p:nvPicPr>
          <p:cNvPr id="12" name="Image 11" descr="IMG-20190527-WA000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8064" y="5085184"/>
            <a:ext cx="1919213" cy="144016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491880" y="404664"/>
            <a:ext cx="1885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!!!! TODO !!!!</a:t>
            </a:r>
            <a:endParaRPr lang="en-GB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65905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...</a:t>
            </a:r>
            <a:endParaRPr lang="en-GB" smtClean="0"/>
          </a:p>
          <a:p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 Hand tracking</a:t>
            </a:r>
          </a:p>
          <a:p>
            <a:pPr lvl="1"/>
            <a:r>
              <a:rPr lang="en-GB" dirty="0" smtClean="0"/>
              <a:t>=&gt; Using </a:t>
            </a:r>
            <a:r>
              <a:rPr lang="en-GB" dirty="0" err="1" smtClean="0"/>
              <a:t>Kinect</a:t>
            </a:r>
            <a:r>
              <a:rPr lang="en-GB" dirty="0" smtClean="0"/>
              <a:t> body frames</a:t>
            </a:r>
          </a:p>
          <a:p>
            <a:pPr lvl="1"/>
            <a:r>
              <a:rPr lang="en-GB" dirty="0" smtClean="0"/>
              <a:t>! – Tracking struggle when hands in front of body!</a:t>
            </a:r>
          </a:p>
          <a:p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 Could hold coloured devices to allow different types of interactions</a:t>
            </a:r>
          </a:p>
          <a:p>
            <a:pPr lvl="1"/>
            <a:r>
              <a:rPr lang="en-GB" dirty="0" smtClean="0"/>
              <a:t>=&gt; Colour tracking with </a:t>
            </a:r>
            <a:r>
              <a:rPr lang="en-GB" dirty="0" err="1" smtClean="0"/>
              <a:t>Kinect</a:t>
            </a:r>
            <a:r>
              <a:rPr lang="en-GB" dirty="0" smtClean="0"/>
              <a:t> RGB image (using </a:t>
            </a:r>
            <a:r>
              <a:rPr lang="en-GB" dirty="0" err="1" smtClean="0"/>
              <a:t>OpenCV</a:t>
            </a:r>
            <a:r>
              <a:rPr lang="en-GB" dirty="0" smtClean="0"/>
              <a:t>?)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27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HANDS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491880" y="404664"/>
            <a:ext cx="1885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!!!! TODO !!!!</a:t>
            </a:r>
            <a:endParaRPr lang="en-GB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860032" y="2276872"/>
            <a:ext cx="4104456" cy="16561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CLIENT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1172270"/>
            <a:ext cx="4176464" cy="316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SERVER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11760" y="1676326"/>
            <a:ext cx="172819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23528" y="4988694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KINECT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323528" y="376455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err="1" smtClean="0"/>
              <a:t>Kinect</a:t>
            </a:r>
            <a:r>
              <a:rPr lang="en-GB" b="1" dirty="0" smtClean="0"/>
              <a:t> SDK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323528" y="1604318"/>
            <a:ext cx="158417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Unity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dirty="0" err="1" smtClean="0"/>
              <a:t>SpaceBrew</a:t>
            </a:r>
            <a:r>
              <a:rPr lang="en-GB" sz="1400" dirty="0" smtClean="0"/>
              <a:t> client</a:t>
            </a:r>
            <a:endParaRPr lang="en-GB" sz="1400" dirty="0"/>
          </a:p>
          <a:p>
            <a:pPr>
              <a:buFontTx/>
              <a:buChar char="-"/>
            </a:pPr>
            <a:r>
              <a:rPr lang="en-GB" sz="1400" dirty="0"/>
              <a:t> </a:t>
            </a:r>
            <a:r>
              <a:rPr lang="en-GB" sz="1400" dirty="0" err="1" smtClean="0"/>
              <a:t>Kinect</a:t>
            </a:r>
            <a:r>
              <a:rPr lang="en-GB" sz="1400" dirty="0" smtClean="0"/>
              <a:t> </a:t>
            </a:r>
            <a:r>
              <a:rPr lang="en-GB" sz="1400" dirty="0" smtClean="0"/>
              <a:t>interface</a:t>
            </a:r>
          </a:p>
          <a:p>
            <a:pPr>
              <a:buFontTx/>
              <a:buChar char="-"/>
            </a:pPr>
            <a:r>
              <a:rPr lang="en-GB" sz="1400" b="1" dirty="0" smtClean="0"/>
              <a:t> </a:t>
            </a:r>
            <a:r>
              <a:rPr lang="en-GB" sz="1400" b="1" u="sng" dirty="0" smtClean="0"/>
              <a:t>Tracking module</a:t>
            </a:r>
            <a:endParaRPr lang="en-GB" sz="1400" b="1" u="sng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83768" y="1748334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err="1" smtClean="0"/>
              <a:t>SpaceBrew</a:t>
            </a:r>
            <a:endParaRPr lang="en-GB" b="1" dirty="0"/>
          </a:p>
        </p:txBody>
      </p:sp>
      <p:sp>
        <p:nvSpPr>
          <p:cNvPr id="9" name="Rectangle 8"/>
          <p:cNvSpPr/>
          <p:nvPr/>
        </p:nvSpPr>
        <p:spPr>
          <a:xfrm>
            <a:off x="2483768" y="268443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Node.js</a:t>
            </a:r>
            <a:endParaRPr lang="en-GB" b="1" dirty="0"/>
          </a:p>
        </p:txBody>
      </p:sp>
      <p:sp>
        <p:nvSpPr>
          <p:cNvPr id="18" name="Rectangle 17"/>
          <p:cNvSpPr/>
          <p:nvPr/>
        </p:nvSpPr>
        <p:spPr>
          <a:xfrm>
            <a:off x="1907704" y="1604318"/>
            <a:ext cx="2304256" cy="165618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uble flèche horizontale 21"/>
          <p:cNvSpPr/>
          <p:nvPr/>
        </p:nvSpPr>
        <p:spPr>
          <a:xfrm>
            <a:off x="1979712" y="2324398"/>
            <a:ext cx="36004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uble flèche horizontale 22"/>
          <p:cNvSpPr/>
          <p:nvPr/>
        </p:nvSpPr>
        <p:spPr>
          <a:xfrm rot="5400000">
            <a:off x="3059832" y="2324398"/>
            <a:ext cx="36004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5004048" y="2708920"/>
            <a:ext cx="1584176" cy="110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Unity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dirty="0" err="1" smtClean="0"/>
              <a:t>SpaceBrew</a:t>
            </a:r>
            <a:r>
              <a:rPr lang="en-GB" sz="1400" dirty="0" smtClean="0"/>
              <a:t> client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u="sng" dirty="0" smtClean="0"/>
              <a:t>(Orientation manager)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04048" y="465313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DISPLAY</a:t>
            </a:r>
          </a:p>
          <a:p>
            <a:pPr algn="ctr"/>
            <a:r>
              <a:rPr lang="en-GB" b="1" dirty="0" smtClean="0"/>
              <a:t>AR/VR</a:t>
            </a:r>
            <a:endParaRPr lang="en-GB" b="1" dirty="0"/>
          </a:p>
        </p:txBody>
      </p:sp>
      <p:sp>
        <p:nvSpPr>
          <p:cNvPr id="32" name="Flèche vers le bas 31"/>
          <p:cNvSpPr/>
          <p:nvPr/>
        </p:nvSpPr>
        <p:spPr>
          <a:xfrm>
            <a:off x="5652120" y="4149080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 vers le haut 32"/>
          <p:cNvSpPr/>
          <p:nvPr/>
        </p:nvSpPr>
        <p:spPr>
          <a:xfrm>
            <a:off x="1043608" y="4484638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 vers le haut 33"/>
          <p:cNvSpPr/>
          <p:nvPr/>
        </p:nvSpPr>
        <p:spPr>
          <a:xfrm>
            <a:off x="1043608" y="3332510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6588224" y="3093442"/>
            <a:ext cx="2232248" cy="7200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7092280" y="323745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Gyroscope</a:t>
            </a:r>
            <a:endParaRPr lang="en-GB" b="1" dirty="0"/>
          </a:p>
        </p:txBody>
      </p:sp>
      <p:sp>
        <p:nvSpPr>
          <p:cNvPr id="43" name="Flèche gauche 42"/>
          <p:cNvSpPr/>
          <p:nvPr/>
        </p:nvSpPr>
        <p:spPr>
          <a:xfrm>
            <a:off x="6660232" y="3309466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age 25" descr="comp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3476526"/>
            <a:ext cx="687389" cy="1556792"/>
          </a:xfrm>
          <a:prstGeom prst="rect">
            <a:avLst/>
          </a:prstGeom>
        </p:spPr>
      </p:pic>
      <p:pic>
        <p:nvPicPr>
          <p:cNvPr id="35" name="Image 34" descr="kine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5420742"/>
            <a:ext cx="1440160" cy="384522"/>
          </a:xfrm>
          <a:prstGeom prst="rect">
            <a:avLst/>
          </a:prstGeom>
        </p:spPr>
      </p:pic>
      <p:pic>
        <p:nvPicPr>
          <p:cNvPr id="37" name="Image 36" descr="pho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1916832"/>
            <a:ext cx="478363" cy="924373"/>
          </a:xfrm>
          <a:prstGeom prst="rect">
            <a:avLst/>
          </a:prstGeom>
        </p:spPr>
      </p:pic>
      <p:pic>
        <p:nvPicPr>
          <p:cNvPr id="40" name="Image 39" descr="vrheadse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1916832"/>
            <a:ext cx="1216165" cy="908323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323528" y="260648"/>
            <a:ext cx="3720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COMPONENTS – REVISITED</a:t>
            </a:r>
            <a:endParaRPr lang="en-GB" sz="2400" b="1" dirty="0"/>
          </a:p>
        </p:txBody>
      </p:sp>
      <p:sp>
        <p:nvSpPr>
          <p:cNvPr id="46" name="Flèche vers le haut 45"/>
          <p:cNvSpPr/>
          <p:nvPr/>
        </p:nvSpPr>
        <p:spPr>
          <a:xfrm>
            <a:off x="7740352" y="4149080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7092280" y="465313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CAMERA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/>
          <p:cNvSpPr txBox="1"/>
          <p:nvPr/>
        </p:nvSpPr>
        <p:spPr>
          <a:xfrm>
            <a:off x="5220072" y="260648"/>
            <a:ext cx="321421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 smtClean="0"/>
              <a:t>Requirements:</a:t>
            </a:r>
          </a:p>
          <a:p>
            <a:pPr>
              <a:buFontTx/>
              <a:buChar char="-"/>
            </a:pPr>
            <a:r>
              <a:rPr lang="en-GB" sz="1600" dirty="0" smtClean="0"/>
              <a:t> Hardware:</a:t>
            </a:r>
          </a:p>
          <a:p>
            <a:pPr lvl="1"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dirty="0" err="1" smtClean="0"/>
              <a:t>Kinect</a:t>
            </a:r>
            <a:r>
              <a:rPr lang="en-GB" sz="1600" dirty="0" smtClean="0"/>
              <a:t> v2</a:t>
            </a:r>
          </a:p>
          <a:p>
            <a:pPr>
              <a:buFontTx/>
              <a:buChar char="-"/>
            </a:pPr>
            <a:r>
              <a:rPr lang="en-GB" sz="1600" dirty="0" smtClean="0"/>
              <a:t> Software:</a:t>
            </a:r>
          </a:p>
          <a:p>
            <a:pPr lvl="1">
              <a:buFontTx/>
              <a:buChar char="-"/>
            </a:pPr>
            <a:r>
              <a:rPr lang="en-GB" sz="1600" dirty="0" smtClean="0"/>
              <a:t> Windows</a:t>
            </a:r>
          </a:p>
          <a:p>
            <a:pPr lvl="1">
              <a:buFontTx/>
              <a:buChar char="-"/>
            </a:pPr>
            <a:r>
              <a:rPr lang="en-GB" sz="1600" dirty="0" smtClean="0"/>
              <a:t> Unity</a:t>
            </a:r>
          </a:p>
          <a:p>
            <a:pPr lvl="1"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dirty="0" err="1" smtClean="0"/>
              <a:t>Kinect</a:t>
            </a:r>
            <a:r>
              <a:rPr lang="en-GB" sz="1600" dirty="0" smtClean="0"/>
              <a:t> SDK</a:t>
            </a:r>
          </a:p>
          <a:p>
            <a:pPr lvl="1"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dirty="0" err="1" smtClean="0"/>
              <a:t>SpaceBrew</a:t>
            </a:r>
            <a:endParaRPr lang="en-GB" sz="1600" dirty="0" smtClean="0"/>
          </a:p>
          <a:p>
            <a:pPr lvl="1">
              <a:buFontTx/>
              <a:buChar char="-"/>
            </a:pPr>
            <a:r>
              <a:rPr lang="en-GB" sz="1600" dirty="0" smtClean="0"/>
              <a:t> Node.js</a:t>
            </a:r>
          </a:p>
          <a:p>
            <a:endParaRPr lang="en-GB" sz="1600" dirty="0" smtClean="0"/>
          </a:p>
          <a:p>
            <a:r>
              <a:rPr lang="en-GB" sz="1600" b="1" u="sng" dirty="0" smtClean="0"/>
              <a:t>Role:</a:t>
            </a:r>
          </a:p>
          <a:p>
            <a:pPr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b="1" dirty="0" smtClean="0"/>
              <a:t>Inputs</a:t>
            </a:r>
            <a:r>
              <a:rPr lang="en-GB" sz="1600" dirty="0" smtClean="0"/>
              <a:t> from </a:t>
            </a:r>
            <a:r>
              <a:rPr lang="en-GB" sz="1600" dirty="0" err="1" smtClean="0"/>
              <a:t>Kinect</a:t>
            </a:r>
            <a:r>
              <a:rPr lang="en-GB" sz="1600" dirty="0" smtClean="0"/>
              <a:t>:</a:t>
            </a:r>
          </a:p>
          <a:p>
            <a:pPr lvl="1">
              <a:buFontTx/>
              <a:buChar char="-"/>
            </a:pPr>
            <a:r>
              <a:rPr lang="en-GB" sz="1600" dirty="0"/>
              <a:t> </a:t>
            </a:r>
            <a:r>
              <a:rPr lang="en-GB" sz="1600" dirty="0" smtClean="0"/>
              <a:t>RGB image</a:t>
            </a:r>
          </a:p>
          <a:p>
            <a:pPr lvl="1">
              <a:buFontTx/>
              <a:buChar char="-"/>
            </a:pPr>
            <a:r>
              <a:rPr lang="en-GB" sz="1600" dirty="0"/>
              <a:t> </a:t>
            </a:r>
            <a:r>
              <a:rPr lang="en-GB" sz="1600" dirty="0" smtClean="0"/>
              <a:t>Depth image</a:t>
            </a:r>
          </a:p>
          <a:p>
            <a:pPr lvl="1">
              <a:buFontTx/>
              <a:buChar char="-"/>
            </a:pPr>
            <a:r>
              <a:rPr lang="en-GB" sz="1600" dirty="0"/>
              <a:t> </a:t>
            </a:r>
            <a:r>
              <a:rPr lang="en-GB" sz="1600" dirty="0" smtClean="0"/>
              <a:t>Bodies/skeletons</a:t>
            </a:r>
          </a:p>
          <a:p>
            <a:pPr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b="1" dirty="0" smtClean="0"/>
              <a:t>Process</a:t>
            </a:r>
            <a:r>
              <a:rPr lang="en-GB" sz="1600" dirty="0" smtClean="0"/>
              <a:t> data</a:t>
            </a:r>
          </a:p>
          <a:p>
            <a:pPr lvl="1"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b="1" dirty="0" smtClean="0">
                <a:solidFill>
                  <a:srgbClr val="FF0000"/>
                </a:solidFill>
              </a:rPr>
              <a:t>Determine heads orientation</a:t>
            </a:r>
          </a:p>
          <a:p>
            <a:pPr lvl="1">
              <a:buFontTx/>
              <a:buChar char="-"/>
            </a:pPr>
            <a:r>
              <a:rPr lang="en-GB" sz="1600" dirty="0" smtClean="0"/>
              <a:t> Detect </a:t>
            </a:r>
            <a:r>
              <a:rPr lang="en-GB" sz="1600" dirty="0" smtClean="0"/>
              <a:t>“collisions”</a:t>
            </a:r>
          </a:p>
          <a:p>
            <a:pPr lvl="1">
              <a:buFontTx/>
              <a:buChar char="-"/>
            </a:pPr>
            <a:r>
              <a:rPr lang="en-GB" sz="1600" dirty="0"/>
              <a:t> </a:t>
            </a:r>
            <a:r>
              <a:rPr lang="en-GB" sz="1600" dirty="0" smtClean="0"/>
              <a:t>Update global game state</a:t>
            </a:r>
          </a:p>
          <a:p>
            <a:pPr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b="1" dirty="0" smtClean="0"/>
              <a:t>Outputs</a:t>
            </a:r>
            <a:r>
              <a:rPr lang="en-GB" sz="1600" dirty="0" smtClean="0"/>
              <a:t> to </a:t>
            </a:r>
            <a:r>
              <a:rPr lang="en-GB" sz="1600" i="1" dirty="0" smtClean="0"/>
              <a:t>Client </a:t>
            </a:r>
            <a:r>
              <a:rPr lang="en-GB" sz="1600" i="1" dirty="0" err="1" smtClean="0"/>
              <a:t>i</a:t>
            </a:r>
            <a:r>
              <a:rPr lang="en-GB" sz="1600" dirty="0" smtClean="0"/>
              <a:t>:</a:t>
            </a:r>
          </a:p>
          <a:p>
            <a:pPr lvl="1">
              <a:buFontTx/>
              <a:buChar char="-"/>
            </a:pPr>
            <a:r>
              <a:rPr lang="en-GB" sz="1600" dirty="0"/>
              <a:t> </a:t>
            </a:r>
            <a:r>
              <a:rPr lang="en-GB" sz="1600" dirty="0" smtClean="0"/>
              <a:t>Position of </a:t>
            </a:r>
            <a:r>
              <a:rPr lang="en-GB" sz="1600" i="1" dirty="0" smtClean="0"/>
              <a:t>Client </a:t>
            </a:r>
            <a:r>
              <a:rPr lang="en-GB" sz="1600" i="1" dirty="0" err="1" smtClean="0"/>
              <a:t>i</a:t>
            </a:r>
            <a:r>
              <a:rPr lang="en-GB" sz="1600" i="1" dirty="0" smtClean="0"/>
              <a:t> </a:t>
            </a:r>
            <a:r>
              <a:rPr lang="en-GB" sz="1600" i="1" dirty="0" smtClean="0"/>
              <a:t>Head</a:t>
            </a:r>
          </a:p>
          <a:p>
            <a:pPr lvl="1">
              <a:buFontTx/>
              <a:buChar char="-"/>
            </a:pPr>
            <a:r>
              <a:rPr lang="en-GB" sz="1600" b="1" dirty="0" smtClean="0"/>
              <a:t> </a:t>
            </a:r>
            <a:r>
              <a:rPr lang="en-GB" sz="1600" b="1" dirty="0" smtClean="0">
                <a:solidFill>
                  <a:srgbClr val="FF0000"/>
                </a:solidFill>
              </a:rPr>
              <a:t>Orientation of </a:t>
            </a:r>
            <a:r>
              <a:rPr lang="en-GB" sz="1600" b="1" i="1" dirty="0" smtClean="0">
                <a:solidFill>
                  <a:srgbClr val="FF0000"/>
                </a:solidFill>
              </a:rPr>
              <a:t>Client </a:t>
            </a:r>
            <a:r>
              <a:rPr lang="en-GB" sz="1600" b="1" i="1" dirty="0" err="1" smtClean="0">
                <a:solidFill>
                  <a:srgbClr val="FF0000"/>
                </a:solidFill>
              </a:rPr>
              <a:t>i</a:t>
            </a:r>
            <a:r>
              <a:rPr lang="en-GB" sz="1600" b="1" i="1" dirty="0" smtClean="0">
                <a:solidFill>
                  <a:srgbClr val="FF0000"/>
                </a:solidFill>
              </a:rPr>
              <a:t> Head</a:t>
            </a:r>
            <a:endParaRPr lang="en-GB" sz="1600" b="1" dirty="0" smtClean="0">
              <a:solidFill>
                <a:srgbClr val="FF0000"/>
              </a:solidFill>
            </a:endParaRPr>
          </a:p>
          <a:p>
            <a:pPr lvl="1">
              <a:buFontTx/>
              <a:buChar char="-"/>
            </a:pPr>
            <a:r>
              <a:rPr lang="en-GB" sz="1600" i="1" dirty="0"/>
              <a:t> </a:t>
            </a:r>
            <a:r>
              <a:rPr lang="en-GB" sz="1600" dirty="0" smtClean="0"/>
              <a:t>Position of </a:t>
            </a:r>
            <a:r>
              <a:rPr lang="en-GB" sz="1600" i="1" dirty="0" smtClean="0"/>
              <a:t>Client </a:t>
            </a:r>
            <a:r>
              <a:rPr lang="en-GB" sz="1600" i="1" dirty="0" err="1" smtClean="0"/>
              <a:t>i</a:t>
            </a:r>
            <a:r>
              <a:rPr lang="en-GB" sz="1600" i="1" dirty="0" smtClean="0"/>
              <a:t> Hand(s)</a:t>
            </a:r>
          </a:p>
          <a:p>
            <a:pPr lvl="1">
              <a:buFontTx/>
              <a:buChar char="-"/>
            </a:pPr>
            <a:r>
              <a:rPr lang="en-GB" sz="1600" dirty="0"/>
              <a:t> </a:t>
            </a:r>
            <a:r>
              <a:rPr lang="en-GB" sz="1600" dirty="0" smtClean="0"/>
              <a:t>Relevant game </a:t>
            </a:r>
            <a:r>
              <a:rPr lang="en-GB" sz="1600" dirty="0" smtClean="0"/>
              <a:t>data</a:t>
            </a:r>
            <a:endParaRPr lang="en-GB" sz="1600" dirty="0" smtClean="0"/>
          </a:p>
        </p:txBody>
      </p:sp>
      <p:sp>
        <p:nvSpPr>
          <p:cNvPr id="15" name="Accolade fermante 14"/>
          <p:cNvSpPr/>
          <p:nvPr/>
        </p:nvSpPr>
        <p:spPr>
          <a:xfrm>
            <a:off x="6876256" y="2060848"/>
            <a:ext cx="179370" cy="43204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ZoneTexte 15"/>
          <p:cNvSpPr txBox="1"/>
          <p:nvPr/>
        </p:nvSpPr>
        <p:spPr>
          <a:xfrm>
            <a:off x="7164288" y="2132856"/>
            <a:ext cx="144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Can be integrated in</a:t>
            </a:r>
          </a:p>
          <a:p>
            <a:r>
              <a:rPr lang="en-GB" sz="1200" dirty="0" smtClean="0"/>
              <a:t>Unity project</a:t>
            </a:r>
            <a:endParaRPr lang="en-GB" sz="1200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020272" y="2276872"/>
            <a:ext cx="15424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9512" y="1172270"/>
            <a:ext cx="4176464" cy="316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SERVER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11760" y="1676326"/>
            <a:ext cx="172819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323528" y="4988694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KINECT</a:t>
            </a:r>
            <a:endParaRPr lang="en-GB" b="1" dirty="0"/>
          </a:p>
        </p:txBody>
      </p:sp>
      <p:sp>
        <p:nvSpPr>
          <p:cNvPr id="25" name="Rectangle 24"/>
          <p:cNvSpPr/>
          <p:nvPr/>
        </p:nvSpPr>
        <p:spPr>
          <a:xfrm>
            <a:off x="323528" y="376455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err="1" smtClean="0"/>
              <a:t>Kinect</a:t>
            </a:r>
            <a:r>
              <a:rPr lang="en-GB" b="1" dirty="0" smtClean="0"/>
              <a:t> SDK</a:t>
            </a:r>
            <a:endParaRPr lang="en-GB" b="1" dirty="0"/>
          </a:p>
        </p:txBody>
      </p:sp>
      <p:sp>
        <p:nvSpPr>
          <p:cNvPr id="27" name="Rectangle 26"/>
          <p:cNvSpPr/>
          <p:nvPr/>
        </p:nvSpPr>
        <p:spPr>
          <a:xfrm>
            <a:off x="323528" y="1604318"/>
            <a:ext cx="158417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Unity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dirty="0" err="1" smtClean="0"/>
              <a:t>SpaceBrew</a:t>
            </a:r>
            <a:r>
              <a:rPr lang="en-GB" sz="1400" dirty="0" smtClean="0"/>
              <a:t> client</a:t>
            </a:r>
            <a:endParaRPr lang="en-GB" sz="1400" dirty="0"/>
          </a:p>
          <a:p>
            <a:pPr>
              <a:buFontTx/>
              <a:buChar char="-"/>
            </a:pPr>
            <a:r>
              <a:rPr lang="en-GB" sz="1400" dirty="0"/>
              <a:t> </a:t>
            </a:r>
            <a:r>
              <a:rPr lang="en-GB" sz="1400" dirty="0" err="1" smtClean="0"/>
              <a:t>Kinect</a:t>
            </a:r>
            <a:r>
              <a:rPr lang="en-GB" sz="1400" dirty="0" smtClean="0"/>
              <a:t> </a:t>
            </a:r>
            <a:r>
              <a:rPr lang="en-GB" sz="1400" dirty="0" smtClean="0"/>
              <a:t>interface</a:t>
            </a:r>
          </a:p>
          <a:p>
            <a:pPr>
              <a:buFontTx/>
              <a:buChar char="-"/>
            </a:pPr>
            <a:r>
              <a:rPr lang="en-GB" sz="1400" b="1" dirty="0" smtClean="0"/>
              <a:t> </a:t>
            </a:r>
            <a:r>
              <a:rPr lang="en-GB" sz="1400" b="1" u="sng" dirty="0" smtClean="0"/>
              <a:t>Tracking module</a:t>
            </a:r>
          </a:p>
          <a:p>
            <a:endParaRPr lang="en-GB" sz="14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2483768" y="1748334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err="1" smtClean="0"/>
              <a:t>SpaceBrew</a:t>
            </a:r>
            <a:endParaRPr lang="en-GB" b="1" dirty="0"/>
          </a:p>
        </p:txBody>
      </p:sp>
      <p:sp>
        <p:nvSpPr>
          <p:cNvPr id="29" name="Rectangle 28"/>
          <p:cNvSpPr/>
          <p:nvPr/>
        </p:nvSpPr>
        <p:spPr>
          <a:xfrm>
            <a:off x="2483768" y="268443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Node.js</a:t>
            </a:r>
            <a:endParaRPr lang="en-GB" b="1" dirty="0"/>
          </a:p>
        </p:txBody>
      </p:sp>
      <p:sp>
        <p:nvSpPr>
          <p:cNvPr id="30" name="Rectangle 29"/>
          <p:cNvSpPr/>
          <p:nvPr/>
        </p:nvSpPr>
        <p:spPr>
          <a:xfrm>
            <a:off x="1907704" y="1604318"/>
            <a:ext cx="2304256" cy="165618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Double flèche horizontale 30"/>
          <p:cNvSpPr/>
          <p:nvPr/>
        </p:nvSpPr>
        <p:spPr>
          <a:xfrm>
            <a:off x="1979712" y="2324398"/>
            <a:ext cx="36004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Double flèche horizontale 31"/>
          <p:cNvSpPr/>
          <p:nvPr/>
        </p:nvSpPr>
        <p:spPr>
          <a:xfrm rot="5400000">
            <a:off x="3059832" y="2324398"/>
            <a:ext cx="36004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 vers le haut 34"/>
          <p:cNvSpPr/>
          <p:nvPr/>
        </p:nvSpPr>
        <p:spPr>
          <a:xfrm>
            <a:off x="1043608" y="4484638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lèche vers le haut 35"/>
          <p:cNvSpPr/>
          <p:nvPr/>
        </p:nvSpPr>
        <p:spPr>
          <a:xfrm>
            <a:off x="1043608" y="3332510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/>
          <p:cNvSpPr txBox="1"/>
          <p:nvPr/>
        </p:nvSpPr>
        <p:spPr>
          <a:xfrm>
            <a:off x="323528" y="260648"/>
            <a:ext cx="1157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SERVER</a:t>
            </a:r>
            <a:endParaRPr lang="en-GB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2483768" y="1653282"/>
            <a:ext cx="1152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For calibration?</a:t>
            </a:r>
            <a:endParaRPr lang="en-GB" sz="1200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2267744" y="1797298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9512" y="1196752"/>
            <a:ext cx="4104456" cy="22322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CLIENT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3528" y="1628800"/>
            <a:ext cx="158417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Unity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dirty="0" err="1" smtClean="0"/>
              <a:t>SpaceBrew</a:t>
            </a:r>
            <a:r>
              <a:rPr lang="en-GB" sz="1400" dirty="0" smtClean="0"/>
              <a:t> client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dirty="0" smtClean="0"/>
              <a:t>(Orientation manager)</a:t>
            </a:r>
            <a:endParaRPr lang="en-GB" sz="1400" dirty="0"/>
          </a:p>
        </p:txBody>
      </p:sp>
      <p:sp>
        <p:nvSpPr>
          <p:cNvPr id="22" name="Rectangle 21"/>
          <p:cNvSpPr/>
          <p:nvPr/>
        </p:nvSpPr>
        <p:spPr>
          <a:xfrm>
            <a:off x="323528" y="4077072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DISPLAY</a:t>
            </a:r>
          </a:p>
          <a:p>
            <a:pPr algn="ctr"/>
            <a:r>
              <a:rPr lang="en-GB" b="1" dirty="0" smtClean="0"/>
              <a:t>AR/VR</a:t>
            </a:r>
            <a:endParaRPr lang="en-GB" b="1" dirty="0"/>
          </a:p>
        </p:txBody>
      </p:sp>
      <p:sp>
        <p:nvSpPr>
          <p:cNvPr id="23" name="Flèche vers le bas 22"/>
          <p:cNvSpPr/>
          <p:nvPr/>
        </p:nvSpPr>
        <p:spPr>
          <a:xfrm>
            <a:off x="1043608" y="3573016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907704" y="2564904"/>
            <a:ext cx="2232248" cy="7200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2411760" y="2708920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Gyroscope</a:t>
            </a:r>
            <a:endParaRPr lang="en-GB" b="1" dirty="0"/>
          </a:p>
        </p:txBody>
      </p:sp>
      <p:sp>
        <p:nvSpPr>
          <p:cNvPr id="31" name="Rectangle 30"/>
          <p:cNvSpPr/>
          <p:nvPr/>
        </p:nvSpPr>
        <p:spPr>
          <a:xfrm>
            <a:off x="2339752" y="4077072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CAMERA</a:t>
            </a:r>
            <a:endParaRPr lang="en-GB" b="1" dirty="0"/>
          </a:p>
        </p:txBody>
      </p:sp>
      <p:sp>
        <p:nvSpPr>
          <p:cNvPr id="33" name="Flèche vers le haut 32"/>
          <p:cNvSpPr/>
          <p:nvPr/>
        </p:nvSpPr>
        <p:spPr>
          <a:xfrm>
            <a:off x="3059832" y="3573016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 gauche 34"/>
          <p:cNvSpPr/>
          <p:nvPr/>
        </p:nvSpPr>
        <p:spPr>
          <a:xfrm>
            <a:off x="1979712" y="2780928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ZoneTexte 44"/>
          <p:cNvSpPr txBox="1"/>
          <p:nvPr/>
        </p:nvSpPr>
        <p:spPr>
          <a:xfrm>
            <a:off x="323528" y="260648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</a:t>
            </a:r>
            <a:endParaRPr lang="en-GB" sz="2400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5220072" y="260648"/>
            <a:ext cx="314041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u="sng" dirty="0" smtClean="0"/>
              <a:t>Requirements:</a:t>
            </a:r>
          </a:p>
          <a:p>
            <a:pPr>
              <a:buFontTx/>
              <a:buChar char="-"/>
            </a:pPr>
            <a:r>
              <a:rPr lang="en-GB" sz="1400" dirty="0" smtClean="0"/>
              <a:t> Hardware:</a:t>
            </a:r>
          </a:p>
          <a:p>
            <a:pPr lvl="1"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u="sng" dirty="0" smtClean="0"/>
              <a:t>(Gyroscope)</a:t>
            </a:r>
            <a:endParaRPr lang="en-GB" sz="1400" dirty="0" smtClean="0"/>
          </a:p>
          <a:p>
            <a:pPr lvl="2"/>
            <a:r>
              <a:rPr lang="en-GB" sz="1400" dirty="0" smtClean="0"/>
              <a:t>=&gt; Optional *</a:t>
            </a:r>
            <a:endParaRPr lang="en-GB" sz="1400" u="sng" dirty="0" smtClean="0"/>
          </a:p>
          <a:p>
            <a:pPr lvl="1">
              <a:buFontTx/>
              <a:buChar char="-"/>
            </a:pPr>
            <a:r>
              <a:rPr lang="en-GB" sz="1400" dirty="0" smtClean="0"/>
              <a:t> Screen</a:t>
            </a:r>
          </a:p>
          <a:p>
            <a:pPr lvl="1"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dirty="0" smtClean="0"/>
              <a:t>Camera</a:t>
            </a:r>
          </a:p>
          <a:p>
            <a:pPr lvl="2"/>
            <a:r>
              <a:rPr lang="en-GB" sz="1400" dirty="0" smtClean="0"/>
              <a:t>=&gt; Display only</a:t>
            </a:r>
            <a:endParaRPr lang="en-GB" sz="1400" dirty="0" smtClean="0"/>
          </a:p>
          <a:p>
            <a:pPr>
              <a:buFontTx/>
              <a:buChar char="-"/>
            </a:pPr>
            <a:r>
              <a:rPr lang="en-GB" sz="1400" dirty="0" smtClean="0"/>
              <a:t> Software:</a:t>
            </a:r>
          </a:p>
          <a:p>
            <a:pPr lvl="1">
              <a:buFontTx/>
              <a:buChar char="-"/>
            </a:pPr>
            <a:r>
              <a:rPr lang="en-GB" sz="1400" dirty="0" smtClean="0"/>
              <a:t> Android</a:t>
            </a:r>
          </a:p>
          <a:p>
            <a:pPr lvl="1">
              <a:buFontTx/>
              <a:buChar char="-"/>
            </a:pPr>
            <a:r>
              <a:rPr lang="en-GB" sz="1400" dirty="0" smtClean="0"/>
              <a:t> Unity</a:t>
            </a:r>
          </a:p>
          <a:p>
            <a:endParaRPr lang="en-GB" sz="1400" dirty="0" smtClean="0"/>
          </a:p>
          <a:p>
            <a:r>
              <a:rPr lang="en-GB" sz="1400" b="1" u="sng" dirty="0" smtClean="0"/>
              <a:t>Role: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b="1" dirty="0" smtClean="0"/>
              <a:t>Inputs</a:t>
            </a:r>
            <a:r>
              <a:rPr lang="en-GB" sz="1400" dirty="0" smtClean="0"/>
              <a:t> from Server:</a:t>
            </a:r>
          </a:p>
          <a:p>
            <a:pPr lvl="1"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b="1" dirty="0" smtClean="0">
                <a:solidFill>
                  <a:srgbClr val="FF0000"/>
                </a:solidFill>
              </a:rPr>
              <a:t>Orientation of </a:t>
            </a:r>
            <a:r>
              <a:rPr lang="en-GB" sz="1400" b="1" i="1" dirty="0" smtClean="0">
                <a:solidFill>
                  <a:srgbClr val="FF0000"/>
                </a:solidFill>
              </a:rPr>
              <a:t>Head</a:t>
            </a:r>
          </a:p>
          <a:p>
            <a:pPr lvl="1"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dirty="0" smtClean="0"/>
              <a:t>Position </a:t>
            </a:r>
            <a:r>
              <a:rPr lang="en-GB" sz="1400" dirty="0" smtClean="0"/>
              <a:t>of </a:t>
            </a:r>
            <a:r>
              <a:rPr lang="en-GB" sz="1400" i="1" dirty="0" smtClean="0"/>
              <a:t>Head</a:t>
            </a:r>
            <a:endParaRPr lang="en-GB" sz="1400" dirty="0" smtClean="0"/>
          </a:p>
          <a:p>
            <a:pPr lvl="1">
              <a:buFontTx/>
              <a:buChar char="-"/>
            </a:pPr>
            <a:r>
              <a:rPr lang="en-GB" sz="1400" i="1" dirty="0" smtClean="0"/>
              <a:t> </a:t>
            </a:r>
            <a:r>
              <a:rPr lang="en-GB" sz="1400" dirty="0" smtClean="0"/>
              <a:t>Position of </a:t>
            </a:r>
            <a:r>
              <a:rPr lang="en-GB" sz="1400" i="1" dirty="0" smtClean="0"/>
              <a:t>Hand(s)</a:t>
            </a:r>
          </a:p>
          <a:p>
            <a:pPr lvl="1">
              <a:buFontTx/>
              <a:buChar char="-"/>
            </a:pPr>
            <a:r>
              <a:rPr lang="en-GB" sz="1400" dirty="0" smtClean="0"/>
              <a:t> Relevant game data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b="1" dirty="0" smtClean="0"/>
              <a:t>Process</a:t>
            </a:r>
            <a:r>
              <a:rPr lang="en-GB" sz="1400" dirty="0" smtClean="0"/>
              <a:t> data</a:t>
            </a:r>
          </a:p>
          <a:p>
            <a:pPr lvl="1">
              <a:buFontTx/>
              <a:buChar char="-"/>
            </a:pPr>
            <a:r>
              <a:rPr lang="en-GB" sz="1400" dirty="0" smtClean="0"/>
              <a:t> Update local game state</a:t>
            </a:r>
          </a:p>
          <a:p>
            <a:pPr lvl="1">
              <a:buFontTx/>
              <a:buChar char="-"/>
            </a:pPr>
            <a:r>
              <a:rPr lang="en-GB" sz="1400" dirty="0" smtClean="0"/>
              <a:t> Update position</a:t>
            </a:r>
          </a:p>
          <a:p>
            <a:pPr lvl="1">
              <a:buFontTx/>
              <a:buChar char="-"/>
            </a:pPr>
            <a:r>
              <a:rPr lang="en-GB" sz="1400" dirty="0" smtClean="0"/>
              <a:t> Update </a:t>
            </a:r>
            <a:r>
              <a:rPr lang="en-GB" sz="1400" dirty="0" smtClean="0"/>
              <a:t>orientation</a:t>
            </a:r>
          </a:p>
          <a:p>
            <a:pPr lvl="2"/>
            <a:r>
              <a:rPr lang="en-GB" sz="1400" dirty="0" smtClean="0"/>
              <a:t>=&gt; * Could combine with</a:t>
            </a:r>
          </a:p>
          <a:p>
            <a:pPr lvl="2"/>
            <a:r>
              <a:rPr lang="en-GB" sz="1400" dirty="0" smtClean="0"/>
              <a:t>	gyroscope data</a:t>
            </a:r>
            <a:endParaRPr lang="en-GB" sz="1400" dirty="0" smtClean="0"/>
          </a:p>
          <a:p>
            <a:pPr lvl="1">
              <a:buFontTx/>
              <a:buChar char="-"/>
            </a:pPr>
            <a:r>
              <a:rPr lang="en-GB" sz="1400" dirty="0" smtClean="0"/>
              <a:t> Display world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b="1" dirty="0" smtClean="0"/>
              <a:t>Outputs</a:t>
            </a:r>
            <a:r>
              <a:rPr lang="en-GB" sz="1400" dirty="0" smtClean="0"/>
              <a:t> to </a:t>
            </a:r>
            <a:r>
              <a:rPr lang="en-GB" sz="1400" i="1" dirty="0" smtClean="0"/>
              <a:t>Server</a:t>
            </a:r>
            <a:r>
              <a:rPr lang="en-GB" sz="1400" dirty="0" smtClean="0"/>
              <a:t>:</a:t>
            </a:r>
          </a:p>
          <a:p>
            <a:r>
              <a:rPr lang="en-GB" sz="1400" dirty="0" smtClean="0"/>
              <a:t>	(nothing)</a:t>
            </a:r>
          </a:p>
          <a:p>
            <a:pPr lvl="1">
              <a:buFontTx/>
              <a:buChar char="-"/>
            </a:pPr>
            <a:r>
              <a:rPr lang="en-GB" sz="1400" dirty="0" smtClean="0"/>
              <a:t> (Head orientation?)</a:t>
            </a:r>
            <a:endParaRPr lang="en-GB" sz="1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99592" y="1052736"/>
            <a:ext cx="797904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Position &amp; Orientation:</a:t>
            </a:r>
          </a:p>
          <a:p>
            <a:pPr lvl="1"/>
            <a:r>
              <a:rPr lang="en-GB" dirty="0" smtClean="0"/>
              <a:t>=&gt; Unity scene must be a close representation of real world</a:t>
            </a:r>
          </a:p>
          <a:p>
            <a:endParaRPr lang="en-GB" dirty="0" smtClean="0"/>
          </a:p>
          <a:p>
            <a:r>
              <a:rPr lang="en-GB" b="1" u="sng" dirty="0" smtClean="0"/>
              <a:t>Position:</a:t>
            </a:r>
          </a:p>
          <a:p>
            <a:pPr lvl="1"/>
            <a:r>
              <a:rPr lang="en-GB" dirty="0" smtClean="0"/>
              <a:t>- Provided body joints positions are relative to centre of </a:t>
            </a:r>
            <a:r>
              <a:rPr lang="en-GB" dirty="0" err="1" smtClean="0"/>
              <a:t>Kinect</a:t>
            </a:r>
            <a:r>
              <a:rPr lang="en-GB" dirty="0" smtClean="0"/>
              <a:t> sensor</a:t>
            </a:r>
          </a:p>
          <a:p>
            <a:r>
              <a:rPr lang="en-GB" dirty="0" smtClean="0"/>
              <a:t>	=&gt; Need to offset the objects:</a:t>
            </a:r>
          </a:p>
          <a:p>
            <a:pPr lvl="3">
              <a:buFontTx/>
              <a:buChar char="-"/>
            </a:pPr>
            <a:r>
              <a:rPr lang="en-GB" dirty="0" smtClean="0"/>
              <a:t> Use </a:t>
            </a:r>
            <a:r>
              <a:rPr lang="en-GB" dirty="0" err="1" smtClean="0"/>
              <a:t>Kinect</a:t>
            </a:r>
            <a:r>
              <a:rPr lang="en-GB" dirty="0" smtClean="0"/>
              <a:t> world centre as centre of the scene</a:t>
            </a:r>
          </a:p>
          <a:p>
            <a:pPr lvl="3"/>
            <a:r>
              <a:rPr lang="en-GB" dirty="0" smtClean="0"/>
              <a:t>OR</a:t>
            </a:r>
          </a:p>
          <a:p>
            <a:pPr lvl="3">
              <a:buFontTx/>
              <a:buChar char="-"/>
            </a:pPr>
            <a:r>
              <a:rPr lang="en-GB" dirty="0" smtClean="0"/>
              <a:t> Position objects locally in a container located at </a:t>
            </a:r>
            <a:r>
              <a:rPr lang="en-GB" dirty="0" err="1" smtClean="0"/>
              <a:t>Kinect’s</a:t>
            </a:r>
            <a:r>
              <a:rPr lang="en-GB" dirty="0" smtClean="0"/>
              <a:t> position</a:t>
            </a:r>
          </a:p>
          <a:p>
            <a:pPr lvl="3"/>
            <a:r>
              <a:rPr lang="en-GB" dirty="0" smtClean="0"/>
              <a:t>OR</a:t>
            </a:r>
          </a:p>
          <a:p>
            <a:pPr lvl="3">
              <a:buFontTx/>
              <a:buChar char="-"/>
            </a:pPr>
            <a:r>
              <a:rPr lang="en-GB" dirty="0" smtClean="0"/>
              <a:t> Add required offsets to each object’s position</a:t>
            </a:r>
          </a:p>
          <a:p>
            <a:endParaRPr lang="en-GB" dirty="0" smtClean="0"/>
          </a:p>
          <a:p>
            <a:r>
              <a:rPr lang="en-GB" b="1" u="sng" dirty="0" smtClean="0"/>
              <a:t>Orientation:</a:t>
            </a:r>
          </a:p>
          <a:p>
            <a:pPr lvl="1"/>
            <a:r>
              <a:rPr lang="en-GB" dirty="0" smtClean="0"/>
              <a:t>- </a:t>
            </a:r>
            <a:r>
              <a:rPr lang="en-GB" dirty="0" err="1" smtClean="0"/>
              <a:t>Kinect</a:t>
            </a:r>
            <a:r>
              <a:rPr lang="en-GB" dirty="0" smtClean="0"/>
              <a:t> and Unity scene should have same orientation</a:t>
            </a:r>
          </a:p>
          <a:p>
            <a:pPr lvl="1"/>
            <a:r>
              <a:rPr lang="en-GB" dirty="0" smtClean="0"/>
              <a:t>	=&gt; Same “up” &amp; “right” vectors (not “forward”</a:t>
            </a:r>
            <a:r>
              <a:rPr lang="en-GB" dirty="0" smtClean="0">
                <a:solidFill>
                  <a:srgbClr val="FF0000"/>
                </a:solidFill>
              </a:rPr>
              <a:t>*</a:t>
            </a:r>
            <a:r>
              <a:rPr lang="en-GB" dirty="0" smtClean="0"/>
              <a:t>)</a:t>
            </a:r>
          </a:p>
          <a:p>
            <a:pPr lvl="3">
              <a:buFontTx/>
              <a:buChar char="-"/>
            </a:pPr>
            <a:r>
              <a:rPr lang="en-GB" dirty="0" smtClean="0"/>
              <a:t> YAW = 0.0</a:t>
            </a:r>
          </a:p>
          <a:p>
            <a:pPr lvl="3">
              <a:buFontTx/>
              <a:buChar char="-"/>
            </a:pPr>
            <a:r>
              <a:rPr lang="en-GB" dirty="0" smtClean="0"/>
              <a:t> PITCH = 0.0</a:t>
            </a:r>
          </a:p>
          <a:p>
            <a:r>
              <a:rPr lang="en-GB" dirty="0" smtClean="0"/>
              <a:t>		</a:t>
            </a:r>
            <a:r>
              <a:rPr lang="en-GB" dirty="0" smtClean="0">
                <a:solidFill>
                  <a:srgbClr val="FF0000"/>
                </a:solidFill>
              </a:rPr>
              <a:t>=&gt; Make sure the </a:t>
            </a:r>
            <a:r>
              <a:rPr lang="en-GB" dirty="0" err="1" smtClean="0">
                <a:solidFill>
                  <a:srgbClr val="FF0000"/>
                </a:solidFill>
              </a:rPr>
              <a:t>Kinect</a:t>
            </a:r>
            <a:r>
              <a:rPr lang="en-GB" dirty="0" smtClean="0">
                <a:solidFill>
                  <a:srgbClr val="FF0000"/>
                </a:solidFill>
              </a:rPr>
              <a:t> is not tilted! </a:t>
            </a:r>
            <a:r>
              <a:rPr lang="en-GB" smtClean="0">
                <a:solidFill>
                  <a:srgbClr val="FF0000"/>
                </a:solidFill>
              </a:rPr>
              <a:t>(REMOVE/ADJUST </a:t>
            </a:r>
            <a:r>
              <a:rPr lang="en-GB" dirty="0" smtClean="0">
                <a:solidFill>
                  <a:srgbClr val="FF0000"/>
                </a:solidFill>
              </a:rPr>
              <a:t>STAND)</a:t>
            </a:r>
          </a:p>
          <a:p>
            <a:pPr lvl="3">
              <a:buFontTx/>
              <a:buChar char="-"/>
            </a:pPr>
            <a:r>
              <a:rPr lang="en-GB" dirty="0" smtClean="0"/>
              <a:t> ROLL = 0.0</a:t>
            </a:r>
          </a:p>
          <a:p>
            <a:endParaRPr lang="en-GB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323528" y="260648"/>
            <a:ext cx="243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SERVER – KINECT</a:t>
            </a:r>
            <a:endParaRPr lang="en-GB" sz="2400" b="1" dirty="0"/>
          </a:p>
        </p:txBody>
      </p:sp>
      <p:pic>
        <p:nvPicPr>
          <p:cNvPr id="10" name="Image 9" descr="kinect_si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6256" y="4581128"/>
            <a:ext cx="1788178" cy="9942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99592" y="1052736"/>
            <a:ext cx="791877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Position offset: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n-GB" dirty="0" err="1" smtClean="0"/>
              <a:t>Kinect</a:t>
            </a:r>
            <a:r>
              <a:rPr lang="en-GB" dirty="0" smtClean="0"/>
              <a:t> position relative to centre of world, to be determined based on scene</a:t>
            </a:r>
          </a:p>
          <a:p>
            <a:r>
              <a:rPr lang="en-GB" dirty="0" smtClean="0"/>
              <a:t>	Typical initial offset:</a:t>
            </a:r>
          </a:p>
          <a:p>
            <a:r>
              <a:rPr lang="en-GB" dirty="0" smtClean="0"/>
              <a:t>	- X = 0.0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	- Y = (Height from floor)</a:t>
            </a:r>
          </a:p>
          <a:p>
            <a:r>
              <a:rPr lang="en-GB" dirty="0" smtClean="0"/>
              <a:t>		</a:t>
            </a:r>
            <a:r>
              <a:rPr lang="en-GB" dirty="0" smtClean="0">
                <a:solidFill>
                  <a:srgbClr val="FF0000"/>
                </a:solidFill>
              </a:rPr>
              <a:t>=&gt; Hardcoded? Provided input? Automatically measured?</a:t>
            </a:r>
          </a:p>
          <a:p>
            <a:r>
              <a:rPr lang="en-GB" dirty="0" smtClean="0"/>
              <a:t>	- Z</a:t>
            </a:r>
            <a:r>
              <a:rPr lang="en-GB" dirty="0" smtClean="0">
                <a:solidFill>
                  <a:srgbClr val="FF0000"/>
                </a:solidFill>
              </a:rPr>
              <a:t>*</a:t>
            </a:r>
            <a:r>
              <a:rPr lang="en-GB" dirty="0" smtClean="0"/>
              <a:t> = 3.0 (meters) – (ideal)</a:t>
            </a:r>
          </a:p>
          <a:p>
            <a:r>
              <a:rPr lang="en-GB" dirty="0" smtClean="0"/>
              <a:t>		=&gt; Determine based on scene.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* – </a:t>
            </a:r>
            <a:r>
              <a:rPr lang="en-GB" dirty="0" err="1" smtClean="0">
                <a:solidFill>
                  <a:srgbClr val="FF0000"/>
                </a:solidFill>
              </a:rPr>
              <a:t>Kinect</a:t>
            </a:r>
            <a:r>
              <a:rPr lang="en-GB" dirty="0" smtClean="0">
                <a:solidFill>
                  <a:srgbClr val="FF0000"/>
                </a:solidFill>
              </a:rPr>
              <a:t> data is mirrored from real world, Z axis is facing the opposite direction!</a:t>
            </a:r>
          </a:p>
          <a:p>
            <a:r>
              <a:rPr lang="en-GB" dirty="0" smtClean="0"/>
              <a:t>	=&gt; Z values need to be inverted if mimicking real world</a:t>
            </a:r>
          </a:p>
          <a:p>
            <a:endParaRPr lang="en-GB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323528" y="260648"/>
            <a:ext cx="243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SERVER – KINECT</a:t>
            </a:r>
            <a:endParaRPr lang="en-GB" sz="2400" b="1" dirty="0"/>
          </a:p>
        </p:txBody>
      </p:sp>
      <p:pic>
        <p:nvPicPr>
          <p:cNvPr id="5" name="Image 4" descr="kinect_axi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5112575"/>
            <a:ext cx="3220918" cy="1079034"/>
          </a:xfrm>
          <a:prstGeom prst="rect">
            <a:avLst/>
          </a:prstGeom>
        </p:spPr>
      </p:pic>
      <p:pic>
        <p:nvPicPr>
          <p:cNvPr id="7" name="Image 6" descr="unity_axi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4941168"/>
            <a:ext cx="1800200" cy="1276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ang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03640" y="4680520"/>
            <a:ext cx="1844824" cy="184482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99592" y="1052736"/>
            <a:ext cx="724025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Position:</a:t>
            </a:r>
          </a:p>
          <a:p>
            <a:pPr lvl="1">
              <a:buFontTx/>
              <a:buChar char="-"/>
            </a:pPr>
            <a:r>
              <a:rPr lang="en-GB" dirty="0" smtClean="0"/>
              <a:t> In scene: Provided by server from </a:t>
            </a:r>
            <a:r>
              <a:rPr lang="en-GB" dirty="0" err="1" smtClean="0"/>
              <a:t>Kinect</a:t>
            </a:r>
            <a:r>
              <a:rPr lang="en-GB" dirty="0" smtClean="0"/>
              <a:t> skeletal joints (body frames)</a:t>
            </a:r>
          </a:p>
          <a:p>
            <a:pPr lvl="1">
              <a:buFontTx/>
              <a:buChar char="-"/>
            </a:pPr>
            <a:r>
              <a:rPr lang="en-GB" dirty="0" smtClean="0"/>
              <a:t> In real world: Need to consider offset</a:t>
            </a:r>
          </a:p>
          <a:p>
            <a:pPr lvl="1"/>
            <a:r>
              <a:rPr lang="en-GB" dirty="0" smtClean="0"/>
              <a:t>	=&gt; Screen/VR headset offset in regards to head central position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	? =&gt; How to determine?</a:t>
            </a:r>
            <a:endParaRPr lang="en-GB" dirty="0" smtClean="0"/>
          </a:p>
          <a:p>
            <a:pPr lvl="1"/>
            <a:r>
              <a:rPr lang="en-GB" dirty="0" smtClean="0"/>
              <a:t>=&gt; Current world position + “offset” correctly oriented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u="sng" dirty="0" smtClean="0"/>
              <a:t>Orientation:</a:t>
            </a:r>
          </a:p>
          <a:p>
            <a:pPr lvl="1">
              <a:buFontTx/>
              <a:buChar char="-"/>
            </a:pPr>
            <a:r>
              <a:rPr lang="en-GB" dirty="0" smtClean="0"/>
              <a:t> In real world: </a:t>
            </a:r>
            <a:r>
              <a:rPr lang="en-GB" strike="sngStrike" dirty="0" smtClean="0"/>
              <a:t>Provided by gyroscope (Android API</a:t>
            </a:r>
            <a:r>
              <a:rPr lang="en-GB" strike="sngStrike" dirty="0" smtClean="0"/>
              <a:t>)</a:t>
            </a:r>
            <a:endParaRPr lang="en-GB" dirty="0" smtClean="0"/>
          </a:p>
          <a:p>
            <a:pPr lvl="2"/>
            <a:r>
              <a:rPr lang="en-GB" b="1" dirty="0" smtClean="0">
                <a:solidFill>
                  <a:srgbClr val="FF0000"/>
                </a:solidFill>
              </a:rPr>
              <a:t>! - Gyroscope not reliable! (</a:t>
            </a:r>
            <a:r>
              <a:rPr lang="en-GB" b="1" dirty="0" err="1" smtClean="0">
                <a:solidFill>
                  <a:srgbClr val="FF0000"/>
                </a:solidFill>
              </a:rPr>
              <a:t>esp</a:t>
            </a:r>
            <a:r>
              <a:rPr lang="en-GB" b="1" dirty="0" smtClean="0">
                <a:solidFill>
                  <a:srgbClr val="FF0000"/>
                </a:solidFill>
              </a:rPr>
              <a:t> YAW)</a:t>
            </a:r>
          </a:p>
          <a:p>
            <a:pPr lvl="2"/>
            <a:r>
              <a:rPr lang="en-GB" b="1" dirty="0" smtClean="0">
                <a:solidFill>
                  <a:srgbClr val="FF0000"/>
                </a:solidFill>
              </a:rPr>
              <a:t>	=&gt; Compute from </a:t>
            </a:r>
            <a:r>
              <a:rPr lang="en-GB" b="1" dirty="0" err="1" smtClean="0">
                <a:solidFill>
                  <a:srgbClr val="FF0000"/>
                </a:solidFill>
              </a:rPr>
              <a:t>Kinect</a:t>
            </a:r>
            <a:r>
              <a:rPr lang="en-GB" b="1" dirty="0" smtClean="0">
                <a:solidFill>
                  <a:srgbClr val="FF0000"/>
                </a:solidFill>
              </a:rPr>
              <a:t> RGB images</a:t>
            </a:r>
            <a:endParaRPr lang="en-GB" b="1" dirty="0" smtClean="0">
              <a:solidFill>
                <a:srgbClr val="FF0000"/>
              </a:solidFill>
            </a:endParaRPr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n-GB" dirty="0" smtClean="0"/>
              <a:t>In </a:t>
            </a:r>
            <a:r>
              <a:rPr lang="en-GB" dirty="0" smtClean="0"/>
              <a:t>scene: Need to be calibrated at </a:t>
            </a:r>
            <a:r>
              <a:rPr lang="en-GB" dirty="0" smtClean="0"/>
              <a:t>initialisation</a:t>
            </a:r>
            <a:endParaRPr lang="en-GB" dirty="0" smtClean="0"/>
          </a:p>
          <a:p>
            <a:pPr lvl="1"/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=&gt; Relative to </a:t>
            </a:r>
            <a:r>
              <a:rPr lang="en-GB" dirty="0" err="1" smtClean="0">
                <a:solidFill>
                  <a:srgbClr val="FF0000"/>
                </a:solidFill>
              </a:rPr>
              <a:t>Kinect</a:t>
            </a:r>
            <a:r>
              <a:rPr lang="en-GB" dirty="0" smtClean="0">
                <a:solidFill>
                  <a:srgbClr val="FF0000"/>
                </a:solidFill>
              </a:rPr>
              <a:t> orientation</a:t>
            </a:r>
            <a:endParaRPr lang="en-GB" dirty="0" smtClean="0">
              <a:solidFill>
                <a:srgbClr val="FF0000"/>
              </a:solidFill>
            </a:endParaRPr>
          </a:p>
          <a:p>
            <a:pPr lvl="1"/>
            <a:r>
              <a:rPr lang="en-GB" dirty="0" smtClean="0"/>
              <a:t>=&gt; Initial scene orientation + current world orientation</a:t>
            </a:r>
          </a:p>
          <a:p>
            <a:endParaRPr lang="en-GB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323528" y="260648"/>
            <a:ext cx="214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  <a:endParaRPr lang="en-GB" sz="2400" b="1" dirty="0"/>
          </a:p>
        </p:txBody>
      </p:sp>
      <p:sp>
        <p:nvSpPr>
          <p:cNvPr id="7" name="Ellipse 6"/>
          <p:cNvSpPr/>
          <p:nvPr/>
        </p:nvSpPr>
        <p:spPr>
          <a:xfrm>
            <a:off x="4283968" y="220486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372200" y="4149080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9" name="Image 8" descr="kinect_skeletr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2520280"/>
            <a:ext cx="1731955" cy="2113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vr_head_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3540968"/>
            <a:ext cx="4514850" cy="3009900"/>
          </a:xfrm>
          <a:prstGeom prst="rect">
            <a:avLst/>
          </a:prstGeom>
        </p:spPr>
      </p:pic>
      <p:pic>
        <p:nvPicPr>
          <p:cNvPr id="5" name="Image 4" descr="vr_head_sid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3540968"/>
            <a:ext cx="3781425" cy="3200400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 flipV="1">
            <a:off x="6516216" y="5197152"/>
            <a:ext cx="15500" cy="11631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940152" y="6360313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Kinect</a:t>
            </a:r>
            <a:r>
              <a:rPr lang="en-GB" sz="1200" dirty="0" smtClean="0"/>
              <a:t> head joint</a:t>
            </a:r>
            <a:endParaRPr lang="en-GB" sz="1200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 flipV="1">
            <a:off x="1907704" y="5125144"/>
            <a:ext cx="15499" cy="12351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331640" y="6360313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Kinect</a:t>
            </a:r>
            <a:r>
              <a:rPr lang="en-GB" sz="1200" dirty="0" smtClean="0"/>
              <a:t> head joint</a:t>
            </a:r>
            <a:endParaRPr lang="en-GB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899592" y="1052736"/>
            <a:ext cx="67666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Position offset:</a:t>
            </a:r>
          </a:p>
          <a:p>
            <a:pPr lvl="1"/>
            <a:r>
              <a:rPr lang="en-GB" dirty="0" smtClean="0"/>
              <a:t>=&gt; Screen/VR headset offset in regards to head central position</a:t>
            </a:r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l-GR" dirty="0" smtClean="0"/>
              <a:t>Δ</a:t>
            </a:r>
            <a:r>
              <a:rPr lang="en-GB" dirty="0" smtClean="0"/>
              <a:t>X = 0.0 (unless camera not </a:t>
            </a:r>
            <a:r>
              <a:rPr lang="en-GB" dirty="0" err="1" smtClean="0"/>
              <a:t>centered</a:t>
            </a:r>
            <a:r>
              <a:rPr lang="en-GB" dirty="0" smtClean="0"/>
              <a:t>!)</a:t>
            </a:r>
          </a:p>
          <a:p>
            <a:pPr lvl="1"/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! =&gt; To be tested/checked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l-GR" dirty="0" smtClean="0"/>
              <a:t>Δ</a:t>
            </a:r>
            <a:r>
              <a:rPr lang="en-GB" dirty="0" smtClean="0"/>
              <a:t>Y should be close to 0.0</a:t>
            </a:r>
          </a:p>
          <a:p>
            <a:pPr lvl="1"/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! =&gt; To be tested/checked</a:t>
            </a:r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l-GR" dirty="0" smtClean="0"/>
              <a:t>Δ</a:t>
            </a:r>
            <a:r>
              <a:rPr lang="en-GB" dirty="0" smtClean="0"/>
              <a:t>Z to be measured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? =&gt; Can have same values for every player? Or based on height?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14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  <a:endParaRPr lang="en-GB" sz="2400" b="1" dirty="0"/>
          </a:p>
        </p:txBody>
      </p:sp>
      <p:sp>
        <p:nvSpPr>
          <p:cNvPr id="13" name="Ellipse 12"/>
          <p:cNvSpPr/>
          <p:nvPr/>
        </p:nvSpPr>
        <p:spPr>
          <a:xfrm>
            <a:off x="683568" y="112474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65481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Orientation </a:t>
            </a:r>
            <a:r>
              <a:rPr lang="en-GB" b="1" u="sng" dirty="0" smtClean="0"/>
              <a:t>determination:</a:t>
            </a:r>
            <a:endParaRPr lang="en-GB" b="1" u="sng" dirty="0" smtClean="0"/>
          </a:p>
          <a:p>
            <a:pPr lvl="1"/>
            <a:r>
              <a:rPr lang="en-GB" dirty="0" smtClean="0"/>
              <a:t>=&gt; </a:t>
            </a:r>
            <a:r>
              <a:rPr lang="en-GB" dirty="0" smtClean="0"/>
              <a:t>Using </a:t>
            </a:r>
            <a:r>
              <a:rPr lang="en-GB" dirty="0" err="1" smtClean="0"/>
              <a:t>Kinect</a:t>
            </a:r>
            <a:r>
              <a:rPr lang="en-GB" dirty="0" smtClean="0"/>
              <a:t> RGB video feed to determine head orientation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n-GB" dirty="0" smtClean="0"/>
              <a:t>YAW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n-GB" dirty="0" smtClean="0"/>
              <a:t>PITCH</a:t>
            </a:r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n-GB" dirty="0" smtClean="0"/>
              <a:t>ROLL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=&gt; PITCH &amp; ROLL can be combined/validated with gyroscope data</a:t>
            </a:r>
            <a:endParaRPr lang="en-GB" dirty="0" smtClean="0"/>
          </a:p>
          <a:p>
            <a:pPr marL="0" lvl="1"/>
            <a:r>
              <a:rPr lang="en-GB" dirty="0" smtClean="0">
                <a:solidFill>
                  <a:srgbClr val="FF0000"/>
                </a:solidFill>
              </a:rPr>
              <a:t>	! – </a:t>
            </a:r>
            <a:r>
              <a:rPr lang="en-GB" dirty="0" err="1" smtClean="0">
                <a:solidFill>
                  <a:srgbClr val="FF0000"/>
                </a:solidFill>
              </a:rPr>
              <a:t>Kinect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must be properly aligned to </a:t>
            </a:r>
            <a:r>
              <a:rPr lang="en-GB" dirty="0" smtClean="0">
                <a:solidFill>
                  <a:srgbClr val="FF0000"/>
                </a:solidFill>
              </a:rPr>
              <a:t>world!</a:t>
            </a:r>
            <a:endParaRPr lang="en-GB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14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  <a:endParaRPr lang="en-GB" sz="2400" b="1" dirty="0"/>
          </a:p>
        </p:txBody>
      </p:sp>
      <p:sp>
        <p:nvSpPr>
          <p:cNvPr id="13" name="Ellipse 12"/>
          <p:cNvSpPr/>
          <p:nvPr/>
        </p:nvSpPr>
        <p:spPr>
          <a:xfrm>
            <a:off x="683568" y="112474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4" name="Image 13" descr="yaw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1722" y="3906912"/>
            <a:ext cx="1180158" cy="1178272"/>
          </a:xfrm>
          <a:prstGeom prst="rect">
            <a:avLst/>
          </a:prstGeom>
        </p:spPr>
      </p:pic>
      <p:pic>
        <p:nvPicPr>
          <p:cNvPr id="23" name="Image 22" descr="pitch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70970" y="3906595"/>
            <a:ext cx="1177410" cy="1177410"/>
          </a:xfrm>
          <a:prstGeom prst="rect">
            <a:avLst/>
          </a:prstGeom>
        </p:spPr>
      </p:pic>
      <p:pic>
        <p:nvPicPr>
          <p:cNvPr id="26" name="Image 25" descr="rolli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52120" y="3906595"/>
            <a:ext cx="1177410" cy="1177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450</Words>
  <Application>Microsoft Office PowerPoint</Application>
  <PresentationFormat>Affichage à l'écran (4:3)</PresentationFormat>
  <Paragraphs>181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Derek Severin</dc:creator>
  <cp:lastModifiedBy>Derek Severin</cp:lastModifiedBy>
  <cp:revision>63</cp:revision>
  <dcterms:created xsi:type="dcterms:W3CDTF">2019-05-07T03:52:35Z</dcterms:created>
  <dcterms:modified xsi:type="dcterms:W3CDTF">2019-06-11T03:35:38Z</dcterms:modified>
</cp:coreProperties>
</file>