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7" r:id="rId5"/>
    <p:sldId id="258" r:id="rId6"/>
    <p:sldId id="268" r:id="rId7"/>
    <p:sldId id="270" r:id="rId8"/>
    <p:sldId id="259" r:id="rId9"/>
    <p:sldId id="261" r:id="rId10"/>
    <p:sldId id="262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CAF8-E807-445D-A296-F70F18CF7437}" type="datetimeFigureOut">
              <a:rPr lang="en-GB" smtClean="0"/>
              <a:pPr/>
              <a:t>16/05/2019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539552" y="4869160"/>
            <a:ext cx="5763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RAD</a:t>
            </a:r>
          </a:p>
          <a:p>
            <a:r>
              <a:rPr lang="en-GB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COMPONENTS</a:t>
            </a:r>
            <a:endParaRPr lang="en-GB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9263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 calibration:</a:t>
            </a:r>
          </a:p>
          <a:p>
            <a:pPr lvl="1"/>
            <a:r>
              <a:rPr lang="en-GB" dirty="0" smtClean="0"/>
              <a:t>=&gt; Difference in orientations from device (world) and game (scene)</a:t>
            </a:r>
          </a:p>
          <a:p>
            <a:pPr lvl="1">
              <a:buFontTx/>
              <a:buChar char="-"/>
            </a:pPr>
            <a:r>
              <a:rPr lang="en-GB" dirty="0" smtClean="0"/>
              <a:t> YAW to be measured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? =&gt; AR? Manual/Automatic?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PITCH: No need to calibrate =&gt; Scene aligned to world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must be properly aligned to world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ROLL: No need to calibrate =&gt; Scene aligned to world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must be properly aligned to world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Image 13" descr="yaw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933056"/>
            <a:ext cx="2045637" cy="2042369"/>
          </a:xfrm>
          <a:prstGeom prst="rect">
            <a:avLst/>
          </a:prstGeom>
        </p:spPr>
      </p:pic>
      <p:pic>
        <p:nvPicPr>
          <p:cNvPr id="23" name="Image 22" descr="pitch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9238" y="3933056"/>
            <a:ext cx="2040874" cy="2040874"/>
          </a:xfrm>
          <a:prstGeom prst="rect">
            <a:avLst/>
          </a:prstGeom>
        </p:spPr>
      </p:pic>
      <p:pic>
        <p:nvPicPr>
          <p:cNvPr id="26" name="Image 25" descr="roll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5502" y="3933056"/>
            <a:ext cx="2040874" cy="2040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 descr="yaw_cali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5096217"/>
            <a:ext cx="1442291" cy="1249985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988218" y="502420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endParaRPr lang="en-GB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916210" y="6176337"/>
            <a:ext cx="70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Headset</a:t>
            </a:r>
            <a:endParaRPr lang="en-GB" sz="1200" dirty="0"/>
          </a:p>
        </p:txBody>
      </p:sp>
      <p:pic>
        <p:nvPicPr>
          <p:cNvPr id="21" name="Image 20" descr="yaw_kinec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3955626"/>
            <a:ext cx="3024336" cy="2785742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99592" y="1052736"/>
            <a:ext cx="51635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 calibration: YAW</a:t>
            </a:r>
          </a:p>
          <a:p>
            <a:pPr lvl="1"/>
            <a:r>
              <a:rPr lang="en-GB" dirty="0" smtClean="0"/>
              <a:t>=&gt; 2 angles to consider: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θ</a:t>
            </a:r>
            <a:r>
              <a:rPr lang="en-GB" sz="800" dirty="0" smtClean="0"/>
              <a:t>W</a:t>
            </a:r>
            <a:r>
              <a:rPr lang="en-GB" dirty="0" smtClean="0"/>
              <a:t> : Initial YAW from device</a:t>
            </a:r>
          </a:p>
          <a:p>
            <a:pPr lvl="1"/>
            <a:r>
              <a:rPr lang="en-GB" dirty="0" smtClean="0"/>
              <a:t>	=&gt; Arbitrary value from world</a:t>
            </a:r>
          </a:p>
          <a:p>
            <a:pPr marL="1257300" lvl="2" indent="-342900"/>
            <a:r>
              <a:rPr lang="en-GB" dirty="0" smtClean="0"/>
              <a:t>	(Given by gyroscope)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θ</a:t>
            </a:r>
            <a:r>
              <a:rPr lang="en-GB" sz="1000" dirty="0" smtClean="0"/>
              <a:t>K</a:t>
            </a:r>
            <a:r>
              <a:rPr lang="en-GB" dirty="0" smtClean="0"/>
              <a:t> : Initial YAW with </a:t>
            </a:r>
            <a:r>
              <a:rPr lang="en-GB" dirty="0" err="1" smtClean="0"/>
              <a:t>Kinect</a:t>
            </a:r>
            <a:endParaRPr lang="en-GB" dirty="0" smtClean="0"/>
          </a:p>
          <a:p>
            <a:pPr marL="1257300" lvl="2" indent="-342900"/>
            <a:r>
              <a:rPr lang="en-GB" dirty="0" smtClean="0"/>
              <a:t>=&gt; Can be measured if facing the </a:t>
            </a:r>
            <a:r>
              <a:rPr lang="en-GB" dirty="0" err="1" smtClean="0"/>
              <a:t>Kinect</a:t>
            </a:r>
            <a:endParaRPr lang="en-GB" dirty="0" smtClean="0"/>
          </a:p>
          <a:p>
            <a:pPr marL="1714500" lvl="3" indent="-342900"/>
            <a:r>
              <a:rPr lang="en-GB" dirty="0" smtClean="0"/>
              <a:t>- X &amp; Z provided by head joint position</a:t>
            </a:r>
          </a:p>
          <a:p>
            <a:pPr lvl="1"/>
            <a:r>
              <a:rPr lang="en-GB" dirty="0" smtClean="0"/>
              <a:t>	=&gt; Ask user to look at </a:t>
            </a:r>
            <a:r>
              <a:rPr lang="en-GB" dirty="0" err="1" smtClean="0"/>
              <a:t>Kinect</a:t>
            </a:r>
            <a:endParaRPr lang="en-GB" dirty="0" smtClean="0"/>
          </a:p>
          <a:p>
            <a:pPr lvl="3">
              <a:buFontTx/>
              <a:buChar char="-"/>
            </a:pPr>
            <a:r>
              <a:rPr lang="en-GB" dirty="0" smtClean="0"/>
              <a:t> Using overlay in headset display</a:t>
            </a:r>
          </a:p>
          <a:p>
            <a:pPr lvl="3">
              <a:buFontTx/>
              <a:buChar char="-"/>
            </a:pPr>
            <a:r>
              <a:rPr lang="en-GB" dirty="0" smtClean="0"/>
              <a:t> Allow some time to aim at target</a:t>
            </a:r>
          </a:p>
          <a:p>
            <a:pPr lvl="3"/>
            <a:r>
              <a:rPr lang="en-GB" dirty="0" smtClean="0"/>
              <a:t>	=&gt; Counter, 5-10 seconds</a:t>
            </a:r>
          </a:p>
          <a:p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pic>
        <p:nvPicPr>
          <p:cNvPr id="22" name="Image 21" descr="yaw_worl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3198" y="1761846"/>
            <a:ext cx="2027194" cy="2027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8250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Orientation: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YAW = YAW</a:t>
            </a:r>
            <a:r>
              <a:rPr lang="en-GB" sz="1000" dirty="0" smtClean="0"/>
              <a:t>GYRO</a:t>
            </a:r>
            <a:r>
              <a:rPr lang="en-GB" dirty="0" smtClean="0"/>
              <a:t> – </a:t>
            </a:r>
            <a:r>
              <a:rPr lang="el-GR" dirty="0" smtClean="0"/>
              <a:t>θ</a:t>
            </a:r>
            <a:r>
              <a:rPr lang="en-GB" sz="800" dirty="0" smtClean="0"/>
              <a:t>W</a:t>
            </a:r>
            <a:r>
              <a:rPr lang="en-GB" dirty="0" smtClean="0"/>
              <a:t> + </a:t>
            </a:r>
            <a:r>
              <a:rPr lang="el-GR" dirty="0" smtClean="0"/>
              <a:t>θ</a:t>
            </a:r>
            <a:r>
              <a:rPr lang="en-GB" sz="1000" dirty="0" smtClean="0"/>
              <a:t>K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PITCH = PITCH</a:t>
            </a:r>
            <a:r>
              <a:rPr lang="en-GB" sz="1000" dirty="0" smtClean="0"/>
              <a:t>GYRO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ROLL = ROLL</a:t>
            </a:r>
            <a:r>
              <a:rPr lang="en-GB" sz="1000" dirty="0" smtClean="0"/>
              <a:t>GYRO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! – Gyroscope axis system is oriented differently than Unity axis system!</a:t>
            </a:r>
          </a:p>
          <a:p>
            <a:r>
              <a:rPr lang="en-GB" dirty="0" smtClean="0"/>
              <a:t>	=&gt; Needs to be transformed accordingly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pic>
        <p:nvPicPr>
          <p:cNvPr id="14" name="Image 13" descr="yaw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338959"/>
            <a:ext cx="2045637" cy="2042369"/>
          </a:xfrm>
          <a:prstGeom prst="rect">
            <a:avLst/>
          </a:prstGeom>
        </p:spPr>
      </p:pic>
      <p:pic>
        <p:nvPicPr>
          <p:cNvPr id="23" name="Image 22" descr="pitch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9238" y="4338959"/>
            <a:ext cx="2040874" cy="2040874"/>
          </a:xfrm>
          <a:prstGeom prst="rect">
            <a:avLst/>
          </a:prstGeom>
        </p:spPr>
      </p:pic>
      <p:pic>
        <p:nvPicPr>
          <p:cNvPr id="26" name="Image 25" descr="roll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5502" y="4338959"/>
            <a:ext cx="2040874" cy="2040874"/>
          </a:xfrm>
          <a:prstGeom prst="rect">
            <a:avLst/>
          </a:prstGeom>
        </p:spPr>
      </p:pic>
      <p:sp>
        <p:nvSpPr>
          <p:cNvPr id="8" name="Accolade ouvrante 7"/>
          <p:cNvSpPr/>
          <p:nvPr/>
        </p:nvSpPr>
        <p:spPr>
          <a:xfrm>
            <a:off x="1115616" y="1556792"/>
            <a:ext cx="216024" cy="151216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41826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 ... TODO!</a:t>
            </a:r>
          </a:p>
          <a:p>
            <a:pPr lvl="1"/>
            <a:r>
              <a:rPr lang="en-GB" dirty="0" smtClean="0"/>
              <a:t>=&gt; ...</a:t>
            </a:r>
            <a:endParaRPr lang="en-GB" dirty="0" err="1" smtClean="0"/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Player holds a paddle</a:t>
            </a:r>
          </a:p>
          <a:p>
            <a:pPr lvl="1">
              <a:buFontTx/>
              <a:buChar char="-"/>
            </a:pPr>
            <a:r>
              <a:rPr lang="en-GB" dirty="0" smtClean="0"/>
              <a:t> Coloured cardboard</a:t>
            </a:r>
          </a:p>
          <a:p>
            <a:pPr lvl="1">
              <a:buFontTx/>
              <a:buChar char="-"/>
            </a:pPr>
            <a:r>
              <a:rPr lang="en-GB" dirty="0" smtClean="0"/>
              <a:t> 2 handed</a:t>
            </a:r>
          </a:p>
          <a:p>
            <a:endParaRPr lang="en-GB" dirty="0" smtClean="0"/>
          </a:p>
          <a:p>
            <a:r>
              <a:rPr lang="en-GB" dirty="0" smtClean="0"/>
              <a:t>=&gt; Colour tracking with </a:t>
            </a:r>
            <a:r>
              <a:rPr lang="en-GB" dirty="0" err="1" smtClean="0"/>
              <a:t>Kinect</a:t>
            </a:r>
            <a:r>
              <a:rPr lang="en-GB" dirty="0" smtClean="0"/>
              <a:t> (+</a:t>
            </a:r>
            <a:r>
              <a:rPr lang="en-GB" dirty="0" err="1" smtClean="0"/>
              <a:t>OpenCV</a:t>
            </a:r>
            <a:r>
              <a:rPr lang="en-GB" dirty="0" smtClean="0"/>
              <a:t>?)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20072" y="1052736"/>
            <a:ext cx="2232248" cy="1584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2060848"/>
            <a:ext cx="1872208" cy="2448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pic>
        <p:nvPicPr>
          <p:cNvPr id="26" name="Image 2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204864"/>
            <a:ext cx="687389" cy="1556792"/>
          </a:xfrm>
          <a:prstGeom prst="rect">
            <a:avLst/>
          </a:prstGeom>
        </p:spPr>
      </p:pic>
      <p:pic>
        <p:nvPicPr>
          <p:cNvPr id="35" name="Image 34" descr="kin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3933056"/>
            <a:ext cx="1440160" cy="384522"/>
          </a:xfrm>
          <a:prstGeom prst="rect">
            <a:avLst/>
          </a:prstGeom>
        </p:spPr>
      </p:pic>
      <p:pic>
        <p:nvPicPr>
          <p:cNvPr id="37" name="Image 3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1484784"/>
            <a:ext cx="478363" cy="924373"/>
          </a:xfrm>
          <a:prstGeom prst="rect">
            <a:avLst/>
          </a:prstGeom>
        </p:spPr>
      </p:pic>
      <p:pic>
        <p:nvPicPr>
          <p:cNvPr id="40" name="Image 39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1512565"/>
            <a:ext cx="1216165" cy="9083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220072" y="3933056"/>
            <a:ext cx="2232248" cy="1584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 N</a:t>
            </a:r>
          </a:p>
        </p:txBody>
      </p:sp>
      <p:pic>
        <p:nvPicPr>
          <p:cNvPr id="46" name="Image 45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4365104"/>
            <a:ext cx="478363" cy="924373"/>
          </a:xfrm>
          <a:prstGeom prst="rect">
            <a:avLst/>
          </a:prstGeom>
        </p:spPr>
      </p:pic>
      <p:pic>
        <p:nvPicPr>
          <p:cNvPr id="47" name="Image 46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392885"/>
            <a:ext cx="1216165" cy="908323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156176" y="2780928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3779912" y="1844824"/>
            <a:ext cx="1080120" cy="72008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779912" y="4005064"/>
            <a:ext cx="1080120" cy="72008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23528" y="260648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ACTORS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60032" y="2108374"/>
            <a:ext cx="410445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76256" y="3476526"/>
            <a:ext cx="1944216" cy="22322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uble flèche horizontale 21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flèche horizontale 22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004048" y="2540422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Orientation manager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 smtClean="0"/>
              <a:t> (AR module)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92280" y="290046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500404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32" name="Flèche vers le bas 31"/>
          <p:cNvSpPr/>
          <p:nvPr/>
        </p:nvSpPr>
        <p:spPr>
          <a:xfrm>
            <a:off x="5724128" y="448463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 vers le haut 32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vers le haut 33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588224" y="3476526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092280" y="362054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AR Library</a:t>
            </a:r>
            <a:endParaRPr lang="en-GB" b="1" dirty="0"/>
          </a:p>
        </p:txBody>
      </p:sp>
      <p:sp>
        <p:nvSpPr>
          <p:cNvPr id="39" name="Rectangle 38"/>
          <p:cNvSpPr/>
          <p:nvPr/>
        </p:nvSpPr>
        <p:spPr>
          <a:xfrm>
            <a:off x="7020272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  <p:sp>
        <p:nvSpPr>
          <p:cNvPr id="41" name="Flèche vers le haut 40"/>
          <p:cNvSpPr/>
          <p:nvPr/>
        </p:nvSpPr>
        <p:spPr>
          <a:xfrm>
            <a:off x="7740352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èche gauche 41"/>
          <p:cNvSpPr/>
          <p:nvPr/>
        </p:nvSpPr>
        <p:spPr>
          <a:xfrm>
            <a:off x="6660232" y="304447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èche gauche 42"/>
          <p:cNvSpPr/>
          <p:nvPr/>
        </p:nvSpPr>
        <p:spPr>
          <a:xfrm>
            <a:off x="6660232" y="369255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76526"/>
            <a:ext cx="687389" cy="1556792"/>
          </a:xfrm>
          <a:prstGeom prst="rect">
            <a:avLst/>
          </a:prstGeom>
        </p:spPr>
      </p:pic>
      <p:pic>
        <p:nvPicPr>
          <p:cNvPr id="35" name="Image 34" descr="kin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5420742"/>
            <a:ext cx="1440160" cy="384522"/>
          </a:xfrm>
          <a:prstGeom prst="rect">
            <a:avLst/>
          </a:prstGeom>
        </p:spPr>
      </p:pic>
      <p:pic>
        <p:nvPicPr>
          <p:cNvPr id="37" name="Image 3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1748334"/>
            <a:ext cx="478363" cy="924373"/>
          </a:xfrm>
          <a:prstGeom prst="rect">
            <a:avLst/>
          </a:prstGeom>
        </p:spPr>
      </p:pic>
      <p:pic>
        <p:nvPicPr>
          <p:cNvPr id="40" name="Image 39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1748334"/>
            <a:ext cx="1216165" cy="90832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23528" y="260648"/>
            <a:ext cx="204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COMPONENTS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5220072" y="260648"/>
            <a:ext cx="323954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dirty="0" smtClean="0"/>
              <a:t> Hardware: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v2</a:t>
            </a:r>
          </a:p>
          <a:p>
            <a:pPr>
              <a:buFontTx/>
              <a:buChar char="-"/>
            </a:pPr>
            <a:r>
              <a:rPr lang="en-GB" dirty="0" smtClean="0"/>
              <a:t> Software:</a:t>
            </a:r>
          </a:p>
          <a:p>
            <a:pPr lvl="1">
              <a:buFontTx/>
              <a:buChar char="-"/>
            </a:pPr>
            <a:r>
              <a:rPr lang="en-GB" dirty="0" smtClean="0"/>
              <a:t> Windows</a:t>
            </a:r>
          </a:p>
          <a:p>
            <a:pPr lvl="1">
              <a:buFontTx/>
              <a:buChar char="-"/>
            </a:pPr>
            <a:r>
              <a:rPr lang="en-GB" dirty="0" smtClean="0"/>
              <a:t> Unity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SDK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SpaceBrew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Node.js</a:t>
            </a:r>
          </a:p>
          <a:p>
            <a:endParaRPr lang="en-GB" dirty="0" smtClean="0"/>
          </a:p>
          <a:p>
            <a:r>
              <a:rPr lang="en-GB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Inputs</a:t>
            </a:r>
            <a:r>
              <a:rPr lang="en-GB" dirty="0" smtClean="0"/>
              <a:t> from </a:t>
            </a:r>
            <a:r>
              <a:rPr lang="en-GB" dirty="0" err="1" smtClean="0"/>
              <a:t>Kinect</a:t>
            </a:r>
            <a:r>
              <a:rPr lang="en-GB" dirty="0" smtClean="0"/>
              <a:t>: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RGB image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Depth image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Bodies/skeletons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Process</a:t>
            </a:r>
            <a:r>
              <a:rPr lang="en-GB" dirty="0" smtClean="0"/>
              <a:t> data</a:t>
            </a:r>
          </a:p>
          <a:p>
            <a:pPr lvl="1">
              <a:buFontTx/>
              <a:buChar char="-"/>
            </a:pPr>
            <a:r>
              <a:rPr lang="en-GB" dirty="0" smtClean="0"/>
              <a:t> Detect “collisions”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Update global game state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Outputs</a:t>
            </a:r>
            <a:r>
              <a:rPr lang="en-GB" dirty="0" smtClean="0"/>
              <a:t> to </a:t>
            </a:r>
            <a:r>
              <a:rPr lang="en-GB" i="1" dirty="0" smtClean="0"/>
              <a:t>Client </a:t>
            </a:r>
            <a:r>
              <a:rPr lang="en-GB" i="1" dirty="0" err="1" smtClean="0"/>
              <a:t>i</a:t>
            </a:r>
            <a:r>
              <a:rPr lang="en-GB" dirty="0" smtClean="0"/>
              <a:t>: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Position of </a:t>
            </a:r>
            <a:r>
              <a:rPr lang="en-GB" i="1" dirty="0" smtClean="0"/>
              <a:t>Client </a:t>
            </a:r>
            <a:r>
              <a:rPr lang="en-GB" i="1" dirty="0" err="1" smtClean="0"/>
              <a:t>i</a:t>
            </a:r>
            <a:r>
              <a:rPr lang="en-GB" i="1" dirty="0" smtClean="0"/>
              <a:t> Head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i="1" dirty="0"/>
              <a:t> </a:t>
            </a:r>
            <a:r>
              <a:rPr lang="en-GB" dirty="0" smtClean="0"/>
              <a:t>Position of </a:t>
            </a:r>
            <a:r>
              <a:rPr lang="en-GB" i="1" dirty="0" smtClean="0"/>
              <a:t>Client </a:t>
            </a:r>
            <a:r>
              <a:rPr lang="en-GB" i="1" dirty="0" err="1" smtClean="0"/>
              <a:t>i</a:t>
            </a:r>
            <a:r>
              <a:rPr lang="en-GB" i="1" dirty="0" smtClean="0"/>
              <a:t> Hand(s)</a:t>
            </a:r>
          </a:p>
          <a:p>
            <a:pPr lvl="1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Relevant game data</a:t>
            </a:r>
          </a:p>
          <a:p>
            <a:endParaRPr lang="en-GB" dirty="0"/>
          </a:p>
        </p:txBody>
      </p:sp>
      <p:sp>
        <p:nvSpPr>
          <p:cNvPr id="15" name="Accolade fermante 14"/>
          <p:cNvSpPr/>
          <p:nvPr/>
        </p:nvSpPr>
        <p:spPr>
          <a:xfrm>
            <a:off x="7010040" y="2276872"/>
            <a:ext cx="179370" cy="43204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7298072" y="2348880"/>
            <a:ext cx="14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Can be integrated in</a:t>
            </a:r>
          </a:p>
          <a:p>
            <a:r>
              <a:rPr lang="en-GB" sz="1200" dirty="0" smtClean="0"/>
              <a:t>Unity project</a:t>
            </a:r>
            <a:endParaRPr lang="en-GB" sz="12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154056" y="2492896"/>
            <a:ext cx="1542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uble flèche horizontale 30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uble flèche horizontale 31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vers le haut 34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èche vers le haut 35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/>
          <p:cNvSpPr txBox="1"/>
          <p:nvPr/>
        </p:nvSpPr>
        <p:spPr>
          <a:xfrm>
            <a:off x="323528" y="260648"/>
            <a:ext cx="115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483768" y="1653282"/>
            <a:ext cx="1152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For calibration?</a:t>
            </a:r>
            <a:endParaRPr lang="en-GB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7744" y="179729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9512" y="1196752"/>
            <a:ext cx="410445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95736" y="2564904"/>
            <a:ext cx="1944216" cy="22322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23528" y="1628800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Orientation manager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 smtClean="0"/>
              <a:t> (AR module)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760" y="198884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323528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23" name="Flèche vers le bas 22"/>
          <p:cNvSpPr/>
          <p:nvPr/>
        </p:nvSpPr>
        <p:spPr>
          <a:xfrm>
            <a:off x="1043608" y="357301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907704" y="2564904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411760" y="27089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AR Library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339752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  <p:sp>
        <p:nvSpPr>
          <p:cNvPr id="33" name="Flèche vers le haut 32"/>
          <p:cNvSpPr/>
          <p:nvPr/>
        </p:nvSpPr>
        <p:spPr>
          <a:xfrm>
            <a:off x="3059832" y="3573016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gauche 33"/>
          <p:cNvSpPr/>
          <p:nvPr/>
        </p:nvSpPr>
        <p:spPr>
          <a:xfrm>
            <a:off x="1979712" y="213285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gauche 34"/>
          <p:cNvSpPr/>
          <p:nvPr/>
        </p:nvSpPr>
        <p:spPr>
          <a:xfrm>
            <a:off x="1979712" y="278092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ZoneTexte 44"/>
          <p:cNvSpPr txBox="1"/>
          <p:nvPr/>
        </p:nvSpPr>
        <p:spPr>
          <a:xfrm>
            <a:off x="323528" y="26064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</a:t>
            </a:r>
            <a:endParaRPr lang="en-GB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220072" y="260648"/>
            <a:ext cx="302679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dirty="0" smtClean="0"/>
              <a:t> Hardware:</a:t>
            </a:r>
          </a:p>
          <a:p>
            <a:pPr lvl="1">
              <a:buFontTx/>
              <a:buChar char="-"/>
            </a:pPr>
            <a:r>
              <a:rPr lang="en-GB" dirty="0" smtClean="0"/>
              <a:t> Gyroscope</a:t>
            </a:r>
          </a:p>
          <a:p>
            <a:pPr lvl="1">
              <a:buFontTx/>
              <a:buChar char="-"/>
            </a:pPr>
            <a:r>
              <a:rPr lang="en-GB" dirty="0" smtClean="0"/>
              <a:t> Screen</a:t>
            </a:r>
          </a:p>
          <a:p>
            <a:pPr lvl="1">
              <a:buFontTx/>
              <a:buChar char="-"/>
            </a:pPr>
            <a:r>
              <a:rPr lang="en-GB" dirty="0" smtClean="0"/>
              <a:t> Camera</a:t>
            </a:r>
          </a:p>
          <a:p>
            <a:pPr>
              <a:buFontTx/>
              <a:buChar char="-"/>
            </a:pPr>
            <a:r>
              <a:rPr lang="en-GB" dirty="0" smtClean="0"/>
              <a:t> Software:</a:t>
            </a:r>
          </a:p>
          <a:p>
            <a:pPr lvl="1">
              <a:buFontTx/>
              <a:buChar char="-"/>
            </a:pPr>
            <a:r>
              <a:rPr lang="en-GB" dirty="0" smtClean="0"/>
              <a:t> Android</a:t>
            </a:r>
          </a:p>
          <a:p>
            <a:pPr lvl="1">
              <a:buFontTx/>
              <a:buChar char="-"/>
            </a:pPr>
            <a:r>
              <a:rPr lang="en-GB" dirty="0" smtClean="0"/>
              <a:t> Unity</a:t>
            </a:r>
          </a:p>
          <a:p>
            <a:pPr lvl="1">
              <a:buFontTx/>
              <a:buChar char="-"/>
            </a:pPr>
            <a:r>
              <a:rPr lang="en-GB" dirty="0" smtClean="0"/>
              <a:t> (AR Library)</a:t>
            </a:r>
          </a:p>
          <a:p>
            <a:endParaRPr lang="en-GB" dirty="0" smtClean="0"/>
          </a:p>
          <a:p>
            <a:r>
              <a:rPr lang="en-GB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Inputs</a:t>
            </a:r>
            <a:r>
              <a:rPr lang="en-GB" dirty="0" smtClean="0"/>
              <a:t> from Server:</a:t>
            </a:r>
          </a:p>
          <a:p>
            <a:pPr lvl="1">
              <a:buFontTx/>
              <a:buChar char="-"/>
            </a:pPr>
            <a:r>
              <a:rPr lang="en-GB" dirty="0" smtClean="0"/>
              <a:t> Position of </a:t>
            </a:r>
            <a:r>
              <a:rPr lang="en-GB" i="1" dirty="0" smtClean="0"/>
              <a:t>Head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i="1" dirty="0" smtClean="0"/>
              <a:t> </a:t>
            </a:r>
            <a:r>
              <a:rPr lang="en-GB" dirty="0" smtClean="0"/>
              <a:t>Position of </a:t>
            </a:r>
            <a:r>
              <a:rPr lang="en-GB" i="1" dirty="0" smtClean="0"/>
              <a:t>Hand(s)</a:t>
            </a:r>
          </a:p>
          <a:p>
            <a:pPr lvl="1">
              <a:buFontTx/>
              <a:buChar char="-"/>
            </a:pPr>
            <a:r>
              <a:rPr lang="en-GB" dirty="0" smtClean="0"/>
              <a:t> Relevant game data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Process</a:t>
            </a:r>
            <a:r>
              <a:rPr lang="en-GB" dirty="0" smtClean="0"/>
              <a:t> data</a:t>
            </a:r>
          </a:p>
          <a:p>
            <a:pPr lvl="1">
              <a:buFontTx/>
              <a:buChar char="-"/>
            </a:pPr>
            <a:r>
              <a:rPr lang="en-GB" dirty="0" smtClean="0"/>
              <a:t> Update local game state</a:t>
            </a:r>
          </a:p>
          <a:p>
            <a:pPr lvl="1">
              <a:buFontTx/>
              <a:buChar char="-"/>
            </a:pPr>
            <a:r>
              <a:rPr lang="en-GB" dirty="0" smtClean="0"/>
              <a:t> Update position</a:t>
            </a:r>
          </a:p>
          <a:p>
            <a:pPr lvl="1">
              <a:buFontTx/>
              <a:buChar char="-"/>
            </a:pPr>
            <a:r>
              <a:rPr lang="en-GB" dirty="0" smtClean="0"/>
              <a:t> Update orientation</a:t>
            </a:r>
          </a:p>
          <a:p>
            <a:pPr lvl="1">
              <a:buFontTx/>
              <a:buChar char="-"/>
            </a:pPr>
            <a:r>
              <a:rPr lang="en-GB" dirty="0" smtClean="0"/>
              <a:t> Display world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Outputs</a:t>
            </a:r>
            <a:r>
              <a:rPr lang="en-GB" dirty="0" smtClean="0"/>
              <a:t> to </a:t>
            </a:r>
            <a:r>
              <a:rPr lang="en-GB" i="1" dirty="0" smtClean="0"/>
              <a:t>Server</a:t>
            </a:r>
            <a:r>
              <a:rPr lang="en-GB" dirty="0" smtClean="0"/>
              <a:t>:</a:t>
            </a:r>
          </a:p>
          <a:p>
            <a:r>
              <a:rPr lang="en-GB" dirty="0" smtClean="0"/>
              <a:t>	(nothing)</a:t>
            </a:r>
          </a:p>
          <a:p>
            <a:pPr lvl="1">
              <a:buFontTx/>
              <a:buChar char="-"/>
            </a:pPr>
            <a:r>
              <a:rPr lang="en-GB" dirty="0" smtClean="0"/>
              <a:t> (Head orientation?)</a:t>
            </a:r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790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&amp; Orientation:</a:t>
            </a:r>
          </a:p>
          <a:p>
            <a:pPr lvl="1"/>
            <a:r>
              <a:rPr lang="en-GB" dirty="0" smtClean="0"/>
              <a:t>=&gt; Unity scene must be a close representation of real world</a:t>
            </a:r>
          </a:p>
          <a:p>
            <a:endParaRPr lang="en-GB" dirty="0" smtClean="0"/>
          </a:p>
          <a:p>
            <a:r>
              <a:rPr lang="en-GB" b="1" u="sng" dirty="0" smtClean="0"/>
              <a:t>Position:</a:t>
            </a:r>
          </a:p>
          <a:p>
            <a:pPr lvl="1"/>
            <a:r>
              <a:rPr lang="en-GB" dirty="0" smtClean="0"/>
              <a:t>- Provided body joints positions are relative to centre of </a:t>
            </a:r>
            <a:r>
              <a:rPr lang="en-GB" dirty="0" err="1" smtClean="0"/>
              <a:t>Kinect</a:t>
            </a:r>
            <a:r>
              <a:rPr lang="en-GB" dirty="0" smtClean="0"/>
              <a:t> sensor</a:t>
            </a:r>
          </a:p>
          <a:p>
            <a:r>
              <a:rPr lang="en-GB" dirty="0" smtClean="0"/>
              <a:t>	=&gt; Need to offset the objects:</a:t>
            </a:r>
          </a:p>
          <a:p>
            <a:pPr lvl="3">
              <a:buFontTx/>
              <a:buChar char="-"/>
            </a:pPr>
            <a:r>
              <a:rPr lang="en-GB" dirty="0" smtClean="0"/>
              <a:t> Use </a:t>
            </a:r>
            <a:r>
              <a:rPr lang="en-GB" dirty="0" err="1" smtClean="0"/>
              <a:t>Kinect</a:t>
            </a:r>
            <a:r>
              <a:rPr lang="en-GB" dirty="0" smtClean="0"/>
              <a:t> world centre as centre of the scene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Position objects locally in a container located at </a:t>
            </a:r>
            <a:r>
              <a:rPr lang="en-GB" dirty="0" err="1" smtClean="0"/>
              <a:t>Kinect’s</a:t>
            </a:r>
            <a:r>
              <a:rPr lang="en-GB" dirty="0" smtClean="0"/>
              <a:t> position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Add required offsets to each object’s position</a:t>
            </a:r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/>
            <a:r>
              <a:rPr lang="en-GB" dirty="0" smtClean="0"/>
              <a:t>- </a:t>
            </a:r>
            <a:r>
              <a:rPr lang="en-GB" dirty="0" err="1" smtClean="0"/>
              <a:t>Kinect</a:t>
            </a:r>
            <a:r>
              <a:rPr lang="en-GB" dirty="0" smtClean="0"/>
              <a:t> and Unity scene should have same orientation</a:t>
            </a:r>
          </a:p>
          <a:p>
            <a:pPr lvl="1"/>
            <a:r>
              <a:rPr lang="en-GB" dirty="0" smtClean="0"/>
              <a:t>	=&gt; Same “up” &amp; </a:t>
            </a:r>
            <a:r>
              <a:rPr lang="en-GB" dirty="0" smtClean="0"/>
              <a:t>“right” vectors (not “forward”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)</a:t>
            </a:r>
            <a:endParaRPr lang="en-GB" dirty="0" smtClean="0"/>
          </a:p>
          <a:p>
            <a:pPr lvl="3">
              <a:buFontTx/>
              <a:buChar char="-"/>
            </a:pPr>
            <a:r>
              <a:rPr lang="en-GB" dirty="0" smtClean="0"/>
              <a:t> YAW = 0.0</a:t>
            </a:r>
          </a:p>
          <a:p>
            <a:pPr lvl="3">
              <a:buFontTx/>
              <a:buChar char="-"/>
            </a:pPr>
            <a:r>
              <a:rPr lang="en-GB" dirty="0" smtClean="0"/>
              <a:t> PITCH = 0.0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Make sure the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is not tilted! </a:t>
            </a:r>
            <a:r>
              <a:rPr lang="en-GB" smtClean="0">
                <a:solidFill>
                  <a:srgbClr val="FF0000"/>
                </a:solidFill>
              </a:rPr>
              <a:t>(</a:t>
            </a:r>
            <a:r>
              <a:rPr lang="en-GB" smtClean="0">
                <a:solidFill>
                  <a:srgbClr val="FF0000"/>
                </a:solidFill>
              </a:rPr>
              <a:t>REMOVE/ADJUST </a:t>
            </a:r>
            <a:r>
              <a:rPr lang="en-GB" dirty="0" smtClean="0">
                <a:solidFill>
                  <a:srgbClr val="FF0000"/>
                </a:solidFill>
              </a:rPr>
              <a:t>STAND)</a:t>
            </a:r>
          </a:p>
          <a:p>
            <a:pPr lvl="3">
              <a:buFontTx/>
              <a:buChar char="-"/>
            </a:pPr>
            <a:r>
              <a:rPr lang="en-GB" dirty="0" smtClean="0"/>
              <a:t> ROLL = 0.0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10" name="Image 9" descr="kinect_s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581128"/>
            <a:ext cx="1788178" cy="994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187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position relative to centre of world, to be determined based on scene</a:t>
            </a:r>
          </a:p>
          <a:p>
            <a:r>
              <a:rPr lang="en-GB" dirty="0" smtClean="0"/>
              <a:t>	Typical initial offset:</a:t>
            </a:r>
          </a:p>
          <a:p>
            <a:r>
              <a:rPr lang="en-GB" dirty="0" smtClean="0"/>
              <a:t>	- X = </a:t>
            </a:r>
            <a:r>
              <a:rPr lang="en-GB" dirty="0" smtClean="0"/>
              <a:t>0.0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	- Y = (Height from floor)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Hardcoded? Provided input? Automatically measured?</a:t>
            </a:r>
          </a:p>
          <a:p>
            <a:r>
              <a:rPr lang="en-GB" dirty="0" smtClean="0"/>
              <a:t>	- </a:t>
            </a:r>
            <a:r>
              <a:rPr lang="en-GB" dirty="0" smtClean="0"/>
              <a:t>Z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 </a:t>
            </a:r>
            <a:r>
              <a:rPr lang="en-GB" dirty="0" smtClean="0"/>
              <a:t>= 3.0 (meters) – (ideal)</a:t>
            </a:r>
          </a:p>
          <a:p>
            <a:r>
              <a:rPr lang="en-GB" dirty="0" smtClean="0"/>
              <a:t>		=&gt; Determine based on scene.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*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data is mirrored from real world, Z axis is facing the opposite direction!</a:t>
            </a:r>
          </a:p>
          <a:p>
            <a:r>
              <a:rPr lang="en-GB" dirty="0" smtClean="0"/>
              <a:t>	=&gt; Z values need to be inverted if mimicking real world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5" name="Image 4" descr="kinect_ax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5112575"/>
            <a:ext cx="3220918" cy="1079034"/>
          </a:xfrm>
          <a:prstGeom prst="rect">
            <a:avLst/>
          </a:prstGeom>
        </p:spPr>
      </p:pic>
      <p:pic>
        <p:nvPicPr>
          <p:cNvPr id="7" name="Image 6" descr="unity_axi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941168"/>
            <a:ext cx="1800200" cy="127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ang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4536504"/>
            <a:ext cx="2204864" cy="220486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1052736"/>
            <a:ext cx="72402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Position:</a:t>
            </a:r>
          </a:p>
          <a:p>
            <a:pPr lvl="1">
              <a:buFontTx/>
              <a:buChar char="-"/>
            </a:pPr>
            <a:r>
              <a:rPr lang="en-GB" dirty="0" smtClean="0"/>
              <a:t> In scene: Provided by server from </a:t>
            </a:r>
            <a:r>
              <a:rPr lang="en-GB" dirty="0" err="1" smtClean="0"/>
              <a:t>Kinect</a:t>
            </a:r>
            <a:r>
              <a:rPr lang="en-GB" dirty="0" smtClean="0"/>
              <a:t> skeletal joints (body frames)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Need to consider offset</a:t>
            </a:r>
          </a:p>
          <a:p>
            <a:pPr lvl="1"/>
            <a:r>
              <a:rPr lang="en-GB" dirty="0" smtClean="0"/>
              <a:t>	=&gt; Screen/VR headset offset in regards to head central position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	? =&gt; How to determine?</a:t>
            </a:r>
            <a:endParaRPr lang="en-GB" dirty="0" smtClean="0"/>
          </a:p>
          <a:p>
            <a:pPr lvl="1"/>
            <a:r>
              <a:rPr lang="en-GB" dirty="0" smtClean="0"/>
              <a:t>=&gt; Current world position + “offset” correctly oriented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Provided by gyroscope (Android API)</a:t>
            </a:r>
          </a:p>
          <a:p>
            <a:pPr lvl="1">
              <a:buFontTx/>
              <a:buChar char="-"/>
            </a:pPr>
            <a:r>
              <a:rPr lang="en-GB" dirty="0" smtClean="0"/>
              <a:t> In scene: Need to be calibrated at initialisation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? =&gt; How to determine?</a:t>
            </a:r>
          </a:p>
          <a:p>
            <a:pPr lvl="1"/>
            <a:r>
              <a:rPr lang="en-GB" dirty="0" smtClean="0"/>
              <a:t>=&gt; Initial scene orientation + current world orientation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7" name="Ellipse 6"/>
          <p:cNvSpPr/>
          <p:nvPr/>
        </p:nvSpPr>
        <p:spPr>
          <a:xfrm>
            <a:off x="4283968" y="220486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283968" y="414908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Image 8" descr="kinect_skeletr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420888"/>
            <a:ext cx="2019987" cy="2464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vr_head_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540968"/>
            <a:ext cx="4514850" cy="3009900"/>
          </a:xfrm>
          <a:prstGeom prst="rect">
            <a:avLst/>
          </a:prstGeom>
        </p:spPr>
      </p:pic>
      <p:pic>
        <p:nvPicPr>
          <p:cNvPr id="5" name="Image 4" descr="vr_head_s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3540968"/>
            <a:ext cx="3781425" cy="32004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516216" y="5197152"/>
            <a:ext cx="15500" cy="11631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940152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1907704" y="5125144"/>
            <a:ext cx="15499" cy="1235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31640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99592" y="1052736"/>
            <a:ext cx="6766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</a:p>
          <a:p>
            <a:pPr lvl="1"/>
            <a:r>
              <a:rPr lang="en-GB" dirty="0" smtClean="0"/>
              <a:t>=&gt; Screen/VR headset offset in regards to head central position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X = 0.0 (unless camera not centred!)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Y should be close to 0.0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Z to be measured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? =&gt; Can have same values for every player? Or based on height?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454</Words>
  <Application>Microsoft Office PowerPoint</Application>
  <PresentationFormat>Affichage à l'écran (4:3)</PresentationFormat>
  <Paragraphs>209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Derek Severin</dc:creator>
  <cp:lastModifiedBy>Derek Severin</cp:lastModifiedBy>
  <cp:revision>54</cp:revision>
  <dcterms:created xsi:type="dcterms:W3CDTF">2019-05-07T03:52:35Z</dcterms:created>
  <dcterms:modified xsi:type="dcterms:W3CDTF">2019-05-16T09:22:28Z</dcterms:modified>
</cp:coreProperties>
</file>