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8" r:id="rId12"/>
    <p:sldId id="271" r:id="rId13"/>
    <p:sldId id="272" r:id="rId14"/>
    <p:sldId id="269" r:id="rId15"/>
    <p:sldId id="275" r:id="rId16"/>
    <p:sldId id="276" r:id="rId17"/>
    <p:sldId id="266" r:id="rId18"/>
    <p:sldId id="278" r:id="rId19"/>
    <p:sldId id="267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DB71-BCDF-4E22-80E0-B9E543756A1B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9735-8604-4752-A8A9-96989F1A510C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DB71-BCDF-4E22-80E0-B9E543756A1B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9735-8604-4752-A8A9-96989F1A510C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DB71-BCDF-4E22-80E0-B9E543756A1B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9735-8604-4752-A8A9-96989F1A510C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DB71-BCDF-4E22-80E0-B9E543756A1B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9735-8604-4752-A8A9-96989F1A510C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DB71-BCDF-4E22-80E0-B9E543756A1B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9735-8604-4752-A8A9-96989F1A510C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DB71-BCDF-4E22-80E0-B9E543756A1B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9735-8604-4752-A8A9-96989F1A510C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DB71-BCDF-4E22-80E0-B9E543756A1B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9735-8604-4752-A8A9-96989F1A510C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DB71-BCDF-4E22-80E0-B9E543756A1B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9735-8604-4752-A8A9-96989F1A510C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DB71-BCDF-4E22-80E0-B9E543756A1B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9735-8604-4752-A8A9-96989F1A510C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DB71-BCDF-4E22-80E0-B9E543756A1B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9735-8604-4752-A8A9-96989F1A510C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DB71-BCDF-4E22-80E0-B9E543756A1B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9735-8604-4752-A8A9-96989F1A510C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FDB71-BCDF-4E22-80E0-B9E543756A1B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F9735-8604-4752-A8A9-96989F1A510C}" type="slidenum">
              <a:rPr lang="en-GB" smtClean="0"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details.aspx?id=44561" TargetMode="External"/><Relationship Id="rId2" Type="http://schemas.openxmlformats.org/officeDocument/2006/relationships/hyperlink" Target="https://developer.microsoft.com/en-us/windows/kinec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4456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ywenderlich.com/5475-introduction-to-using-opencv-with-unity" TargetMode="External"/><Relationship Id="rId2" Type="http://schemas.openxmlformats.org/officeDocument/2006/relationships/hyperlink" Target="https://assetstore.unity.com/packages/tools/integration/opencv-for-unity-2108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omasmountainborn.com/2016/09/11/unity-and-opencv-part-one-install/" TargetMode="External"/><Relationship Id="rId4" Type="http://schemas.openxmlformats.org/officeDocument/2006/relationships/hyperlink" Target="http://amin-ahmadi.com/2017/05/24/how-to-use-opencv-in-unity-example-project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coder.com/blog/2016/09/29/using-xbox-one-kinect-with-unity/" TargetMode="External"/><Relationship Id="rId2" Type="http://schemas.openxmlformats.org/officeDocument/2006/relationships/hyperlink" Target="https://social.msdn.microsoft.com/Forums/en-US/home?forum=kinectv2sd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inect.github.io/tutorial/lab05/index.html" TargetMode="External"/><Relationship Id="rId4" Type="http://schemas.openxmlformats.org/officeDocument/2006/relationships/hyperlink" Target="https://forum.unity.com/threads/official-ms-kinect-unity-package-green-screen-shader-error.382295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eted.azurewebsites.net/avateering-with-kinect-v2-joint-orientations/" TargetMode="External"/><Relationship Id="rId2" Type="http://schemas.openxmlformats.org/officeDocument/2006/relationships/hyperlink" Target="https://medium.com/@lisajamhoury/understanding-kinect-v2-joints-and-coordinate-system-4f4b90b9df1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eted.azurewebsites.net/kinect-4-windows-v2-unity-3d/" TargetMode="External"/><Relationship Id="rId4" Type="http://schemas.openxmlformats.org/officeDocument/2006/relationships/hyperlink" Target="https://github.com/peted70/kinectv2-avateer-jointorientati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u="sng" dirty="0" smtClean="0"/>
              <a:t>KINECT TRACKING</a:t>
            </a:r>
            <a:endParaRPr lang="en-GB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Basic overview of </a:t>
            </a:r>
            <a:r>
              <a:rPr lang="en-GB" dirty="0" err="1" smtClean="0"/>
              <a:t>Kinect</a:t>
            </a:r>
            <a:r>
              <a:rPr lang="en-GB" dirty="0" smtClean="0"/>
              <a:t> tracking features and possibilities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TRACKING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 smtClean="0"/>
              <a:t>Additional Tracking</a:t>
            </a:r>
          </a:p>
          <a:p>
            <a:pPr>
              <a:buNone/>
            </a:pPr>
            <a:r>
              <a:rPr lang="en-GB" dirty="0" smtClean="0"/>
              <a:t>Benefits:</a:t>
            </a:r>
          </a:p>
          <a:p>
            <a:pPr>
              <a:buFontTx/>
              <a:buChar char="-"/>
            </a:pPr>
            <a:r>
              <a:rPr lang="en-GB" dirty="0" smtClean="0">
                <a:sym typeface="Wingdings" pitchFamily="2" charset="2"/>
              </a:rPr>
              <a:t>Enhance tracking in “difficult” cases</a:t>
            </a:r>
          </a:p>
          <a:p>
            <a:pPr>
              <a:buFontTx/>
              <a:buChar char="-"/>
            </a:pPr>
            <a:r>
              <a:rPr lang="en-GB" dirty="0" smtClean="0">
                <a:sym typeface="Wingdings" pitchFamily="2" charset="2"/>
              </a:rPr>
              <a:t>Allow “props” handling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BUT:</a:t>
            </a:r>
          </a:p>
          <a:p>
            <a:pPr>
              <a:buFontTx/>
              <a:buChar char="-"/>
            </a:pPr>
            <a:r>
              <a:rPr lang="en-GB" dirty="0" smtClean="0"/>
              <a:t>Very compute-intensive!</a:t>
            </a:r>
          </a:p>
          <a:p>
            <a:pPr lvl="1">
              <a:buFontTx/>
              <a:buChar char="-"/>
            </a:pPr>
            <a:r>
              <a:rPr lang="en-GB" dirty="0" smtClean="0">
                <a:sym typeface="Wingdings" pitchFamily="2" charset="2"/>
              </a:rPr>
              <a:t>Use optimisation techniques</a:t>
            </a:r>
          </a:p>
          <a:p>
            <a:pPr>
              <a:buNone/>
            </a:pPr>
            <a:r>
              <a:rPr lang="en-GB" sz="2800" dirty="0" smtClean="0">
                <a:sym typeface="Wingdings" pitchFamily="2" charset="2"/>
              </a:rPr>
              <a:t>		 Sub-sampling, etc.</a:t>
            </a:r>
          </a:p>
          <a:p>
            <a:pPr lvl="1">
              <a:buFontTx/>
              <a:buChar char="-"/>
            </a:pPr>
            <a:r>
              <a:rPr lang="en-GB" dirty="0" smtClean="0">
                <a:sym typeface="Wingdings" pitchFamily="2" charset="2"/>
              </a:rPr>
              <a:t>Only analyse meaningful ROIs</a:t>
            </a: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	</a:t>
            </a:r>
            <a:r>
              <a:rPr lang="en-GB" sz="2800" dirty="0" smtClean="0">
                <a:sym typeface="Wingdings" pitchFamily="2" charset="2"/>
              </a:rPr>
              <a:t>	 Areas covered by bodies</a:t>
            </a:r>
          </a:p>
          <a:p>
            <a:pPr>
              <a:buFontTx/>
              <a:buChar char="-"/>
            </a:pPr>
            <a:endParaRPr lang="en-GB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TRACKING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Hands Tracking:</a:t>
            </a:r>
          </a:p>
          <a:p>
            <a:pPr lvl="1"/>
            <a:r>
              <a:rPr lang="en-GB" dirty="0" smtClean="0"/>
              <a:t>Colour tracking</a:t>
            </a:r>
          </a:p>
          <a:p>
            <a:pPr lvl="1">
              <a:buNone/>
            </a:pPr>
            <a:r>
              <a:rPr lang="en-GB" dirty="0" smtClean="0">
                <a:sym typeface="Wingdings" pitchFamily="2" charset="2"/>
              </a:rPr>
              <a:t>	 Adapted if “spherical trackers” (e.g.: Sony </a:t>
            </a:r>
            <a:r>
              <a:rPr lang="en-GB" dirty="0" err="1" smtClean="0">
                <a:sym typeface="Wingdings" pitchFamily="2" charset="2"/>
              </a:rPr>
              <a:t>PSMove</a:t>
            </a:r>
            <a:r>
              <a:rPr lang="en-GB" dirty="0" smtClean="0">
                <a:sym typeface="Wingdings" pitchFamily="2" charset="2"/>
              </a:rPr>
              <a:t>)</a:t>
            </a:r>
          </a:p>
          <a:p>
            <a:pPr lvl="1">
              <a:buNone/>
            </a:pPr>
            <a:r>
              <a:rPr lang="en-GB" dirty="0" smtClean="0">
                <a:sym typeface="Wingdings" pitchFamily="2" charset="2"/>
              </a:rPr>
              <a:t>	BUT: No orientation tracking</a:t>
            </a:r>
            <a:endParaRPr lang="en-GB" dirty="0" smtClean="0"/>
          </a:p>
          <a:p>
            <a:pPr lvl="1"/>
            <a:r>
              <a:rPr lang="en-GB" dirty="0" smtClean="0"/>
              <a:t>Image target tracking</a:t>
            </a:r>
          </a:p>
          <a:p>
            <a:pPr lvl="1">
              <a:buNone/>
            </a:pPr>
            <a:r>
              <a:rPr lang="en-GB" dirty="0" smtClean="0">
                <a:sym typeface="Wingdings" pitchFamily="2" charset="2"/>
              </a:rPr>
              <a:t>	 Adapted if 2 hands holding, limited movement and orientation changes</a:t>
            </a:r>
          </a:p>
          <a:p>
            <a:pPr lvl="1">
              <a:buNone/>
            </a:pPr>
            <a:r>
              <a:rPr lang="en-GB" dirty="0">
                <a:sym typeface="Wingdings" pitchFamily="2" charset="2"/>
              </a:rPr>
              <a:t>	</a:t>
            </a:r>
            <a:r>
              <a:rPr lang="en-GB" dirty="0" smtClean="0">
                <a:sym typeface="Wingdings" pitchFamily="2" charset="2"/>
              </a:rPr>
              <a:t>BUT: harder skeletal tracking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TRACKING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GB" dirty="0" smtClean="0"/>
              <a:t>Head Tracking:</a:t>
            </a:r>
          </a:p>
          <a:p>
            <a:pPr lvl="1"/>
            <a:r>
              <a:rPr lang="en-GB" dirty="0" smtClean="0"/>
              <a:t>Colour tracking</a:t>
            </a:r>
          </a:p>
          <a:p>
            <a:pPr lvl="1">
              <a:buNone/>
            </a:pPr>
            <a:r>
              <a:rPr lang="en-GB" dirty="0" smtClean="0">
                <a:sym typeface="Wingdings" pitchFamily="2" charset="2"/>
              </a:rPr>
              <a:t>	 Adapted if “spherical trackers” (e.g.: Sony </a:t>
            </a:r>
            <a:r>
              <a:rPr lang="en-GB" dirty="0" err="1" smtClean="0">
                <a:sym typeface="Wingdings" pitchFamily="2" charset="2"/>
              </a:rPr>
              <a:t>PSMove</a:t>
            </a:r>
            <a:r>
              <a:rPr lang="en-GB" dirty="0" smtClean="0">
                <a:sym typeface="Wingdings" pitchFamily="2" charset="2"/>
              </a:rPr>
              <a:t>)</a:t>
            </a:r>
          </a:p>
          <a:p>
            <a:pPr lvl="1">
              <a:buNone/>
            </a:pPr>
            <a:r>
              <a:rPr lang="en-GB" dirty="0" smtClean="0">
                <a:sym typeface="Wingdings" pitchFamily="2" charset="2"/>
              </a:rPr>
              <a:t>	BUT: No orientation tracking, so not really useful</a:t>
            </a:r>
            <a:endParaRPr lang="en-GB" dirty="0" smtClean="0"/>
          </a:p>
          <a:p>
            <a:pPr lvl="1"/>
            <a:r>
              <a:rPr lang="en-GB" dirty="0" smtClean="0"/>
              <a:t>Image target tracking</a:t>
            </a:r>
          </a:p>
          <a:p>
            <a:pPr lvl="1">
              <a:buNone/>
            </a:pPr>
            <a:r>
              <a:rPr lang="en-GB" dirty="0" smtClean="0">
                <a:sym typeface="Wingdings" pitchFamily="2" charset="2"/>
              </a:rPr>
              <a:t>	 Adapted if facing camera</a:t>
            </a:r>
          </a:p>
          <a:p>
            <a:pPr lvl="1">
              <a:buNone/>
            </a:pPr>
            <a:r>
              <a:rPr lang="en-GB" dirty="0" smtClean="0">
                <a:sym typeface="Wingdings" pitchFamily="2" charset="2"/>
              </a:rPr>
              <a:t>	BUT: L</a:t>
            </a:r>
            <a:r>
              <a:rPr lang="en-GB" dirty="0" smtClean="0">
                <a:sym typeface="Wingdings" pitchFamily="2" charset="2"/>
              </a:rPr>
              <a:t>imited orientation changes</a:t>
            </a:r>
          </a:p>
          <a:p>
            <a:pPr lvl="1"/>
            <a:r>
              <a:rPr lang="en-GB" dirty="0" smtClean="0"/>
              <a:t>Face recognition tracking</a:t>
            </a:r>
          </a:p>
          <a:p>
            <a:pPr lvl="1">
              <a:buNone/>
            </a:pPr>
            <a:r>
              <a:rPr lang="en-GB" dirty="0" smtClean="0">
                <a:sym typeface="Wingdings" pitchFamily="2" charset="2"/>
              </a:rPr>
              <a:t>	 Handled by </a:t>
            </a:r>
            <a:r>
              <a:rPr lang="en-GB" dirty="0" err="1" smtClean="0">
                <a:sym typeface="Wingdings" pitchFamily="2" charset="2"/>
              </a:rPr>
              <a:t>Kinect</a:t>
            </a:r>
            <a:r>
              <a:rPr lang="en-GB" dirty="0" smtClean="0">
                <a:sym typeface="Wingdings" pitchFamily="2" charset="2"/>
              </a:rPr>
              <a:t> , adapted if no head device</a:t>
            </a:r>
          </a:p>
          <a:p>
            <a:pPr lvl="1">
              <a:buNone/>
            </a:pPr>
            <a:r>
              <a:rPr lang="en-GB" dirty="0" smtClean="0">
                <a:sym typeface="Wingdings" pitchFamily="2" charset="2"/>
              </a:rPr>
              <a:t>	BUT: No AR/VR</a:t>
            </a:r>
            <a:endParaRPr lang="en-GB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TRACKING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Head Tracking:</a:t>
            </a:r>
          </a:p>
          <a:p>
            <a:pPr lvl="1"/>
            <a:r>
              <a:rPr lang="en-GB" dirty="0" smtClean="0"/>
              <a:t>External device tracking</a:t>
            </a:r>
          </a:p>
          <a:p>
            <a:pPr lvl="1">
              <a:buNone/>
            </a:pPr>
            <a:r>
              <a:rPr lang="en-GB" dirty="0" smtClean="0">
                <a:sym typeface="Wingdings" pitchFamily="2" charset="2"/>
              </a:rPr>
              <a:t>	 AR and/or orientation sensors</a:t>
            </a:r>
          </a:p>
          <a:p>
            <a:pPr lvl="1">
              <a:buNone/>
            </a:pPr>
            <a:r>
              <a:rPr lang="en-GB" dirty="0" smtClean="0">
                <a:sym typeface="Wingdings" pitchFamily="2" charset="2"/>
              </a:rPr>
              <a:t>	BUT: Combining data is tricky and unreliable?</a:t>
            </a:r>
            <a:endParaRPr lang="en-GB" dirty="0" smtClean="0"/>
          </a:p>
          <a:p>
            <a:pPr lvl="1">
              <a:buNone/>
            </a:pPr>
            <a:endParaRPr lang="en-GB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GB" dirty="0" smtClean="0">
                <a:sym typeface="Wingdings" pitchFamily="2" charset="2"/>
              </a:rPr>
              <a:t> Could use “approximate” visuals ...</a:t>
            </a:r>
            <a:endParaRPr lang="en-GB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TRACKING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Head Tracking:</a:t>
            </a: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 Tracking with AR on external handheld device</a:t>
            </a:r>
          </a:p>
          <a:p>
            <a:pPr lvl="1"/>
            <a:r>
              <a:rPr lang="en-GB" dirty="0" smtClean="0"/>
              <a:t>Orientation tracking</a:t>
            </a:r>
          </a:p>
          <a:p>
            <a:pPr lvl="1">
              <a:buNone/>
            </a:pPr>
            <a:r>
              <a:rPr lang="en-GB" dirty="0" smtClean="0">
                <a:sym typeface="Wingdings" pitchFamily="2" charset="2"/>
              </a:rPr>
              <a:t>	 Using an AR library (e.g.: </a:t>
            </a:r>
            <a:r>
              <a:rPr lang="en-GB" dirty="0" err="1" smtClean="0">
                <a:sym typeface="Wingdings" pitchFamily="2" charset="2"/>
              </a:rPr>
              <a:t>Vuforia</a:t>
            </a:r>
            <a:r>
              <a:rPr lang="en-GB" dirty="0" smtClean="0">
                <a:sym typeface="Wingdings" pitchFamily="2" charset="2"/>
              </a:rPr>
              <a:t>) + image trackers</a:t>
            </a: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>
              <a:buFont typeface="Wingdings"/>
              <a:buChar char="è"/>
            </a:pPr>
            <a:r>
              <a:rPr lang="en-GB" dirty="0" smtClean="0">
                <a:sym typeface="Wingdings" pitchFamily="2" charset="2"/>
              </a:rPr>
              <a:t> Provide head orientation tracking</a:t>
            </a:r>
          </a:p>
          <a:p>
            <a:pPr>
              <a:buNone/>
            </a:pPr>
            <a:endParaRPr lang="en-GB" dirty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UNITY SETUP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smtClean="0">
                <a:sym typeface="Wingdings" pitchFamily="2" charset="2"/>
              </a:rPr>
              <a:t> </a:t>
            </a:r>
            <a:r>
              <a:rPr lang="en-GB" dirty="0" smtClean="0"/>
              <a:t>Main Microsoft Dev page: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sz="3000" dirty="0" smtClean="0">
                <a:hlinkClick r:id="rId2"/>
              </a:rPr>
              <a:t>https://developer.microsoft.com/en-us/windows/kinect</a:t>
            </a:r>
            <a:endParaRPr lang="en-GB" sz="3000" dirty="0" smtClean="0"/>
          </a:p>
          <a:p>
            <a:pPr>
              <a:buNone/>
            </a:pPr>
            <a:endParaRPr lang="en-GB" dirty="0" smtClean="0"/>
          </a:p>
          <a:p>
            <a:pPr lvl="1"/>
            <a:r>
              <a:rPr lang="en-GB" dirty="0" smtClean="0"/>
              <a:t>Download </a:t>
            </a:r>
            <a:r>
              <a:rPr lang="en-GB" i="1" dirty="0" err="1" smtClean="0"/>
              <a:t>Kinect</a:t>
            </a:r>
            <a:r>
              <a:rPr lang="en-GB" i="1" dirty="0" smtClean="0"/>
              <a:t> SDK</a:t>
            </a:r>
          </a:p>
          <a:p>
            <a:pPr lvl="1">
              <a:buNone/>
            </a:pPr>
            <a:r>
              <a:rPr lang="en-GB" i="1" dirty="0" smtClean="0"/>
              <a:t>	</a:t>
            </a:r>
            <a:r>
              <a:rPr lang="en-GB" sz="2600" dirty="0" smtClean="0">
                <a:hlinkClick r:id="rId3"/>
              </a:rPr>
              <a:t>https://www.microsoft.com/en-us/download/details.aspx?id=44561</a:t>
            </a:r>
            <a:endParaRPr lang="en-GB" sz="2600" i="1" dirty="0" smtClean="0"/>
          </a:p>
          <a:p>
            <a:pPr lvl="1"/>
            <a:r>
              <a:rPr lang="en-GB" dirty="0" smtClean="0"/>
              <a:t>Download Unity Pro package</a:t>
            </a:r>
          </a:p>
          <a:p>
            <a:pPr lvl="1">
              <a:buNone/>
            </a:pPr>
            <a:r>
              <a:rPr lang="en-GB" sz="2600" dirty="0">
                <a:sym typeface="Wingdings" pitchFamily="2" charset="2"/>
              </a:rPr>
              <a:t>	</a:t>
            </a:r>
            <a:r>
              <a:rPr lang="en-GB" sz="2600" dirty="0" smtClean="0">
                <a:sym typeface="Wingdings" pitchFamily="2" charset="2"/>
              </a:rPr>
              <a:t> M</a:t>
            </a:r>
            <a:r>
              <a:rPr lang="en-GB" sz="2600" dirty="0" smtClean="0"/>
              <a:t>entions that need Unity Pro, but works with free Unity</a:t>
            </a:r>
            <a:endParaRPr lang="en-GB" sz="2600" dirty="0" smtClean="0"/>
          </a:p>
          <a:p>
            <a:pPr lvl="1"/>
            <a:r>
              <a:rPr lang="en-GB" dirty="0" smtClean="0"/>
              <a:t>Connect the </a:t>
            </a:r>
            <a:r>
              <a:rPr lang="en-GB" dirty="0" err="1" smtClean="0"/>
              <a:t>Kinect</a:t>
            </a:r>
            <a:r>
              <a:rPr lang="en-GB" dirty="0" smtClean="0"/>
              <a:t> device</a:t>
            </a:r>
          </a:p>
          <a:p>
            <a:pPr lvl="1">
              <a:buNone/>
            </a:pPr>
            <a:r>
              <a:rPr lang="en-GB" sz="2600" dirty="0">
                <a:sym typeface="Wingdings" pitchFamily="2" charset="2"/>
              </a:rPr>
              <a:t>	</a:t>
            </a:r>
            <a:r>
              <a:rPr lang="en-GB" sz="2600" dirty="0" smtClean="0">
                <a:sym typeface="Wingdings" pitchFamily="2" charset="2"/>
              </a:rPr>
              <a:t></a:t>
            </a:r>
            <a:r>
              <a:rPr lang="en-GB" sz="2600" dirty="0" smtClean="0"/>
              <a:t> Drivers will install automatically</a:t>
            </a:r>
          </a:p>
          <a:p>
            <a:pPr lvl="1"/>
            <a:r>
              <a:rPr lang="en-GB" dirty="0" smtClean="0"/>
              <a:t>In Unity, import package:</a:t>
            </a:r>
          </a:p>
          <a:p>
            <a:pPr lvl="1">
              <a:buNone/>
            </a:pPr>
            <a:r>
              <a:rPr lang="en-GB" sz="2600" i="1" dirty="0"/>
              <a:t>	</a:t>
            </a:r>
            <a:r>
              <a:rPr lang="en-GB" sz="2600" i="1" dirty="0" smtClean="0"/>
              <a:t>Kinect.2.0.1410.19000.unitypackage</a:t>
            </a:r>
            <a:endParaRPr lang="en-GB" sz="2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KINECT LIBRARIES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GB" dirty="0" smtClean="0"/>
              <a:t>- MS </a:t>
            </a:r>
            <a:r>
              <a:rPr lang="en-GB" dirty="0" err="1" smtClean="0"/>
              <a:t>Kinect</a:t>
            </a:r>
            <a:r>
              <a:rPr lang="en-GB" dirty="0" smtClean="0"/>
              <a:t> SDK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>
                <a:hlinkClick r:id="rId2"/>
              </a:rPr>
              <a:t>https://www.microsoft.com/en-us/download/details.aspx?id=44561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!- </a:t>
            </a:r>
            <a:r>
              <a:rPr lang="en-GB" dirty="0" err="1" smtClean="0"/>
              <a:t>OpenKinect</a:t>
            </a:r>
            <a:r>
              <a:rPr lang="en-GB" dirty="0" smtClean="0"/>
              <a:t>/libfreenect2</a:t>
            </a:r>
          </a:p>
          <a:p>
            <a:pPr>
              <a:buNone/>
            </a:pPr>
            <a:r>
              <a:rPr lang="en-GB" dirty="0" smtClean="0"/>
              <a:t>    =&gt; Open source </a:t>
            </a:r>
            <a:r>
              <a:rPr lang="en-GB" dirty="0" err="1" smtClean="0"/>
              <a:t>Kinect</a:t>
            </a:r>
            <a:r>
              <a:rPr lang="en-GB" dirty="0" smtClean="0"/>
              <a:t> library</a:t>
            </a:r>
          </a:p>
          <a:p>
            <a:pPr>
              <a:buNone/>
            </a:pPr>
            <a:r>
              <a:rPr lang="en-GB" dirty="0" smtClean="0"/>
              <a:t>    ! - Good to get image data and feed </a:t>
            </a:r>
            <a:r>
              <a:rPr lang="en-GB" dirty="0" err="1" smtClean="0"/>
              <a:t>OpenCV</a:t>
            </a:r>
            <a:r>
              <a:rPr lang="en-GB" dirty="0" smtClean="0"/>
              <a:t> etc.!</a:t>
            </a:r>
          </a:p>
          <a:p>
            <a:pPr>
              <a:buNone/>
            </a:pPr>
            <a:r>
              <a:rPr lang="en-GB" dirty="0" smtClean="0"/>
              <a:t>    https://openkinect.org/wiki/Main_Page</a:t>
            </a:r>
          </a:p>
          <a:p>
            <a:pPr>
              <a:buNone/>
            </a:pPr>
            <a:r>
              <a:rPr lang="en-GB" dirty="0" smtClean="0"/>
              <a:t>    - Git page:</a:t>
            </a:r>
          </a:p>
          <a:p>
            <a:pPr>
              <a:buNone/>
            </a:pPr>
            <a:r>
              <a:rPr lang="en-GB" dirty="0" smtClean="0"/>
              <a:t>        https://github.com/OpenKinect/libfreenect2</a:t>
            </a:r>
          </a:p>
          <a:p>
            <a:pPr>
              <a:buNone/>
            </a:pPr>
            <a:r>
              <a:rPr lang="en-GB" dirty="0" smtClean="0"/>
              <a:t>    - API Reference:</a:t>
            </a:r>
          </a:p>
          <a:p>
            <a:pPr>
              <a:buNone/>
            </a:pPr>
            <a:r>
              <a:rPr lang="en-GB" dirty="0" smtClean="0"/>
              <a:t>        https://openkinect.github.io/libfreenect2/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?- </a:t>
            </a:r>
            <a:r>
              <a:rPr lang="en-GB" dirty="0" err="1" smtClean="0"/>
              <a:t>Kinectron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    =&gt; Open-source (?) framework to stream </a:t>
            </a:r>
            <a:r>
              <a:rPr lang="en-GB" dirty="0" err="1" smtClean="0"/>
              <a:t>Kinect</a:t>
            </a:r>
            <a:r>
              <a:rPr lang="en-GB" dirty="0" smtClean="0"/>
              <a:t> data...</a:t>
            </a:r>
          </a:p>
          <a:p>
            <a:pPr>
              <a:buNone/>
            </a:pPr>
            <a:r>
              <a:rPr lang="en-GB" dirty="0" smtClean="0"/>
              <a:t>    https://kinectron.github.io/</a:t>
            </a:r>
          </a:p>
          <a:p>
            <a:pPr>
              <a:buNone/>
            </a:pPr>
            <a:r>
              <a:rPr lang="en-GB" dirty="0" smtClean="0"/>
              <a:t>    - Could look at code (JS?)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!- Vitruvius Framework</a:t>
            </a:r>
          </a:p>
          <a:p>
            <a:pPr>
              <a:buNone/>
            </a:pPr>
            <a:r>
              <a:rPr lang="en-GB" dirty="0" smtClean="0"/>
              <a:t>    =&gt; Free version, 99$ for Unity support.</a:t>
            </a:r>
          </a:p>
          <a:p>
            <a:pPr>
              <a:buNone/>
            </a:pPr>
            <a:r>
              <a:rPr lang="en-GB" dirty="0" smtClean="0"/>
              <a:t>    https://vitruviuskinect.com/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- Using </a:t>
            </a:r>
            <a:r>
              <a:rPr lang="en-GB" dirty="0" err="1" smtClean="0"/>
              <a:t>Kinect</a:t>
            </a:r>
            <a:r>
              <a:rPr lang="en-GB" dirty="0" smtClean="0"/>
              <a:t> &amp; PS Move (or balls) for body tracking</a:t>
            </a:r>
          </a:p>
          <a:p>
            <a:pPr>
              <a:buNone/>
            </a:pPr>
            <a:r>
              <a:rPr lang="en-GB" dirty="0" smtClean="0"/>
              <a:t>    =&gt; Price?</a:t>
            </a:r>
          </a:p>
          <a:p>
            <a:pPr>
              <a:buNone/>
            </a:pPr>
            <a:r>
              <a:rPr lang="en-GB" dirty="0" smtClean="0"/>
              <a:t>    https://www.driver4vr.com/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- </a:t>
            </a:r>
            <a:r>
              <a:rPr lang="en-GB" dirty="0" err="1" smtClean="0"/>
              <a:t>OpenNI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    https://structure.io/openni</a:t>
            </a:r>
          </a:p>
          <a:p>
            <a:pPr>
              <a:buNone/>
            </a:pPr>
            <a:r>
              <a:rPr lang="en-GB" dirty="0" smtClean="0"/>
              <a:t>    =&gt; </a:t>
            </a:r>
            <a:r>
              <a:rPr lang="en-GB" dirty="0" err="1" smtClean="0"/>
              <a:t>Abandonned</a:t>
            </a:r>
            <a:r>
              <a:rPr lang="en-GB" dirty="0" smtClean="0"/>
              <a:t>?</a:t>
            </a:r>
          </a:p>
          <a:p>
            <a:pPr>
              <a:buNone/>
            </a:pPr>
            <a:r>
              <a:rPr lang="en-GB" dirty="0" smtClean="0"/>
              <a:t>    - Doc:</a:t>
            </a:r>
          </a:p>
          <a:p>
            <a:pPr>
              <a:buNone/>
            </a:pPr>
            <a:r>
              <a:rPr lang="en-GB" dirty="0" smtClean="0"/>
              <a:t>        https://s3.amazonaws.com/com.occipital.openni/OpenNI_Programmers_Guide.pdf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400" dirty="0" smtClean="0"/>
              <a:t>Interesting resources</a:t>
            </a:r>
          </a:p>
          <a:p>
            <a:pPr>
              <a:buNone/>
            </a:pPr>
            <a:endParaRPr lang="en-GB" sz="1400" dirty="0"/>
          </a:p>
          <a:p>
            <a:pPr>
              <a:buNone/>
            </a:pPr>
            <a:r>
              <a:rPr lang="en-GB" sz="1400" b="1" u="sng" dirty="0" err="1" smtClean="0"/>
              <a:t>OpenCV</a:t>
            </a:r>
            <a:r>
              <a:rPr lang="en-GB" sz="1400" b="1" u="sng" dirty="0" smtClean="0"/>
              <a:t>:</a:t>
            </a:r>
          </a:p>
          <a:p>
            <a:pPr>
              <a:buNone/>
            </a:pPr>
            <a:endParaRPr lang="en-GB" sz="1400" dirty="0" smtClean="0"/>
          </a:p>
          <a:p>
            <a:pPr>
              <a:buFontTx/>
              <a:buChar char="-"/>
            </a:pPr>
            <a:r>
              <a:rPr lang="en-GB" sz="1400" b="1" i="1" dirty="0" smtClean="0">
                <a:sym typeface="Wingdings" pitchFamily="2" charset="2"/>
              </a:rPr>
              <a:t>Unity Asset</a:t>
            </a:r>
          </a:p>
          <a:p>
            <a:pPr>
              <a:buNone/>
            </a:pPr>
            <a:r>
              <a:rPr lang="en-GB" sz="1400" dirty="0" smtClean="0">
                <a:hlinkClick r:id="rId2"/>
              </a:rPr>
              <a:t>https://assetstore.unity.com/packages/tools/integration/opencv-for-unity-21088</a:t>
            </a:r>
            <a:endParaRPr lang="en-GB" sz="1400" dirty="0">
              <a:sym typeface="Wingdings" pitchFamily="2" charset="2"/>
            </a:endParaRPr>
          </a:p>
          <a:p>
            <a:pPr>
              <a:buFont typeface="Wingdings"/>
              <a:buChar char="è"/>
            </a:pPr>
            <a:r>
              <a:rPr lang="en-GB" sz="1400" dirty="0" smtClean="0">
                <a:sym typeface="Wingdings" pitchFamily="2" charset="2"/>
              </a:rPr>
              <a:t>BUT: Not free!</a:t>
            </a:r>
          </a:p>
          <a:p>
            <a:pPr>
              <a:buNone/>
            </a:pPr>
            <a:endParaRPr lang="en-GB" sz="1400" dirty="0" smtClean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n-GB" sz="1400" b="1" i="1" dirty="0" smtClean="0">
                <a:sym typeface="Wingdings" pitchFamily="2" charset="2"/>
              </a:rPr>
              <a:t>From sources</a:t>
            </a:r>
            <a:endParaRPr lang="en-GB" sz="1400" b="1" i="1" dirty="0" smtClean="0">
              <a:hlinkClick r:id="rId3"/>
            </a:endParaRPr>
          </a:p>
          <a:p>
            <a:pPr>
              <a:buNone/>
            </a:pPr>
            <a:r>
              <a:rPr lang="en-GB" sz="1400" dirty="0" smtClean="0">
                <a:hlinkClick r:id="rId4"/>
              </a:rPr>
              <a:t>http://amin-ahmadi.com/2017/05/24/how-to-use-opencv-in-unity-example-project/</a:t>
            </a:r>
            <a:endParaRPr lang="en-GB" sz="1400" dirty="0" smtClean="0"/>
          </a:p>
          <a:p>
            <a:pPr>
              <a:buNone/>
            </a:pPr>
            <a:r>
              <a:rPr lang="en-GB" sz="1400" dirty="0" smtClean="0">
                <a:hlinkClick r:id="rId5"/>
              </a:rPr>
              <a:t>https://thomasmountainborn.com/2016/09/11/unity-and-opencv-part-one-install/</a:t>
            </a:r>
            <a:endParaRPr lang="en-GB" sz="1400" dirty="0" smtClean="0"/>
          </a:p>
          <a:p>
            <a:pPr>
              <a:buNone/>
            </a:pPr>
            <a:r>
              <a:rPr lang="en-GB" sz="1400" dirty="0" smtClean="0">
                <a:hlinkClick r:id="rId3"/>
              </a:rPr>
              <a:t>https://www.raywenderlich.com/5475-introduction-to-using-opencv-with-unity</a:t>
            </a:r>
            <a:endParaRPr lang="en-GB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sz="1400" dirty="0" smtClean="0"/>
              <a:t>Interesting resources</a:t>
            </a:r>
            <a:endParaRPr lang="en-GB" sz="1400" dirty="0" smtClean="0"/>
          </a:p>
          <a:p>
            <a:pPr>
              <a:buFontTx/>
              <a:buChar char="-"/>
            </a:pPr>
            <a:r>
              <a:rPr lang="en-GB" sz="1400" b="1" i="1" dirty="0" err="1" smtClean="0"/>
              <a:t>Kinect</a:t>
            </a:r>
            <a:r>
              <a:rPr lang="en-GB" sz="1400" b="1" i="1" dirty="0" smtClean="0"/>
              <a:t> SDK Samples</a:t>
            </a:r>
            <a:endParaRPr lang="en-GB" sz="1400" b="1" i="1" dirty="0" smtClean="0">
              <a:sym typeface="Wingdings" pitchFamily="2" charset="2"/>
            </a:endParaRP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	</a:t>
            </a:r>
            <a:r>
              <a:rPr lang="en-GB" sz="1400" dirty="0" smtClean="0"/>
              <a:t> SDK Browser installed with </a:t>
            </a:r>
            <a:r>
              <a:rPr lang="en-GB" sz="1400" dirty="0" err="1" smtClean="0"/>
              <a:t>Kinect</a:t>
            </a:r>
            <a:r>
              <a:rPr lang="en-GB" sz="1400" dirty="0" smtClean="0"/>
              <a:t> SDK</a:t>
            </a:r>
          </a:p>
          <a:p>
            <a:pPr>
              <a:buNone/>
            </a:pPr>
            <a:endParaRPr lang="en-GB" sz="1400" b="1" i="1" dirty="0" smtClean="0"/>
          </a:p>
          <a:p>
            <a:pPr>
              <a:buFontTx/>
              <a:buChar char="-"/>
            </a:pPr>
            <a:r>
              <a:rPr lang="en-GB" sz="1400" b="1" i="1" dirty="0" smtClean="0"/>
              <a:t>MS Dev Portal - </a:t>
            </a:r>
            <a:r>
              <a:rPr lang="en-GB" sz="1400" b="1" i="1" dirty="0" err="1" smtClean="0"/>
              <a:t>Kinect</a:t>
            </a:r>
            <a:r>
              <a:rPr lang="en-GB" sz="1400" b="1" i="1" dirty="0" smtClean="0"/>
              <a:t> Forums</a:t>
            </a:r>
            <a:endParaRPr lang="en-GB" sz="1400" b="1" i="1" dirty="0" smtClean="0">
              <a:sym typeface="Wingdings" pitchFamily="2" charset="2"/>
            </a:endParaRP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	</a:t>
            </a:r>
            <a:r>
              <a:rPr lang="en-GB" sz="1400" dirty="0" smtClean="0"/>
              <a:t> SDK Browser installed with </a:t>
            </a:r>
            <a:r>
              <a:rPr lang="en-GB" sz="1400" dirty="0" err="1" smtClean="0"/>
              <a:t>Kinect</a:t>
            </a:r>
            <a:r>
              <a:rPr lang="en-GB" sz="1400" dirty="0" smtClean="0"/>
              <a:t> SDK</a:t>
            </a:r>
          </a:p>
          <a:p>
            <a:pPr>
              <a:buNone/>
            </a:pPr>
            <a:r>
              <a:rPr lang="en-GB" sz="1400" dirty="0"/>
              <a:t>	</a:t>
            </a:r>
            <a:r>
              <a:rPr lang="en-GB" sz="1400" dirty="0" smtClean="0">
                <a:hlinkClick r:id="rId2"/>
              </a:rPr>
              <a:t>https://social.msdn.microsoft.com/Forums/en-US/home?forum=kinectv2sdk</a:t>
            </a:r>
            <a:endParaRPr lang="en-GB" sz="1400" dirty="0" smtClean="0"/>
          </a:p>
          <a:p>
            <a:pPr>
              <a:buNone/>
            </a:pPr>
            <a:endParaRPr lang="en-GB" sz="1400" dirty="0" smtClean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n-GB" sz="1400" b="1" i="1" dirty="0" err="1" smtClean="0">
                <a:sym typeface="Wingdings" pitchFamily="2" charset="2"/>
              </a:rPr>
              <a:t>GreenScreen</a:t>
            </a:r>
            <a:endParaRPr lang="en-GB" sz="1400" b="1" i="1" dirty="0" smtClean="0">
              <a:sym typeface="Wingdings" pitchFamily="2" charset="2"/>
            </a:endParaRP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	 Overlay texture data on body data (only tracked humans are displayed)</a:t>
            </a: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	(Provided with the Unity Pro package from MS </a:t>
            </a:r>
            <a:r>
              <a:rPr lang="en-GB" sz="1400" dirty="0" err="1" smtClean="0">
                <a:sym typeface="Wingdings" pitchFamily="2" charset="2"/>
              </a:rPr>
              <a:t>Kinect</a:t>
            </a:r>
            <a:r>
              <a:rPr lang="en-GB" sz="1400" dirty="0" smtClean="0">
                <a:sym typeface="Wingdings" pitchFamily="2" charset="2"/>
              </a:rPr>
              <a:t> website)</a:t>
            </a: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	BUT: BUG!</a:t>
            </a:r>
          </a:p>
          <a:p>
            <a:pPr>
              <a:buNone/>
            </a:pPr>
            <a:r>
              <a:rPr lang="en-GB" sz="1400" dirty="0">
                <a:sym typeface="Wingdings" pitchFamily="2" charset="2"/>
              </a:rPr>
              <a:t>	</a:t>
            </a:r>
            <a:r>
              <a:rPr lang="en-GB" sz="1400" dirty="0" smtClean="0">
                <a:sym typeface="Wingdings" pitchFamily="2" charset="2"/>
              </a:rPr>
              <a:t>From:</a:t>
            </a:r>
          </a:p>
          <a:p>
            <a:pPr>
              <a:buNone/>
            </a:pPr>
            <a:r>
              <a:rPr lang="en-GB" sz="1400" dirty="0">
                <a:sym typeface="Wingdings" pitchFamily="2" charset="2"/>
              </a:rPr>
              <a:t>	</a:t>
            </a:r>
            <a:r>
              <a:rPr lang="en-GB" sz="1400" dirty="0" smtClean="0">
                <a:sym typeface="Wingdings" pitchFamily="2" charset="2"/>
                <a:hlinkClick r:id="rId3"/>
              </a:rPr>
              <a:t>https://unitycoder.com/blog/2016/09/29/using-xbox-one-kinect-with-unity/</a:t>
            </a:r>
            <a:endParaRPr lang="en-GB" sz="1400" dirty="0" smtClean="0">
              <a:sym typeface="Wingdings" pitchFamily="2" charset="2"/>
            </a:endParaRPr>
          </a:p>
          <a:p>
            <a:pPr>
              <a:buNone/>
            </a:pPr>
            <a:r>
              <a:rPr lang="en-GB" sz="1400" dirty="0">
                <a:sym typeface="Wingdings" pitchFamily="2" charset="2"/>
              </a:rPr>
              <a:t>	</a:t>
            </a:r>
            <a:r>
              <a:rPr lang="en-GB" sz="1400" dirty="0" smtClean="0">
                <a:sym typeface="Wingdings" pitchFamily="2" charset="2"/>
              </a:rPr>
              <a:t> F</a:t>
            </a:r>
            <a:r>
              <a:rPr lang="en-GB" sz="1400" dirty="0" smtClean="0">
                <a:sym typeface="Wingdings" pitchFamily="2" charset="2"/>
              </a:rPr>
              <a:t>ix </a:t>
            </a:r>
            <a:r>
              <a:rPr lang="en-GB" sz="1400" dirty="0" err="1" smtClean="0">
                <a:sym typeface="Wingdings" pitchFamily="2" charset="2"/>
              </a:rPr>
              <a:t>shader</a:t>
            </a:r>
            <a:r>
              <a:rPr lang="en-GB" sz="1400" dirty="0" smtClean="0">
                <a:sym typeface="Wingdings" pitchFamily="2" charset="2"/>
              </a:rPr>
              <a:t> in </a:t>
            </a:r>
            <a:r>
              <a:rPr lang="en-GB" sz="1400" dirty="0" err="1" smtClean="0">
                <a:sym typeface="Wingdings" pitchFamily="2" charset="2"/>
              </a:rPr>
              <a:t>GreenScreen</a:t>
            </a:r>
            <a:r>
              <a:rPr lang="en-GB" sz="1400" dirty="0" smtClean="0">
                <a:sym typeface="Wingdings" pitchFamily="2" charset="2"/>
              </a:rPr>
              <a:t> example:</a:t>
            </a:r>
          </a:p>
          <a:p>
            <a:pPr>
              <a:buNone/>
            </a:pPr>
            <a:r>
              <a:rPr lang="en-GB" sz="1400" dirty="0">
                <a:sym typeface="Wingdings" pitchFamily="2" charset="2"/>
              </a:rPr>
              <a:t>	</a:t>
            </a:r>
            <a:r>
              <a:rPr lang="en-GB" sz="1400" dirty="0" smtClean="0">
                <a:sym typeface="Wingdings" pitchFamily="2" charset="2"/>
              </a:rPr>
              <a:t>	</a:t>
            </a:r>
            <a:r>
              <a:rPr lang="en-GB" sz="1400" dirty="0" smtClean="0">
                <a:sym typeface="Wingdings" pitchFamily="2" charset="2"/>
                <a:hlinkClick r:id="rId4"/>
              </a:rPr>
              <a:t>https://forum.unity.com/threads/official-ms-kinect-unity-package-green-screen-shader-error.382295/#post-2484117</a:t>
            </a:r>
            <a:endParaRPr lang="en-GB" sz="1400" dirty="0" smtClean="0">
              <a:sym typeface="Wingdings" pitchFamily="2" charset="2"/>
            </a:endParaRP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		 Replace "</a:t>
            </a:r>
            <a:r>
              <a:rPr lang="en-GB" sz="1400" dirty="0" err="1" smtClean="0">
                <a:sym typeface="Wingdings" pitchFamily="2" charset="2"/>
              </a:rPr>
              <a:t>SampleType</a:t>
            </a:r>
            <a:r>
              <a:rPr lang="en-GB" sz="1400" dirty="0" smtClean="0">
                <a:sym typeface="Wingdings" pitchFamily="2" charset="2"/>
              </a:rPr>
              <a:t>" by "</a:t>
            </a:r>
            <a:r>
              <a:rPr lang="en-GB" sz="1400" dirty="0" err="1" smtClean="0">
                <a:sym typeface="Wingdings" pitchFamily="2" charset="2"/>
              </a:rPr>
              <a:t>sampler_MainTex</a:t>
            </a:r>
            <a:r>
              <a:rPr lang="en-GB" sz="1400" dirty="0" smtClean="0">
                <a:sym typeface="Wingdings" pitchFamily="2" charset="2"/>
              </a:rPr>
              <a:t>".</a:t>
            </a:r>
          </a:p>
          <a:p>
            <a:pPr>
              <a:buNone/>
            </a:pPr>
            <a:r>
              <a:rPr lang="en-GB" sz="1400" dirty="0">
                <a:sym typeface="Wingdings" pitchFamily="2" charset="2"/>
              </a:rPr>
              <a:t>	</a:t>
            </a:r>
            <a:r>
              <a:rPr lang="en-GB" sz="1400" dirty="0" smtClean="0">
                <a:sym typeface="Wingdings" pitchFamily="2" charset="2"/>
              </a:rPr>
              <a:t>		</a:t>
            </a:r>
            <a:r>
              <a:rPr lang="en-GB" sz="1400" dirty="0" smtClean="0">
                <a:sym typeface="Wingdings" pitchFamily="2" charset="2"/>
              </a:rPr>
              <a:t>//sampler </a:t>
            </a:r>
            <a:r>
              <a:rPr lang="en-GB" sz="1400" dirty="0" err="1" smtClean="0">
                <a:sym typeface="Wingdings" pitchFamily="2" charset="2"/>
              </a:rPr>
              <a:t>SampleType</a:t>
            </a:r>
            <a:r>
              <a:rPr lang="en-GB" sz="1400" dirty="0" smtClean="0">
                <a:sym typeface="Wingdings" pitchFamily="2" charset="2"/>
              </a:rPr>
              <a:t>;</a:t>
            </a: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			sampler </a:t>
            </a:r>
            <a:r>
              <a:rPr lang="en-GB" sz="1400" dirty="0" err="1" smtClean="0">
                <a:sym typeface="Wingdings" pitchFamily="2" charset="2"/>
              </a:rPr>
              <a:t>sampler_MainTex</a:t>
            </a:r>
            <a:r>
              <a:rPr lang="en-GB" sz="1400" dirty="0" smtClean="0">
                <a:sym typeface="Wingdings" pitchFamily="2" charset="2"/>
              </a:rPr>
              <a:t>;</a:t>
            </a: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			...</a:t>
            </a: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			//o = _</a:t>
            </a:r>
            <a:r>
              <a:rPr lang="en-GB" sz="1400" dirty="0" err="1" smtClean="0">
                <a:sym typeface="Wingdings" pitchFamily="2" charset="2"/>
              </a:rPr>
              <a:t>MainTex.Sample</a:t>
            </a:r>
            <a:r>
              <a:rPr lang="en-GB" sz="1400" dirty="0" smtClean="0">
                <a:sym typeface="Wingdings" pitchFamily="2" charset="2"/>
              </a:rPr>
              <a:t>(</a:t>
            </a:r>
            <a:r>
              <a:rPr lang="en-GB" sz="1400" dirty="0" err="1" smtClean="0">
                <a:sym typeface="Wingdings" pitchFamily="2" charset="2"/>
              </a:rPr>
              <a:t>SampleType</a:t>
            </a:r>
            <a:r>
              <a:rPr lang="en-GB" sz="1400" dirty="0" smtClean="0">
                <a:sym typeface="Wingdings" pitchFamily="2" charset="2"/>
              </a:rPr>
              <a:t>, i.tex);</a:t>
            </a: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			o = _</a:t>
            </a:r>
            <a:r>
              <a:rPr lang="en-GB" sz="1400" dirty="0" err="1" smtClean="0">
                <a:sym typeface="Wingdings" pitchFamily="2" charset="2"/>
              </a:rPr>
              <a:t>MainTex.Sample</a:t>
            </a:r>
            <a:r>
              <a:rPr lang="en-GB" sz="1400" dirty="0" smtClean="0">
                <a:sym typeface="Wingdings" pitchFamily="2" charset="2"/>
              </a:rPr>
              <a:t>(</a:t>
            </a:r>
            <a:r>
              <a:rPr lang="en-GB" sz="1400" dirty="0" err="1" smtClean="0">
                <a:sym typeface="Wingdings" pitchFamily="2" charset="2"/>
              </a:rPr>
              <a:t>sampler_MainTex</a:t>
            </a:r>
            <a:r>
              <a:rPr lang="en-GB" sz="1400" dirty="0" smtClean="0">
                <a:sym typeface="Wingdings" pitchFamily="2" charset="2"/>
              </a:rPr>
              <a:t>, i.tex);</a:t>
            </a:r>
          </a:p>
          <a:p>
            <a:pPr>
              <a:buNone/>
            </a:pPr>
            <a:endParaRPr lang="en-GB" sz="1400" dirty="0" smtClean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n-GB" sz="1400" b="1" i="1" dirty="0" err="1" smtClean="0">
                <a:sym typeface="Wingdings" pitchFamily="2" charset="2"/>
              </a:rPr>
              <a:t>Kinect</a:t>
            </a:r>
            <a:r>
              <a:rPr lang="en-GB" sz="1400" b="1" i="1" dirty="0" smtClean="0">
                <a:sym typeface="Wingdings" pitchFamily="2" charset="2"/>
              </a:rPr>
              <a:t> 2 Hands On Lab</a:t>
            </a: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	 App similar to "</a:t>
            </a:r>
            <a:r>
              <a:rPr lang="en-GB" sz="1400" dirty="0" err="1" smtClean="0">
                <a:sym typeface="Wingdings" pitchFamily="2" charset="2"/>
              </a:rPr>
              <a:t>GreenScreen</a:t>
            </a:r>
            <a:r>
              <a:rPr lang="en-GB" sz="1400" dirty="0" smtClean="0">
                <a:sym typeface="Wingdings" pitchFamily="2" charset="2"/>
              </a:rPr>
              <a:t>" example (not Unity)</a:t>
            </a:r>
          </a:p>
          <a:p>
            <a:pPr>
              <a:buNone/>
            </a:pPr>
            <a:r>
              <a:rPr lang="en-GB" sz="1400" dirty="0">
                <a:sym typeface="Wingdings" pitchFamily="2" charset="2"/>
              </a:rPr>
              <a:t>	</a:t>
            </a:r>
            <a:r>
              <a:rPr lang="en-GB" sz="1400" dirty="0" smtClean="0">
                <a:sym typeface="Wingdings" pitchFamily="2" charset="2"/>
                <a:hlinkClick r:id="rId5"/>
              </a:rPr>
              <a:t>http://kinect.github.io/tutorial/lab05/index.html</a:t>
            </a:r>
            <a:endParaRPr lang="en-GB" sz="1400" dirty="0" smtClean="0">
              <a:sym typeface="Wingdings" pitchFamily="2" charset="2"/>
            </a:endParaRPr>
          </a:p>
          <a:p>
            <a:pPr>
              <a:buNone/>
            </a:pPr>
            <a:endParaRPr lang="en-GB" sz="1400" dirty="0" smtClean="0">
              <a:sym typeface="Wingdings" pitchFamily="2" charset="2"/>
            </a:endParaRPr>
          </a:p>
          <a:p>
            <a:pPr>
              <a:buNone/>
            </a:pPr>
            <a:endParaRPr lang="en-GB" sz="1400" dirty="0" smtClean="0">
              <a:sym typeface="Wingdings" pitchFamily="2" charset="2"/>
            </a:endParaRPr>
          </a:p>
          <a:p>
            <a:pPr>
              <a:buNone/>
            </a:pPr>
            <a:endParaRPr lang="en-GB" sz="1400" dirty="0">
              <a:sym typeface="Wingdings" pitchFamily="2" charset="2"/>
            </a:endParaRPr>
          </a:p>
          <a:p>
            <a:pPr>
              <a:buNone/>
            </a:pPr>
            <a:endParaRPr lang="en-GB" sz="14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400" dirty="0" smtClean="0"/>
              <a:t>Interesting resources</a:t>
            </a:r>
            <a:endParaRPr lang="en-GB" sz="1400" dirty="0" smtClean="0"/>
          </a:p>
          <a:p>
            <a:pPr>
              <a:buFontTx/>
              <a:buChar char="-"/>
            </a:pPr>
            <a:r>
              <a:rPr lang="en-GB" sz="1400" b="1" i="1" dirty="0" smtClean="0"/>
              <a:t>Understanding </a:t>
            </a:r>
            <a:r>
              <a:rPr lang="en-GB" sz="1400" b="1" i="1" dirty="0" err="1" smtClean="0"/>
              <a:t>Kinect</a:t>
            </a:r>
            <a:r>
              <a:rPr lang="en-GB" sz="1400" b="1" i="1" dirty="0" smtClean="0"/>
              <a:t> V2 Joints and Coordinate System</a:t>
            </a:r>
            <a:endParaRPr lang="en-GB" sz="1400" b="1" i="1" dirty="0" smtClean="0">
              <a:sym typeface="Wingdings" pitchFamily="2" charset="2"/>
            </a:endParaRPr>
          </a:p>
          <a:p>
            <a:pPr>
              <a:buNone/>
            </a:pPr>
            <a:r>
              <a:rPr lang="en-GB" sz="1400" b="1" i="1" dirty="0" smtClean="0">
                <a:sym typeface="Wingdings" pitchFamily="2" charset="2"/>
              </a:rPr>
              <a:t>	</a:t>
            </a:r>
            <a:r>
              <a:rPr lang="en-GB" sz="1400" dirty="0" smtClean="0">
                <a:hlinkClick r:id="rId2"/>
              </a:rPr>
              <a:t>https://medium.com/@lisajamhoury/understanding-kinect-v2-joints-and-coordinate-system-4f4b90b9df16</a:t>
            </a:r>
            <a:endParaRPr lang="en-GB" sz="1400" b="1" i="1" dirty="0" smtClean="0">
              <a:sym typeface="Wingdings" pitchFamily="2" charset="2"/>
            </a:endParaRPr>
          </a:p>
          <a:p>
            <a:pPr>
              <a:buNone/>
            </a:pPr>
            <a:endParaRPr lang="en-GB" sz="1400" dirty="0" smtClean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n-GB" sz="1400" b="1" i="1" dirty="0" err="1" smtClean="0">
                <a:sym typeface="Wingdings" pitchFamily="2" charset="2"/>
              </a:rPr>
              <a:t>Avateering</a:t>
            </a:r>
            <a:r>
              <a:rPr lang="en-GB" sz="1400" b="1" i="1" dirty="0" smtClean="0">
                <a:sym typeface="Wingdings" pitchFamily="2" charset="2"/>
              </a:rPr>
              <a:t> with </a:t>
            </a:r>
            <a:r>
              <a:rPr lang="en-GB" sz="1400" b="1" i="1" dirty="0" err="1" smtClean="0">
                <a:sym typeface="Wingdings" pitchFamily="2" charset="2"/>
              </a:rPr>
              <a:t>Kinect</a:t>
            </a:r>
            <a:r>
              <a:rPr lang="en-GB" sz="1400" b="1" i="1" dirty="0" smtClean="0">
                <a:sym typeface="Wingdings" pitchFamily="2" charset="2"/>
              </a:rPr>
              <a:t> V2 – Joint Orientations</a:t>
            </a: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	 "There are two main ways to represent body data from the </a:t>
            </a:r>
            <a:r>
              <a:rPr lang="en-GB" sz="1400" dirty="0" err="1" smtClean="0">
                <a:sym typeface="Wingdings" pitchFamily="2" charset="2"/>
              </a:rPr>
              <a:t>Kinect</a:t>
            </a:r>
            <a:r>
              <a:rPr lang="en-GB" sz="1400" dirty="0" smtClean="0">
                <a:sym typeface="Wingdings" pitchFamily="2" charset="2"/>
              </a:rPr>
              <a:t>:</a:t>
            </a:r>
          </a:p>
          <a:p>
            <a:pPr lvl="1">
              <a:buFontTx/>
              <a:buChar char="-"/>
            </a:pPr>
            <a:r>
              <a:rPr lang="en-GB" sz="1400" dirty="0" smtClean="0">
                <a:sym typeface="Wingdings" pitchFamily="2" charset="2"/>
              </a:rPr>
              <a:t>use the absolute positions provided by the SDK which are values in 3D Camera-space (in metres)</a:t>
            </a:r>
          </a:p>
          <a:p>
            <a:pPr lvl="1">
              <a:buFontTx/>
              <a:buChar char="-"/>
            </a:pPr>
            <a:r>
              <a:rPr lang="en-GB" sz="1400" dirty="0" smtClean="0">
                <a:sym typeface="Wingdings" pitchFamily="2" charset="2"/>
              </a:rPr>
              <a:t>use the joint orientation data to rotate a hierarchy of bones</a:t>
            </a: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	The latter is the one we will look at here."</a:t>
            </a: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	</a:t>
            </a:r>
            <a:r>
              <a:rPr lang="en-GB" sz="1400" dirty="0" smtClean="0">
                <a:sym typeface="Wingdings" pitchFamily="2" charset="2"/>
                <a:hlinkClick r:id="rId3"/>
              </a:rPr>
              <a:t>https://peted.azurewebsites.net/avateering-with-kinect-v2-joint-orientations/</a:t>
            </a:r>
            <a:endParaRPr lang="en-GB" sz="1400" dirty="0" smtClean="0">
              <a:sym typeface="Wingdings" pitchFamily="2" charset="2"/>
            </a:endParaRPr>
          </a:p>
          <a:p>
            <a:pPr lvl="1">
              <a:buFontTx/>
              <a:buChar char="-"/>
            </a:pPr>
            <a:r>
              <a:rPr lang="en-GB" sz="1400" dirty="0" err="1" smtClean="0">
                <a:sym typeface="Wingdings" pitchFamily="2" charset="2"/>
              </a:rPr>
              <a:t>GitHub</a:t>
            </a:r>
            <a:r>
              <a:rPr lang="en-GB" sz="1400" dirty="0" smtClean="0">
                <a:sym typeface="Wingdings" pitchFamily="2" charset="2"/>
              </a:rPr>
              <a:t> page:</a:t>
            </a: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		</a:t>
            </a:r>
            <a:r>
              <a:rPr lang="en-GB" sz="1400" dirty="0" smtClean="0">
                <a:sym typeface="Wingdings" pitchFamily="2" charset="2"/>
                <a:hlinkClick r:id="rId4"/>
              </a:rPr>
              <a:t>https://github.com/peted70/kinectv2-avateer-jointorientations</a:t>
            </a:r>
            <a:endParaRPr lang="en-GB" sz="1400" dirty="0" smtClean="0">
              <a:sym typeface="Wingdings" pitchFamily="2" charset="2"/>
            </a:endParaRPr>
          </a:p>
          <a:p>
            <a:pPr>
              <a:buNone/>
            </a:pPr>
            <a:endParaRPr lang="en-GB" sz="1400" dirty="0" smtClean="0"/>
          </a:p>
          <a:p>
            <a:pPr>
              <a:buFontTx/>
              <a:buChar char="-"/>
            </a:pPr>
            <a:r>
              <a:rPr lang="en-GB" sz="1400" b="1" i="1" dirty="0" err="1" smtClean="0">
                <a:sym typeface="Wingdings" pitchFamily="2" charset="2"/>
              </a:rPr>
              <a:t>Kinect</a:t>
            </a:r>
            <a:r>
              <a:rPr lang="en-GB" sz="1400" b="1" i="1" dirty="0" smtClean="0">
                <a:sym typeface="Wingdings" pitchFamily="2" charset="2"/>
              </a:rPr>
              <a:t> 4 Windows V2 – Unity 3D</a:t>
            </a:r>
          </a:p>
          <a:p>
            <a:pPr>
              <a:buNone/>
            </a:pPr>
            <a:r>
              <a:rPr lang="en-GB" sz="1400" dirty="0">
                <a:sym typeface="Wingdings" pitchFamily="2" charset="2"/>
              </a:rPr>
              <a:t>	</a:t>
            </a:r>
            <a:r>
              <a:rPr lang="en-GB" sz="1400" dirty="0" smtClean="0">
                <a:hlinkClick r:id="rId5"/>
              </a:rPr>
              <a:t>https://peted.azurewebsites.net/kinect-4-windows-v2-unity-3d/</a:t>
            </a:r>
            <a:endParaRPr lang="en-GB" sz="1400" dirty="0" smtClean="0"/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	 Old, still relevant?</a:t>
            </a:r>
            <a:endParaRPr lang="en-GB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CONTENT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KINECT OUTPUTS</a:t>
            </a:r>
          </a:p>
          <a:p>
            <a:r>
              <a:rPr lang="en-US" dirty="0" smtClean="0"/>
              <a:t>COORDINATES SYSTEMS</a:t>
            </a:r>
            <a:endParaRPr lang="en-US" dirty="0" smtClean="0"/>
          </a:p>
          <a:p>
            <a:r>
              <a:rPr lang="en-US" dirty="0" smtClean="0"/>
              <a:t>TRACKING</a:t>
            </a:r>
          </a:p>
          <a:p>
            <a:r>
              <a:rPr lang="en-US" dirty="0" smtClean="0"/>
              <a:t>UNITY SETUP</a:t>
            </a:r>
          </a:p>
          <a:p>
            <a:r>
              <a:rPr lang="en-US" dirty="0" smtClean="0"/>
              <a:t>KINECT LIBRARIES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REMARKS / OTHER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sz="1400" dirty="0" smtClean="0"/>
              <a:t>Interesting </a:t>
            </a:r>
            <a:r>
              <a:rPr lang="en-GB" sz="1400" dirty="0" smtClean="0"/>
              <a:t>resources</a:t>
            </a:r>
            <a:endParaRPr lang="en-GB" sz="1400" dirty="0" smtClean="0">
              <a:sym typeface="Wingdings" pitchFamily="2" charset="2"/>
            </a:endParaRP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- Basic unity &amp; </a:t>
            </a:r>
            <a:r>
              <a:rPr lang="en-GB" sz="1400" dirty="0" err="1" smtClean="0">
                <a:sym typeface="Wingdings" pitchFamily="2" charset="2"/>
              </a:rPr>
              <a:t>kinect</a:t>
            </a:r>
            <a:endParaRPr lang="en-GB" sz="1400" dirty="0" smtClean="0">
              <a:sym typeface="Wingdings" pitchFamily="2" charset="2"/>
            </a:endParaRP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    https://www.youtube.com/watch?v=aHGlLxh6a88</a:t>
            </a:r>
          </a:p>
          <a:p>
            <a:pPr>
              <a:buNone/>
            </a:pPr>
            <a:endParaRPr lang="en-GB" sz="1400" dirty="0" smtClean="0">
              <a:sym typeface="Wingdings" pitchFamily="2" charset="2"/>
            </a:endParaRP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- </a:t>
            </a:r>
            <a:r>
              <a:rPr lang="en-GB" sz="1400" dirty="0" err="1" smtClean="0">
                <a:sym typeface="Wingdings" pitchFamily="2" charset="2"/>
              </a:rPr>
              <a:t>Avateering</a:t>
            </a:r>
            <a:r>
              <a:rPr lang="en-GB" sz="1400" dirty="0" smtClean="0">
                <a:sym typeface="Wingdings" pitchFamily="2" charset="2"/>
              </a:rPr>
              <a:t> (</a:t>
            </a:r>
            <a:r>
              <a:rPr lang="en-GB" sz="1400" dirty="0" err="1" smtClean="0">
                <a:sym typeface="Wingdings" pitchFamily="2" charset="2"/>
              </a:rPr>
              <a:t>kinect+unity</a:t>
            </a:r>
            <a:r>
              <a:rPr lang="en-GB" sz="1400" dirty="0" smtClean="0">
                <a:sym typeface="Wingdings" pitchFamily="2" charset="2"/>
              </a:rPr>
              <a:t>)!</a:t>
            </a: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    https://pterneas.com/2016/02/18/avateering-kinect/</a:t>
            </a:r>
          </a:p>
          <a:p>
            <a:pPr>
              <a:buNone/>
            </a:pPr>
            <a:endParaRPr lang="en-GB" sz="1400" dirty="0" smtClean="0">
              <a:sym typeface="Wingdings" pitchFamily="2" charset="2"/>
            </a:endParaRP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- Lots of AR/VR articles/tutorials:</a:t>
            </a: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    https://pterneas.com/</a:t>
            </a:r>
          </a:p>
          <a:p>
            <a:pPr>
              <a:buNone/>
            </a:pPr>
            <a:endParaRPr lang="en-GB" sz="1400" dirty="0" smtClean="0">
              <a:sym typeface="Wingdings" pitchFamily="2" charset="2"/>
            </a:endParaRP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- KINECT COORDINATE MAPPING – THE EASY WAY</a:t>
            </a: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    https://pterneas.com/2016/06/23/kinect-coordinate-mapping-vitruvius/</a:t>
            </a:r>
          </a:p>
          <a:p>
            <a:pPr>
              <a:buNone/>
            </a:pPr>
            <a:endParaRPr lang="en-GB" sz="1400" dirty="0" smtClean="0">
              <a:sym typeface="Wingdings" pitchFamily="2" charset="2"/>
            </a:endParaRP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- MEASURING DISTANCES USING KINECT – THE RIGHT WAY</a:t>
            </a: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    https://pterneas.com/2016/08/11/measuring-distances-kinect/</a:t>
            </a:r>
          </a:p>
          <a:p>
            <a:pPr>
              <a:buNone/>
            </a:pPr>
            <a:endParaRPr lang="en-GB" sz="1400" dirty="0" smtClean="0">
              <a:sym typeface="Wingdings" pitchFamily="2" charset="2"/>
            </a:endParaRP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- KINECT JOINT ROTATION – THE DEFINITIVE GUIDE</a:t>
            </a: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    https://pterneas.com/2017/05/28/kinect-joint-rotation/</a:t>
            </a: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    =&gt; BUT: uses Vitruvius?</a:t>
            </a:r>
          </a:p>
          <a:p>
            <a:pPr>
              <a:buNone/>
            </a:pPr>
            <a:endParaRPr lang="en-GB" sz="1400" dirty="0" smtClean="0">
              <a:sym typeface="Wingdings" pitchFamily="2" charset="2"/>
            </a:endParaRP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!- Fast </a:t>
            </a:r>
            <a:r>
              <a:rPr lang="en-GB" sz="1400" dirty="0" err="1" smtClean="0">
                <a:sym typeface="Wingdings" pitchFamily="2" charset="2"/>
              </a:rPr>
              <a:t>Color</a:t>
            </a:r>
            <a:r>
              <a:rPr lang="en-GB" sz="1400" dirty="0" smtClean="0">
                <a:sym typeface="Wingdings" pitchFamily="2" charset="2"/>
              </a:rPr>
              <a:t> Based Object Tracking Using </a:t>
            </a:r>
            <a:r>
              <a:rPr lang="en-GB" sz="1400" dirty="0" err="1" smtClean="0">
                <a:sym typeface="Wingdings" pitchFamily="2" charset="2"/>
              </a:rPr>
              <a:t>OpenCV</a:t>
            </a:r>
            <a:r>
              <a:rPr lang="en-GB" sz="1400" dirty="0" smtClean="0">
                <a:sym typeface="Wingdings" pitchFamily="2" charset="2"/>
              </a:rPr>
              <a:t> and </a:t>
            </a:r>
            <a:r>
              <a:rPr lang="en-GB" sz="1400" dirty="0" err="1" smtClean="0">
                <a:sym typeface="Wingdings" pitchFamily="2" charset="2"/>
              </a:rPr>
              <a:t>Kinect</a:t>
            </a:r>
            <a:endParaRPr lang="en-GB" sz="1400" dirty="0" smtClean="0">
              <a:sym typeface="Wingdings" pitchFamily="2" charset="2"/>
            </a:endParaRP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    https://imufeed.wordpress.com/2013/04/03/fast-color-based-object-tracking-using-opencv-and-kinect/</a:t>
            </a: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    https://www.youtube.com/watch?v=d_c0Bqqvj6c</a:t>
            </a:r>
          </a:p>
          <a:p>
            <a:pPr>
              <a:buNone/>
            </a:pPr>
            <a:endParaRPr lang="en-GB" sz="1400" dirty="0" smtClean="0">
              <a:sym typeface="Wingdings" pitchFamily="2" charset="2"/>
            </a:endParaRP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- </a:t>
            </a:r>
            <a:r>
              <a:rPr lang="en-GB" sz="1400" dirty="0" err="1" smtClean="0">
                <a:sym typeface="Wingdings" pitchFamily="2" charset="2"/>
              </a:rPr>
              <a:t>Color</a:t>
            </a:r>
            <a:r>
              <a:rPr lang="en-GB" sz="1400" dirty="0" smtClean="0">
                <a:sym typeface="Wingdings" pitchFamily="2" charset="2"/>
              </a:rPr>
              <a:t> Based Object Tracking Using Open </a:t>
            </a:r>
            <a:r>
              <a:rPr lang="en-GB" sz="1400" dirty="0" err="1" smtClean="0">
                <a:sym typeface="Wingdings" pitchFamily="2" charset="2"/>
              </a:rPr>
              <a:t>Kinect</a:t>
            </a:r>
            <a:r>
              <a:rPr lang="en-GB" sz="1400" dirty="0" smtClean="0">
                <a:sym typeface="Wingdings" pitchFamily="2" charset="2"/>
              </a:rPr>
              <a:t> and Processing</a:t>
            </a: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    http://www.nbertagnolli.com/jekyll/update/2015/10/13/Object_Tracking.html</a:t>
            </a:r>
          </a:p>
          <a:p>
            <a:pPr>
              <a:buNone/>
            </a:pPr>
            <a:endParaRPr lang="en-GB" sz="14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REMARKS / OTHER POINTS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Remarks:</a:t>
            </a:r>
          </a:p>
          <a:p>
            <a:pPr>
              <a:buNone/>
            </a:pPr>
            <a:endParaRPr lang="en-GB" sz="1400" dirty="0" smtClean="0"/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- vertical "bird-eye" view</a:t>
            </a: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    =&gt; </a:t>
            </a:r>
            <a:r>
              <a:rPr lang="en-GB" sz="1400" dirty="0" err="1" smtClean="0">
                <a:sym typeface="Wingdings" pitchFamily="2" charset="2"/>
              </a:rPr>
              <a:t>Kinect</a:t>
            </a:r>
            <a:r>
              <a:rPr lang="en-GB" sz="1400" dirty="0" smtClean="0">
                <a:sym typeface="Wingdings" pitchFamily="2" charset="2"/>
              </a:rPr>
              <a:t> doesn't recognise bodies, so would rely on image analysis only.</a:t>
            </a: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    Related work: (people counting)</a:t>
            </a: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        http://www.cbsr.ia.ac.cn/users/jjyan/XCZHANG-AVSS12.pdf</a:t>
            </a:r>
          </a:p>
          <a:p>
            <a:pPr>
              <a:buNone/>
            </a:pPr>
            <a:endParaRPr lang="en-GB" sz="1400" dirty="0" smtClean="0">
              <a:sym typeface="Wingdings" pitchFamily="2" charset="2"/>
            </a:endParaRP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- </a:t>
            </a:r>
            <a:r>
              <a:rPr lang="en-GB" sz="1400" dirty="0" err="1" smtClean="0">
                <a:sym typeface="Wingdings" pitchFamily="2" charset="2"/>
              </a:rPr>
              <a:t>Kinect</a:t>
            </a:r>
            <a:r>
              <a:rPr lang="en-GB" sz="1400" dirty="0" smtClean="0">
                <a:sym typeface="Wingdings" pitchFamily="2" charset="2"/>
              </a:rPr>
              <a:t> is dead, MS advises to use Intel's </a:t>
            </a:r>
            <a:r>
              <a:rPr lang="en-GB" sz="1400" dirty="0" err="1" smtClean="0">
                <a:sym typeface="Wingdings" pitchFamily="2" charset="2"/>
              </a:rPr>
              <a:t>RealSense</a:t>
            </a:r>
            <a:r>
              <a:rPr lang="en-GB" sz="1400" dirty="0" smtClean="0">
                <a:sym typeface="Wingdings" pitchFamily="2" charset="2"/>
              </a:rPr>
              <a:t> cameras:</a:t>
            </a: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    https://software.intel.com/realsense</a:t>
            </a:r>
          </a:p>
          <a:p>
            <a:pPr>
              <a:buNone/>
            </a:pPr>
            <a:endParaRPr lang="en-GB" sz="1400" dirty="0" smtClean="0">
              <a:sym typeface="Wingdings" pitchFamily="2" charset="2"/>
            </a:endParaRP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Other points:</a:t>
            </a: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- HADO</a:t>
            </a: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    =&gt; outdoor video, how does it work?</a:t>
            </a:r>
          </a:p>
          <a:p>
            <a:pPr>
              <a:buNone/>
            </a:pPr>
            <a:endParaRPr lang="en-GB" sz="1400" dirty="0" smtClean="0">
              <a:sym typeface="Wingdings" pitchFamily="2" charset="2"/>
            </a:endParaRP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- </a:t>
            </a:r>
            <a:r>
              <a:rPr lang="en-GB" sz="1400" dirty="0" err="1" smtClean="0">
                <a:sym typeface="Wingdings" pitchFamily="2" charset="2"/>
              </a:rPr>
              <a:t>FeelReal</a:t>
            </a:r>
            <a:r>
              <a:rPr lang="en-GB" sz="1400" dirty="0" smtClean="0">
                <a:sym typeface="Wingdings" pitchFamily="2" charset="2"/>
              </a:rPr>
              <a:t>:</a:t>
            </a: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    =&gt; interesting</a:t>
            </a:r>
          </a:p>
          <a:p>
            <a:pPr>
              <a:buNone/>
            </a:pPr>
            <a:r>
              <a:rPr lang="en-GB" sz="1400" dirty="0" smtClean="0">
                <a:sym typeface="Wingdings" pitchFamily="2" charset="2"/>
              </a:rPr>
              <a:t>    https://www.kickstarter.com/projects/feelreal/feelreal</a:t>
            </a:r>
          </a:p>
          <a:p>
            <a:pPr>
              <a:buNone/>
            </a:pPr>
            <a:endParaRPr lang="en-GB" sz="1400" dirty="0" smtClean="0">
              <a:sym typeface="Wingdings" pitchFamily="2" charset="2"/>
            </a:endParaRPr>
          </a:p>
          <a:p>
            <a:pPr>
              <a:buNone/>
            </a:pPr>
            <a:endParaRPr lang="en-GB" sz="14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KINECT OUTPUTS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Raw Data – Frames</a:t>
            </a:r>
          </a:p>
          <a:p>
            <a:pPr lvl="1"/>
            <a:r>
              <a:rPr lang="en-US" dirty="0" err="1" smtClean="0"/>
              <a:t>Colour</a:t>
            </a:r>
            <a:r>
              <a:rPr lang="en-US" dirty="0" smtClean="0"/>
              <a:t> frames</a:t>
            </a:r>
          </a:p>
          <a:p>
            <a:pPr lvl="2"/>
            <a:r>
              <a:rPr lang="en-US" dirty="0" smtClean="0"/>
              <a:t>From RGB </a:t>
            </a:r>
            <a:r>
              <a:rPr lang="en-US" dirty="0" smtClean="0"/>
              <a:t>camera</a:t>
            </a:r>
          </a:p>
          <a:p>
            <a:pPr lvl="2"/>
            <a:r>
              <a:rPr lang="en-US" dirty="0" smtClean="0"/>
              <a:t>1920 x 1080</a:t>
            </a:r>
            <a:endParaRPr lang="en-US" dirty="0" smtClean="0"/>
          </a:p>
          <a:p>
            <a:pPr lvl="2">
              <a:buNone/>
            </a:pPr>
            <a:r>
              <a:rPr lang="en-US" dirty="0" smtClean="0">
                <a:sym typeface="Wingdings" pitchFamily="2" charset="2"/>
              </a:rPr>
              <a:t> Can be used </a:t>
            </a:r>
            <a:r>
              <a:rPr lang="en-US" b="1" dirty="0" smtClean="0">
                <a:sym typeface="Wingdings" pitchFamily="2" charset="2"/>
              </a:rPr>
              <a:t>target tracking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colour</a:t>
            </a:r>
            <a:r>
              <a:rPr lang="en-US" dirty="0" smtClean="0">
                <a:sym typeface="Wingdings" pitchFamily="2" charset="2"/>
              </a:rPr>
              <a:t> or image)</a:t>
            </a:r>
            <a:endParaRPr lang="en-US" dirty="0" smtClean="0"/>
          </a:p>
          <a:p>
            <a:pPr lvl="1"/>
            <a:r>
              <a:rPr lang="en-US" dirty="0" smtClean="0"/>
              <a:t>Depth frames</a:t>
            </a:r>
          </a:p>
          <a:p>
            <a:pPr lvl="2"/>
            <a:r>
              <a:rPr lang="en-US" dirty="0" smtClean="0"/>
              <a:t>From IR camera</a:t>
            </a:r>
          </a:p>
          <a:p>
            <a:pPr lvl="2"/>
            <a:r>
              <a:rPr lang="en-GB" dirty="0" smtClean="0"/>
              <a:t>512 </a:t>
            </a:r>
            <a:r>
              <a:rPr lang="en-GB" dirty="0"/>
              <a:t>x </a:t>
            </a:r>
            <a:r>
              <a:rPr lang="en-GB" dirty="0" smtClean="0"/>
              <a:t>424</a:t>
            </a:r>
          </a:p>
          <a:p>
            <a:pPr lvl="2">
              <a:buNone/>
            </a:pPr>
            <a:r>
              <a:rPr lang="en-GB" dirty="0" smtClean="0">
                <a:sym typeface="Wingdings" pitchFamily="2" charset="2"/>
              </a:rPr>
              <a:t> Can be used for </a:t>
            </a:r>
            <a:r>
              <a:rPr lang="en-GB" b="1" dirty="0" smtClean="0">
                <a:sym typeface="Wingdings" pitchFamily="2" charset="2"/>
              </a:rPr>
              <a:t>volume tracking</a:t>
            </a:r>
            <a:endParaRPr lang="en-US" b="1" dirty="0" smtClean="0"/>
          </a:p>
          <a:p>
            <a:pPr lvl="1"/>
            <a:r>
              <a:rPr lang="en-US" dirty="0" smtClean="0"/>
              <a:t>Body frames</a:t>
            </a:r>
          </a:p>
          <a:p>
            <a:pPr lvl="2"/>
            <a:r>
              <a:rPr lang="en-US" dirty="0" smtClean="0"/>
              <a:t>List of bodies composed of joints</a:t>
            </a:r>
          </a:p>
          <a:p>
            <a:pPr lvl="2">
              <a:buNone/>
            </a:pPr>
            <a:r>
              <a:rPr lang="en-US" dirty="0" smtClean="0">
                <a:sym typeface="Wingdings" pitchFamily="2" charset="2"/>
              </a:rPr>
              <a:t> Can be used for </a:t>
            </a:r>
            <a:r>
              <a:rPr lang="en-US" b="1" dirty="0" smtClean="0">
                <a:sym typeface="Wingdings" pitchFamily="2" charset="2"/>
              </a:rPr>
              <a:t>body tracking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KINECT OUTPUTS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GB" sz="3000" dirty="0" smtClean="0"/>
              <a:t>Body Tracking</a:t>
            </a:r>
          </a:p>
          <a:p>
            <a:pPr lvl="1"/>
            <a:r>
              <a:rPr lang="en-GB" sz="2600" dirty="0" smtClean="0"/>
              <a:t>Can </a:t>
            </a:r>
            <a:r>
              <a:rPr lang="en-GB" sz="2600" dirty="0"/>
              <a:t>track up to six skeletons at one </a:t>
            </a:r>
            <a:r>
              <a:rPr lang="en-GB" sz="2600" dirty="0" smtClean="0"/>
              <a:t>time</a:t>
            </a:r>
          </a:p>
          <a:p>
            <a:pPr lvl="1"/>
            <a:r>
              <a:rPr lang="en-GB" sz="2600" dirty="0" smtClean="0"/>
              <a:t>A skeleton has 25 joints (numbered 0–24)</a:t>
            </a:r>
            <a:endParaRPr lang="en-GB" sz="2600" dirty="0"/>
          </a:p>
          <a:p>
            <a:pPr lvl="1"/>
            <a:r>
              <a:rPr lang="en-GB" sz="2600" dirty="0" smtClean="0"/>
              <a:t>A joint has 11 properties:</a:t>
            </a:r>
          </a:p>
          <a:p>
            <a:pPr lvl="2"/>
            <a:r>
              <a:rPr lang="en-GB" sz="2200" dirty="0" smtClean="0"/>
              <a:t>Colour coordinates (x, y)</a:t>
            </a:r>
          </a:p>
          <a:p>
            <a:pPr lvl="2"/>
            <a:r>
              <a:rPr lang="en-GB" sz="2200" dirty="0" smtClean="0"/>
              <a:t>Depth </a:t>
            </a:r>
            <a:r>
              <a:rPr lang="en-GB" sz="2200" dirty="0" smtClean="0"/>
              <a:t>coordinates </a:t>
            </a:r>
            <a:r>
              <a:rPr lang="en-GB" sz="2200" dirty="0" smtClean="0"/>
              <a:t>(x, y)</a:t>
            </a:r>
          </a:p>
          <a:p>
            <a:pPr lvl="2"/>
            <a:r>
              <a:rPr lang="en-GB" sz="2200" dirty="0" smtClean="0"/>
              <a:t>Camera </a:t>
            </a:r>
            <a:r>
              <a:rPr lang="en-GB" sz="2200" dirty="0" smtClean="0"/>
              <a:t>coordinates </a:t>
            </a:r>
            <a:r>
              <a:rPr lang="en-GB" sz="2200" dirty="0" smtClean="0"/>
              <a:t>(x, y, z)</a:t>
            </a:r>
          </a:p>
          <a:p>
            <a:pPr lvl="2"/>
            <a:r>
              <a:rPr lang="fr-FR" sz="2200" dirty="0" smtClean="0"/>
              <a:t>Orientation </a:t>
            </a:r>
            <a:r>
              <a:rPr lang="en-GB" sz="2200" dirty="0" smtClean="0"/>
              <a:t>coordinates </a:t>
            </a:r>
            <a:r>
              <a:rPr lang="fr-FR" sz="2200" dirty="0" smtClean="0"/>
              <a:t>(x, y, z, w)</a:t>
            </a:r>
          </a:p>
          <a:p>
            <a:pPr lvl="2">
              <a:buNone/>
            </a:pPr>
            <a:r>
              <a:rPr lang="en-GB" sz="2200" dirty="0" smtClean="0">
                <a:sym typeface="Wingdings" pitchFamily="2" charset="2"/>
              </a:rPr>
              <a:t>	</a:t>
            </a:r>
            <a:r>
              <a:rPr lang="en-GB" sz="2200" dirty="0" smtClean="0"/>
              <a:t> </a:t>
            </a:r>
            <a:r>
              <a:rPr lang="en-GB" sz="2200" dirty="0" err="1" smtClean="0"/>
              <a:t>Quaternions</a:t>
            </a:r>
            <a:endParaRPr lang="en-GB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COORDINATES SYSTEMS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 smtClean="0"/>
              <a:t>Image coordinates (x, y)</a:t>
            </a:r>
          </a:p>
          <a:p>
            <a:pPr lvl="1"/>
            <a:r>
              <a:rPr lang="en-GB" sz="2600" dirty="0" smtClean="0">
                <a:sym typeface="Wingdings" pitchFamily="2" charset="2"/>
              </a:rPr>
              <a:t>In </a:t>
            </a:r>
            <a:r>
              <a:rPr lang="en-GB" sz="2600" dirty="0" smtClean="0"/>
              <a:t>Colour and depth images</a:t>
            </a:r>
            <a:endParaRPr lang="en-GB" sz="2600" dirty="0" smtClean="0"/>
          </a:p>
          <a:p>
            <a:pPr lvl="1"/>
            <a:r>
              <a:rPr lang="en-GB" sz="2600" dirty="0" smtClean="0"/>
              <a:t>Origin </a:t>
            </a:r>
            <a:r>
              <a:rPr lang="en-GB" sz="2600" dirty="0" smtClean="0"/>
              <a:t>(x=0, y=0) </a:t>
            </a:r>
            <a:r>
              <a:rPr lang="en-GB" sz="2600" dirty="0" smtClean="0"/>
              <a:t>is the </a:t>
            </a:r>
            <a:r>
              <a:rPr lang="en-GB" sz="2600" dirty="0" smtClean="0"/>
              <a:t>top left corner pixel of the image</a:t>
            </a:r>
          </a:p>
          <a:p>
            <a:pPr lvl="1"/>
            <a:r>
              <a:rPr lang="en-GB" sz="2600" dirty="0" err="1" smtClean="0"/>
              <a:t>Kinect</a:t>
            </a:r>
            <a:r>
              <a:rPr lang="en-GB" sz="2600" dirty="0" smtClean="0"/>
              <a:t> returns a value between 0 and 1 for the</a:t>
            </a:r>
          </a:p>
          <a:p>
            <a:pPr lvl="1">
              <a:buNone/>
            </a:pPr>
            <a:r>
              <a:rPr lang="en-GB" sz="2200" dirty="0" smtClean="0">
                <a:sym typeface="Wingdings" pitchFamily="2" charset="2"/>
              </a:rPr>
              <a:t>	 </a:t>
            </a:r>
            <a:r>
              <a:rPr lang="en-GB" sz="2200" dirty="0" smtClean="0"/>
              <a:t>The values are percentages of a set scale of 0–1 based on the camera’s resolution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COORDINATES SYSTEMS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3900" dirty="0" smtClean="0"/>
              <a:t>Camera coordinates (x, y, z)</a:t>
            </a:r>
            <a:endParaRPr lang="en-GB" sz="3900" dirty="0" smtClean="0"/>
          </a:p>
          <a:p>
            <a:pPr lvl="1"/>
            <a:r>
              <a:rPr lang="en-GB" dirty="0" smtClean="0"/>
              <a:t>Origin (x=0, y=0, z=0) is located at the centre of the IR sensor</a:t>
            </a:r>
          </a:p>
          <a:p>
            <a:pPr lvl="1"/>
            <a:r>
              <a:rPr lang="en-GB" dirty="0" smtClean="0"/>
              <a:t>From the sensor’s POV:</a:t>
            </a:r>
          </a:p>
          <a:p>
            <a:pPr lvl="2"/>
            <a:r>
              <a:rPr lang="en-GB" dirty="0" smtClean="0"/>
              <a:t>X grows to the sensor’s left</a:t>
            </a:r>
          </a:p>
          <a:p>
            <a:pPr lvl="2"/>
            <a:r>
              <a:rPr lang="en-GB" dirty="0" smtClean="0"/>
              <a:t>Y grows up</a:t>
            </a:r>
          </a:p>
          <a:p>
            <a:pPr lvl="2">
              <a:buNone/>
            </a:pPr>
            <a:r>
              <a:rPr lang="en-GB" dirty="0" smtClean="0">
                <a:sym typeface="Wingdings" pitchFamily="2" charset="2"/>
              </a:rPr>
              <a:t>	 </a:t>
            </a:r>
            <a:r>
              <a:rPr lang="en-GB" dirty="0" smtClean="0"/>
              <a:t>This direction is based on the sensor’s tilt!</a:t>
            </a:r>
          </a:p>
          <a:p>
            <a:pPr lvl="2"/>
            <a:r>
              <a:rPr lang="en-GB" dirty="0" smtClean="0"/>
              <a:t>Z grows out in the direction the sensor is facing</a:t>
            </a:r>
          </a:p>
          <a:p>
            <a:pPr lvl="1"/>
            <a:r>
              <a:rPr lang="en-GB" dirty="0" smtClean="0"/>
              <a:t>1 unit = 1 meter</a:t>
            </a:r>
          </a:p>
          <a:p>
            <a:pPr lvl="1">
              <a:buNone/>
            </a:pPr>
            <a:r>
              <a:rPr lang="en-GB" dirty="0" smtClean="0">
                <a:sym typeface="Wingdings" pitchFamily="2" charset="2"/>
              </a:rPr>
              <a:t>	</a:t>
            </a:r>
            <a:r>
              <a:rPr lang="en-GB" dirty="0" smtClean="0"/>
              <a:t> The depth range of the </a:t>
            </a:r>
            <a:r>
              <a:rPr lang="en-GB" dirty="0" err="1" smtClean="0"/>
              <a:t>Kinect</a:t>
            </a:r>
            <a:r>
              <a:rPr lang="en-GB" dirty="0" smtClean="0"/>
              <a:t> is eight meters, but the skeleton tracking range is 0.5m to 4.5m, and it has trouble finding a skeleton at closer than 1.5m because of the field of view of the camera. So the </a:t>
            </a:r>
            <a:r>
              <a:rPr lang="en-GB" dirty="0" err="1" smtClean="0"/>
              <a:t>cameraZ</a:t>
            </a:r>
            <a:r>
              <a:rPr lang="en-GB" dirty="0" smtClean="0"/>
              <a:t> value will usually fall somewhere between 1.5 and 4.5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COORDINATES SYSTEMS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 smtClean="0"/>
              <a:t>Orientation coordinates (x, y, z, w)</a:t>
            </a:r>
          </a:p>
          <a:p>
            <a:pPr>
              <a:buNone/>
            </a:pPr>
            <a:r>
              <a:rPr lang="en-GB" sz="2600" dirty="0" smtClean="0">
                <a:sym typeface="Wingdings" pitchFamily="2" charset="2"/>
              </a:rPr>
              <a:t>	 </a:t>
            </a:r>
            <a:r>
              <a:rPr lang="en-GB" sz="2600" dirty="0" err="1" smtClean="0"/>
              <a:t>Kinect</a:t>
            </a:r>
            <a:r>
              <a:rPr lang="en-GB" sz="2600" dirty="0" smtClean="0"/>
              <a:t> </a:t>
            </a:r>
            <a:r>
              <a:rPr lang="en-GB" sz="2600" dirty="0"/>
              <a:t>uses </a:t>
            </a:r>
            <a:r>
              <a:rPr lang="en-GB" sz="2600" dirty="0" err="1"/>
              <a:t>quaternions</a:t>
            </a:r>
            <a:r>
              <a:rPr lang="en-GB" sz="2600" dirty="0"/>
              <a:t> to deliver joint </a:t>
            </a:r>
            <a:r>
              <a:rPr lang="en-GB" sz="2600" dirty="0" smtClean="0"/>
              <a:t>orientation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TRACKING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 err="1" smtClean="0"/>
              <a:t>Kinect</a:t>
            </a:r>
            <a:r>
              <a:rPr lang="en-GB" dirty="0" smtClean="0"/>
              <a:t> Tracking:</a:t>
            </a: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 Skeletal tracking handled by depth sensor</a:t>
            </a:r>
          </a:p>
          <a:p>
            <a:pPr lvl="1"/>
            <a:r>
              <a:rPr lang="en-GB" b="1" dirty="0" smtClean="0"/>
              <a:t>Body tracking</a:t>
            </a:r>
          </a:p>
          <a:p>
            <a:pPr lvl="1">
              <a:buNone/>
            </a:pPr>
            <a:r>
              <a:rPr lang="en-GB" dirty="0" smtClean="0">
                <a:sym typeface="Wingdings" pitchFamily="2" charset="2"/>
              </a:rPr>
              <a:t>	 Up to 6 skeletons</a:t>
            </a:r>
          </a:p>
          <a:p>
            <a:pPr lvl="1">
              <a:buNone/>
            </a:pPr>
            <a:r>
              <a:rPr lang="en-GB" dirty="0">
                <a:sym typeface="Wingdings" pitchFamily="2" charset="2"/>
              </a:rPr>
              <a:t>	</a:t>
            </a:r>
            <a:r>
              <a:rPr lang="en-GB" dirty="0" smtClean="0">
                <a:sym typeface="Wingdings" pitchFamily="2" charset="2"/>
              </a:rPr>
              <a:t>BUT: Should limit to 2-3 max</a:t>
            </a:r>
            <a:endParaRPr lang="en-GB" dirty="0" smtClean="0"/>
          </a:p>
          <a:p>
            <a:pPr lvl="1"/>
            <a:r>
              <a:rPr lang="en-GB" b="1" dirty="0" smtClean="0"/>
              <a:t>Hands tracking</a:t>
            </a:r>
          </a:p>
          <a:p>
            <a:pPr lvl="1">
              <a:buNone/>
            </a:pPr>
            <a:r>
              <a:rPr lang="en-GB" dirty="0" smtClean="0">
                <a:sym typeface="Wingdings" pitchFamily="2" charset="2"/>
              </a:rPr>
              <a:t>	 Left/Right, Open/Close + gestures</a:t>
            </a:r>
          </a:p>
          <a:p>
            <a:pPr lvl="1">
              <a:buNone/>
            </a:pPr>
            <a:r>
              <a:rPr lang="en-GB" dirty="0" smtClean="0">
                <a:sym typeface="Wingdings" pitchFamily="2" charset="2"/>
              </a:rPr>
              <a:t>	BUT: Limited due to occlusion/proximity</a:t>
            </a:r>
          </a:p>
          <a:p>
            <a:pPr lvl="1">
              <a:buNone/>
            </a:pPr>
            <a:r>
              <a:rPr lang="en-GB" dirty="0" smtClean="0">
                <a:sym typeface="Wingdings" pitchFamily="2" charset="2"/>
              </a:rPr>
              <a:t>		 Combine with image analysis?</a:t>
            </a:r>
            <a:endParaRPr lang="en-GB" dirty="0" smtClean="0"/>
          </a:p>
          <a:p>
            <a:pPr lvl="1"/>
            <a:r>
              <a:rPr lang="en-GB" b="1" dirty="0" smtClean="0"/>
              <a:t>Head tracking</a:t>
            </a:r>
          </a:p>
          <a:p>
            <a:pPr lvl="1">
              <a:buNone/>
            </a:pPr>
            <a:r>
              <a:rPr lang="en-GB" dirty="0" smtClean="0">
                <a:sym typeface="Wingdings" pitchFamily="2" charset="2"/>
              </a:rPr>
              <a:t>	 Position of centre of head </a:t>
            </a:r>
            <a:r>
              <a:rPr lang="en-GB" dirty="0" smtClean="0">
                <a:sym typeface="Wingdings" pitchFamily="2" charset="2"/>
              </a:rPr>
              <a:t>(around eyes level) </a:t>
            </a:r>
            <a:r>
              <a:rPr lang="en-GB" dirty="0" smtClean="0">
                <a:sym typeface="Wingdings" pitchFamily="2" charset="2"/>
              </a:rPr>
              <a:t>and neck</a:t>
            </a:r>
          </a:p>
          <a:p>
            <a:pPr lvl="1">
              <a:buNone/>
            </a:pPr>
            <a:r>
              <a:rPr lang="en-GB" dirty="0" smtClean="0">
                <a:sym typeface="Wingdings" pitchFamily="2" charset="2"/>
              </a:rPr>
              <a:t>	BUT: Orientation not reliable</a:t>
            </a:r>
          </a:p>
          <a:p>
            <a:pPr lvl="1">
              <a:buNone/>
            </a:pPr>
            <a:r>
              <a:rPr lang="en-GB" dirty="0" smtClean="0">
                <a:sym typeface="Wingdings" pitchFamily="2" charset="2"/>
              </a:rPr>
              <a:t>		 Combine with image analysis?</a:t>
            </a:r>
          </a:p>
          <a:p>
            <a:pPr lvl="1">
              <a:buNone/>
            </a:pPr>
            <a:r>
              <a:rPr lang="en-GB" dirty="0" smtClean="0">
                <a:sym typeface="Wingdings" pitchFamily="2" charset="2"/>
              </a:rPr>
              <a:t>		 Combine with external device tracking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TRACKING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Additional Tracking</a:t>
            </a: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 Combine </a:t>
            </a:r>
            <a:r>
              <a:rPr lang="en-GB" dirty="0" err="1" smtClean="0">
                <a:sym typeface="Wingdings" pitchFamily="2" charset="2"/>
              </a:rPr>
              <a:t>Kinect</a:t>
            </a:r>
            <a:r>
              <a:rPr lang="en-GB" dirty="0" smtClean="0">
                <a:sym typeface="Wingdings" pitchFamily="2" charset="2"/>
              </a:rPr>
              <a:t> body tracking with image analysis</a:t>
            </a:r>
          </a:p>
          <a:p>
            <a:pPr lvl="1"/>
            <a:r>
              <a:rPr lang="en-GB" dirty="0" smtClean="0"/>
              <a:t>Colour tracking</a:t>
            </a:r>
          </a:p>
          <a:p>
            <a:pPr lvl="1">
              <a:buNone/>
            </a:pPr>
            <a:r>
              <a:rPr lang="en-GB" dirty="0" smtClean="0">
                <a:sym typeface="Wingdings" pitchFamily="2" charset="2"/>
              </a:rPr>
              <a:t>	 Using </a:t>
            </a:r>
            <a:r>
              <a:rPr lang="en-GB" dirty="0" err="1" smtClean="0">
                <a:sym typeface="Wingdings" pitchFamily="2" charset="2"/>
              </a:rPr>
              <a:t>OpenCV</a:t>
            </a:r>
            <a:r>
              <a:rPr lang="en-GB" dirty="0" smtClean="0">
                <a:sym typeface="Wingdings" pitchFamily="2" charset="2"/>
              </a:rPr>
              <a:t> or similar image analysis library</a:t>
            </a:r>
            <a:endParaRPr lang="en-GB" dirty="0" smtClean="0"/>
          </a:p>
          <a:p>
            <a:pPr lvl="1"/>
            <a:r>
              <a:rPr lang="en-GB" dirty="0" smtClean="0"/>
              <a:t>Image target tracking</a:t>
            </a:r>
          </a:p>
          <a:p>
            <a:pPr lvl="1">
              <a:buNone/>
            </a:pPr>
            <a:r>
              <a:rPr lang="en-GB" dirty="0" smtClean="0">
                <a:sym typeface="Wingdings" pitchFamily="2" charset="2"/>
              </a:rPr>
              <a:t>	 Using </a:t>
            </a:r>
            <a:r>
              <a:rPr lang="en-GB" dirty="0" err="1" smtClean="0">
                <a:sym typeface="Wingdings" pitchFamily="2" charset="2"/>
              </a:rPr>
              <a:t>OpenCV</a:t>
            </a:r>
            <a:r>
              <a:rPr lang="en-GB" dirty="0" smtClean="0">
                <a:sym typeface="Wingdings" pitchFamily="2" charset="2"/>
              </a:rPr>
              <a:t> or similar, or using an AR library?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572</Words>
  <Application>Microsoft Office PowerPoint</Application>
  <PresentationFormat>Affichage à l'écran (4:3)</PresentationFormat>
  <Paragraphs>266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KINECT TRACKING</vt:lpstr>
      <vt:lpstr>CONTENT</vt:lpstr>
      <vt:lpstr>KINECT OUTPUTS</vt:lpstr>
      <vt:lpstr>KINECT OUTPUTS</vt:lpstr>
      <vt:lpstr>COORDINATES SYSTEMS</vt:lpstr>
      <vt:lpstr>COORDINATES SYSTEMS</vt:lpstr>
      <vt:lpstr>COORDINATES SYSTEMS</vt:lpstr>
      <vt:lpstr>TRACKING</vt:lpstr>
      <vt:lpstr>TRACKING</vt:lpstr>
      <vt:lpstr>TRACKING</vt:lpstr>
      <vt:lpstr>TRACKING</vt:lpstr>
      <vt:lpstr>TRACKING</vt:lpstr>
      <vt:lpstr>TRACKING</vt:lpstr>
      <vt:lpstr>TRACKING</vt:lpstr>
      <vt:lpstr>UNITY SETUP</vt:lpstr>
      <vt:lpstr>KINECT LIBRARIES</vt:lpstr>
      <vt:lpstr>RESOURCES</vt:lpstr>
      <vt:lpstr>RESOURCES</vt:lpstr>
      <vt:lpstr>RESOURCES</vt:lpstr>
      <vt:lpstr>RESOURCES</vt:lpstr>
      <vt:lpstr>REMARKS / OTHER POINTS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Derek Severin</dc:creator>
  <cp:lastModifiedBy>Derek Severin</cp:lastModifiedBy>
  <cp:revision>44</cp:revision>
  <dcterms:created xsi:type="dcterms:W3CDTF">2019-04-17T04:30:20Z</dcterms:created>
  <dcterms:modified xsi:type="dcterms:W3CDTF">2019-04-17T11:51:33Z</dcterms:modified>
</cp:coreProperties>
</file>