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56" r:id="rId4"/>
    <p:sldId id="257" r:id="rId5"/>
    <p:sldId id="258" r:id="rId6"/>
    <p:sldId id="268" r:id="rId7"/>
    <p:sldId id="270" r:id="rId8"/>
    <p:sldId id="259" r:id="rId9"/>
    <p:sldId id="261" r:id="rId10"/>
    <p:sldId id="262" r:id="rId11"/>
    <p:sldId id="266" r:id="rId12"/>
    <p:sldId id="267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11/06/2019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11/06/2019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11/06/2019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11/06/2019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11/06/2019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11/06/2019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11/06/2019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11/06/2019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11/06/2019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11/06/2019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11/06/2019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ECAF8-E807-445D-A296-F70F18CF7437}" type="datetimeFigureOut">
              <a:rPr lang="en-GB" smtClean="0"/>
              <a:pPr/>
              <a:t>11/06/2019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539552" y="4869160"/>
            <a:ext cx="57637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/>
              <a:t>RAD</a:t>
            </a:r>
          </a:p>
          <a:p>
            <a:r>
              <a:rPr lang="en-GB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TECHNICAL COMPONENTS</a:t>
            </a:r>
            <a:endParaRPr lang="en-GB" sz="4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/>
          <p:cNvSpPr txBox="1"/>
          <p:nvPr/>
        </p:nvSpPr>
        <p:spPr>
          <a:xfrm>
            <a:off x="899592" y="1052736"/>
            <a:ext cx="692638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Orientation calibration:</a:t>
            </a:r>
          </a:p>
          <a:p>
            <a:pPr lvl="1"/>
            <a:r>
              <a:rPr lang="en-GB" dirty="0" smtClean="0"/>
              <a:t>=&gt; Difference in orientations from device (world) and game (scene)</a:t>
            </a:r>
          </a:p>
          <a:p>
            <a:pPr lvl="1">
              <a:buFontTx/>
              <a:buChar char="-"/>
            </a:pPr>
            <a:r>
              <a:rPr lang="en-GB" dirty="0" smtClean="0"/>
              <a:t> YAW to be measured</a:t>
            </a:r>
          </a:p>
          <a:p>
            <a:pPr lvl="1"/>
            <a:r>
              <a:rPr lang="en-GB" dirty="0" smtClean="0"/>
              <a:t>	</a:t>
            </a:r>
            <a:r>
              <a:rPr lang="en-GB" dirty="0" smtClean="0">
                <a:solidFill>
                  <a:srgbClr val="FF0000"/>
                </a:solidFill>
              </a:rPr>
              <a:t>? =&gt; AR? Manual/Automatic?</a:t>
            </a:r>
            <a:endParaRPr lang="en-GB" dirty="0" smtClean="0"/>
          </a:p>
          <a:p>
            <a:pPr lvl="1">
              <a:buFontTx/>
              <a:buChar char="-"/>
            </a:pPr>
            <a:r>
              <a:rPr lang="en-GB" dirty="0" smtClean="0"/>
              <a:t> PITCH: No need to calibrate =&gt; Scene aligned to world</a:t>
            </a:r>
          </a:p>
          <a:p>
            <a:pPr lvl="1"/>
            <a:r>
              <a:rPr lang="en-GB" dirty="0" smtClean="0"/>
              <a:t>	</a:t>
            </a:r>
            <a:r>
              <a:rPr lang="en-GB" dirty="0" smtClean="0">
                <a:solidFill>
                  <a:srgbClr val="FF0000"/>
                </a:solidFill>
              </a:rPr>
              <a:t>! =&gt; </a:t>
            </a:r>
            <a:r>
              <a:rPr lang="en-GB" dirty="0" err="1" smtClean="0">
                <a:solidFill>
                  <a:srgbClr val="FF0000"/>
                </a:solidFill>
              </a:rPr>
              <a:t>Kinect</a:t>
            </a:r>
            <a:r>
              <a:rPr lang="en-GB" dirty="0" smtClean="0">
                <a:solidFill>
                  <a:srgbClr val="FF0000"/>
                </a:solidFill>
              </a:rPr>
              <a:t> must be properly aligned to world</a:t>
            </a:r>
            <a:endParaRPr lang="en-GB" dirty="0" smtClean="0"/>
          </a:p>
          <a:p>
            <a:pPr lvl="1">
              <a:buFontTx/>
              <a:buChar char="-"/>
            </a:pPr>
            <a:r>
              <a:rPr lang="en-GB" dirty="0" smtClean="0"/>
              <a:t> ROLL: No need to calibrate =&gt; Scene aligned to world</a:t>
            </a:r>
          </a:p>
          <a:p>
            <a:pPr lvl="1"/>
            <a:r>
              <a:rPr lang="en-GB" dirty="0" smtClean="0"/>
              <a:t>	</a:t>
            </a:r>
            <a:r>
              <a:rPr lang="en-GB" dirty="0" smtClean="0">
                <a:solidFill>
                  <a:srgbClr val="FF0000"/>
                </a:solidFill>
              </a:rPr>
              <a:t>! =&gt; </a:t>
            </a:r>
            <a:r>
              <a:rPr lang="en-GB" dirty="0" err="1" smtClean="0">
                <a:solidFill>
                  <a:srgbClr val="FF0000"/>
                </a:solidFill>
              </a:rPr>
              <a:t>Kinect</a:t>
            </a:r>
            <a:r>
              <a:rPr lang="en-GB" dirty="0" smtClean="0">
                <a:solidFill>
                  <a:srgbClr val="FF0000"/>
                </a:solidFill>
              </a:rPr>
              <a:t> must be properly aligned to world</a:t>
            </a:r>
            <a:endParaRPr lang="en-GB" dirty="0" smtClean="0"/>
          </a:p>
          <a:p>
            <a:endParaRPr lang="en-GB" dirty="0" smtClean="0"/>
          </a:p>
        </p:txBody>
      </p:sp>
      <p:sp>
        <p:nvSpPr>
          <p:cNvPr id="18" name="ZoneTexte 17"/>
          <p:cNvSpPr txBox="1"/>
          <p:nvPr/>
        </p:nvSpPr>
        <p:spPr>
          <a:xfrm>
            <a:off x="323528" y="260648"/>
            <a:ext cx="2146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CLIENT – HEAD</a:t>
            </a:r>
            <a:endParaRPr lang="en-GB" sz="2400" b="1" dirty="0"/>
          </a:p>
        </p:txBody>
      </p:sp>
      <p:sp>
        <p:nvSpPr>
          <p:cNvPr id="13" name="Ellipse 12"/>
          <p:cNvSpPr/>
          <p:nvPr/>
        </p:nvSpPr>
        <p:spPr>
          <a:xfrm>
            <a:off x="683568" y="1124744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2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4" name="Image 13" descr="yaw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3933056"/>
            <a:ext cx="2045637" cy="2042369"/>
          </a:xfrm>
          <a:prstGeom prst="rect">
            <a:avLst/>
          </a:prstGeom>
        </p:spPr>
      </p:pic>
      <p:pic>
        <p:nvPicPr>
          <p:cNvPr id="23" name="Image 22" descr="pitchi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39238" y="3933056"/>
            <a:ext cx="2040874" cy="2040874"/>
          </a:xfrm>
          <a:prstGeom prst="rect">
            <a:avLst/>
          </a:prstGeom>
        </p:spPr>
      </p:pic>
      <p:pic>
        <p:nvPicPr>
          <p:cNvPr id="26" name="Image 25" descr="rollin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15502" y="3933056"/>
            <a:ext cx="2040874" cy="20408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 26" descr="yaw_cali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5096217"/>
            <a:ext cx="1442291" cy="1249985"/>
          </a:xfrm>
          <a:prstGeom prst="rect">
            <a:avLst/>
          </a:prstGeom>
        </p:spPr>
      </p:pic>
      <p:sp>
        <p:nvSpPr>
          <p:cNvPr id="29" name="ZoneTexte 28"/>
          <p:cNvSpPr txBox="1"/>
          <p:nvPr/>
        </p:nvSpPr>
        <p:spPr>
          <a:xfrm>
            <a:off x="988218" y="5024209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Kinect</a:t>
            </a:r>
            <a:endParaRPr lang="en-GB" sz="1200" dirty="0"/>
          </a:p>
        </p:txBody>
      </p:sp>
      <p:sp>
        <p:nvSpPr>
          <p:cNvPr id="30" name="ZoneTexte 29"/>
          <p:cNvSpPr txBox="1"/>
          <p:nvPr/>
        </p:nvSpPr>
        <p:spPr>
          <a:xfrm>
            <a:off x="916210" y="6176337"/>
            <a:ext cx="70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Headset</a:t>
            </a:r>
            <a:endParaRPr lang="en-GB" sz="1200" dirty="0"/>
          </a:p>
        </p:txBody>
      </p:sp>
      <p:pic>
        <p:nvPicPr>
          <p:cNvPr id="21" name="Image 20" descr="yaw_kinec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40152" y="3955626"/>
            <a:ext cx="3024336" cy="2785742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899592" y="1052736"/>
            <a:ext cx="516359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Orientation calibration: YAW</a:t>
            </a:r>
          </a:p>
          <a:p>
            <a:pPr lvl="1"/>
            <a:r>
              <a:rPr lang="en-GB" dirty="0" smtClean="0"/>
              <a:t>=&gt; 2 angles to consider: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>
              <a:buFontTx/>
              <a:buChar char="-"/>
            </a:pPr>
            <a:r>
              <a:rPr lang="en-GB" dirty="0" smtClean="0"/>
              <a:t> </a:t>
            </a:r>
            <a:r>
              <a:rPr lang="el-GR" dirty="0" smtClean="0"/>
              <a:t>θ</a:t>
            </a:r>
            <a:r>
              <a:rPr lang="en-GB" sz="800" dirty="0" smtClean="0"/>
              <a:t>W</a:t>
            </a:r>
            <a:r>
              <a:rPr lang="en-GB" dirty="0" smtClean="0"/>
              <a:t> : Initial YAW from device</a:t>
            </a:r>
          </a:p>
          <a:p>
            <a:pPr lvl="1"/>
            <a:r>
              <a:rPr lang="en-GB" dirty="0" smtClean="0"/>
              <a:t>	=&gt; Arbitrary value from world</a:t>
            </a:r>
          </a:p>
          <a:p>
            <a:pPr marL="1257300" lvl="2" indent="-342900"/>
            <a:r>
              <a:rPr lang="en-GB" dirty="0" smtClean="0"/>
              <a:t>	(Given by gyroscope)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>
              <a:buFontTx/>
              <a:buChar char="-"/>
            </a:pPr>
            <a:r>
              <a:rPr lang="en-GB" dirty="0" smtClean="0"/>
              <a:t> </a:t>
            </a:r>
            <a:r>
              <a:rPr lang="el-GR" dirty="0" smtClean="0"/>
              <a:t>θ</a:t>
            </a:r>
            <a:r>
              <a:rPr lang="en-GB" sz="1000" dirty="0" smtClean="0"/>
              <a:t>K</a:t>
            </a:r>
            <a:r>
              <a:rPr lang="en-GB" dirty="0" smtClean="0"/>
              <a:t> : Initial YAW with </a:t>
            </a:r>
            <a:r>
              <a:rPr lang="en-GB" dirty="0" err="1" smtClean="0"/>
              <a:t>Kinect</a:t>
            </a:r>
            <a:endParaRPr lang="en-GB" dirty="0" smtClean="0"/>
          </a:p>
          <a:p>
            <a:pPr marL="1257300" lvl="2" indent="-342900"/>
            <a:r>
              <a:rPr lang="en-GB" dirty="0" smtClean="0"/>
              <a:t>=&gt; Can be measured if facing the </a:t>
            </a:r>
            <a:r>
              <a:rPr lang="en-GB" dirty="0" err="1" smtClean="0"/>
              <a:t>Kinect</a:t>
            </a:r>
            <a:endParaRPr lang="en-GB" dirty="0" smtClean="0"/>
          </a:p>
          <a:p>
            <a:pPr marL="1714500" lvl="3" indent="-342900"/>
            <a:r>
              <a:rPr lang="en-GB" dirty="0" smtClean="0"/>
              <a:t>- X &amp; Z provided by head joint position</a:t>
            </a:r>
          </a:p>
          <a:p>
            <a:pPr lvl="1"/>
            <a:r>
              <a:rPr lang="en-GB" dirty="0" smtClean="0"/>
              <a:t>	=&gt; Ask user to look at </a:t>
            </a:r>
            <a:r>
              <a:rPr lang="en-GB" dirty="0" err="1" smtClean="0"/>
              <a:t>Kinect</a:t>
            </a:r>
            <a:endParaRPr lang="en-GB" dirty="0" smtClean="0"/>
          </a:p>
          <a:p>
            <a:pPr lvl="3">
              <a:buFontTx/>
              <a:buChar char="-"/>
            </a:pPr>
            <a:r>
              <a:rPr lang="en-GB" dirty="0" smtClean="0"/>
              <a:t> Using overlay in headset display</a:t>
            </a:r>
          </a:p>
          <a:p>
            <a:pPr lvl="3">
              <a:buFontTx/>
              <a:buChar char="-"/>
            </a:pPr>
            <a:r>
              <a:rPr lang="en-GB" dirty="0" smtClean="0"/>
              <a:t> Allow some time to aim at target</a:t>
            </a:r>
          </a:p>
          <a:p>
            <a:pPr lvl="3"/>
            <a:r>
              <a:rPr lang="en-GB" dirty="0" smtClean="0"/>
              <a:t>	=&gt; Counter, 5-10 seconds</a:t>
            </a:r>
          </a:p>
          <a:p>
            <a:endParaRPr lang="en-GB" dirty="0" smtClean="0"/>
          </a:p>
        </p:txBody>
      </p:sp>
      <p:sp>
        <p:nvSpPr>
          <p:cNvPr id="18" name="ZoneTexte 17"/>
          <p:cNvSpPr txBox="1"/>
          <p:nvPr/>
        </p:nvSpPr>
        <p:spPr>
          <a:xfrm>
            <a:off x="323528" y="260648"/>
            <a:ext cx="2077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CLIENT – HEAD</a:t>
            </a:r>
          </a:p>
        </p:txBody>
      </p:sp>
      <p:pic>
        <p:nvPicPr>
          <p:cNvPr id="22" name="Image 21" descr="yaw_worl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73198" y="1761846"/>
            <a:ext cx="2027194" cy="20271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/>
          <p:cNvSpPr txBox="1"/>
          <p:nvPr/>
        </p:nvSpPr>
        <p:spPr>
          <a:xfrm>
            <a:off x="899592" y="1052736"/>
            <a:ext cx="682507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Orientation: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YAW = YAW</a:t>
            </a:r>
            <a:r>
              <a:rPr lang="en-GB" sz="1000" dirty="0" smtClean="0"/>
              <a:t>GYRO</a:t>
            </a:r>
            <a:r>
              <a:rPr lang="en-GB" dirty="0" smtClean="0"/>
              <a:t> – </a:t>
            </a:r>
            <a:r>
              <a:rPr lang="el-GR" dirty="0" smtClean="0"/>
              <a:t>θ</a:t>
            </a:r>
            <a:r>
              <a:rPr lang="en-GB" sz="800" dirty="0" smtClean="0"/>
              <a:t>W</a:t>
            </a:r>
            <a:r>
              <a:rPr lang="en-GB" dirty="0" smtClean="0"/>
              <a:t> + </a:t>
            </a:r>
            <a:r>
              <a:rPr lang="el-GR" dirty="0" smtClean="0"/>
              <a:t>θ</a:t>
            </a:r>
            <a:r>
              <a:rPr lang="en-GB" sz="1000" dirty="0" smtClean="0"/>
              <a:t>K</a:t>
            </a:r>
            <a:endParaRPr lang="en-GB" dirty="0" smtClean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PITCH = PITCH</a:t>
            </a:r>
            <a:r>
              <a:rPr lang="en-GB" sz="1000" dirty="0" smtClean="0"/>
              <a:t>GYRO</a:t>
            </a:r>
            <a:endParaRPr lang="en-GB" dirty="0" smtClean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ROLL = ROLL</a:t>
            </a:r>
            <a:r>
              <a:rPr lang="en-GB" sz="1000" dirty="0" smtClean="0"/>
              <a:t>GYRO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>
                <a:solidFill>
                  <a:srgbClr val="FF0000"/>
                </a:solidFill>
              </a:rPr>
              <a:t>! – Gyroscope axis system is oriented differently than Unity axis system!</a:t>
            </a:r>
          </a:p>
          <a:p>
            <a:r>
              <a:rPr lang="en-GB" dirty="0" smtClean="0"/>
              <a:t>	=&gt; Needs to be transformed accordingly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323528" y="260648"/>
            <a:ext cx="2146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CLIENT – HEAD</a:t>
            </a:r>
            <a:endParaRPr lang="en-GB" sz="2400" b="1" dirty="0"/>
          </a:p>
        </p:txBody>
      </p:sp>
      <p:pic>
        <p:nvPicPr>
          <p:cNvPr id="14" name="Image 13" descr="yaw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9992" y="1844824"/>
            <a:ext cx="1153972" cy="1152128"/>
          </a:xfrm>
          <a:prstGeom prst="rect">
            <a:avLst/>
          </a:prstGeom>
        </p:spPr>
      </p:pic>
      <p:pic>
        <p:nvPicPr>
          <p:cNvPr id="23" name="Image 22" descr="pitchi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24128" y="1844824"/>
            <a:ext cx="1151285" cy="1151285"/>
          </a:xfrm>
          <a:prstGeom prst="rect">
            <a:avLst/>
          </a:prstGeom>
        </p:spPr>
      </p:pic>
      <p:pic>
        <p:nvPicPr>
          <p:cNvPr id="26" name="Image 25" descr="rollin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49107" y="1844824"/>
            <a:ext cx="1151285" cy="1151285"/>
          </a:xfrm>
          <a:prstGeom prst="rect">
            <a:avLst/>
          </a:prstGeom>
        </p:spPr>
      </p:pic>
      <p:sp>
        <p:nvSpPr>
          <p:cNvPr id="8" name="Accolade ouvrante 7"/>
          <p:cNvSpPr/>
          <p:nvPr/>
        </p:nvSpPr>
        <p:spPr>
          <a:xfrm>
            <a:off x="1115616" y="1556792"/>
            <a:ext cx="216024" cy="1512168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Image 8" descr="android_gyro_axi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23728" y="4725144"/>
            <a:ext cx="1367163" cy="1349127"/>
          </a:xfrm>
          <a:prstGeom prst="rect">
            <a:avLst/>
          </a:prstGeom>
        </p:spPr>
      </p:pic>
      <p:pic>
        <p:nvPicPr>
          <p:cNvPr id="10" name="Image 9" descr="unity_axi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4797152"/>
            <a:ext cx="1792934" cy="1271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/>
          <p:cNvSpPr txBox="1"/>
          <p:nvPr/>
        </p:nvSpPr>
        <p:spPr>
          <a:xfrm>
            <a:off x="899592" y="1052736"/>
            <a:ext cx="65376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TODO!</a:t>
            </a:r>
            <a:endParaRPr lang="en-GB" dirty="0" err="1" smtClean="0"/>
          </a:p>
          <a:p>
            <a:endParaRPr lang="en-GB" dirty="0" smtClean="0"/>
          </a:p>
          <a:p>
            <a:pPr>
              <a:buFontTx/>
              <a:buChar char="-"/>
            </a:pPr>
            <a:r>
              <a:rPr lang="en-GB" dirty="0" smtClean="0"/>
              <a:t> </a:t>
            </a:r>
            <a:r>
              <a:rPr lang="en-GB" dirty="0" smtClean="0"/>
              <a:t>Hand tracking</a:t>
            </a:r>
          </a:p>
          <a:p>
            <a:pPr lvl="1"/>
            <a:r>
              <a:rPr lang="en-GB" dirty="0" smtClean="0"/>
              <a:t>=&gt; </a:t>
            </a:r>
            <a:r>
              <a:rPr lang="en-GB" dirty="0" smtClean="0"/>
              <a:t>Using </a:t>
            </a:r>
            <a:r>
              <a:rPr lang="en-GB" dirty="0" err="1" smtClean="0"/>
              <a:t>Kinect</a:t>
            </a:r>
            <a:r>
              <a:rPr lang="en-GB" dirty="0" smtClean="0"/>
              <a:t> body frames</a:t>
            </a:r>
          </a:p>
          <a:p>
            <a:pPr lvl="1"/>
            <a:r>
              <a:rPr lang="en-GB" dirty="0" smtClean="0"/>
              <a:t>! – Tr</a:t>
            </a:r>
            <a:r>
              <a:rPr lang="en-GB" dirty="0" smtClean="0"/>
              <a:t>acking struggle when hands in front of body!</a:t>
            </a:r>
            <a:endParaRPr lang="en-GB" dirty="0" smtClean="0"/>
          </a:p>
          <a:p>
            <a:endParaRPr lang="en-GB" dirty="0" smtClean="0"/>
          </a:p>
          <a:p>
            <a:pPr>
              <a:buFontTx/>
              <a:buChar char="-"/>
            </a:pPr>
            <a:r>
              <a:rPr lang="en-GB" dirty="0" smtClean="0"/>
              <a:t> Could hold coloured devices to allow different types of interactions</a:t>
            </a:r>
            <a:endParaRPr lang="en-GB" dirty="0" smtClean="0"/>
          </a:p>
          <a:p>
            <a:pPr lvl="1"/>
            <a:r>
              <a:rPr lang="en-GB" dirty="0" smtClean="0"/>
              <a:t>=&gt; Colour tracking with </a:t>
            </a:r>
            <a:r>
              <a:rPr lang="en-GB" dirty="0" err="1" smtClean="0"/>
              <a:t>Kinect</a:t>
            </a:r>
            <a:r>
              <a:rPr lang="en-GB" dirty="0" smtClean="0"/>
              <a:t> RGB image (using </a:t>
            </a:r>
            <a:r>
              <a:rPr lang="en-GB" dirty="0" err="1" smtClean="0"/>
              <a:t>OpenCV</a:t>
            </a:r>
            <a:r>
              <a:rPr lang="en-GB" dirty="0" smtClean="0"/>
              <a:t>?)</a:t>
            </a:r>
            <a:endParaRPr lang="en-GB" dirty="0" smtClean="0"/>
          </a:p>
        </p:txBody>
      </p:sp>
      <p:sp>
        <p:nvSpPr>
          <p:cNvPr id="18" name="ZoneTexte 17"/>
          <p:cNvSpPr txBox="1"/>
          <p:nvPr/>
        </p:nvSpPr>
        <p:spPr>
          <a:xfrm>
            <a:off x="323528" y="260648"/>
            <a:ext cx="2278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CLIENT – HANDS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5220072" y="1052736"/>
            <a:ext cx="2232248" cy="15841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CLIENT 1</a:t>
            </a:r>
          </a:p>
        </p:txBody>
      </p:sp>
      <p:sp>
        <p:nvSpPr>
          <p:cNvPr id="4" name="Rectangle 3"/>
          <p:cNvSpPr/>
          <p:nvPr/>
        </p:nvSpPr>
        <p:spPr>
          <a:xfrm>
            <a:off x="1547664" y="2060848"/>
            <a:ext cx="1872208" cy="24482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SERVER</a:t>
            </a:r>
          </a:p>
        </p:txBody>
      </p:sp>
      <p:pic>
        <p:nvPicPr>
          <p:cNvPr id="26" name="Image 25" descr="compu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776" y="2204864"/>
            <a:ext cx="687389" cy="1556792"/>
          </a:xfrm>
          <a:prstGeom prst="rect">
            <a:avLst/>
          </a:prstGeom>
        </p:spPr>
      </p:pic>
      <p:pic>
        <p:nvPicPr>
          <p:cNvPr id="35" name="Image 34" descr="kinec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3688" y="3933056"/>
            <a:ext cx="1440160" cy="384522"/>
          </a:xfrm>
          <a:prstGeom prst="rect">
            <a:avLst/>
          </a:prstGeom>
        </p:spPr>
      </p:pic>
      <p:pic>
        <p:nvPicPr>
          <p:cNvPr id="37" name="Image 36" descr="pho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64088" y="1484784"/>
            <a:ext cx="478363" cy="924373"/>
          </a:xfrm>
          <a:prstGeom prst="rect">
            <a:avLst/>
          </a:prstGeom>
        </p:spPr>
      </p:pic>
      <p:pic>
        <p:nvPicPr>
          <p:cNvPr id="40" name="Image 39" descr="vrheadse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12160" y="1512565"/>
            <a:ext cx="1216165" cy="908323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5220072" y="3933056"/>
            <a:ext cx="2232248" cy="15841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CLIENT N</a:t>
            </a:r>
          </a:p>
        </p:txBody>
      </p:sp>
      <p:pic>
        <p:nvPicPr>
          <p:cNvPr id="46" name="Image 45" descr="pho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64088" y="4365104"/>
            <a:ext cx="478363" cy="924373"/>
          </a:xfrm>
          <a:prstGeom prst="rect">
            <a:avLst/>
          </a:prstGeom>
        </p:spPr>
      </p:pic>
      <p:pic>
        <p:nvPicPr>
          <p:cNvPr id="47" name="Image 46" descr="vrheadse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12160" y="4392885"/>
            <a:ext cx="1216165" cy="908323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6156176" y="2780928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.</a:t>
            </a:r>
          </a:p>
          <a:p>
            <a:r>
              <a:rPr lang="en-GB" dirty="0" smtClean="0"/>
              <a:t>.</a:t>
            </a:r>
          </a:p>
          <a:p>
            <a:r>
              <a:rPr lang="en-GB" dirty="0" smtClean="0"/>
              <a:t>.</a:t>
            </a:r>
            <a:endParaRPr lang="en-GB" dirty="0"/>
          </a:p>
        </p:txBody>
      </p:sp>
      <p:cxnSp>
        <p:nvCxnSpPr>
          <p:cNvPr id="50" name="Connecteur droit avec flèche 49"/>
          <p:cNvCxnSpPr/>
          <p:nvPr/>
        </p:nvCxnSpPr>
        <p:spPr>
          <a:xfrm flipV="1">
            <a:off x="3779912" y="1844824"/>
            <a:ext cx="1080120" cy="72008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3779912" y="4005064"/>
            <a:ext cx="1080120" cy="72008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323528" y="260648"/>
            <a:ext cx="1200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ACTORS</a:t>
            </a:r>
            <a:endParaRPr lang="en-GB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4860032" y="2108374"/>
            <a:ext cx="4104456" cy="22322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CLIENT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876256" y="3476526"/>
            <a:ext cx="1944216" cy="223224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79512" y="1172270"/>
            <a:ext cx="4176464" cy="31683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SERVER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411760" y="1676326"/>
            <a:ext cx="1728192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23528" y="4988694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KINECT</a:t>
            </a:r>
            <a:endParaRPr lang="en-GB" b="1" dirty="0"/>
          </a:p>
        </p:txBody>
      </p:sp>
      <p:sp>
        <p:nvSpPr>
          <p:cNvPr id="6" name="Rectangle 5"/>
          <p:cNvSpPr/>
          <p:nvPr/>
        </p:nvSpPr>
        <p:spPr>
          <a:xfrm>
            <a:off x="323528" y="3764558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err="1" smtClean="0"/>
              <a:t>Kinect</a:t>
            </a:r>
            <a:r>
              <a:rPr lang="en-GB" b="1" dirty="0" smtClean="0"/>
              <a:t> SDK</a:t>
            </a:r>
            <a:endParaRPr lang="en-GB" b="1" dirty="0"/>
          </a:p>
        </p:txBody>
      </p:sp>
      <p:sp>
        <p:nvSpPr>
          <p:cNvPr id="7" name="Rectangle 6"/>
          <p:cNvSpPr/>
          <p:nvPr/>
        </p:nvSpPr>
        <p:spPr>
          <a:xfrm>
            <a:off x="323528" y="1604318"/>
            <a:ext cx="1584176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Unity</a:t>
            </a:r>
          </a:p>
          <a:p>
            <a:pPr>
              <a:buFontTx/>
              <a:buChar char="-"/>
            </a:pPr>
            <a:r>
              <a:rPr lang="en-GB" sz="1400" dirty="0" smtClean="0"/>
              <a:t> </a:t>
            </a:r>
            <a:r>
              <a:rPr lang="en-GB" sz="1400" dirty="0" err="1" smtClean="0"/>
              <a:t>SpaceBrew</a:t>
            </a:r>
            <a:r>
              <a:rPr lang="en-GB" sz="1400" dirty="0" smtClean="0"/>
              <a:t> client</a:t>
            </a:r>
            <a:endParaRPr lang="en-GB" sz="1400" dirty="0"/>
          </a:p>
          <a:p>
            <a:pPr>
              <a:buFontTx/>
              <a:buChar char="-"/>
            </a:pPr>
            <a:r>
              <a:rPr lang="en-GB" sz="1400" dirty="0"/>
              <a:t> </a:t>
            </a:r>
            <a:r>
              <a:rPr lang="en-GB" sz="1400" dirty="0" err="1" smtClean="0"/>
              <a:t>Kinect</a:t>
            </a:r>
            <a:r>
              <a:rPr lang="en-GB" sz="1400" dirty="0" smtClean="0"/>
              <a:t> interface</a:t>
            </a:r>
          </a:p>
        </p:txBody>
      </p:sp>
      <p:sp>
        <p:nvSpPr>
          <p:cNvPr id="8" name="Rectangle 7"/>
          <p:cNvSpPr/>
          <p:nvPr/>
        </p:nvSpPr>
        <p:spPr>
          <a:xfrm>
            <a:off x="2483768" y="1748334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err="1" smtClean="0"/>
              <a:t>SpaceBrew</a:t>
            </a:r>
            <a:endParaRPr lang="en-GB" b="1" dirty="0"/>
          </a:p>
        </p:txBody>
      </p:sp>
      <p:sp>
        <p:nvSpPr>
          <p:cNvPr id="9" name="Rectangle 8"/>
          <p:cNvSpPr/>
          <p:nvPr/>
        </p:nvSpPr>
        <p:spPr>
          <a:xfrm>
            <a:off x="2483768" y="2684438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Node.js</a:t>
            </a:r>
            <a:endParaRPr lang="en-GB" b="1" dirty="0"/>
          </a:p>
        </p:txBody>
      </p:sp>
      <p:sp>
        <p:nvSpPr>
          <p:cNvPr id="18" name="Rectangle 17"/>
          <p:cNvSpPr/>
          <p:nvPr/>
        </p:nvSpPr>
        <p:spPr>
          <a:xfrm>
            <a:off x="1907704" y="1604318"/>
            <a:ext cx="2304256" cy="165618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Double flèche horizontale 21"/>
          <p:cNvSpPr/>
          <p:nvPr/>
        </p:nvSpPr>
        <p:spPr>
          <a:xfrm>
            <a:off x="1979712" y="2324398"/>
            <a:ext cx="360040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Double flèche horizontale 22"/>
          <p:cNvSpPr/>
          <p:nvPr/>
        </p:nvSpPr>
        <p:spPr>
          <a:xfrm rot="5400000">
            <a:off x="3059832" y="2324398"/>
            <a:ext cx="360040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5004048" y="2540422"/>
            <a:ext cx="1584176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Unity</a:t>
            </a:r>
          </a:p>
          <a:p>
            <a:pPr>
              <a:buFontTx/>
              <a:buChar char="-"/>
            </a:pPr>
            <a:r>
              <a:rPr lang="en-GB" sz="1400" dirty="0" smtClean="0"/>
              <a:t> </a:t>
            </a:r>
            <a:r>
              <a:rPr lang="en-GB" sz="1400" dirty="0" err="1" smtClean="0"/>
              <a:t>SpaceBrew</a:t>
            </a:r>
            <a:r>
              <a:rPr lang="en-GB" sz="1400" dirty="0" smtClean="0"/>
              <a:t> client</a:t>
            </a:r>
          </a:p>
          <a:p>
            <a:pPr>
              <a:buFontTx/>
              <a:buChar char="-"/>
            </a:pPr>
            <a:r>
              <a:rPr lang="en-GB" sz="1400" dirty="0" smtClean="0"/>
              <a:t> Orientation manager</a:t>
            </a:r>
            <a:endParaRPr lang="en-GB" sz="1400" dirty="0"/>
          </a:p>
          <a:p>
            <a:pPr>
              <a:buFontTx/>
              <a:buChar char="-"/>
            </a:pPr>
            <a:r>
              <a:rPr lang="en-GB" sz="1400" dirty="0" smtClean="0"/>
              <a:t> (AR module)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092280" y="2900462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Gyroscope</a:t>
            </a:r>
            <a:endParaRPr lang="en-GB" b="1" dirty="0"/>
          </a:p>
        </p:txBody>
      </p:sp>
      <p:sp>
        <p:nvSpPr>
          <p:cNvPr id="30" name="Rectangle 29"/>
          <p:cNvSpPr/>
          <p:nvPr/>
        </p:nvSpPr>
        <p:spPr>
          <a:xfrm>
            <a:off x="5004048" y="4988694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DISPLAY</a:t>
            </a:r>
          </a:p>
          <a:p>
            <a:pPr algn="ctr"/>
            <a:r>
              <a:rPr lang="en-GB" b="1" dirty="0" smtClean="0"/>
              <a:t>AR/VR</a:t>
            </a:r>
            <a:endParaRPr lang="en-GB" b="1" dirty="0"/>
          </a:p>
        </p:txBody>
      </p:sp>
      <p:sp>
        <p:nvSpPr>
          <p:cNvPr id="32" name="Flèche vers le bas 31"/>
          <p:cNvSpPr/>
          <p:nvPr/>
        </p:nvSpPr>
        <p:spPr>
          <a:xfrm>
            <a:off x="5724128" y="4484638"/>
            <a:ext cx="21602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èche vers le haut 32"/>
          <p:cNvSpPr/>
          <p:nvPr/>
        </p:nvSpPr>
        <p:spPr>
          <a:xfrm>
            <a:off x="1043608" y="4484638"/>
            <a:ext cx="216024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èche vers le haut 33"/>
          <p:cNvSpPr/>
          <p:nvPr/>
        </p:nvSpPr>
        <p:spPr>
          <a:xfrm>
            <a:off x="1043608" y="3332510"/>
            <a:ext cx="216024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6588224" y="3476526"/>
            <a:ext cx="2232248" cy="72008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7092280" y="3620542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AR Library</a:t>
            </a:r>
            <a:endParaRPr lang="en-GB" b="1" dirty="0"/>
          </a:p>
        </p:txBody>
      </p:sp>
      <p:sp>
        <p:nvSpPr>
          <p:cNvPr id="39" name="Rectangle 38"/>
          <p:cNvSpPr/>
          <p:nvPr/>
        </p:nvSpPr>
        <p:spPr>
          <a:xfrm>
            <a:off x="7020272" y="4988694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CAMERA</a:t>
            </a:r>
            <a:endParaRPr lang="en-GB" b="1" dirty="0"/>
          </a:p>
        </p:txBody>
      </p:sp>
      <p:sp>
        <p:nvSpPr>
          <p:cNvPr id="41" name="Flèche vers le haut 40"/>
          <p:cNvSpPr/>
          <p:nvPr/>
        </p:nvSpPr>
        <p:spPr>
          <a:xfrm>
            <a:off x="7740352" y="4484638"/>
            <a:ext cx="216024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Flèche gauche 41"/>
          <p:cNvSpPr/>
          <p:nvPr/>
        </p:nvSpPr>
        <p:spPr>
          <a:xfrm>
            <a:off x="6660232" y="3044478"/>
            <a:ext cx="36004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lèche gauche 42"/>
          <p:cNvSpPr/>
          <p:nvPr/>
        </p:nvSpPr>
        <p:spPr>
          <a:xfrm>
            <a:off x="6660232" y="3692550"/>
            <a:ext cx="36004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Image 25" descr="compu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1880" y="3476526"/>
            <a:ext cx="687389" cy="1556792"/>
          </a:xfrm>
          <a:prstGeom prst="rect">
            <a:avLst/>
          </a:prstGeom>
        </p:spPr>
      </p:pic>
      <p:pic>
        <p:nvPicPr>
          <p:cNvPr id="35" name="Image 34" descr="kinec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5420742"/>
            <a:ext cx="1440160" cy="384522"/>
          </a:xfrm>
          <a:prstGeom prst="rect">
            <a:avLst/>
          </a:prstGeom>
        </p:spPr>
      </p:pic>
      <p:pic>
        <p:nvPicPr>
          <p:cNvPr id="37" name="Image 36" descr="pho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76256" y="1748334"/>
            <a:ext cx="478363" cy="924373"/>
          </a:xfrm>
          <a:prstGeom prst="rect">
            <a:avLst/>
          </a:prstGeom>
        </p:spPr>
      </p:pic>
      <p:pic>
        <p:nvPicPr>
          <p:cNvPr id="40" name="Image 39" descr="vrheadse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96336" y="1748334"/>
            <a:ext cx="1216165" cy="908323"/>
          </a:xfrm>
          <a:prstGeom prst="rect">
            <a:avLst/>
          </a:prstGeom>
        </p:spPr>
      </p:pic>
      <p:sp>
        <p:nvSpPr>
          <p:cNvPr id="45" name="ZoneTexte 44"/>
          <p:cNvSpPr txBox="1"/>
          <p:nvPr/>
        </p:nvSpPr>
        <p:spPr>
          <a:xfrm>
            <a:off x="323528" y="260648"/>
            <a:ext cx="2046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COMPONENTS</a:t>
            </a:r>
            <a:endParaRPr lang="en-GB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ZoneTexte 25"/>
          <p:cNvSpPr txBox="1"/>
          <p:nvPr/>
        </p:nvSpPr>
        <p:spPr>
          <a:xfrm>
            <a:off x="5220072" y="260648"/>
            <a:ext cx="3239541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Requirements:</a:t>
            </a:r>
          </a:p>
          <a:p>
            <a:pPr>
              <a:buFontTx/>
              <a:buChar char="-"/>
            </a:pPr>
            <a:r>
              <a:rPr lang="en-GB" dirty="0" smtClean="0"/>
              <a:t> Hardware:</a:t>
            </a:r>
          </a:p>
          <a:p>
            <a:pPr lvl="1">
              <a:buFontTx/>
              <a:buChar char="-"/>
            </a:pPr>
            <a:r>
              <a:rPr lang="en-GB" dirty="0" smtClean="0"/>
              <a:t> </a:t>
            </a:r>
            <a:r>
              <a:rPr lang="en-GB" dirty="0" err="1" smtClean="0"/>
              <a:t>Kinect</a:t>
            </a:r>
            <a:r>
              <a:rPr lang="en-GB" dirty="0" smtClean="0"/>
              <a:t> v2</a:t>
            </a:r>
          </a:p>
          <a:p>
            <a:pPr>
              <a:buFontTx/>
              <a:buChar char="-"/>
            </a:pPr>
            <a:r>
              <a:rPr lang="en-GB" dirty="0" smtClean="0"/>
              <a:t> Software:</a:t>
            </a:r>
          </a:p>
          <a:p>
            <a:pPr lvl="1">
              <a:buFontTx/>
              <a:buChar char="-"/>
            </a:pPr>
            <a:r>
              <a:rPr lang="en-GB" dirty="0" smtClean="0"/>
              <a:t> Windows</a:t>
            </a:r>
          </a:p>
          <a:p>
            <a:pPr lvl="1">
              <a:buFontTx/>
              <a:buChar char="-"/>
            </a:pPr>
            <a:r>
              <a:rPr lang="en-GB" dirty="0" smtClean="0"/>
              <a:t> Unity</a:t>
            </a:r>
          </a:p>
          <a:p>
            <a:pPr lvl="1">
              <a:buFontTx/>
              <a:buChar char="-"/>
            </a:pPr>
            <a:r>
              <a:rPr lang="en-GB" dirty="0" smtClean="0"/>
              <a:t> </a:t>
            </a:r>
            <a:r>
              <a:rPr lang="en-GB" dirty="0" err="1" smtClean="0"/>
              <a:t>Kinect</a:t>
            </a:r>
            <a:r>
              <a:rPr lang="en-GB" dirty="0" smtClean="0"/>
              <a:t> SDK</a:t>
            </a:r>
          </a:p>
          <a:p>
            <a:pPr lvl="1">
              <a:buFontTx/>
              <a:buChar char="-"/>
            </a:pPr>
            <a:r>
              <a:rPr lang="en-GB" dirty="0" smtClean="0"/>
              <a:t> </a:t>
            </a:r>
            <a:r>
              <a:rPr lang="en-GB" dirty="0" err="1" smtClean="0"/>
              <a:t>SpaceBrew</a:t>
            </a:r>
            <a:endParaRPr lang="en-GB" dirty="0" smtClean="0"/>
          </a:p>
          <a:p>
            <a:pPr lvl="1">
              <a:buFontTx/>
              <a:buChar char="-"/>
            </a:pPr>
            <a:r>
              <a:rPr lang="en-GB" dirty="0" smtClean="0"/>
              <a:t> Node.js</a:t>
            </a:r>
          </a:p>
          <a:p>
            <a:endParaRPr lang="en-GB" dirty="0" smtClean="0"/>
          </a:p>
          <a:p>
            <a:r>
              <a:rPr lang="en-GB" b="1" u="sng" dirty="0" smtClean="0"/>
              <a:t>Role:</a:t>
            </a:r>
          </a:p>
          <a:p>
            <a:pPr>
              <a:buFontTx/>
              <a:buChar char="-"/>
            </a:pPr>
            <a:r>
              <a:rPr lang="en-GB" dirty="0" smtClean="0"/>
              <a:t> </a:t>
            </a:r>
            <a:r>
              <a:rPr lang="en-GB" b="1" dirty="0" smtClean="0"/>
              <a:t>Inputs</a:t>
            </a:r>
            <a:r>
              <a:rPr lang="en-GB" dirty="0" smtClean="0"/>
              <a:t> from </a:t>
            </a:r>
            <a:r>
              <a:rPr lang="en-GB" dirty="0" err="1" smtClean="0"/>
              <a:t>Kinect</a:t>
            </a:r>
            <a:r>
              <a:rPr lang="en-GB" dirty="0" smtClean="0"/>
              <a:t>:</a:t>
            </a:r>
          </a:p>
          <a:p>
            <a:pPr lvl="1">
              <a:buFontTx/>
              <a:buChar char="-"/>
            </a:pPr>
            <a:r>
              <a:rPr lang="en-GB" dirty="0"/>
              <a:t> </a:t>
            </a:r>
            <a:r>
              <a:rPr lang="en-GB" dirty="0" smtClean="0"/>
              <a:t>RGB image</a:t>
            </a:r>
          </a:p>
          <a:p>
            <a:pPr lvl="1">
              <a:buFontTx/>
              <a:buChar char="-"/>
            </a:pPr>
            <a:r>
              <a:rPr lang="en-GB" dirty="0"/>
              <a:t> </a:t>
            </a:r>
            <a:r>
              <a:rPr lang="en-GB" dirty="0" smtClean="0"/>
              <a:t>Depth image</a:t>
            </a:r>
          </a:p>
          <a:p>
            <a:pPr lvl="1">
              <a:buFontTx/>
              <a:buChar char="-"/>
            </a:pPr>
            <a:r>
              <a:rPr lang="en-GB" dirty="0"/>
              <a:t> </a:t>
            </a:r>
            <a:r>
              <a:rPr lang="en-GB" dirty="0" smtClean="0"/>
              <a:t>Bodies/skeletons</a:t>
            </a:r>
          </a:p>
          <a:p>
            <a:pPr>
              <a:buFontTx/>
              <a:buChar char="-"/>
            </a:pPr>
            <a:r>
              <a:rPr lang="en-GB" dirty="0" smtClean="0"/>
              <a:t> </a:t>
            </a:r>
            <a:r>
              <a:rPr lang="en-GB" b="1" dirty="0" smtClean="0"/>
              <a:t>Process</a:t>
            </a:r>
            <a:r>
              <a:rPr lang="en-GB" dirty="0" smtClean="0"/>
              <a:t> data</a:t>
            </a:r>
          </a:p>
          <a:p>
            <a:pPr lvl="1">
              <a:buFontTx/>
              <a:buChar char="-"/>
            </a:pPr>
            <a:r>
              <a:rPr lang="en-GB" dirty="0" smtClean="0"/>
              <a:t> Detect “collisions”</a:t>
            </a:r>
          </a:p>
          <a:p>
            <a:pPr lvl="1">
              <a:buFontTx/>
              <a:buChar char="-"/>
            </a:pPr>
            <a:r>
              <a:rPr lang="en-GB" dirty="0"/>
              <a:t> </a:t>
            </a:r>
            <a:r>
              <a:rPr lang="en-GB" dirty="0" smtClean="0"/>
              <a:t>Update global game state</a:t>
            </a:r>
          </a:p>
          <a:p>
            <a:pPr>
              <a:buFontTx/>
              <a:buChar char="-"/>
            </a:pPr>
            <a:r>
              <a:rPr lang="en-GB" dirty="0" smtClean="0"/>
              <a:t> </a:t>
            </a:r>
            <a:r>
              <a:rPr lang="en-GB" b="1" dirty="0" smtClean="0"/>
              <a:t>Outputs</a:t>
            </a:r>
            <a:r>
              <a:rPr lang="en-GB" dirty="0" smtClean="0"/>
              <a:t> to </a:t>
            </a:r>
            <a:r>
              <a:rPr lang="en-GB" i="1" dirty="0" smtClean="0"/>
              <a:t>Client </a:t>
            </a:r>
            <a:r>
              <a:rPr lang="en-GB" i="1" dirty="0" err="1" smtClean="0"/>
              <a:t>i</a:t>
            </a:r>
            <a:r>
              <a:rPr lang="en-GB" dirty="0" smtClean="0"/>
              <a:t>:</a:t>
            </a:r>
          </a:p>
          <a:p>
            <a:pPr lvl="1">
              <a:buFontTx/>
              <a:buChar char="-"/>
            </a:pPr>
            <a:r>
              <a:rPr lang="en-GB" dirty="0"/>
              <a:t> </a:t>
            </a:r>
            <a:r>
              <a:rPr lang="en-GB" dirty="0" smtClean="0"/>
              <a:t>Position of </a:t>
            </a:r>
            <a:r>
              <a:rPr lang="en-GB" i="1" dirty="0" smtClean="0"/>
              <a:t>Client </a:t>
            </a:r>
            <a:r>
              <a:rPr lang="en-GB" i="1" dirty="0" err="1" smtClean="0"/>
              <a:t>i</a:t>
            </a:r>
            <a:r>
              <a:rPr lang="en-GB" i="1" dirty="0" smtClean="0"/>
              <a:t> Head</a:t>
            </a:r>
            <a:endParaRPr lang="en-GB" dirty="0" smtClean="0"/>
          </a:p>
          <a:p>
            <a:pPr lvl="1">
              <a:buFontTx/>
              <a:buChar char="-"/>
            </a:pPr>
            <a:r>
              <a:rPr lang="en-GB" i="1" dirty="0"/>
              <a:t> </a:t>
            </a:r>
            <a:r>
              <a:rPr lang="en-GB" dirty="0" smtClean="0"/>
              <a:t>Position of </a:t>
            </a:r>
            <a:r>
              <a:rPr lang="en-GB" i="1" dirty="0" smtClean="0"/>
              <a:t>Client </a:t>
            </a:r>
            <a:r>
              <a:rPr lang="en-GB" i="1" dirty="0" err="1" smtClean="0"/>
              <a:t>i</a:t>
            </a:r>
            <a:r>
              <a:rPr lang="en-GB" i="1" dirty="0" smtClean="0"/>
              <a:t> Hand(s)</a:t>
            </a:r>
          </a:p>
          <a:p>
            <a:pPr lvl="1">
              <a:buFontTx/>
              <a:buChar char="-"/>
            </a:pPr>
            <a:r>
              <a:rPr lang="en-GB" dirty="0"/>
              <a:t> </a:t>
            </a:r>
            <a:r>
              <a:rPr lang="en-GB" dirty="0" smtClean="0"/>
              <a:t>Relevant game data</a:t>
            </a:r>
          </a:p>
          <a:p>
            <a:endParaRPr lang="en-GB" dirty="0"/>
          </a:p>
        </p:txBody>
      </p:sp>
      <p:sp>
        <p:nvSpPr>
          <p:cNvPr id="15" name="Accolade fermante 14"/>
          <p:cNvSpPr/>
          <p:nvPr/>
        </p:nvSpPr>
        <p:spPr>
          <a:xfrm>
            <a:off x="7010040" y="2276872"/>
            <a:ext cx="179370" cy="432048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ZoneTexte 15"/>
          <p:cNvSpPr txBox="1"/>
          <p:nvPr/>
        </p:nvSpPr>
        <p:spPr>
          <a:xfrm>
            <a:off x="7298072" y="2348880"/>
            <a:ext cx="144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Can be integrated in</a:t>
            </a:r>
          </a:p>
          <a:p>
            <a:r>
              <a:rPr lang="en-GB" sz="1200" dirty="0" smtClean="0"/>
              <a:t>Unity project</a:t>
            </a:r>
            <a:endParaRPr lang="en-GB" sz="1200" dirty="0"/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7154056" y="2492896"/>
            <a:ext cx="15424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79512" y="1172270"/>
            <a:ext cx="4176464" cy="31683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SERVER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411760" y="1676326"/>
            <a:ext cx="1728192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323528" y="4988694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KINECT</a:t>
            </a:r>
            <a:endParaRPr lang="en-GB" b="1" dirty="0"/>
          </a:p>
        </p:txBody>
      </p:sp>
      <p:sp>
        <p:nvSpPr>
          <p:cNvPr id="25" name="Rectangle 24"/>
          <p:cNvSpPr/>
          <p:nvPr/>
        </p:nvSpPr>
        <p:spPr>
          <a:xfrm>
            <a:off x="323528" y="3764558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err="1" smtClean="0"/>
              <a:t>Kinect</a:t>
            </a:r>
            <a:r>
              <a:rPr lang="en-GB" b="1" dirty="0" smtClean="0"/>
              <a:t> SDK</a:t>
            </a:r>
            <a:endParaRPr lang="en-GB" b="1" dirty="0"/>
          </a:p>
        </p:txBody>
      </p:sp>
      <p:sp>
        <p:nvSpPr>
          <p:cNvPr id="27" name="Rectangle 26"/>
          <p:cNvSpPr/>
          <p:nvPr/>
        </p:nvSpPr>
        <p:spPr>
          <a:xfrm>
            <a:off x="323528" y="1604318"/>
            <a:ext cx="1584176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Unity</a:t>
            </a:r>
          </a:p>
          <a:p>
            <a:pPr>
              <a:buFontTx/>
              <a:buChar char="-"/>
            </a:pPr>
            <a:r>
              <a:rPr lang="en-GB" sz="1400" dirty="0" smtClean="0"/>
              <a:t> </a:t>
            </a:r>
            <a:r>
              <a:rPr lang="en-GB" sz="1400" dirty="0" err="1" smtClean="0"/>
              <a:t>SpaceBrew</a:t>
            </a:r>
            <a:r>
              <a:rPr lang="en-GB" sz="1400" dirty="0" smtClean="0"/>
              <a:t> client</a:t>
            </a:r>
            <a:endParaRPr lang="en-GB" sz="1400" dirty="0"/>
          </a:p>
          <a:p>
            <a:pPr>
              <a:buFontTx/>
              <a:buChar char="-"/>
            </a:pPr>
            <a:r>
              <a:rPr lang="en-GB" sz="1400" dirty="0"/>
              <a:t> </a:t>
            </a:r>
            <a:r>
              <a:rPr lang="en-GB" sz="1400" dirty="0" err="1" smtClean="0"/>
              <a:t>Kinect</a:t>
            </a:r>
            <a:r>
              <a:rPr lang="en-GB" sz="1400" dirty="0" smtClean="0"/>
              <a:t> interface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483768" y="1748334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err="1" smtClean="0"/>
              <a:t>SpaceBrew</a:t>
            </a:r>
            <a:endParaRPr lang="en-GB" b="1" dirty="0"/>
          </a:p>
        </p:txBody>
      </p:sp>
      <p:sp>
        <p:nvSpPr>
          <p:cNvPr id="29" name="Rectangle 28"/>
          <p:cNvSpPr/>
          <p:nvPr/>
        </p:nvSpPr>
        <p:spPr>
          <a:xfrm>
            <a:off x="2483768" y="2684438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Node.js</a:t>
            </a:r>
            <a:endParaRPr lang="en-GB" b="1" dirty="0"/>
          </a:p>
        </p:txBody>
      </p:sp>
      <p:sp>
        <p:nvSpPr>
          <p:cNvPr id="30" name="Rectangle 29"/>
          <p:cNvSpPr/>
          <p:nvPr/>
        </p:nvSpPr>
        <p:spPr>
          <a:xfrm>
            <a:off x="1907704" y="1604318"/>
            <a:ext cx="2304256" cy="165618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Double flèche horizontale 30"/>
          <p:cNvSpPr/>
          <p:nvPr/>
        </p:nvSpPr>
        <p:spPr>
          <a:xfrm>
            <a:off x="1979712" y="2324398"/>
            <a:ext cx="360040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Double flèche horizontale 31"/>
          <p:cNvSpPr/>
          <p:nvPr/>
        </p:nvSpPr>
        <p:spPr>
          <a:xfrm rot="5400000">
            <a:off x="3059832" y="2324398"/>
            <a:ext cx="360040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èche vers le haut 34"/>
          <p:cNvSpPr/>
          <p:nvPr/>
        </p:nvSpPr>
        <p:spPr>
          <a:xfrm>
            <a:off x="1043608" y="4484638"/>
            <a:ext cx="216024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lèche vers le haut 35"/>
          <p:cNvSpPr/>
          <p:nvPr/>
        </p:nvSpPr>
        <p:spPr>
          <a:xfrm>
            <a:off x="1043608" y="3332510"/>
            <a:ext cx="216024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ZoneTexte 38"/>
          <p:cNvSpPr txBox="1"/>
          <p:nvPr/>
        </p:nvSpPr>
        <p:spPr>
          <a:xfrm>
            <a:off x="323528" y="260648"/>
            <a:ext cx="1157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SERVER</a:t>
            </a:r>
            <a:endParaRPr lang="en-GB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2483768" y="1653282"/>
            <a:ext cx="1152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For calibration?</a:t>
            </a:r>
            <a:endParaRPr lang="en-GB" sz="1200" dirty="0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2267744" y="1797298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9512" y="1196752"/>
            <a:ext cx="4104456" cy="22322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CLIENT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95736" y="2564904"/>
            <a:ext cx="1944216" cy="223224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323528" y="1628800"/>
            <a:ext cx="1584176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Unity</a:t>
            </a:r>
          </a:p>
          <a:p>
            <a:pPr>
              <a:buFontTx/>
              <a:buChar char="-"/>
            </a:pPr>
            <a:r>
              <a:rPr lang="en-GB" sz="1400" dirty="0" smtClean="0"/>
              <a:t> </a:t>
            </a:r>
            <a:r>
              <a:rPr lang="en-GB" sz="1400" dirty="0" err="1" smtClean="0"/>
              <a:t>SpaceBrew</a:t>
            </a:r>
            <a:r>
              <a:rPr lang="en-GB" sz="1400" dirty="0" smtClean="0"/>
              <a:t> client</a:t>
            </a:r>
          </a:p>
          <a:p>
            <a:pPr>
              <a:buFontTx/>
              <a:buChar char="-"/>
            </a:pPr>
            <a:r>
              <a:rPr lang="en-GB" sz="1400" dirty="0" smtClean="0"/>
              <a:t> Orientation manager</a:t>
            </a:r>
            <a:endParaRPr lang="en-GB" sz="1400" dirty="0"/>
          </a:p>
          <a:p>
            <a:pPr>
              <a:buFontTx/>
              <a:buChar char="-"/>
            </a:pPr>
            <a:r>
              <a:rPr lang="en-GB" sz="1400" dirty="0" smtClean="0"/>
              <a:t> (AR module)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1760" y="1988840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Gyroscope</a:t>
            </a:r>
            <a:endParaRPr lang="en-GB" b="1" dirty="0"/>
          </a:p>
        </p:txBody>
      </p:sp>
      <p:sp>
        <p:nvSpPr>
          <p:cNvPr id="22" name="Rectangle 21"/>
          <p:cNvSpPr/>
          <p:nvPr/>
        </p:nvSpPr>
        <p:spPr>
          <a:xfrm>
            <a:off x="323528" y="4077072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DISPLAY</a:t>
            </a:r>
          </a:p>
          <a:p>
            <a:pPr algn="ctr"/>
            <a:r>
              <a:rPr lang="en-GB" b="1" dirty="0" smtClean="0"/>
              <a:t>AR/VR</a:t>
            </a:r>
            <a:endParaRPr lang="en-GB" b="1" dirty="0"/>
          </a:p>
        </p:txBody>
      </p:sp>
      <p:sp>
        <p:nvSpPr>
          <p:cNvPr id="23" name="Flèche vers le bas 22"/>
          <p:cNvSpPr/>
          <p:nvPr/>
        </p:nvSpPr>
        <p:spPr>
          <a:xfrm>
            <a:off x="1043608" y="3573016"/>
            <a:ext cx="21602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1907704" y="2564904"/>
            <a:ext cx="2232248" cy="72008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2411760" y="2708920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AR Library</a:t>
            </a:r>
            <a:endParaRPr lang="en-GB" b="1" dirty="0"/>
          </a:p>
        </p:txBody>
      </p:sp>
      <p:sp>
        <p:nvSpPr>
          <p:cNvPr id="31" name="Rectangle 30"/>
          <p:cNvSpPr/>
          <p:nvPr/>
        </p:nvSpPr>
        <p:spPr>
          <a:xfrm>
            <a:off x="2339752" y="4077072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CAMERA</a:t>
            </a:r>
            <a:endParaRPr lang="en-GB" b="1" dirty="0"/>
          </a:p>
        </p:txBody>
      </p:sp>
      <p:sp>
        <p:nvSpPr>
          <p:cNvPr id="33" name="Flèche vers le haut 32"/>
          <p:cNvSpPr/>
          <p:nvPr/>
        </p:nvSpPr>
        <p:spPr>
          <a:xfrm>
            <a:off x="3059832" y="3573016"/>
            <a:ext cx="216024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èche gauche 33"/>
          <p:cNvSpPr/>
          <p:nvPr/>
        </p:nvSpPr>
        <p:spPr>
          <a:xfrm>
            <a:off x="1979712" y="2132856"/>
            <a:ext cx="36004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èche gauche 34"/>
          <p:cNvSpPr/>
          <p:nvPr/>
        </p:nvSpPr>
        <p:spPr>
          <a:xfrm>
            <a:off x="1979712" y="2780928"/>
            <a:ext cx="36004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ZoneTexte 44"/>
          <p:cNvSpPr txBox="1"/>
          <p:nvPr/>
        </p:nvSpPr>
        <p:spPr>
          <a:xfrm>
            <a:off x="323528" y="260648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CLIENT</a:t>
            </a:r>
            <a:endParaRPr lang="en-GB" sz="2400" b="1" dirty="0"/>
          </a:p>
        </p:txBody>
      </p:sp>
      <p:sp>
        <p:nvSpPr>
          <p:cNvPr id="46" name="ZoneTexte 45"/>
          <p:cNvSpPr txBox="1"/>
          <p:nvPr/>
        </p:nvSpPr>
        <p:spPr>
          <a:xfrm>
            <a:off x="5220072" y="260648"/>
            <a:ext cx="3026791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Requirements:</a:t>
            </a:r>
          </a:p>
          <a:p>
            <a:pPr>
              <a:buFontTx/>
              <a:buChar char="-"/>
            </a:pPr>
            <a:r>
              <a:rPr lang="en-GB" dirty="0" smtClean="0"/>
              <a:t> Hardware:</a:t>
            </a:r>
          </a:p>
          <a:p>
            <a:pPr lvl="1">
              <a:buFontTx/>
              <a:buChar char="-"/>
            </a:pPr>
            <a:r>
              <a:rPr lang="en-GB" dirty="0" smtClean="0"/>
              <a:t> Gyroscope</a:t>
            </a:r>
          </a:p>
          <a:p>
            <a:pPr lvl="1">
              <a:buFontTx/>
              <a:buChar char="-"/>
            </a:pPr>
            <a:r>
              <a:rPr lang="en-GB" dirty="0" smtClean="0"/>
              <a:t> Screen</a:t>
            </a:r>
          </a:p>
          <a:p>
            <a:pPr lvl="1">
              <a:buFontTx/>
              <a:buChar char="-"/>
            </a:pPr>
            <a:r>
              <a:rPr lang="en-GB" dirty="0" smtClean="0"/>
              <a:t> Camera</a:t>
            </a:r>
          </a:p>
          <a:p>
            <a:pPr>
              <a:buFontTx/>
              <a:buChar char="-"/>
            </a:pPr>
            <a:r>
              <a:rPr lang="en-GB" dirty="0" smtClean="0"/>
              <a:t> Software:</a:t>
            </a:r>
          </a:p>
          <a:p>
            <a:pPr lvl="1">
              <a:buFontTx/>
              <a:buChar char="-"/>
            </a:pPr>
            <a:r>
              <a:rPr lang="en-GB" dirty="0" smtClean="0"/>
              <a:t> Android</a:t>
            </a:r>
          </a:p>
          <a:p>
            <a:pPr lvl="1">
              <a:buFontTx/>
              <a:buChar char="-"/>
            </a:pPr>
            <a:r>
              <a:rPr lang="en-GB" dirty="0" smtClean="0"/>
              <a:t> Unity</a:t>
            </a:r>
          </a:p>
          <a:p>
            <a:pPr lvl="1">
              <a:buFontTx/>
              <a:buChar char="-"/>
            </a:pPr>
            <a:r>
              <a:rPr lang="en-GB" dirty="0" smtClean="0"/>
              <a:t> (AR Library)</a:t>
            </a:r>
          </a:p>
          <a:p>
            <a:endParaRPr lang="en-GB" dirty="0" smtClean="0"/>
          </a:p>
          <a:p>
            <a:r>
              <a:rPr lang="en-GB" b="1" u="sng" dirty="0" smtClean="0"/>
              <a:t>Role:</a:t>
            </a:r>
          </a:p>
          <a:p>
            <a:pPr>
              <a:buFontTx/>
              <a:buChar char="-"/>
            </a:pPr>
            <a:r>
              <a:rPr lang="en-GB" dirty="0" smtClean="0"/>
              <a:t> </a:t>
            </a:r>
            <a:r>
              <a:rPr lang="en-GB" b="1" dirty="0" smtClean="0"/>
              <a:t>Inputs</a:t>
            </a:r>
            <a:r>
              <a:rPr lang="en-GB" dirty="0" smtClean="0"/>
              <a:t> from Server:</a:t>
            </a:r>
          </a:p>
          <a:p>
            <a:pPr lvl="1">
              <a:buFontTx/>
              <a:buChar char="-"/>
            </a:pPr>
            <a:r>
              <a:rPr lang="en-GB" dirty="0" smtClean="0"/>
              <a:t> Position of </a:t>
            </a:r>
            <a:r>
              <a:rPr lang="en-GB" i="1" dirty="0" smtClean="0"/>
              <a:t>Head</a:t>
            </a:r>
            <a:endParaRPr lang="en-GB" dirty="0" smtClean="0"/>
          </a:p>
          <a:p>
            <a:pPr lvl="1">
              <a:buFontTx/>
              <a:buChar char="-"/>
            </a:pPr>
            <a:r>
              <a:rPr lang="en-GB" i="1" dirty="0" smtClean="0"/>
              <a:t> </a:t>
            </a:r>
            <a:r>
              <a:rPr lang="en-GB" dirty="0" smtClean="0"/>
              <a:t>Position of </a:t>
            </a:r>
            <a:r>
              <a:rPr lang="en-GB" i="1" dirty="0" smtClean="0"/>
              <a:t>Hand(s)</a:t>
            </a:r>
          </a:p>
          <a:p>
            <a:pPr lvl="1">
              <a:buFontTx/>
              <a:buChar char="-"/>
            </a:pPr>
            <a:r>
              <a:rPr lang="en-GB" dirty="0" smtClean="0"/>
              <a:t> Relevant game data</a:t>
            </a:r>
          </a:p>
          <a:p>
            <a:pPr>
              <a:buFontTx/>
              <a:buChar char="-"/>
            </a:pPr>
            <a:r>
              <a:rPr lang="en-GB" dirty="0" smtClean="0"/>
              <a:t> </a:t>
            </a:r>
            <a:r>
              <a:rPr lang="en-GB" b="1" dirty="0" smtClean="0"/>
              <a:t>Process</a:t>
            </a:r>
            <a:r>
              <a:rPr lang="en-GB" dirty="0" smtClean="0"/>
              <a:t> data</a:t>
            </a:r>
          </a:p>
          <a:p>
            <a:pPr lvl="1">
              <a:buFontTx/>
              <a:buChar char="-"/>
            </a:pPr>
            <a:r>
              <a:rPr lang="en-GB" dirty="0" smtClean="0"/>
              <a:t> Update local game state</a:t>
            </a:r>
          </a:p>
          <a:p>
            <a:pPr lvl="1">
              <a:buFontTx/>
              <a:buChar char="-"/>
            </a:pPr>
            <a:r>
              <a:rPr lang="en-GB" dirty="0" smtClean="0"/>
              <a:t> Update position</a:t>
            </a:r>
          </a:p>
          <a:p>
            <a:pPr lvl="1">
              <a:buFontTx/>
              <a:buChar char="-"/>
            </a:pPr>
            <a:r>
              <a:rPr lang="en-GB" dirty="0" smtClean="0"/>
              <a:t> Update orientation</a:t>
            </a:r>
          </a:p>
          <a:p>
            <a:pPr lvl="1">
              <a:buFontTx/>
              <a:buChar char="-"/>
            </a:pPr>
            <a:r>
              <a:rPr lang="en-GB" dirty="0" smtClean="0"/>
              <a:t> Display world</a:t>
            </a:r>
          </a:p>
          <a:p>
            <a:pPr>
              <a:buFontTx/>
              <a:buChar char="-"/>
            </a:pPr>
            <a:r>
              <a:rPr lang="en-GB" dirty="0" smtClean="0"/>
              <a:t> </a:t>
            </a:r>
            <a:r>
              <a:rPr lang="en-GB" b="1" dirty="0" smtClean="0"/>
              <a:t>Outputs</a:t>
            </a:r>
            <a:r>
              <a:rPr lang="en-GB" dirty="0" smtClean="0"/>
              <a:t> to </a:t>
            </a:r>
            <a:r>
              <a:rPr lang="en-GB" i="1" dirty="0" smtClean="0"/>
              <a:t>Server</a:t>
            </a:r>
            <a:r>
              <a:rPr lang="en-GB" dirty="0" smtClean="0"/>
              <a:t>:</a:t>
            </a:r>
          </a:p>
          <a:p>
            <a:r>
              <a:rPr lang="en-GB" dirty="0" smtClean="0"/>
              <a:t>	(nothing)</a:t>
            </a:r>
          </a:p>
          <a:p>
            <a:pPr lvl="1">
              <a:buFontTx/>
              <a:buChar char="-"/>
            </a:pPr>
            <a:r>
              <a:rPr lang="en-GB" dirty="0" smtClean="0"/>
              <a:t> (Head orientation?)</a:t>
            </a:r>
            <a:endParaRPr lang="en-GB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899592" y="1052736"/>
            <a:ext cx="797904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Position &amp; Orientation:</a:t>
            </a:r>
          </a:p>
          <a:p>
            <a:pPr lvl="1"/>
            <a:r>
              <a:rPr lang="en-GB" dirty="0" smtClean="0"/>
              <a:t>=&gt; Unity scene must be a close representation of real world</a:t>
            </a:r>
          </a:p>
          <a:p>
            <a:endParaRPr lang="en-GB" dirty="0" smtClean="0"/>
          </a:p>
          <a:p>
            <a:r>
              <a:rPr lang="en-GB" b="1" u="sng" dirty="0" smtClean="0"/>
              <a:t>Position:</a:t>
            </a:r>
          </a:p>
          <a:p>
            <a:pPr lvl="1"/>
            <a:r>
              <a:rPr lang="en-GB" dirty="0" smtClean="0"/>
              <a:t>- Provided body joints positions are relative to centre of </a:t>
            </a:r>
            <a:r>
              <a:rPr lang="en-GB" dirty="0" err="1" smtClean="0"/>
              <a:t>Kinect</a:t>
            </a:r>
            <a:r>
              <a:rPr lang="en-GB" dirty="0" smtClean="0"/>
              <a:t> sensor</a:t>
            </a:r>
          </a:p>
          <a:p>
            <a:r>
              <a:rPr lang="en-GB" dirty="0" smtClean="0"/>
              <a:t>	=&gt; Need to offset the objects:</a:t>
            </a:r>
          </a:p>
          <a:p>
            <a:pPr lvl="3">
              <a:buFontTx/>
              <a:buChar char="-"/>
            </a:pPr>
            <a:r>
              <a:rPr lang="en-GB" dirty="0" smtClean="0"/>
              <a:t> Use </a:t>
            </a:r>
            <a:r>
              <a:rPr lang="en-GB" dirty="0" err="1" smtClean="0"/>
              <a:t>Kinect</a:t>
            </a:r>
            <a:r>
              <a:rPr lang="en-GB" dirty="0" smtClean="0"/>
              <a:t> world centre as centre of the scene</a:t>
            </a:r>
          </a:p>
          <a:p>
            <a:pPr lvl="3"/>
            <a:r>
              <a:rPr lang="en-GB" dirty="0" smtClean="0"/>
              <a:t>OR</a:t>
            </a:r>
          </a:p>
          <a:p>
            <a:pPr lvl="3">
              <a:buFontTx/>
              <a:buChar char="-"/>
            </a:pPr>
            <a:r>
              <a:rPr lang="en-GB" dirty="0" smtClean="0"/>
              <a:t> Position objects locally in a container located at </a:t>
            </a:r>
            <a:r>
              <a:rPr lang="en-GB" dirty="0" err="1" smtClean="0"/>
              <a:t>Kinect’s</a:t>
            </a:r>
            <a:r>
              <a:rPr lang="en-GB" dirty="0" smtClean="0"/>
              <a:t> position</a:t>
            </a:r>
          </a:p>
          <a:p>
            <a:pPr lvl="3"/>
            <a:r>
              <a:rPr lang="en-GB" dirty="0" smtClean="0"/>
              <a:t>OR</a:t>
            </a:r>
          </a:p>
          <a:p>
            <a:pPr lvl="3">
              <a:buFontTx/>
              <a:buChar char="-"/>
            </a:pPr>
            <a:r>
              <a:rPr lang="en-GB" dirty="0" smtClean="0"/>
              <a:t> Add required offsets to each object’s position</a:t>
            </a:r>
          </a:p>
          <a:p>
            <a:endParaRPr lang="en-GB" dirty="0" smtClean="0"/>
          </a:p>
          <a:p>
            <a:r>
              <a:rPr lang="en-GB" b="1" u="sng" dirty="0" smtClean="0"/>
              <a:t>Orientation:</a:t>
            </a:r>
          </a:p>
          <a:p>
            <a:pPr lvl="1"/>
            <a:r>
              <a:rPr lang="en-GB" dirty="0" smtClean="0"/>
              <a:t>- </a:t>
            </a:r>
            <a:r>
              <a:rPr lang="en-GB" dirty="0" err="1" smtClean="0"/>
              <a:t>Kinect</a:t>
            </a:r>
            <a:r>
              <a:rPr lang="en-GB" dirty="0" smtClean="0"/>
              <a:t> and Unity scene should have same orientation</a:t>
            </a:r>
          </a:p>
          <a:p>
            <a:pPr lvl="1"/>
            <a:r>
              <a:rPr lang="en-GB" dirty="0" smtClean="0"/>
              <a:t>	=&gt; Same “up” &amp; “right” vectors (not “forward”</a:t>
            </a:r>
            <a:r>
              <a:rPr lang="en-GB" dirty="0" smtClean="0">
                <a:solidFill>
                  <a:srgbClr val="FF0000"/>
                </a:solidFill>
              </a:rPr>
              <a:t>*</a:t>
            </a:r>
            <a:r>
              <a:rPr lang="en-GB" dirty="0" smtClean="0"/>
              <a:t>)</a:t>
            </a:r>
          </a:p>
          <a:p>
            <a:pPr lvl="3">
              <a:buFontTx/>
              <a:buChar char="-"/>
            </a:pPr>
            <a:r>
              <a:rPr lang="en-GB" dirty="0" smtClean="0"/>
              <a:t> YAW = 0.0</a:t>
            </a:r>
          </a:p>
          <a:p>
            <a:pPr lvl="3">
              <a:buFontTx/>
              <a:buChar char="-"/>
            </a:pPr>
            <a:r>
              <a:rPr lang="en-GB" dirty="0" smtClean="0"/>
              <a:t> PITCH = 0.0</a:t>
            </a:r>
          </a:p>
          <a:p>
            <a:r>
              <a:rPr lang="en-GB" dirty="0" smtClean="0"/>
              <a:t>		</a:t>
            </a:r>
            <a:r>
              <a:rPr lang="en-GB" dirty="0" smtClean="0">
                <a:solidFill>
                  <a:srgbClr val="FF0000"/>
                </a:solidFill>
              </a:rPr>
              <a:t>=&gt; Make sure the </a:t>
            </a:r>
            <a:r>
              <a:rPr lang="en-GB" dirty="0" err="1" smtClean="0">
                <a:solidFill>
                  <a:srgbClr val="FF0000"/>
                </a:solidFill>
              </a:rPr>
              <a:t>Kinect</a:t>
            </a:r>
            <a:r>
              <a:rPr lang="en-GB" dirty="0" smtClean="0">
                <a:solidFill>
                  <a:srgbClr val="FF0000"/>
                </a:solidFill>
              </a:rPr>
              <a:t> is not tilted! </a:t>
            </a:r>
            <a:r>
              <a:rPr lang="en-GB" smtClean="0">
                <a:solidFill>
                  <a:srgbClr val="FF0000"/>
                </a:solidFill>
              </a:rPr>
              <a:t>(REMOVE/ADJUST </a:t>
            </a:r>
            <a:r>
              <a:rPr lang="en-GB" dirty="0" smtClean="0">
                <a:solidFill>
                  <a:srgbClr val="FF0000"/>
                </a:solidFill>
              </a:rPr>
              <a:t>STAND)</a:t>
            </a:r>
          </a:p>
          <a:p>
            <a:pPr lvl="3">
              <a:buFontTx/>
              <a:buChar char="-"/>
            </a:pPr>
            <a:r>
              <a:rPr lang="en-GB" dirty="0" smtClean="0"/>
              <a:t> ROLL = 0.0</a:t>
            </a:r>
          </a:p>
          <a:p>
            <a:endParaRPr lang="en-GB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323528" y="260648"/>
            <a:ext cx="2433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SERVER – KINECT</a:t>
            </a:r>
            <a:endParaRPr lang="en-GB" sz="2400" b="1" dirty="0"/>
          </a:p>
        </p:txBody>
      </p:sp>
      <p:pic>
        <p:nvPicPr>
          <p:cNvPr id="10" name="Image 9" descr="kinect_si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76256" y="4581128"/>
            <a:ext cx="1788178" cy="9942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899592" y="1052736"/>
            <a:ext cx="791877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Position offset:</a:t>
            </a:r>
            <a:endParaRPr lang="en-GB" dirty="0" smtClean="0"/>
          </a:p>
          <a:p>
            <a:pPr lvl="1">
              <a:buFontTx/>
              <a:buChar char="-"/>
            </a:pPr>
            <a:r>
              <a:rPr lang="en-GB" dirty="0" smtClean="0"/>
              <a:t> </a:t>
            </a:r>
            <a:r>
              <a:rPr lang="en-GB" dirty="0" err="1" smtClean="0"/>
              <a:t>Kinect</a:t>
            </a:r>
            <a:r>
              <a:rPr lang="en-GB" dirty="0" smtClean="0"/>
              <a:t> position relative to centre of world, to be determined based on scene</a:t>
            </a:r>
          </a:p>
          <a:p>
            <a:r>
              <a:rPr lang="en-GB" dirty="0" smtClean="0"/>
              <a:t>	Typical initial offset:</a:t>
            </a:r>
          </a:p>
          <a:p>
            <a:r>
              <a:rPr lang="en-GB" dirty="0" smtClean="0"/>
              <a:t>	- X = 0.0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	- Y = (Height from floor)</a:t>
            </a:r>
          </a:p>
          <a:p>
            <a:r>
              <a:rPr lang="en-GB" dirty="0" smtClean="0"/>
              <a:t>		</a:t>
            </a:r>
            <a:r>
              <a:rPr lang="en-GB" dirty="0" smtClean="0">
                <a:solidFill>
                  <a:srgbClr val="FF0000"/>
                </a:solidFill>
              </a:rPr>
              <a:t>=&gt; Hardcoded? Provided input? Automatically measured?</a:t>
            </a:r>
          </a:p>
          <a:p>
            <a:r>
              <a:rPr lang="en-GB" dirty="0" smtClean="0"/>
              <a:t>	- Z</a:t>
            </a:r>
            <a:r>
              <a:rPr lang="en-GB" dirty="0" smtClean="0">
                <a:solidFill>
                  <a:srgbClr val="FF0000"/>
                </a:solidFill>
              </a:rPr>
              <a:t>*</a:t>
            </a:r>
            <a:r>
              <a:rPr lang="en-GB" dirty="0" smtClean="0"/>
              <a:t> = 3.0 (meters) – (ideal)</a:t>
            </a:r>
          </a:p>
          <a:p>
            <a:r>
              <a:rPr lang="en-GB" dirty="0" smtClean="0"/>
              <a:t>		=&gt; Determine based on scene.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>
                <a:solidFill>
                  <a:srgbClr val="FF0000"/>
                </a:solidFill>
              </a:rPr>
              <a:t>* – </a:t>
            </a:r>
            <a:r>
              <a:rPr lang="en-GB" dirty="0" err="1" smtClean="0">
                <a:solidFill>
                  <a:srgbClr val="FF0000"/>
                </a:solidFill>
              </a:rPr>
              <a:t>Kinect</a:t>
            </a:r>
            <a:r>
              <a:rPr lang="en-GB" dirty="0" smtClean="0">
                <a:solidFill>
                  <a:srgbClr val="FF0000"/>
                </a:solidFill>
              </a:rPr>
              <a:t> data is mirrored from real world, Z axis is facing the opposite direction!</a:t>
            </a:r>
          </a:p>
          <a:p>
            <a:r>
              <a:rPr lang="en-GB" dirty="0" smtClean="0"/>
              <a:t>	=&gt; Z values need to be inverted if mimicking real world</a:t>
            </a:r>
          </a:p>
          <a:p>
            <a:endParaRPr lang="en-GB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323528" y="260648"/>
            <a:ext cx="2433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SERVER – KINECT</a:t>
            </a:r>
            <a:endParaRPr lang="en-GB" sz="2400" b="1" dirty="0"/>
          </a:p>
        </p:txBody>
      </p:sp>
      <p:pic>
        <p:nvPicPr>
          <p:cNvPr id="5" name="Image 4" descr="kinect_axi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5112575"/>
            <a:ext cx="3220918" cy="1079034"/>
          </a:xfrm>
          <a:prstGeom prst="rect">
            <a:avLst/>
          </a:prstGeom>
        </p:spPr>
      </p:pic>
      <p:pic>
        <p:nvPicPr>
          <p:cNvPr id="7" name="Image 6" descr="unity_axi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8144" y="4941168"/>
            <a:ext cx="1800200" cy="12763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ang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3968" y="4536504"/>
            <a:ext cx="2204864" cy="2204864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899592" y="1052736"/>
            <a:ext cx="724025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Position:</a:t>
            </a:r>
          </a:p>
          <a:p>
            <a:pPr lvl="1">
              <a:buFontTx/>
              <a:buChar char="-"/>
            </a:pPr>
            <a:r>
              <a:rPr lang="en-GB" dirty="0" smtClean="0"/>
              <a:t> In scene: Provided by server from </a:t>
            </a:r>
            <a:r>
              <a:rPr lang="en-GB" dirty="0" err="1" smtClean="0"/>
              <a:t>Kinect</a:t>
            </a:r>
            <a:r>
              <a:rPr lang="en-GB" dirty="0" smtClean="0"/>
              <a:t> skeletal joints (body frames)</a:t>
            </a:r>
          </a:p>
          <a:p>
            <a:pPr lvl="1">
              <a:buFontTx/>
              <a:buChar char="-"/>
            </a:pPr>
            <a:r>
              <a:rPr lang="en-GB" dirty="0" smtClean="0"/>
              <a:t> In real world: Need to consider offset</a:t>
            </a:r>
          </a:p>
          <a:p>
            <a:pPr lvl="1"/>
            <a:r>
              <a:rPr lang="en-GB" dirty="0" smtClean="0"/>
              <a:t>	=&gt; Screen/VR headset offset in regards to head central position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	? =&gt; How to determine?</a:t>
            </a:r>
            <a:endParaRPr lang="en-GB" dirty="0" smtClean="0"/>
          </a:p>
          <a:p>
            <a:pPr lvl="1"/>
            <a:r>
              <a:rPr lang="en-GB" dirty="0" smtClean="0"/>
              <a:t>=&gt; Current world position + “offset” correctly oriented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b="1" u="sng" dirty="0" smtClean="0"/>
              <a:t>Orientation:</a:t>
            </a:r>
          </a:p>
          <a:p>
            <a:pPr lvl="1">
              <a:buFontTx/>
              <a:buChar char="-"/>
            </a:pPr>
            <a:r>
              <a:rPr lang="en-GB" dirty="0" smtClean="0"/>
              <a:t> In real world: Provided by gyroscope (Android API)</a:t>
            </a:r>
          </a:p>
          <a:p>
            <a:pPr lvl="1">
              <a:buFontTx/>
              <a:buChar char="-"/>
            </a:pPr>
            <a:r>
              <a:rPr lang="en-GB" dirty="0" smtClean="0"/>
              <a:t> In scene: Need to be calibrated at initialisation</a:t>
            </a:r>
          </a:p>
          <a:p>
            <a:pPr lvl="1"/>
            <a:r>
              <a:rPr lang="en-GB" dirty="0" smtClean="0"/>
              <a:t>	</a:t>
            </a:r>
            <a:r>
              <a:rPr lang="en-GB" dirty="0" smtClean="0">
                <a:solidFill>
                  <a:srgbClr val="FF0000"/>
                </a:solidFill>
              </a:rPr>
              <a:t>? =&gt; How to determine?</a:t>
            </a:r>
          </a:p>
          <a:p>
            <a:pPr lvl="1"/>
            <a:r>
              <a:rPr lang="en-GB" dirty="0" smtClean="0"/>
              <a:t>=&gt; Initial scene orientation + current world orientation</a:t>
            </a:r>
          </a:p>
          <a:p>
            <a:endParaRPr lang="en-GB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323528" y="260648"/>
            <a:ext cx="2146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CLIENT – HEAD</a:t>
            </a:r>
            <a:endParaRPr lang="en-GB" sz="2400" b="1" dirty="0"/>
          </a:p>
        </p:txBody>
      </p:sp>
      <p:sp>
        <p:nvSpPr>
          <p:cNvPr id="7" name="Ellipse 6"/>
          <p:cNvSpPr/>
          <p:nvPr/>
        </p:nvSpPr>
        <p:spPr>
          <a:xfrm>
            <a:off x="4283968" y="2204864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4283968" y="4149080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2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9" name="Image 8" descr="kinect_skeletr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04248" y="2420888"/>
            <a:ext cx="2019987" cy="24648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vr_head_to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3540968"/>
            <a:ext cx="4514850" cy="3009900"/>
          </a:xfrm>
          <a:prstGeom prst="rect">
            <a:avLst/>
          </a:prstGeom>
        </p:spPr>
      </p:pic>
      <p:pic>
        <p:nvPicPr>
          <p:cNvPr id="5" name="Image 4" descr="vr_head_sid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0032" y="3540968"/>
            <a:ext cx="3781425" cy="3200400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H="1" flipV="1">
            <a:off x="6516216" y="5197152"/>
            <a:ext cx="15500" cy="11631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5940152" y="6360313"/>
            <a:ext cx="1239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Kinect</a:t>
            </a:r>
            <a:r>
              <a:rPr lang="en-GB" sz="1200" dirty="0" smtClean="0"/>
              <a:t> head joint</a:t>
            </a:r>
            <a:endParaRPr lang="en-GB" sz="1200" dirty="0"/>
          </a:p>
        </p:txBody>
      </p:sp>
      <p:cxnSp>
        <p:nvCxnSpPr>
          <p:cNvPr id="11" name="Connecteur droit avec flèche 10"/>
          <p:cNvCxnSpPr/>
          <p:nvPr/>
        </p:nvCxnSpPr>
        <p:spPr>
          <a:xfrm flipH="1" flipV="1">
            <a:off x="1907704" y="5125144"/>
            <a:ext cx="15499" cy="123516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331640" y="6360313"/>
            <a:ext cx="1239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Kinect</a:t>
            </a:r>
            <a:r>
              <a:rPr lang="en-GB" sz="1200" dirty="0" smtClean="0"/>
              <a:t> head joint</a:t>
            </a:r>
            <a:endParaRPr lang="en-GB" sz="1200" dirty="0"/>
          </a:p>
        </p:txBody>
      </p:sp>
      <p:sp>
        <p:nvSpPr>
          <p:cNvPr id="17" name="ZoneTexte 16"/>
          <p:cNvSpPr txBox="1"/>
          <p:nvPr/>
        </p:nvSpPr>
        <p:spPr>
          <a:xfrm>
            <a:off x="899592" y="1052736"/>
            <a:ext cx="67666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Position offset:</a:t>
            </a:r>
          </a:p>
          <a:p>
            <a:pPr lvl="1"/>
            <a:r>
              <a:rPr lang="en-GB" dirty="0" smtClean="0"/>
              <a:t>=&gt; Screen/VR headset offset in regards to head central position</a:t>
            </a:r>
          </a:p>
          <a:p>
            <a:pPr lvl="1">
              <a:buFontTx/>
              <a:buChar char="-"/>
            </a:pPr>
            <a:r>
              <a:rPr lang="en-GB" dirty="0" smtClean="0"/>
              <a:t> </a:t>
            </a:r>
            <a:r>
              <a:rPr lang="el-GR" dirty="0" smtClean="0"/>
              <a:t>Δ</a:t>
            </a:r>
            <a:r>
              <a:rPr lang="en-GB" dirty="0" smtClean="0"/>
              <a:t>X = 0.0 (unless camera not </a:t>
            </a:r>
            <a:r>
              <a:rPr lang="en-GB" dirty="0" err="1" smtClean="0"/>
              <a:t>centered</a:t>
            </a:r>
            <a:r>
              <a:rPr lang="en-GB" dirty="0" smtClean="0"/>
              <a:t>!)</a:t>
            </a:r>
          </a:p>
          <a:p>
            <a:pPr lvl="1"/>
            <a:r>
              <a:rPr lang="en-GB" dirty="0" smtClean="0"/>
              <a:t>	</a:t>
            </a:r>
            <a:r>
              <a:rPr lang="en-GB" dirty="0" smtClean="0">
                <a:solidFill>
                  <a:srgbClr val="FF0000"/>
                </a:solidFill>
              </a:rPr>
              <a:t>! =&gt; To be tested/checked</a:t>
            </a:r>
            <a:endParaRPr lang="en-GB" dirty="0" smtClean="0"/>
          </a:p>
          <a:p>
            <a:pPr lvl="1">
              <a:buFontTx/>
              <a:buChar char="-"/>
            </a:pPr>
            <a:r>
              <a:rPr lang="en-GB" dirty="0" smtClean="0"/>
              <a:t> </a:t>
            </a:r>
            <a:r>
              <a:rPr lang="el-GR" dirty="0" smtClean="0"/>
              <a:t>Δ</a:t>
            </a:r>
            <a:r>
              <a:rPr lang="en-GB" dirty="0" smtClean="0"/>
              <a:t>Y should be close to 0.0</a:t>
            </a:r>
          </a:p>
          <a:p>
            <a:pPr lvl="1"/>
            <a:r>
              <a:rPr lang="en-GB" dirty="0" smtClean="0"/>
              <a:t>	</a:t>
            </a:r>
            <a:r>
              <a:rPr lang="en-GB" dirty="0" smtClean="0">
                <a:solidFill>
                  <a:srgbClr val="FF0000"/>
                </a:solidFill>
              </a:rPr>
              <a:t>! =&gt; To be tested/checked</a:t>
            </a:r>
          </a:p>
          <a:p>
            <a:pPr lvl="1">
              <a:buFontTx/>
              <a:buChar char="-"/>
            </a:pPr>
            <a:r>
              <a:rPr lang="en-GB" dirty="0" smtClean="0"/>
              <a:t> </a:t>
            </a:r>
            <a:r>
              <a:rPr lang="el-GR" dirty="0" smtClean="0"/>
              <a:t>Δ</a:t>
            </a:r>
            <a:r>
              <a:rPr lang="en-GB" dirty="0" smtClean="0"/>
              <a:t>Z to be measured</a:t>
            </a:r>
          </a:p>
          <a:p>
            <a:endParaRPr lang="en-GB" dirty="0" smtClean="0"/>
          </a:p>
          <a:p>
            <a:r>
              <a:rPr lang="en-GB" dirty="0" smtClean="0">
                <a:solidFill>
                  <a:srgbClr val="FF0000"/>
                </a:solidFill>
              </a:rPr>
              <a:t>? =&gt; Can have same values for every player? Or based on height?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323528" y="260648"/>
            <a:ext cx="2146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CLIENT – HEAD</a:t>
            </a:r>
            <a:endParaRPr lang="en-GB" sz="2400" b="1" dirty="0"/>
          </a:p>
        </p:txBody>
      </p:sp>
      <p:sp>
        <p:nvSpPr>
          <p:cNvPr id="13" name="Ellipse 12"/>
          <p:cNvSpPr/>
          <p:nvPr/>
        </p:nvSpPr>
        <p:spPr>
          <a:xfrm>
            <a:off x="683568" y="1124744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472</Words>
  <Application>Microsoft Office PowerPoint</Application>
  <PresentationFormat>Affichage à l'écran (4:3)</PresentationFormat>
  <Paragraphs>209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Derek Severin</dc:creator>
  <cp:lastModifiedBy>Derek Severin</cp:lastModifiedBy>
  <cp:revision>57</cp:revision>
  <dcterms:created xsi:type="dcterms:W3CDTF">2019-05-07T03:52:35Z</dcterms:created>
  <dcterms:modified xsi:type="dcterms:W3CDTF">2019-06-11T02:39:01Z</dcterms:modified>
</cp:coreProperties>
</file>