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8" r:id="rId6"/>
    <p:sldId id="270" r:id="rId7"/>
    <p:sldId id="259" r:id="rId8"/>
    <p:sldId id="261" r:id="rId9"/>
    <p:sldId id="262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matlabcentral/fileexchange/40154-how-to-detect-and-track-red-green-and-blue-colored-object-in-live-vide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6816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KINECT AR</a:t>
            </a:r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COMPONENTS - BIS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563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=&gt; ... (TODO: explain </a:t>
            </a:r>
            <a:r>
              <a:rPr lang="en-GB" dirty="0" err="1" smtClean="0"/>
              <a:t>Kinect</a:t>
            </a:r>
            <a:r>
              <a:rPr lang="en-GB" dirty="0" smtClean="0"/>
              <a:t> image analysis method ...</a:t>
            </a:r>
          </a:p>
          <a:p>
            <a:pPr lvl="1"/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9" name="Image 8" descr="kinect_head_trac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3198734" cy="4698140"/>
          </a:xfrm>
          <a:prstGeom prst="rect">
            <a:avLst/>
          </a:prstGeom>
        </p:spPr>
      </p:pic>
      <p:pic>
        <p:nvPicPr>
          <p:cNvPr id="10" name="Image 9" descr="IMG-20190527-WA0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916832"/>
            <a:ext cx="1919213" cy="1440160"/>
          </a:xfrm>
          <a:prstGeom prst="rect">
            <a:avLst/>
          </a:prstGeom>
        </p:spPr>
      </p:pic>
      <p:pic>
        <p:nvPicPr>
          <p:cNvPr id="11" name="Image 10" descr="IMG-20190527-WA0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501008"/>
            <a:ext cx="1919213" cy="1440160"/>
          </a:xfrm>
          <a:prstGeom prst="rect">
            <a:avLst/>
          </a:prstGeom>
        </p:spPr>
      </p:pic>
      <p:pic>
        <p:nvPicPr>
          <p:cNvPr id="12" name="Image 11" descr="IMG-20190527-WA00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5085184"/>
            <a:ext cx="1919213" cy="144016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84984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dirty="0" smtClean="0"/>
          </a:p>
          <a:p>
            <a:r>
              <a:rPr lang="en-GB" dirty="0" smtClean="0"/>
              <a:t>- Tracking using the </a:t>
            </a:r>
            <a:r>
              <a:rPr lang="en-GB" dirty="0" err="1" smtClean="0"/>
              <a:t>Kinect</a:t>
            </a:r>
            <a:r>
              <a:rPr lang="en-GB" dirty="0" smtClean="0"/>
              <a:t>:</a:t>
            </a:r>
          </a:p>
          <a:p>
            <a:r>
              <a:rPr lang="en-GB" dirty="0" smtClean="0"/>
              <a:t>  =&gt; Colour tracking in area around the head (area size related to distance from camera)</a:t>
            </a:r>
          </a:p>
          <a:p>
            <a:endParaRPr lang="en-GB" dirty="0" smtClean="0"/>
          </a:p>
          <a:p>
            <a:r>
              <a:rPr lang="en-GB" dirty="0" smtClean="0"/>
              <a:t>  Process:</a:t>
            </a:r>
          </a:p>
          <a:p>
            <a:r>
              <a:rPr lang="en-GB" dirty="0" smtClean="0"/>
              <a:t>    1 - Colour Segmentation - Blobs Detection</a:t>
            </a:r>
          </a:p>
          <a:p>
            <a:r>
              <a:rPr lang="en-GB" dirty="0" smtClean="0"/>
              <a:t>      =&gt; Biggest clusters of specific colours in RGB image.</a:t>
            </a:r>
          </a:p>
          <a:p>
            <a:r>
              <a:rPr lang="en-GB" dirty="0" smtClean="0"/>
              <a:t>    2 - Positions Determination</a:t>
            </a:r>
          </a:p>
          <a:p>
            <a:r>
              <a:rPr lang="en-GB" dirty="0" smtClean="0"/>
              <a:t>      =&gt; From values in depth image at corresponding positions.</a:t>
            </a:r>
          </a:p>
          <a:p>
            <a:r>
              <a:rPr lang="en-GB" dirty="0" smtClean="0"/>
              <a:t>    3 - Pose Estimation</a:t>
            </a:r>
          </a:p>
          <a:p>
            <a:r>
              <a:rPr lang="en-GB" dirty="0" smtClean="0"/>
              <a:t>      =&gt; Determine transformation from original model to found model.</a:t>
            </a:r>
          </a:p>
          <a:p>
            <a:r>
              <a:rPr lang="en-GB" dirty="0" smtClean="0"/>
              <a:t>      (Only orientation is required, no position)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24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dirty="0" smtClean="0"/>
          </a:p>
          <a:p>
            <a:r>
              <a:rPr lang="en-GB" dirty="0" smtClean="0"/>
              <a:t>Requirements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/>
              <a:t>  - Hardware:</a:t>
            </a:r>
          </a:p>
          <a:p>
            <a:r>
              <a:rPr lang="en-GB" dirty="0" smtClean="0"/>
              <a:t>    - Minimum 4 (3?) markers to determine the rotation matrix</a:t>
            </a:r>
          </a:p>
          <a:p>
            <a:r>
              <a:rPr lang="en-GB" dirty="0" smtClean="0"/>
              <a:t>    - Markers need to be unique and easily </a:t>
            </a:r>
            <a:r>
              <a:rPr lang="en-GB" dirty="0" err="1" smtClean="0"/>
              <a:t>trackable</a:t>
            </a:r>
            <a:endParaRPr lang="en-GB" dirty="0" smtClean="0"/>
          </a:p>
          <a:p>
            <a:r>
              <a:rPr lang="en-GB" dirty="0" smtClean="0"/>
              <a:t>      =&gt; Bright/luminescent colours.</a:t>
            </a:r>
          </a:p>
          <a:p>
            <a:r>
              <a:rPr lang="en-GB" dirty="0" smtClean="0"/>
              <a:t>    - Markers physical layout must be deterministic</a:t>
            </a:r>
          </a:p>
          <a:p>
            <a:r>
              <a:rPr lang="en-GB" dirty="0" smtClean="0"/>
              <a:t>      =&gt; Combined ears and "</a:t>
            </a:r>
            <a:r>
              <a:rPr lang="en-GB" dirty="0" err="1" smtClean="0"/>
              <a:t>mohawk</a:t>
            </a:r>
            <a:r>
              <a:rPr lang="en-GB" dirty="0" smtClean="0"/>
              <a:t>"?</a:t>
            </a:r>
          </a:p>
          <a:p>
            <a:r>
              <a:rPr lang="en-GB" dirty="0" smtClean="0"/>
              <a:t>        (Could use flashy 80s </a:t>
            </a:r>
            <a:r>
              <a:rPr lang="en-GB" dirty="0" err="1" smtClean="0"/>
              <a:t>earpuffs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- Players need to wear a special headset holding markers</a:t>
            </a:r>
          </a:p>
          <a:p>
            <a:r>
              <a:rPr lang="en-GB" dirty="0" smtClean="0"/>
              <a:t>    - Players can't get out of </a:t>
            </a:r>
            <a:r>
              <a:rPr lang="en-GB" dirty="0" err="1" smtClean="0"/>
              <a:t>Kinect</a:t>
            </a:r>
            <a:r>
              <a:rPr lang="en-GB" dirty="0" smtClean="0"/>
              <a:t> </a:t>
            </a:r>
            <a:r>
              <a:rPr lang="en-GB" dirty="0" smtClean="0"/>
              <a:t>FOV</a:t>
            </a:r>
          </a:p>
          <a:p>
            <a:r>
              <a:rPr lang="en-GB" dirty="0" smtClean="0"/>
              <a:t>	</a:t>
            </a:r>
            <a:r>
              <a:rPr lang="en-GB" dirty="0" smtClean="0"/>
              <a:t>(shouldn't </a:t>
            </a:r>
            <a:r>
              <a:rPr lang="en-GB" dirty="0" smtClean="0"/>
              <a:t>anyway, as positioning will not work either)</a:t>
            </a:r>
          </a:p>
          <a:p>
            <a:r>
              <a:rPr lang="en-GB" dirty="0" smtClean="0"/>
              <a:t>      =&gt; If losing tracking, use the device's gyroscope? (How to manage?)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3610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r>
              <a:rPr lang="en-GB" sz="1400" dirty="0" smtClean="0"/>
              <a:t>LOOK AT:</a:t>
            </a:r>
            <a:endParaRPr lang="en-GB" sz="1400" dirty="0" smtClean="0"/>
          </a:p>
          <a:p>
            <a:r>
              <a:rPr lang="en-GB" sz="1400" dirty="0" smtClean="0"/>
              <a:t>- Software:</a:t>
            </a:r>
          </a:p>
          <a:p>
            <a:r>
              <a:rPr lang="en-GB" sz="1400" dirty="0" smtClean="0"/>
              <a:t>    !? =&gt; LOOK AT:</a:t>
            </a:r>
          </a:p>
          <a:p>
            <a:r>
              <a:rPr lang="en-GB" sz="1400" dirty="0" smtClean="0"/>
              <a:t>      - AForge.NET (in C#):</a:t>
            </a:r>
          </a:p>
          <a:p>
            <a:r>
              <a:rPr lang="en-GB" sz="1400" dirty="0" smtClean="0"/>
              <a:t>        http://www.aforgenet.com/</a:t>
            </a:r>
          </a:p>
          <a:p>
            <a:r>
              <a:rPr lang="en-GB" sz="1400" dirty="0" smtClean="0"/>
              <a:t>        https://www.codeproject.com/Questions/738734/blob-detection-in-csharp</a:t>
            </a:r>
          </a:p>
          <a:p>
            <a:r>
              <a:rPr lang="en-GB" sz="1400" dirty="0" smtClean="0"/>
              <a:t>        http://www.emgu.com/forum/viewtopic.php?t=477</a:t>
            </a:r>
          </a:p>
          <a:p>
            <a:endParaRPr lang="en-GB" sz="1400" dirty="0" smtClean="0"/>
          </a:p>
          <a:p>
            <a:r>
              <a:rPr lang="en-GB" sz="1400" dirty="0" smtClean="0"/>
              <a:t>    =&gt; Search for:</a:t>
            </a:r>
          </a:p>
          <a:p>
            <a:r>
              <a:rPr lang="en-GB" sz="1400" dirty="0" smtClean="0"/>
              <a:t>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for Unity</a:t>
            </a:r>
          </a:p>
          <a:p>
            <a:r>
              <a:rPr lang="en-GB" sz="1400" dirty="0" smtClean="0"/>
              <a:t>      =&gt; Look at links in other PowerPoint (or buy </a:t>
            </a:r>
            <a:r>
              <a:rPr lang="en-GB" sz="1400" dirty="0" err="1" smtClean="0"/>
              <a:t>plugin</a:t>
            </a:r>
            <a:r>
              <a:rPr lang="en-GB" sz="1400" dirty="0" smtClean="0"/>
              <a:t>...)</a:t>
            </a:r>
          </a:p>
          <a:p>
            <a:r>
              <a:rPr lang="en-GB" sz="1400" dirty="0" smtClean="0"/>
              <a:t>  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in Unity:</a:t>
            </a:r>
          </a:p>
          <a:p>
            <a:r>
              <a:rPr lang="en-GB" sz="1400" dirty="0" smtClean="0"/>
              <a:t>    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Unity Asset</a:t>
            </a:r>
          </a:p>
          <a:p>
            <a:r>
              <a:rPr lang="en-GB" sz="1400" dirty="0" smtClean="0"/>
              <a:t>            https://assetstore.unity.com/packages/tools/integration/opencv-for-unity-21088</a:t>
            </a:r>
          </a:p>
          <a:p>
            <a:r>
              <a:rPr lang="en-GB" sz="1400" dirty="0" smtClean="0"/>
              <a:t>            ! - BUT: Not free!</a:t>
            </a:r>
          </a:p>
          <a:p>
            <a:r>
              <a:rPr lang="en-GB" sz="1400" dirty="0" smtClean="0"/>
              <a:t>  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from sources</a:t>
            </a:r>
          </a:p>
          <a:p>
            <a:r>
              <a:rPr lang="en-GB" sz="1400" dirty="0" smtClean="0"/>
              <a:t>            http://amin-ahmadi.com/2017/05/24/how-to-use-opencv-in-unity-example-project/</a:t>
            </a:r>
          </a:p>
          <a:p>
            <a:r>
              <a:rPr lang="en-GB" sz="1400" dirty="0" smtClean="0"/>
              <a:t>            https://thomasmountainborn.com/2016/09/11/unity-and-opencv-part-one-install/</a:t>
            </a:r>
          </a:p>
          <a:p>
            <a:r>
              <a:rPr lang="en-GB" sz="1400" dirty="0" smtClean="0"/>
              <a:t>            https://www.raywenderlich.com/5475-introduction-to-using-opencv-with-unity</a:t>
            </a:r>
          </a:p>
          <a:p>
            <a:r>
              <a:rPr lang="en-GB" sz="1400" dirty="0" smtClean="0"/>
              <a:t>      Others:</a:t>
            </a:r>
          </a:p>
          <a:p>
            <a:r>
              <a:rPr lang="en-GB" sz="1400" dirty="0" smtClean="0"/>
              <a:t>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&amp; Unity using sockets:</a:t>
            </a:r>
          </a:p>
          <a:p>
            <a:r>
              <a:rPr lang="en-GB" sz="1400" dirty="0" smtClean="0"/>
              <a:t>        https://github.com/hasanavi/OpenCV-Unity3D-Object-Tracking</a:t>
            </a:r>
          </a:p>
          <a:p>
            <a:r>
              <a:rPr lang="en-GB" sz="1400" dirty="0" smtClean="0"/>
              <a:t>        =&gt; Not ideal, as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already integrated in Unity</a:t>
            </a:r>
            <a:r>
              <a:rPr lang="en-GB" sz="1400" dirty="0" smtClean="0"/>
              <a:t>.</a:t>
            </a:r>
            <a:endParaRPr lang="en-GB" sz="14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82230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r>
              <a:rPr lang="en-GB" sz="1400" dirty="0" smtClean="0"/>
              <a:t>LOOK AT:</a:t>
            </a:r>
          </a:p>
          <a:p>
            <a:r>
              <a:rPr lang="en-GB" sz="1400" dirty="0" smtClean="0"/>
              <a:t>-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Colour </a:t>
            </a:r>
            <a:r>
              <a:rPr lang="en-GB" sz="1400" dirty="0" smtClean="0"/>
              <a:t>tracking:</a:t>
            </a:r>
          </a:p>
          <a:p>
            <a:r>
              <a:rPr lang="en-GB" sz="1400" dirty="0" smtClean="0"/>
              <a:t>  - How to Detect and Track Red, Green and Blue </a:t>
            </a:r>
            <a:r>
              <a:rPr lang="en-GB" sz="1400" dirty="0" err="1" smtClean="0"/>
              <a:t>Colored</a:t>
            </a:r>
            <a:r>
              <a:rPr lang="en-GB" sz="1400" dirty="0" smtClean="0"/>
              <a:t> Object in LIVE Video:</a:t>
            </a:r>
          </a:p>
          <a:p>
            <a:r>
              <a:rPr lang="en-GB" sz="1000" dirty="0" smtClean="0"/>
              <a:t>    </a:t>
            </a:r>
            <a:r>
              <a:rPr lang="en-GB" sz="1000" dirty="0" smtClean="0">
                <a:hlinkClick r:id="rId2"/>
              </a:rPr>
              <a:t>https://</a:t>
            </a:r>
            <a:r>
              <a:rPr lang="en-GB" sz="1000" dirty="0" smtClean="0">
                <a:hlinkClick r:id="rId2"/>
              </a:rPr>
              <a:t>www.mathworks.com/matlabcentral/fileexchange/40154-how-to-detect-and-track-red-green-and-blue-colored-object-in-live-video</a:t>
            </a:r>
            <a:endParaRPr lang="en-GB" sz="1000" dirty="0" smtClean="0"/>
          </a:p>
          <a:p>
            <a:endParaRPr lang="en-GB" sz="1400" dirty="0" smtClean="0"/>
          </a:p>
          <a:p>
            <a:r>
              <a:rPr lang="en-GB" sz="1400" dirty="0" smtClean="0"/>
              <a:t>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</a:t>
            </a:r>
            <a:r>
              <a:rPr lang="en-GB" sz="1400" dirty="0" err="1" smtClean="0"/>
              <a:t>color</a:t>
            </a:r>
            <a:r>
              <a:rPr lang="en-GB" sz="1400" dirty="0" smtClean="0"/>
              <a:t> detection</a:t>
            </a:r>
          </a:p>
          <a:p>
            <a:r>
              <a:rPr lang="en-GB" sz="1400" dirty="0" smtClean="0"/>
              <a:t>      - Colour tracking in Unity (using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</a:t>
            </a:r>
            <a:r>
              <a:rPr lang="en-GB" sz="1400" dirty="0" err="1" smtClean="0"/>
              <a:t>plugin</a:t>
            </a:r>
            <a:r>
              <a:rPr lang="en-GB" sz="1400" dirty="0" smtClean="0"/>
              <a:t>...)</a:t>
            </a:r>
          </a:p>
          <a:p>
            <a:r>
              <a:rPr lang="en-GB" sz="1400" dirty="0" smtClean="0"/>
              <a:t>        https://handmap.github.io/opencv-colour-tracking-unity3d/</a:t>
            </a:r>
          </a:p>
          <a:p>
            <a:r>
              <a:rPr lang="en-GB" sz="1400" dirty="0" smtClean="0"/>
              <a:t>      - Invisibility Cloak using </a:t>
            </a:r>
            <a:r>
              <a:rPr lang="en-GB" sz="1400" dirty="0" err="1" smtClean="0"/>
              <a:t>Color</a:t>
            </a:r>
            <a:r>
              <a:rPr lang="en-GB" sz="1400" dirty="0" smtClean="0"/>
              <a:t> Detection and Segmentation with </a:t>
            </a:r>
            <a:r>
              <a:rPr lang="en-GB" sz="1400" dirty="0" err="1" smtClean="0"/>
              <a:t>OpenCV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        https://www.learnopencv.com/invisibility-cloak-using-color-detection-and-segmentation-with-opencv/</a:t>
            </a:r>
          </a:p>
          <a:p>
            <a:r>
              <a:rPr lang="en-GB" sz="1400" dirty="0" smtClean="0"/>
              <a:t>        (Need to subscribe to download the code)</a:t>
            </a:r>
          </a:p>
          <a:p>
            <a:r>
              <a:rPr lang="en-GB" sz="1400" dirty="0" smtClean="0"/>
              <a:t>      - Blob Detection Using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(using </a:t>
            </a:r>
            <a:r>
              <a:rPr lang="en-GB" sz="1400" dirty="0" err="1" smtClean="0"/>
              <a:t>SimpleBlobDetector</a:t>
            </a:r>
            <a:r>
              <a:rPr lang="en-GB" sz="1400" dirty="0" smtClean="0"/>
              <a:t>):</a:t>
            </a:r>
          </a:p>
          <a:p>
            <a:r>
              <a:rPr lang="en-GB" sz="1400" dirty="0" smtClean="0"/>
              <a:t>        https://www.learnopencv.com/blob-detection-using-opencv-python-c/</a:t>
            </a:r>
          </a:p>
          <a:p>
            <a:r>
              <a:rPr lang="en-GB" sz="1400" dirty="0" smtClean="0"/>
              <a:t>        https://docs.opencv.org/3.4.3/d0/d7a/classcv_1_1SimpleBlobDetector.html</a:t>
            </a:r>
          </a:p>
          <a:p>
            <a:r>
              <a:rPr lang="en-GB" sz="1400" dirty="0" smtClean="0"/>
              <a:t>      - Circular bob detection:</a:t>
            </a:r>
          </a:p>
          <a:p>
            <a:r>
              <a:rPr lang="en-GB" sz="1400" dirty="0" smtClean="0"/>
              <a:t>        https://riptutorial.com/opencv/example/22518/circular-blob-detection</a:t>
            </a:r>
          </a:p>
          <a:p>
            <a:r>
              <a:rPr lang="en-GB" sz="1400" dirty="0" smtClean="0"/>
              <a:t>      !- Fast </a:t>
            </a:r>
            <a:r>
              <a:rPr lang="en-GB" sz="1400" dirty="0" err="1" smtClean="0"/>
              <a:t>Color</a:t>
            </a:r>
            <a:r>
              <a:rPr lang="en-GB" sz="1400" dirty="0" smtClean="0"/>
              <a:t> Based Object Tracking Using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and </a:t>
            </a:r>
            <a:r>
              <a:rPr lang="en-GB" sz="1400" dirty="0" err="1" smtClean="0"/>
              <a:t>Kinect</a:t>
            </a:r>
            <a:endParaRPr lang="en-GB" sz="1400" dirty="0" smtClean="0"/>
          </a:p>
          <a:p>
            <a:r>
              <a:rPr lang="en-GB" sz="1400" dirty="0" smtClean="0"/>
              <a:t>        https://imufeed.wordpress.com/2013/04/03/fast-color-based-object-tracking-using-opencv-and-kinect/</a:t>
            </a:r>
          </a:p>
          <a:p>
            <a:r>
              <a:rPr lang="en-GB" sz="1400" dirty="0" smtClean="0"/>
              <a:t>        https://www.youtube.com/watch?v=d_c0Bqqvj6c</a:t>
            </a:r>
          </a:p>
          <a:p>
            <a:r>
              <a:rPr lang="en-GB" sz="1400" dirty="0" smtClean="0"/>
              <a:t>      - </a:t>
            </a:r>
            <a:r>
              <a:rPr lang="en-GB" sz="1400" dirty="0" err="1" smtClean="0"/>
              <a:t>Color</a:t>
            </a:r>
            <a:r>
              <a:rPr lang="en-GB" sz="1400" dirty="0" smtClean="0"/>
              <a:t> Based Object Tracking Using Open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and Processing</a:t>
            </a:r>
          </a:p>
          <a:p>
            <a:r>
              <a:rPr lang="en-GB" sz="1400" dirty="0" smtClean="0"/>
              <a:t>        http://www.nbertagnolli.com/jekyll/update/2015/10/13/Object_Tracking.html</a:t>
            </a:r>
          </a:p>
          <a:p>
            <a:endParaRPr lang="en-GB" sz="1400" dirty="0" smtClean="0"/>
          </a:p>
          <a:p>
            <a:r>
              <a:rPr lang="en-GB" sz="1400" dirty="0" smtClean="0"/>
              <a:t>    - object pose estimation</a:t>
            </a:r>
          </a:p>
          <a:p>
            <a:r>
              <a:rPr lang="en-GB" sz="1400" dirty="0" smtClean="0"/>
              <a:t>      =&gt; Might not need to use specific algorithms: only need to determine orientation from the different points.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76851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sz="1400" b="1" u="sng" dirty="0" smtClean="0"/>
          </a:p>
          <a:p>
            <a:r>
              <a:rPr lang="en-GB" sz="1400" u="sng" dirty="0" smtClean="0"/>
              <a:t>Alternative:</a:t>
            </a:r>
            <a:r>
              <a:rPr lang="en-GB" sz="1400" dirty="0" smtClean="0"/>
              <a:t> WII Remote tracking (1)</a:t>
            </a:r>
          </a:p>
          <a:p>
            <a:endParaRPr lang="en-GB" sz="1400" dirty="0" smtClean="0"/>
          </a:p>
          <a:p>
            <a:r>
              <a:rPr lang="en-GB" sz="1400" dirty="0" smtClean="0"/>
              <a:t>- </a:t>
            </a:r>
            <a:r>
              <a:rPr lang="en-GB" sz="1400" dirty="0" smtClean="0"/>
              <a:t>Tracking using </a:t>
            </a:r>
            <a:r>
              <a:rPr lang="en-GB" sz="1400" dirty="0" err="1" smtClean="0"/>
              <a:t>Wii</a:t>
            </a:r>
            <a:r>
              <a:rPr lang="en-GB" sz="1400" dirty="0" smtClean="0"/>
              <a:t> Remote</a:t>
            </a:r>
          </a:p>
          <a:p>
            <a:r>
              <a:rPr lang="en-GB" sz="1400" dirty="0" smtClean="0"/>
              <a:t>  =&gt; LED tracking by IR camera on </a:t>
            </a:r>
            <a:r>
              <a:rPr lang="en-GB" sz="1400" dirty="0" err="1" smtClean="0"/>
              <a:t>Wiimote</a:t>
            </a:r>
            <a:endParaRPr lang="en-GB" sz="1400" dirty="0" smtClean="0"/>
          </a:p>
          <a:p>
            <a:r>
              <a:rPr lang="en-GB" sz="1400" dirty="0" smtClean="0"/>
              <a:t>  - Need extra installation for LED lights</a:t>
            </a:r>
          </a:p>
          <a:p>
            <a:r>
              <a:rPr lang="en-GB" sz="1400" dirty="0" smtClean="0"/>
              <a:t>  - Need more than a sensor bar (viewing angle of </a:t>
            </a:r>
            <a:r>
              <a:rPr lang="en-GB" sz="1400" dirty="0" err="1" smtClean="0"/>
              <a:t>Wiimote</a:t>
            </a:r>
            <a:r>
              <a:rPr lang="en-GB" sz="1400" dirty="0" smtClean="0"/>
              <a:t> only around 40°)</a:t>
            </a:r>
          </a:p>
          <a:p>
            <a:r>
              <a:rPr lang="en-GB" sz="1400" dirty="0" smtClean="0"/>
              <a:t>    =&gt; Use several LEDs beacon covering the whole gaming area (at least front &amp; sides)</a:t>
            </a:r>
          </a:p>
          <a:p>
            <a:endParaRPr lang="en-GB" sz="1400" dirty="0" smtClean="0"/>
          </a:p>
          <a:p>
            <a:r>
              <a:rPr lang="en-GB" sz="1400" dirty="0" smtClean="0"/>
              <a:t>=&gt; The </a:t>
            </a:r>
            <a:r>
              <a:rPr lang="en-GB" sz="1400" dirty="0" smtClean="0"/>
              <a:t>simplest solution is to only use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tracking (easier hardware setup and software processing).</a:t>
            </a:r>
          </a:p>
          <a:p>
            <a:r>
              <a:rPr lang="en-GB" sz="1400" dirty="0" smtClean="0"/>
              <a:t>But maybe the </a:t>
            </a:r>
            <a:r>
              <a:rPr lang="en-GB" sz="1400" dirty="0" err="1" smtClean="0"/>
              <a:t>Wiimote</a:t>
            </a:r>
            <a:r>
              <a:rPr lang="en-GB" sz="1400" dirty="0" smtClean="0"/>
              <a:t> tracking would be more precise (&amp; already gives the transformation).</a:t>
            </a:r>
          </a:p>
          <a:p>
            <a:endParaRPr lang="en-GB" sz="1400" dirty="0" smtClean="0"/>
          </a:p>
          <a:p>
            <a:endParaRPr lang="en-GB" sz="14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729719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sz="1400" b="1" u="sng" dirty="0" smtClean="0"/>
          </a:p>
          <a:p>
            <a:r>
              <a:rPr lang="en-GB" sz="1400" u="sng" dirty="0" smtClean="0"/>
              <a:t>Alternative:</a:t>
            </a:r>
            <a:r>
              <a:rPr lang="en-GB" sz="1400" dirty="0" smtClean="0"/>
              <a:t> WII Remote tracking (2)</a:t>
            </a:r>
          </a:p>
          <a:p>
            <a:endParaRPr lang="en-GB" sz="1000" dirty="0" smtClean="0"/>
          </a:p>
          <a:p>
            <a:r>
              <a:rPr lang="en-GB" sz="1000" dirty="0" smtClean="0"/>
              <a:t>"The </a:t>
            </a:r>
            <a:r>
              <a:rPr lang="en-GB" sz="1000" dirty="0" err="1" smtClean="0"/>
              <a:t>Wii</a:t>
            </a:r>
            <a:r>
              <a:rPr lang="en-GB" sz="1000" dirty="0" smtClean="0"/>
              <a:t> IR camera [...] has an integrated processor which outputs the X and Y positions and size of the 4 brightest IR points that is sees."</a:t>
            </a:r>
          </a:p>
          <a:p>
            <a:endParaRPr lang="en-GB" sz="1000" dirty="0" smtClean="0"/>
          </a:p>
          <a:p>
            <a:r>
              <a:rPr lang="en-GB" sz="1000" dirty="0" smtClean="0"/>
              <a:t>- Can get position &amp; orientation with custom 4 LEDs beacon</a:t>
            </a:r>
          </a:p>
          <a:p>
            <a:r>
              <a:rPr lang="en-GB" sz="1000" dirty="0" smtClean="0"/>
              <a:t>  - 6DOF Positional Tracking with the </a:t>
            </a:r>
            <a:r>
              <a:rPr lang="en-GB" sz="1000" dirty="0" err="1" smtClean="0"/>
              <a:t>Wiimote</a:t>
            </a:r>
            <a:endParaRPr lang="en-GB" sz="1000" dirty="0" smtClean="0"/>
          </a:p>
          <a:p>
            <a:r>
              <a:rPr lang="en-GB" sz="1000" dirty="0" smtClean="0"/>
              <a:t>    https://franklinta.com/2014/09/30/6dof-positional-tracking-with-the-wiimote/</a:t>
            </a:r>
          </a:p>
          <a:p>
            <a:r>
              <a:rPr lang="en-GB" sz="1000" dirty="0" smtClean="0"/>
              <a:t>  - Tracking using </a:t>
            </a:r>
            <a:r>
              <a:rPr lang="en-GB" sz="1000" dirty="0" err="1" smtClean="0"/>
              <a:t>Wiimote</a:t>
            </a:r>
            <a:endParaRPr lang="en-GB" sz="1000" dirty="0" smtClean="0"/>
          </a:p>
          <a:p>
            <a:r>
              <a:rPr lang="en-GB" sz="1000" dirty="0" smtClean="0"/>
              <a:t>    https://www.youtube.com/watch?v=KyvIlKSA0BA</a:t>
            </a:r>
          </a:p>
          <a:p>
            <a:r>
              <a:rPr lang="en-GB" sz="1000" dirty="0" smtClean="0"/>
              <a:t>  - </a:t>
            </a:r>
            <a:r>
              <a:rPr lang="en-GB" sz="1000" dirty="0" err="1" smtClean="0"/>
              <a:t>VRHome</a:t>
            </a:r>
            <a:r>
              <a:rPr lang="en-GB" sz="1000" dirty="0" smtClean="0"/>
              <a:t> - </a:t>
            </a:r>
            <a:r>
              <a:rPr lang="en-GB" sz="1000" dirty="0" err="1" smtClean="0"/>
              <a:t>Wiimote</a:t>
            </a:r>
            <a:r>
              <a:rPr lang="en-GB" sz="1000" dirty="0" smtClean="0"/>
              <a:t> Virtual Reality Desktop</a:t>
            </a:r>
          </a:p>
          <a:p>
            <a:r>
              <a:rPr lang="en-GB" sz="1000" dirty="0" smtClean="0"/>
              <a:t>    =&gt; </a:t>
            </a:r>
            <a:r>
              <a:rPr lang="en-GB" sz="1000" dirty="0" err="1" smtClean="0"/>
              <a:t>Wiimote</a:t>
            </a:r>
            <a:r>
              <a:rPr lang="en-GB" sz="1000" dirty="0" smtClean="0"/>
              <a:t> tracking with 4 LEDs</a:t>
            </a:r>
          </a:p>
          <a:p>
            <a:r>
              <a:rPr lang="en-GB" sz="1000" dirty="0" smtClean="0"/>
              <a:t>    https://channel9.msdn.com/coding4fun/articles/Wiimote-Virtual-Reality-Desktop</a:t>
            </a:r>
          </a:p>
          <a:p>
            <a:r>
              <a:rPr lang="en-GB" sz="1000" dirty="0" smtClean="0"/>
              <a:t>    http://www.vrhome.de/downloads</a:t>
            </a:r>
          </a:p>
          <a:p>
            <a:r>
              <a:rPr lang="en-GB" sz="1000" dirty="0" smtClean="0"/>
              <a:t>  - </a:t>
            </a:r>
            <a:r>
              <a:rPr lang="en-GB" sz="1000" dirty="0" err="1" smtClean="0"/>
              <a:t>Wii</a:t>
            </a:r>
            <a:r>
              <a:rPr lang="en-GB" sz="1000" dirty="0" smtClean="0"/>
              <a:t> Remote Tracking:</a:t>
            </a:r>
          </a:p>
          <a:p>
            <a:r>
              <a:rPr lang="en-GB" sz="1000" dirty="0" smtClean="0"/>
              <a:t>    From:</a:t>
            </a:r>
          </a:p>
          <a:p>
            <a:r>
              <a:rPr lang="en-GB" sz="1000" dirty="0" smtClean="0"/>
              <a:t>    http://idav.ucdavis.edu/~okreylos/ResDev/Wiimote/MainPage.html</a:t>
            </a:r>
          </a:p>
          <a:p>
            <a:r>
              <a:rPr lang="en-GB" sz="1000" dirty="0" smtClean="0"/>
              <a:t>    - Technology:</a:t>
            </a:r>
          </a:p>
          <a:p>
            <a:r>
              <a:rPr lang="en-GB" sz="1000" dirty="0" smtClean="0"/>
              <a:t>      =&gt; Maths.</a:t>
            </a:r>
          </a:p>
          <a:p>
            <a:r>
              <a:rPr lang="en-GB" sz="1000" dirty="0" smtClean="0"/>
              <a:t>      http://idav.ucdavis.edu/~okreylos/ResDev/Wiimote/Technology.html</a:t>
            </a:r>
          </a:p>
          <a:p>
            <a:r>
              <a:rPr lang="en-GB" sz="1000" dirty="0" smtClean="0"/>
              <a:t>    - IR Tracker Beacon:</a:t>
            </a:r>
          </a:p>
          <a:p>
            <a:r>
              <a:rPr lang="en-GB" sz="1000" dirty="0" smtClean="0"/>
              <a:t>      =&gt; Homemade sensor bar.</a:t>
            </a:r>
          </a:p>
          <a:p>
            <a:r>
              <a:rPr lang="en-GB" sz="1000" dirty="0" smtClean="0"/>
              <a:t>      http://idav.ucdavis.edu/~okreylos/ResDev/Wiimote/IRBeacon.html</a:t>
            </a:r>
          </a:p>
          <a:p>
            <a:r>
              <a:rPr lang="en-GB" sz="1000" dirty="0" smtClean="0"/>
              <a:t>!</a:t>
            </a:r>
          </a:p>
          <a:p>
            <a:r>
              <a:rPr lang="en-GB" sz="1000" dirty="0" smtClean="0"/>
              <a:t>OR:</a:t>
            </a:r>
          </a:p>
          <a:p>
            <a:r>
              <a:rPr lang="en-GB" sz="1000" dirty="0" smtClean="0"/>
              <a:t>!- Using the sensor bar, can determine the yaw (&amp; combine with the rest!)</a:t>
            </a:r>
          </a:p>
          <a:p>
            <a:r>
              <a:rPr lang="en-GB" sz="1000" dirty="0" smtClean="0"/>
              <a:t>  BUT: limited to 40°!</a:t>
            </a:r>
          </a:p>
          <a:p>
            <a:r>
              <a:rPr lang="en-GB" sz="1000" dirty="0" smtClean="0"/>
              <a:t>  =&gt; Use multiple bars...</a:t>
            </a:r>
          </a:p>
          <a:p>
            <a:r>
              <a:rPr lang="en-GB" sz="1000" dirty="0" smtClean="0"/>
              <a:t>    https://www.dailymotion.com/video/xu7i0f</a:t>
            </a:r>
          </a:p>
          <a:p>
            <a:r>
              <a:rPr lang="en-GB" sz="1000" dirty="0" smtClean="0"/>
              <a:t>    (look at PDFs)</a:t>
            </a:r>
          </a:p>
          <a:p>
            <a:endParaRPr lang="en-GB" sz="1000" dirty="0" smtClean="0"/>
          </a:p>
          <a:p>
            <a:r>
              <a:rPr lang="en-GB" sz="1000" dirty="0" smtClean="0"/>
              <a:t>OR:</a:t>
            </a:r>
          </a:p>
          <a:p>
            <a:r>
              <a:rPr lang="en-GB" sz="1000" dirty="0" smtClean="0"/>
              <a:t>- Can also have data from gyroscopes (preferably with </a:t>
            </a:r>
            <a:r>
              <a:rPr lang="en-GB" sz="1000" dirty="0" err="1" smtClean="0"/>
              <a:t>Wii</a:t>
            </a:r>
            <a:r>
              <a:rPr lang="en-GB" sz="1000" dirty="0" smtClean="0"/>
              <a:t> Motion Plus </a:t>
            </a:r>
            <a:r>
              <a:rPr lang="en-GB" sz="1000" dirty="0" err="1" smtClean="0"/>
              <a:t>addon</a:t>
            </a:r>
            <a:r>
              <a:rPr lang="en-GB" sz="1000" dirty="0" smtClean="0"/>
              <a:t>)</a:t>
            </a:r>
          </a:p>
          <a:p>
            <a:endParaRPr lang="en-GB" sz="10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96136" y="4869160"/>
            <a:ext cx="29736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LIBRARIES</a:t>
            </a:r>
            <a:r>
              <a:rPr lang="en-GB" sz="1200" dirty="0" smtClean="0"/>
              <a:t>:</a:t>
            </a:r>
          </a:p>
          <a:p>
            <a:endParaRPr lang="en-GB" sz="1200" dirty="0" smtClean="0"/>
          </a:p>
          <a:p>
            <a:r>
              <a:rPr lang="en-GB" sz="1200" dirty="0" smtClean="0"/>
              <a:t>- Unity </a:t>
            </a:r>
            <a:r>
              <a:rPr lang="en-GB" sz="1200" dirty="0" err="1" smtClean="0"/>
              <a:t>Wiimote</a:t>
            </a:r>
            <a:r>
              <a:rPr lang="en-GB" sz="1200" dirty="0" smtClean="0"/>
              <a:t> API:</a:t>
            </a:r>
          </a:p>
          <a:p>
            <a:r>
              <a:rPr lang="en-GB" sz="1200" dirty="0" smtClean="0"/>
              <a:t>  https://github.com/Flafla2/Unity-Wiimote</a:t>
            </a:r>
          </a:p>
          <a:p>
            <a:r>
              <a:rPr lang="en-GB" sz="1200" dirty="0" smtClean="0"/>
              <a:t>- </a:t>
            </a:r>
            <a:r>
              <a:rPr lang="en-GB" sz="1200" dirty="0" err="1" smtClean="0"/>
              <a:t>Wiimote</a:t>
            </a:r>
            <a:r>
              <a:rPr lang="en-GB" sz="1200" dirty="0" smtClean="0"/>
              <a:t> library:</a:t>
            </a:r>
          </a:p>
          <a:p>
            <a:r>
              <a:rPr lang="en-GB" sz="1200" dirty="0" smtClean="0"/>
              <a:t>    https://github.com/BrianPeek/WiimoteLib</a:t>
            </a:r>
          </a:p>
          <a:p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90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...</a:t>
            </a:r>
            <a:endParaRPr lang="en-GB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Hand tracking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body frames</a:t>
            </a:r>
          </a:p>
          <a:p>
            <a:pPr lvl="1"/>
            <a:r>
              <a:rPr lang="en-GB" dirty="0" smtClean="0"/>
              <a:t>! – Tracking struggle when hands in front of body!</a:t>
            </a:r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Could hold coloured devices to allow different types of interactions</a:t>
            </a:r>
          </a:p>
          <a:p>
            <a:pPr lvl="1"/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RGB image (using 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276872"/>
            <a:ext cx="4104456" cy="1656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708920"/>
            <a:ext cx="1584176" cy="11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(Orientation manager)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04048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652120" y="414908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093442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2374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43" name="Flèche gauche 42"/>
          <p:cNvSpPr/>
          <p:nvPr/>
        </p:nvSpPr>
        <p:spPr>
          <a:xfrm>
            <a:off x="6660232" y="330946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916832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916832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372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 – REVISITED</a:t>
            </a:r>
            <a:endParaRPr lang="en-GB" sz="2400" b="1" dirty="0"/>
          </a:p>
        </p:txBody>
      </p:sp>
      <p:sp>
        <p:nvSpPr>
          <p:cNvPr id="46" name="Flèche vers le haut 45"/>
          <p:cNvSpPr/>
          <p:nvPr/>
        </p:nvSpPr>
        <p:spPr>
          <a:xfrm>
            <a:off x="7740352" y="414908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092280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1421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6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v2</a:t>
            </a:r>
          </a:p>
          <a:p>
            <a:pPr>
              <a:buFontTx/>
              <a:buChar char="-"/>
            </a:pPr>
            <a:r>
              <a:rPr lang="en-GB" sz="16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Windows</a:t>
            </a:r>
          </a:p>
          <a:p>
            <a:pPr lvl="1">
              <a:buFontTx/>
              <a:buChar char="-"/>
            </a:pPr>
            <a:r>
              <a:rPr lang="en-GB" sz="1600" dirty="0" smtClean="0"/>
              <a:t> Unity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SDK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SpaceBrew</a:t>
            </a:r>
            <a:endParaRPr lang="en-GB" sz="1600" dirty="0" smtClean="0"/>
          </a:p>
          <a:p>
            <a:pPr lvl="1">
              <a:buFontTx/>
              <a:buChar char="-"/>
            </a:pPr>
            <a:r>
              <a:rPr lang="en-GB" sz="1600" dirty="0" smtClean="0"/>
              <a:t> Node.js</a:t>
            </a:r>
          </a:p>
          <a:p>
            <a:endParaRPr lang="en-GB" sz="1600" dirty="0" smtClean="0"/>
          </a:p>
          <a:p>
            <a:r>
              <a:rPr lang="en-GB" sz="16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Inputs</a:t>
            </a:r>
            <a:r>
              <a:rPr lang="en-GB" sz="1600" dirty="0" smtClean="0"/>
              <a:t> from </a:t>
            </a:r>
            <a:r>
              <a:rPr lang="en-GB" sz="1600" dirty="0" err="1" smtClean="0"/>
              <a:t>Kinect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RGB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Bodies/skeletons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Process</a:t>
            </a:r>
            <a:r>
              <a:rPr lang="en-GB" sz="16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Determine heads orientation</a:t>
            </a:r>
          </a:p>
          <a:p>
            <a:pPr lvl="1">
              <a:buFontTx/>
              <a:buChar char="-"/>
            </a:pPr>
            <a:r>
              <a:rPr lang="en-GB" sz="1600" dirty="0" smtClean="0"/>
              <a:t> Detect “collisions”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Outputs</a:t>
            </a:r>
            <a:r>
              <a:rPr lang="en-GB" sz="1600" dirty="0" smtClean="0"/>
              <a:t> to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Head</a:t>
            </a:r>
          </a:p>
          <a:p>
            <a:pPr lvl="1">
              <a:buFontTx/>
              <a:buChar char="-"/>
            </a:pPr>
            <a:r>
              <a:rPr lang="en-GB" sz="1600" b="1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Orientation of </a:t>
            </a:r>
            <a:r>
              <a:rPr lang="en-GB" sz="1600" b="1" i="1" dirty="0" smtClean="0">
                <a:solidFill>
                  <a:srgbClr val="FF0000"/>
                </a:solidFill>
              </a:rPr>
              <a:t>Client </a:t>
            </a:r>
            <a:r>
              <a:rPr lang="en-GB" sz="1600" b="1" i="1" dirty="0" err="1" smtClean="0">
                <a:solidFill>
                  <a:srgbClr val="FF0000"/>
                </a:solidFill>
              </a:rPr>
              <a:t>i</a:t>
            </a:r>
            <a:r>
              <a:rPr lang="en-GB" sz="1600" b="1" i="1" dirty="0" smtClean="0">
                <a:solidFill>
                  <a:srgbClr val="FF0000"/>
                </a:solidFill>
              </a:rPr>
              <a:t> Head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GB" sz="1600" i="1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Relevant game data</a:t>
            </a:r>
          </a:p>
        </p:txBody>
      </p:sp>
      <p:sp>
        <p:nvSpPr>
          <p:cNvPr id="15" name="Accolade fermante 14"/>
          <p:cNvSpPr/>
          <p:nvPr/>
        </p:nvSpPr>
        <p:spPr>
          <a:xfrm>
            <a:off x="6876256" y="2060848"/>
            <a:ext cx="179370" cy="4320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164288" y="2132856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20272" y="2276872"/>
            <a:ext cx="1542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  <a:p>
            <a:endParaRPr lang="en-GB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(Orientation manager)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14041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4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(Gyroscope)</a:t>
            </a:r>
            <a:endParaRPr lang="en-GB" sz="1400" dirty="0" smtClean="0"/>
          </a:p>
          <a:p>
            <a:pPr lvl="2"/>
            <a:r>
              <a:rPr lang="en-GB" sz="1400" dirty="0" smtClean="0"/>
              <a:t>=&gt; Optional *</a:t>
            </a:r>
            <a:endParaRPr lang="en-GB" sz="1400" u="sng" dirty="0" smtClean="0"/>
          </a:p>
          <a:p>
            <a:pPr lvl="1">
              <a:buFontTx/>
              <a:buChar char="-"/>
            </a:pPr>
            <a:r>
              <a:rPr lang="en-GB" sz="1400" dirty="0" smtClean="0"/>
              <a:t> Screen</a:t>
            </a:r>
          </a:p>
          <a:p>
            <a:pPr lvl="1">
              <a:buFontTx/>
              <a:buChar char="-"/>
            </a:pPr>
            <a:r>
              <a:rPr lang="en-GB" sz="1400" dirty="0" smtClean="0"/>
              <a:t> Camera</a:t>
            </a:r>
          </a:p>
          <a:p>
            <a:pPr lvl="2"/>
            <a:r>
              <a:rPr lang="en-GB" sz="1400" dirty="0" smtClean="0"/>
              <a:t>=&gt; Display only</a:t>
            </a:r>
          </a:p>
          <a:p>
            <a:pPr>
              <a:buFontTx/>
              <a:buChar char="-"/>
            </a:pPr>
            <a:r>
              <a:rPr lang="en-GB" sz="14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Android</a:t>
            </a:r>
          </a:p>
          <a:p>
            <a:pPr lvl="1">
              <a:buFontTx/>
              <a:buChar char="-"/>
            </a:pPr>
            <a:r>
              <a:rPr lang="en-GB" sz="1400" dirty="0" smtClean="0"/>
              <a:t> Unity</a:t>
            </a:r>
          </a:p>
          <a:p>
            <a:endParaRPr lang="en-GB" sz="1400" dirty="0" smtClean="0"/>
          </a:p>
          <a:p>
            <a:r>
              <a:rPr lang="en-GB" sz="14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Inputs</a:t>
            </a:r>
            <a:r>
              <a:rPr lang="en-GB" sz="1400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Orientation of </a:t>
            </a:r>
            <a:r>
              <a:rPr lang="en-GB" sz="1400" b="1" i="1" dirty="0" smtClean="0">
                <a:solidFill>
                  <a:srgbClr val="FF0000"/>
                </a:solidFill>
              </a:rPr>
              <a:t>Head</a:t>
            </a:r>
          </a:p>
          <a:p>
            <a:pPr lvl="1">
              <a:buFontTx/>
              <a:buChar char="-"/>
            </a:pPr>
            <a:r>
              <a:rPr lang="en-GB" sz="1400" dirty="0" smtClean="0"/>
              <a:t> Position of </a:t>
            </a:r>
            <a:r>
              <a:rPr lang="en-GB" sz="1400" i="1" dirty="0" smtClean="0"/>
              <a:t>Head</a:t>
            </a:r>
            <a:endParaRPr lang="en-GB" sz="1400" dirty="0" smtClean="0"/>
          </a:p>
          <a:p>
            <a:pPr lvl="1">
              <a:buFontTx/>
              <a:buChar char="-"/>
            </a:pPr>
            <a:r>
              <a:rPr lang="en-GB" sz="1400" i="1" dirty="0" smtClean="0"/>
              <a:t> </a:t>
            </a:r>
            <a:r>
              <a:rPr lang="en-GB" sz="1400" dirty="0" smtClean="0"/>
              <a:t>Position of </a:t>
            </a:r>
            <a:r>
              <a:rPr lang="en-GB" sz="1400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sz="1400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Process</a:t>
            </a:r>
            <a:r>
              <a:rPr lang="en-GB" sz="14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orientation</a:t>
            </a:r>
          </a:p>
          <a:p>
            <a:pPr lvl="2"/>
            <a:r>
              <a:rPr lang="en-GB" sz="1400" dirty="0" smtClean="0"/>
              <a:t>=&gt; * Could combine with</a:t>
            </a:r>
          </a:p>
          <a:p>
            <a:pPr lvl="2"/>
            <a:r>
              <a:rPr lang="en-GB" sz="1400" dirty="0" smtClean="0"/>
              <a:t>	gyroscope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Display world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Outputs</a:t>
            </a:r>
            <a:r>
              <a:rPr lang="en-GB" sz="1400" dirty="0" smtClean="0"/>
              <a:t> to </a:t>
            </a:r>
            <a:r>
              <a:rPr lang="en-GB" sz="1400" i="1" dirty="0" smtClean="0"/>
              <a:t>Server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	(nothing)</a:t>
            </a:r>
          </a:p>
          <a:p>
            <a:pPr lvl="1">
              <a:buFontTx/>
              <a:buChar char="-"/>
            </a:pPr>
            <a:r>
              <a:rPr lang="en-GB" sz="1400" dirty="0" smtClean="0"/>
              <a:t> (Head orientation?)</a:t>
            </a:r>
            <a:endParaRPr lang="en-GB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3640" y="4680520"/>
            <a:ext cx="1844824" cy="18448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</a:t>
            </a:r>
            <a:r>
              <a:rPr lang="en-GB" strike="sngStrike" dirty="0" smtClean="0"/>
              <a:t>Provided by gyroscope (Android API)</a:t>
            </a:r>
            <a:endParaRPr lang="en-GB" dirty="0" smtClean="0"/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! - Gyroscope not reliable! (</a:t>
            </a:r>
            <a:r>
              <a:rPr lang="en-GB" b="1" dirty="0" err="1" smtClean="0">
                <a:solidFill>
                  <a:srgbClr val="FF0000"/>
                </a:solidFill>
              </a:rPr>
              <a:t>esp</a:t>
            </a:r>
            <a:r>
              <a:rPr lang="en-GB" b="1" dirty="0" smtClean="0">
                <a:solidFill>
                  <a:srgbClr val="FF0000"/>
                </a:solidFill>
              </a:rPr>
              <a:t> YAW)</a:t>
            </a:r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	=&gt; Compute from </a:t>
            </a:r>
            <a:r>
              <a:rPr lang="en-GB" b="1" dirty="0" err="1" smtClean="0">
                <a:solidFill>
                  <a:srgbClr val="FF0000"/>
                </a:solidFill>
              </a:rPr>
              <a:t>Kinect</a:t>
            </a:r>
            <a:r>
              <a:rPr lang="en-GB" b="1" dirty="0" smtClean="0">
                <a:solidFill>
                  <a:srgbClr val="FF0000"/>
                </a:solidFill>
              </a:rPr>
              <a:t> RGB images</a:t>
            </a:r>
          </a:p>
          <a:p>
            <a:pPr lvl="1">
              <a:buFontTx/>
              <a:buChar char="-"/>
            </a:pPr>
            <a:r>
              <a:rPr lang="en-GB" dirty="0" smtClean="0"/>
              <a:t> In scene: Need to be calibrated at initialisation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=&gt; Relative to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orientation</a:t>
            </a: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2200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520280"/>
            <a:ext cx="1731955" cy="211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</a:t>
            </a:r>
            <a:r>
              <a:rPr lang="en-GB" dirty="0" err="1" smtClean="0"/>
              <a:t>centered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48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determination: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RGB video feed to determine head orientation</a:t>
            </a:r>
          </a:p>
          <a:p>
            <a:pPr lvl="1">
              <a:buFontTx/>
              <a:buChar char="-"/>
            </a:pPr>
            <a:r>
              <a:rPr lang="en-GB" dirty="0" smtClean="0"/>
              <a:t> YAW</a:t>
            </a:r>
          </a:p>
          <a:p>
            <a:pPr lvl="1">
              <a:buFontTx/>
              <a:buChar char="-"/>
            </a:pPr>
            <a:r>
              <a:rPr lang="en-GB" dirty="0" smtClean="0"/>
              <a:t> PITCH</a:t>
            </a:r>
          </a:p>
          <a:p>
            <a:pPr lvl="1">
              <a:buFontTx/>
              <a:buChar char="-"/>
            </a:pPr>
            <a:r>
              <a:rPr lang="en-GB" dirty="0" smtClean="0"/>
              <a:t> ROLL</a:t>
            </a:r>
          </a:p>
          <a:p>
            <a:endParaRPr lang="en-GB" dirty="0" smtClean="0"/>
          </a:p>
          <a:p>
            <a:r>
              <a:rPr lang="en-GB" dirty="0" smtClean="0"/>
              <a:t>=&gt; PITCH &amp; ROLL can be combined/validated with gyroscope data</a:t>
            </a:r>
          </a:p>
          <a:p>
            <a:pPr marL="0" lvl="1"/>
            <a:r>
              <a:rPr lang="en-GB" dirty="0" smtClean="0">
                <a:solidFill>
                  <a:srgbClr val="FF0000"/>
                </a:solidFill>
              </a:rPr>
              <a:t>	!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world!</a:t>
            </a:r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722" y="3906912"/>
            <a:ext cx="1180158" cy="1178272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0970" y="3906595"/>
            <a:ext cx="1177410" cy="1177410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3906595"/>
            <a:ext cx="1177410" cy="1177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1277</Words>
  <Application>Microsoft Office PowerPoint</Application>
  <PresentationFormat>Affichage à l'écran (4:3)</PresentationFormat>
  <Paragraphs>322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64</cp:revision>
  <dcterms:created xsi:type="dcterms:W3CDTF">2019-05-07T03:52:35Z</dcterms:created>
  <dcterms:modified xsi:type="dcterms:W3CDTF">2019-06-11T03:50:07Z</dcterms:modified>
</cp:coreProperties>
</file>