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0" r:id="rId3"/>
    <p:sldId id="277" r:id="rId4"/>
    <p:sldId id="268" r:id="rId5"/>
    <p:sldId id="271" r:id="rId6"/>
    <p:sldId id="286" r:id="rId7"/>
    <p:sldId id="287" r:id="rId8"/>
    <p:sldId id="297" r:id="rId9"/>
    <p:sldId id="298" r:id="rId10"/>
    <p:sldId id="272" r:id="rId11"/>
    <p:sldId id="289" r:id="rId12"/>
    <p:sldId id="290" r:id="rId13"/>
    <p:sldId id="300" r:id="rId14"/>
    <p:sldId id="295" r:id="rId15"/>
    <p:sldId id="281" r:id="rId16"/>
    <p:sldId id="37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TER" initials="M" lastIdx="2" clrIdx="0">
    <p:extLst>
      <p:ext uri="{19B8F6BF-5375-455C-9EA6-DF929625EA0E}">
        <p15:presenceInfo xmlns:p15="http://schemas.microsoft.com/office/powerpoint/2012/main" userId="MA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F7FF"/>
    <a:srgbClr val="EC9B4D"/>
    <a:srgbClr val="E7E0D1"/>
    <a:srgbClr val="E6E6E6"/>
    <a:srgbClr val="FFFFCC"/>
    <a:srgbClr val="FFFFFF"/>
    <a:srgbClr val="FEEEE9"/>
    <a:srgbClr val="1C91F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Sheet1!$A$1:$A$7</cx:f>
        <cx:lvl ptCount="7">
          <cx:pt idx="0">레버리지 X2</cx:pt>
          <cx:pt idx="1">레버리지 X3  </cx:pt>
          <cx:pt idx="2">레버리지 X5    </cx:pt>
          <cx:pt idx="3">레버리지 X10    </cx:pt>
          <cx:pt idx="4">레버리지 X20</cx:pt>
          <cx:pt idx="5">레버리지 X50</cx:pt>
          <cx:pt idx="6">레버리지  X100</cx:pt>
        </cx:lvl>
      </cx:strDim>
      <cx:numDim type="val">
        <cx:f>Sheet1!$B$1:$B$7</cx:f>
        <cx:lvl ptCount="7" formatCode="G/표준">
          <cx:pt idx="0">1</cx:pt>
          <cx:pt idx="1">2</cx:pt>
          <cx:pt idx="2">5</cx:pt>
          <cx:pt idx="3">10</cx:pt>
          <cx:pt idx="4">20</cx:pt>
          <cx:pt idx="5">33.399999999999999</cx:pt>
          <cx:pt idx="6">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l" defTabSz="914400" rtl="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ko-KR" altLang="ko-KR" dirty="0">
            <a:effectLst/>
          </a:endParaRPr>
        </a:p>
      </cx:txPr>
    </cx:title>
    <cx:plotArea>
      <cx:plotAreaRegion>
        <cx:plotSurface>
          <cx:spPr>
            <a:noFill/>
            <a:ln>
              <a:noFill/>
            </a:ln>
          </cx:spPr>
        </cx:plotSurface>
        <cx:series layoutId="clusteredColumn" uniqueId="{26B42A7C-B622-44DC-AD58-D9EFD8701E32}" formatIdx="0">
          <cx:tx>
            <cx:txData>
              <cx:f>Sheet1!#REF!</cx:f>
              <cx:v/>
            </cx:txData>
          </cx:tx>
          <cx:dataPt idx="0">
            <cx:spPr>
              <a:solidFill>
                <a:srgbClr val="FF0000"/>
              </a:solidFill>
              <a:ln>
                <a:solidFill>
                  <a:srgbClr val="FF9900"/>
                </a:solidFill>
              </a:ln>
            </cx:spPr>
          </cx:dataPt>
          <cx:dataPt idx="1">
            <cx:spPr>
              <a:solidFill>
                <a:srgbClr val="FF0000"/>
              </a:solidFill>
            </cx:spPr>
          </cx:dataPt>
          <cx:dataPt idx="2">
            <cx:spPr>
              <a:solidFill>
                <a:srgbClr val="FFC000"/>
              </a:solidFill>
            </cx:spPr>
          </cx:dataPt>
          <cx:dataPt idx="3">
            <cx:spPr>
              <a:solidFill>
                <a:srgbClr val="92D050"/>
              </a:solidFill>
            </cx:spPr>
          </cx:dataPt>
          <cx:dataPt idx="4">
            <cx:spPr>
              <a:solidFill>
                <a:srgbClr val="00B050"/>
              </a:solidFill>
            </cx:spPr>
          </cx:dataPt>
          <cx:dataPt idx="5">
            <cx:spPr>
              <a:solidFill>
                <a:srgbClr val="00B0F0"/>
              </a:solidFill>
            </cx:spPr>
          </cx:dataPt>
          <cx:dataPt idx="6">
            <cx:spPr>
              <a:solidFill>
                <a:srgbClr val="FF0000"/>
              </a:solidFill>
            </cx:spPr>
          </cx:dataPt>
          <cx:dataId val="0"/>
          <cx:layoutPr>
            <cx:aggregation/>
          </cx:layoutPr>
        </cx:series>
      </cx:plotAreaRegion>
      <cx:axis id="0">
        <cx:catScaling gapWidth="0"/>
        <cx:tickLabels/>
      </cx:axis>
      <cx:axis id="1" hidden="1">
        <cx:valScaling max="100"/>
        <cx:majorGridlines>
          <cx:spPr>
            <a:ln>
              <a:noFill/>
            </a:ln>
          </cx:spPr>
        </cx:majorGridlines>
        <cx:tickLabels/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BE508E-C4C3-46FD-A1A7-E9DE0B826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313A41-2AB4-416A-AC4E-5F8CB94F22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02E5-9786-49EB-9463-3B0DADDF7B0C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4ED15-4F55-4CE1-81C9-88D89DDB4D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AD8608-2D30-4171-B5C2-0D7C95C83D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F21F0-9083-4437-A7BA-649EBEB3F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20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37496-E327-4E86-AFAB-33F92317073F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89B9B-DE6B-48F1-852E-258C18BFA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82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7373073" y="1284792"/>
            <a:ext cx="3889092" cy="4791918"/>
          </a:xfrm>
          <a:prstGeom prst="roundRect">
            <a:avLst>
              <a:gd name="adj" fmla="val 8564"/>
            </a:avLst>
          </a:prstGeom>
        </p:spPr>
      </p:sp>
    </p:spTree>
    <p:extLst>
      <p:ext uri="{BB962C8B-B14F-4D97-AF65-F5344CB8AC3E}">
        <p14:creationId xmlns:p14="http://schemas.microsoft.com/office/powerpoint/2010/main" val="267222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10">
            <a:extLst>
              <a:ext uri="{FF2B5EF4-FFF2-40B4-BE49-F238E27FC236}">
                <a16:creationId xmlns:a16="http://schemas.microsoft.com/office/drawing/2014/main" id="{082409C8-D258-40CD-8CCC-412402E4AF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2517" y="449943"/>
            <a:ext cx="11161484" cy="38608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2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45459" y="3172767"/>
            <a:ext cx="380772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45311" y="3844367"/>
            <a:ext cx="380772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73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29271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93843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코인의 현물</a:t>
            </a:r>
            <a:r>
              <a:rPr lang="en-US" altLang="ko-KR" sz="8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?</a:t>
            </a:r>
            <a:r>
              <a:rPr lang="ko-KR" altLang="en-US" sz="8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선물</a:t>
            </a:r>
            <a:r>
              <a:rPr lang="en-US" altLang="ko-KR" sz="8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?</a:t>
            </a:r>
            <a:endParaRPr lang="ko-KR" altLang="en-US" sz="8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E5C5AB-E36F-43D5-A413-4EB40B088CBA}"/>
              </a:ext>
            </a:extLst>
          </p:cNvPr>
          <p:cNvSpPr/>
          <p:nvPr/>
        </p:nvSpPr>
        <p:spPr>
          <a:xfrm>
            <a:off x="1470660" y="2940433"/>
            <a:ext cx="7661910" cy="1446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CC310-E270-456C-B47F-32714772A641}"/>
              </a:ext>
            </a:extLst>
          </p:cNvPr>
          <p:cNvSpPr txBox="1"/>
          <p:nvPr/>
        </p:nvSpPr>
        <p:spPr>
          <a:xfrm>
            <a:off x="2201228" y="3278987"/>
            <a:ext cx="62007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spc="-300" dirty="0">
                <a:solidFill>
                  <a:schemeClr val="bg1"/>
                </a:solidFill>
              </a:rPr>
              <a:t>코인의 현물과 선물의 개념</a:t>
            </a:r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43164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5139" y="1667787"/>
            <a:ext cx="3278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/>
              <a:t>선물은 포지션을 </a:t>
            </a:r>
            <a:endParaRPr lang="en-US" altLang="ko-KR" sz="3600" b="1" spc="-300" dirty="0"/>
          </a:p>
          <a:p>
            <a:r>
              <a:rPr lang="en-US" altLang="ko-KR" sz="3600" b="1" spc="-300" dirty="0"/>
              <a:t>OPEN , CLOSE</a:t>
            </a:r>
            <a:endParaRPr lang="ko-KR" altLang="en-US" sz="3600" b="1" spc="-3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665310" y="3018131"/>
            <a:ext cx="4438051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>
            <a:cxnSpLocks/>
          </p:cNvCxnSpPr>
          <p:nvPr/>
        </p:nvCxnSpPr>
        <p:spPr>
          <a:xfrm>
            <a:off x="665310" y="4750287"/>
            <a:ext cx="4438051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5459730" y="1089318"/>
            <a:ext cx="5810436" cy="4863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44B98-F0CE-1B9E-9429-FD572DD84481}"/>
              </a:ext>
            </a:extLst>
          </p:cNvPr>
          <p:cNvSpPr txBox="1"/>
          <p:nvPr/>
        </p:nvSpPr>
        <p:spPr>
          <a:xfrm>
            <a:off x="6020825" y="1689483"/>
            <a:ext cx="4783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</a:rPr>
              <a:t>선물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r>
              <a:rPr lang="ko-KR" altLang="en-US" sz="3200" spc="-300" dirty="0">
                <a:solidFill>
                  <a:schemeClr val="bg1"/>
                </a:solidFill>
              </a:rPr>
              <a:t>코인을</a:t>
            </a:r>
            <a:r>
              <a:rPr lang="ko-KR" altLang="en-US" sz="3200" b="1" spc="-300" dirty="0">
                <a:solidFill>
                  <a:schemeClr val="bg1"/>
                </a:solidFill>
              </a:rPr>
              <a:t> </a:t>
            </a:r>
            <a:r>
              <a:rPr lang="ko-KR" altLang="en-US" sz="3200" b="1" spc="-300" dirty="0" err="1">
                <a:solidFill>
                  <a:srgbClr val="FFC000"/>
                </a:solidFill>
              </a:rPr>
              <a:t>공매수</a:t>
            </a:r>
            <a:r>
              <a:rPr lang="ko-KR" altLang="en-US" sz="3200" b="1" spc="-300" dirty="0">
                <a:solidFill>
                  <a:schemeClr val="bg1"/>
                </a:solidFill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</a:rPr>
              <a:t>or</a:t>
            </a:r>
            <a:r>
              <a:rPr lang="en-US" altLang="ko-KR" sz="3200" b="1" spc="-300" dirty="0">
                <a:solidFill>
                  <a:schemeClr val="bg1"/>
                </a:solidFill>
              </a:rPr>
              <a:t> </a:t>
            </a:r>
            <a:r>
              <a:rPr lang="ko-KR" altLang="en-US" sz="3200" b="1" spc="-300" dirty="0">
                <a:solidFill>
                  <a:srgbClr val="FFFF00"/>
                </a:solidFill>
              </a:rPr>
              <a:t>공매도</a:t>
            </a:r>
            <a:endParaRPr lang="en-US" altLang="ko-KR" sz="3200" b="1" spc="-300" dirty="0">
              <a:solidFill>
                <a:srgbClr val="FFFF00"/>
              </a:solidFill>
            </a:endParaRPr>
          </a:p>
          <a:p>
            <a:r>
              <a:rPr lang="ko-KR" altLang="en-US" sz="3200" b="1" spc="-300" dirty="0" err="1">
                <a:solidFill>
                  <a:srgbClr val="FFC000"/>
                </a:solidFill>
              </a:rPr>
              <a:t>롱포지션</a:t>
            </a:r>
            <a:r>
              <a:rPr lang="ko-KR" altLang="en-US" sz="3200" b="1" spc="-300" dirty="0">
                <a:solidFill>
                  <a:schemeClr val="bg1"/>
                </a:solidFill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</a:rPr>
              <a:t>or </a:t>
            </a:r>
            <a:r>
              <a:rPr lang="en-US" altLang="ko-KR" sz="3200" b="1" spc="-300" dirty="0">
                <a:solidFill>
                  <a:schemeClr val="bg1"/>
                </a:solidFill>
              </a:rPr>
              <a:t> </a:t>
            </a:r>
            <a:r>
              <a:rPr lang="ko-KR" altLang="en-US" sz="3200" b="1" spc="-300" dirty="0" err="1">
                <a:solidFill>
                  <a:srgbClr val="FFFF00"/>
                </a:solidFill>
              </a:rPr>
              <a:t>숏포지션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을</a:t>
            </a:r>
            <a:r>
              <a:rPr lang="ko-KR" altLang="en-US" sz="3200" b="1" spc="-300" dirty="0">
                <a:solidFill>
                  <a:schemeClr val="bg1"/>
                </a:solidFill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</a:rPr>
              <a:t>오픈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C9969-B95A-34BB-1E2D-DD9F5B9F6521}"/>
              </a:ext>
            </a:extLst>
          </p:cNvPr>
          <p:cNvSpPr txBox="1"/>
          <p:nvPr/>
        </p:nvSpPr>
        <p:spPr>
          <a:xfrm>
            <a:off x="6096000" y="3859308"/>
            <a:ext cx="4620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포지션을 열다 </a:t>
            </a:r>
            <a:r>
              <a:rPr lang="en-US" altLang="ko-KR" sz="2800" spc="-300" dirty="0">
                <a:solidFill>
                  <a:schemeClr val="bg1"/>
                </a:solidFill>
                <a:latin typeface="+mj-lt"/>
              </a:rPr>
              <a:t>= </a:t>
            </a:r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개시하다 </a:t>
            </a:r>
            <a:r>
              <a:rPr lang="en-US" altLang="ko-KR" sz="2800" spc="-300" dirty="0">
                <a:solidFill>
                  <a:schemeClr val="bg1"/>
                </a:solidFill>
                <a:latin typeface="+mj-lt"/>
              </a:rPr>
              <a:t>= OPEN</a:t>
            </a:r>
          </a:p>
          <a:p>
            <a:endParaRPr lang="en-US" altLang="ko-KR" sz="2800" spc="-3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포지션을 닫다 </a:t>
            </a:r>
            <a:r>
              <a:rPr lang="en-US" altLang="ko-KR" sz="2800" spc="-300" dirty="0">
                <a:solidFill>
                  <a:schemeClr val="bg1"/>
                </a:solidFill>
                <a:latin typeface="+mj-lt"/>
              </a:rPr>
              <a:t>= </a:t>
            </a:r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청산하다 </a:t>
            </a:r>
            <a:r>
              <a:rPr lang="en-US" altLang="ko-KR" sz="2800" spc="-300" dirty="0">
                <a:solidFill>
                  <a:schemeClr val="bg1"/>
                </a:solidFill>
                <a:latin typeface="+mj-lt"/>
              </a:rPr>
              <a:t>= CLOSE</a:t>
            </a:r>
            <a:endParaRPr lang="ko-KR" altLang="en-US" sz="2800" spc="-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E6785-393E-700A-2B6B-84F8AB424B85}"/>
              </a:ext>
            </a:extLst>
          </p:cNvPr>
          <p:cNvSpPr txBox="1"/>
          <p:nvPr/>
        </p:nvSpPr>
        <p:spPr>
          <a:xfrm>
            <a:off x="1045139" y="3397558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/>
              <a:t>현물은 </a:t>
            </a:r>
            <a:endParaRPr lang="en-US" altLang="ko-KR" sz="3600" b="1" spc="-300" dirty="0"/>
          </a:p>
          <a:p>
            <a:r>
              <a:rPr lang="ko-KR" altLang="en-US" sz="3600" b="1" spc="-300" dirty="0"/>
              <a:t>매수</a:t>
            </a:r>
            <a:r>
              <a:rPr lang="en-US" altLang="ko-KR" sz="3600" b="1" spc="-300" dirty="0"/>
              <a:t>, </a:t>
            </a:r>
            <a:r>
              <a:rPr lang="ko-KR" altLang="en-US" sz="3600" b="1" spc="-300" dirty="0"/>
              <a:t>매도 </a:t>
            </a:r>
            <a:endParaRPr lang="en-US" altLang="ko-KR" sz="3600" b="1" spc="-300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D5FC3B8-091D-4BF8-46EE-60CB98852E30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18F323EA-178B-8EA2-07CB-1C30C96CF7BF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8D8A1050-4414-DDF6-B79B-0B4BCAC6682D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540A772E-AF60-66C3-B44F-065B038CDDCA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FDA1D75E-C807-0195-C2BF-27F547E9CEEB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9C34818A-1B03-1996-F6CE-9437BA987140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6130F-5877-D4B7-3F0B-13FAE1F65825}"/>
              </a:ext>
            </a:extLst>
          </p:cNvPr>
          <p:cNvSpPr txBox="1"/>
          <p:nvPr/>
        </p:nvSpPr>
        <p:spPr>
          <a:xfrm>
            <a:off x="6930483" y="1430779"/>
            <a:ext cx="4876800" cy="421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rgbClr val="00B0F0"/>
                </a:solidFill>
                <a:latin typeface="+mj-lt"/>
              </a:rPr>
              <a:t>강제 청산 </a:t>
            </a:r>
            <a:br>
              <a:rPr lang="en-US" altLang="ko-KR" sz="2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ko-KR" altLang="en-US" sz="2000" b="1" spc="-300" dirty="0">
                <a:latin typeface="+mj-lt"/>
              </a:rPr>
              <a:t>나의 선물 포지션이 강제로 청산 </a:t>
            </a:r>
            <a:r>
              <a:rPr lang="ko-KR" altLang="en-US" sz="2000" b="1" spc="-300" dirty="0" err="1">
                <a:latin typeface="+mj-lt"/>
              </a:rPr>
              <a:t>되는것</a:t>
            </a:r>
            <a:endParaRPr lang="en-US" altLang="ko-KR" sz="2000" b="1" spc="-300" dirty="0">
              <a:latin typeface="+mj-lt"/>
            </a:endParaRPr>
          </a:p>
          <a:p>
            <a:pPr algn="ctr"/>
            <a:endParaRPr lang="en-US" altLang="ko-KR" sz="2000" b="1" spc="-300" dirty="0">
              <a:latin typeface="+mj-lt"/>
            </a:endParaRPr>
          </a:p>
          <a:p>
            <a:pPr algn="ctr"/>
            <a:endParaRPr lang="en-US" altLang="ko-KR" sz="2000" b="1" spc="-300" dirty="0">
              <a:latin typeface="+mj-lt"/>
            </a:endParaRPr>
          </a:p>
          <a:p>
            <a:pPr algn="ctr"/>
            <a:endParaRPr lang="en-US" altLang="ko-KR" sz="20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레버리지를   사용하여   </a:t>
            </a:r>
            <a:r>
              <a:rPr lang="ko-KR" altLang="en-US" sz="24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매매할때</a:t>
            </a:r>
            <a:endParaRPr lang="en-US" altLang="ko-KR" sz="24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손실액이    나의   원금보다   높아지는 경우</a:t>
            </a:r>
            <a:endParaRPr lang="en-US" altLang="ko-KR" sz="24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자동으로       </a:t>
            </a:r>
            <a:r>
              <a:rPr lang="en-US" altLang="ko-KR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0</a:t>
            </a:r>
            <a:r>
              <a:rPr lang="ko-KR" altLang="en-US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원이      되며 </a:t>
            </a:r>
            <a:endParaRPr lang="en-US" altLang="ko-KR" sz="24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강제로        포지션이       청산되는 것</a:t>
            </a:r>
            <a:endParaRPr lang="en-US" altLang="ko-KR" sz="2400" spc="-3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F8058067-2195-8F87-2A37-495FE1A1FAEF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C4817A41-51EF-2DB7-7354-A7EAB3748777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B33A0B-B9EC-42F8-A9EB-B53B7DF07B6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665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407-6100-EBCB-97B7-66C86BDF4B1A}"/>
              </a:ext>
            </a:extLst>
          </p:cNvPr>
          <p:cNvSpPr txBox="1"/>
          <p:nvPr/>
        </p:nvSpPr>
        <p:spPr>
          <a:xfrm>
            <a:off x="4702830" y="384717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강제 청산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4F82F-F003-20D3-6872-5C5665E7A4DE}"/>
              </a:ext>
            </a:extLst>
          </p:cNvPr>
          <p:cNvSpPr txBox="1"/>
          <p:nvPr/>
        </p:nvSpPr>
        <p:spPr>
          <a:xfrm>
            <a:off x="1043516" y="1455924"/>
            <a:ext cx="10226650" cy="4623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BTC $40,000 </a:t>
            </a:r>
            <a:r>
              <a:rPr lang="ko-KR" altLang="en-US" sz="3200" b="1" spc="-300" dirty="0">
                <a:latin typeface="+mj-lt"/>
              </a:rPr>
              <a:t>에</a:t>
            </a:r>
            <a:r>
              <a:rPr lang="en-US" altLang="ko-KR" sz="32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altLang="ko-KR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X100</a:t>
            </a:r>
            <a:r>
              <a:rPr lang="ko-KR" altLang="en-US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배 숏</a:t>
            </a:r>
            <a:r>
              <a:rPr lang="ko-KR" altLang="en-US" sz="3200" b="1" spc="-300" dirty="0">
                <a:latin typeface="+mj-lt"/>
              </a:rPr>
              <a:t>을</a:t>
            </a:r>
            <a:r>
              <a:rPr lang="ko-KR" altLang="en-US" sz="32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3200" b="1" spc="-300" dirty="0">
                <a:latin typeface="+mj-lt"/>
              </a:rPr>
              <a:t>오픈했다면</a:t>
            </a:r>
            <a:endParaRPr lang="en-US" altLang="ko-KR" sz="32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1% </a:t>
            </a:r>
            <a:r>
              <a:rPr lang="ko-KR" altLang="en-US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하락</a:t>
            </a:r>
            <a:r>
              <a:rPr lang="ko-KR" altLang="en-US" sz="3200" b="1" spc="-300" dirty="0">
                <a:latin typeface="+mj-lt"/>
              </a:rPr>
              <a:t>으로</a:t>
            </a:r>
            <a:r>
              <a:rPr lang="ko-KR" altLang="en-US" sz="32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200" b="1" spc="-300" dirty="0">
                <a:latin typeface="+mj-lt"/>
              </a:rPr>
              <a:t>BTC</a:t>
            </a:r>
            <a:r>
              <a:rPr lang="ko-KR" altLang="en-US" sz="3200" b="1" spc="-300" dirty="0">
                <a:latin typeface="+mj-lt"/>
              </a:rPr>
              <a:t>가격이 </a:t>
            </a:r>
            <a:r>
              <a:rPr lang="en-US" altLang="ko-KR" sz="3200" b="1" spc="-300" dirty="0">
                <a:latin typeface="+mj-lt"/>
              </a:rPr>
              <a:t>$39,600</a:t>
            </a:r>
            <a:r>
              <a:rPr lang="ko-KR" altLang="en-US" sz="3200" b="1" spc="-300" dirty="0">
                <a:latin typeface="+mj-lt"/>
              </a:rPr>
              <a:t>이 되면 </a:t>
            </a:r>
            <a:r>
              <a:rPr lang="en-US" altLang="ko-KR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100% </a:t>
            </a:r>
            <a:r>
              <a:rPr lang="ko-KR" altLang="en-US" sz="34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수익</a:t>
            </a:r>
            <a:r>
              <a:rPr lang="ko-KR" altLang="en-US" sz="3200" b="1" spc="-300" dirty="0">
                <a:latin typeface="+mj-lt"/>
              </a:rPr>
              <a:t>이지만</a:t>
            </a:r>
            <a:endParaRPr lang="en-US" altLang="ko-KR" sz="32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400" b="1" spc="-300" dirty="0">
                <a:solidFill>
                  <a:srgbClr val="92D050"/>
                </a:solidFill>
                <a:latin typeface="+mj-lt"/>
              </a:rPr>
              <a:t>1%</a:t>
            </a:r>
            <a:r>
              <a:rPr lang="ko-KR" altLang="en-US" sz="3400" b="1" spc="-300" dirty="0">
                <a:solidFill>
                  <a:srgbClr val="92D050"/>
                </a:solidFill>
                <a:latin typeface="+mj-lt"/>
              </a:rPr>
              <a:t>상승</a:t>
            </a:r>
            <a:r>
              <a:rPr lang="ko-KR" altLang="en-US" sz="3200" b="1" spc="-300" dirty="0">
                <a:latin typeface="+mj-lt"/>
              </a:rPr>
              <a:t>으로</a:t>
            </a:r>
            <a:r>
              <a:rPr lang="ko-KR" altLang="en-US" sz="32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200" b="1" spc="-300" dirty="0">
                <a:latin typeface="+mj-lt"/>
              </a:rPr>
              <a:t>BTC</a:t>
            </a:r>
            <a:r>
              <a:rPr lang="ko-KR" altLang="en-US" sz="3200" b="1" spc="-300" dirty="0">
                <a:latin typeface="+mj-lt"/>
              </a:rPr>
              <a:t>가격이 </a:t>
            </a:r>
            <a:r>
              <a:rPr lang="en-US" altLang="ko-KR" sz="3200" b="1" spc="-300" dirty="0">
                <a:latin typeface="+mj-lt"/>
              </a:rPr>
              <a:t>$40,400</a:t>
            </a:r>
            <a:r>
              <a:rPr lang="ko-KR" altLang="en-US" sz="3200" b="1" spc="-300" dirty="0">
                <a:latin typeface="+mj-lt"/>
              </a:rPr>
              <a:t>이 되면 </a:t>
            </a:r>
            <a:r>
              <a:rPr lang="en-US" altLang="ko-KR" sz="3400" b="1" spc="-300" dirty="0">
                <a:solidFill>
                  <a:srgbClr val="92D050"/>
                </a:solidFill>
                <a:latin typeface="+mj-lt"/>
              </a:rPr>
              <a:t>100% </a:t>
            </a:r>
            <a:r>
              <a:rPr lang="ko-KR" altLang="en-US" sz="3400" b="1" spc="-300" dirty="0">
                <a:solidFill>
                  <a:srgbClr val="92D050"/>
                </a:solidFill>
                <a:latin typeface="+mj-lt"/>
              </a:rPr>
              <a:t>손실</a:t>
            </a:r>
            <a:r>
              <a:rPr lang="ko-KR" altLang="en-US" sz="3200" b="1" spc="-300" dirty="0">
                <a:latin typeface="+mj-lt"/>
              </a:rPr>
              <a:t>이</a:t>
            </a:r>
            <a:r>
              <a:rPr lang="ko-KR" altLang="en-US" sz="32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3200" b="1" spc="-300" dirty="0">
                <a:latin typeface="+mj-lt"/>
              </a:rPr>
              <a:t>되어</a:t>
            </a:r>
            <a:endParaRPr lang="en-US" altLang="ko-KR" sz="32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spc="-300" dirty="0">
                <a:latin typeface="+mj-lt"/>
              </a:rPr>
              <a:t>나의 원금은 </a:t>
            </a:r>
            <a:r>
              <a:rPr lang="en-US" altLang="ko-KR" sz="3200" b="1" spc="-300" dirty="0">
                <a:latin typeface="+mj-lt"/>
              </a:rPr>
              <a:t>0</a:t>
            </a:r>
            <a:r>
              <a:rPr lang="ko-KR" altLang="en-US" sz="3200" b="1" spc="-300" dirty="0">
                <a:latin typeface="+mj-lt"/>
              </a:rPr>
              <a:t>원이 되므로</a:t>
            </a:r>
            <a:endParaRPr lang="en-US" altLang="ko-KR" sz="32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spc="-300" dirty="0">
                <a:latin typeface="+mj-lt"/>
              </a:rPr>
              <a:t>더 이상 포지션을 유지할 수 없어</a:t>
            </a:r>
            <a:r>
              <a:rPr lang="ko-KR" altLang="en-US" sz="32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endParaRPr lang="en-US" altLang="ko-KR" sz="32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400" b="1" spc="-300" dirty="0">
                <a:solidFill>
                  <a:srgbClr val="FF0000"/>
                </a:solidFill>
                <a:latin typeface="+mj-lt"/>
              </a:rPr>
              <a:t>포지션이 강제로 청산</a:t>
            </a:r>
            <a:r>
              <a:rPr lang="ko-KR" altLang="en-US" sz="3200" b="1" spc="-300" dirty="0">
                <a:latin typeface="+mj-lt"/>
              </a:rPr>
              <a:t>이</a:t>
            </a:r>
            <a:r>
              <a:rPr lang="ko-KR" altLang="en-US" sz="34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3200" b="1" spc="-300" dirty="0">
                <a:latin typeface="+mj-lt"/>
              </a:rPr>
              <a:t>된다</a:t>
            </a:r>
            <a:endParaRPr lang="en-US" altLang="ko-KR" sz="3200" b="1" spc="-300" dirty="0">
              <a:latin typeface="+mj-lt"/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64803BD1-3E2A-BF05-36C3-6649449928E3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77ECE2A-B3DB-4298-CD0D-E426AE544AD3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F8058067-2195-8F87-2A37-495FE1A1FAEF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C4817A41-51EF-2DB7-7354-A7EAB3748777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95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4317D9-D40C-0DAC-5628-58D54C4C8017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1A6C9094-A23E-6130-B1A2-87FA23B489EA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95009463-F77A-9D81-A3AB-97BBF62763B3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BCB33410-E8DF-4CBE-12E6-1C54FF5DEE04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차트 28">
                <a:extLst>
                  <a:ext uri="{FF2B5EF4-FFF2-40B4-BE49-F238E27FC236}">
                    <a16:creationId xmlns:a16="http://schemas.microsoft.com/office/drawing/2014/main" id="{9978F218-D0DC-4E95-8FBA-465385ED49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6680593"/>
                  </p:ext>
                </p:extLst>
              </p:nvPr>
            </p:nvGraphicFramePr>
            <p:xfrm>
              <a:off x="1427480" y="868256"/>
              <a:ext cx="933704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9" name="차트 28">
                <a:extLst>
                  <a:ext uri="{FF2B5EF4-FFF2-40B4-BE49-F238E27FC236}">
                    <a16:creationId xmlns:a16="http://schemas.microsoft.com/office/drawing/2014/main" id="{9978F218-D0DC-4E95-8FBA-465385ED4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480" y="868256"/>
                <a:ext cx="933704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4DB5D14-AA9F-4FCC-BED5-2CC0EB351AC3}"/>
              </a:ext>
            </a:extLst>
          </p:cNvPr>
          <p:cNvSpPr txBox="1"/>
          <p:nvPr/>
        </p:nvSpPr>
        <p:spPr>
          <a:xfrm>
            <a:off x="3337560" y="388620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3200" b="1" kern="1200" dirty="0">
                <a:solidFill>
                  <a:srgbClr val="000000"/>
                </a:solidFill>
                <a:effectLst/>
                <a:latin typeface="Pretendard ExtraBold"/>
                <a:ea typeface="Pretendard ExtraBold"/>
                <a:cs typeface="+mn-cs"/>
              </a:rPr>
              <a:t>강제 청산</a:t>
            </a:r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Pretendard ExtraBold"/>
                <a:ea typeface="Pretendard ExtraBold"/>
                <a:cs typeface="+mn-cs"/>
              </a:rPr>
              <a:t> (</a:t>
            </a:r>
            <a:r>
              <a:rPr lang="ko-KR" altLang="ko-KR" sz="3200" b="1" kern="1200" spc="-300" dirty="0">
                <a:solidFill>
                  <a:srgbClr val="FF0000"/>
                </a:solidFill>
                <a:effectLst/>
                <a:latin typeface="Pretendard ExtraBold"/>
                <a:ea typeface="Pretendard"/>
                <a:cs typeface="+mn-cs"/>
              </a:rPr>
              <a:t>레버리지 </a:t>
            </a:r>
            <a:r>
              <a:rPr lang="en-US" altLang="ko-KR" sz="3200" b="1" kern="1200" spc="-300" dirty="0">
                <a:solidFill>
                  <a:srgbClr val="FF0000"/>
                </a:solidFill>
                <a:effectLst/>
                <a:latin typeface="Pretendard ExtraBold"/>
                <a:ea typeface="Pretendard"/>
                <a:cs typeface="+mn-cs"/>
              </a:rPr>
              <a:t> </a:t>
            </a:r>
            <a:r>
              <a:rPr lang="ko-KR" altLang="ko-KR" sz="3200" b="1" kern="1200" spc="-300" dirty="0">
                <a:solidFill>
                  <a:srgbClr val="FF0000"/>
                </a:solidFill>
                <a:effectLst/>
                <a:latin typeface="Pretendard ExtraBold"/>
                <a:ea typeface="Pretendard"/>
                <a:cs typeface="+mn-cs"/>
              </a:rPr>
              <a:t>청산 </a:t>
            </a:r>
            <a:r>
              <a:rPr lang="en-US" altLang="ko-KR" sz="3200" b="1" kern="1200" spc="-300" dirty="0">
                <a:solidFill>
                  <a:srgbClr val="FF0000"/>
                </a:solidFill>
                <a:effectLst/>
                <a:latin typeface="Pretendard ExtraBold"/>
                <a:ea typeface="Pretendard"/>
                <a:cs typeface="+mn-cs"/>
              </a:rPr>
              <a:t> </a:t>
            </a:r>
            <a:r>
              <a:rPr lang="ko-KR" altLang="en-US" sz="3200" b="1" spc="-300" dirty="0">
                <a:solidFill>
                  <a:srgbClr val="FF0000"/>
                </a:solidFill>
                <a:latin typeface="Pretendard ExtraBold"/>
                <a:ea typeface="Pretendard"/>
              </a:rPr>
              <a:t>위험도</a:t>
            </a:r>
            <a:r>
              <a:rPr lang="en-US" altLang="ko-KR" sz="3200" dirty="0">
                <a:effectLst/>
              </a:rPr>
              <a:t>)</a:t>
            </a:r>
            <a:endParaRPr lang="ko-KR" altLang="ko-KR" sz="3200" dirty="0">
              <a:effectLst/>
            </a:endParaRPr>
          </a:p>
        </p:txBody>
      </p:sp>
      <p:pic>
        <p:nvPicPr>
          <p:cNvPr id="6" name="그래픽 5" descr="시계 방향으로 굽은 화살표 단색으로 채워진">
            <a:extLst>
              <a:ext uri="{FF2B5EF4-FFF2-40B4-BE49-F238E27FC236}">
                <a16:creationId xmlns:a16="http://schemas.microsoft.com/office/drawing/2014/main" id="{BB87191A-4EE4-4B7A-801D-83929E00E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73099">
            <a:off x="3238408" y="784089"/>
            <a:ext cx="4175944" cy="56921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906360-ECCD-4914-B448-269ACFD69E01}"/>
              </a:ext>
            </a:extLst>
          </p:cNvPr>
          <p:cNvSpPr txBox="1"/>
          <p:nvPr/>
        </p:nvSpPr>
        <p:spPr>
          <a:xfrm>
            <a:off x="7702643" y="1453031"/>
            <a:ext cx="331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kern="1200" spc="-300" dirty="0">
                <a:solidFill>
                  <a:schemeClr val="bg2">
                    <a:lumMod val="10000"/>
                  </a:schemeClr>
                </a:solidFill>
                <a:effectLst/>
                <a:latin typeface="Pretendard ExtraBold"/>
                <a:ea typeface="Pretendard"/>
                <a:cs typeface="+mn-cs"/>
              </a:rPr>
              <a:t>레버지가 높을수록</a:t>
            </a:r>
            <a:endParaRPr lang="en-US" altLang="ko-KR" sz="3200" b="1" kern="1200" spc="-300" dirty="0">
              <a:solidFill>
                <a:schemeClr val="bg2">
                  <a:lumMod val="10000"/>
                </a:schemeClr>
              </a:solidFill>
              <a:effectLst/>
              <a:latin typeface="Pretendard ExtraBold"/>
              <a:ea typeface="Pretendar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3200" b="1" kern="1200" spc="-300" dirty="0">
                <a:solidFill>
                  <a:schemeClr val="bg2">
                    <a:lumMod val="10000"/>
                  </a:schemeClr>
                </a:solidFill>
                <a:effectLst/>
                <a:latin typeface="Pretendard ExtraBold"/>
                <a:ea typeface="Pretendard"/>
                <a:cs typeface="+mn-cs"/>
              </a:rPr>
              <a:t>청산</a:t>
            </a:r>
            <a:r>
              <a:rPr lang="en-US" altLang="ko-KR" sz="3200" b="1" kern="1200" spc="-300" dirty="0">
                <a:solidFill>
                  <a:schemeClr val="bg2">
                    <a:lumMod val="10000"/>
                  </a:schemeClr>
                </a:solidFill>
                <a:effectLst/>
                <a:latin typeface="Pretendard ExtraBold"/>
                <a:ea typeface="Pretendard"/>
                <a:cs typeface="+mn-cs"/>
              </a:rPr>
              <a:t>  </a:t>
            </a:r>
            <a:r>
              <a:rPr lang="ko-KR" altLang="en-US" sz="3200" b="1" kern="1200" spc="-300" dirty="0">
                <a:solidFill>
                  <a:schemeClr val="bg2">
                    <a:lumMod val="10000"/>
                  </a:schemeClr>
                </a:solidFill>
                <a:effectLst/>
                <a:latin typeface="Pretendard ExtraBold"/>
                <a:ea typeface="Pretendard"/>
                <a:cs typeface="+mn-cs"/>
              </a:rPr>
              <a:t>위험도 상승</a:t>
            </a:r>
            <a:endParaRPr lang="ko-KR" altLang="ko-KR" sz="320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1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407-6100-EBCB-97B7-66C86BDF4B1A}"/>
              </a:ext>
            </a:extLst>
          </p:cNvPr>
          <p:cNvSpPr txBox="1"/>
          <p:nvPr/>
        </p:nvSpPr>
        <p:spPr>
          <a:xfrm>
            <a:off x="4811033" y="15225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강제 청산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64803BD1-3E2A-BF05-36C3-6649449928E3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77ECE2A-B3DB-4298-CD0D-E426AE544AD3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F8058067-2195-8F87-2A37-495FE1A1FAEF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C4817A41-51EF-2DB7-7354-A7EAB3748777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8AC56-39F8-8AD9-5F6A-19F8CF23A70D}"/>
              </a:ext>
            </a:extLst>
          </p:cNvPr>
          <p:cNvSpPr txBox="1"/>
          <p:nvPr/>
        </p:nvSpPr>
        <p:spPr>
          <a:xfrm>
            <a:off x="3163854" y="921693"/>
            <a:ext cx="5864291" cy="555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레버리지 청산 예상가격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</a:t>
            </a:r>
            <a:r>
              <a:rPr lang="en-US" altLang="ko-KR" sz="3000" b="1" spc="-300" dirty="0">
                <a:latin typeface="+mj-lt"/>
              </a:rPr>
              <a:t>X100 </a:t>
            </a:r>
            <a:r>
              <a:rPr lang="ko-KR" altLang="en-US" sz="3000" b="1" spc="-300" dirty="0">
                <a:latin typeface="+mj-lt"/>
              </a:rPr>
              <a:t>   </a:t>
            </a:r>
            <a:r>
              <a:rPr lang="en-US" altLang="ko-KR" sz="3000" b="1" spc="-300" dirty="0">
                <a:latin typeface="+mj-lt"/>
              </a:rPr>
              <a:t>-</a:t>
            </a:r>
            <a:r>
              <a:rPr lang="ko-KR" altLang="en-US" sz="3000" b="1" spc="-300" dirty="0">
                <a:latin typeface="+mj-lt"/>
              </a:rPr>
              <a:t>         </a:t>
            </a:r>
            <a:r>
              <a:rPr lang="en-US" altLang="ko-KR" sz="3000" b="1" spc="-300" dirty="0">
                <a:latin typeface="+mj-lt"/>
              </a:rPr>
              <a:t>1%</a:t>
            </a:r>
            <a:r>
              <a:rPr lang="ko-KR" altLang="en-US" sz="3000" b="1" spc="-300" dirty="0">
                <a:latin typeface="+mj-lt"/>
              </a:rPr>
              <a:t> 초과시 청산</a:t>
            </a:r>
            <a:endParaRPr lang="en-US" altLang="ko-KR" sz="30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</a:t>
            </a:r>
            <a:r>
              <a:rPr lang="en-US" altLang="ko-KR" sz="3000" b="1" spc="-300" dirty="0">
                <a:latin typeface="+mj-lt"/>
              </a:rPr>
              <a:t> X50      -         2% </a:t>
            </a:r>
            <a:r>
              <a:rPr lang="ko-KR" altLang="en-US" sz="3000" b="1" spc="-300" dirty="0">
                <a:latin typeface="+mj-lt"/>
              </a:rPr>
              <a:t> 초과시 청산</a:t>
            </a:r>
            <a:endParaRPr lang="en-US" altLang="ko-KR" sz="3000" b="1" spc="-3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 </a:t>
            </a:r>
            <a:r>
              <a:rPr lang="en-US" altLang="ko-KR" sz="3000" b="1" spc="-300" dirty="0">
                <a:latin typeface="+mj-lt"/>
              </a:rPr>
              <a:t>X20      -          5%</a:t>
            </a:r>
            <a:r>
              <a:rPr lang="ko-KR" altLang="en-US" sz="3000" b="1" spc="-300" dirty="0">
                <a:latin typeface="+mj-lt"/>
              </a:rPr>
              <a:t> 초과시 청산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 </a:t>
            </a:r>
            <a:r>
              <a:rPr lang="en-US" altLang="ko-KR" sz="3000" b="1" spc="-300" dirty="0">
                <a:latin typeface="+mj-lt"/>
              </a:rPr>
              <a:t>X10      -        10%</a:t>
            </a:r>
            <a:r>
              <a:rPr lang="ko-KR" altLang="en-US" sz="3000" b="1" spc="-300" dirty="0">
                <a:latin typeface="+mj-lt"/>
              </a:rPr>
              <a:t>초과시 청산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 </a:t>
            </a:r>
            <a:r>
              <a:rPr lang="en-US" altLang="ko-KR" sz="3000" b="1" spc="-300" dirty="0">
                <a:latin typeface="+mj-lt"/>
              </a:rPr>
              <a:t>X5         -        20%</a:t>
            </a:r>
            <a:r>
              <a:rPr lang="ko-KR" altLang="en-US" sz="3000" b="1" spc="-300" dirty="0">
                <a:latin typeface="+mj-lt"/>
              </a:rPr>
              <a:t> 초과시 청산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 </a:t>
            </a:r>
            <a:r>
              <a:rPr lang="en-US" altLang="ko-KR" sz="3000" b="1" spc="-300" dirty="0">
                <a:latin typeface="+mj-lt"/>
              </a:rPr>
              <a:t>X3       -      33.4%</a:t>
            </a:r>
            <a:r>
              <a:rPr lang="ko-KR" altLang="en-US" sz="3000" b="1" spc="-300" dirty="0">
                <a:latin typeface="+mj-lt"/>
              </a:rPr>
              <a:t> 초과시 청산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-300" dirty="0">
                <a:latin typeface="+mj-lt"/>
              </a:rPr>
              <a:t>레버리지  </a:t>
            </a:r>
            <a:r>
              <a:rPr lang="en-US" altLang="ko-KR" sz="3000" b="1" spc="-300" dirty="0">
                <a:latin typeface="+mj-lt"/>
              </a:rPr>
              <a:t>X2</a:t>
            </a:r>
            <a:r>
              <a:rPr lang="ko-KR" altLang="en-US" sz="3000" b="1" spc="-300" dirty="0">
                <a:latin typeface="+mj-lt"/>
              </a:rPr>
              <a:t>       </a:t>
            </a:r>
            <a:r>
              <a:rPr lang="en-US" altLang="ko-KR" sz="3000" b="1" spc="-300" dirty="0">
                <a:latin typeface="+mj-lt"/>
              </a:rPr>
              <a:t>-          50%</a:t>
            </a:r>
            <a:r>
              <a:rPr lang="ko-KR" altLang="en-US" sz="3000" b="1" spc="-300" dirty="0">
                <a:latin typeface="+mj-lt"/>
              </a:rPr>
              <a:t> 초과시 청산</a:t>
            </a:r>
          </a:p>
        </p:txBody>
      </p:sp>
    </p:spTree>
    <p:extLst>
      <p:ext uri="{BB962C8B-B14F-4D97-AF65-F5344CB8AC3E}">
        <p14:creationId xmlns:p14="http://schemas.microsoft.com/office/powerpoint/2010/main" val="31966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119B2A6E-356E-49CE-B457-A1098C79BE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"/>
          <a:stretch/>
        </p:blipFill>
        <p:spPr>
          <a:xfrm>
            <a:off x="515257" y="727034"/>
            <a:ext cx="11161484" cy="38608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947708-9F95-4DA1-BB27-7768BB81E33C}"/>
              </a:ext>
            </a:extLst>
          </p:cNvPr>
          <p:cNvSpPr txBox="1"/>
          <p:nvPr/>
        </p:nvSpPr>
        <p:spPr>
          <a:xfrm>
            <a:off x="4005781" y="5357223"/>
            <a:ext cx="418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82" latinLnBrk="1"/>
            <a:r>
              <a:rPr lang="en-US" altLang="ko-KR" sz="4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55" y="1020819"/>
            <a:ext cx="7684489" cy="8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5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2137" y="5549149"/>
            <a:ext cx="3807726" cy="5760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FAB84-E470-BD8F-DAB7-83188F469F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55" y="1020819"/>
            <a:ext cx="7684489" cy="8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1D5C1E-A7C7-4FEE-AB8B-80A575335EAC}"/>
              </a:ext>
            </a:extLst>
          </p:cNvPr>
          <p:cNvSpPr/>
          <p:nvPr/>
        </p:nvSpPr>
        <p:spPr>
          <a:xfrm>
            <a:off x="6759015" y="1032644"/>
            <a:ext cx="4894521" cy="2140885"/>
          </a:xfrm>
          <a:prstGeom prst="roundRect">
            <a:avLst/>
          </a:prstGeom>
          <a:solidFill>
            <a:srgbClr val="EC9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AD0228-8259-4285-8CC6-BCAD074608A9}"/>
              </a:ext>
            </a:extLst>
          </p:cNvPr>
          <p:cNvSpPr txBox="1"/>
          <p:nvPr/>
        </p:nvSpPr>
        <p:spPr>
          <a:xfrm>
            <a:off x="8508374" y="1016644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현물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6D2F0D1-D623-47EE-AE87-69A55391E5F8}"/>
              </a:ext>
            </a:extLst>
          </p:cNvPr>
          <p:cNvSpPr/>
          <p:nvPr/>
        </p:nvSpPr>
        <p:spPr>
          <a:xfrm>
            <a:off x="6759017" y="3690171"/>
            <a:ext cx="4894521" cy="2127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A3440-AA0A-4B93-B0AD-9B51B982F66F}"/>
              </a:ext>
            </a:extLst>
          </p:cNvPr>
          <p:cNvSpPr txBox="1"/>
          <p:nvPr/>
        </p:nvSpPr>
        <p:spPr>
          <a:xfrm>
            <a:off x="8523442" y="3684907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선물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2C55E-282B-3CA5-6B15-E3FBBEC0685C}"/>
              </a:ext>
            </a:extLst>
          </p:cNvPr>
          <p:cNvSpPr txBox="1"/>
          <p:nvPr/>
        </p:nvSpPr>
        <p:spPr>
          <a:xfrm>
            <a:off x="6759015" y="1782834"/>
            <a:ext cx="4894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한방향의 매매만 가능함</a:t>
            </a:r>
            <a:endParaRPr lang="en-US" altLang="ko-KR" sz="2800" dirty="0">
              <a:solidFill>
                <a:srgbClr val="F8F6F2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상승장에서만</a:t>
            </a:r>
            <a:endParaRPr lang="en-US" altLang="ko-KR" sz="2800" dirty="0">
              <a:solidFill>
                <a:srgbClr val="F8F6F2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수익을 낼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A71A2-A1E0-4D41-914E-AB1980BC1030}"/>
              </a:ext>
            </a:extLst>
          </p:cNvPr>
          <p:cNvSpPr txBox="1"/>
          <p:nvPr/>
        </p:nvSpPr>
        <p:spPr>
          <a:xfrm>
            <a:off x="6759016" y="4443830"/>
            <a:ext cx="4894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양방향의 매매가 가능함</a:t>
            </a:r>
            <a:endParaRPr lang="en-US" altLang="ko-KR" sz="2800" dirty="0">
              <a:solidFill>
                <a:srgbClr val="F8F6F2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상승</a:t>
            </a:r>
            <a:r>
              <a:rPr lang="en-US" altLang="ko-KR" sz="2800" dirty="0">
                <a:solidFill>
                  <a:srgbClr val="F8F6F2"/>
                </a:solidFill>
              </a:rPr>
              <a:t>,</a:t>
            </a:r>
            <a:r>
              <a:rPr lang="ko-KR" altLang="en-US" sz="2800" dirty="0">
                <a:solidFill>
                  <a:srgbClr val="F8F6F2"/>
                </a:solidFill>
              </a:rPr>
              <a:t>하락에서</a:t>
            </a:r>
            <a:endParaRPr lang="en-US" altLang="ko-KR" sz="2800" dirty="0">
              <a:solidFill>
                <a:srgbClr val="F8F6F2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8F6F2"/>
                </a:solidFill>
              </a:rPr>
              <a:t>수익을</a:t>
            </a:r>
            <a:r>
              <a:rPr lang="en-US" altLang="ko-KR" sz="2800" dirty="0">
                <a:solidFill>
                  <a:srgbClr val="F8F6F2"/>
                </a:solidFill>
              </a:rPr>
              <a:t> </a:t>
            </a:r>
            <a:r>
              <a:rPr lang="ko-KR" altLang="en-US" sz="2800" dirty="0">
                <a:solidFill>
                  <a:srgbClr val="F8F6F2"/>
                </a:solidFill>
              </a:rPr>
              <a:t>낼 수 있음</a:t>
            </a: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C3F2C4C-04BC-AC74-36CD-29146D1AAEF6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F445675-D13F-A2CE-F126-4C9D1D1317D2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C559DB-6F0D-152C-5B51-B1C64B572254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288A535-843E-EBAF-11B1-BC176F8902D6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9901B623-4575-2A56-FF08-6928CAF9337A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9DF112C-9B42-B237-FCB4-831AB1C2CF89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7AC26C7-C16A-8994-9997-B2025F000C2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58A91451-AA10-5B06-1B01-C80F3AC6345D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3AE0C7-FC42-CD05-4D60-14EE81F2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" y="0"/>
            <a:ext cx="6366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 flipH="1" flipV="1">
            <a:off x="8309519" y="-3"/>
            <a:ext cx="3882481" cy="3842797"/>
          </a:xfrm>
          <a:custGeom>
            <a:avLst/>
            <a:gdLst>
              <a:gd name="connsiteX0" fmla="*/ 1078446 w 3000873"/>
              <a:gd name="connsiteY0" fmla="*/ 0 h 2970200"/>
              <a:gd name="connsiteX1" fmla="*/ 3000873 w 3000873"/>
              <a:gd name="connsiteY1" fmla="*/ 1922427 h 2970200"/>
              <a:gd name="connsiteX2" fmla="*/ 2768847 w 3000873"/>
              <a:gd name="connsiteY2" fmla="*/ 2838770 h 2970200"/>
              <a:gd name="connsiteX3" fmla="*/ 2689001 w 3000873"/>
              <a:gd name="connsiteY3" fmla="*/ 2970200 h 2970200"/>
              <a:gd name="connsiteX4" fmla="*/ 0 w 3000873"/>
              <a:gd name="connsiteY4" fmla="*/ 2970200 h 2970200"/>
              <a:gd name="connsiteX5" fmla="*/ 0 w 3000873"/>
              <a:gd name="connsiteY5" fmla="*/ 331012 h 2970200"/>
              <a:gd name="connsiteX6" fmla="*/ 3599 w 3000873"/>
              <a:gd name="connsiteY6" fmla="*/ 328321 h 2970200"/>
              <a:gd name="connsiteX7" fmla="*/ 1078446 w 3000873"/>
              <a:gd name="connsiteY7" fmla="*/ 0 h 29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873" h="2970200">
                <a:moveTo>
                  <a:pt x="1078446" y="0"/>
                </a:moveTo>
                <a:cubicBezTo>
                  <a:pt x="2140173" y="0"/>
                  <a:pt x="3000873" y="860700"/>
                  <a:pt x="3000873" y="1922427"/>
                </a:cubicBezTo>
                <a:cubicBezTo>
                  <a:pt x="3000873" y="2254217"/>
                  <a:pt x="2916820" y="2566375"/>
                  <a:pt x="2768847" y="2838770"/>
                </a:cubicBezTo>
                <a:lnTo>
                  <a:pt x="2689001" y="2970200"/>
                </a:lnTo>
                <a:lnTo>
                  <a:pt x="0" y="2970200"/>
                </a:lnTo>
                <a:lnTo>
                  <a:pt x="0" y="331012"/>
                </a:lnTo>
                <a:lnTo>
                  <a:pt x="3599" y="328321"/>
                </a:lnTo>
                <a:cubicBezTo>
                  <a:pt x="310420" y="121036"/>
                  <a:pt x="680298" y="0"/>
                  <a:pt x="107844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 rot="5400000">
            <a:off x="6695866" y="5063837"/>
            <a:ext cx="1354413" cy="1187948"/>
          </a:xfrm>
          <a:custGeom>
            <a:avLst/>
            <a:gdLst>
              <a:gd name="T0" fmla="*/ 480 w 658"/>
              <a:gd name="T1" fmla="*/ 0 h 575"/>
              <a:gd name="T2" fmla="*/ 179 w 658"/>
              <a:gd name="T3" fmla="*/ 0 h 575"/>
              <a:gd name="T4" fmla="*/ 155 w 658"/>
              <a:gd name="T5" fmla="*/ 13 h 575"/>
              <a:gd name="T6" fmla="*/ 5 w 658"/>
              <a:gd name="T7" fmla="*/ 274 h 575"/>
              <a:gd name="T8" fmla="*/ 5 w 658"/>
              <a:gd name="T9" fmla="*/ 301 h 575"/>
              <a:gd name="T10" fmla="*/ 155 w 658"/>
              <a:gd name="T11" fmla="*/ 561 h 575"/>
              <a:gd name="T12" fmla="*/ 179 w 658"/>
              <a:gd name="T13" fmla="*/ 575 h 575"/>
              <a:gd name="T14" fmla="*/ 480 w 658"/>
              <a:gd name="T15" fmla="*/ 575 h 575"/>
              <a:gd name="T16" fmla="*/ 503 w 658"/>
              <a:gd name="T17" fmla="*/ 561 h 575"/>
              <a:gd name="T18" fmla="*/ 654 w 658"/>
              <a:gd name="T19" fmla="*/ 301 h 575"/>
              <a:gd name="T20" fmla="*/ 654 w 658"/>
              <a:gd name="T21" fmla="*/ 274 h 575"/>
              <a:gd name="T22" fmla="*/ 503 w 658"/>
              <a:gd name="T23" fmla="*/ 13 h 575"/>
              <a:gd name="T24" fmla="*/ 480 w 658"/>
              <a:gd name="T25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8" h="575">
                <a:moveTo>
                  <a:pt x="48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69" y="0"/>
                  <a:pt x="160" y="5"/>
                  <a:pt x="155" y="13"/>
                </a:cubicBezTo>
                <a:cubicBezTo>
                  <a:pt x="5" y="274"/>
                  <a:pt x="5" y="274"/>
                  <a:pt x="5" y="274"/>
                </a:cubicBezTo>
                <a:cubicBezTo>
                  <a:pt x="0" y="282"/>
                  <a:pt x="0" y="292"/>
                  <a:pt x="5" y="301"/>
                </a:cubicBezTo>
                <a:cubicBezTo>
                  <a:pt x="155" y="561"/>
                  <a:pt x="155" y="561"/>
                  <a:pt x="155" y="561"/>
                </a:cubicBezTo>
                <a:cubicBezTo>
                  <a:pt x="160" y="570"/>
                  <a:pt x="169" y="575"/>
                  <a:pt x="179" y="575"/>
                </a:cubicBezTo>
                <a:cubicBezTo>
                  <a:pt x="480" y="575"/>
                  <a:pt x="480" y="575"/>
                  <a:pt x="480" y="575"/>
                </a:cubicBezTo>
                <a:cubicBezTo>
                  <a:pt x="489" y="575"/>
                  <a:pt x="498" y="570"/>
                  <a:pt x="503" y="561"/>
                </a:cubicBezTo>
                <a:cubicBezTo>
                  <a:pt x="654" y="301"/>
                  <a:pt x="654" y="301"/>
                  <a:pt x="654" y="301"/>
                </a:cubicBezTo>
                <a:cubicBezTo>
                  <a:pt x="658" y="292"/>
                  <a:pt x="658" y="282"/>
                  <a:pt x="654" y="274"/>
                </a:cubicBezTo>
                <a:cubicBezTo>
                  <a:pt x="503" y="13"/>
                  <a:pt x="503" y="13"/>
                  <a:pt x="503" y="13"/>
                </a:cubicBezTo>
                <a:cubicBezTo>
                  <a:pt x="498" y="5"/>
                  <a:pt x="489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839" y="3288401"/>
            <a:ext cx="3606462" cy="3569599"/>
          </a:xfrm>
          <a:custGeom>
            <a:avLst/>
            <a:gdLst>
              <a:gd name="connsiteX0" fmla="*/ 1078446 w 3000873"/>
              <a:gd name="connsiteY0" fmla="*/ 0 h 2970200"/>
              <a:gd name="connsiteX1" fmla="*/ 3000873 w 3000873"/>
              <a:gd name="connsiteY1" fmla="*/ 1922427 h 2970200"/>
              <a:gd name="connsiteX2" fmla="*/ 2768847 w 3000873"/>
              <a:gd name="connsiteY2" fmla="*/ 2838770 h 2970200"/>
              <a:gd name="connsiteX3" fmla="*/ 2689001 w 3000873"/>
              <a:gd name="connsiteY3" fmla="*/ 2970200 h 2970200"/>
              <a:gd name="connsiteX4" fmla="*/ 0 w 3000873"/>
              <a:gd name="connsiteY4" fmla="*/ 2970200 h 2970200"/>
              <a:gd name="connsiteX5" fmla="*/ 0 w 3000873"/>
              <a:gd name="connsiteY5" fmla="*/ 331012 h 2970200"/>
              <a:gd name="connsiteX6" fmla="*/ 3599 w 3000873"/>
              <a:gd name="connsiteY6" fmla="*/ 328321 h 2970200"/>
              <a:gd name="connsiteX7" fmla="*/ 1078446 w 3000873"/>
              <a:gd name="connsiteY7" fmla="*/ 0 h 29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873" h="2970200">
                <a:moveTo>
                  <a:pt x="1078446" y="0"/>
                </a:moveTo>
                <a:cubicBezTo>
                  <a:pt x="2140173" y="0"/>
                  <a:pt x="3000873" y="860700"/>
                  <a:pt x="3000873" y="1922427"/>
                </a:cubicBezTo>
                <a:cubicBezTo>
                  <a:pt x="3000873" y="2254217"/>
                  <a:pt x="2916820" y="2566375"/>
                  <a:pt x="2768847" y="2838770"/>
                </a:cubicBezTo>
                <a:lnTo>
                  <a:pt x="2689001" y="2970200"/>
                </a:lnTo>
                <a:lnTo>
                  <a:pt x="0" y="2970200"/>
                </a:lnTo>
                <a:lnTo>
                  <a:pt x="0" y="331012"/>
                </a:lnTo>
                <a:lnTo>
                  <a:pt x="3599" y="328321"/>
                </a:lnTo>
                <a:cubicBezTo>
                  <a:pt x="310420" y="121036"/>
                  <a:pt x="680298" y="0"/>
                  <a:pt x="107844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모서리가 둥근 직사각형 65"/>
          <p:cNvSpPr/>
          <p:nvPr/>
        </p:nvSpPr>
        <p:spPr>
          <a:xfrm>
            <a:off x="7373073" y="1284792"/>
            <a:ext cx="3889092" cy="4791918"/>
          </a:xfrm>
          <a:prstGeom prst="roundRect">
            <a:avLst>
              <a:gd name="adj" fmla="val 8251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E320A-4394-758B-EB43-B6C30DD53833}"/>
              </a:ext>
            </a:extLst>
          </p:cNvPr>
          <p:cNvSpPr txBox="1"/>
          <p:nvPr/>
        </p:nvSpPr>
        <p:spPr>
          <a:xfrm>
            <a:off x="1040780" y="121618"/>
            <a:ext cx="101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레버리지의 개념  </a:t>
            </a:r>
            <a:r>
              <a:rPr lang="en-US" altLang="ko-KR" sz="4800" b="1" spc="-300" dirty="0">
                <a:solidFill>
                  <a:schemeClr val="bg1"/>
                </a:solidFill>
              </a:rPr>
              <a:t>(feat. </a:t>
            </a:r>
            <a:r>
              <a:rPr lang="ko-KR" altLang="en-US" sz="4800" b="1" spc="-300" dirty="0" err="1">
                <a:solidFill>
                  <a:schemeClr val="bg1"/>
                </a:solidFill>
              </a:rPr>
              <a:t>공매수</a:t>
            </a:r>
            <a:r>
              <a:rPr lang="en-US" altLang="ko-KR" sz="4800" b="1" spc="-300" dirty="0">
                <a:solidFill>
                  <a:schemeClr val="bg1"/>
                </a:solidFill>
              </a:rPr>
              <a:t>, </a:t>
            </a:r>
            <a:r>
              <a:rPr lang="ko-KR" altLang="en-US" sz="4800" b="1" spc="-300" dirty="0">
                <a:solidFill>
                  <a:schemeClr val="bg1"/>
                </a:solidFill>
              </a:rPr>
              <a:t>공매도</a:t>
            </a:r>
            <a:r>
              <a:rPr lang="en-US" altLang="ko-KR" sz="4800" b="1" spc="-300" dirty="0">
                <a:solidFill>
                  <a:schemeClr val="bg1"/>
                </a:solidFill>
              </a:rPr>
              <a:t>)</a:t>
            </a:r>
            <a:endParaRPr lang="ko-KR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D983E4-A711-0F3A-FEFF-DB4CF7876934}"/>
              </a:ext>
            </a:extLst>
          </p:cNvPr>
          <p:cNvSpPr/>
          <p:nvPr/>
        </p:nvSpPr>
        <p:spPr>
          <a:xfrm>
            <a:off x="375099" y="2370411"/>
            <a:ext cx="2282274" cy="114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4B7ED1-B9DF-3A02-528F-DDD6B40CA600}"/>
              </a:ext>
            </a:extLst>
          </p:cNvPr>
          <p:cNvSpPr/>
          <p:nvPr/>
        </p:nvSpPr>
        <p:spPr>
          <a:xfrm>
            <a:off x="3825439" y="1401550"/>
            <a:ext cx="2953659" cy="1337872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F27107-23D8-0DB5-EE8F-5ED4739D0184}"/>
              </a:ext>
            </a:extLst>
          </p:cNvPr>
          <p:cNvSpPr/>
          <p:nvPr/>
        </p:nvSpPr>
        <p:spPr>
          <a:xfrm>
            <a:off x="3825441" y="3135213"/>
            <a:ext cx="2953657" cy="1291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6889-CBBC-3BF7-62E1-4A21E000EA96}"/>
              </a:ext>
            </a:extLst>
          </p:cNvPr>
          <p:cNvSpPr txBox="1"/>
          <p:nvPr/>
        </p:nvSpPr>
        <p:spPr>
          <a:xfrm>
            <a:off x="788705" y="2529746"/>
            <a:ext cx="136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선물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E95DB-2152-BD77-4047-34240B5D983B}"/>
              </a:ext>
            </a:extLst>
          </p:cNvPr>
          <p:cNvSpPr txBox="1"/>
          <p:nvPr/>
        </p:nvSpPr>
        <p:spPr>
          <a:xfrm>
            <a:off x="4194923" y="1415983"/>
            <a:ext cx="2265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err="1">
                <a:solidFill>
                  <a:schemeClr val="bg1"/>
                </a:solidFill>
              </a:rPr>
              <a:t>공매수</a:t>
            </a:r>
            <a:endParaRPr lang="en-US" altLang="ko-KR" sz="4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b="1" spc="-300" dirty="0">
                <a:solidFill>
                  <a:schemeClr val="bg1"/>
                </a:solidFill>
              </a:rPr>
              <a:t>LONG</a:t>
            </a:r>
            <a:r>
              <a:rPr lang="ko-KR" altLang="en-US" sz="4000" b="1" spc="-300" dirty="0">
                <a:solidFill>
                  <a:schemeClr val="bg1"/>
                </a:solidFill>
              </a:rPr>
              <a:t> </a:t>
            </a:r>
            <a:r>
              <a:rPr lang="en-US" altLang="ko-KR" sz="4000" b="1" spc="-300" dirty="0">
                <a:solidFill>
                  <a:schemeClr val="bg1"/>
                </a:solidFill>
              </a:rPr>
              <a:t>=</a:t>
            </a:r>
            <a:r>
              <a:rPr lang="ko-KR" altLang="en-US" sz="4000" b="1" spc="-300" dirty="0">
                <a:solidFill>
                  <a:schemeClr val="bg1"/>
                </a:solidFill>
              </a:rPr>
              <a:t> 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AB588-9056-F4FE-9C1F-038F8EB9446D}"/>
              </a:ext>
            </a:extLst>
          </p:cNvPr>
          <p:cNvSpPr txBox="1"/>
          <p:nvPr/>
        </p:nvSpPr>
        <p:spPr>
          <a:xfrm>
            <a:off x="4138700" y="3103414"/>
            <a:ext cx="237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공매도</a:t>
            </a:r>
            <a:endParaRPr lang="en-US" altLang="ko-KR" sz="4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b="1" spc="-300" dirty="0">
                <a:solidFill>
                  <a:schemeClr val="bg1"/>
                </a:solidFill>
              </a:rPr>
              <a:t>SHORT</a:t>
            </a:r>
            <a:r>
              <a:rPr lang="ko-KR" altLang="en-US" sz="4000" b="1" spc="-300" dirty="0">
                <a:solidFill>
                  <a:schemeClr val="bg1"/>
                </a:solidFill>
              </a:rPr>
              <a:t> </a:t>
            </a:r>
            <a:r>
              <a:rPr lang="en-US" altLang="ko-KR" sz="4000" b="1" spc="-300" dirty="0">
                <a:solidFill>
                  <a:schemeClr val="bg1"/>
                </a:solidFill>
              </a:rPr>
              <a:t>=</a:t>
            </a:r>
            <a:r>
              <a:rPr lang="ko-KR" altLang="en-US" sz="4000" b="1" spc="-300" dirty="0">
                <a:solidFill>
                  <a:schemeClr val="bg1"/>
                </a:solidFill>
              </a:rPr>
              <a:t> 숏</a:t>
            </a:r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5A3FE499-3E71-95A3-E964-7A9D52E55A15}"/>
              </a:ext>
            </a:extLst>
          </p:cNvPr>
          <p:cNvSpPr/>
          <p:nvPr/>
        </p:nvSpPr>
        <p:spPr>
          <a:xfrm>
            <a:off x="2695067" y="2602089"/>
            <a:ext cx="1074705" cy="830997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70E7B-DF6E-4E01-C4FB-3E8BFBBF362B}"/>
              </a:ext>
            </a:extLst>
          </p:cNvPr>
          <p:cNvSpPr txBox="1"/>
          <p:nvPr/>
        </p:nvSpPr>
        <p:spPr>
          <a:xfrm>
            <a:off x="331150" y="3903633"/>
            <a:ext cx="232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</a:rPr>
              <a:t>레버리지 </a:t>
            </a:r>
            <a:r>
              <a:rPr lang="en-US" altLang="ko-KR" sz="2800" b="1" spc="-300" dirty="0">
                <a:solidFill>
                  <a:schemeClr val="bg1"/>
                </a:solidFill>
              </a:rPr>
              <a:t>(</a:t>
            </a:r>
            <a:r>
              <a:rPr lang="ko-KR" altLang="en-US" sz="2800" b="1" spc="-300" dirty="0">
                <a:solidFill>
                  <a:schemeClr val="bg1"/>
                </a:solidFill>
              </a:rPr>
              <a:t>마진</a:t>
            </a:r>
            <a:r>
              <a:rPr lang="en-US" altLang="ko-KR" sz="2800" b="1" spc="-300" dirty="0">
                <a:solidFill>
                  <a:schemeClr val="bg1"/>
                </a:solidFill>
              </a:rPr>
              <a:t>)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21FB3-BB93-4B56-ED97-F2570D889635}"/>
              </a:ext>
            </a:extLst>
          </p:cNvPr>
          <p:cNvSpPr txBox="1"/>
          <p:nvPr/>
        </p:nvSpPr>
        <p:spPr>
          <a:xfrm>
            <a:off x="331150" y="4508956"/>
            <a:ext cx="2900315" cy="196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300" dirty="0">
                <a:solidFill>
                  <a:srgbClr val="FFFF00"/>
                </a:solidFill>
              </a:rPr>
              <a:t>나의 </a:t>
            </a:r>
            <a:r>
              <a:rPr lang="ko-KR" altLang="en-US" sz="2800" b="1" spc="-300" dirty="0" err="1">
                <a:solidFill>
                  <a:srgbClr val="FFFF00"/>
                </a:solidFill>
              </a:rPr>
              <a:t>시드를</a:t>
            </a:r>
            <a:r>
              <a:rPr lang="ko-KR" altLang="en-US" sz="2800" b="1" spc="-300" dirty="0">
                <a:solidFill>
                  <a:srgbClr val="FFFF00"/>
                </a:solidFill>
              </a:rPr>
              <a:t> 담보로 </a:t>
            </a:r>
            <a:endParaRPr lang="en-US" altLang="ko-KR" sz="2800" b="1" spc="-3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300" dirty="0">
                <a:solidFill>
                  <a:srgbClr val="FFFF00"/>
                </a:solidFill>
              </a:rPr>
              <a:t>X1</a:t>
            </a:r>
            <a:r>
              <a:rPr lang="ko-KR" altLang="en-US" sz="2800" b="1" spc="-300" dirty="0">
                <a:solidFill>
                  <a:srgbClr val="FFFF00"/>
                </a:solidFill>
              </a:rPr>
              <a:t>배   </a:t>
            </a:r>
            <a:r>
              <a:rPr lang="en-US" altLang="ko-KR" sz="2800" b="1" spc="-300" dirty="0">
                <a:solidFill>
                  <a:srgbClr val="FFFF00"/>
                </a:solidFill>
              </a:rPr>
              <a:t>~   X100</a:t>
            </a:r>
            <a:r>
              <a:rPr lang="ko-KR" altLang="en-US" sz="2800" b="1" spc="-300" dirty="0">
                <a:solidFill>
                  <a:srgbClr val="FFFF00"/>
                </a:solidFill>
              </a:rPr>
              <a:t>배로 </a:t>
            </a:r>
            <a:endParaRPr lang="en-US" altLang="ko-KR" sz="2800" b="1" spc="-3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spc="-300" dirty="0">
                <a:solidFill>
                  <a:srgbClr val="FFFF00"/>
                </a:solidFill>
              </a:rPr>
              <a:t>부채를  </a:t>
            </a:r>
            <a:r>
              <a:rPr lang="ko-KR" altLang="en-US" sz="2800" b="1" spc="-300" dirty="0" err="1">
                <a:solidFill>
                  <a:srgbClr val="FFFF00"/>
                </a:solidFill>
              </a:rPr>
              <a:t>끌어다</a:t>
            </a:r>
            <a:r>
              <a:rPr lang="ko-KR" altLang="en-US" sz="2800" b="1" spc="-300" dirty="0">
                <a:solidFill>
                  <a:srgbClr val="FFFF00"/>
                </a:solidFill>
              </a:rPr>
              <a:t>   씀</a:t>
            </a:r>
          </a:p>
        </p:txBody>
      </p:sp>
    </p:spTree>
    <p:extLst>
      <p:ext uri="{BB962C8B-B14F-4D97-AF65-F5344CB8AC3E}">
        <p14:creationId xmlns:p14="http://schemas.microsoft.com/office/powerpoint/2010/main" val="94883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230671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404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레버리지 </a:t>
            </a:r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마진</a:t>
            </a:r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65B241-08E6-4306-BAD0-61A9D9A36146}"/>
              </a:ext>
            </a:extLst>
          </p:cNvPr>
          <p:cNvSpPr txBox="1"/>
          <p:nvPr/>
        </p:nvSpPr>
        <p:spPr>
          <a:xfrm>
            <a:off x="4949798" y="2512193"/>
            <a:ext cx="66431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>
                <a:solidFill>
                  <a:schemeClr val="bg1"/>
                </a:solidFill>
              </a:rPr>
              <a:t>선물시장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공매수</a:t>
            </a:r>
            <a:r>
              <a:rPr lang="en-US" altLang="ko-KR" sz="3200" spc="-300" dirty="0">
                <a:solidFill>
                  <a:schemeClr val="bg1"/>
                </a:solidFill>
              </a:rPr>
              <a:t>(Long)</a:t>
            </a:r>
            <a:r>
              <a:rPr lang="ko-KR" altLang="en-US" sz="3200" spc="-300" dirty="0">
                <a:solidFill>
                  <a:schemeClr val="bg1"/>
                </a:solidFill>
              </a:rPr>
              <a:t>와  공매도</a:t>
            </a:r>
            <a:r>
              <a:rPr lang="en-US" altLang="ko-KR" sz="3200" spc="-300" dirty="0">
                <a:solidFill>
                  <a:schemeClr val="bg1"/>
                </a:solidFill>
              </a:rPr>
              <a:t>(Short)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66BC-6A8F-5A34-2880-08A559D51237}"/>
              </a:ext>
            </a:extLst>
          </p:cNvPr>
          <p:cNvSpPr txBox="1"/>
          <p:nvPr/>
        </p:nvSpPr>
        <p:spPr>
          <a:xfrm>
            <a:off x="4703736" y="3549360"/>
            <a:ext cx="7135287" cy="222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pc="-300" dirty="0">
                <a:solidFill>
                  <a:schemeClr val="bg1"/>
                </a:solidFill>
              </a:rPr>
              <a:t>공은 빌 공</a:t>
            </a:r>
            <a:r>
              <a:rPr lang="en-US" altLang="ko-KR" sz="3200" spc="-300" dirty="0">
                <a:solidFill>
                  <a:schemeClr val="bg1"/>
                </a:solidFill>
              </a:rPr>
              <a:t>(</a:t>
            </a:r>
            <a:r>
              <a:rPr lang="ko-KR" altLang="en-US" sz="3200" spc="-300" dirty="0">
                <a:solidFill>
                  <a:schemeClr val="bg1"/>
                </a:solidFill>
              </a:rPr>
              <a:t>空</a:t>
            </a:r>
            <a:r>
              <a:rPr lang="en-US" altLang="ko-KR" sz="3200" spc="-300" dirty="0">
                <a:solidFill>
                  <a:schemeClr val="bg1"/>
                </a:solidFill>
              </a:rPr>
              <a:t>)</a:t>
            </a:r>
            <a:r>
              <a:rPr lang="ko-KR" altLang="en-US" sz="3200" spc="-300" dirty="0">
                <a:solidFill>
                  <a:schemeClr val="bg1"/>
                </a:solidFill>
              </a:rPr>
              <a:t>자를  쓰며</a:t>
            </a:r>
            <a:endParaRPr lang="en-US" altLang="ko-KR" sz="3200" spc="-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spc="-300" dirty="0">
                <a:solidFill>
                  <a:schemeClr val="bg1"/>
                </a:solidFill>
              </a:rPr>
              <a:t>없는 돈을 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끌어다</a:t>
            </a:r>
            <a:r>
              <a:rPr lang="ko-KR" altLang="en-US" sz="3200" spc="-300" dirty="0">
                <a:solidFill>
                  <a:schemeClr val="bg1"/>
                </a:solidFill>
              </a:rPr>
              <a:t> 쓰는 것 </a:t>
            </a:r>
            <a:r>
              <a:rPr lang="en-US" altLang="ko-KR" sz="3200" spc="-300" dirty="0">
                <a:solidFill>
                  <a:srgbClr val="FFFF00"/>
                </a:solidFill>
              </a:rPr>
              <a:t>(</a:t>
            </a:r>
            <a:r>
              <a:rPr lang="ko-KR" altLang="en-US" sz="3200" spc="-300" dirty="0">
                <a:solidFill>
                  <a:srgbClr val="FFFF00"/>
                </a:solidFill>
              </a:rPr>
              <a:t>레버리지</a:t>
            </a:r>
            <a:r>
              <a:rPr lang="en-US" altLang="ko-KR" sz="3200" spc="-300" dirty="0">
                <a:solidFill>
                  <a:srgbClr val="FFFF00"/>
                </a:solidFill>
              </a:rPr>
              <a:t>, </a:t>
            </a:r>
            <a:r>
              <a:rPr lang="ko-KR" altLang="en-US" sz="3200" spc="-300" dirty="0">
                <a:solidFill>
                  <a:srgbClr val="FFFF00"/>
                </a:solidFill>
              </a:rPr>
              <a:t>빚</a:t>
            </a:r>
            <a:r>
              <a:rPr lang="en-US" altLang="ko-KR" sz="3200" spc="-300" dirty="0">
                <a:solidFill>
                  <a:srgbClr val="FFFF00"/>
                </a:solidFill>
              </a:rPr>
              <a:t>,</a:t>
            </a:r>
            <a:r>
              <a:rPr lang="ko-KR" altLang="en-US" sz="3200" spc="-300" dirty="0">
                <a:solidFill>
                  <a:srgbClr val="FFFF00"/>
                </a:solidFill>
              </a:rPr>
              <a:t>부채</a:t>
            </a:r>
            <a:r>
              <a:rPr lang="en-US" altLang="ko-KR" sz="3200" spc="-300" dirty="0">
                <a:solidFill>
                  <a:srgbClr val="FFFF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pc="-300" dirty="0">
                <a:solidFill>
                  <a:schemeClr val="bg1"/>
                </a:solidFill>
              </a:rPr>
              <a:t>이라서  </a:t>
            </a:r>
            <a:r>
              <a:rPr lang="ko-KR" altLang="en-US" sz="3200" spc="-300" dirty="0" err="1">
                <a:solidFill>
                  <a:schemeClr val="bg1"/>
                </a:solidFill>
              </a:rPr>
              <a:t>공매수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공매도라 부름</a:t>
            </a:r>
            <a:endParaRPr lang="en-US" altLang="ko-KR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440412" y="59395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+mn-ea"/>
              </a:rPr>
              <a:t>시드머니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5542001" y="59698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395726" y="593286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최종 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407-6100-EBCB-97B7-66C86BDF4B1A}"/>
              </a:ext>
            </a:extLst>
          </p:cNvPr>
          <p:cNvSpPr txBox="1"/>
          <p:nvPr/>
        </p:nvSpPr>
        <p:spPr>
          <a:xfrm>
            <a:off x="4875153" y="12069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현물거래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130F-5877-D4B7-3F0B-13FAE1F65825}"/>
              </a:ext>
            </a:extLst>
          </p:cNvPr>
          <p:cNvSpPr txBox="1"/>
          <p:nvPr/>
        </p:nvSpPr>
        <p:spPr>
          <a:xfrm>
            <a:off x="1960540" y="968894"/>
            <a:ext cx="8270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나의 </a:t>
            </a:r>
            <a:r>
              <a:rPr lang="ko-KR" altLang="en-US" sz="3000" b="1" spc="-300" dirty="0" err="1">
                <a:solidFill>
                  <a:srgbClr val="00B050"/>
                </a:solidFill>
                <a:latin typeface="+mj-lt"/>
              </a:rPr>
              <a:t>시드가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일 경우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현물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시장에서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를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를 매수하면 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endParaRPr lang="en-US" altLang="ko-KR" sz="2400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의 가격이 상승하는 퍼센트만큼 나의 </a:t>
            </a:r>
            <a:r>
              <a:rPr lang="ko-KR" altLang="en-US" sz="3000" b="1" spc="-300" dirty="0" err="1">
                <a:solidFill>
                  <a:srgbClr val="00B050"/>
                </a:solidFill>
                <a:latin typeface="+mj-lt"/>
              </a:rPr>
              <a:t>시드가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상승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함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(ex. BTC 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가격이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5%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상승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하면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,  1000$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의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5%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인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50$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수익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)</a:t>
            </a:r>
          </a:p>
          <a:p>
            <a:endParaRPr lang="en-US" altLang="ko-KR" sz="3200" spc="-300" dirty="0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같음 기호 45">
            <a:extLst>
              <a:ext uri="{FF2B5EF4-FFF2-40B4-BE49-F238E27FC236}">
                <a16:creationId xmlns:a16="http://schemas.microsoft.com/office/drawing/2014/main" id="{14B25759-27DF-B730-1C65-D2F23A5CA4EB}"/>
              </a:ext>
            </a:extLst>
          </p:cNvPr>
          <p:cNvSpPr/>
          <p:nvPr/>
        </p:nvSpPr>
        <p:spPr>
          <a:xfrm>
            <a:off x="7653092" y="4215642"/>
            <a:ext cx="1130333" cy="597659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AFAC1EE8-FECF-3B56-B39B-AB31BDE852D3}"/>
              </a:ext>
            </a:extLst>
          </p:cNvPr>
          <p:cNvSpPr/>
          <p:nvPr/>
        </p:nvSpPr>
        <p:spPr>
          <a:xfrm>
            <a:off x="3580519" y="4074897"/>
            <a:ext cx="1118652" cy="1018673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494FD01-979F-67A1-69B4-3DCA09FCF50D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578BE0E3-4976-7314-F61F-8FA7FDDDB1EE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4B6C460C-8517-0AE1-AF71-8865FFD07187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CA7A0A17-A4D5-8DF9-AECD-72EDA0CE1C6F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83EE3DC8-DCC9-4E97-9BE0-A4A986ACC226}"/>
              </a:ext>
            </a:extLst>
          </p:cNvPr>
          <p:cNvSpPr/>
          <p:nvPr/>
        </p:nvSpPr>
        <p:spPr>
          <a:xfrm>
            <a:off x="1165581" y="3621565"/>
            <a:ext cx="1965434" cy="1965434"/>
          </a:xfrm>
          <a:prstGeom prst="arc">
            <a:avLst>
              <a:gd name="adj1" fmla="val 5320067"/>
              <a:gd name="adj2" fmla="val 5309396"/>
            </a:avLst>
          </a:prstGeom>
          <a:ln w="381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F52F28ED-1E42-479C-8F06-BD7558BF095E}"/>
              </a:ext>
            </a:extLst>
          </p:cNvPr>
          <p:cNvSpPr/>
          <p:nvPr/>
        </p:nvSpPr>
        <p:spPr>
          <a:xfrm rot="5981029">
            <a:off x="5073371" y="3628220"/>
            <a:ext cx="1965434" cy="1965434"/>
          </a:xfrm>
          <a:prstGeom prst="arc">
            <a:avLst>
              <a:gd name="adj1" fmla="val 21558818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97C93C66-9CCA-495A-BDBE-90B029F83135}"/>
              </a:ext>
            </a:extLst>
          </p:cNvPr>
          <p:cNvSpPr/>
          <p:nvPr/>
        </p:nvSpPr>
        <p:spPr>
          <a:xfrm rot="19440000">
            <a:off x="5001803" y="3579328"/>
            <a:ext cx="2024397" cy="1985088"/>
          </a:xfrm>
          <a:prstGeom prst="arc">
            <a:avLst>
              <a:gd name="adj1" fmla="val 1038404"/>
              <a:gd name="adj2" fmla="val 438809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FBB5AEA3-CAD9-47D2-B2D0-52F5557884E0}"/>
              </a:ext>
            </a:extLst>
          </p:cNvPr>
          <p:cNvSpPr/>
          <p:nvPr/>
        </p:nvSpPr>
        <p:spPr>
          <a:xfrm rot="3569427">
            <a:off x="9182464" y="3628220"/>
            <a:ext cx="1965434" cy="1965434"/>
          </a:xfrm>
          <a:prstGeom prst="arc">
            <a:avLst>
              <a:gd name="adj1" fmla="val 19887094"/>
              <a:gd name="adj2" fmla="val 16420915"/>
            </a:avLst>
          </a:prstGeom>
          <a:ln w="381000">
            <a:solidFill>
              <a:srgbClr val="003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5638B9-3CFF-4201-8E65-6038B88CB2EC}"/>
              </a:ext>
            </a:extLst>
          </p:cNvPr>
          <p:cNvSpPr txBox="1"/>
          <p:nvPr/>
        </p:nvSpPr>
        <p:spPr>
          <a:xfrm>
            <a:off x="1534989" y="431189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$1000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A8EA5B-A508-43B8-8079-74C29947479D}"/>
              </a:ext>
            </a:extLst>
          </p:cNvPr>
          <p:cNvSpPr txBox="1"/>
          <p:nvPr/>
        </p:nvSpPr>
        <p:spPr>
          <a:xfrm>
            <a:off x="5749590" y="432477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93FDE0-FD15-4424-8DDF-EC9B5CEA7A1A}"/>
              </a:ext>
            </a:extLst>
          </p:cNvPr>
          <p:cNvSpPr txBox="1"/>
          <p:nvPr/>
        </p:nvSpPr>
        <p:spPr>
          <a:xfrm>
            <a:off x="9544660" y="431189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$1050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5BEA786A-ACC9-4337-B158-9A62FA66D77E}"/>
              </a:ext>
            </a:extLst>
          </p:cNvPr>
          <p:cNvSpPr/>
          <p:nvPr/>
        </p:nvSpPr>
        <p:spPr>
          <a:xfrm rot="7216294">
            <a:off x="9182465" y="3631617"/>
            <a:ext cx="1965434" cy="1965434"/>
          </a:xfrm>
          <a:prstGeom prst="arc">
            <a:avLst>
              <a:gd name="adj1" fmla="val 12674648"/>
              <a:gd name="adj2" fmla="val 16340801"/>
            </a:avLst>
          </a:prstGeom>
          <a:ln w="381000">
            <a:solidFill>
              <a:srgbClr val="1C91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B3449330-E165-47B5-9129-5C0BCD8B5451}"/>
              </a:ext>
            </a:extLst>
          </p:cNvPr>
          <p:cNvSpPr/>
          <p:nvPr/>
        </p:nvSpPr>
        <p:spPr>
          <a:xfrm>
            <a:off x="1165581" y="3621565"/>
            <a:ext cx="1965434" cy="1965434"/>
          </a:xfrm>
          <a:prstGeom prst="arc">
            <a:avLst>
              <a:gd name="adj1" fmla="val 5320067"/>
              <a:gd name="adj2" fmla="val 5309396"/>
            </a:avLst>
          </a:prstGeom>
          <a:ln w="381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31142-DB69-48FB-BC01-90407F056BEE}"/>
              </a:ext>
            </a:extLst>
          </p:cNvPr>
          <p:cNvSpPr txBox="1"/>
          <p:nvPr/>
        </p:nvSpPr>
        <p:spPr>
          <a:xfrm>
            <a:off x="1534989" y="431189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$1000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440412" y="59395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+mn-ea"/>
              </a:rPr>
              <a:t>시드머니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55F3CEC-FC69-4870-9366-855911E79747}"/>
              </a:ext>
            </a:extLst>
          </p:cNvPr>
          <p:cNvSpPr/>
          <p:nvPr/>
        </p:nvSpPr>
        <p:spPr>
          <a:xfrm rot="5981029">
            <a:off x="5073371" y="3628220"/>
            <a:ext cx="1965434" cy="1965434"/>
          </a:xfrm>
          <a:prstGeom prst="arc">
            <a:avLst>
              <a:gd name="adj1" fmla="val 21558818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12066-1176-4F18-BF38-AA1B8A765100}"/>
              </a:ext>
            </a:extLst>
          </p:cNvPr>
          <p:cNvSpPr txBox="1"/>
          <p:nvPr/>
        </p:nvSpPr>
        <p:spPr>
          <a:xfrm>
            <a:off x="5749590" y="432477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5542001" y="59698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손실률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82C16ABF-549F-4DB8-BD12-EB8ADF2E7D55}"/>
              </a:ext>
            </a:extLst>
          </p:cNvPr>
          <p:cNvSpPr/>
          <p:nvPr/>
        </p:nvSpPr>
        <p:spPr>
          <a:xfrm rot="5400000">
            <a:off x="9175252" y="3621565"/>
            <a:ext cx="1965434" cy="1965434"/>
          </a:xfrm>
          <a:prstGeom prst="arc">
            <a:avLst>
              <a:gd name="adj1" fmla="val 14483547"/>
              <a:gd name="adj2" fmla="val 18377933"/>
            </a:avLst>
          </a:prstGeom>
          <a:ln w="254000">
            <a:solidFill>
              <a:srgbClr val="1C91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08314-9769-47A6-87EE-27AC3217ED6E}"/>
              </a:ext>
            </a:extLst>
          </p:cNvPr>
          <p:cNvSpPr txBox="1"/>
          <p:nvPr/>
        </p:nvSpPr>
        <p:spPr>
          <a:xfrm>
            <a:off x="9648855" y="4311894"/>
            <a:ext cx="101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$950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395726" y="593286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최종 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E968258-37D6-FDBB-769C-1798CA449BE3}"/>
              </a:ext>
            </a:extLst>
          </p:cNvPr>
          <p:cNvSpPr/>
          <p:nvPr/>
        </p:nvSpPr>
        <p:spPr>
          <a:xfrm rot="19440000">
            <a:off x="5001803" y="3579328"/>
            <a:ext cx="2024397" cy="1985088"/>
          </a:xfrm>
          <a:prstGeom prst="arc">
            <a:avLst>
              <a:gd name="adj1" fmla="val 1038404"/>
              <a:gd name="adj2" fmla="val 438809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E68B5669-924F-4C50-2510-07944FFCCA3E}"/>
              </a:ext>
            </a:extLst>
          </p:cNvPr>
          <p:cNvSpPr/>
          <p:nvPr/>
        </p:nvSpPr>
        <p:spPr>
          <a:xfrm rot="3569427">
            <a:off x="9182464" y="3628220"/>
            <a:ext cx="1965434" cy="1965434"/>
          </a:xfrm>
          <a:prstGeom prst="arc">
            <a:avLst>
              <a:gd name="adj1" fmla="val 19887094"/>
              <a:gd name="adj2" fmla="val 16420915"/>
            </a:avLst>
          </a:prstGeom>
          <a:ln w="381000">
            <a:solidFill>
              <a:srgbClr val="003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id="{920AF550-0035-0734-54B2-E46AD1D5C3DA}"/>
              </a:ext>
            </a:extLst>
          </p:cNvPr>
          <p:cNvSpPr/>
          <p:nvPr/>
        </p:nvSpPr>
        <p:spPr>
          <a:xfrm>
            <a:off x="3665373" y="4042426"/>
            <a:ext cx="1019367" cy="97856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2BA359E1-6AA8-9725-185D-DAF8DF6B833F}"/>
              </a:ext>
            </a:extLst>
          </p:cNvPr>
          <p:cNvSpPr/>
          <p:nvPr/>
        </p:nvSpPr>
        <p:spPr>
          <a:xfrm>
            <a:off x="7653092" y="4215642"/>
            <a:ext cx="1130333" cy="59765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5BD9-B586-8D7A-B4E8-C70951C821B0}"/>
              </a:ext>
            </a:extLst>
          </p:cNvPr>
          <p:cNvSpPr txBox="1"/>
          <p:nvPr/>
        </p:nvSpPr>
        <p:spPr>
          <a:xfrm>
            <a:off x="1960540" y="968894"/>
            <a:ext cx="8270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나의 </a:t>
            </a:r>
            <a:r>
              <a:rPr lang="ko-KR" altLang="en-US" sz="3000" b="1" spc="-300" dirty="0" err="1">
                <a:solidFill>
                  <a:srgbClr val="00B050"/>
                </a:solidFill>
                <a:latin typeface="+mj-lt"/>
              </a:rPr>
              <a:t>시드가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일 경우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현물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시장에서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를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를 매수하면 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endParaRPr lang="en-US" altLang="ko-KR" sz="2400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의 가격이 상승하는 퍼센트만큼 나의 </a:t>
            </a:r>
            <a:r>
              <a:rPr lang="ko-KR" altLang="en-US" sz="3000" b="1" spc="-300" dirty="0" err="1">
                <a:solidFill>
                  <a:srgbClr val="00B050"/>
                </a:solidFill>
                <a:latin typeface="+mj-lt"/>
              </a:rPr>
              <a:t>시드가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 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하락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함</a:t>
            </a:r>
            <a:endParaRPr lang="en-US" altLang="ko-KR" sz="3000" b="1" spc="-3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(ex. BTC 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가격이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5%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하락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하면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,  1000$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의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5%</a:t>
            </a:r>
            <a:r>
              <a:rPr lang="ko-KR" altLang="en-US" sz="3000" b="1" spc="-300" dirty="0">
                <a:solidFill>
                  <a:srgbClr val="00B050"/>
                </a:solidFill>
                <a:latin typeface="+mj-lt"/>
              </a:rPr>
              <a:t>인 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50$ </a:t>
            </a:r>
            <a:r>
              <a:rPr lang="ko-KR" altLang="en-US" sz="3000" b="1" spc="-300" dirty="0">
                <a:solidFill>
                  <a:srgbClr val="FF0000"/>
                </a:solidFill>
                <a:latin typeface="+mj-lt"/>
              </a:rPr>
              <a:t>손실</a:t>
            </a:r>
            <a:r>
              <a:rPr lang="en-US" altLang="ko-KR" sz="3000" b="1" spc="-300" dirty="0">
                <a:solidFill>
                  <a:srgbClr val="00B050"/>
                </a:solidFill>
                <a:latin typeface="+mj-lt"/>
              </a:rPr>
              <a:t>)</a:t>
            </a:r>
          </a:p>
          <a:p>
            <a:endParaRPr lang="en-US" altLang="ko-KR" sz="3200" spc="-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870C7-F453-CF82-4458-383D6A981E1E}"/>
              </a:ext>
            </a:extLst>
          </p:cNvPr>
          <p:cNvSpPr txBox="1"/>
          <p:nvPr/>
        </p:nvSpPr>
        <p:spPr>
          <a:xfrm>
            <a:off x="4875153" y="12069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현물거래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4317D9-D40C-0DAC-5628-58D54C4C8017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1A6C9094-A23E-6130-B1A2-87FA23B489EA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95009463-F77A-9D81-A3AB-97BBF62763B3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BCB33410-E8DF-4CBE-12E6-1C54FF5DEE04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759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407-6100-EBCB-97B7-66C86BDF4B1A}"/>
              </a:ext>
            </a:extLst>
          </p:cNvPr>
          <p:cNvSpPr txBox="1"/>
          <p:nvPr/>
        </p:nvSpPr>
        <p:spPr>
          <a:xfrm>
            <a:off x="4421662" y="152252"/>
            <a:ext cx="404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레버리지 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ko-KR" altLang="en-US" sz="4400" b="1" dirty="0">
                <a:latin typeface="+mj-ea"/>
                <a:ea typeface="+mj-ea"/>
              </a:rPr>
              <a:t>마진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ko-KR" altLang="en-US" sz="44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130F-5877-D4B7-3F0B-13FAE1F65825}"/>
              </a:ext>
            </a:extLst>
          </p:cNvPr>
          <p:cNvSpPr txBox="1"/>
          <p:nvPr/>
        </p:nvSpPr>
        <p:spPr>
          <a:xfrm>
            <a:off x="2097149" y="924580"/>
            <a:ext cx="79977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투자시드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 /  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레버리지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X5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</a:t>
            </a:r>
            <a:endParaRPr lang="en-US" altLang="ko-KR" sz="3000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으로 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5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배 </a:t>
            </a:r>
            <a:r>
              <a:rPr lang="ko-KR" altLang="en-US" sz="3000" b="1" spc="-3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공매수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롱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을 </a:t>
            </a:r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했을때</a:t>
            </a:r>
            <a:endParaRPr lang="en-US" altLang="ko-KR" sz="30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ko-KR" sz="3000" b="1" spc="-300" dirty="0">
              <a:solidFill>
                <a:srgbClr val="92D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가격이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10% </a:t>
            </a:r>
            <a:r>
              <a:rPr lang="ko-KR" altLang="en-US" sz="3000" b="1" spc="-300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상승시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수익률은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50%</a:t>
            </a:r>
          </a:p>
          <a:p>
            <a:pPr algn="ctr"/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원래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의 수익이지만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5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 </a:t>
            </a:r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공매수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롱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이라 </a:t>
            </a:r>
            <a:r>
              <a:rPr lang="en-US" altLang="ko-KR" sz="30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$500 </a:t>
            </a:r>
            <a:r>
              <a:rPr lang="ko-KR" altLang="en-US" sz="30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수익</a:t>
            </a:r>
            <a:endParaRPr lang="en-US" altLang="ko-KR" sz="3200" spc="-3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4F82F-F003-20D3-6872-5C5665E7A4DE}"/>
              </a:ext>
            </a:extLst>
          </p:cNvPr>
          <p:cNvSpPr txBox="1"/>
          <p:nvPr/>
        </p:nvSpPr>
        <p:spPr>
          <a:xfrm>
            <a:off x="2097149" y="3429000"/>
            <a:ext cx="7997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투자시드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 /  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레버리지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X5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</a:t>
            </a:r>
            <a:endParaRPr lang="en-US" altLang="ko-KR" sz="3000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으로 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5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배 </a:t>
            </a:r>
            <a:r>
              <a:rPr lang="ko-KR" altLang="en-US" sz="3000" b="1" spc="-3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공매수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롱</a:t>
            </a:r>
            <a:r>
              <a:rPr lang="en-US" altLang="ko-KR" sz="30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을 </a:t>
            </a:r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했을때</a:t>
            </a:r>
            <a:endParaRPr lang="en-US" altLang="ko-KR" sz="30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ko-KR" sz="30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ko-KR" sz="3000" b="1" spc="-300" dirty="0">
              <a:solidFill>
                <a:srgbClr val="92D050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BTC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가격이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10% </a:t>
            </a:r>
            <a:r>
              <a:rPr lang="ko-KR" altLang="en-US" sz="3000" b="1" spc="-300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하락시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손실률은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50%</a:t>
            </a:r>
          </a:p>
          <a:p>
            <a:pPr algn="ctr"/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원래 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의 손실이지만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5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 </a:t>
            </a:r>
            <a:r>
              <a:rPr lang="ko-KR" altLang="en-US" sz="30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공매수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롱</a:t>
            </a:r>
            <a:r>
              <a:rPr lang="en-US" altLang="ko-KR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  <a:r>
              <a:rPr lang="ko-KR" altLang="en-US" sz="30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이라 </a:t>
            </a:r>
            <a:r>
              <a:rPr lang="en-US" altLang="ko-KR" sz="30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$500 </a:t>
            </a:r>
            <a:r>
              <a:rPr lang="ko-KR" altLang="en-US" sz="3000" b="1" spc="-3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손실</a:t>
            </a:r>
            <a:endParaRPr lang="en-US" altLang="ko-KR" sz="3200" spc="-3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64803BD1-3E2A-BF05-36C3-6649449928E3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77ECE2A-B3DB-4298-CD0D-E426AE544AD3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F8058067-2195-8F87-2A37-495FE1A1FAEF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C4817A41-51EF-2DB7-7354-A7EAB3748777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603894-A45C-21C2-183F-F1D950D91C6F}"/>
              </a:ext>
            </a:extLst>
          </p:cNvPr>
          <p:cNvCxnSpPr/>
          <p:nvPr/>
        </p:nvCxnSpPr>
        <p:spPr>
          <a:xfrm>
            <a:off x="3316558" y="462932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B3449330-E165-47B5-9129-5C0BCD8B5451}"/>
              </a:ext>
            </a:extLst>
          </p:cNvPr>
          <p:cNvSpPr/>
          <p:nvPr/>
        </p:nvSpPr>
        <p:spPr>
          <a:xfrm>
            <a:off x="1074234" y="3602257"/>
            <a:ext cx="1965434" cy="1965434"/>
          </a:xfrm>
          <a:prstGeom prst="arc">
            <a:avLst>
              <a:gd name="adj1" fmla="val 5320067"/>
              <a:gd name="adj2" fmla="val 5309396"/>
            </a:avLst>
          </a:prstGeom>
          <a:ln w="381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31142-DB69-48FB-BC01-90407F056BEE}"/>
              </a:ext>
            </a:extLst>
          </p:cNvPr>
          <p:cNvSpPr txBox="1"/>
          <p:nvPr/>
        </p:nvSpPr>
        <p:spPr>
          <a:xfrm>
            <a:off x="1443642" y="4292586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$1000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349065" y="5920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+mn-ea"/>
              </a:rPr>
              <a:t>투자시드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55F3CEC-FC69-4870-9366-855911E79747}"/>
              </a:ext>
            </a:extLst>
          </p:cNvPr>
          <p:cNvSpPr/>
          <p:nvPr/>
        </p:nvSpPr>
        <p:spPr>
          <a:xfrm rot="5981029">
            <a:off x="4982024" y="3608912"/>
            <a:ext cx="1965434" cy="1965434"/>
          </a:xfrm>
          <a:prstGeom prst="arc">
            <a:avLst>
              <a:gd name="adj1" fmla="val 21558818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12066-1176-4F18-BF38-AA1B8A765100}"/>
              </a:ext>
            </a:extLst>
          </p:cNvPr>
          <p:cNvSpPr txBox="1"/>
          <p:nvPr/>
        </p:nvSpPr>
        <p:spPr>
          <a:xfrm>
            <a:off x="5223993" y="4198620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0474D"/>
                </a:solidFill>
              </a:rPr>
              <a:t>레버리지</a:t>
            </a:r>
            <a:r>
              <a:rPr lang="en-US" altLang="ko-KR" sz="2000" b="1" dirty="0">
                <a:solidFill>
                  <a:srgbClr val="40474D"/>
                </a:solidFill>
              </a:rPr>
              <a:t>X5</a:t>
            </a:r>
          </a:p>
          <a:p>
            <a:pPr algn="ctr"/>
            <a:r>
              <a:rPr lang="ko-KR" altLang="en-US" sz="2000" dirty="0">
                <a:solidFill>
                  <a:srgbClr val="40474D"/>
                </a:solidFill>
              </a:rPr>
              <a:t>수익률</a:t>
            </a:r>
            <a:r>
              <a:rPr lang="ko-KR" altLang="en-US" sz="2000" b="1" dirty="0">
                <a:solidFill>
                  <a:srgbClr val="40474D"/>
                </a:solidFill>
              </a:rPr>
              <a:t> </a:t>
            </a:r>
            <a:r>
              <a:rPr lang="en-US" altLang="ko-KR" sz="2000" b="1" dirty="0">
                <a:solidFill>
                  <a:srgbClr val="40474D"/>
                </a:solidFill>
              </a:rPr>
              <a:t>10%</a:t>
            </a:r>
          </a:p>
          <a:p>
            <a:pPr algn="ctr"/>
            <a:r>
              <a:rPr lang="en-US" altLang="ko-KR" sz="2000" b="1" dirty="0">
                <a:solidFill>
                  <a:srgbClr val="40474D"/>
                </a:solidFill>
              </a:rPr>
              <a:t>50%</a:t>
            </a:r>
            <a:endParaRPr lang="ko-KR" altLang="en-US" sz="20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4697104" y="581938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+mn-ea"/>
              </a:rPr>
              <a:t>레버리지</a:t>
            </a:r>
            <a:r>
              <a:rPr lang="en-US" altLang="ko-KR" sz="2400" dirty="0">
                <a:latin typeface="+mn-ea"/>
              </a:rPr>
              <a:t>+</a:t>
            </a:r>
            <a:r>
              <a:rPr lang="ko-KR" altLang="en-US" sz="2400" dirty="0">
                <a:latin typeface="+mn-ea"/>
              </a:rPr>
              <a:t>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82C16ABF-549F-4DB8-BD12-EB8ADF2E7D55}"/>
              </a:ext>
            </a:extLst>
          </p:cNvPr>
          <p:cNvSpPr/>
          <p:nvPr/>
        </p:nvSpPr>
        <p:spPr>
          <a:xfrm rot="1631377">
            <a:off x="8948467" y="3399055"/>
            <a:ext cx="2340000" cy="2340000"/>
          </a:xfrm>
          <a:prstGeom prst="arc">
            <a:avLst>
              <a:gd name="adj1" fmla="val 14631685"/>
              <a:gd name="adj2" fmla="val 3640441"/>
            </a:avLst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08314-9769-47A6-87EE-27AC3217ED6E}"/>
              </a:ext>
            </a:extLst>
          </p:cNvPr>
          <p:cNvSpPr txBox="1"/>
          <p:nvPr/>
        </p:nvSpPr>
        <p:spPr>
          <a:xfrm>
            <a:off x="9453313" y="4292586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$1500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304379" y="591355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최종 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E968258-37D6-FDBB-769C-1798CA449BE3}"/>
              </a:ext>
            </a:extLst>
          </p:cNvPr>
          <p:cNvSpPr/>
          <p:nvPr/>
        </p:nvSpPr>
        <p:spPr>
          <a:xfrm rot="19440000">
            <a:off x="4914348" y="3592428"/>
            <a:ext cx="2024397" cy="1985088"/>
          </a:xfrm>
          <a:prstGeom prst="arc">
            <a:avLst>
              <a:gd name="adj1" fmla="val 18488447"/>
              <a:gd name="adj2" fmla="val 7585550"/>
            </a:avLst>
          </a:prstGeom>
          <a:ln w="381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E68B5669-924F-4C50-2510-07944FFCCA3E}"/>
              </a:ext>
            </a:extLst>
          </p:cNvPr>
          <p:cNvSpPr/>
          <p:nvPr/>
        </p:nvSpPr>
        <p:spPr>
          <a:xfrm rot="3569427">
            <a:off x="9083905" y="3595820"/>
            <a:ext cx="1965434" cy="1965434"/>
          </a:xfrm>
          <a:prstGeom prst="arc">
            <a:avLst>
              <a:gd name="adj1" fmla="val 19887094"/>
              <a:gd name="adj2" fmla="val 19875687"/>
            </a:avLst>
          </a:prstGeom>
          <a:ln w="381000" cap="rnd">
            <a:solidFill>
              <a:srgbClr val="0035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4317D9-D40C-0DAC-5628-58D54C4C8017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1A6C9094-A23E-6130-B1A2-87FA23B489EA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95009463-F77A-9D81-A3AB-97BBF62763B3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BCB33410-E8DF-4CBE-12E6-1C54FF5DEE04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같음 기호 43">
            <a:extLst>
              <a:ext uri="{FF2B5EF4-FFF2-40B4-BE49-F238E27FC236}">
                <a16:creationId xmlns:a16="http://schemas.microsoft.com/office/drawing/2014/main" id="{E29EDF74-B1FB-482C-B68A-10094EAE0F4C}"/>
              </a:ext>
            </a:extLst>
          </p:cNvPr>
          <p:cNvSpPr/>
          <p:nvPr/>
        </p:nvSpPr>
        <p:spPr>
          <a:xfrm>
            <a:off x="7504232" y="4236916"/>
            <a:ext cx="1130333" cy="597659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805313B1-7883-4BC9-B4DB-E1067714A1BF}"/>
              </a:ext>
            </a:extLst>
          </p:cNvPr>
          <p:cNvSpPr/>
          <p:nvPr/>
        </p:nvSpPr>
        <p:spPr>
          <a:xfrm>
            <a:off x="3431659" y="4096171"/>
            <a:ext cx="1118652" cy="1018673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912943-8D31-48C5-B291-2C8BB2ED24F2}"/>
              </a:ext>
            </a:extLst>
          </p:cNvPr>
          <p:cNvSpPr txBox="1"/>
          <p:nvPr/>
        </p:nvSpPr>
        <p:spPr>
          <a:xfrm>
            <a:off x="1862275" y="979945"/>
            <a:ext cx="88176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공매수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롱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 +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상승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공매도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숏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 +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하락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투자시드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 ,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수익률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10%,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레버리지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X 5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altLang="ko-KR" sz="2800" b="1" spc="-300" dirty="0">
                <a:solidFill>
                  <a:srgbClr val="92D050"/>
                </a:solidFill>
                <a:latin typeface="+mj-lt"/>
              </a:rPr>
              <a:t>$1000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+ (10% X 5) </a:t>
            </a:r>
          </a:p>
          <a:p>
            <a:pPr algn="ctr"/>
            <a:r>
              <a:rPr lang="en-US" altLang="ko-KR" sz="2800" b="1" spc="-300" dirty="0">
                <a:solidFill>
                  <a:srgbClr val="92D050"/>
                </a:solidFill>
                <a:latin typeface="+mj-lt"/>
              </a:rPr>
              <a:t>$1000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+ 50% = </a:t>
            </a:r>
            <a:r>
              <a:rPr lang="en-US" altLang="ko-KR" sz="3600" b="1" spc="-300" dirty="0">
                <a:solidFill>
                  <a:srgbClr val="FF0000"/>
                </a:solidFill>
                <a:latin typeface="+mj-lt"/>
              </a:rPr>
              <a:t>$1500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F80B22-7C1E-452A-A76C-BCF8BEADE3D8}"/>
              </a:ext>
            </a:extLst>
          </p:cNvPr>
          <p:cNvSpPr txBox="1"/>
          <p:nvPr/>
        </p:nvSpPr>
        <p:spPr>
          <a:xfrm>
            <a:off x="4421662" y="152252"/>
            <a:ext cx="404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레버리지 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ko-KR" altLang="en-US" sz="4400" b="1" dirty="0">
                <a:latin typeface="+mj-ea"/>
                <a:ea typeface="+mj-ea"/>
              </a:rPr>
              <a:t>마진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ko-KR" altLang="en-US" sz="44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9181C0-47BA-4651-BE11-1EBD3F18B748}"/>
              </a:ext>
            </a:extLst>
          </p:cNvPr>
          <p:cNvSpPr txBox="1"/>
          <p:nvPr/>
        </p:nvSpPr>
        <p:spPr>
          <a:xfrm>
            <a:off x="7328836" y="1008353"/>
            <a:ext cx="1712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ko-KR" altLang="en-US" sz="4400" b="1" dirty="0">
                <a:solidFill>
                  <a:srgbClr val="FF0000"/>
                </a:solidFill>
                <a:latin typeface="+mj-ea"/>
                <a:ea typeface="+mj-ea"/>
              </a:rPr>
              <a:t>성공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2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B3449330-E165-47B5-9129-5C0BCD8B5451}"/>
              </a:ext>
            </a:extLst>
          </p:cNvPr>
          <p:cNvSpPr/>
          <p:nvPr/>
        </p:nvSpPr>
        <p:spPr>
          <a:xfrm>
            <a:off x="1074234" y="3602257"/>
            <a:ext cx="1965434" cy="1965434"/>
          </a:xfrm>
          <a:prstGeom prst="arc">
            <a:avLst>
              <a:gd name="adj1" fmla="val 5320067"/>
              <a:gd name="adj2" fmla="val 5312451"/>
            </a:avLst>
          </a:prstGeom>
          <a:ln w="381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31142-DB69-48FB-BC01-90407F056BEE}"/>
              </a:ext>
            </a:extLst>
          </p:cNvPr>
          <p:cNvSpPr txBox="1"/>
          <p:nvPr/>
        </p:nvSpPr>
        <p:spPr>
          <a:xfrm>
            <a:off x="1443642" y="4292586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$1000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9D9B700-DD79-41E8-B09D-8ECD93FF46B0}"/>
              </a:ext>
            </a:extLst>
          </p:cNvPr>
          <p:cNvSpPr txBox="1"/>
          <p:nvPr/>
        </p:nvSpPr>
        <p:spPr>
          <a:xfrm>
            <a:off x="1349065" y="5920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+mn-ea"/>
              </a:rPr>
              <a:t>투자시드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55F3CEC-FC69-4870-9366-855911E79747}"/>
              </a:ext>
            </a:extLst>
          </p:cNvPr>
          <p:cNvSpPr/>
          <p:nvPr/>
        </p:nvSpPr>
        <p:spPr>
          <a:xfrm rot="5981029">
            <a:off x="4982024" y="3608912"/>
            <a:ext cx="1965434" cy="1965434"/>
          </a:xfrm>
          <a:prstGeom prst="arc">
            <a:avLst>
              <a:gd name="adj1" fmla="val 21558818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12066-1176-4F18-BF38-AA1B8A765100}"/>
              </a:ext>
            </a:extLst>
          </p:cNvPr>
          <p:cNvSpPr txBox="1"/>
          <p:nvPr/>
        </p:nvSpPr>
        <p:spPr>
          <a:xfrm>
            <a:off x="5223993" y="4198620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0474D"/>
                </a:solidFill>
              </a:rPr>
              <a:t>레버리지</a:t>
            </a:r>
            <a:r>
              <a:rPr lang="en-US" altLang="ko-KR" sz="2000" b="1" dirty="0">
                <a:solidFill>
                  <a:srgbClr val="40474D"/>
                </a:solidFill>
              </a:rPr>
              <a:t>X5</a:t>
            </a:r>
          </a:p>
          <a:p>
            <a:pPr algn="ctr"/>
            <a:r>
              <a:rPr lang="ko-KR" altLang="en-US" sz="2000" dirty="0">
                <a:solidFill>
                  <a:srgbClr val="40474D"/>
                </a:solidFill>
              </a:rPr>
              <a:t>손실률</a:t>
            </a:r>
            <a:r>
              <a:rPr lang="ko-KR" altLang="en-US" sz="2000" b="1" dirty="0">
                <a:solidFill>
                  <a:srgbClr val="40474D"/>
                </a:solidFill>
              </a:rPr>
              <a:t> </a:t>
            </a:r>
            <a:r>
              <a:rPr lang="en-US" altLang="ko-KR" sz="2000" b="1" dirty="0">
                <a:solidFill>
                  <a:srgbClr val="40474D"/>
                </a:solidFill>
              </a:rPr>
              <a:t>10%</a:t>
            </a:r>
          </a:p>
          <a:p>
            <a:pPr algn="ctr"/>
            <a:r>
              <a:rPr lang="en-US" altLang="ko-KR" sz="2000" b="1" dirty="0">
                <a:solidFill>
                  <a:srgbClr val="40474D"/>
                </a:solidFill>
              </a:rPr>
              <a:t>50%</a:t>
            </a:r>
            <a:endParaRPr lang="ko-KR" altLang="en-US" sz="20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BD93CF3-319B-4D3A-978D-D1BFC00D04F4}"/>
              </a:ext>
            </a:extLst>
          </p:cNvPr>
          <p:cNvSpPr txBox="1"/>
          <p:nvPr/>
        </p:nvSpPr>
        <p:spPr>
          <a:xfrm>
            <a:off x="4697104" y="581938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레버리지</a:t>
            </a:r>
            <a:r>
              <a:rPr lang="en-US" altLang="ko-KR" sz="2400" dirty="0">
                <a:latin typeface="+mn-ea"/>
              </a:rPr>
              <a:t>+</a:t>
            </a:r>
            <a:r>
              <a:rPr lang="ko-KR" altLang="en-US" sz="2400" dirty="0">
                <a:latin typeface="+mn-ea"/>
              </a:rPr>
              <a:t>손실률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08314-9769-47A6-87EE-27AC3217ED6E}"/>
              </a:ext>
            </a:extLst>
          </p:cNvPr>
          <p:cNvSpPr txBox="1"/>
          <p:nvPr/>
        </p:nvSpPr>
        <p:spPr>
          <a:xfrm>
            <a:off x="9557508" y="429258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$500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17BDE8DA-B7FF-49AE-B5AD-3AC1CF1A0FBC}"/>
              </a:ext>
            </a:extLst>
          </p:cNvPr>
          <p:cNvSpPr txBox="1"/>
          <p:nvPr/>
        </p:nvSpPr>
        <p:spPr>
          <a:xfrm>
            <a:off x="9304379" y="591355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최종 수익률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E968258-37D6-FDBB-769C-1798CA449BE3}"/>
              </a:ext>
            </a:extLst>
          </p:cNvPr>
          <p:cNvSpPr/>
          <p:nvPr/>
        </p:nvSpPr>
        <p:spPr>
          <a:xfrm rot="19440000">
            <a:off x="4914348" y="3592428"/>
            <a:ext cx="2024397" cy="1985088"/>
          </a:xfrm>
          <a:prstGeom prst="arc">
            <a:avLst>
              <a:gd name="adj1" fmla="val 18488447"/>
              <a:gd name="adj2" fmla="val 7585550"/>
            </a:avLst>
          </a:prstGeom>
          <a:ln w="381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846BB2F1-959E-A5D4-8A4D-560D2132037E}"/>
              </a:ext>
            </a:extLst>
          </p:cNvPr>
          <p:cNvSpPr/>
          <p:nvPr/>
        </p:nvSpPr>
        <p:spPr>
          <a:xfrm rot="16200000">
            <a:off x="11422566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8CD93D5D-E230-1FC2-9DE5-21B21FED2741}"/>
              </a:ext>
            </a:extLst>
          </p:cNvPr>
          <p:cNvSpPr/>
          <p:nvPr/>
        </p:nvSpPr>
        <p:spPr>
          <a:xfrm rot="10800000">
            <a:off x="11270166" y="13557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4317D9-D40C-0DAC-5628-58D54C4C8017}"/>
              </a:ext>
            </a:extLst>
          </p:cNvPr>
          <p:cNvSpPr/>
          <p:nvPr/>
        </p:nvSpPr>
        <p:spPr>
          <a:xfrm rot="5400000">
            <a:off x="0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1A6C9094-A23E-6130-B1A2-87FA23B489EA}"/>
              </a:ext>
            </a:extLst>
          </p:cNvPr>
          <p:cNvSpPr/>
          <p:nvPr/>
        </p:nvSpPr>
        <p:spPr>
          <a:xfrm>
            <a:off x="152400" y="593616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95009463-F77A-9D81-A3AB-97BBF62763B3}"/>
              </a:ext>
            </a:extLst>
          </p:cNvPr>
          <p:cNvSpPr/>
          <p:nvPr/>
        </p:nvSpPr>
        <p:spPr>
          <a:xfrm rot="10800000">
            <a:off x="11422566" y="6088566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BCB33410-E8DF-4CBE-12E6-1C54FF5DEE04}"/>
              </a:ext>
            </a:extLst>
          </p:cNvPr>
          <p:cNvSpPr/>
          <p:nvPr/>
        </p:nvSpPr>
        <p:spPr>
          <a:xfrm rot="16200000">
            <a:off x="11270166" y="5952996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9444B7-FB50-4A5A-8EAD-55753329145B}"/>
              </a:ext>
            </a:extLst>
          </p:cNvPr>
          <p:cNvSpPr txBox="1"/>
          <p:nvPr/>
        </p:nvSpPr>
        <p:spPr>
          <a:xfrm>
            <a:off x="4421662" y="152252"/>
            <a:ext cx="404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레버리지 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ko-KR" altLang="en-US" sz="4400" b="1" dirty="0">
                <a:latin typeface="+mj-ea"/>
                <a:ea typeface="+mj-ea"/>
              </a:rPr>
              <a:t>마진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ko-KR" altLang="en-US" sz="4400" b="1" dirty="0">
              <a:latin typeface="+mj-ea"/>
              <a:ea typeface="+mj-ea"/>
            </a:endParaRPr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5325994E-F26F-4B8F-9219-93BE704B7B0D}"/>
              </a:ext>
            </a:extLst>
          </p:cNvPr>
          <p:cNvSpPr/>
          <p:nvPr/>
        </p:nvSpPr>
        <p:spPr>
          <a:xfrm>
            <a:off x="3665373" y="4042426"/>
            <a:ext cx="1019367" cy="97856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같음 기호 30">
            <a:extLst>
              <a:ext uri="{FF2B5EF4-FFF2-40B4-BE49-F238E27FC236}">
                <a16:creationId xmlns:a16="http://schemas.microsoft.com/office/drawing/2014/main" id="{F919052B-DE03-4D12-B9B3-DD539A8C648D}"/>
              </a:ext>
            </a:extLst>
          </p:cNvPr>
          <p:cNvSpPr/>
          <p:nvPr/>
        </p:nvSpPr>
        <p:spPr>
          <a:xfrm>
            <a:off x="7474818" y="4232880"/>
            <a:ext cx="1130333" cy="59765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AE104E04-73BB-4CE8-B1E1-0F479DCCCFF2}"/>
              </a:ext>
            </a:extLst>
          </p:cNvPr>
          <p:cNvSpPr/>
          <p:nvPr/>
        </p:nvSpPr>
        <p:spPr>
          <a:xfrm rot="16200000">
            <a:off x="9083905" y="3590547"/>
            <a:ext cx="1965434" cy="1965434"/>
          </a:xfrm>
          <a:prstGeom prst="arc">
            <a:avLst>
              <a:gd name="adj1" fmla="val 21558818"/>
              <a:gd name="adj2" fmla="val 10680821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5A3C37FD-3DF8-41ED-83AE-463A46EDDC8C}"/>
              </a:ext>
            </a:extLst>
          </p:cNvPr>
          <p:cNvSpPr/>
          <p:nvPr/>
        </p:nvSpPr>
        <p:spPr>
          <a:xfrm rot="3569427">
            <a:off x="9083905" y="3592817"/>
            <a:ext cx="1965434" cy="1965434"/>
          </a:xfrm>
          <a:prstGeom prst="arc">
            <a:avLst>
              <a:gd name="adj1" fmla="val 1703983"/>
              <a:gd name="adj2" fmla="val 12692967"/>
            </a:avLst>
          </a:prstGeom>
          <a:ln w="381000">
            <a:solidFill>
              <a:srgbClr val="003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AB781-7761-4BAC-864B-86DB45861A8D}"/>
              </a:ext>
            </a:extLst>
          </p:cNvPr>
          <p:cNvSpPr txBox="1"/>
          <p:nvPr/>
        </p:nvSpPr>
        <p:spPr>
          <a:xfrm>
            <a:off x="1862275" y="979945"/>
            <a:ext cx="88176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공매수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롱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 +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하락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공매도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숏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 +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상승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spc="-3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투자시드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$1000 , 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수익률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10%,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레버리지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X 5</a:t>
            </a:r>
            <a:r>
              <a:rPr lang="ko-KR" altLang="en-US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배</a:t>
            </a:r>
            <a:endParaRPr lang="en-US" altLang="ko-KR" sz="2800" b="1" spc="-3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altLang="ko-KR" sz="2800" b="1" spc="-300" dirty="0">
                <a:solidFill>
                  <a:srgbClr val="92D050"/>
                </a:solidFill>
                <a:latin typeface="+mj-lt"/>
              </a:rPr>
              <a:t>$1000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- (10% X 5) </a:t>
            </a:r>
          </a:p>
          <a:p>
            <a:pPr algn="ctr"/>
            <a:r>
              <a:rPr lang="en-US" altLang="ko-KR" sz="2800" b="1" spc="-300" dirty="0">
                <a:solidFill>
                  <a:srgbClr val="92D050"/>
                </a:solidFill>
                <a:latin typeface="+mj-lt"/>
              </a:rPr>
              <a:t>$1000 </a:t>
            </a:r>
            <a:r>
              <a:rPr lang="en-US" altLang="ko-KR" sz="2800" b="1" spc="-3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- 50% = </a:t>
            </a:r>
            <a:r>
              <a:rPr lang="en-US" altLang="ko-KR" sz="3600" b="1" spc="-300" dirty="0">
                <a:solidFill>
                  <a:srgbClr val="FF0000"/>
                </a:solidFill>
                <a:latin typeface="+mj-lt"/>
              </a:rPr>
              <a:t>$500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7B027-42D1-405A-95F6-AD331018044D}"/>
              </a:ext>
            </a:extLst>
          </p:cNvPr>
          <p:cNvSpPr txBox="1"/>
          <p:nvPr/>
        </p:nvSpPr>
        <p:spPr>
          <a:xfrm>
            <a:off x="7328836" y="1008353"/>
            <a:ext cx="1712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en-US" altLang="ko-KR" sz="4400" b="1" dirty="0">
                <a:latin typeface="+mj-ea"/>
                <a:ea typeface="+mj-ea"/>
              </a:rPr>
              <a:t>(</a:t>
            </a:r>
            <a:r>
              <a:rPr lang="ko-KR" altLang="en-US" sz="4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실패</a:t>
            </a:r>
            <a:r>
              <a:rPr lang="en-US" altLang="ko-KR" sz="4400" b="1" dirty="0">
                <a:latin typeface="+mj-ea"/>
                <a:ea typeface="+mj-ea"/>
              </a:rPr>
              <a:t>)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5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609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 ExtraBold</vt:lpstr>
      <vt:lpstr>Arial</vt:lpstr>
      <vt:lpstr>Pretendard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상현</cp:lastModifiedBy>
  <cp:revision>68</cp:revision>
  <dcterms:created xsi:type="dcterms:W3CDTF">2021-12-28T06:54:01Z</dcterms:created>
  <dcterms:modified xsi:type="dcterms:W3CDTF">2023-01-13T01:00:02Z</dcterms:modified>
</cp:coreProperties>
</file>