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9D5C4-D89B-C4A7-2168-C5A95BC54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6C426B-9D9E-13A3-7771-068F53078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6C763-BD9C-7A15-8D94-661B4090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5C-BDFD-416D-911A-80EC318E15E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19BB7-8362-E3C6-58C5-1FC2073F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EE73D-B845-92A0-A1BD-855E5376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48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81419-EBB8-35DF-26A3-B1277D05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B8C17B-FA60-EC2F-F408-6E2848EA7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D1C17-0CC4-179B-0074-87EC4265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5C-BDFD-416D-911A-80EC318E15E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D6BEB-C943-4C62-8DE9-2204901A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652FC-7ECA-B8F3-DE1A-15F3C07D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78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62DA8-FFD3-3DE0-0E1F-6259411CA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4CD31F-E3E2-6ED2-7D2E-F6657181E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DC94A-A77B-08CE-F3BF-BBFBE504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5C-BDFD-416D-911A-80EC318E15E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D660BB-12DB-27C4-4A3F-00198FAB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CEC9B-2D45-3541-5E1F-AF52B037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1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F04EF-5812-38E3-6E34-7728AC68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02924-D76C-0C31-638D-BF3FA51D8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0262-B484-409E-F0D7-69D460D8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5C-BDFD-416D-911A-80EC318E15E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8DEC7-ABCB-8C44-C013-0541D196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A718D-89F5-987E-DEB1-7FB8216B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36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9F81E-6EB9-E907-5AEE-23C3D9EA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9354A8-A58A-4C81-3BFB-C481DE3E2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CE59E-66A2-E2A1-B36B-3173A9E5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5C-BDFD-416D-911A-80EC318E15E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FDB8E-AC64-06AD-C5D3-4ED12DC8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76D0B-4259-2746-8800-8B556FCF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2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287F2-D733-CC53-691E-72FEC8B2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B83C5-E97A-8A9A-A5FC-F5B37624F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51EA5C-68CD-201E-CE53-4B1E999A0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8394AF-E8CF-6FF0-D195-7BFDA551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5C-BDFD-416D-911A-80EC318E15E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DB92B9-96FF-67AE-A368-957BEF0E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8FE1E1-97EF-EB6E-DAD4-67AC109F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8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61CBE-6BD8-A3B6-F574-F7E9C663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EE9926-51E4-B43A-6D08-C75E3AE60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639370-EDA2-3625-0185-4D99AC682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456C56-7106-86C9-FD49-948F802F0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6E8D6A-EE69-5392-2C1A-A4CB67768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F39BDF-3B59-DDEF-78C1-830FB8EC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5C-BDFD-416D-911A-80EC318E15E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444980-4A46-F195-9B7C-9067460B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22B762-682B-2E59-75D1-1731DC62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7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199BB-950A-5754-02A0-6DDFA8C9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F94EFF-73B5-5582-14DB-D3D2A7F3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5C-BDFD-416D-911A-80EC318E15E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0A551E-EECC-68A4-FF43-5724F7B2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A3DAEC-74C1-BC88-6DF1-12E6A112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89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B19FAE-3315-8714-11DD-274B3118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5C-BDFD-416D-911A-80EC318E15E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EC72CB-C3DA-A56B-8801-CFE6D943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345117-1377-4E7A-645F-32A0051E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7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0C410-61A3-CA69-67AE-7877F704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EE50AD-BD93-8EAE-F8A8-A1FE23836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11EDBD-DEBB-FE8F-8E54-9141D3B1E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C82691-7EF0-929E-61BC-86A2EE97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5C-BDFD-416D-911A-80EC318E15E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E11608-7D1C-1869-D8E3-6D476C1C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A2D284-5BE0-441C-70A3-CFE8904A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88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5DBE1-1E9C-2DDD-0C59-DD76F067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6D3287-E01A-7978-4F65-1A803B467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DD1216-7979-40ED-F6B4-2322CA26B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3B5DDE-7817-21EC-0A74-FF890D72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5C-BDFD-416D-911A-80EC318E15E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900E5F-82CF-C576-9E7E-B6622437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A45E5-67C0-E1D4-DCC5-84FE517C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0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D1E98C-14B6-5B18-703A-C67C9715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E372-C4BA-8A50-F40B-625C72B3D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35FFA-7D1E-D4F9-8B98-462F9EEE4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585C-BDFD-416D-911A-80EC318E15E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21CF4B-21CB-A871-DBA3-2C0A5DDE1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DEA600-7647-8403-3147-FF79E444B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1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tionary.org/wiki/car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0B1A03-A036-4AEA-0C58-DE4A3B791DC8}"/>
              </a:ext>
            </a:extLst>
          </p:cNvPr>
          <p:cNvSpPr txBox="1"/>
          <p:nvPr/>
        </p:nvSpPr>
        <p:spPr>
          <a:xfrm>
            <a:off x="1398" y="942008"/>
            <a:ext cx="6094602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투자의 기본 이해 </a:t>
            </a:r>
            <a:r>
              <a:rPr lang="en-US" altLang="ko-KR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 </a:t>
            </a:r>
            <a:r>
              <a:rPr lang="ko-KR" altLang="en-US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머리말 </a:t>
            </a:r>
            <a:r>
              <a:rPr lang="en-US" altLang="ko-KR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)</a:t>
            </a:r>
            <a:endParaRPr lang="ko-KR" altLang="en-US" sz="16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코인의 모든 구간을 파악하고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매매할수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있도록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차트 트레이딩의 방대한 내용을 체계적으로 정리하여 알려드립니다</a:t>
            </a: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기초부터 스스로 기준을 알고 구간을 파악해 매매할 수 있도록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종목발굴, 매수구간확인, 매수타이밍, 매도타이밍, X-TRADER 자동매매활용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다양한 방법을 통해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당신의 실전 투자법을 완성시켜 드리겠습니다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19EF5-BB85-4AFB-69AC-B138D27324EC}"/>
              </a:ext>
            </a:extLst>
          </p:cNvPr>
          <p:cNvSpPr txBox="1"/>
          <p:nvPr/>
        </p:nvSpPr>
        <p:spPr>
          <a:xfrm>
            <a:off x="1398" y="2973333"/>
            <a:ext cx="6094602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투자 기술 개요 </a:t>
            </a:r>
            <a:r>
              <a:rPr lang="en-US" altLang="ko-KR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( 03</a:t>
            </a:r>
            <a:r>
              <a:rPr lang="ko-KR" altLang="en-US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장 </a:t>
            </a:r>
            <a:r>
              <a:rPr lang="en-US" altLang="ko-KR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)</a:t>
            </a:r>
            <a:endParaRPr lang="ko-KR" altLang="en-US" sz="16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투자 기술의 핵심은 정형화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암기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–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반복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–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숙달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–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이해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–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자율매매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5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과정으로 이루어진다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진입 시점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청산 시점이 특정한 패턴 영향 아래 있음을 부정할 수 없다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패턴이 항상 수익을 내진 않지만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 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자신이 실현한 수익은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‘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패턴에 의한 근거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’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가 존재한다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기준없는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방법으로 시간의 기회비용과 큰손실을 내는 것보다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빠르고 안전한 매매방법을 통해 이득을 창출하는 것이 목표이다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6083E9-9843-3089-B7B6-0935BBA33EAD}"/>
              </a:ext>
            </a:extLst>
          </p:cNvPr>
          <p:cNvSpPr txBox="1"/>
          <p:nvPr/>
        </p:nvSpPr>
        <p:spPr>
          <a:xfrm>
            <a:off x="6097398" y="829906"/>
            <a:ext cx="6094602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투자 시 꼭 지켜야할 원칙 </a:t>
            </a:r>
            <a:r>
              <a:rPr lang="en-US" altLang="ko-KR" sz="2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( 03</a:t>
            </a:r>
            <a:r>
              <a:rPr lang="ko-KR" altLang="en-US" sz="2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장 </a:t>
            </a:r>
            <a:r>
              <a:rPr lang="en-US" altLang="ko-KR" sz="2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) </a:t>
            </a:r>
            <a:endParaRPr lang="ko-KR" altLang="en-US" sz="2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ko-KR" altLang="en-US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ko-KR" altLang="en-US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1.</a:t>
            </a:r>
            <a:r>
              <a:rPr lang="ko-KR" altLang="en-US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계획을 세워라</a:t>
            </a:r>
            <a:endParaRPr lang="en-US" altLang="ko-KR" sz="14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갑작스레 찾아온 시그널에 집중 대응하기 위해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계산 및 차트 분석 등 투자를 준비하기 위해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꾸준히 시간을 들여 계획해라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  <a:endParaRPr lang="ko-KR" altLang="en-US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</a:p>
          <a:p>
            <a:r>
              <a:rPr lang="ko-KR" altLang="en-US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2. 선택과 집중을 해라</a:t>
            </a:r>
            <a:endParaRPr lang="en-US" altLang="ko-KR" sz="14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여러가지의 투자기법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여러가지의 거래소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여러가지의 종목이 존재한다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초보자에게는 우선 한 거래소에서 하나의 올바른 투자 기법을 몸소 체득하는 것이</a:t>
            </a:r>
            <a:endParaRPr lang="en-US" altLang="ko-KR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다음 </a:t>
            </a:r>
            <a:r>
              <a:rPr lang="ko-KR" altLang="en-US" sz="9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투자법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다음 종목으로 발 뻗기 위한 첫 과정이다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  <a:endParaRPr lang="ko-KR" altLang="en-US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초보자가 한번에 여러 코인을 동시에 보면서 여러 기법으로 판단하는 것은 어렵고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힘들며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오히려 판단을 흐린다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</a:p>
          <a:p>
            <a:r>
              <a:rPr lang="ko-KR" altLang="en-US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3. 매매일지를 만들어라</a:t>
            </a:r>
            <a:endParaRPr lang="en-US" altLang="ko-KR" sz="14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사람은 실수를 하고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투자의 주체는 당신이다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똑같은 실수를 하지 않기 위해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투자 판단의 정확성을 위해 데이터를 쌓아야 한다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endParaRPr lang="en-US" altLang="ko-KR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매매일지를 작성하자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손익 뿐만 아니라 자신의 매매를 자신이 판단한 근거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기법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시그널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등을 기록한다면 </a:t>
            </a:r>
            <a:endParaRPr lang="en-US" altLang="ko-KR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투자 실패는 위험 회피율을 기르고 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성공은 정확성을 길러준다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endParaRPr lang="en-US" altLang="ko-KR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4. </a:t>
            </a:r>
            <a:r>
              <a:rPr lang="ko-KR" altLang="en-US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체크리스트를 만들자</a:t>
            </a:r>
            <a:endParaRPr lang="en-US" altLang="ko-KR" sz="14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진입 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청산시점을 확실히 정하고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한번 더 검토하기 위해 체크리스트를 만들어 두어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반드시 지키자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더불어 체크리스트는 매매일지와 자신과의 약속을 통해 만들어진다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</a:p>
          <a:p>
            <a:r>
              <a:rPr lang="en-US" altLang="ko-KR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6. </a:t>
            </a:r>
            <a:r>
              <a:rPr lang="ko-KR" altLang="en-US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위 과정이 축적되어 내린 투자 결정은</a:t>
            </a:r>
            <a:r>
              <a:rPr lang="en-US" altLang="ko-KR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제 </a:t>
            </a:r>
            <a:r>
              <a:rPr lang="en-US" altLang="ko-KR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</a:t>
            </a:r>
            <a:r>
              <a:rPr lang="ko-KR" altLang="en-US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자의 영향을 </a:t>
            </a:r>
            <a:r>
              <a:rPr lang="ko-KR" altLang="en-US" sz="14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받아선</a:t>
            </a:r>
            <a:r>
              <a:rPr lang="ko-KR" altLang="en-US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안된다</a:t>
            </a:r>
            <a:r>
              <a:rPr lang="en-US" altLang="ko-KR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타인의 주관이 섞인 투자는 경험상 도움이 되지 않는다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endParaRPr lang="en-US" altLang="ko-KR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7. </a:t>
            </a:r>
            <a:r>
              <a:rPr lang="ko-KR" altLang="en-US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욕심을 내지 않는다</a:t>
            </a:r>
            <a:r>
              <a:rPr lang="en-US" altLang="ko-KR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오른 코인은 떨어진다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언제 떨어질지를 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100%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맞출 수 있었다면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코인 투자를 할 이유가 없다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  <a:endParaRPr lang="ko-KR" altLang="en-US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ko-KR" altLang="en-US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</a:p>
          <a:p>
            <a:endParaRPr lang="ko-KR" altLang="en-US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07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1135C5-8402-44D3-83EC-6120DE6ECE57}"/>
              </a:ext>
            </a:extLst>
          </p:cNvPr>
          <p:cNvSpPr txBox="1"/>
          <p:nvPr/>
        </p:nvSpPr>
        <p:spPr>
          <a:xfrm>
            <a:off x="209725" y="268625"/>
            <a:ext cx="6097772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7. 2% 룰의 위력 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‘2% 룰로 투입 자금을 계산해보니, </a:t>
            </a:r>
            <a:endParaRPr lang="en-US" altLang="ko-KR" sz="1000" dirty="0"/>
          </a:p>
          <a:p>
            <a:r>
              <a:rPr lang="ko-KR" altLang="en-US" sz="1000" dirty="0"/>
              <a:t>지금까지 매매하던 것보다 투입 자금의 규모가 훨씬 줄어들어버리는데, </a:t>
            </a:r>
          </a:p>
          <a:p>
            <a:r>
              <a:rPr lang="ko-KR" altLang="en-US" sz="1000" dirty="0"/>
              <a:t>2%는 너무 소심한 것 아니냐? 그래 가지고 언제 돈을 버냐?’</a:t>
            </a:r>
            <a:r>
              <a:rPr lang="ko-KR" altLang="en-US" sz="1000" dirty="0" err="1"/>
              <a:t>라고</a:t>
            </a:r>
            <a:r>
              <a:rPr lang="ko-KR" altLang="en-US" sz="1000" dirty="0"/>
              <a:t> 생각할 수도 있다 </a:t>
            </a:r>
          </a:p>
          <a:p>
            <a:r>
              <a:rPr lang="ko-KR" altLang="en-US" sz="1000" dirty="0"/>
              <a:t>하지만 이런 분은 자금 관리가 필요한 가장 큰 이유를 또 망각한 것이다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크게 버는 것이 크게 잃는 것과 손익 구조상 똑같은 효과를 나타낸다면 </a:t>
            </a:r>
            <a:endParaRPr lang="en-US" altLang="ko-KR" sz="1000" dirty="0"/>
          </a:p>
          <a:p>
            <a:r>
              <a:rPr lang="ko-KR" altLang="en-US" sz="1000" dirty="0"/>
              <a:t>큰 위험을 감수하더라도 크게 베팅해도 되지만, </a:t>
            </a:r>
          </a:p>
          <a:p>
            <a:r>
              <a:rPr lang="ko-KR" altLang="en-US" sz="1000" dirty="0"/>
              <a:t>손익 비대칭성의 원리 때문에 이익보다는 손실 관리에 만전을 기하는 것이 돈을 버는 길이라고 </a:t>
            </a:r>
            <a:endParaRPr lang="en-US" altLang="ko-KR" sz="1000" dirty="0"/>
          </a:p>
          <a:p>
            <a:r>
              <a:rPr lang="ko-KR" altLang="en-US" sz="1000" dirty="0"/>
              <a:t>앞서 언급한 바 있다</a:t>
            </a:r>
            <a:endParaRPr lang="en-US" altLang="ko-KR" sz="1000" dirty="0"/>
          </a:p>
          <a:p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리스크 관리에 대해 생소함을 느낀다는 사실은 </a:t>
            </a:r>
            <a:endParaRPr lang="en-US" altLang="ko-KR" sz="1000" dirty="0"/>
          </a:p>
          <a:p>
            <a:r>
              <a:rPr lang="ko-KR" altLang="en-US" sz="1000" dirty="0"/>
              <a:t>지금까지 얼마나 잘못된 투자 원칙을 가지고 있었는가를 </a:t>
            </a:r>
            <a:r>
              <a:rPr lang="ko-KR" altLang="en-US" sz="1000" dirty="0" err="1"/>
              <a:t>방증한다고</a:t>
            </a:r>
            <a:r>
              <a:rPr lang="ko-KR" altLang="en-US" sz="1000" dirty="0"/>
              <a:t> 할 수 있다 </a:t>
            </a:r>
          </a:p>
          <a:p>
            <a:endParaRPr lang="en-US" altLang="ko-KR" sz="1000" dirty="0"/>
          </a:p>
          <a:p>
            <a:r>
              <a:rPr lang="ko-KR" altLang="en-US" sz="1000" dirty="0"/>
              <a:t>자금 관리 룰을 2%가 아니라 5%, 10%로 바꿔버리면 </a:t>
            </a:r>
            <a:endParaRPr lang="en-US" altLang="ko-KR" sz="1000" dirty="0"/>
          </a:p>
          <a:p>
            <a:r>
              <a:rPr lang="ko-KR" altLang="en-US" sz="1000" dirty="0"/>
              <a:t>원하는 것처럼 큰 수익을 낼 수 있겠지만 </a:t>
            </a:r>
          </a:p>
          <a:p>
            <a:r>
              <a:rPr lang="ko-KR" altLang="en-US" sz="1000" dirty="0"/>
              <a:t>반대로 손실을 볼 경우 손실의 규모 또한 커지게 되고 </a:t>
            </a:r>
            <a:endParaRPr lang="en-US" altLang="ko-KR" sz="1000" dirty="0"/>
          </a:p>
          <a:p>
            <a:r>
              <a:rPr lang="ko-KR" altLang="en-US" sz="1000" dirty="0"/>
              <a:t>이 상황에서는 발생한 손실의 규모보다 훨씬 큰 수익을 올려야 원금 복구가 가능해지기 때문이다  </a:t>
            </a:r>
          </a:p>
          <a:p>
            <a:endParaRPr lang="en-US" altLang="ko-KR" sz="1000" dirty="0"/>
          </a:p>
          <a:p>
            <a:r>
              <a:rPr lang="ko-KR" altLang="en-US" sz="1000" dirty="0"/>
              <a:t>코인으로 큰돈을 버는 가장 중요하고 핵심적인 원리는, </a:t>
            </a:r>
          </a:p>
          <a:p>
            <a:r>
              <a:rPr lang="ko-KR" altLang="en-US" sz="1000" dirty="0"/>
              <a:t>큰 리스크를 감수하고 </a:t>
            </a:r>
            <a:r>
              <a:rPr lang="ko-KR" altLang="en-US" sz="1000" dirty="0" err="1"/>
              <a:t>몰빵해서</a:t>
            </a:r>
            <a:r>
              <a:rPr lang="ko-KR" altLang="en-US" sz="1000" dirty="0"/>
              <a:t> 큰 수익을 내는 것이 아니라, </a:t>
            </a:r>
          </a:p>
          <a:p>
            <a:r>
              <a:rPr lang="ko-KR" altLang="en-US" sz="1000" dirty="0"/>
              <a:t>리스크를 최소화한 상태로 나는 작은 수익을 ‘복리 </a:t>
            </a:r>
            <a:r>
              <a:rPr lang="ko-KR" altLang="en-US" sz="1000" dirty="0" err="1"/>
              <a:t>구조’로</a:t>
            </a:r>
            <a:r>
              <a:rPr lang="ko-KR" altLang="en-US" sz="1000" dirty="0"/>
              <a:t> 키우는 것이다</a:t>
            </a:r>
          </a:p>
          <a:p>
            <a:r>
              <a:rPr lang="ko-KR" altLang="en-US" sz="1000" dirty="0"/>
              <a:t>이것이 너무나도 중요한 개념이다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근본적으로 투자의 개념 자체를 바꿔야 한다</a:t>
            </a:r>
          </a:p>
          <a:p>
            <a:r>
              <a:rPr lang="ko-KR" altLang="en-US" sz="1000" dirty="0"/>
              <a:t>한 방에 대박을 잡으려고 하면, 한 방에 훅 갈 확률도 그만큼 높아진다 </a:t>
            </a:r>
          </a:p>
          <a:p>
            <a:r>
              <a:rPr lang="ko-KR" altLang="en-US" sz="1000" dirty="0"/>
              <a:t>손실을 치밀하게 관리하면, 수익은 절대로 한 번에 크게 나지 않지만, </a:t>
            </a:r>
            <a:endParaRPr lang="en-US" altLang="ko-KR" sz="1000" dirty="0"/>
          </a:p>
          <a:p>
            <a:r>
              <a:rPr lang="ko-KR" altLang="en-US" sz="1000" dirty="0"/>
              <a:t>수익곡선은 큰 기복 없이 안정되게 올라가게 되는 것이다</a:t>
            </a:r>
          </a:p>
          <a:p>
            <a:r>
              <a:rPr lang="ko-KR" altLang="en-US" sz="1000" dirty="0"/>
              <a:t>또한 실력이 부족해서 계속 손실을 입어서 코인시장을 </a:t>
            </a:r>
            <a:r>
              <a:rPr lang="ko-KR" altLang="en-US" sz="1000" dirty="0" err="1"/>
              <a:t>떠날지언정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ko-KR" altLang="en-US" sz="1000" dirty="0"/>
              <a:t>치명타를 입거나 불행한 인생으로 끝나는 것은 막을 수 있다 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여러분이 매매를 통해 손익을 결정하는 것은 ‘매매 </a:t>
            </a:r>
            <a:r>
              <a:rPr lang="ko-KR" altLang="en-US" sz="1000" dirty="0" err="1"/>
              <a:t>기술’이나</a:t>
            </a:r>
            <a:r>
              <a:rPr lang="ko-KR" altLang="en-US" sz="1000" dirty="0"/>
              <a:t> ‘매매 </a:t>
            </a:r>
            <a:r>
              <a:rPr lang="ko-KR" altLang="en-US" sz="1000" dirty="0" err="1"/>
              <a:t>기법’이지만</a:t>
            </a:r>
            <a:r>
              <a:rPr lang="ko-KR" altLang="en-US" sz="1000" dirty="0"/>
              <a:t>, </a:t>
            </a:r>
          </a:p>
          <a:p>
            <a:r>
              <a:rPr lang="ko-KR" altLang="en-US" sz="1000" dirty="0"/>
              <a:t>실제로 내 계좌상의 자산을 안정적으로 운용하고 불리는 것은 매매 기술이나 매매 기법이 아닌, </a:t>
            </a:r>
            <a:endParaRPr lang="en-US" altLang="ko-KR" sz="1000" dirty="0"/>
          </a:p>
          <a:p>
            <a:r>
              <a:rPr lang="ko-KR" altLang="en-US" sz="1000" dirty="0"/>
              <a:t>자금 관리 기법이라는 점을 </a:t>
            </a:r>
            <a:r>
              <a:rPr lang="ko-KR" altLang="en-US" sz="1000" dirty="0" err="1"/>
              <a:t>명심해야한다</a:t>
            </a:r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물론 이 숫자가 절대적인 숫자는 당연히 아니다 </a:t>
            </a:r>
          </a:p>
          <a:p>
            <a:r>
              <a:rPr lang="ko-KR" altLang="en-US" sz="1000" dirty="0"/>
              <a:t>실제 매매하는 데 있어서는 2% 룰의 개념 정도만 이해하고 적용할 수 있어도 충분하다 </a:t>
            </a:r>
          </a:p>
          <a:p>
            <a:r>
              <a:rPr lang="ko-KR" altLang="en-US" sz="1000" dirty="0"/>
              <a:t>2% 대신 5%, 10%, 극단적인 경우 20% 룰을 적용해서, </a:t>
            </a:r>
            <a:endParaRPr lang="en-US" altLang="ko-KR" sz="1000" dirty="0"/>
          </a:p>
          <a:p>
            <a:r>
              <a:rPr lang="ko-KR" altLang="en-US" sz="1000" dirty="0"/>
              <a:t>연속적으로 손실을 보게 될 경우 자산이 어떻게 감소하는지 차트를 보면 알 수 있다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418A09-04F3-49A4-8D43-C332A07F3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23" y="2905026"/>
            <a:ext cx="4991100" cy="3457575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48D755F-2E1E-F395-CC1E-996902794220}"/>
              </a:ext>
            </a:extLst>
          </p:cNvPr>
          <p:cNvSpPr/>
          <p:nvPr/>
        </p:nvSpPr>
        <p:spPr>
          <a:xfrm>
            <a:off x="5862569" y="5574484"/>
            <a:ext cx="578841" cy="645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68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B12A24-B944-4995-B0D3-0CB3480F46D3}"/>
              </a:ext>
            </a:extLst>
          </p:cNvPr>
          <p:cNvSpPr txBox="1"/>
          <p:nvPr/>
        </p:nvSpPr>
        <p:spPr>
          <a:xfrm>
            <a:off x="70111" y="346921"/>
            <a:ext cx="6097772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2% 룰을 적용하면 열 번 연속으로 깨져도 자산이 80%씩이나 보전되는 것을 알 수 있다</a:t>
            </a:r>
          </a:p>
          <a:p>
            <a:r>
              <a:rPr lang="ko-KR" altLang="en-US" sz="1000" dirty="0"/>
              <a:t>하지만 5% 룰을 적용하면 60%, 10% 룰은 30%, 20% 룰은 거의 10분의 1 토막이 난 것을 볼 수 있다</a:t>
            </a:r>
          </a:p>
          <a:p>
            <a:r>
              <a:rPr lang="ko-KR" altLang="en-US" sz="1000" dirty="0"/>
              <a:t>만약 큰 수익을 노리고 2% 룰이 아니라 10%짜리 룰을 적용시켰다고 했을 때, </a:t>
            </a:r>
          </a:p>
          <a:p>
            <a:r>
              <a:rPr lang="ko-KR" altLang="en-US" sz="1000" dirty="0"/>
              <a:t>매매 기법이 미숙하거나 </a:t>
            </a:r>
            <a:r>
              <a:rPr lang="ko-KR" altLang="en-US" sz="1000" dirty="0" err="1"/>
              <a:t>손절을</a:t>
            </a:r>
            <a:r>
              <a:rPr lang="ko-KR" altLang="en-US" sz="1000" dirty="0"/>
              <a:t> 제대로 못하거나 팔 타이밍을 놓쳐서 </a:t>
            </a:r>
            <a:endParaRPr lang="en-US" altLang="ko-KR" sz="1000" dirty="0"/>
          </a:p>
          <a:p>
            <a:r>
              <a:rPr lang="ko-KR" altLang="en-US" sz="1000" dirty="0"/>
              <a:t>계좌상의 10% 손실을 서너 번만 연속으로 맞았다고 하면, </a:t>
            </a:r>
          </a:p>
          <a:p>
            <a:r>
              <a:rPr lang="ko-KR" altLang="en-US" sz="1000" dirty="0"/>
              <a:t>여러분의 자산의 거의 -30~-40%나 손실을 </a:t>
            </a:r>
            <a:r>
              <a:rPr lang="ko-KR" altLang="en-US" sz="1000" dirty="0" err="1"/>
              <a:t>입는것이다</a:t>
            </a:r>
            <a:endParaRPr lang="en-US" altLang="ko-KR" sz="1000" dirty="0"/>
          </a:p>
          <a:p>
            <a:r>
              <a:rPr lang="ko-KR" altLang="en-US" sz="1000" dirty="0"/>
              <a:t>이것을 회복하려면 30~40%의 수익률이 아니라 60~70%의 수익률을 올려야 한다 </a:t>
            </a:r>
          </a:p>
          <a:p>
            <a:r>
              <a:rPr lang="ko-KR" altLang="en-US" sz="1000" dirty="0"/>
              <a:t>그렇다면 2% 룰이 손실을 최소화해서 자산을 잘 보전해주는 것은 알겠는데, </a:t>
            </a:r>
          </a:p>
          <a:p>
            <a:r>
              <a:rPr lang="ko-KR" altLang="en-US" sz="1000" dirty="0"/>
              <a:t>실제로 돈을 버는 데는 과연 얼마나 효과가 있는가에 대해서 알아야한다 </a:t>
            </a:r>
          </a:p>
          <a:p>
            <a:r>
              <a:rPr lang="ko-KR" altLang="en-US" sz="1000" dirty="0"/>
              <a:t>즉, 복리 구조의 위력을 확인할 필요가 있다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어떤 매매 기법상, 승률은 반반이고, </a:t>
            </a:r>
            <a:r>
              <a:rPr lang="ko-KR" altLang="en-US" sz="1000" dirty="0" err="1"/>
              <a:t>손익비</a:t>
            </a:r>
            <a:r>
              <a:rPr lang="ko-KR" altLang="en-US" sz="1000" dirty="0"/>
              <a:t> 2라고 가정</a:t>
            </a:r>
          </a:p>
          <a:p>
            <a:r>
              <a:rPr lang="ko-KR" altLang="en-US" sz="1000" dirty="0"/>
              <a:t>이때 손실이 나는 경우와 이익이 나는 경우는 각각 50% 확률이고, </a:t>
            </a:r>
          </a:p>
          <a:p>
            <a:r>
              <a:rPr lang="ko-KR" altLang="en-US" sz="1000" dirty="0"/>
              <a:t>손실이 날 때는 2% 손실이 나지만 수익이 날 때는 그 두 배인 4%가 나는 매매 구조로 매매한다면</a:t>
            </a:r>
          </a:p>
          <a:p>
            <a:r>
              <a:rPr lang="ko-KR" altLang="en-US" sz="1000" dirty="0"/>
              <a:t>한 번의 매매에서 기대할 수 있는 수익의 </a:t>
            </a:r>
            <a:r>
              <a:rPr lang="ko-KR" altLang="en-US" sz="1000" dirty="0" err="1"/>
              <a:t>기대값은</a:t>
            </a:r>
            <a:r>
              <a:rPr lang="ko-KR" altLang="en-US" sz="1000" dirty="0"/>
              <a:t> (1.04*0.98)^(1/2)=1.009554이다 </a:t>
            </a:r>
          </a:p>
          <a:p>
            <a:r>
              <a:rPr lang="ko-KR" altLang="en-US" sz="1000" dirty="0"/>
              <a:t>이런 매매를 200번 정도 하면 어느 정도의 수익을 기대할 수 있을까? </a:t>
            </a:r>
          </a:p>
          <a:p>
            <a:r>
              <a:rPr lang="ko-KR" altLang="en-US" sz="1000" dirty="0"/>
              <a:t>2% 룰은 기본적으로 복리 베팅이기 때문에, 1.009554^200=6.69, 즉 569%의 수익이 나게 된다</a:t>
            </a:r>
          </a:p>
          <a:p>
            <a:r>
              <a:rPr lang="ko-KR" altLang="en-US" sz="1000" dirty="0"/>
              <a:t>400번 반복되면 어떻게 될까? (1.009554-1)×400=3.82, 282% 수익일까? </a:t>
            </a:r>
            <a:endParaRPr lang="en-US" altLang="ko-KR" sz="1000" dirty="0"/>
          </a:p>
          <a:p>
            <a:r>
              <a:rPr lang="ko-KR" altLang="en-US" sz="1000" dirty="0"/>
              <a:t>아니다. 복리 베팅이므로 1.009554^400=44.86, 무려 4386%의 수익이 나게 된다 </a:t>
            </a:r>
          </a:p>
          <a:p>
            <a:endParaRPr lang="en-US" altLang="ko-KR" sz="1000" dirty="0"/>
          </a:p>
          <a:p>
            <a:r>
              <a:rPr lang="ko-KR" altLang="en-US" sz="1000" dirty="0"/>
              <a:t>차트의 세로가 원금 대비 자산 배수, 가로가 시행 횟수이다</a:t>
            </a:r>
          </a:p>
          <a:p>
            <a:r>
              <a:rPr lang="ko-KR" altLang="en-US" sz="1000" dirty="0"/>
              <a:t>시시하게 보이는 2% 룰로도 안정된 매매 기법을 오랫동안만 유지할 수 있으면 </a:t>
            </a:r>
            <a:endParaRPr lang="en-US" altLang="ko-KR" sz="1000" dirty="0"/>
          </a:p>
          <a:p>
            <a:r>
              <a:rPr lang="ko-KR" altLang="en-US" sz="1000" dirty="0"/>
              <a:t>저렇게 어마어마한 수익을 올리는 것이 가능하다 </a:t>
            </a:r>
          </a:p>
          <a:p>
            <a:r>
              <a:rPr lang="ko-KR" altLang="en-US" sz="1000" dirty="0"/>
              <a:t>물론 이 경우는 </a:t>
            </a:r>
            <a:r>
              <a:rPr lang="ko-KR" altLang="en-US" sz="1000" dirty="0" err="1"/>
              <a:t>손절폭이</a:t>
            </a:r>
            <a:r>
              <a:rPr lang="ko-KR" altLang="en-US" sz="1000" dirty="0"/>
              <a:t> 자금 관리 룰과 동일한 2%인 경우를 가정해 </a:t>
            </a:r>
          </a:p>
          <a:p>
            <a:r>
              <a:rPr lang="ko-KR" altLang="en-US" sz="1000" dirty="0"/>
              <a:t>100% 복리 재투자가 된 경우이기 때문에 실제 매매에서는 저런 곡선이 나오는 것은 어렵다 </a:t>
            </a:r>
          </a:p>
          <a:p>
            <a:r>
              <a:rPr lang="ko-KR" altLang="en-US" sz="1000" dirty="0"/>
              <a:t>하지만 반복리의 속성을 가진 2% 룰의 실제 수익곡선은 </a:t>
            </a:r>
            <a:endParaRPr lang="en-US" altLang="ko-KR" sz="1000" dirty="0"/>
          </a:p>
          <a:p>
            <a:r>
              <a:rPr lang="ko-KR" altLang="en-US" sz="1000" dirty="0"/>
              <a:t>차트상의 빨간 그래프와 파란 그래프 사이에 위치할 것으로 생각할 수 있다   </a:t>
            </a:r>
          </a:p>
          <a:p>
            <a:r>
              <a:rPr lang="ko-KR" altLang="en-US" sz="1000" dirty="0"/>
              <a:t>자금을 불리는 핵심은 근본적으로 ‘복리 </a:t>
            </a:r>
            <a:r>
              <a:rPr lang="ko-KR" altLang="en-US" sz="1000" dirty="0" err="1"/>
              <a:t>구조’에</a:t>
            </a:r>
            <a:r>
              <a:rPr lang="ko-KR" altLang="en-US" sz="1000" dirty="0"/>
              <a:t> 있기 때문에 </a:t>
            </a:r>
            <a:endParaRPr lang="en-US" altLang="ko-KR" sz="1000" dirty="0"/>
          </a:p>
          <a:p>
            <a:r>
              <a:rPr lang="ko-KR" altLang="en-US" sz="1000" dirty="0"/>
              <a:t>투입 금액이 적어도 문제가 되지 않는다 </a:t>
            </a:r>
          </a:p>
          <a:p>
            <a:r>
              <a:rPr lang="ko-KR" altLang="en-US" sz="1000" dirty="0"/>
              <a:t>복리는 시간이 지날수록 ‘</a:t>
            </a:r>
            <a:r>
              <a:rPr lang="ko-KR" altLang="en-US" sz="1000" dirty="0" err="1"/>
              <a:t>기하급수적’으로</a:t>
            </a:r>
            <a:r>
              <a:rPr lang="ko-KR" altLang="en-US" sz="1000" dirty="0"/>
              <a:t> 늘어나기 때문이다 </a:t>
            </a:r>
          </a:p>
          <a:p>
            <a:r>
              <a:rPr lang="ko-KR" altLang="en-US" sz="1000" dirty="0"/>
              <a:t>복리 구조를 최대한 누리기 위해서는 오랜 시간 동안 시장에서 망하지 않고 </a:t>
            </a:r>
            <a:endParaRPr lang="en-US" altLang="ko-KR" sz="1000" dirty="0"/>
          </a:p>
          <a:p>
            <a:r>
              <a:rPr lang="ko-KR" altLang="en-US" sz="1000" dirty="0"/>
              <a:t>오래 남아서 최대한 많은 매매를 해야 하는 것이 가장 중요한데,</a:t>
            </a:r>
          </a:p>
          <a:p>
            <a:r>
              <a:rPr lang="ko-KR" altLang="en-US" sz="1000" dirty="0"/>
              <a:t>그러기 위해서는 내 자산이 큰 타격을 입으면 절대 안 되기 때문에 </a:t>
            </a:r>
            <a:endParaRPr lang="en-US" altLang="ko-KR" sz="1000" dirty="0"/>
          </a:p>
          <a:p>
            <a:r>
              <a:rPr lang="ko-KR" altLang="en-US" sz="1000" dirty="0"/>
              <a:t>역설적으로 투자 규모를 최대한 줄이고, </a:t>
            </a:r>
          </a:p>
          <a:p>
            <a:r>
              <a:rPr lang="ko-KR" altLang="en-US" sz="1000" dirty="0"/>
              <a:t>손실을 최소화해야 한다는 결론에 이르게 된다 </a:t>
            </a:r>
          </a:p>
          <a:p>
            <a:r>
              <a:rPr lang="ko-KR" altLang="en-US" sz="1000" dirty="0"/>
              <a:t>그래서 손실을 줄이는 것이 실제적으로는 가장 공격적인 매매 방법이라는 것이다</a:t>
            </a:r>
          </a:p>
          <a:p>
            <a:r>
              <a:rPr lang="ko-KR" altLang="en-US" sz="1000" dirty="0"/>
              <a:t>손실 관리가 중요하다는 것이 그냥 경험 없는 사람들이 얘기하는 뜬구름 잡는 얘기나 </a:t>
            </a:r>
            <a:endParaRPr lang="en-US" altLang="ko-KR" sz="1000" dirty="0"/>
          </a:p>
          <a:p>
            <a:r>
              <a:rPr lang="ko-KR" altLang="en-US" sz="1000" dirty="0"/>
              <a:t>교과서에나 나오는 공허한 얘기가 아니라는 것이다 </a:t>
            </a:r>
          </a:p>
          <a:p>
            <a:r>
              <a:rPr lang="ko-KR" altLang="en-US" sz="1000" dirty="0"/>
              <a:t>반면 한 방에 대박을 꿈꾸고 크게 질렀다가 크게 깨지면, </a:t>
            </a:r>
          </a:p>
          <a:p>
            <a:r>
              <a:rPr lang="ko-KR" altLang="en-US" sz="1000" dirty="0"/>
              <a:t>그 이후에는 기회가 아예 없거나, 다시 회복하기 위해서는 너무나 힘든 과정이 필요하다  </a:t>
            </a:r>
          </a:p>
          <a:p>
            <a:endParaRPr lang="ko-KR" altLang="en-US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ECF4FB-48F7-4C74-9990-5BD15AC8B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25" y="1895912"/>
            <a:ext cx="5400675" cy="4352925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93EA0B09-057E-02E5-8DFD-6E5759EB7940}"/>
              </a:ext>
            </a:extLst>
          </p:cNvPr>
          <p:cNvSpPr/>
          <p:nvPr/>
        </p:nvSpPr>
        <p:spPr>
          <a:xfrm>
            <a:off x="6096000" y="3657124"/>
            <a:ext cx="578841" cy="645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C92E8-A737-3152-B4C9-7DDC734C57F1}"/>
              </a:ext>
            </a:extLst>
          </p:cNvPr>
          <p:cNvSpPr txBox="1"/>
          <p:nvPr/>
        </p:nvSpPr>
        <p:spPr>
          <a:xfrm>
            <a:off x="6771751" y="346921"/>
            <a:ext cx="49774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물론 매매 기법이나 실력에 문제가 있으면 돈을 벌 수 없다 </a:t>
            </a:r>
          </a:p>
          <a:p>
            <a:r>
              <a:rPr lang="ko-KR" altLang="en-US" sz="1000" dirty="0"/>
              <a:t>하지만 큰 실패나 손실을 보는 경우 주범은 바로 자금 관리라는 개념의 부재에 있다 </a:t>
            </a:r>
          </a:p>
          <a:p>
            <a:r>
              <a:rPr lang="ko-KR" altLang="en-US" sz="1000" dirty="0"/>
              <a:t>투입 금액 자체가 애초에 너무 컸기 때문에 손절하기도 너무 힘들고, </a:t>
            </a:r>
          </a:p>
          <a:p>
            <a:r>
              <a:rPr lang="ko-KR" altLang="en-US" sz="1000" dirty="0"/>
              <a:t>어렵게 손절하고 나면 후유증으로 그 이후에는 </a:t>
            </a:r>
            <a:endParaRPr lang="en-US" altLang="ko-KR" sz="1000" dirty="0"/>
          </a:p>
          <a:p>
            <a:r>
              <a:rPr lang="ko-KR" altLang="en-US" sz="1000" dirty="0"/>
              <a:t>너무 적은 금액으로 투자를 하든지 아니면</a:t>
            </a:r>
            <a:endParaRPr lang="en-US" altLang="ko-KR" sz="1000" dirty="0"/>
          </a:p>
          <a:p>
            <a:r>
              <a:rPr lang="ko-KR" altLang="en-US" sz="1000" dirty="0"/>
              <a:t>너무 많은 금액으로 투자하든지 해서 들쭉날쭉한 매매가 이루어지는 것이다 </a:t>
            </a:r>
          </a:p>
        </p:txBody>
      </p:sp>
    </p:spTree>
    <p:extLst>
      <p:ext uri="{BB962C8B-B14F-4D97-AF65-F5344CB8AC3E}">
        <p14:creationId xmlns:p14="http://schemas.microsoft.com/office/powerpoint/2010/main" val="407874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2D4001-0F93-4C93-9CC0-1745E5F6E2D4}"/>
              </a:ext>
            </a:extLst>
          </p:cNvPr>
          <p:cNvSpPr txBox="1"/>
          <p:nvPr/>
        </p:nvSpPr>
        <p:spPr>
          <a:xfrm>
            <a:off x="146197" y="804476"/>
            <a:ext cx="609777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투자 실패의 주범이 자금 관리에 대한 개념 없이 많은 금액을 투입한 것이라면, </a:t>
            </a:r>
            <a:endParaRPr lang="en-US" altLang="ko-KR" sz="1000" dirty="0"/>
          </a:p>
          <a:p>
            <a:r>
              <a:rPr lang="ko-KR" altLang="en-US" sz="1000" dirty="0"/>
              <a:t>이제부터 2% 룰로 투자하면 두 가지 변화가 일어나게 될 것이다 </a:t>
            </a:r>
          </a:p>
          <a:p>
            <a:endParaRPr lang="en-US" altLang="ko-KR" sz="1000" dirty="0"/>
          </a:p>
          <a:p>
            <a:r>
              <a:rPr lang="ko-KR" altLang="en-US" sz="1000" dirty="0"/>
              <a:t>첫 번째는 너무 시시하게 느껴진다는 것이다</a:t>
            </a:r>
            <a:endParaRPr lang="en-US" altLang="ko-KR" sz="1000" dirty="0"/>
          </a:p>
          <a:p>
            <a:r>
              <a:rPr lang="ko-KR" altLang="en-US" sz="1000" dirty="0"/>
              <a:t>한 방에 전 재산을 </a:t>
            </a:r>
            <a:r>
              <a:rPr lang="ko-KR" altLang="en-US" sz="1000" dirty="0" err="1"/>
              <a:t>몰빵하다가</a:t>
            </a:r>
            <a:r>
              <a:rPr lang="ko-KR" altLang="en-US" sz="1000" dirty="0"/>
              <a:t> 막상 2% 룰로 바꿔서 투자하면 </a:t>
            </a:r>
            <a:endParaRPr lang="en-US" altLang="ko-KR" sz="1000" dirty="0"/>
          </a:p>
          <a:p>
            <a:r>
              <a:rPr lang="ko-KR" altLang="en-US" sz="1000" dirty="0"/>
              <a:t>투자 금액이 급감하기 때문에 이런 현상이 나타난다  </a:t>
            </a:r>
          </a:p>
          <a:p>
            <a:endParaRPr lang="en-US" altLang="ko-KR" sz="1000" dirty="0"/>
          </a:p>
          <a:p>
            <a:r>
              <a:rPr lang="ko-KR" altLang="en-US" sz="1000" dirty="0"/>
              <a:t>두 번째는, 대신 심리적으로 대단히 편해진다는 것이다</a:t>
            </a:r>
          </a:p>
          <a:p>
            <a:r>
              <a:rPr lang="ko-KR" altLang="en-US" sz="1000" dirty="0"/>
              <a:t>한 방에 </a:t>
            </a:r>
            <a:r>
              <a:rPr lang="ko-KR" altLang="en-US" sz="1000" dirty="0" err="1"/>
              <a:t>몰빵하다가</a:t>
            </a:r>
            <a:r>
              <a:rPr lang="ko-KR" altLang="en-US" sz="1000" dirty="0"/>
              <a:t> 투입 금액 자체가 적어지니 </a:t>
            </a:r>
            <a:r>
              <a:rPr lang="ko-KR" altLang="en-US" sz="1000" dirty="0" err="1"/>
              <a:t>손절도</a:t>
            </a:r>
            <a:r>
              <a:rPr lang="ko-KR" altLang="en-US" sz="1000" dirty="0"/>
              <a:t> 편하게 할 수 있고, </a:t>
            </a:r>
            <a:endParaRPr lang="en-US" altLang="ko-KR" sz="1000" dirty="0"/>
          </a:p>
          <a:p>
            <a:r>
              <a:rPr lang="ko-KR" altLang="en-US" sz="1000" dirty="0"/>
              <a:t>별 타격이 안 되니 심리적으로도 버티고 다음 장에도 다시 참여할 수 있게 된다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이전에는 한 번 크게 손실을 당했다면 그 타격 때문에 기회가 와도 매수해야 할 자리인 줄 알면서도 </a:t>
            </a:r>
            <a:endParaRPr lang="en-US" altLang="ko-KR" sz="1000" dirty="0"/>
          </a:p>
          <a:p>
            <a:r>
              <a:rPr lang="ko-KR" altLang="en-US" sz="1000" dirty="0"/>
              <a:t>두려워서 시장에 계속 참여하지 못하는데, </a:t>
            </a:r>
          </a:p>
          <a:p>
            <a:r>
              <a:rPr lang="ko-KR" altLang="en-US" sz="1000" dirty="0"/>
              <a:t>이제는 어차피 손실 규모가 작기 때문에 시장에 언제든 참여해서 </a:t>
            </a:r>
            <a:endParaRPr lang="en-US" altLang="ko-KR" sz="1000" dirty="0"/>
          </a:p>
          <a:p>
            <a:r>
              <a:rPr lang="ko-KR" altLang="en-US" sz="1000" dirty="0"/>
              <a:t>최대한 많은 기회를 노릴 수가 있게 된다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2% </a:t>
            </a:r>
            <a:r>
              <a:rPr lang="ko-KR" altLang="en-US" sz="1000" dirty="0" err="1"/>
              <a:t>어떤가</a:t>
            </a:r>
            <a:r>
              <a:rPr lang="ko-KR" altLang="en-US" sz="1000" dirty="0"/>
              <a:t>? 여러분 총 자산 중에 2%가 날아간다고 큰 타격이 있을까? </a:t>
            </a:r>
          </a:p>
          <a:p>
            <a:r>
              <a:rPr lang="ko-KR" altLang="en-US" sz="1000" dirty="0"/>
              <a:t>심리적으로 도저히 감당이 안 될 정도로 큰 수준일까? </a:t>
            </a:r>
            <a:endParaRPr lang="en-US" altLang="ko-KR" sz="1000" dirty="0"/>
          </a:p>
          <a:p>
            <a:r>
              <a:rPr lang="ko-KR" altLang="en-US" sz="1000" dirty="0"/>
              <a:t>대부분의 경우 충분히 감내할 만한 수준일 것이다</a:t>
            </a:r>
          </a:p>
          <a:p>
            <a:r>
              <a:rPr lang="ko-KR" altLang="en-US" sz="1000" dirty="0"/>
              <a:t>매매에서 가장 중요한 것이 바로 심리이다 </a:t>
            </a:r>
          </a:p>
          <a:p>
            <a:r>
              <a:rPr lang="ko-KR" altLang="en-US" sz="1000" dirty="0"/>
              <a:t>아무리 매매 기술이 좋고 확고한 원칙이 있어도 막상 매수해야 할 자리에서 </a:t>
            </a:r>
            <a:endParaRPr lang="en-US" altLang="ko-KR" sz="1000" dirty="0"/>
          </a:p>
          <a:p>
            <a:r>
              <a:rPr lang="ko-KR" altLang="en-US" sz="1000" dirty="0"/>
              <a:t>손실 금액이 너무 커지는 것에 대한 두려움이 있다면 </a:t>
            </a:r>
          </a:p>
          <a:p>
            <a:r>
              <a:rPr lang="ko-KR" altLang="en-US" sz="1000" dirty="0"/>
              <a:t>그 원칙을 지킬 수가 없게 될 것이다</a:t>
            </a:r>
            <a:endParaRPr lang="en-US" altLang="ko-KR" sz="1000" dirty="0"/>
          </a:p>
          <a:p>
            <a:r>
              <a:rPr lang="ko-KR" altLang="en-US" sz="1000" dirty="0"/>
              <a:t>따라서 내 심리가 흔들리지 않는 상태에서 편안하게 매매할 수 있는 수준의 </a:t>
            </a:r>
            <a:endParaRPr lang="en-US" altLang="ko-KR" sz="1000" dirty="0"/>
          </a:p>
          <a:p>
            <a:r>
              <a:rPr lang="ko-KR" altLang="en-US" sz="1000" dirty="0"/>
              <a:t>손실 한계를 정하는 것이 가장 중요한 것이다</a:t>
            </a:r>
          </a:p>
        </p:txBody>
      </p:sp>
    </p:spTree>
    <p:extLst>
      <p:ext uri="{BB962C8B-B14F-4D97-AF65-F5344CB8AC3E}">
        <p14:creationId xmlns:p14="http://schemas.microsoft.com/office/powerpoint/2010/main" val="168987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B9A4DF-64F0-632A-1D40-F8A1BEA6795C}"/>
              </a:ext>
            </a:extLst>
          </p:cNvPr>
          <p:cNvSpPr txBox="1"/>
          <p:nvPr/>
        </p:nvSpPr>
        <p:spPr>
          <a:xfrm>
            <a:off x="590487" y="365528"/>
            <a:ext cx="6094602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손절매</a:t>
            </a:r>
            <a:endParaRPr lang="en-US" altLang="ko-KR" sz="16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코인은 주식과 달리 상한가와 하한가가 존재하지 않는다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얼만큼 오를지 모르는 만큼 얼만큼 떨어질지도 모른다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 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이를 대비해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손절매가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중요하다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손절매란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단어 그대로 손해를 잘라버리는 매도를 의미한다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자신이 희망한 진입 포지션과 반대로 움직인다면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손해를 감수하고 파는 것이다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실수한 것이 확실해 진다면 재빨리 손을 떼야 한다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손절매의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기준은 매미일지를 통해 만들어진다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88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95A2FE-146A-5644-A6C5-81B12252EEFB}"/>
              </a:ext>
            </a:extLst>
          </p:cNvPr>
          <p:cNvSpPr txBox="1"/>
          <p:nvPr/>
        </p:nvSpPr>
        <p:spPr>
          <a:xfrm>
            <a:off x="0" y="535899"/>
            <a:ext cx="60960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자금관리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코인시장의 다양한 리스크는 여러 방법을 통해서 줄이고 관리하고 최소화해야 하지만, </a:t>
            </a:r>
          </a:p>
          <a:p>
            <a:r>
              <a:rPr lang="ko-KR" altLang="en-US" sz="1000" dirty="0"/>
              <a:t>근본적으로 그 리스크를 최소화하고 치명적인 타격을 줄이는 방법은, </a:t>
            </a:r>
          </a:p>
          <a:p>
            <a:r>
              <a:rPr lang="ko-KR" altLang="en-US" sz="1000" dirty="0"/>
              <a:t>절대로 종목 선정이나 매매 </a:t>
            </a:r>
            <a:r>
              <a:rPr lang="ko-KR" altLang="en-US" sz="1000" dirty="0" err="1"/>
              <a:t>기법같은</a:t>
            </a:r>
            <a:r>
              <a:rPr lang="ko-KR" altLang="en-US" sz="1000" dirty="0"/>
              <a:t> 기술이 아니다</a:t>
            </a:r>
          </a:p>
          <a:p>
            <a:r>
              <a:rPr lang="ko-KR" altLang="en-US" sz="1000" dirty="0"/>
              <a:t>그 핵심은 바로 자금 관리이다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자금 </a:t>
            </a:r>
            <a:r>
              <a:rPr lang="ko-KR" altLang="en-US" sz="1000" dirty="0" err="1"/>
              <a:t>관리란</a:t>
            </a:r>
            <a:r>
              <a:rPr lang="ko-KR" altLang="en-US" sz="1000" dirty="0"/>
              <a:t> 한마디로 내 자산 중 어느 정도의 자금을 투입해서 </a:t>
            </a:r>
            <a:endParaRPr lang="en-US" altLang="ko-KR" sz="1000" dirty="0"/>
          </a:p>
          <a:p>
            <a:r>
              <a:rPr lang="ko-KR" altLang="en-US" sz="1000" dirty="0"/>
              <a:t>매매할지를 결정하고 관리하는 원칙이라고 할 수 있다</a:t>
            </a:r>
          </a:p>
          <a:p>
            <a:r>
              <a:rPr lang="ko-KR" altLang="en-US" sz="1000" dirty="0"/>
              <a:t>아마 대부분은 자금 관리에 대해 별로 들어보지 못했고, </a:t>
            </a:r>
          </a:p>
          <a:p>
            <a:r>
              <a:rPr lang="ko-KR" altLang="en-US" sz="1000" dirty="0"/>
              <a:t>설령 들어보았다 해도 막연하고 추상적인 이야기, </a:t>
            </a:r>
          </a:p>
          <a:p>
            <a:r>
              <a:rPr lang="ko-KR" altLang="en-US" sz="1000" dirty="0"/>
              <a:t>실전에서는 필요 없는 영양가 없는 이야기 정도로 치부하는 분이 상당수 일 것이다</a:t>
            </a:r>
          </a:p>
          <a:p>
            <a:endParaRPr lang="en-US" altLang="ko-KR" sz="1000" dirty="0"/>
          </a:p>
          <a:p>
            <a:r>
              <a:rPr lang="ko-KR" altLang="en-US" sz="1000" dirty="0"/>
              <a:t>매매 기법이나 기술을 연마하고 익히는 것은 당연히 중요하다</a:t>
            </a:r>
            <a:endParaRPr lang="en-US" altLang="ko-KR" sz="1000" dirty="0"/>
          </a:p>
          <a:p>
            <a:r>
              <a:rPr lang="ko-KR" altLang="en-US" sz="1000" dirty="0"/>
              <a:t>하지만 문제는 그 어떤 매매 기법도 </a:t>
            </a:r>
            <a:r>
              <a:rPr lang="en-US" altLang="ko-KR" sz="1000" dirty="0"/>
              <a:t>100% </a:t>
            </a:r>
            <a:r>
              <a:rPr lang="ko-KR" altLang="en-US" sz="1000" dirty="0"/>
              <a:t>완벽하지 않다는 데 있다</a:t>
            </a:r>
          </a:p>
          <a:p>
            <a:r>
              <a:rPr lang="ko-KR" altLang="en-US" sz="1000" dirty="0"/>
              <a:t>또한 코인시장에는 예측이 불가능한 무시무시한 리스크가 상존하고 있어 </a:t>
            </a:r>
            <a:endParaRPr lang="en-US" altLang="ko-KR" sz="1000" dirty="0"/>
          </a:p>
          <a:p>
            <a:r>
              <a:rPr lang="ko-KR" altLang="en-US" sz="1000" dirty="0"/>
              <a:t>예기지 못한 큰 손실을 얼마든지 볼 수 있다</a:t>
            </a:r>
          </a:p>
          <a:p>
            <a:r>
              <a:rPr lang="ko-KR" altLang="en-US" sz="1000" dirty="0"/>
              <a:t>따라서 자금 관리가 그 무엇보다도 중요하고 매매 기법에 우선한다</a:t>
            </a:r>
          </a:p>
          <a:p>
            <a:endParaRPr lang="ko-KR" altLang="en-US" sz="1000" dirty="0"/>
          </a:p>
          <a:p>
            <a:r>
              <a:rPr lang="ko-KR" altLang="en-US" sz="1000" dirty="0"/>
              <a:t>매매 기법을 통해서는 수익이 날 수도 있고, 손실이 날 수도 있다</a:t>
            </a:r>
          </a:p>
          <a:p>
            <a:r>
              <a:rPr lang="ko-KR" altLang="en-US" sz="1000" dirty="0"/>
              <a:t>많은 사람들은 오로지 어떤 매매를 통해 나타난 </a:t>
            </a:r>
            <a:r>
              <a:rPr lang="ko-KR" altLang="en-US" sz="1000" dirty="0" err="1"/>
              <a:t>손익률에만</a:t>
            </a:r>
            <a:r>
              <a:rPr lang="ko-KR" altLang="en-US" sz="1000" dirty="0"/>
              <a:t> 신경을 쓰는 경향이 있다</a:t>
            </a:r>
          </a:p>
          <a:p>
            <a:r>
              <a:rPr lang="ko-KR" altLang="en-US" sz="1000" dirty="0"/>
              <a:t>그런데 사실은 매매 기법의 결과로 나타나는 ‘</a:t>
            </a:r>
            <a:r>
              <a:rPr lang="ko-KR" altLang="en-US" sz="1000" dirty="0" err="1"/>
              <a:t>손익률</a:t>
            </a:r>
            <a:r>
              <a:rPr lang="ko-KR" altLang="en-US" sz="1000" dirty="0"/>
              <a:t>’ 보다는 내 계좌상의 </a:t>
            </a:r>
            <a:r>
              <a:rPr lang="ko-KR" altLang="en-US" sz="1000" dirty="0" err="1"/>
              <a:t>손익률이</a:t>
            </a:r>
            <a:r>
              <a:rPr lang="ko-KR" altLang="en-US" sz="1000" dirty="0"/>
              <a:t> 훨씬 더 중요하다</a:t>
            </a:r>
            <a:endParaRPr lang="en-US" altLang="ko-KR" sz="1000" dirty="0"/>
          </a:p>
          <a:p>
            <a:r>
              <a:rPr lang="ko-KR" altLang="en-US" sz="1000" dirty="0" err="1"/>
              <a:t>왜일까</a:t>
            </a:r>
            <a:r>
              <a:rPr lang="ko-KR" altLang="en-US" sz="1000" dirty="0"/>
              <a:t>?</a:t>
            </a:r>
          </a:p>
          <a:p>
            <a:r>
              <a:rPr lang="ko-KR" altLang="en-US" sz="1000" dirty="0"/>
              <a:t>어떤 매매 기법을 통해 200%의 수익이 났다고 가정하고</a:t>
            </a:r>
          </a:p>
          <a:p>
            <a:r>
              <a:rPr lang="ko-KR" altLang="en-US" sz="1000" dirty="0"/>
              <a:t>여러분은 떼부자가 되었을까? </a:t>
            </a:r>
          </a:p>
          <a:p>
            <a:r>
              <a:rPr lang="ko-KR" altLang="en-US" sz="1000" dirty="0"/>
              <a:t>반대로 까딱 잘못 걸려서 반의 반 토막이 나버렸다면</a:t>
            </a:r>
            <a:endParaRPr lang="en-US" altLang="ko-KR" sz="1000" dirty="0"/>
          </a:p>
          <a:p>
            <a:r>
              <a:rPr lang="ko-KR" altLang="en-US" sz="1000" dirty="0"/>
              <a:t>이제 알거지가 되어 비참한 인생을 살게 될까? </a:t>
            </a:r>
          </a:p>
          <a:p>
            <a:r>
              <a:rPr lang="ko-KR" altLang="en-US" sz="1000" dirty="0"/>
              <a:t>전혀 그렇지 않다. </a:t>
            </a:r>
            <a:r>
              <a:rPr lang="ko-KR" altLang="en-US" sz="1000" dirty="0" err="1"/>
              <a:t>왜일까</a:t>
            </a:r>
            <a:r>
              <a:rPr lang="ko-KR" altLang="en-US" sz="1000" dirty="0"/>
              <a:t>?</a:t>
            </a:r>
          </a:p>
          <a:p>
            <a:endParaRPr lang="ko-KR" altLang="en-US" sz="1000" dirty="0"/>
          </a:p>
          <a:p>
            <a:r>
              <a:rPr lang="ko-KR" altLang="en-US" sz="1000" dirty="0"/>
              <a:t>만일 여러분 전 재산이 </a:t>
            </a:r>
            <a:r>
              <a:rPr lang="en-US" altLang="ko-KR" sz="1000" dirty="0"/>
              <a:t>1</a:t>
            </a:r>
            <a:r>
              <a:rPr lang="ko-KR" altLang="en-US" sz="1000" dirty="0"/>
              <a:t>000만원인데, </a:t>
            </a:r>
            <a:r>
              <a:rPr lang="en-US" altLang="ko-KR" sz="1000" dirty="0"/>
              <a:t>1</a:t>
            </a:r>
            <a:r>
              <a:rPr lang="ko-KR" altLang="en-US" sz="1000" dirty="0" err="1"/>
              <a:t>만원짜리</a:t>
            </a:r>
            <a:r>
              <a:rPr lang="ko-KR" altLang="en-US" sz="1000" dirty="0"/>
              <a:t> 주식 딱 1주만 샀다면</a:t>
            </a:r>
            <a:endParaRPr lang="en-US" altLang="ko-KR" sz="1000" dirty="0"/>
          </a:p>
          <a:p>
            <a:r>
              <a:rPr lang="ko-KR" altLang="en-US" sz="1000" dirty="0"/>
              <a:t>200% 수익이 났다고 큰 의미가 있을까? </a:t>
            </a:r>
          </a:p>
          <a:p>
            <a:r>
              <a:rPr lang="ko-KR" altLang="en-US" sz="1000" dirty="0"/>
              <a:t>수익률 자체는 200%이지만, 투입 금액이 내 전체 자산의 0.1%에 불과하기 때문에 </a:t>
            </a:r>
          </a:p>
          <a:p>
            <a:r>
              <a:rPr lang="ko-KR" altLang="en-US" sz="1000" dirty="0"/>
              <a:t>내 총 자산 대비 실제적인 수익률은 0.2%에 불과하다</a:t>
            </a:r>
            <a:endParaRPr lang="en-US" altLang="ko-KR" sz="1000" dirty="0"/>
          </a:p>
          <a:p>
            <a:r>
              <a:rPr lang="ko-KR" altLang="en-US" sz="1000" dirty="0"/>
              <a:t>200%라는 엄청난 매매 수익률은 아무 의미가 없다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똑같이 5만원만 투입한 상태에서 반의 반 토막이 난들 아니면 상장폐지를 당한들 의미가 있을까? </a:t>
            </a:r>
          </a:p>
          <a:p>
            <a:r>
              <a:rPr lang="ko-KR" altLang="en-US" sz="1000" dirty="0"/>
              <a:t>매매 수익률 자체는 -75%, -100%일지 몰라도 실제적인 내 계좌상의 손실은 -0.1% 수준에 불과할 뿐</a:t>
            </a:r>
            <a:endParaRPr lang="en-US" altLang="ko-KR" sz="1000" dirty="0"/>
          </a:p>
          <a:p>
            <a:r>
              <a:rPr lang="ko-KR" altLang="en-US" sz="1000" dirty="0"/>
              <a:t>인생에 아무런 영향이 없다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43C231-229B-D24D-BF84-8C858D64B49A}"/>
              </a:ext>
            </a:extLst>
          </p:cNvPr>
          <p:cNvSpPr txBox="1"/>
          <p:nvPr/>
        </p:nvSpPr>
        <p:spPr>
          <a:xfrm>
            <a:off x="6416842" y="535899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그런데 이러한 부분은 투입 자금을 결정하는 ‘자금 </a:t>
            </a:r>
            <a:r>
              <a:rPr lang="ko-KR" altLang="en-US" sz="1000" dirty="0" err="1"/>
              <a:t>관리’라는</a:t>
            </a:r>
            <a:r>
              <a:rPr lang="ko-KR" altLang="en-US" sz="1000" dirty="0"/>
              <a:t> 개념 없이 </a:t>
            </a:r>
          </a:p>
          <a:p>
            <a:r>
              <a:rPr lang="ko-KR" altLang="en-US" sz="1000" dirty="0"/>
              <a:t>그냥 무턱대고 매매 기법에 의한 ‘</a:t>
            </a:r>
            <a:r>
              <a:rPr lang="ko-KR" altLang="en-US" sz="1000" dirty="0" err="1"/>
              <a:t>손익률</a:t>
            </a:r>
            <a:r>
              <a:rPr lang="ko-KR" altLang="en-US" sz="1000" dirty="0"/>
              <a:t>’ 자체에만 혈안이 되어서는 절대로 알 수가 없는 것이다</a:t>
            </a:r>
          </a:p>
          <a:p>
            <a:r>
              <a:rPr lang="ko-KR" altLang="en-US" sz="1000" dirty="0"/>
              <a:t>또한 한 번의 매매 이후 손익이 발생한 경우 다음 번 매매 시에는 어떻게 자금을 투여해야 하는지 </a:t>
            </a:r>
            <a:endParaRPr lang="en-US" altLang="ko-KR" sz="1000" dirty="0"/>
          </a:p>
          <a:p>
            <a:r>
              <a:rPr lang="ko-KR" altLang="en-US" sz="1000" dirty="0"/>
              <a:t>결정하는 것도 중요한 부분이다</a:t>
            </a:r>
            <a:endParaRPr lang="en-US" altLang="ko-KR" sz="1000" dirty="0"/>
          </a:p>
          <a:p>
            <a:r>
              <a:rPr lang="ko-KR" altLang="en-US" sz="1000" dirty="0"/>
              <a:t>바로 이것이 자금 관리가 매매 기법에 의한 수익률보다 우선하며 중요한 이유이다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많은 사람들이 일정한 원금으로 투자하는 것이 안정적이라 믿고 있지만 </a:t>
            </a:r>
          </a:p>
          <a:p>
            <a:r>
              <a:rPr lang="ko-KR" altLang="en-US" sz="1000" dirty="0"/>
              <a:t>사실은 안정적이지도 않고, 수익을 크게 불리는 데에도 적합하지 않다</a:t>
            </a:r>
          </a:p>
          <a:p>
            <a:endParaRPr lang="en-US" altLang="ko-KR" sz="1000" dirty="0"/>
          </a:p>
          <a:p>
            <a:r>
              <a:rPr lang="ko-KR" altLang="en-US" sz="1000" dirty="0"/>
              <a:t>이처럼 ‘자금 관리’ 라는 요소는 그 어떤 매매 기법이나 기술에 앞서 </a:t>
            </a:r>
            <a:endParaRPr lang="en-US" altLang="ko-KR" sz="1000" dirty="0"/>
          </a:p>
          <a:p>
            <a:r>
              <a:rPr lang="ko-KR" altLang="en-US" sz="1000" dirty="0"/>
              <a:t>그 무엇보다도 우선적으로 중요한 부분임에도 불구하고 </a:t>
            </a:r>
          </a:p>
          <a:p>
            <a:r>
              <a:rPr lang="ko-KR" altLang="en-US" sz="1000" dirty="0"/>
              <a:t>너무나 많은 사람들은 이에 대해서 아무런 개념이 없다</a:t>
            </a:r>
          </a:p>
          <a:p>
            <a:r>
              <a:rPr lang="ko-KR" altLang="en-US" sz="1000" dirty="0"/>
              <a:t>이런 상태에서 본질적으로 완벽할 수도 없고 존재하지도 않는 </a:t>
            </a:r>
            <a:endParaRPr lang="en-US" altLang="ko-KR" sz="1000" dirty="0"/>
          </a:p>
          <a:p>
            <a:r>
              <a:rPr lang="ko-KR" altLang="en-US" sz="1000" dirty="0"/>
              <a:t>절대 불패의 기법에만 혈안이 되어 매매를 하니 실패할 수밖에 없는 것이다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즉, 코인시장의 위험성에 대한 무지가 곧 자금 관리의 중요성에 대한 무지로 연결되는 것이다</a:t>
            </a:r>
          </a:p>
        </p:txBody>
      </p:sp>
    </p:spTree>
    <p:extLst>
      <p:ext uri="{BB962C8B-B14F-4D97-AF65-F5344CB8AC3E}">
        <p14:creationId xmlns:p14="http://schemas.microsoft.com/office/powerpoint/2010/main" val="151834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4018B49-619E-4E2E-864B-9FA1284C3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674" y="3649028"/>
            <a:ext cx="4591050" cy="2752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A64D87-71FF-4E24-B0BB-0C36B583681D}"/>
              </a:ext>
            </a:extLst>
          </p:cNvPr>
          <p:cNvSpPr txBox="1"/>
          <p:nvPr/>
        </p:nvSpPr>
        <p:spPr>
          <a:xfrm>
            <a:off x="0" y="0"/>
            <a:ext cx="6097772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자금 관리에 대한 개념</a:t>
            </a:r>
          </a:p>
          <a:p>
            <a:endParaRPr lang="ko-KR" altLang="en-US" sz="1000" dirty="0"/>
          </a:p>
          <a:p>
            <a:r>
              <a:rPr lang="en-US" altLang="ko-KR" sz="1000" dirty="0"/>
              <a:t>1. </a:t>
            </a:r>
            <a:r>
              <a:rPr lang="ko-KR" altLang="en-US" sz="1000" dirty="0"/>
              <a:t>자금 관리의 개념과 필요성 </a:t>
            </a:r>
          </a:p>
          <a:p>
            <a:r>
              <a:rPr lang="ko-KR" altLang="en-US" sz="1000" dirty="0"/>
              <a:t>자금 </a:t>
            </a:r>
            <a:r>
              <a:rPr lang="ko-KR" altLang="en-US" sz="1000" dirty="0" err="1"/>
              <a:t>관리란</a:t>
            </a:r>
            <a:r>
              <a:rPr lang="ko-KR" altLang="en-US" sz="1000" dirty="0"/>
              <a:t> 매매할 때 얼마나 많은 자금을 투입할지를 결정하고 </a:t>
            </a:r>
            <a:endParaRPr lang="en-US" altLang="ko-KR" sz="1000" dirty="0"/>
          </a:p>
          <a:p>
            <a:r>
              <a:rPr lang="ko-KR" altLang="en-US" sz="1000" dirty="0"/>
              <a:t>관리하는 일종의 자산 운용 원칙이라고 할 수 있다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그렇다면 자금 관리가 도대체 왜 필요할까</a:t>
            </a:r>
            <a:r>
              <a:rPr lang="en-US" altLang="ko-KR" sz="1000" dirty="0"/>
              <a:t>? </a:t>
            </a:r>
          </a:p>
          <a:p>
            <a:r>
              <a:rPr lang="ko-KR" altLang="en-US" sz="1000" dirty="0"/>
              <a:t>코인시장은 워낙 위험한 돌발 변수 투성이라 얼마든지 손실을 볼 수도 있기 때문이다</a:t>
            </a:r>
            <a:endParaRPr lang="en-US" altLang="ko-KR" sz="1000" dirty="0"/>
          </a:p>
          <a:p>
            <a:r>
              <a:rPr lang="ko-KR" altLang="en-US" sz="1000" dirty="0"/>
              <a:t>손실 관리는 위험 관리이고 이것은 곧 자금 관리이다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자금 관리</a:t>
            </a:r>
            <a:r>
              <a:rPr lang="en-US" altLang="ko-KR" sz="1000" dirty="0"/>
              <a:t>, </a:t>
            </a:r>
            <a:r>
              <a:rPr lang="ko-KR" altLang="en-US" sz="1000" dirty="0"/>
              <a:t>즉 손실 관리가 왜 그토록 중요할까</a:t>
            </a:r>
            <a:r>
              <a:rPr lang="en-US" altLang="ko-KR" sz="1000" dirty="0"/>
              <a:t>? </a:t>
            </a:r>
          </a:p>
          <a:p>
            <a:r>
              <a:rPr lang="ko-KR" altLang="en-US" sz="1000" dirty="0"/>
              <a:t>주식을 하는 근본적인 이유는 돈을 벌기 위한 것인데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돈을 많이 버는 것에 대해 먼저 강조하지 않고 돈을 잃는 것에 대해 강조할까</a:t>
            </a:r>
            <a:r>
              <a:rPr lang="en-US" altLang="ko-KR" sz="1000" dirty="0"/>
              <a:t>? </a:t>
            </a:r>
          </a:p>
          <a:p>
            <a:r>
              <a:rPr lang="ko-KR" altLang="en-US" sz="1000" dirty="0"/>
              <a:t>그 이유는 손실은 제대로 관리하지 않으면 치명적이기 때문이다</a:t>
            </a:r>
          </a:p>
          <a:p>
            <a:r>
              <a:rPr lang="ko-KR" altLang="en-US" sz="1000" dirty="0"/>
              <a:t>손실 관리</a:t>
            </a:r>
            <a:r>
              <a:rPr lang="en-US" altLang="ko-KR" sz="1000" dirty="0"/>
              <a:t>(</a:t>
            </a:r>
            <a:r>
              <a:rPr lang="ko-KR" altLang="en-US" sz="1000" dirty="0"/>
              <a:t>자금 관리</a:t>
            </a:r>
            <a:r>
              <a:rPr lang="en-US" altLang="ko-KR" sz="1000" dirty="0"/>
              <a:t>)</a:t>
            </a:r>
            <a:r>
              <a:rPr lang="ko-KR" altLang="en-US" sz="1000" dirty="0"/>
              <a:t>를 반드시 해야 하는 가장 중요한 이유는 </a:t>
            </a:r>
            <a:endParaRPr lang="en-US" altLang="ko-KR" sz="1000" dirty="0"/>
          </a:p>
          <a:p>
            <a:r>
              <a:rPr lang="ko-KR" altLang="en-US" sz="1000" dirty="0"/>
              <a:t>바로 손익의 비대칭성 때문이다</a:t>
            </a:r>
            <a:r>
              <a:rPr lang="en-US" altLang="ko-KR" sz="1000" dirty="0"/>
              <a:t> </a:t>
            </a:r>
          </a:p>
          <a:p>
            <a:endParaRPr lang="en-US" altLang="ko-KR" sz="1000" dirty="0"/>
          </a:p>
          <a:p>
            <a:r>
              <a:rPr lang="ko-KR" altLang="en-US" sz="1000" dirty="0"/>
              <a:t>손익의 </a:t>
            </a:r>
            <a:r>
              <a:rPr lang="ko-KR" altLang="en-US" sz="1000" dirty="0" err="1"/>
              <a:t>비대칭성이란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손실의 규모가 커지면 커질수록 복구하기 위해 손실률보다 더 큰 수익률을 올려야 한다는 원리다</a:t>
            </a:r>
            <a:r>
              <a:rPr lang="en-US" altLang="ko-KR" sz="1000" dirty="0"/>
              <a:t>  </a:t>
            </a:r>
          </a:p>
          <a:p>
            <a:r>
              <a:rPr lang="ko-KR" altLang="en-US" sz="1000" dirty="0"/>
              <a:t>여러분이 어떤 종목을 매매해서 </a:t>
            </a:r>
            <a:r>
              <a:rPr lang="en-US" altLang="ko-KR" sz="1000" dirty="0"/>
              <a:t>1% </a:t>
            </a:r>
            <a:r>
              <a:rPr lang="ko-KR" altLang="en-US" sz="1000" dirty="0"/>
              <a:t>손실이 났다면 </a:t>
            </a:r>
            <a:endParaRPr lang="en-US" altLang="ko-KR" sz="1000" dirty="0"/>
          </a:p>
          <a:p>
            <a:r>
              <a:rPr lang="ko-KR" altLang="en-US" sz="1000" dirty="0"/>
              <a:t>이 손실을 만회하기 위해서는 얼마의 수익률을 올려야 할까</a:t>
            </a:r>
            <a:r>
              <a:rPr lang="en-US" altLang="ko-KR" sz="1000" dirty="0"/>
              <a:t>? </a:t>
            </a:r>
          </a:p>
          <a:p>
            <a:r>
              <a:rPr lang="en-US" altLang="ko-KR" sz="1000" dirty="0"/>
              <a:t>1% </a:t>
            </a:r>
            <a:r>
              <a:rPr lang="ko-KR" altLang="en-US" sz="1000" dirty="0"/>
              <a:t>떨어졌으니 </a:t>
            </a:r>
            <a:r>
              <a:rPr lang="en-US" altLang="ko-KR" sz="1000" dirty="0"/>
              <a:t>1% </a:t>
            </a:r>
            <a:r>
              <a:rPr lang="ko-KR" altLang="en-US" sz="1000" dirty="0"/>
              <a:t>오르면 될까</a:t>
            </a:r>
            <a:r>
              <a:rPr lang="en-US" altLang="ko-KR" sz="1000" dirty="0"/>
              <a:t>? </a:t>
            </a:r>
            <a:r>
              <a:rPr lang="ko-KR" altLang="en-US" sz="1000" dirty="0"/>
              <a:t>정답은 아니다</a:t>
            </a:r>
            <a:r>
              <a:rPr lang="en-US" altLang="ko-KR" sz="1000" dirty="0"/>
              <a:t>  </a:t>
            </a:r>
          </a:p>
          <a:p>
            <a:r>
              <a:rPr lang="en-US" altLang="ko-KR" sz="1000" dirty="0"/>
              <a:t>100/99=1.01</a:t>
            </a:r>
            <a:r>
              <a:rPr lang="ko-KR" altLang="en-US" sz="1000" dirty="0"/>
              <a:t>이므로</a:t>
            </a:r>
            <a:r>
              <a:rPr lang="en-US" altLang="ko-KR" sz="1000" dirty="0"/>
              <a:t>, </a:t>
            </a:r>
            <a:r>
              <a:rPr lang="ko-KR" altLang="en-US" sz="1000" dirty="0"/>
              <a:t>실제로는 </a:t>
            </a:r>
            <a:r>
              <a:rPr lang="en-US" altLang="ko-KR" sz="1000" dirty="0"/>
              <a:t>1%</a:t>
            </a:r>
            <a:r>
              <a:rPr lang="ko-KR" altLang="en-US" sz="1000" dirty="0"/>
              <a:t>보다 근소하게 더 오른 </a:t>
            </a:r>
            <a:r>
              <a:rPr lang="en-US" altLang="ko-KR" sz="1000" dirty="0"/>
              <a:t>1.01%</a:t>
            </a:r>
            <a:r>
              <a:rPr lang="ko-KR" altLang="en-US" sz="1000" dirty="0"/>
              <a:t>가 올라줘야 비로소 만회된다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2% </a:t>
            </a:r>
            <a:r>
              <a:rPr lang="ko-KR" altLang="en-US" sz="1000" dirty="0"/>
              <a:t>손실이 발생한 경우 원금을 회복하기 위해서는 </a:t>
            </a:r>
            <a:r>
              <a:rPr lang="en-US" altLang="ko-KR" sz="1000" dirty="0"/>
              <a:t>2.04%(100/98=1.0204) </a:t>
            </a:r>
          </a:p>
          <a:p>
            <a:r>
              <a:rPr lang="en-US" altLang="ko-KR" sz="1000" dirty="0"/>
              <a:t>5% </a:t>
            </a:r>
            <a:r>
              <a:rPr lang="ko-KR" altLang="en-US" sz="1000" dirty="0"/>
              <a:t>손실이 발생한 경우</a:t>
            </a:r>
            <a:r>
              <a:rPr lang="en-US" altLang="ko-KR" sz="1000" dirty="0"/>
              <a:t>, 5.26%(100/95=1.0526) </a:t>
            </a:r>
          </a:p>
          <a:p>
            <a:r>
              <a:rPr lang="en-US" altLang="ko-KR" sz="1000" dirty="0"/>
              <a:t>10% </a:t>
            </a:r>
            <a:r>
              <a:rPr lang="ko-KR" altLang="en-US" sz="1000" dirty="0"/>
              <a:t>손실이 발생한 경우</a:t>
            </a:r>
            <a:r>
              <a:rPr lang="en-US" altLang="ko-KR" sz="1000" dirty="0"/>
              <a:t>, 11.11%(100/90=1.1111) </a:t>
            </a:r>
          </a:p>
          <a:p>
            <a:r>
              <a:rPr lang="en-US" altLang="ko-KR" sz="1000" dirty="0"/>
              <a:t>20% </a:t>
            </a:r>
            <a:r>
              <a:rPr lang="ko-KR" altLang="en-US" sz="1000" dirty="0"/>
              <a:t>손실이 발생한 경우</a:t>
            </a:r>
            <a:r>
              <a:rPr lang="en-US" altLang="ko-KR" sz="1000" dirty="0"/>
              <a:t>, 25%,  </a:t>
            </a:r>
          </a:p>
          <a:p>
            <a:r>
              <a:rPr lang="en-US" altLang="ko-KR" sz="1000" dirty="0"/>
              <a:t>50% </a:t>
            </a:r>
            <a:r>
              <a:rPr lang="ko-KR" altLang="en-US" sz="1000" dirty="0"/>
              <a:t>손실이 발생한 경우</a:t>
            </a:r>
            <a:r>
              <a:rPr lang="en-US" altLang="ko-KR" sz="1000" dirty="0"/>
              <a:t>, 100% </a:t>
            </a:r>
          </a:p>
          <a:p>
            <a:r>
              <a:rPr lang="en-US" altLang="ko-KR" sz="1000" dirty="0"/>
              <a:t>90% </a:t>
            </a:r>
            <a:r>
              <a:rPr lang="ko-KR" altLang="en-US" sz="1000" dirty="0"/>
              <a:t>손실이 발생한 경우</a:t>
            </a:r>
            <a:r>
              <a:rPr lang="en-US" altLang="ko-KR" sz="1000" dirty="0"/>
              <a:t>, 900%</a:t>
            </a:r>
            <a:r>
              <a:rPr lang="ko-KR" altLang="en-US" sz="1000" dirty="0"/>
              <a:t>의 수익을 올려야 한다</a:t>
            </a:r>
            <a:r>
              <a:rPr lang="en-US" altLang="ko-KR" sz="1000" dirty="0"/>
              <a:t> </a:t>
            </a:r>
          </a:p>
          <a:p>
            <a:endParaRPr lang="en-US" altLang="ko-KR" sz="1000" dirty="0"/>
          </a:p>
          <a:p>
            <a:r>
              <a:rPr lang="ko-KR" altLang="en-US" sz="1000" dirty="0"/>
              <a:t>예를 들어 </a:t>
            </a:r>
            <a:r>
              <a:rPr lang="en-US" altLang="ko-KR" sz="1000" dirty="0"/>
              <a:t>1000</a:t>
            </a:r>
            <a:r>
              <a:rPr lang="ko-KR" altLang="en-US" sz="1000" dirty="0"/>
              <a:t>만원을 투자했는데 </a:t>
            </a:r>
            <a:r>
              <a:rPr lang="en-US" altLang="ko-KR" sz="1000" dirty="0"/>
              <a:t>1% </a:t>
            </a:r>
            <a:r>
              <a:rPr lang="ko-KR" altLang="en-US" sz="1000" dirty="0"/>
              <a:t>손실이 난 경우 </a:t>
            </a:r>
          </a:p>
          <a:p>
            <a:r>
              <a:rPr lang="ko-KR" altLang="en-US" sz="1000" dirty="0"/>
              <a:t>남은 </a:t>
            </a:r>
            <a:r>
              <a:rPr lang="en-US" altLang="ko-KR" sz="1000" dirty="0"/>
              <a:t>999</a:t>
            </a:r>
            <a:r>
              <a:rPr lang="ko-KR" altLang="en-US" sz="1000" dirty="0"/>
              <a:t>만원으로 </a:t>
            </a:r>
            <a:r>
              <a:rPr lang="en-US" altLang="ko-KR" sz="1000" dirty="0"/>
              <a:t>1</a:t>
            </a:r>
            <a:r>
              <a:rPr lang="ko-KR" altLang="en-US" sz="1000" dirty="0"/>
              <a:t>만원을 메우기 위해서는 거의 </a:t>
            </a:r>
            <a:r>
              <a:rPr lang="en-US" altLang="ko-KR" sz="1000" dirty="0"/>
              <a:t>1% </a:t>
            </a:r>
            <a:r>
              <a:rPr lang="ko-KR" altLang="en-US" sz="1000" dirty="0"/>
              <a:t>수준의 수익을 올리면 된다</a:t>
            </a:r>
          </a:p>
          <a:p>
            <a:r>
              <a:rPr lang="ko-KR" altLang="en-US" sz="1000" dirty="0"/>
              <a:t>그런데 반 토막이 나서</a:t>
            </a:r>
            <a:r>
              <a:rPr lang="en-US" altLang="ko-KR" sz="1000" dirty="0"/>
              <a:t>(-50%) 500</a:t>
            </a:r>
            <a:r>
              <a:rPr lang="ko-KR" altLang="en-US" sz="1000" dirty="0"/>
              <a:t>만원이 되었다고 하면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손실액 </a:t>
            </a:r>
            <a:r>
              <a:rPr lang="en-US" altLang="ko-KR" sz="1000" dirty="0"/>
              <a:t>500</a:t>
            </a:r>
            <a:r>
              <a:rPr lang="ko-KR" altLang="en-US" sz="1000" dirty="0"/>
              <a:t>만원을 메우기 위해서는 </a:t>
            </a:r>
            <a:r>
              <a:rPr lang="en-US" altLang="ko-KR" sz="1000" dirty="0"/>
              <a:t>50%</a:t>
            </a:r>
            <a:r>
              <a:rPr lang="ko-KR" altLang="en-US" sz="1000" dirty="0"/>
              <a:t>가 아닌 </a:t>
            </a:r>
            <a:r>
              <a:rPr lang="en-US" altLang="ko-KR" sz="1000" dirty="0"/>
              <a:t>100%</a:t>
            </a:r>
            <a:r>
              <a:rPr lang="ko-KR" altLang="en-US" sz="1000" dirty="0"/>
              <a:t>의 수익률을 올려야 원금을 회복할 수 있다</a:t>
            </a:r>
          </a:p>
          <a:p>
            <a:r>
              <a:rPr lang="ko-KR" altLang="en-US" sz="1000" dirty="0"/>
              <a:t>손실은 규모가 작을 때는 별문제가 없지만 커지면 커질수록 </a:t>
            </a:r>
            <a:endParaRPr lang="en-US" altLang="ko-KR" sz="1000" dirty="0"/>
          </a:p>
          <a:p>
            <a:r>
              <a:rPr lang="ko-KR" altLang="en-US" sz="1000" dirty="0"/>
              <a:t>수익은 커녕 원금 회복조차 감당하기가 힘들어진다</a:t>
            </a:r>
            <a:r>
              <a:rPr lang="en-US" altLang="ko-KR" sz="1000" dirty="0"/>
              <a:t>  </a:t>
            </a:r>
          </a:p>
          <a:p>
            <a:endParaRPr lang="en-US" altLang="ko-KR" sz="1000" dirty="0"/>
          </a:p>
          <a:p>
            <a:r>
              <a:rPr lang="ko-KR" altLang="en-US" sz="1000" dirty="0"/>
              <a:t>옆의 그래프는 특정한 수준의 손실이 발생했을 때 그 손실을 회복하기 위해 올려야 하는 </a:t>
            </a:r>
            <a:endParaRPr lang="en-US" altLang="ko-KR" sz="1000" dirty="0"/>
          </a:p>
          <a:p>
            <a:r>
              <a:rPr lang="ko-KR" altLang="en-US" sz="1000" dirty="0"/>
              <a:t>수익률을 도식화한 것이다</a:t>
            </a:r>
            <a:r>
              <a:rPr lang="en-US" altLang="ko-KR" sz="1000" dirty="0"/>
              <a:t> </a:t>
            </a:r>
          </a:p>
          <a:p>
            <a:r>
              <a:rPr lang="ko-KR" altLang="en-US" sz="1000" dirty="0"/>
              <a:t>손실은 커지면 커질수록 치명적이므로 </a:t>
            </a:r>
            <a:endParaRPr lang="en-US" altLang="ko-KR" sz="1000" dirty="0"/>
          </a:p>
          <a:p>
            <a:r>
              <a:rPr lang="ko-KR" altLang="en-US" sz="1000" dirty="0"/>
              <a:t>이것이 바로 손실을 관리해주는 자금 관리가 그토록 중요한 이유이다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D89280C8-C0AA-0361-75CA-E53547AC0106}"/>
              </a:ext>
            </a:extLst>
          </p:cNvPr>
          <p:cNvSpPr/>
          <p:nvPr/>
        </p:nvSpPr>
        <p:spPr>
          <a:xfrm>
            <a:off x="6096000" y="5755800"/>
            <a:ext cx="578841" cy="645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5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93167F-02BA-43B8-8D0D-238F76E5C45D}"/>
              </a:ext>
            </a:extLst>
          </p:cNvPr>
          <p:cNvSpPr txBox="1"/>
          <p:nvPr/>
        </p:nvSpPr>
        <p:spPr>
          <a:xfrm>
            <a:off x="0" y="478272"/>
            <a:ext cx="5494789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2. 자금 관리와 매매 기법상의 </a:t>
            </a:r>
            <a:r>
              <a:rPr lang="ko-KR" altLang="en-US" sz="1000" dirty="0" err="1"/>
              <a:t>손절매의</a:t>
            </a:r>
            <a:r>
              <a:rPr lang="ko-KR" altLang="en-US" sz="1000" dirty="0"/>
              <a:t> 차이 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‘손실을 관리하는 것은 </a:t>
            </a:r>
            <a:r>
              <a:rPr lang="ko-KR" altLang="en-US" sz="1000" dirty="0" err="1"/>
              <a:t>손절매라는</a:t>
            </a:r>
            <a:r>
              <a:rPr lang="ko-KR" altLang="en-US" sz="1000" dirty="0"/>
              <a:t> 개념으로 매매 기법에 다 포함되어 있는 것 아닌가? </a:t>
            </a:r>
          </a:p>
          <a:p>
            <a:r>
              <a:rPr lang="ko-KR" altLang="en-US" sz="1000" dirty="0"/>
              <a:t>왜 굳이 자금 관리라는 개념을 복잡하게 또 이야기하고, </a:t>
            </a:r>
            <a:endParaRPr lang="en-US" altLang="ko-KR" sz="1000" dirty="0"/>
          </a:p>
          <a:p>
            <a:r>
              <a:rPr lang="ko-KR" altLang="en-US" sz="1000" dirty="0"/>
              <a:t>이는 매매 기법상의 </a:t>
            </a:r>
            <a:r>
              <a:rPr lang="ko-KR" altLang="en-US" sz="1000" dirty="0" err="1"/>
              <a:t>손절매와는</a:t>
            </a:r>
            <a:r>
              <a:rPr lang="ko-KR" altLang="en-US" sz="1000" dirty="0"/>
              <a:t> 어떤 차이가 </a:t>
            </a:r>
            <a:r>
              <a:rPr lang="ko-KR" altLang="en-US" sz="1000" dirty="0" err="1"/>
              <a:t>있는가’라고</a:t>
            </a:r>
            <a:r>
              <a:rPr lang="ko-KR" altLang="en-US" sz="1000" dirty="0"/>
              <a:t> 생각할 수도 있다  </a:t>
            </a:r>
          </a:p>
          <a:p>
            <a:r>
              <a:rPr lang="ko-KR" altLang="en-US" sz="1000" dirty="0"/>
              <a:t>결론부터 말하자면, </a:t>
            </a:r>
            <a:endParaRPr lang="en-US" altLang="ko-KR" sz="1000" dirty="0"/>
          </a:p>
          <a:p>
            <a:r>
              <a:rPr lang="ko-KR" altLang="en-US" sz="1000" dirty="0"/>
              <a:t>자금 관리라는 개념은 매매 기법보다 한 단계 위의 계좌상의 거시적인 </a:t>
            </a:r>
            <a:r>
              <a:rPr lang="ko-KR" altLang="en-US" sz="1000" dirty="0" err="1"/>
              <a:t>손절매</a:t>
            </a:r>
            <a:r>
              <a:rPr lang="ko-KR" altLang="en-US" sz="1000" dirty="0"/>
              <a:t> 내지는 </a:t>
            </a:r>
            <a:endParaRPr lang="en-US" altLang="ko-KR" sz="1000" dirty="0"/>
          </a:p>
          <a:p>
            <a:r>
              <a:rPr lang="ko-KR" altLang="en-US" sz="1000" dirty="0"/>
              <a:t>손실 관리의 개념이라고 할 수 있다</a:t>
            </a:r>
          </a:p>
          <a:p>
            <a:r>
              <a:rPr lang="ko-KR" altLang="en-US" sz="1000" dirty="0"/>
              <a:t>물론 자금 관리에는 손실 </a:t>
            </a:r>
            <a:r>
              <a:rPr lang="ko-KR" altLang="en-US" sz="1000" dirty="0" err="1"/>
              <a:t>관리뿐만</a:t>
            </a:r>
            <a:r>
              <a:rPr lang="ko-KR" altLang="en-US" sz="1000" dirty="0"/>
              <a:t> 아니라 수익 관리의 개념도 포함된다</a:t>
            </a:r>
          </a:p>
          <a:p>
            <a:endParaRPr lang="en-US" altLang="ko-KR" sz="1000" dirty="0"/>
          </a:p>
          <a:p>
            <a:r>
              <a:rPr lang="ko-KR" altLang="en-US" sz="1000" dirty="0"/>
              <a:t>현재 현금 자산이 5000만원이라고 가정하고</a:t>
            </a:r>
            <a:endParaRPr lang="en-US" altLang="ko-KR" sz="1000" dirty="0"/>
          </a:p>
          <a:p>
            <a:r>
              <a:rPr lang="ko-KR" altLang="en-US" sz="1000" dirty="0" err="1"/>
              <a:t>A라는</a:t>
            </a:r>
            <a:r>
              <a:rPr lang="ko-KR" altLang="en-US" sz="1000" dirty="0"/>
              <a:t> 종목을 매수했고 </a:t>
            </a:r>
            <a:r>
              <a:rPr lang="ko-KR" altLang="en-US" sz="1000" dirty="0" err="1"/>
              <a:t>손절선은</a:t>
            </a:r>
            <a:r>
              <a:rPr lang="ko-KR" altLang="en-US" sz="1000" dirty="0"/>
              <a:t> 10% 수준으로 잡았다 </a:t>
            </a:r>
          </a:p>
          <a:p>
            <a:r>
              <a:rPr lang="ko-KR" altLang="en-US" sz="1000" dirty="0"/>
              <a:t>이 종목을 </a:t>
            </a:r>
            <a:r>
              <a:rPr lang="ko-KR" altLang="en-US" sz="1000" dirty="0" err="1"/>
              <a:t>손절하게</a:t>
            </a:r>
            <a:r>
              <a:rPr lang="ko-KR" altLang="en-US" sz="1000" dirty="0"/>
              <a:t> 되었을 때 여러분의 손해액과 손실 규모는 어떻게 될까? </a:t>
            </a:r>
          </a:p>
          <a:p>
            <a:r>
              <a:rPr lang="ko-KR" altLang="en-US" sz="1000" dirty="0"/>
              <a:t>‘그야 당연히 5000만원의 10% 손실이니, 500만원 손실이고, 수익률은 -10% 아니냐?’ </a:t>
            </a:r>
          </a:p>
          <a:p>
            <a:r>
              <a:rPr lang="ko-KR" altLang="en-US" sz="1000" dirty="0"/>
              <a:t>그 답은 틀렸다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ko-KR" altLang="en-US" sz="1000" dirty="0"/>
              <a:t>정답은 얼마의 자금을 </a:t>
            </a:r>
            <a:r>
              <a:rPr lang="ko-KR" altLang="en-US" sz="1000" dirty="0" err="1"/>
              <a:t>투입하느냐에</a:t>
            </a:r>
            <a:r>
              <a:rPr lang="ko-KR" altLang="en-US" sz="1000" dirty="0"/>
              <a:t> 따라 달라진다</a:t>
            </a:r>
          </a:p>
          <a:p>
            <a:r>
              <a:rPr lang="ko-KR" altLang="en-US" sz="1000" dirty="0"/>
              <a:t>‘당연히 5000만원 전부 투입한다는 가정하에 계산하는 것 아니냐?’</a:t>
            </a:r>
            <a:r>
              <a:rPr lang="ko-KR" altLang="en-US" sz="1000" dirty="0" err="1"/>
              <a:t>라고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ko-KR" altLang="en-US" sz="1000" dirty="0"/>
              <a:t>억울함을 토로할지 모르겠지만, </a:t>
            </a:r>
          </a:p>
          <a:p>
            <a:r>
              <a:rPr lang="ko-KR" altLang="en-US" sz="1000" dirty="0"/>
              <a:t>나는 분명히 자산 총 규모가 5000만원이라고 했지, </a:t>
            </a:r>
            <a:endParaRPr lang="en-US" altLang="ko-KR" sz="1000" dirty="0"/>
          </a:p>
          <a:p>
            <a:r>
              <a:rPr lang="ko-KR" altLang="en-US" sz="1000" dirty="0"/>
              <a:t>5000만원 전체를 투입한다고 얘기한 적은 없다 </a:t>
            </a:r>
          </a:p>
          <a:p>
            <a:r>
              <a:rPr lang="ko-KR" altLang="en-US" sz="1000" dirty="0"/>
              <a:t>억지로 말도 안 되는 질문을 한 것처럼 느껴질지 모르지만, </a:t>
            </a:r>
            <a:endParaRPr lang="en-US" altLang="ko-KR" sz="1000" dirty="0"/>
          </a:p>
          <a:p>
            <a:r>
              <a:rPr lang="ko-KR" altLang="en-US" sz="1000" dirty="0"/>
              <a:t>이것은 대단히 중요한 부분이다  </a:t>
            </a:r>
          </a:p>
          <a:p>
            <a:endParaRPr lang="en-US" altLang="ko-KR" sz="1000" dirty="0"/>
          </a:p>
          <a:p>
            <a:r>
              <a:rPr lang="ko-KR" altLang="en-US" sz="1000" dirty="0"/>
              <a:t>만일 총 자산을 다 투입한다면 손해액은 500만원이고, </a:t>
            </a:r>
            <a:endParaRPr lang="en-US" altLang="ko-KR" sz="1000" dirty="0"/>
          </a:p>
          <a:p>
            <a:r>
              <a:rPr lang="ko-KR" altLang="en-US" sz="1000" dirty="0"/>
              <a:t>매매 수익률은 -10%이며, 총 자산대비 수익률도 -10%가 된다 </a:t>
            </a:r>
          </a:p>
          <a:p>
            <a:r>
              <a:rPr lang="ko-KR" altLang="en-US" sz="1000" dirty="0"/>
              <a:t>하지만, 여러분이 절반인 2,500만원만을 투입했다면 </a:t>
            </a:r>
            <a:endParaRPr lang="en-US" altLang="ko-KR" sz="1000" dirty="0"/>
          </a:p>
          <a:p>
            <a:r>
              <a:rPr lang="ko-KR" altLang="en-US" sz="1000" dirty="0"/>
              <a:t>손실액은 250만원이고, 매매 수익률은 -10%이고, </a:t>
            </a:r>
            <a:endParaRPr lang="en-US" altLang="ko-KR" sz="1000" dirty="0"/>
          </a:p>
          <a:p>
            <a:r>
              <a:rPr lang="ko-KR" altLang="en-US" sz="1000" dirty="0"/>
              <a:t>총 자산대비 수익률은 –5%(250/5,000×100)가 된다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</a:p>
          <a:p>
            <a:r>
              <a:rPr lang="ko-KR" altLang="en-US" sz="1000" dirty="0"/>
              <a:t>이처럼 어떤 동일한 매매에 의해 발생하는 매매 </a:t>
            </a:r>
            <a:r>
              <a:rPr lang="ko-KR" altLang="en-US" sz="1000" dirty="0" err="1"/>
              <a:t>손익률</a:t>
            </a:r>
            <a:r>
              <a:rPr lang="ko-KR" altLang="en-US" sz="1000" dirty="0"/>
              <a:t> 자체는 일정해도 </a:t>
            </a:r>
          </a:p>
          <a:p>
            <a:r>
              <a:rPr lang="ko-KR" altLang="en-US" sz="1000" dirty="0"/>
              <a:t>투입하는 자금의 규모가 내 총 자산 대비 어느 정도 </a:t>
            </a:r>
            <a:r>
              <a:rPr lang="ko-KR" altLang="en-US" sz="1000" dirty="0" err="1"/>
              <a:t>수준이냐에</a:t>
            </a:r>
            <a:r>
              <a:rPr lang="ko-KR" altLang="en-US" sz="1000" dirty="0"/>
              <a:t> 따라 </a:t>
            </a:r>
          </a:p>
          <a:p>
            <a:r>
              <a:rPr lang="ko-KR" altLang="en-US" sz="1000" dirty="0"/>
              <a:t>실제적인 ‘총 자산 대비 </a:t>
            </a:r>
            <a:r>
              <a:rPr lang="ko-KR" altLang="en-US" sz="1000" dirty="0" err="1"/>
              <a:t>수익률’이</a:t>
            </a:r>
            <a:r>
              <a:rPr lang="ko-KR" altLang="en-US" sz="1000" dirty="0"/>
              <a:t> 달라지게 된다 </a:t>
            </a:r>
          </a:p>
          <a:p>
            <a:r>
              <a:rPr lang="ko-KR" altLang="en-US" sz="1000" dirty="0"/>
              <a:t>즉, 내가 자금 관리 기법을 통해 투입하는 자산의 규모를 조절하면, </a:t>
            </a:r>
            <a:endParaRPr lang="en-US" altLang="ko-KR" sz="1000" dirty="0"/>
          </a:p>
          <a:p>
            <a:r>
              <a:rPr lang="ko-KR" altLang="en-US" sz="1000" dirty="0"/>
              <a:t>매매 기법상의 </a:t>
            </a:r>
            <a:r>
              <a:rPr lang="ko-KR" altLang="en-US" sz="1000" dirty="0" err="1"/>
              <a:t>손익률은</a:t>
            </a:r>
            <a:r>
              <a:rPr lang="ko-KR" altLang="en-US" sz="1000" dirty="0"/>
              <a:t> 동일해도 </a:t>
            </a:r>
          </a:p>
          <a:p>
            <a:r>
              <a:rPr lang="ko-KR" altLang="en-US" sz="1000" dirty="0"/>
              <a:t>총 자산 대비 수익률은 달라진다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</a:p>
          <a:p>
            <a:r>
              <a:rPr lang="ko-KR" altLang="en-US" sz="1000" dirty="0"/>
              <a:t>바로 이것이 매매 기법상의 </a:t>
            </a:r>
            <a:r>
              <a:rPr lang="ko-KR" altLang="en-US" sz="1000" dirty="0" err="1"/>
              <a:t>손절매</a:t>
            </a:r>
            <a:r>
              <a:rPr lang="ko-KR" altLang="en-US" sz="1000" dirty="0"/>
              <a:t>(</a:t>
            </a:r>
            <a:r>
              <a:rPr lang="ko-KR" altLang="en-US" sz="1000" dirty="0" err="1"/>
              <a:t>손익률</a:t>
            </a:r>
            <a:r>
              <a:rPr lang="ko-KR" altLang="en-US" sz="1000" dirty="0"/>
              <a:t>)와 자금 관리 기법의 차이이다  </a:t>
            </a:r>
          </a:p>
          <a:p>
            <a:r>
              <a:rPr lang="ko-KR" altLang="en-US" sz="1000" dirty="0"/>
              <a:t>그렇다면 매매 기법상의 </a:t>
            </a:r>
            <a:r>
              <a:rPr lang="ko-KR" altLang="en-US" sz="1000" dirty="0" err="1"/>
              <a:t>손익률과</a:t>
            </a:r>
            <a:r>
              <a:rPr lang="ko-KR" altLang="en-US" sz="1000" dirty="0"/>
              <a:t> 총 자산 대비 </a:t>
            </a:r>
            <a:r>
              <a:rPr lang="ko-KR" altLang="en-US" sz="1000" dirty="0" err="1"/>
              <a:t>손익률</a:t>
            </a:r>
            <a:r>
              <a:rPr lang="ko-KR" altLang="en-US" sz="1000" dirty="0"/>
              <a:t> 중 어떤 것이 더 실제적으로 중요할까? </a:t>
            </a:r>
          </a:p>
          <a:p>
            <a:r>
              <a:rPr lang="ko-KR" altLang="en-US" sz="1000" dirty="0"/>
              <a:t>총 자산 대비 </a:t>
            </a:r>
            <a:r>
              <a:rPr lang="ko-KR" altLang="en-US" sz="1000" dirty="0" err="1"/>
              <a:t>손익률이</a:t>
            </a:r>
            <a:r>
              <a:rPr lang="ko-KR" altLang="en-US" sz="1000" dirty="0"/>
              <a:t> 훨씬 더 중요하다. </a:t>
            </a:r>
            <a:r>
              <a:rPr lang="ko-KR" altLang="en-US" sz="1000" dirty="0" err="1"/>
              <a:t>왜일까</a:t>
            </a:r>
            <a:r>
              <a:rPr lang="ko-KR" altLang="en-US" sz="1000" dirty="0"/>
              <a:t>? 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70576-096B-454F-8B4F-08E9E52D49A8}"/>
              </a:ext>
            </a:extLst>
          </p:cNvPr>
          <p:cNvSpPr txBox="1"/>
          <p:nvPr/>
        </p:nvSpPr>
        <p:spPr>
          <a:xfrm>
            <a:off x="5638800" y="478272"/>
            <a:ext cx="6097772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앞의 예처럼 총 자산이 5000만원인데 50만원도 아닌 불과 5만원만 투자했다고 하면, </a:t>
            </a:r>
          </a:p>
          <a:p>
            <a:r>
              <a:rPr lang="ko-KR" altLang="en-US" sz="1000" dirty="0"/>
              <a:t>-10%가 아니라 반의 반 토막이 나도 실제 계좌상으로는 -0.1%에도 못 미치는 </a:t>
            </a:r>
            <a:endParaRPr lang="en-US" altLang="ko-KR" sz="1000" dirty="0"/>
          </a:p>
          <a:p>
            <a:r>
              <a:rPr lang="ko-KR" altLang="en-US" sz="1000" dirty="0"/>
              <a:t>미미한 손실에 불과하기 때문이다. </a:t>
            </a:r>
          </a:p>
          <a:p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아무런 타격이 되지 않는다  </a:t>
            </a:r>
          </a:p>
          <a:p>
            <a:endParaRPr lang="en-US" altLang="ko-KR" sz="1000" dirty="0"/>
          </a:p>
          <a:p>
            <a:r>
              <a:rPr lang="ko-KR" altLang="en-US" sz="1000" dirty="0"/>
              <a:t>수익이 나는 경우도 마찬가지이다</a:t>
            </a:r>
            <a:endParaRPr lang="en-US" altLang="ko-KR" sz="1000" dirty="0"/>
          </a:p>
          <a:p>
            <a:r>
              <a:rPr lang="ko-KR" altLang="en-US" sz="1000" dirty="0"/>
              <a:t>매매 수익률 자체가 100%, 200%가 의미가 있나? </a:t>
            </a:r>
          </a:p>
          <a:p>
            <a:r>
              <a:rPr lang="ko-KR" altLang="en-US" sz="1000" dirty="0"/>
              <a:t>총 자산 대비 수익률이 의미가 있다 </a:t>
            </a:r>
          </a:p>
          <a:p>
            <a:r>
              <a:rPr lang="ko-KR" altLang="en-US" sz="1000" dirty="0"/>
              <a:t>10% 수익이 나도 총 자산을 다 투입했으면 실제적으로 10% 수익을 얻은 것이지만, </a:t>
            </a:r>
          </a:p>
          <a:p>
            <a:r>
              <a:rPr lang="ko-KR" altLang="en-US" sz="1000" dirty="0"/>
              <a:t>총 자산의 100분의 1만 투자했으면 200% 매매 수익을 올린다 한들 실제 수익률은 2%에 불과하다</a:t>
            </a:r>
          </a:p>
          <a:p>
            <a:endParaRPr lang="en-US" altLang="ko-KR" sz="1000" dirty="0"/>
          </a:p>
          <a:p>
            <a:r>
              <a:rPr lang="ko-KR" altLang="en-US" sz="1000" dirty="0"/>
              <a:t>만일 전 재산이 </a:t>
            </a:r>
            <a:r>
              <a:rPr lang="en-US" altLang="ko-KR" sz="1000" dirty="0"/>
              <a:t>5000</a:t>
            </a:r>
            <a:r>
              <a:rPr lang="ko-KR" altLang="en-US" sz="1000" dirty="0"/>
              <a:t>만원인데</a:t>
            </a:r>
            <a:r>
              <a:rPr lang="en-US" altLang="ko-KR" sz="1000" dirty="0"/>
              <a:t>, </a:t>
            </a:r>
            <a:r>
              <a:rPr lang="ko-KR" altLang="en-US" sz="1000" dirty="0"/>
              <a:t>빚을 얻어서 </a:t>
            </a:r>
            <a:r>
              <a:rPr lang="en-US" altLang="ko-KR" sz="1000" dirty="0"/>
              <a:t>5</a:t>
            </a:r>
            <a:r>
              <a:rPr lang="ko-KR" altLang="en-US" sz="1000" dirty="0"/>
              <a:t>억으로 투자했다고 치자</a:t>
            </a:r>
            <a:endParaRPr lang="en-US" altLang="ko-KR" sz="1000" dirty="0"/>
          </a:p>
          <a:p>
            <a:r>
              <a:rPr lang="ko-KR" altLang="en-US" sz="1000" dirty="0"/>
              <a:t>만일 </a:t>
            </a:r>
            <a:r>
              <a:rPr lang="en-US" altLang="ko-KR" sz="1000" dirty="0"/>
              <a:t>10% </a:t>
            </a:r>
            <a:r>
              <a:rPr lang="ko-KR" altLang="en-US" sz="1000" dirty="0"/>
              <a:t>손실을 입으면 어떻게 될까</a:t>
            </a:r>
            <a:r>
              <a:rPr lang="en-US" altLang="ko-KR" sz="1000" dirty="0"/>
              <a:t>? 5000</a:t>
            </a:r>
            <a:r>
              <a:rPr lang="ko-KR" altLang="en-US" sz="1000" dirty="0"/>
              <a:t>만원 손실이다</a:t>
            </a:r>
            <a:endParaRPr lang="en-US" altLang="ko-KR" sz="1000" dirty="0"/>
          </a:p>
          <a:p>
            <a:r>
              <a:rPr lang="ko-KR" altLang="en-US" sz="1000" dirty="0"/>
              <a:t>회생 불가능하지는 않지만 복구하는데 아마 엄청난 </a:t>
            </a:r>
            <a:r>
              <a:rPr lang="ko-KR" altLang="en-US" sz="1000" dirty="0" err="1"/>
              <a:t>멘탈과</a:t>
            </a:r>
            <a:r>
              <a:rPr lang="ko-KR" altLang="en-US" sz="1000" dirty="0"/>
              <a:t> 시간과 노력이 필요할 것이다</a:t>
            </a:r>
            <a:endParaRPr lang="en-US" altLang="ko-KR" sz="1000" dirty="0"/>
          </a:p>
          <a:p>
            <a:r>
              <a:rPr lang="en-US" altLang="ko-KR" sz="1000" dirty="0"/>
              <a:t> </a:t>
            </a:r>
          </a:p>
          <a:p>
            <a:r>
              <a:rPr lang="ko-KR" altLang="en-US" sz="1000" dirty="0"/>
              <a:t>매매 기법상의 </a:t>
            </a:r>
            <a:r>
              <a:rPr lang="ko-KR" altLang="en-US" sz="1000" dirty="0" err="1"/>
              <a:t>손절도</a:t>
            </a:r>
            <a:r>
              <a:rPr lang="ko-KR" altLang="en-US" sz="1000" dirty="0"/>
              <a:t> 중요하지만</a:t>
            </a:r>
            <a:r>
              <a:rPr lang="en-US" altLang="ko-KR" sz="1000" dirty="0"/>
              <a:t>, </a:t>
            </a:r>
          </a:p>
          <a:p>
            <a:r>
              <a:rPr lang="ko-KR" altLang="en-US" sz="1000" dirty="0"/>
              <a:t>그보다 더 중요한 것이 바로 내 계좌상의 </a:t>
            </a:r>
            <a:r>
              <a:rPr lang="ko-KR" altLang="en-US" sz="1000" dirty="0" err="1"/>
              <a:t>손절선을</a:t>
            </a:r>
            <a:r>
              <a:rPr lang="ko-KR" altLang="en-US" sz="1000" dirty="0"/>
              <a:t> 잡는 것이다</a:t>
            </a:r>
            <a:endParaRPr lang="en-US" altLang="ko-KR" sz="1000" dirty="0"/>
          </a:p>
          <a:p>
            <a:r>
              <a:rPr lang="ko-KR" altLang="en-US" sz="1000" dirty="0"/>
              <a:t>내 전체 계좌상의 안전한 </a:t>
            </a:r>
            <a:r>
              <a:rPr lang="ko-KR" altLang="en-US" sz="1000" dirty="0" err="1"/>
              <a:t>손절</a:t>
            </a:r>
            <a:r>
              <a:rPr lang="ko-KR" altLang="en-US" sz="1000" dirty="0"/>
              <a:t> 한계를 정하는 것이 바로 자금 관리이고</a:t>
            </a:r>
            <a:r>
              <a:rPr lang="en-US" altLang="ko-KR" sz="1000" dirty="0"/>
              <a:t>, </a:t>
            </a:r>
          </a:p>
          <a:p>
            <a:r>
              <a:rPr lang="ko-KR" altLang="en-US" sz="1000" dirty="0"/>
              <a:t>그 </a:t>
            </a:r>
            <a:r>
              <a:rPr lang="ko-KR" altLang="en-US" sz="1000" dirty="0" err="1"/>
              <a:t>손절</a:t>
            </a:r>
            <a:r>
              <a:rPr lang="ko-KR" altLang="en-US" sz="1000" dirty="0"/>
              <a:t> 한계에 따라 매매 기법상의 </a:t>
            </a:r>
            <a:r>
              <a:rPr lang="ko-KR" altLang="en-US" sz="1000" dirty="0" err="1"/>
              <a:t>손절</a:t>
            </a:r>
            <a:r>
              <a:rPr lang="ko-KR" altLang="en-US" sz="1000" dirty="0"/>
              <a:t> 비율을 일치시키면 제대로 된 자금 관리가 되는 것이다</a:t>
            </a:r>
            <a:endParaRPr lang="en-US" altLang="ko-KR" sz="1000" dirty="0"/>
          </a:p>
          <a:p>
            <a:r>
              <a:rPr lang="ko-KR" altLang="en-US" sz="1000" dirty="0"/>
              <a:t>결국 우리에게 실제로 의미가 있고 궁극적으로 신경을 써야 하는 것은</a:t>
            </a:r>
            <a:r>
              <a:rPr lang="en-US" altLang="ko-KR" sz="1000" dirty="0"/>
              <a:t>, </a:t>
            </a:r>
          </a:p>
          <a:p>
            <a:r>
              <a:rPr lang="ko-KR" altLang="en-US" sz="1000" dirty="0"/>
              <a:t>매매 자체의 </a:t>
            </a:r>
            <a:r>
              <a:rPr lang="ko-KR" altLang="en-US" sz="1000" dirty="0" err="1"/>
              <a:t>손익률이</a:t>
            </a:r>
            <a:r>
              <a:rPr lang="ko-KR" altLang="en-US" sz="1000" dirty="0"/>
              <a:t> 아닌 총 투자 자산 대비 수익률과 손실률이다</a:t>
            </a:r>
            <a:endParaRPr lang="en-US" altLang="ko-KR" sz="1000" dirty="0"/>
          </a:p>
          <a:p>
            <a:r>
              <a:rPr lang="ko-KR" altLang="en-US" sz="1000" dirty="0"/>
              <a:t>바로 이것이 자금 관리이다</a:t>
            </a:r>
            <a:r>
              <a:rPr lang="en-US" altLang="ko-KR" sz="1000" dirty="0"/>
              <a:t> </a:t>
            </a:r>
          </a:p>
          <a:p>
            <a:r>
              <a:rPr lang="en-US" altLang="ko-KR" sz="1000" dirty="0"/>
              <a:t> </a:t>
            </a:r>
          </a:p>
          <a:p>
            <a:r>
              <a:rPr lang="ko-KR" altLang="en-US" sz="1000" dirty="0"/>
              <a:t>만일 이런 거시적인 개념 없이 종목 단위로의 </a:t>
            </a:r>
            <a:r>
              <a:rPr lang="ko-KR" altLang="en-US" sz="1000" dirty="0" err="1"/>
              <a:t>손익률에만</a:t>
            </a:r>
            <a:r>
              <a:rPr lang="ko-KR" altLang="en-US" sz="1000" dirty="0"/>
              <a:t> 정신을 팔고 </a:t>
            </a:r>
            <a:endParaRPr lang="en-US" altLang="ko-KR" sz="1000" dirty="0"/>
          </a:p>
          <a:p>
            <a:r>
              <a:rPr lang="ko-KR" altLang="en-US" sz="1000" dirty="0"/>
              <a:t>그 손실이나 수익이 내 계좌상에서 얼마나 큰 비중을 차지하는지에 대한 개념이 없으면</a:t>
            </a:r>
            <a:r>
              <a:rPr lang="en-US" altLang="ko-KR" sz="1000" dirty="0"/>
              <a:t>, </a:t>
            </a:r>
          </a:p>
          <a:p>
            <a:r>
              <a:rPr lang="ko-KR" altLang="en-US" sz="1000" dirty="0"/>
              <a:t>나름대로 </a:t>
            </a:r>
            <a:r>
              <a:rPr lang="ko-KR" altLang="en-US" sz="1000" dirty="0" err="1"/>
              <a:t>손절선을</a:t>
            </a:r>
            <a:r>
              <a:rPr lang="ko-KR" altLang="en-US" sz="1000" dirty="0"/>
              <a:t> 잘 지켰는데도 도대체 왜 계좌가 자꾸 박살이 나는지</a:t>
            </a:r>
            <a:r>
              <a:rPr lang="en-US" altLang="ko-KR" sz="1000" dirty="0"/>
              <a:t>, </a:t>
            </a:r>
          </a:p>
          <a:p>
            <a:r>
              <a:rPr lang="ko-KR" altLang="en-US" sz="1000" dirty="0"/>
              <a:t>수익률은 높긴 한데 잔고는 왜 그냥 거기서 거기인지 이유를 모르게 된다</a:t>
            </a:r>
            <a:endParaRPr lang="en-US" altLang="ko-KR" sz="1000" dirty="0"/>
          </a:p>
          <a:p>
            <a:r>
              <a:rPr lang="ko-KR" altLang="en-US" sz="1000" dirty="0"/>
              <a:t>자금 관리가 대략 어떤 개념이고 얼마나 중요한지 알아야한다</a:t>
            </a:r>
            <a:r>
              <a:rPr lang="en-US" altLang="ko-KR" sz="1000" dirty="0"/>
              <a:t> 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7635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012ACF-AF86-4E15-8F7D-94EB22980CB9}"/>
              </a:ext>
            </a:extLst>
          </p:cNvPr>
          <p:cNvSpPr txBox="1"/>
          <p:nvPr/>
        </p:nvSpPr>
        <p:spPr>
          <a:xfrm>
            <a:off x="220624" y="1155105"/>
            <a:ext cx="6097772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3. 자금 관리 방법의 종류 </a:t>
            </a:r>
          </a:p>
          <a:p>
            <a:r>
              <a:rPr lang="ko-KR" altLang="en-US" sz="1000" dirty="0"/>
              <a:t>가장 쉽게 접할 수 있는 자금 관리법으로 ‘여유 </a:t>
            </a:r>
            <a:r>
              <a:rPr lang="ko-KR" altLang="en-US" sz="1000" dirty="0" err="1"/>
              <a:t>자금’으로</a:t>
            </a:r>
            <a:r>
              <a:rPr lang="ko-KR" altLang="en-US" sz="1000" dirty="0"/>
              <a:t> 하는 방법을 들 수 있다 </a:t>
            </a:r>
          </a:p>
          <a:p>
            <a:r>
              <a:rPr lang="ko-KR" altLang="en-US" sz="1000" dirty="0"/>
              <a:t>코인은 당연히 여유 자금으로 해야 한다 </a:t>
            </a:r>
          </a:p>
          <a:p>
            <a:r>
              <a:rPr lang="ko-KR" altLang="en-US" sz="1000" dirty="0"/>
              <a:t>조만간 써야 할 곳이 있는 자금인 경우 </a:t>
            </a:r>
            <a:endParaRPr lang="en-US" altLang="ko-KR" sz="1000" dirty="0"/>
          </a:p>
          <a:p>
            <a:r>
              <a:rPr lang="ko-KR" altLang="en-US" sz="1000" dirty="0"/>
              <a:t>심리적으로 감당하기 힘들어 투자를 하면 대부분 망한다는 것은 상식이다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</a:p>
          <a:p>
            <a:r>
              <a:rPr lang="ko-KR" altLang="en-US" sz="1000" dirty="0"/>
              <a:t>그런데 문제는 여유 자금에 대한 구체적이고 명확한 기준이 없다는 것이다 </a:t>
            </a:r>
          </a:p>
          <a:p>
            <a:r>
              <a:rPr lang="ko-KR" altLang="en-US" sz="1000" dirty="0"/>
              <a:t>막연히 여유 자금으로 투자한다는 개념을 가지고 투자하면 어떤 문제가 발생할까? </a:t>
            </a:r>
          </a:p>
          <a:p>
            <a:r>
              <a:rPr lang="ko-KR" altLang="en-US" sz="1000" dirty="0"/>
              <a:t>투자 금액이 지나치게 적은 경우 </a:t>
            </a:r>
            <a:r>
              <a:rPr lang="ko-KR" altLang="en-US" sz="1000" dirty="0" err="1"/>
              <a:t>투자로서의</a:t>
            </a:r>
            <a:r>
              <a:rPr lang="ko-KR" altLang="en-US" sz="1000" dirty="0"/>
              <a:t> 의미가 없고, </a:t>
            </a:r>
          </a:p>
          <a:p>
            <a:r>
              <a:rPr lang="ko-KR" altLang="en-US" sz="1000" dirty="0"/>
              <a:t>일정하지 않은 규모의 자금으로 투자하는 경우 </a:t>
            </a:r>
            <a:endParaRPr lang="en-US" altLang="ko-KR" sz="1000" dirty="0"/>
          </a:p>
          <a:p>
            <a:r>
              <a:rPr lang="ko-KR" altLang="en-US" sz="1000" dirty="0"/>
              <a:t>안정되고 일관된 손익을 얻을 수 없게 되는 문제점이 발생한다 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</a:p>
          <a:p>
            <a:r>
              <a:rPr lang="ko-KR" altLang="en-US" sz="1000" dirty="0"/>
              <a:t>따라서 내 형편상 당장 필요하거나 큰 타격을 주지 않는 수준의 여유 자금으로 </a:t>
            </a:r>
            <a:endParaRPr lang="en-US" altLang="ko-KR" sz="1000" dirty="0"/>
          </a:p>
          <a:p>
            <a:r>
              <a:rPr lang="ko-KR" altLang="en-US" sz="1000" dirty="0"/>
              <a:t>투자해야 한다는 상식적인 개념 자체는 좋지만, </a:t>
            </a:r>
          </a:p>
          <a:p>
            <a:r>
              <a:rPr lang="ko-KR" altLang="en-US" sz="1000" dirty="0"/>
              <a:t>구체적이고 명확한 기준도 없고 수익과 손실을 안정되게 관리할 수 없다는 점에서는 </a:t>
            </a:r>
            <a:endParaRPr lang="en-US" altLang="ko-KR" sz="1000" dirty="0"/>
          </a:p>
          <a:p>
            <a:r>
              <a:rPr lang="ko-KR" altLang="en-US" sz="1000" dirty="0"/>
              <a:t>바람직한 방법이 아니라고 할 수 있다 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1337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78D2AA-0BF9-4BD0-975C-4503EC2FD47C}"/>
              </a:ext>
            </a:extLst>
          </p:cNvPr>
          <p:cNvSpPr txBox="1"/>
          <p:nvPr/>
        </p:nvSpPr>
        <p:spPr>
          <a:xfrm>
            <a:off x="124931" y="228123"/>
            <a:ext cx="6097772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4.단리식 자금 관리 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 err="1"/>
              <a:t>단리식</a:t>
            </a:r>
            <a:r>
              <a:rPr lang="ko-KR" altLang="en-US" sz="1000" dirty="0"/>
              <a:t> 자금 관리법은 실제 매매에서 가장 많이 쓰이고 있고 가장 널리 알려진 방법이다 </a:t>
            </a:r>
          </a:p>
          <a:p>
            <a:r>
              <a:rPr lang="ko-KR" altLang="en-US" sz="1000" dirty="0"/>
              <a:t>이 방법은 ‘일정한 수준의 </a:t>
            </a:r>
            <a:r>
              <a:rPr lang="ko-KR" altLang="en-US" sz="1000" dirty="0" err="1"/>
              <a:t>자금’을</a:t>
            </a:r>
            <a:r>
              <a:rPr lang="ko-KR" altLang="en-US" sz="1000" dirty="0"/>
              <a:t> 기준으로 매매하되, </a:t>
            </a:r>
            <a:endParaRPr lang="en-US" altLang="ko-KR" sz="1000" dirty="0"/>
          </a:p>
          <a:p>
            <a:r>
              <a:rPr lang="ko-KR" altLang="en-US" sz="1000" dirty="0"/>
              <a:t>수익이 나면 수익은 인출해서 원금을 유지하고, </a:t>
            </a:r>
          </a:p>
          <a:p>
            <a:r>
              <a:rPr lang="ko-KR" altLang="en-US" sz="1000" dirty="0"/>
              <a:t>대신 손실이 나면 다시 손실분을 보충해서 항상 동일한 금액으로 투자하는 방식이다  </a:t>
            </a:r>
          </a:p>
          <a:p>
            <a:endParaRPr lang="en-US" altLang="ko-KR" sz="1000" dirty="0"/>
          </a:p>
          <a:p>
            <a:r>
              <a:rPr lang="ko-KR" altLang="en-US" sz="1000" dirty="0"/>
              <a:t>언뜻 보면 대단히 합리적인 방법처럼 보이지만, 사실은 치명적인 문제가 있다 </a:t>
            </a:r>
            <a:endParaRPr lang="en-US" altLang="ko-KR" sz="1000" dirty="0"/>
          </a:p>
          <a:p>
            <a:r>
              <a:rPr lang="ko-KR" altLang="en-US" sz="1000" dirty="0"/>
              <a:t>그것은 여러분과의 상식과는 달리 사실은 수익을 크게 불릴 수도 없고, </a:t>
            </a:r>
            <a:endParaRPr lang="en-US" altLang="ko-KR" sz="1000" dirty="0"/>
          </a:p>
          <a:p>
            <a:r>
              <a:rPr lang="ko-KR" altLang="en-US" sz="1000" dirty="0"/>
              <a:t>손실도 안정적으로 관리할 수도 없다는 것이다 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만일 여러분의 매매 실력이 정말 뛰어나다면, </a:t>
            </a:r>
          </a:p>
          <a:p>
            <a:r>
              <a:rPr lang="ko-KR" altLang="en-US" sz="1000" dirty="0" err="1"/>
              <a:t>단리식으로</a:t>
            </a:r>
            <a:r>
              <a:rPr lang="ko-KR" altLang="en-US" sz="1000" dirty="0"/>
              <a:t> 자금을 운용하는 것과 </a:t>
            </a:r>
            <a:endParaRPr lang="en-US" altLang="ko-KR" sz="1000" dirty="0"/>
          </a:p>
          <a:p>
            <a:r>
              <a:rPr lang="ko-KR" altLang="en-US" sz="1000" dirty="0"/>
              <a:t>수익금을 재투자해서 복리식으로 운용하는 것 중 </a:t>
            </a:r>
            <a:endParaRPr lang="en-US" altLang="ko-KR" sz="1000" dirty="0"/>
          </a:p>
          <a:p>
            <a:r>
              <a:rPr lang="ko-KR" altLang="en-US" sz="1000" dirty="0"/>
              <a:t>어떤 것이 더 좋은 방법일까? </a:t>
            </a:r>
            <a:br>
              <a:rPr lang="en-US" altLang="ko-KR" sz="1000" dirty="0"/>
            </a:br>
            <a:endParaRPr lang="ko-KR" altLang="en-US" sz="1000" dirty="0"/>
          </a:p>
          <a:p>
            <a:r>
              <a:rPr lang="ko-KR" altLang="en-US" sz="1000" dirty="0"/>
              <a:t>당연히 복리식으로 운용하는 것이 훨씬 큰 수익을 노릴 수 있지 않을까? </a:t>
            </a:r>
          </a:p>
          <a:p>
            <a:r>
              <a:rPr lang="ko-KR" altLang="en-US" sz="1000" dirty="0"/>
              <a:t>예를 들어 열 번 매매를 했는데 한 번 매매할 때마다 10%의 수익이 난다고 가정하면, </a:t>
            </a:r>
          </a:p>
          <a:p>
            <a:r>
              <a:rPr lang="ko-KR" altLang="en-US" sz="1000" dirty="0" err="1"/>
              <a:t>단리식으로</a:t>
            </a:r>
            <a:r>
              <a:rPr lang="ko-KR" altLang="en-US" sz="1000" dirty="0"/>
              <a:t> 수익금을 인출했을 때의 수익률은 10%×10=100%가 되지만, </a:t>
            </a:r>
          </a:p>
          <a:p>
            <a:r>
              <a:rPr lang="ko-KR" altLang="en-US" sz="1000" dirty="0"/>
              <a:t>복리식으로 수익금을 재투자하는 경우 1.1</a:t>
            </a:r>
            <a:r>
              <a:rPr lang="en-US" altLang="ko-KR" sz="1000" dirty="0"/>
              <a:t>^</a:t>
            </a:r>
            <a:r>
              <a:rPr lang="ko-KR" altLang="en-US" sz="1000" dirty="0"/>
              <a:t>10=2.59, 원금이 2.59배가 되어 </a:t>
            </a:r>
          </a:p>
          <a:p>
            <a:r>
              <a:rPr lang="ko-KR" altLang="en-US" sz="1000" dirty="0"/>
              <a:t>수익률 자체는 159%가 되므로 무려 거의 60%에 가까운 초과 수익을 얻을 수 있게 된다 </a:t>
            </a:r>
          </a:p>
          <a:p>
            <a:r>
              <a:rPr lang="ko-KR" altLang="en-US" sz="1000" dirty="0"/>
              <a:t>이러한 수익은 매매가 지속되고 누적될수록 기하급수적으로 커지게 된다</a:t>
            </a:r>
          </a:p>
          <a:p>
            <a:endParaRPr lang="ko-KR" altLang="en-US" sz="1000" dirty="0"/>
          </a:p>
          <a:p>
            <a:r>
              <a:rPr lang="ko-KR" altLang="en-US" sz="1000" dirty="0"/>
              <a:t>계좌 관리상의 수익도 마찬가지이다 </a:t>
            </a:r>
          </a:p>
          <a:p>
            <a:r>
              <a:rPr lang="ko-KR" altLang="en-US" sz="1000" dirty="0"/>
              <a:t>불어나는 자금을 재투자하지 않으면 그냥 계단식으로만 수익이 증가하기 때문에 </a:t>
            </a:r>
            <a:endParaRPr lang="en-US" altLang="ko-KR" sz="1000" dirty="0"/>
          </a:p>
          <a:p>
            <a:r>
              <a:rPr lang="ko-KR" altLang="en-US" sz="1000" dirty="0"/>
              <a:t>계좌가 크게 불어나지 않는다  </a:t>
            </a:r>
          </a:p>
          <a:p>
            <a:endParaRPr lang="en-US" altLang="ko-KR" sz="1000" dirty="0"/>
          </a:p>
          <a:p>
            <a:r>
              <a:rPr lang="ko-KR" altLang="en-US" sz="1000" dirty="0"/>
              <a:t>반면, 투자자의 실력이 나쁘다고 가정해보자</a:t>
            </a:r>
            <a:endParaRPr lang="en-US" altLang="ko-KR" sz="1000" dirty="0"/>
          </a:p>
          <a:p>
            <a:r>
              <a:rPr lang="ko-KR" altLang="en-US" sz="1000" dirty="0"/>
              <a:t>열 번 매매를 해서 매매할 때마다 -10%의 손실이 난다고 가정하면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</a:p>
          <a:p>
            <a:r>
              <a:rPr lang="ko-KR" altLang="en-US" sz="1000" dirty="0"/>
              <a:t>실패할 때마다 손실분을 메워서 매매한다고 가정하면, </a:t>
            </a:r>
            <a:endParaRPr lang="en-US" altLang="ko-KR" sz="1000" dirty="0"/>
          </a:p>
          <a:p>
            <a:r>
              <a:rPr lang="ko-KR" altLang="en-US" sz="1000" dirty="0"/>
              <a:t>열 번 매매 후에는 -10×10=-100%의 </a:t>
            </a:r>
            <a:r>
              <a:rPr lang="ko-KR" altLang="en-US" sz="1000" dirty="0" err="1"/>
              <a:t>손실난다</a:t>
            </a:r>
            <a:r>
              <a:rPr lang="ko-KR" altLang="en-US" sz="1000" dirty="0"/>
              <a:t> </a:t>
            </a:r>
          </a:p>
          <a:p>
            <a:r>
              <a:rPr lang="ko-KR" altLang="en-US" sz="1000" dirty="0"/>
              <a:t>손실이 나면 그것을 메워야 하기 때문에 돈을 </a:t>
            </a:r>
            <a:r>
              <a:rPr lang="ko-KR" altLang="en-US" sz="1000" dirty="0" err="1"/>
              <a:t>어딘가에서</a:t>
            </a:r>
            <a:r>
              <a:rPr lang="ko-KR" altLang="en-US" sz="1000" dirty="0"/>
              <a:t> 빌려야 하는데, </a:t>
            </a:r>
          </a:p>
          <a:p>
            <a:r>
              <a:rPr lang="ko-KR" altLang="en-US" sz="1000" dirty="0"/>
              <a:t>수익을 못 내고 계속 손실만 내면 결국 원금을 다 날리는 것은 물론</a:t>
            </a:r>
            <a:endParaRPr lang="en-US" altLang="ko-KR" sz="1000" dirty="0"/>
          </a:p>
          <a:p>
            <a:r>
              <a:rPr lang="ko-KR" altLang="en-US" sz="1000" dirty="0"/>
              <a:t>빚까지 지게 될 수도 있는 구조이다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하지만 손해가 나도 추가적으로 자금을 보충하지 않고 복리식으로 운용하면 0.9</a:t>
            </a:r>
            <a:r>
              <a:rPr lang="en-US" altLang="ko-KR" sz="1000" dirty="0"/>
              <a:t>^</a:t>
            </a:r>
            <a:r>
              <a:rPr lang="ko-KR" altLang="en-US" sz="1000" dirty="0"/>
              <a:t>10 = 0.34, </a:t>
            </a:r>
          </a:p>
          <a:p>
            <a:r>
              <a:rPr lang="ko-KR" altLang="en-US" sz="1000" dirty="0"/>
              <a:t>즉 열 번 연속으로 손실을 보아도 원금의 34%는 보전되고 </a:t>
            </a:r>
            <a:endParaRPr lang="en-US" altLang="ko-KR" sz="1000" dirty="0"/>
          </a:p>
          <a:p>
            <a:r>
              <a:rPr lang="ko-KR" altLang="en-US" sz="1000" dirty="0"/>
              <a:t>이후에 아무리 손실을 계속 보아도 이론적으로 쪽박을 찰 가능성은 없게 된다  </a:t>
            </a:r>
          </a:p>
          <a:p>
            <a:r>
              <a:rPr lang="ko-KR" altLang="en-US" sz="1000" dirty="0"/>
              <a:t>얼핏 생각해보면 </a:t>
            </a:r>
            <a:r>
              <a:rPr lang="ko-KR" altLang="en-US" sz="1000" dirty="0" err="1"/>
              <a:t>단리식</a:t>
            </a:r>
            <a:r>
              <a:rPr lang="ko-KR" altLang="en-US" sz="1000" dirty="0"/>
              <a:t> 자금 관리법은 대단히 안정되고 합리적인 구조 같지만, </a:t>
            </a:r>
          </a:p>
          <a:p>
            <a:r>
              <a:rPr lang="ko-KR" altLang="en-US" sz="1000" dirty="0"/>
              <a:t>매매 실력이 좋아도 더 크게 못 벌고, 실력이 나빠도 오히려 더 위험하다는 단점이 있는 </a:t>
            </a:r>
            <a:endParaRPr lang="en-US" altLang="ko-KR" sz="1000" dirty="0"/>
          </a:p>
          <a:p>
            <a:r>
              <a:rPr lang="ko-KR" altLang="en-US" sz="1000" dirty="0"/>
              <a:t>자금 관리 방식이라는 것을 알 수 있다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085FC-E69D-45A8-8C5C-8E7B04C6A45D}"/>
              </a:ext>
            </a:extLst>
          </p:cNvPr>
          <p:cNvSpPr txBox="1"/>
          <p:nvPr/>
        </p:nvSpPr>
        <p:spPr>
          <a:xfrm>
            <a:off x="6409602" y="2658348"/>
            <a:ext cx="377190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^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삽입 지시 기호(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 tooltip="caret"/>
              </a:rPr>
              <a:t>caret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무엇인가 빠진 것을 알리는 교정 기호.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00" b="1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(수학에서) 밑과 지수를 구분하는 기호.</a:t>
            </a:r>
          </a:p>
          <a:p>
            <a:pPr marL="0" marR="0" lvl="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^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·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2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^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= 2</a:t>
            </a:r>
            <a:r>
              <a:rPr kumimoji="0" lang="ko-KR" altLang="ko-KR" sz="1000" b="0" i="0" u="none" strike="noStrike" cap="none" normalizeH="0" baseline="3000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31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A8E055-6BDA-481C-8C5A-3ED7B5B595CA}"/>
              </a:ext>
            </a:extLst>
          </p:cNvPr>
          <p:cNvSpPr txBox="1"/>
          <p:nvPr/>
        </p:nvSpPr>
        <p:spPr>
          <a:xfrm>
            <a:off x="125819" y="628755"/>
            <a:ext cx="609777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5. </a:t>
            </a:r>
            <a:r>
              <a:rPr lang="ko-KR" altLang="en-US" sz="1000" dirty="0" err="1"/>
              <a:t>복리식</a:t>
            </a:r>
            <a:r>
              <a:rPr lang="ko-KR" altLang="en-US" sz="1000" dirty="0"/>
              <a:t> 자금 관리 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 err="1"/>
              <a:t>복리식</a:t>
            </a:r>
            <a:r>
              <a:rPr lang="ko-KR" altLang="en-US" sz="1000" dirty="0"/>
              <a:t> 자금 관리는 이익이나 손실이나 투자에 의한 </a:t>
            </a:r>
            <a:endParaRPr lang="en-US" altLang="ko-KR" sz="1000" dirty="0"/>
          </a:p>
          <a:p>
            <a:r>
              <a:rPr lang="ko-KR" altLang="en-US" sz="1000" dirty="0"/>
              <a:t>손익을 투자 자금에 지속적으로 반영해서 재투자하는 방식이다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</a:p>
          <a:p>
            <a:r>
              <a:rPr lang="ko-KR" altLang="en-US" sz="1000" dirty="0"/>
              <a:t>수익이 나서 자산이 늘어나면 늘어난 그 금액을 원금에 추가하여 재투자하고,</a:t>
            </a:r>
          </a:p>
          <a:p>
            <a:r>
              <a:rPr lang="ko-KR" altLang="en-US" sz="1000" dirty="0"/>
              <a:t>손실이 나도 외부에서 추가적으로 손실을 메우지 않고 줄어든 그 자산 규모 그대로 재투자하는 방식이다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</a:p>
          <a:p>
            <a:r>
              <a:rPr lang="ko-KR" altLang="en-US" sz="1000" dirty="0"/>
              <a:t>복리식으로 자금 관리를 하면 수익이든 손실이든 다 복리적으로 나기 때문에 </a:t>
            </a:r>
            <a:endParaRPr lang="en-US" altLang="ko-KR" sz="1000" dirty="0"/>
          </a:p>
          <a:p>
            <a:r>
              <a:rPr lang="ko-KR" altLang="en-US" sz="1000" dirty="0"/>
              <a:t>수익이 나면 수익은 훨씬 더 크고, </a:t>
            </a:r>
          </a:p>
          <a:p>
            <a:r>
              <a:rPr lang="ko-KR" altLang="en-US" sz="1000" dirty="0"/>
              <a:t>손실이 연속으로 나도 투입 금액 자체는 지속적으로 줄어 </a:t>
            </a:r>
            <a:endParaRPr lang="en-US" altLang="ko-KR" sz="1000" dirty="0"/>
          </a:p>
          <a:p>
            <a:r>
              <a:rPr lang="ko-KR" altLang="en-US" sz="1000" dirty="0"/>
              <a:t>손실은 더 줄어드는 아주 완벽한 방법처럼 생각할 수도 있다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ko-KR" altLang="en-US" sz="1000" dirty="0"/>
              <a:t>예를 들어 투자금 </a:t>
            </a:r>
            <a:r>
              <a:rPr lang="en-US" altLang="ko-KR" sz="1000" dirty="0"/>
              <a:t>5000</a:t>
            </a:r>
            <a:r>
              <a:rPr lang="ko-KR" altLang="en-US" sz="1000" dirty="0"/>
              <a:t>만원으로 매월 </a:t>
            </a:r>
            <a:r>
              <a:rPr lang="en-US" altLang="ko-KR" sz="1000" dirty="0"/>
              <a:t>10%</a:t>
            </a:r>
            <a:r>
              <a:rPr lang="ko-KR" altLang="en-US" sz="1000" dirty="0"/>
              <a:t>의 수익을 본다고 </a:t>
            </a:r>
            <a:r>
              <a:rPr lang="ko-KR" altLang="en-US" sz="1000" dirty="0" err="1"/>
              <a:t>가정했을때</a:t>
            </a:r>
            <a:endParaRPr lang="en-US" altLang="ko-KR" sz="1000" dirty="0"/>
          </a:p>
          <a:p>
            <a:r>
              <a:rPr lang="ko-KR" altLang="en-US" sz="1000" dirty="0"/>
              <a:t>이 같은 경우 </a:t>
            </a:r>
            <a:r>
              <a:rPr lang="ko-KR" altLang="en-US" sz="1000" dirty="0" err="1"/>
              <a:t>단리식</a:t>
            </a:r>
            <a:r>
              <a:rPr lang="ko-KR" altLang="en-US" sz="1000" dirty="0"/>
              <a:t> 자금 관리 방법으로는 매월</a:t>
            </a:r>
            <a:r>
              <a:rPr lang="en-US" altLang="ko-KR" sz="1000" dirty="0"/>
              <a:t>500</a:t>
            </a:r>
            <a:r>
              <a:rPr lang="ko-KR" altLang="en-US" sz="1000" dirty="0"/>
              <a:t>만원의 수익금이 생겨나고</a:t>
            </a:r>
            <a:endParaRPr lang="en-US" altLang="ko-KR" sz="1000" dirty="0"/>
          </a:p>
          <a:p>
            <a:r>
              <a:rPr lang="en-US" altLang="ko-KR" sz="1000" dirty="0"/>
              <a:t>1</a:t>
            </a:r>
            <a:r>
              <a:rPr lang="ko-KR" altLang="en-US" sz="1000" dirty="0"/>
              <a:t>년 뒤엔 </a:t>
            </a:r>
            <a:r>
              <a:rPr lang="en-US" altLang="ko-KR" sz="1000" dirty="0"/>
              <a:t>6000</a:t>
            </a:r>
            <a:r>
              <a:rPr lang="ko-KR" altLang="en-US" sz="1000" dirty="0"/>
              <a:t>만의 수익금이 발생한다</a:t>
            </a:r>
            <a:endParaRPr lang="en-US" altLang="ko-KR" sz="1000" dirty="0"/>
          </a:p>
          <a:p>
            <a:r>
              <a:rPr lang="ko-KR" altLang="en-US" sz="1000" dirty="0"/>
              <a:t>투자금이 </a:t>
            </a:r>
            <a:r>
              <a:rPr lang="en-US" altLang="ko-KR" sz="1000" dirty="0"/>
              <a:t>1</a:t>
            </a:r>
            <a:r>
              <a:rPr lang="ko-KR" altLang="en-US" sz="1000" dirty="0"/>
              <a:t>억</a:t>
            </a:r>
            <a:r>
              <a:rPr lang="en-US" altLang="ko-KR" sz="1000" dirty="0"/>
              <a:t>1000</a:t>
            </a:r>
            <a:r>
              <a:rPr lang="ko-KR" altLang="en-US" sz="1000" dirty="0"/>
              <a:t>만원으로 늘어났다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err="1"/>
              <a:t>복리식</a:t>
            </a:r>
            <a:r>
              <a:rPr lang="ko-KR" altLang="en-US" sz="1000" dirty="0"/>
              <a:t> 자금 관리 방법으로 계산하면</a:t>
            </a:r>
            <a:endParaRPr lang="en-US" altLang="ko-KR" sz="1000" dirty="0"/>
          </a:p>
          <a:p>
            <a:r>
              <a:rPr lang="ko-KR" altLang="en-US" sz="1000" dirty="0"/>
              <a:t>우측 표와 같이 </a:t>
            </a:r>
            <a:endParaRPr lang="en-US" altLang="ko-KR" sz="1000" dirty="0"/>
          </a:p>
          <a:p>
            <a:r>
              <a:rPr lang="en-US" altLang="ko-KR" sz="1000" dirty="0"/>
              <a:t>1</a:t>
            </a:r>
            <a:r>
              <a:rPr lang="ko-KR" altLang="en-US" sz="1000" dirty="0"/>
              <a:t>년 뒤엔 </a:t>
            </a:r>
            <a:r>
              <a:rPr lang="en-US" altLang="ko-KR" sz="1000" dirty="0"/>
              <a:t>1</a:t>
            </a:r>
            <a:r>
              <a:rPr lang="ko-KR" altLang="en-US" sz="1000" dirty="0"/>
              <a:t>억</a:t>
            </a:r>
            <a:r>
              <a:rPr lang="en-US" altLang="ko-KR" sz="1000" dirty="0"/>
              <a:t>5</a:t>
            </a:r>
            <a:r>
              <a:rPr lang="ko-KR" altLang="en-US" sz="1000" dirty="0"/>
              <a:t>천</a:t>
            </a:r>
            <a:r>
              <a:rPr lang="en-US" altLang="ko-KR" sz="1000" dirty="0"/>
              <a:t>6</a:t>
            </a:r>
            <a:r>
              <a:rPr lang="ko-KR" altLang="en-US" sz="1000" dirty="0"/>
              <a:t>백만원 가량으로 </a:t>
            </a:r>
            <a:r>
              <a:rPr lang="ko-KR" altLang="en-US" sz="1000" dirty="0" err="1"/>
              <a:t>단리식</a:t>
            </a:r>
            <a:r>
              <a:rPr lang="ko-KR" altLang="en-US" sz="1000" dirty="0"/>
              <a:t> 자금 관리방법보다</a:t>
            </a:r>
            <a:endParaRPr lang="en-US" altLang="ko-KR" sz="1000" dirty="0"/>
          </a:p>
          <a:p>
            <a:r>
              <a:rPr lang="en-US" altLang="ko-KR" sz="1000" dirty="0"/>
              <a:t>4</a:t>
            </a:r>
            <a:r>
              <a:rPr lang="ko-KR" altLang="en-US" sz="1000" dirty="0"/>
              <a:t>천</a:t>
            </a:r>
            <a:r>
              <a:rPr lang="en-US" altLang="ko-KR" sz="1000" dirty="0"/>
              <a:t>6</a:t>
            </a:r>
            <a:r>
              <a:rPr lang="ko-KR" altLang="en-US" sz="1000" dirty="0"/>
              <a:t>백만원이 더 늘어났다</a:t>
            </a:r>
            <a:endParaRPr lang="en-US" altLang="ko-KR" sz="1000" dirty="0"/>
          </a:p>
          <a:p>
            <a:r>
              <a:rPr lang="ko-KR" altLang="en-US" sz="1000" dirty="0"/>
              <a:t>복리의 특성상 시간이 지날수록 그 차이는 기하급수적으로 더 크게 벌어진다</a:t>
            </a:r>
          </a:p>
          <a:p>
            <a:endParaRPr lang="ko-KR" altLang="en-US" sz="1000" dirty="0"/>
          </a:p>
          <a:p>
            <a:r>
              <a:rPr lang="ko-KR" altLang="en-US" sz="1000" dirty="0"/>
              <a:t>하지만 문제점은 수익 규모가 커진 상태에서 큰 손실을 맞게 되는 경우</a:t>
            </a:r>
            <a:endParaRPr lang="en-US" altLang="ko-KR" sz="1000" dirty="0"/>
          </a:p>
          <a:p>
            <a:r>
              <a:rPr lang="ko-KR" altLang="en-US" sz="1000" dirty="0"/>
              <a:t>수익의 상당 부분 또한 복리적으로 날아간다는 것이다</a:t>
            </a:r>
          </a:p>
          <a:p>
            <a:endParaRPr lang="en-US" altLang="ko-KR" sz="1000" dirty="0"/>
          </a:p>
          <a:p>
            <a:r>
              <a:rPr lang="ko-KR" altLang="en-US" sz="1000" dirty="0"/>
              <a:t>예를 들어 일정한 원금을 유지해서 투자하는 경우, </a:t>
            </a:r>
            <a:endParaRPr lang="en-US" altLang="ko-KR" sz="1000" dirty="0"/>
          </a:p>
          <a:p>
            <a:r>
              <a:rPr lang="ko-KR" altLang="en-US" sz="1000" dirty="0"/>
              <a:t>-10%의 손실을 입으면 원금 기준 -10% 손실이지만, </a:t>
            </a:r>
          </a:p>
          <a:p>
            <a:r>
              <a:rPr lang="ko-KR" altLang="en-US" sz="1000" dirty="0"/>
              <a:t>원금이 2배가 된 상황(200% 수익률)에서 -10% 손실이 나면 </a:t>
            </a:r>
            <a:endParaRPr lang="en-US" altLang="ko-KR" sz="1000" dirty="0"/>
          </a:p>
          <a:p>
            <a:r>
              <a:rPr lang="ko-KR" altLang="en-US" sz="1000" dirty="0"/>
              <a:t>실제적으로는 원금 대비 -20%의 손실을 보게 되는 상황이 발생한다(200%×–0.1=-20%).  </a:t>
            </a:r>
          </a:p>
          <a:p>
            <a:endParaRPr lang="en-US" altLang="ko-KR" sz="1000" dirty="0"/>
          </a:p>
          <a:p>
            <a:r>
              <a:rPr lang="ko-KR" altLang="en-US" sz="1000" dirty="0"/>
              <a:t>그래서 수익이 날 때도 크게 나지만, 손실을 맞을 때에도 훨씬 크다 </a:t>
            </a:r>
          </a:p>
          <a:p>
            <a:r>
              <a:rPr lang="ko-KR" altLang="en-US" sz="1000" dirty="0"/>
              <a:t>심리적으로나 구조적으로나 안정적인 수익곡선을 얻을 수 없다는 문제가 </a:t>
            </a:r>
            <a:endParaRPr lang="en-US" altLang="ko-KR" sz="1000" dirty="0"/>
          </a:p>
          <a:p>
            <a:r>
              <a:rPr lang="ko-KR" altLang="en-US" sz="1000" dirty="0" err="1"/>
              <a:t>복리식</a:t>
            </a:r>
            <a:r>
              <a:rPr lang="ko-KR" altLang="en-US" sz="1000" dirty="0"/>
              <a:t> 자금 관리법의 약점이다 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406A63D-DDB4-D79C-D976-9413DED4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653" y="1877428"/>
            <a:ext cx="5217944" cy="2990850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0C9B3D7-08D6-0ACA-8484-EAC54C171334}"/>
              </a:ext>
            </a:extLst>
          </p:cNvPr>
          <p:cNvSpPr/>
          <p:nvPr/>
        </p:nvSpPr>
        <p:spPr>
          <a:xfrm>
            <a:off x="5517159" y="2646800"/>
            <a:ext cx="578841" cy="645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7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57E41-9DCC-4E94-BA19-7447342E4616}"/>
              </a:ext>
            </a:extLst>
          </p:cNvPr>
          <p:cNvSpPr txBox="1"/>
          <p:nvPr/>
        </p:nvSpPr>
        <p:spPr>
          <a:xfrm>
            <a:off x="135565" y="1208560"/>
            <a:ext cx="548906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6.고정 자산 비율 </a:t>
            </a:r>
            <a:r>
              <a:rPr lang="ko-KR" altLang="en-US" sz="1000" dirty="0" err="1"/>
              <a:t>베팅법</a:t>
            </a:r>
            <a:r>
              <a:rPr lang="ko-KR" altLang="en-US" sz="1000" dirty="0"/>
              <a:t>(2% 룰) 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그렇다면 이상적인 자금 관리 방법은 무엇일까 </a:t>
            </a:r>
          </a:p>
          <a:p>
            <a:r>
              <a:rPr lang="ko-KR" altLang="en-US" sz="1000" dirty="0" err="1"/>
              <a:t>단리식</a:t>
            </a:r>
            <a:r>
              <a:rPr lang="ko-KR" altLang="en-US" sz="1000" dirty="0"/>
              <a:t> 자금 관리 방법의 장점과 </a:t>
            </a:r>
            <a:r>
              <a:rPr lang="ko-KR" altLang="en-US" sz="1000" dirty="0" err="1"/>
              <a:t>복리식</a:t>
            </a:r>
            <a:r>
              <a:rPr lang="ko-KR" altLang="en-US" sz="1000" dirty="0"/>
              <a:t> 자금 관리 방식의 장점만을 취하는 것이다 </a:t>
            </a:r>
          </a:p>
          <a:p>
            <a:r>
              <a:rPr lang="ko-KR" altLang="en-US" sz="1000" dirty="0"/>
              <a:t>손실 규모를 투자 총 자산의 일정 비율로 </a:t>
            </a:r>
            <a:r>
              <a:rPr lang="ko-KR" altLang="en-US" sz="1000" dirty="0" err="1"/>
              <a:t>정해둔</a:t>
            </a:r>
            <a:r>
              <a:rPr lang="ko-KR" altLang="en-US" sz="1000" dirty="0"/>
              <a:t> 상태로 </a:t>
            </a:r>
            <a:endParaRPr lang="en-US" altLang="ko-KR" sz="1000" dirty="0"/>
          </a:p>
          <a:p>
            <a:r>
              <a:rPr lang="ko-KR" altLang="en-US" sz="1000" dirty="0"/>
              <a:t>투자 금액을 정하여 복리식으로 운용하는 방법이다 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일반적으로 ‘2% 룰(</a:t>
            </a:r>
            <a:r>
              <a:rPr lang="ko-KR" altLang="en-US" sz="1000" dirty="0" err="1"/>
              <a:t>rule</a:t>
            </a:r>
            <a:r>
              <a:rPr lang="ko-KR" altLang="en-US" sz="1000" dirty="0"/>
              <a:t>)’로 많이 알려진 방법이다</a:t>
            </a:r>
          </a:p>
          <a:p>
            <a:r>
              <a:rPr lang="ko-KR" altLang="en-US" sz="1000" dirty="0"/>
              <a:t>2% 룰이란, 한 번의 매매에서 감당 가능한 최대 손실의 한계를 </a:t>
            </a:r>
            <a:endParaRPr lang="en-US" altLang="ko-KR" sz="1000" dirty="0"/>
          </a:p>
          <a:p>
            <a:r>
              <a:rPr lang="ko-KR" altLang="en-US" sz="1000" dirty="0"/>
              <a:t>총 자산의 2% 이하로 제한해야 한다는 것을 의미한다</a:t>
            </a:r>
            <a:endParaRPr lang="en-US" altLang="ko-KR" sz="1000" dirty="0"/>
          </a:p>
          <a:p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‘그렇다면 </a:t>
            </a:r>
            <a:r>
              <a:rPr lang="ko-KR" altLang="en-US" sz="1000" dirty="0" err="1"/>
              <a:t>손절선을</a:t>
            </a:r>
            <a:r>
              <a:rPr lang="ko-KR" altLang="en-US" sz="1000" dirty="0"/>
              <a:t> 무조건 2%로 잡아야 한다는 </a:t>
            </a:r>
            <a:r>
              <a:rPr lang="ko-KR" altLang="en-US" sz="1000" dirty="0" err="1"/>
              <a:t>얘기냐</a:t>
            </a:r>
            <a:r>
              <a:rPr lang="ko-KR" altLang="en-US" sz="1000" dirty="0"/>
              <a:t>?’ 그것은 아니다 </a:t>
            </a:r>
          </a:p>
          <a:p>
            <a:r>
              <a:rPr lang="ko-KR" altLang="en-US" sz="1000" dirty="0"/>
              <a:t>예를 들어 여러분이 </a:t>
            </a:r>
            <a:r>
              <a:rPr lang="ko-KR" altLang="en-US" sz="1000" dirty="0" err="1"/>
              <a:t>비트코인을</a:t>
            </a:r>
            <a:r>
              <a:rPr lang="ko-KR" altLang="en-US" sz="1000" dirty="0"/>
              <a:t> 매매한다고 가정해보자 </a:t>
            </a:r>
          </a:p>
          <a:p>
            <a:r>
              <a:rPr lang="ko-KR" altLang="en-US" sz="1000" dirty="0"/>
              <a:t>여러분의 총 투자 가능 금액은 1000만원이고, </a:t>
            </a:r>
            <a:r>
              <a:rPr lang="ko-KR" altLang="en-US" sz="1000" dirty="0" err="1"/>
              <a:t>손절선은</a:t>
            </a:r>
            <a:r>
              <a:rPr lang="ko-KR" altLang="en-US" sz="1000" dirty="0"/>
              <a:t> 5%로 잡았다고 가정한다 </a:t>
            </a:r>
          </a:p>
          <a:p>
            <a:r>
              <a:rPr lang="ko-KR" altLang="en-US" sz="1000" dirty="0"/>
              <a:t>2% 룰에 따라 자금 관리를 한다면, 1000만원을 투자해서 감당할 수 있는 </a:t>
            </a:r>
            <a:endParaRPr lang="en-US" altLang="ko-KR" sz="1000" dirty="0"/>
          </a:p>
          <a:p>
            <a:r>
              <a:rPr lang="ko-KR" altLang="en-US" sz="1000" dirty="0"/>
              <a:t>손실의 한계가 총 자산 1000만원의 2%인 20만원이 되어야 한다는 것을 의미한다</a:t>
            </a:r>
          </a:p>
          <a:p>
            <a:r>
              <a:rPr lang="ko-KR" altLang="en-US" sz="1000" dirty="0" err="1"/>
              <a:t>비트코인을</a:t>
            </a:r>
            <a:r>
              <a:rPr lang="ko-KR" altLang="en-US" sz="1000" dirty="0"/>
              <a:t> 매매했을 때의 5% </a:t>
            </a:r>
            <a:r>
              <a:rPr lang="ko-KR" altLang="en-US" sz="1000" dirty="0" err="1"/>
              <a:t>손절</a:t>
            </a:r>
            <a:r>
              <a:rPr lang="ko-KR" altLang="en-US" sz="1000" dirty="0"/>
              <a:t> 규모가 내 총 자산의 2%인 20만원이 되어야 하기 때문에 </a:t>
            </a:r>
          </a:p>
          <a:p>
            <a:r>
              <a:rPr lang="ko-KR" altLang="en-US" sz="1000" dirty="0"/>
              <a:t>투입 금액은 20만원/0.05=400만원이 된다 </a:t>
            </a:r>
          </a:p>
          <a:p>
            <a:r>
              <a:rPr lang="ko-KR" altLang="en-US" sz="1000" dirty="0"/>
              <a:t>즉, 400만원을 투자해서 5% </a:t>
            </a:r>
            <a:r>
              <a:rPr lang="ko-KR" altLang="en-US" sz="1000" dirty="0" err="1"/>
              <a:t>손절을</a:t>
            </a:r>
            <a:r>
              <a:rPr lang="ko-KR" altLang="en-US" sz="1000" dirty="0"/>
              <a:t> 하면 20만원 손해인데, </a:t>
            </a:r>
            <a:endParaRPr lang="en-US" altLang="ko-KR" sz="1000" dirty="0"/>
          </a:p>
          <a:p>
            <a:r>
              <a:rPr lang="ko-KR" altLang="en-US" sz="1000" dirty="0"/>
              <a:t>20만원은 내 총 자산의 2%가 되는 것이다 </a:t>
            </a:r>
          </a:p>
          <a:p>
            <a:r>
              <a:rPr lang="ko-KR" altLang="en-US" sz="1000" dirty="0"/>
              <a:t>총 자산은 1000만원이 있어도 총 자산상의 손실 한계를 2%로 제한해야 하기 때문에 </a:t>
            </a:r>
            <a:endParaRPr lang="en-US" altLang="ko-KR" sz="1000" dirty="0"/>
          </a:p>
          <a:p>
            <a:r>
              <a:rPr lang="ko-KR" altLang="en-US" sz="1000" dirty="0"/>
              <a:t>투자 금액은 400만원이 된다 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 err="1"/>
              <a:t>손절선을</a:t>
            </a:r>
            <a:r>
              <a:rPr lang="ko-KR" altLang="en-US" sz="1000" dirty="0"/>
              <a:t> 10%로 잡는다면, 투자 금액은 20/0.1=200만원으로 감소하게 된다  </a:t>
            </a:r>
          </a:p>
          <a:p>
            <a:r>
              <a:rPr lang="ko-KR" altLang="en-US" sz="1000" dirty="0"/>
              <a:t>이처럼 2% 룰은 어떤 개별적인 기법이나 종목 매매의 </a:t>
            </a:r>
            <a:r>
              <a:rPr lang="ko-KR" altLang="en-US" sz="1000" dirty="0" err="1"/>
              <a:t>손절선이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ko-KR" altLang="en-US" sz="1000" dirty="0"/>
              <a:t>꼭 2%가 되도록 해야 한다는 것은 아니다</a:t>
            </a:r>
          </a:p>
          <a:p>
            <a:r>
              <a:rPr lang="ko-KR" altLang="en-US" sz="1000" dirty="0"/>
              <a:t>2%는 개별 종목의 </a:t>
            </a:r>
            <a:r>
              <a:rPr lang="ko-KR" altLang="en-US" sz="1000" dirty="0" err="1"/>
              <a:t>손절선이</a:t>
            </a:r>
            <a:r>
              <a:rPr lang="ko-KR" altLang="en-US" sz="1000" dirty="0"/>
              <a:t> 아니라, 내 계좌상의 </a:t>
            </a:r>
            <a:r>
              <a:rPr lang="ko-KR" altLang="en-US" sz="1000" dirty="0" err="1"/>
              <a:t>손절선이다</a:t>
            </a:r>
            <a:endParaRPr lang="en-US" altLang="ko-KR" sz="1000" dirty="0"/>
          </a:p>
          <a:p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개별적인 종목의 </a:t>
            </a:r>
            <a:r>
              <a:rPr lang="ko-KR" altLang="en-US" sz="1000" dirty="0" err="1"/>
              <a:t>손절선은</a:t>
            </a:r>
            <a:r>
              <a:rPr lang="ko-KR" altLang="en-US" sz="1000" dirty="0"/>
              <a:t> 얼마든지 각자 나름대로의 기준에 의해 자유롭게 잡을 수 있지만, </a:t>
            </a:r>
          </a:p>
          <a:p>
            <a:r>
              <a:rPr lang="ko-KR" altLang="en-US" sz="1000" dirty="0"/>
              <a:t>결국 이 </a:t>
            </a:r>
            <a:r>
              <a:rPr lang="ko-KR" altLang="en-US" sz="1000" dirty="0" err="1"/>
              <a:t>손절</a:t>
            </a:r>
            <a:r>
              <a:rPr lang="ko-KR" altLang="en-US" sz="1000" dirty="0"/>
              <a:t> 금액이 내 자산상에서 일정한 비율 이상으로 초과하지 않도록 </a:t>
            </a:r>
            <a:endParaRPr lang="en-US" altLang="ko-KR" sz="1000" dirty="0"/>
          </a:p>
          <a:p>
            <a:r>
              <a:rPr lang="ko-KR" altLang="en-US" sz="1000" dirty="0"/>
              <a:t>투입 금액을 결정한다는 것이다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7151A-9C7E-4E47-A2E8-9F76C2D6038A}"/>
              </a:ext>
            </a:extLst>
          </p:cNvPr>
          <p:cNvSpPr txBox="1"/>
          <p:nvPr/>
        </p:nvSpPr>
        <p:spPr>
          <a:xfrm>
            <a:off x="5958663" y="2131889"/>
            <a:ext cx="60977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이 상태에서 매매 손익이 발생하면 총 자산에 </a:t>
            </a:r>
            <a:r>
              <a:rPr lang="ko-KR" altLang="en-US" sz="1000" dirty="0" err="1"/>
              <a:t>재반영하고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ko-KR" altLang="en-US" sz="1000" dirty="0"/>
              <a:t>그것을 기준으로 다시 2% 룰을 적용해서 다음 매매에 적용하면 된다</a:t>
            </a:r>
            <a:endParaRPr lang="en-US" altLang="ko-KR" sz="1000" dirty="0"/>
          </a:p>
          <a:p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앞의 예에서 400만원을 투입해서 10%의 수익(40만원)을 내고 매도했다고 가정한다면, </a:t>
            </a:r>
          </a:p>
          <a:p>
            <a:r>
              <a:rPr lang="ko-KR" altLang="en-US" sz="1000" dirty="0"/>
              <a:t>다음 매매에서는 내 총 자산이 1040만원이 되고, </a:t>
            </a:r>
            <a:endParaRPr lang="en-US" altLang="ko-KR" sz="1000" dirty="0"/>
          </a:p>
          <a:p>
            <a:r>
              <a:rPr lang="ko-KR" altLang="en-US" sz="1000" dirty="0"/>
              <a:t>이 1040만원을 기준으로 다시 2% </a:t>
            </a:r>
            <a:r>
              <a:rPr lang="ko-KR" altLang="en-US" sz="1000" dirty="0" err="1"/>
              <a:t>손절</a:t>
            </a:r>
            <a:r>
              <a:rPr lang="ko-KR" altLang="en-US" sz="1000" dirty="0"/>
              <a:t> 한계를 잡으면, 1040×0.02=208,000원이 된다</a:t>
            </a:r>
          </a:p>
          <a:p>
            <a:r>
              <a:rPr lang="ko-KR" altLang="en-US" sz="1000" dirty="0"/>
              <a:t>만일 </a:t>
            </a:r>
            <a:r>
              <a:rPr lang="ko-KR" altLang="en-US" sz="1000" dirty="0" err="1"/>
              <a:t>손절선을</a:t>
            </a:r>
            <a:r>
              <a:rPr lang="ko-KR" altLang="en-US" sz="1000" dirty="0"/>
              <a:t> 동일하게 5%로 잡는다고 하면 투자 금액은 20,8000/0.05=416만원이 되는 것이다 </a:t>
            </a:r>
          </a:p>
          <a:p>
            <a:r>
              <a:rPr lang="ko-KR" altLang="en-US" sz="1000" dirty="0"/>
              <a:t>이익이 나면 투자 금액도 근소하긴 하지만 증가하는 구조이다 </a:t>
            </a:r>
          </a:p>
          <a:p>
            <a:r>
              <a:rPr lang="ko-KR" altLang="en-US" sz="1000" dirty="0"/>
              <a:t>일종의 </a:t>
            </a:r>
            <a:r>
              <a:rPr lang="ko-KR" altLang="en-US" sz="1000" dirty="0" err="1"/>
              <a:t>복리적인</a:t>
            </a:r>
            <a:r>
              <a:rPr lang="ko-KR" altLang="en-US" sz="1000" dirty="0"/>
              <a:t> 요소가 가미된 자금 관리 방법이다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</a:p>
          <a:p>
            <a:r>
              <a:rPr lang="ko-KR" altLang="en-US" sz="1000" dirty="0"/>
              <a:t>하지만 증가한 총 자산 전체를 재투자하지는 않기 때문에 순수한 복리 </a:t>
            </a:r>
            <a:r>
              <a:rPr lang="ko-KR" altLang="en-US" sz="1000" dirty="0" err="1"/>
              <a:t>베팅법과는</a:t>
            </a:r>
            <a:r>
              <a:rPr lang="ko-KR" altLang="en-US" sz="1000" dirty="0"/>
              <a:t> 차이가 있고, </a:t>
            </a:r>
          </a:p>
          <a:p>
            <a:r>
              <a:rPr lang="ko-KR" altLang="en-US" sz="1000" dirty="0"/>
              <a:t>증가한 자산분의 일정 비율을 재투자한다는 측면에서는 일정한 원금을 유지하며 </a:t>
            </a:r>
            <a:endParaRPr lang="en-US" altLang="ko-KR" sz="1000" dirty="0"/>
          </a:p>
          <a:p>
            <a:r>
              <a:rPr lang="ko-KR" altLang="en-US" sz="1000" dirty="0"/>
              <a:t>지속적으로 투입하는 </a:t>
            </a:r>
            <a:r>
              <a:rPr lang="ko-KR" altLang="en-US" sz="1000" dirty="0" err="1"/>
              <a:t>단리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베팅법과도</a:t>
            </a:r>
            <a:r>
              <a:rPr lang="ko-KR" altLang="en-US" sz="1000" dirty="0"/>
              <a:t> 차이가 있는 것이다 </a:t>
            </a:r>
          </a:p>
          <a:p>
            <a:endParaRPr lang="en-US" altLang="ko-KR" sz="1000" dirty="0"/>
          </a:p>
          <a:p>
            <a:r>
              <a:rPr lang="ko-KR" altLang="en-US" sz="1000" dirty="0"/>
              <a:t>만일 5% </a:t>
            </a:r>
            <a:r>
              <a:rPr lang="ko-KR" altLang="en-US" sz="1000" dirty="0" err="1"/>
              <a:t>손절이</a:t>
            </a:r>
            <a:r>
              <a:rPr lang="ko-KR" altLang="en-US" sz="1000" dirty="0"/>
              <a:t> 걸려서 20만원의 손해를 보게 되면 총 자산은 980만원이 되고, </a:t>
            </a:r>
          </a:p>
          <a:p>
            <a:r>
              <a:rPr lang="ko-KR" altLang="en-US" sz="1000" dirty="0" err="1"/>
              <a:t>그다음</a:t>
            </a:r>
            <a:r>
              <a:rPr lang="ko-KR" altLang="en-US" sz="1000" dirty="0"/>
              <a:t> 매매부터 투자 금액은 980×0.02/0.05=392만원으로 근소하게 감소하게 된다  </a:t>
            </a:r>
          </a:p>
          <a:p>
            <a:r>
              <a:rPr lang="ko-KR" altLang="en-US" sz="1000" dirty="0"/>
              <a:t>결국 수익이 나면 근소하기는 하지만 </a:t>
            </a:r>
            <a:endParaRPr lang="en-US" altLang="ko-KR" sz="1000" dirty="0"/>
          </a:p>
          <a:p>
            <a:r>
              <a:rPr lang="ko-KR" altLang="en-US" sz="1000" dirty="0"/>
              <a:t>수익의 증가분이 </a:t>
            </a:r>
            <a:r>
              <a:rPr lang="ko-KR" altLang="en-US" sz="1000" dirty="0" err="1"/>
              <a:t>다음번</a:t>
            </a:r>
            <a:r>
              <a:rPr lang="ko-KR" altLang="en-US" sz="1000" dirty="0"/>
              <a:t> 투자 시에 일정 부분 반영되어 </a:t>
            </a:r>
            <a:r>
              <a:rPr lang="ko-KR" altLang="en-US" sz="1000" dirty="0" err="1"/>
              <a:t>복리적인</a:t>
            </a:r>
            <a:r>
              <a:rPr lang="ko-KR" altLang="en-US" sz="1000" dirty="0"/>
              <a:t> 효과를 얻을 수 있고, </a:t>
            </a:r>
          </a:p>
          <a:p>
            <a:r>
              <a:rPr lang="ko-KR" altLang="en-US" sz="1000" dirty="0"/>
              <a:t>손실이 나도 지나치게 적은 금액이 투입되는 것을 방지할 수 있기 때문에</a:t>
            </a:r>
            <a:endParaRPr lang="en-US" altLang="ko-KR" sz="1000" dirty="0"/>
          </a:p>
          <a:p>
            <a:r>
              <a:rPr lang="ko-KR" altLang="en-US" sz="1000" dirty="0"/>
              <a:t>수익성과 안정성을 동시에 관리할 수 있는 효율적인 자금 관리 방식이 된다</a:t>
            </a:r>
          </a:p>
        </p:txBody>
      </p:sp>
    </p:spTree>
    <p:extLst>
      <p:ext uri="{BB962C8B-B14F-4D97-AF65-F5344CB8AC3E}">
        <p14:creationId xmlns:p14="http://schemas.microsoft.com/office/powerpoint/2010/main" val="85064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3986</Words>
  <Application>Microsoft Office PowerPoint</Application>
  <PresentationFormat>와이드스크린</PresentationFormat>
  <Paragraphs>479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AppleSDGothicNeoL00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재혁</dc:creator>
  <cp:lastModifiedBy>이 상현</cp:lastModifiedBy>
  <cp:revision>11</cp:revision>
  <dcterms:created xsi:type="dcterms:W3CDTF">2023-01-05T01:39:20Z</dcterms:created>
  <dcterms:modified xsi:type="dcterms:W3CDTF">2023-01-13T09:44:16Z</dcterms:modified>
</cp:coreProperties>
</file>