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6"/>
  </p:notesMasterIdLst>
  <p:sldIdLst>
    <p:sldId id="360" r:id="rId4"/>
    <p:sldId id="417" r:id="rId5"/>
    <p:sldId id="413"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416" r:id="rId28"/>
    <p:sldId id="391" r:id="rId29"/>
    <p:sldId id="392" r:id="rId30"/>
    <p:sldId id="393" r:id="rId31"/>
    <p:sldId id="394" r:id="rId32"/>
    <p:sldId id="395" r:id="rId33"/>
    <p:sldId id="404" r:id="rId34"/>
    <p:sldId id="405" r:id="rId35"/>
    <p:sldId id="406" r:id="rId36"/>
    <p:sldId id="415" r:id="rId37"/>
    <p:sldId id="407" r:id="rId38"/>
    <p:sldId id="408" r:id="rId39"/>
    <p:sldId id="409" r:id="rId40"/>
    <p:sldId id="410" r:id="rId41"/>
    <p:sldId id="411" r:id="rId42"/>
    <p:sldId id="412" r:id="rId43"/>
    <p:sldId id="414" r:id="rId44"/>
    <p:sldId id="36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example</a:t>
            </a:r>
            <a:endParaRPr lang="en-US" altLang="zh-CN"/>
          </a:p>
          <a:p>
            <a:r>
              <a:rPr lang="en-US" altLang="zh-CN"/>
              <a:t>2</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3</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其中，</a:t>
            </a:r>
            <a:r>
              <a:rPr lang="en-US" altLang="zh-CN"/>
              <a:t>+ </a:t>
            </a:r>
            <a:r>
              <a:rPr lang="zh-CN" altLang="en-US"/>
              <a:t>和</a:t>
            </a:r>
            <a:r>
              <a:rPr lang="en-US" altLang="zh-CN"/>
              <a:t>−</a:t>
            </a:r>
            <a:r>
              <a:rPr lang="zh-CN" altLang="en-US"/>
              <a:t>分别表示样本为正例和为反例，数字表示学习器</a:t>
            </a:r>
            <a:r>
              <a:rPr lang="en-US" altLang="zh-CN"/>
              <a:t>f </a:t>
            </a:r>
            <a:r>
              <a:rPr lang="zh-CN" altLang="en-US"/>
              <a:t>预测该样本为正例的概率，例如对</a:t>
            </a:r>
            <a:endParaRPr lang="zh-CN" altLang="en-US"/>
          </a:p>
          <a:p>
            <a:r>
              <a:rPr lang="zh-CN" altLang="en-US"/>
              <a:t>于反例</a:t>
            </a:r>
            <a:r>
              <a:rPr lang="en-US" altLang="zh-CN"/>
              <a:t>s2 </a:t>
            </a:r>
            <a:r>
              <a:rPr lang="zh-CN" altLang="en-US"/>
              <a:t>来说，当前学习器</a:t>
            </a:r>
            <a:r>
              <a:rPr lang="en-US" altLang="zh-CN"/>
              <a:t>f(s) </a:t>
            </a:r>
            <a:r>
              <a:rPr lang="zh-CN" altLang="en-US"/>
              <a:t>预测它是正例的概率为</a:t>
            </a:r>
            <a:r>
              <a:rPr lang="en-US" altLang="zh-CN"/>
              <a:t>0.62</a:t>
            </a:r>
            <a:r>
              <a:rPr lang="zh-CN" altLang="en-US"/>
              <a:t>。</a:t>
            </a:r>
            <a:endParaRPr lang="zh-CN" altLang="en-US"/>
          </a:p>
          <a:p>
            <a:r>
              <a:rPr lang="zh-CN" altLang="en-US"/>
              <a:t>根据</a:t>
            </a:r>
            <a:r>
              <a:rPr lang="en-US" altLang="zh-CN"/>
              <a:t>“</a:t>
            </a:r>
            <a:r>
              <a:rPr lang="zh-CN" altLang="en-US"/>
              <a:t>西瓜书</a:t>
            </a:r>
            <a:r>
              <a:rPr lang="en-US" altLang="zh-CN"/>
              <a:t>”</a:t>
            </a:r>
            <a:r>
              <a:rPr lang="zh-CN" altLang="en-US"/>
              <a:t>上给出的绘制方法，首先需要对所有测试样本按照学习器给出的预测结果进行排</a:t>
            </a:r>
            <a:endParaRPr lang="zh-CN" altLang="en-US"/>
          </a:p>
          <a:p>
            <a:r>
              <a:rPr lang="zh-CN" altLang="en-US"/>
              <a:t>序（上面给出的预测结果已经按照预测值从大到小排序），</a:t>
            </a:r>
            <a:endParaRPr lang="zh-CN" altLang="en-US"/>
          </a:p>
          <a:p>
            <a:r>
              <a:rPr lang="zh-CN" altLang="en-US"/>
              <a:t>接着将分类阈值设为一个不可能取到的超大值，例如设为</a:t>
            </a:r>
            <a:r>
              <a:rPr lang="en-US" altLang="zh-CN"/>
              <a:t>1</a:t>
            </a:r>
            <a:r>
              <a:rPr lang="zh-CN" altLang="en-US"/>
              <a:t>。显然，此时所有样本预测为正例的概率都一定小于分类阈值，那么预测为正例的样本个</a:t>
            </a:r>
            <a:endParaRPr lang="zh-CN" altLang="en-US"/>
          </a:p>
          <a:p>
            <a:r>
              <a:rPr lang="zh-CN" altLang="en-US"/>
              <a:t>数为</a:t>
            </a:r>
            <a:r>
              <a:rPr lang="en-US" altLang="zh-CN"/>
              <a:t>0</a:t>
            </a:r>
            <a:r>
              <a:rPr lang="zh-CN" altLang="en-US"/>
              <a:t>，相应的真正例率和假正例率也都为</a:t>
            </a:r>
            <a:r>
              <a:rPr lang="en-US" altLang="zh-CN"/>
              <a:t>0</a:t>
            </a:r>
            <a:r>
              <a:rPr lang="zh-CN" altLang="en-US"/>
              <a:t>，所以我们可以在坐标</a:t>
            </a:r>
            <a:r>
              <a:rPr lang="en-US" altLang="zh-CN"/>
              <a:t>(0,0) </a:t>
            </a:r>
            <a:r>
              <a:rPr lang="zh-CN" altLang="en-US"/>
              <a:t>处标记一个点。</a:t>
            </a:r>
            <a:endParaRPr lang="zh-CN" altLang="en-US"/>
          </a:p>
          <a:p>
            <a:r>
              <a:rPr lang="zh-CN" altLang="en-US"/>
              <a:t>接下来需要把分类阈值从大到小依次设为每个样本的预测值，也就是依次设为</a:t>
            </a:r>
            <a:r>
              <a:rPr lang="en-US" altLang="zh-CN"/>
              <a:t>0.77, 0.62, 0.58, 0.47, 0.33, 0.23,0.15</a:t>
            </a:r>
            <a:r>
              <a:rPr lang="zh-CN" altLang="en-US"/>
              <a:t>，然后分别计算真正例率和假正例率，</a:t>
            </a:r>
            <a:endParaRPr lang="zh-CN" altLang="en-US"/>
          </a:p>
          <a:p>
            <a:r>
              <a:rPr lang="zh-CN" altLang="en-US"/>
              <a:t>再在相应的坐标上标记点，最后再将各个点用直线连接</a:t>
            </a:r>
            <a:r>
              <a:rPr lang="en-US" altLang="zh-CN"/>
              <a:t>, </a:t>
            </a:r>
            <a:r>
              <a:rPr lang="zh-CN" altLang="en-US"/>
              <a:t>即可得到</a:t>
            </a:r>
            <a:r>
              <a:rPr lang="en-US" altLang="zh-CN"/>
              <a:t>ROC</a:t>
            </a:r>
            <a:r>
              <a:rPr lang="zh-CN" altLang="en-US"/>
              <a:t>曲线。</a:t>
            </a:r>
            <a:endParaRPr lang="zh-CN" altLang="en-US"/>
          </a:p>
          <a:p>
            <a:r>
              <a:rPr lang="zh-CN" altLang="en-US"/>
              <a:t>需要注意的是，在统计预测结果时，预测值等于分类阈值的样本也被算作预测为正例。</a:t>
            </a:r>
            <a:endParaRPr lang="zh-CN" altLang="en-US"/>
          </a:p>
          <a:p>
            <a:r>
              <a:rPr lang="zh-CN" altLang="en-US"/>
              <a:t>例如，当分类阈值为</a:t>
            </a:r>
            <a:r>
              <a:rPr lang="en-US" altLang="zh-CN"/>
              <a:t>0.77 </a:t>
            </a:r>
            <a:r>
              <a:rPr lang="zh-CN" altLang="en-US"/>
              <a:t>时，测试样本</a:t>
            </a:r>
            <a:r>
              <a:rPr lang="en-US" altLang="zh-CN"/>
              <a:t>s1 </a:t>
            </a:r>
            <a:r>
              <a:rPr lang="zh-CN" altLang="en-US"/>
              <a:t>被预测为正例，由于它的真实标记也是正例，所以此时</a:t>
            </a:r>
            <a:r>
              <a:rPr lang="en-US" altLang="zh-CN"/>
              <a:t>s1 </a:t>
            </a:r>
            <a:r>
              <a:rPr lang="zh-CN" altLang="en-US"/>
              <a:t>是一个真正例。</a:t>
            </a:r>
            <a:endParaRPr lang="zh-CN" altLang="en-US"/>
          </a:p>
          <a:p>
            <a:r>
              <a:rPr lang="zh-CN" altLang="en-US"/>
              <a:t>为了便于绘图，我们将</a:t>
            </a:r>
            <a:r>
              <a:rPr lang="en-US" altLang="zh-CN"/>
              <a:t>x</a:t>
            </a:r>
            <a:r>
              <a:rPr lang="zh-CN" altLang="en-US"/>
              <a:t>轴（假正例率轴）的</a:t>
            </a:r>
            <a:r>
              <a:rPr lang="en-US" altLang="zh-CN"/>
              <a:t>“</a:t>
            </a:r>
            <a:r>
              <a:rPr lang="zh-CN" altLang="en-US"/>
              <a:t>步长</a:t>
            </a:r>
            <a:r>
              <a:rPr lang="en-US" altLang="zh-CN"/>
              <a:t>”</a:t>
            </a:r>
            <a:r>
              <a:rPr lang="zh-CN" altLang="en-US"/>
              <a:t>定为</a:t>
            </a:r>
            <a:r>
              <a:rPr lang="en-US" altLang="zh-CN"/>
              <a:t> /m− </a:t>
            </a:r>
            <a:r>
              <a:rPr lang="zh-CN" altLang="en-US"/>
              <a:t>，</a:t>
            </a:r>
            <a:r>
              <a:rPr lang="en-US" altLang="zh-CN"/>
              <a:t>y </a:t>
            </a:r>
            <a:r>
              <a:rPr lang="zh-CN" altLang="en-US"/>
              <a:t>轴（真正例率轴）的</a:t>
            </a:r>
            <a:r>
              <a:rPr lang="en-US" altLang="zh-CN"/>
              <a:t>“</a:t>
            </a:r>
            <a:r>
              <a:rPr lang="zh-CN" altLang="en-US"/>
              <a:t>步长</a:t>
            </a:r>
            <a:r>
              <a:rPr lang="en-US" altLang="zh-CN"/>
              <a:t>”</a:t>
            </a:r>
            <a:r>
              <a:rPr lang="zh-CN" altLang="en-US"/>
              <a:t>定为</a:t>
            </a:r>
            <a:r>
              <a:rPr lang="en-US" altLang="zh-CN"/>
              <a:t> 1/m+ </a:t>
            </a:r>
            <a:r>
              <a:rPr lang="zh-CN" altLang="en-US"/>
              <a:t>。</a:t>
            </a:r>
            <a:endParaRPr lang="zh-CN" altLang="en-US"/>
          </a:p>
          <a:p>
            <a:r>
              <a:rPr lang="zh-CN" altLang="en-US"/>
              <a:t>根据真正例率和假正例率的定义可知，每次变动分类阈值时，若新增</a:t>
            </a:r>
            <a:r>
              <a:rPr lang="en-US" altLang="zh-CN"/>
              <a:t>i</a:t>
            </a:r>
            <a:r>
              <a:rPr lang="zh-CN" altLang="en-US"/>
              <a:t>个假正例，那么相应的</a:t>
            </a:r>
            <a:r>
              <a:rPr lang="en-US" altLang="zh-CN"/>
              <a:t>x</a:t>
            </a:r>
            <a:r>
              <a:rPr lang="zh-CN" altLang="en-US"/>
              <a:t>轴坐标也</a:t>
            </a:r>
            <a:endParaRPr lang="zh-CN" altLang="en-US"/>
          </a:p>
          <a:p>
            <a:r>
              <a:rPr lang="zh-CN" altLang="en-US"/>
              <a:t>就增加</a:t>
            </a:r>
            <a:r>
              <a:rPr lang="en-US" altLang="zh-CN"/>
              <a:t> i/m− </a:t>
            </a:r>
            <a:r>
              <a:rPr lang="zh-CN" altLang="en-US"/>
              <a:t>；若新增</a:t>
            </a:r>
            <a:r>
              <a:rPr lang="en-US" altLang="zh-CN"/>
              <a:t>j </a:t>
            </a:r>
            <a:r>
              <a:rPr lang="zh-CN" altLang="en-US"/>
              <a:t>个真正例，那么相应的</a:t>
            </a:r>
            <a:r>
              <a:rPr lang="en-US" altLang="zh-CN"/>
              <a:t>y </a:t>
            </a:r>
            <a:r>
              <a:rPr lang="zh-CN" altLang="en-US"/>
              <a:t>轴坐标也就增加</a:t>
            </a:r>
            <a:r>
              <a:rPr lang="en-US" altLang="zh-CN"/>
              <a:t> j/m+ </a:t>
            </a:r>
            <a:r>
              <a:rPr lang="zh-CN" altLang="en-US"/>
              <a:t>。</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画图</a:t>
            </a:r>
            <a:r>
              <a:rPr lang="zh-CN" altLang="en-US"/>
              <a:t>推导</a:t>
            </a:r>
            <a:endParaRPr lang="zh-CN" altLang="en-US"/>
          </a:p>
          <a:p>
            <a:r>
              <a:rPr lang="en-US" altLang="zh-CN"/>
              <a:t>2</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e</a:t>
            </a:r>
            <a:r>
              <a:rPr lang="en-US" altLang="zh-CN"/>
              <a:t>xample</a:t>
            </a:r>
            <a:endParaRPr lang="en-US" altLang="zh-CN"/>
          </a:p>
          <a:p>
            <a:r>
              <a:rPr lang="en-US" altLang="zh-CN"/>
              <a:t>1</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5</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5</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3</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标题占位符 7"/>
          <p:cNvSpPr>
            <a:spLocks noGrp="1"/>
          </p:cNvSpPr>
          <p:nvPr>
            <p:ph type="title"/>
          </p:nvPr>
        </p:nvSpPr>
        <p:spPr>
          <a:xfrm>
            <a:off x="347133" y="50800"/>
            <a:ext cx="9592733" cy="787400"/>
          </a:xfrm>
          <a:prstGeom prst="rect">
            <a:avLst/>
          </a:prstGeom>
        </p:spPr>
        <p:txBody>
          <a:bodyPr vert="horz" lIns="91440" tIns="45720" rIns="91440" bIns="45720" rtlCol="0" anchor="ctr">
            <a:normAutofit/>
          </a:bodyPr>
          <a:p>
            <a:r>
              <a:rPr lang="zh-CN" altLang="en-US" dirty="0"/>
              <a:t>单击此处编辑母版标题样式</a:t>
            </a:r>
            <a:endParaRPr lang="zh-CN" altLang="en-US" dirty="0"/>
          </a:p>
        </p:txBody>
      </p:sp>
      <p:sp>
        <p:nvSpPr>
          <p:cNvPr id="3" name="Text Placeholder 2"/>
          <p:cNvSpPr>
            <a:spLocks noGrp="1"/>
          </p:cNvSpPr>
          <p:nvPr>
            <p:ph type="body" idx="1"/>
          </p:nvPr>
        </p:nvSpPr>
        <p:spPr>
          <a:xfrm>
            <a:off x="347133" y="1050917"/>
            <a:ext cx="11506200" cy="5070476"/>
          </a:xfrm>
          <a:prstGeom prst="rect">
            <a:avLst/>
          </a:prstGeom>
        </p:spPr>
        <p:txBody>
          <a:bodyPr vert="horz" lIns="91440" tIns="45720" rIns="91440" bIns="4572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1626"/>
            <a:ext cx="10515600" cy="1325563"/>
          </a:xfrm>
          <a:prstGeom prst="rect">
            <a:avLst/>
          </a:prstGeom>
        </p:spPr>
        <p:txBody>
          <a:bodyPr>
            <a:noAutofit/>
          </a:bodyPr>
          <a:lstStyle>
            <a:lvl1pPr algn="ctr">
              <a:defRPr sz="6000" baseline="0">
                <a:solidFill>
                  <a:schemeClr val="tx2"/>
                </a:solidFill>
                <a:latin typeface="Verdana" panose="020B08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章节名">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841626"/>
            <a:ext cx="10515600" cy="1325563"/>
          </a:xfrm>
          <a:prstGeom prst="rect">
            <a:avLst/>
          </a:prstGeom>
        </p:spPr>
        <p:txBody>
          <a:bodyPr>
            <a:noAutofit/>
          </a:bodyPr>
          <a:lstStyle>
            <a:lvl1pPr algn="ctr">
              <a:defRPr sz="6000" baseline="0">
                <a:solidFill>
                  <a:schemeClr val="tx2"/>
                </a:solidFill>
                <a:latin typeface="Verdana" panose="020B08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7133" y="42864"/>
            <a:ext cx="10515600" cy="777874"/>
          </a:xfrm>
          <a:prstGeom prst="rect">
            <a:avLst/>
          </a:prstGeom>
        </p:spPr>
        <p:txBody>
          <a:bodyPr>
            <a:normAutofit/>
          </a:bodyPr>
          <a:lstStyle>
            <a:lvl1pPr>
              <a:defRPr sz="3600" baseline="0">
                <a:solidFill>
                  <a:schemeClr val="accent1"/>
                </a:solidFill>
                <a:latin typeface="Verdana" panose="020B08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347133" y="1158536"/>
            <a:ext cx="11489267"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8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8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8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804030504040204" pitchFamily="34" charset="0"/>
                <a:ea typeface="幼圆" panose="02010509060101010101" pitchFamily="49" charset="-122"/>
              </a:defRPr>
            </a:lvl5pPr>
            <a:lvl6pPr marL="2286000" indent="0">
              <a:buClr>
                <a:schemeClr val="tx2"/>
              </a:buClr>
              <a:buFont typeface="Arial" panose="020B0604020202090204" pitchFamily="34" charset="0"/>
              <a:buNone/>
              <a:defRPr/>
            </a:lvl6pPr>
            <a:lvl7pPr marL="2743200" indent="0">
              <a:buNone/>
              <a:defRPr/>
            </a:lvl7pPr>
            <a:lvl8pPr marL="3200400" indent="0">
              <a:buNone/>
              <a:defRPr/>
            </a:lvl8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副标题">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7133" y="50800"/>
            <a:ext cx="9592733"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347133" y="1149013"/>
            <a:ext cx="11506200" cy="457200"/>
          </a:xfrm>
        </p:spPr>
        <p:txBody>
          <a:bodyPr>
            <a:normAutofit/>
          </a:bodyPr>
          <a:lstStyle>
            <a:lvl1pPr marL="0" indent="0">
              <a:buFont typeface="Arial" panose="020B0604020202090204" pitchFamily="34" charset="0"/>
              <a:buNone/>
              <a:defRPr sz="3000" baseline="0">
                <a:solidFill>
                  <a:schemeClr val="tx2"/>
                </a:solidFill>
                <a:latin typeface="Verdana" panose="020B0804030504040204" pitchFamily="34" charset="0"/>
                <a:ea typeface="微软雅黑" charset="-122"/>
              </a:defRPr>
            </a:lvl1pPr>
            <a:lvl2pPr marL="457200" indent="0">
              <a:buNone/>
              <a:defRPr/>
            </a:lvl2pPr>
          </a:lstStyle>
          <a:p>
            <a:pPr lvl="0"/>
            <a:r>
              <a:rPr lang="zh-CN" altLang="en-US"/>
              <a:t>单击此处编辑母版文本样式</a:t>
            </a:r>
            <a:endParaRPr lang="zh-CN" altLang="en-US"/>
          </a:p>
        </p:txBody>
      </p:sp>
      <p:sp>
        <p:nvSpPr>
          <p:cNvPr id="9" name="内容占位符 8"/>
          <p:cNvSpPr>
            <a:spLocks noGrp="1"/>
          </p:cNvSpPr>
          <p:nvPr>
            <p:ph sz="quarter" idx="14"/>
          </p:nvPr>
        </p:nvSpPr>
        <p:spPr>
          <a:xfrm>
            <a:off x="347133" y="1720513"/>
            <a:ext cx="1150620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两栏内容">
    <p:bg>
      <p:bgPr>
        <a:no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5600" y="1171237"/>
            <a:ext cx="52832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171237"/>
            <a:ext cx="5681133"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Title 1"/>
          <p:cNvSpPr>
            <a:spLocks noGrp="1"/>
          </p:cNvSpPr>
          <p:nvPr>
            <p:ph type="title"/>
          </p:nvPr>
        </p:nvSpPr>
        <p:spPr>
          <a:xfrm>
            <a:off x="347133" y="60327"/>
            <a:ext cx="10515600" cy="777874"/>
          </a:xfrm>
          <a:prstGeom prst="rect">
            <a:avLst/>
          </a:prstGeom>
        </p:spPr>
        <p:txBody>
          <a:bodyPr>
            <a:normAutofit/>
          </a:bodyPr>
          <a:lstStyle>
            <a:lvl1pPr>
              <a:defRPr sz="3600" baseline="0">
                <a:solidFill>
                  <a:schemeClr val="accent1"/>
                </a:solidFill>
                <a:latin typeface="Verdana" panose="020B08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33" y="1050917"/>
            <a:ext cx="11506200" cy="507047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8" name="标题占位符 7"/>
          <p:cNvSpPr>
            <a:spLocks noGrp="1"/>
          </p:cNvSpPr>
          <p:nvPr>
            <p:ph type="title"/>
          </p:nvPr>
        </p:nvSpPr>
        <p:spPr>
          <a:xfrm>
            <a:off x="347133" y="50800"/>
            <a:ext cx="9592733" cy="7874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8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1" Type="http://schemas.openxmlformats.org/officeDocument/2006/relationships/notesSlide" Target="../notesSlides/notesSlide16.xml"/><Relationship Id="rId10" Type="http://schemas.openxmlformats.org/officeDocument/2006/relationships/slideLayout" Target="../slideLayouts/slideLayout5.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5.xml"/><Relationship Id="rId7" Type="http://schemas.openxmlformats.org/officeDocument/2006/relationships/image" Target="../media/image45.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5.xml"/><Relationship Id="rId4" Type="http://schemas.openxmlformats.org/officeDocument/2006/relationships/image" Target="../media/image39.png"/><Relationship Id="rId3" Type="http://schemas.openxmlformats.org/officeDocument/2006/relationships/image" Target="../media/image47.png"/><Relationship Id="rId2" Type="http://schemas.openxmlformats.org/officeDocument/2006/relationships/image" Target="../media/image53.png"/><Relationship Id="rId1"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56.png"/><Relationship Id="rId3" Type="http://schemas.openxmlformats.org/officeDocument/2006/relationships/tags" Target="../tags/tag1.xml"/><Relationship Id="rId2" Type="http://schemas.openxmlformats.org/officeDocument/2006/relationships/image" Target="../media/image55.png"/><Relationship Id="rId1"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1544320" y="1646555"/>
            <a:ext cx="10250805" cy="2396490"/>
          </a:xfrm>
          <a:prstGeom prst="rect">
            <a:avLst/>
          </a:prstGeom>
          <a:noFill/>
          <a:ln w="0" cap="flat">
            <a:noFill/>
            <a:prstDash val="solid"/>
            <a:miter lim="0"/>
          </a:ln>
        </p:spPr>
        <p:txBody>
          <a:bodyPr vert="horz" wrap="square" lIns="0" tIns="0" rIns="0" bIns="0" anchor="ctr" anchorCtr="0"/>
          <a:lstStyle/>
          <a:p>
            <a:pPr algn="ctr" rtl="0" eaLnBrk="0">
              <a:lnSpc>
                <a:spcPct val="90000"/>
              </a:lnSpc>
            </a:pPr>
            <a:r>
              <a:rPr sz="4000" kern="0" spc="-140" dirty="0">
                <a:solidFill>
                  <a:schemeClr val="tx1">
                    <a:alpha val="100000"/>
                  </a:schemeClr>
                </a:solidFill>
                <a:effectLst/>
                <a:latin typeface="Times New Roman" panose="02020503050405090304" charset="0"/>
                <a:ea typeface="PingFang SC" panose="020B0400000000000000" charset="-122"/>
                <a:cs typeface="Times New Roman" panose="02020503050405090304" charset="0"/>
              </a:rPr>
              <a:t>Lesson</a:t>
            </a:r>
            <a:r>
              <a:rPr lang="en-US" sz="4000" kern="0" spc="-140" dirty="0">
                <a:solidFill>
                  <a:schemeClr val="tx1">
                    <a:alpha val="100000"/>
                  </a:schemeClr>
                </a:solidFill>
                <a:effectLst/>
                <a:latin typeface="Times New Roman" panose="02020503050405090304" charset="0"/>
                <a:ea typeface="PingFang SC" panose="020B0400000000000000" charset="-122"/>
                <a:cs typeface="Times New Roman" panose="02020503050405090304" charset="0"/>
              </a:rPr>
              <a:t>2: </a:t>
            </a:r>
            <a:r>
              <a:rPr lang="en-US" altLang="zh-CN" sz="4000" dirty="0">
                <a:solidFill>
                  <a:schemeClr val="tx1"/>
                </a:solidFill>
                <a:effectLst/>
                <a:latin typeface="Times New Roman" panose="02020503050405090304" charset="0"/>
                <a:ea typeface="PingFang SC" panose="020B0400000000000000" charset="-122"/>
                <a:cs typeface="Times New Roman" panose="02020503050405090304" charset="0"/>
              </a:rPr>
              <a:t>Model Selection and Evaluation</a:t>
            </a:r>
            <a:endParaRPr lang="en-US" altLang="zh-CN" sz="4000" dirty="0">
              <a:solidFill>
                <a:schemeClr val="tx1"/>
              </a:solidFill>
              <a:effectLst/>
              <a:latin typeface="Times New Roman" panose="02020503050405090304" charset="0"/>
              <a:ea typeface="PingFang SC" panose="020B0400000000000000" charset="-122"/>
              <a:cs typeface="Times New Roman" panose="02020503050405090304" charset="0"/>
            </a:endParaRPr>
          </a:p>
        </p:txBody>
      </p:sp>
      <p:sp>
        <p:nvSpPr>
          <p:cNvPr id="4" name="path 4"/>
          <p:cNvSpPr/>
          <p:nvPr/>
        </p:nvSpPr>
        <p:spPr>
          <a:xfrm>
            <a:off x="3705605" y="4829428"/>
            <a:ext cx="4553587" cy="278893"/>
          </a:xfrm>
          <a:custGeom>
            <a:avLst/>
            <a:gdLst/>
            <a:ahLst/>
            <a:cxnLst/>
            <a:rect l="0" t="0" r="0" b="0"/>
            <a:pathLst>
              <a:path w="7171" h="439">
                <a:moveTo>
                  <a:pt x="15" y="15"/>
                </a:moveTo>
                <a:lnTo>
                  <a:pt x="15" y="15"/>
                </a:lnTo>
                <a:lnTo>
                  <a:pt x="15" y="15"/>
                </a:lnTo>
                <a:lnTo>
                  <a:pt x="15" y="15"/>
                </a:lnTo>
                <a:lnTo>
                  <a:pt x="15" y="15"/>
                </a:lnTo>
                <a:lnTo>
                  <a:pt x="15" y="15"/>
                </a:lnTo>
                <a:lnTo>
                  <a:pt x="15" y="15"/>
                </a:lnTo>
                <a:lnTo>
                  <a:pt x="15" y="15"/>
                </a:lnTo>
                <a:lnTo>
                  <a:pt x="15" y="15"/>
                </a:lnTo>
                <a:lnTo>
                  <a:pt x="15" y="30"/>
                </a:lnTo>
                <a:lnTo>
                  <a:pt x="15" y="30"/>
                </a:lnTo>
                <a:moveTo>
                  <a:pt x="7155" y="424"/>
                </a:moveTo>
                <a:lnTo>
                  <a:pt x="7155" y="424"/>
                </a:lnTo>
                <a:lnTo>
                  <a:pt x="7156" y="424"/>
                </a:lnTo>
              </a:path>
            </a:pathLst>
          </a:custGeom>
          <a:noFill/>
          <a:ln w="19051" cap="rnd">
            <a:solidFill>
              <a:srgbClr val="FF0000"/>
            </a:solidFill>
            <a:prstDash val="solid"/>
            <a:round/>
          </a:ln>
        </p:spPr>
        <p:txBody>
          <a:bodyPr rtlCol="0"/>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Methods</a:t>
            </a:r>
            <a:endParaRPr lang="zh-CN" altLang="en-US" dirty="0"/>
          </a:p>
        </p:txBody>
      </p:sp>
      <p:sp>
        <p:nvSpPr>
          <p:cNvPr id="10" name="内容占位符 2"/>
          <p:cNvSpPr>
            <a:spLocks noGrp="1"/>
          </p:cNvSpPr>
          <p:nvPr>
            <p:ph idx="1"/>
          </p:nvPr>
        </p:nvSpPr>
        <p:spPr>
          <a:xfrm>
            <a:off x="2223594" y="3274898"/>
            <a:ext cx="7937500" cy="2565401"/>
          </a:xfrm>
        </p:spPr>
        <p:txBody>
          <a:bodyPr>
            <a:normAutofit fontScale="92500" lnSpcReduction="10000"/>
          </a:bodyPr>
          <a:lstStyle/>
          <a:p>
            <a:r>
              <a:rPr lang="en-US" altLang="zh-CN" dirty="0">
                <a:solidFill>
                  <a:srgbClr val="023A91"/>
                </a:solidFill>
              </a:rPr>
              <a:t>Hold-out</a:t>
            </a:r>
            <a:r>
              <a:rPr lang="zh-CN" altLang="en-US" dirty="0">
                <a:solidFill>
                  <a:srgbClr val="023A91"/>
                </a:solidFill>
              </a:rPr>
              <a:t>：</a:t>
            </a:r>
            <a:endParaRPr lang="en-US" altLang="zh-CN" dirty="0">
              <a:solidFill>
                <a:srgbClr val="023A91"/>
              </a:solidFill>
            </a:endParaRPr>
          </a:p>
          <a:p>
            <a:pPr lvl="1"/>
            <a:r>
              <a:rPr lang="en-US" altLang="zh-CN" sz="1900" dirty="0"/>
              <a:t>Splits the data set into two disjoint subsets</a:t>
            </a:r>
            <a:endParaRPr lang="en-US" altLang="zh-CN" sz="1900" dirty="0"/>
          </a:p>
          <a:p>
            <a:pPr lvl="1"/>
            <a:r>
              <a:rPr lang="en-US" altLang="zh-CN" sz="1900" dirty="0"/>
              <a:t>The splitting should maintain the original data distribution to avoid introducing additional bias</a:t>
            </a:r>
            <a:endParaRPr lang="en-US" altLang="zh-CN" sz="1900" dirty="0"/>
          </a:p>
          <a:p>
            <a:pPr lvl="1"/>
            <a:r>
              <a:rPr lang="en-US" altLang="zh-CN" sz="1900" dirty="0"/>
              <a:t>We often perform the hold-out testing multiple times, where each trial splits the data randomly, and we use the average error as the final estimation.</a:t>
            </a:r>
            <a:endParaRPr lang="en-US" altLang="zh-CN" sz="1900" dirty="0"/>
          </a:p>
          <a:p>
            <a:pPr lvl="1"/>
            <a:r>
              <a:rPr lang="en-US" altLang="zh-CN" sz="1900" dirty="0"/>
              <a:t>One routine is to use around 2/3 to 4/5 of the examples for training and the rest for testing</a:t>
            </a:r>
            <a:endParaRPr lang="en-US" altLang="zh-CN" sz="1900" dirty="0"/>
          </a:p>
        </p:txBody>
      </p:sp>
      <mc:AlternateContent xmlns:mc="http://schemas.openxmlformats.org/markup-compatibility/2006">
        <mc:Choice xmlns:a14="http://schemas.microsoft.com/office/drawing/2010/main" Requires="a14">
          <p:sp>
            <p:nvSpPr>
              <p:cNvPr id="4" name="文本框 3"/>
              <p:cNvSpPr txBox="1"/>
              <p:nvPr/>
            </p:nvSpPr>
            <p:spPr>
              <a:xfrm>
                <a:off x="2357263" y="1466196"/>
                <a:ext cx="7477474" cy="1119505"/>
              </a:xfrm>
              <a:prstGeom prst="rect">
                <a:avLst/>
              </a:prstGeom>
              <a:noFill/>
            </p:spPr>
            <p:txBody>
              <a:bodyPr wrap="square" rtlCol="0">
                <a:spAutoFit/>
              </a:bodyPr>
              <a:lstStyle/>
              <a:p>
                <a:r>
                  <a:rPr lang="en-US" altLang="zh-CN" sz="2000" dirty="0"/>
                  <a:t>Given the only data set of </a:t>
                </a:r>
                <a14:m>
                  <m:oMath xmlns:m="http://schemas.openxmlformats.org/officeDocument/2006/math">
                    <m:r>
                      <a:rPr lang="en-US" altLang="zh-CN" sz="2000" b="0" i="1" smtClean="0">
                        <a:latin typeface="Cambria Math" panose="02040503050406030204" charset="0"/>
                        <a:ea typeface="Latin Modern Math" panose="02000503000000000000" pitchFamily="50" charset="0"/>
                      </a:rPr>
                      <m:t>𝑚</m:t>
                    </m:r>
                  </m:oMath>
                </a14:m>
                <a:r>
                  <a:rPr lang="en-US" altLang="zh-CN" sz="2000" dirty="0"/>
                  <a:t> samples how can we do both training and testing? The answer is to produce both a training set  </a:t>
                </a:r>
                <a14:m>
                  <m:oMath xmlns:m="http://schemas.openxmlformats.org/officeDocument/2006/math">
                    <m:r>
                      <a:rPr lang="en-US" altLang="zh-CN" sz="2000" b="0" i="1" smtClean="0">
                        <a:latin typeface="Cambria Math" panose="02040503050406030204" charset="0"/>
                        <a:ea typeface="Latin Modern Math" panose="02000503000000000000" pitchFamily="50" charset="0"/>
                      </a:rPr>
                      <m:t>𝑆</m:t>
                    </m:r>
                  </m:oMath>
                </a14:m>
                <a:r>
                  <a:rPr lang="en-US" altLang="zh-CN" sz="2000" dirty="0"/>
                  <a:t> and a testing set </a:t>
                </a:r>
                <a14:m>
                  <m:oMath xmlns:m="http://schemas.openxmlformats.org/officeDocument/2006/math">
                    <m:r>
                      <a:rPr lang="en-US" altLang="zh-CN" sz="2000" b="0" i="1" smtClean="0">
                        <a:latin typeface="Cambria Math" panose="02040503050406030204" charset="0"/>
                        <a:ea typeface="Latin Modern Math" panose="02000503000000000000" pitchFamily="50" charset="0"/>
                      </a:rPr>
                      <m:t>𝑇</m:t>
                    </m:r>
                  </m:oMath>
                </a14:m>
                <a:r>
                  <a:rPr lang="en-US" altLang="zh-CN" sz="2000" dirty="0"/>
                  <a:t> from the data set </a:t>
                </a:r>
                <a14:m>
                  <m:oMath xmlns:m="http://schemas.openxmlformats.org/officeDocument/2006/math">
                    <m:r>
                      <a:rPr lang="en-US" altLang="zh-CN" sz="2000" b="0" i="1" smtClean="0">
                        <a:latin typeface="Cambria Math" panose="02040503050406030204" charset="0"/>
                        <a:ea typeface="Latin Modern Math" panose="02000503000000000000" pitchFamily="50" charset="0"/>
                      </a:rPr>
                      <m:t>𝐷</m:t>
                    </m:r>
                  </m:oMath>
                </a14:m>
                <a:r>
                  <a:rPr lang="en-US" altLang="zh-CN" sz="2000" dirty="0">
                    <a:latin typeface="Latin Modern Math" panose="02000503000000000000" pitchFamily="50" charset="0"/>
                  </a:rPr>
                  <a:t>.</a:t>
                </a:r>
                <a:endParaRPr lang="zh-CN" altLang="en-US" sz="2000" dirty="0">
                  <a:latin typeface="Latin Modern Math" panose="02000503000000000000" pitchFamily="50"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2357263" y="1466196"/>
                <a:ext cx="7477474" cy="1119505"/>
              </a:xfrm>
              <a:prstGeom prst="rect">
                <a:avLst/>
              </a:prstGeom>
              <a:blipFill rotWithShape="1">
                <a:blip r:embed="rId1"/>
                <a:stretch>
                  <a:fillRect l="-2" t="-55" r="7" b="55"/>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Methods</a:t>
            </a:r>
            <a:endParaRPr lang="zh-CN" altLang="en-US" dirty="0"/>
          </a:p>
        </p:txBody>
      </p:sp>
      <mc:AlternateContent xmlns:mc="http://schemas.openxmlformats.org/markup-compatibility/2006">
        <mc:Choice xmlns:a14="http://schemas.microsoft.com/office/drawing/2010/main" Requires="a14">
          <p:sp>
            <p:nvSpPr>
              <p:cNvPr id="10" name="内容占位符 2"/>
              <p:cNvSpPr>
                <a:spLocks noGrp="1"/>
              </p:cNvSpPr>
              <p:nvPr>
                <p:ph idx="1"/>
              </p:nvPr>
            </p:nvSpPr>
            <p:spPr>
              <a:xfrm>
                <a:off x="1937880" y="991992"/>
                <a:ext cx="7937500" cy="1885642"/>
              </a:xfrm>
            </p:spPr>
            <p:txBody>
              <a:bodyPr>
                <a:normAutofit lnSpcReduction="10000"/>
              </a:bodyPr>
              <a:lstStyle/>
              <a:p>
                <a:r>
                  <a:rPr lang="en-US" altLang="zh-CN" sz="2000" dirty="0">
                    <a:solidFill>
                      <a:srgbClr val="023A91"/>
                    </a:solidFill>
                  </a:rPr>
                  <a:t>Cross-Validation:</a:t>
                </a:r>
                <a:endParaRPr lang="en-US" altLang="zh-CN" sz="2000" dirty="0">
                  <a:solidFill>
                    <a:srgbClr val="023A91"/>
                  </a:solidFill>
                </a:endParaRPr>
              </a:p>
              <a:p>
                <a:pPr marL="325755" lvl="1" indent="0">
                  <a:buNone/>
                </a:pPr>
                <a:r>
                  <a:rPr lang="en-US" altLang="zh-CN" sz="1600" dirty="0"/>
                  <a:t>Cross-validation splits data set </a:t>
                </a:r>
                <a14:m>
                  <m:oMath xmlns:m="http://schemas.openxmlformats.org/officeDocument/2006/math">
                    <m:r>
                      <a:rPr lang="en-US" altLang="zh-CN" sz="1600" b="0" i="1" smtClean="0">
                        <a:latin typeface="Cambria Math" panose="02040503050406030204" charset="0"/>
                        <a:ea typeface="Latin Modern Math" panose="02000503000000000000" pitchFamily="50" charset="0"/>
                      </a:rPr>
                      <m:t>𝐷</m:t>
                    </m:r>
                    <m:r>
                      <a:rPr lang="en-US" altLang="zh-CN" sz="1600" b="0" i="1" smtClean="0">
                        <a:latin typeface="Cambria Math" panose="02040503050406030204" charset="0"/>
                      </a:rPr>
                      <m:t> </m:t>
                    </m:r>
                  </m:oMath>
                </a14:m>
                <a:r>
                  <a:rPr lang="en-US" altLang="zh-CN" sz="1600" dirty="0"/>
                  <a:t>into </a:t>
                </a:r>
                <a14:m>
                  <m:oMath xmlns:m="http://schemas.openxmlformats.org/officeDocument/2006/math">
                    <m:r>
                      <a:rPr lang="en-US" altLang="zh-CN" sz="1600" b="0" i="1" smtClean="0">
                        <a:latin typeface="Cambria Math" panose="02040503050406030204" charset="0"/>
                        <a:ea typeface="Latin Modern Math" panose="02000503000000000000" pitchFamily="50" charset="0"/>
                      </a:rPr>
                      <m:t>𝑘</m:t>
                    </m:r>
                  </m:oMath>
                </a14:m>
                <a:r>
                  <a:rPr lang="en-US" altLang="zh-CN" sz="1600" dirty="0"/>
                  <a:t> disjoint subsets with similar sizes</a:t>
                </a:r>
                <a:r>
                  <a:rPr lang="zh-CN" altLang="en-US" sz="1600" dirty="0"/>
                  <a:t>，</a:t>
                </a:r>
                <a:r>
                  <a:rPr lang="en-US" altLang="zh-CN" sz="1600" dirty="0"/>
                  <a:t>In each trial of cross-validation, we use the union of </a:t>
                </a:r>
                <a14:m>
                  <m:oMath xmlns:m="http://schemas.openxmlformats.org/officeDocument/2006/math">
                    <m:r>
                      <a:rPr lang="en-US" altLang="zh-CN" sz="1600" b="0" i="1" smtClean="0">
                        <a:latin typeface="Cambria Math" panose="02040503050406030204" charset="0"/>
                      </a:rPr>
                      <m:t>𝑘</m:t>
                    </m:r>
                    <m:r>
                      <a:rPr lang="en-US" altLang="zh-CN" sz="1600" b="0" i="1" smtClean="0">
                        <a:latin typeface="Cambria Math" panose="02040503050406030204" charset="0"/>
                      </a:rPr>
                      <m:t>−</m:t>
                    </m:r>
                    <m:r>
                      <a:rPr lang="en-US" altLang="zh-CN" sz="1600" b="0" i="1" smtClean="0">
                        <a:latin typeface="Cambria Math" panose="02040503050406030204" charset="0"/>
                      </a:rPr>
                      <m:t>1</m:t>
                    </m:r>
                  </m:oMath>
                </a14:m>
                <a:r>
                  <a:rPr lang="en-US" altLang="zh-CN" sz="1600" dirty="0"/>
                  <a:t> subsets as the training set to train a model and then use the remaining subset as the testing set to evaluate the model</a:t>
                </a:r>
                <a:r>
                  <a:rPr lang="zh-CN" altLang="en-US" sz="1600" dirty="0"/>
                  <a:t>，</a:t>
                </a:r>
                <a:r>
                  <a:rPr lang="en-US" altLang="zh-CN" sz="1600" dirty="0"/>
                  <a:t>We repeat this process </a:t>
                </a:r>
                <a14:m>
                  <m:oMath xmlns:m="http://schemas.openxmlformats.org/officeDocument/2006/math">
                    <m:r>
                      <a:rPr lang="en-US" altLang="zh-CN" sz="1600" b="0" i="1" smtClean="0">
                        <a:latin typeface="Cambria Math" panose="02040503050406030204" charset="0"/>
                      </a:rPr>
                      <m:t>𝑘</m:t>
                    </m:r>
                  </m:oMath>
                </a14:m>
                <a:r>
                  <a:rPr lang="en-US" altLang="zh-CN" sz="1600" dirty="0"/>
                  <a:t> times and we average over </a:t>
                </a:r>
                <a14:m>
                  <m:oMath xmlns:m="http://schemas.openxmlformats.org/officeDocument/2006/math">
                    <m:r>
                      <a:rPr lang="en-US" altLang="zh-CN" sz="1600" b="0" i="1" smtClean="0">
                        <a:latin typeface="Cambria Math" panose="02040503050406030204" charset="0"/>
                      </a:rPr>
                      <m:t>𝑘</m:t>
                    </m:r>
                  </m:oMath>
                </a14:m>
                <a:r>
                  <a:rPr lang="en-US" altLang="zh-CN" sz="1600" dirty="0"/>
                  <a:t> trials to obtain the evaluation result, The most commonly used value of </a:t>
                </a:r>
                <a14:m>
                  <m:oMath xmlns:m="http://schemas.openxmlformats.org/officeDocument/2006/math">
                    <m:r>
                      <a:rPr lang="en-US" altLang="zh-CN" sz="1600" b="0" i="1" smtClean="0">
                        <a:latin typeface="Cambria Math" panose="02040503050406030204" charset="0"/>
                      </a:rPr>
                      <m:t>𝑘</m:t>
                    </m:r>
                  </m:oMath>
                </a14:m>
                <a:r>
                  <a:rPr lang="en-US" altLang="zh-CN" sz="1600" dirty="0"/>
                  <a:t> is </a:t>
                </a:r>
                <a14:m>
                  <m:oMath xmlns:m="http://schemas.openxmlformats.org/officeDocument/2006/math">
                    <m:r>
                      <a:rPr lang="en-US" altLang="zh-CN" sz="1600" b="0" i="1" smtClean="0">
                        <a:latin typeface="Cambria Math" panose="02040503050406030204" charset="0"/>
                      </a:rPr>
                      <m:t>10</m:t>
                    </m:r>
                  </m:oMath>
                </a14:m>
                <a:r>
                  <a:rPr lang="en-US" altLang="zh-CN" sz="1600" dirty="0"/>
                  <a:t>.</a:t>
                </a:r>
                <a:endParaRPr lang="en-US" altLang="zh-CN" sz="1600" dirty="0"/>
              </a:p>
            </p:txBody>
          </p:sp>
        </mc:Choice>
        <mc:Fallback>
          <p:sp>
            <p:nvSpPr>
              <p:cNvPr id="10" name="内容占位符 2"/>
              <p:cNvSpPr>
                <a:spLocks noRot="1" noChangeAspect="1" noMove="1" noResize="1" noEditPoints="1" noAdjustHandles="1" noChangeArrowheads="1" noChangeShapeType="1" noTextEdit="1"/>
              </p:cNvSpPr>
              <p:nvPr>
                <p:ph idx="1"/>
              </p:nvPr>
            </p:nvSpPr>
            <p:spPr>
              <a:xfrm>
                <a:off x="1937880" y="991992"/>
                <a:ext cx="7937500" cy="1885642"/>
              </a:xfrm>
              <a:blipFill rotWithShape="1">
                <a:blip r:embed="rId1"/>
                <a:stretch>
                  <a:fillRect l="-6" t="-310" r="6" b="24"/>
                </a:stretch>
              </a:blipFill>
            </p:spPr>
            <p:txBody>
              <a:bodyPr/>
              <a:lstStyle/>
              <a:p>
                <a:r>
                  <a:rPr lang="zh-CN" altLang="en-US">
                    <a:noFill/>
                  </a:rPr>
                  <a:t> </a:t>
                </a:r>
              </a:p>
            </p:txBody>
          </p:sp>
        </mc:Fallback>
      </mc:AlternateContent>
      <p:grpSp>
        <p:nvGrpSpPr>
          <p:cNvPr id="5" name="组合 4"/>
          <p:cNvGrpSpPr/>
          <p:nvPr/>
        </p:nvGrpSpPr>
        <p:grpSpPr>
          <a:xfrm>
            <a:off x="1996069" y="2877633"/>
            <a:ext cx="8279341" cy="3433940"/>
            <a:chOff x="242959" y="2861007"/>
            <a:chExt cx="8279341" cy="3433940"/>
          </a:xfrm>
        </p:grpSpPr>
        <p:pic>
          <p:nvPicPr>
            <p:cNvPr id="3" name="图片 2"/>
            <p:cNvPicPr>
              <a:picLocks noChangeAspect="1"/>
            </p:cNvPicPr>
            <p:nvPr/>
          </p:nvPicPr>
          <p:blipFill>
            <a:blip r:embed="rId2"/>
            <a:stretch>
              <a:fillRect/>
            </a:stretch>
          </p:blipFill>
          <p:spPr>
            <a:xfrm>
              <a:off x="242959" y="2861007"/>
              <a:ext cx="8279341" cy="3096755"/>
            </a:xfrm>
            <a:prstGeom prst="rect">
              <a:avLst/>
            </a:prstGeom>
          </p:spPr>
        </p:pic>
        <p:sp>
          <p:nvSpPr>
            <p:cNvPr id="4" name="文本框 3"/>
            <p:cNvSpPr txBox="1"/>
            <p:nvPr/>
          </p:nvSpPr>
          <p:spPr>
            <a:xfrm>
              <a:off x="3073861" y="5957762"/>
              <a:ext cx="3894667" cy="337185"/>
            </a:xfrm>
            <a:prstGeom prst="rect">
              <a:avLst/>
            </a:prstGeom>
            <a:noFill/>
          </p:spPr>
          <p:txBody>
            <a:bodyPr wrap="square" rtlCol="0">
              <a:spAutoFit/>
            </a:bodyPr>
            <a:lstStyle/>
            <a:p>
              <a:r>
                <a:rPr lang="en-US" altLang="zh-CN" sz="1600" dirty="0"/>
                <a:t>10-fold cross-validation</a:t>
              </a:r>
              <a:endParaRPr lang="zh-CN" altLang="en-US" sz="16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Methods</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a:xfrm>
                <a:off x="2108546" y="1129238"/>
                <a:ext cx="7934716" cy="1879969"/>
              </a:xfrm>
            </p:spPr>
            <p:txBody>
              <a:bodyPr>
                <a:noAutofit/>
              </a:bodyPr>
              <a:lstStyle/>
              <a:p>
                <a:pPr marL="0" indent="0">
                  <a:lnSpc>
                    <a:spcPct val="110000"/>
                  </a:lnSpc>
                  <a:buNone/>
                </a:pPr>
                <a:r>
                  <a:rPr lang="en-US" altLang="zh-CN" sz="2000" dirty="0"/>
                  <a:t>Like hold-out, there are different ways of splitting the data set </a:t>
                </a:r>
                <a14:m>
                  <m:oMath xmlns:m="http://schemas.openxmlformats.org/officeDocument/2006/math">
                    <m:r>
                      <a:rPr lang="en-US" altLang="zh-CN" sz="2000" i="1" dirty="0" smtClean="0">
                        <a:latin typeface="Cambria Math" panose="02040503050406030204" charset="0"/>
                      </a:rPr>
                      <m:t>𝐷</m:t>
                    </m:r>
                  </m:oMath>
                </a14:m>
                <a:r>
                  <a:rPr lang="en-US" altLang="zh-CN" sz="2000" dirty="0"/>
                  <a:t> into </a:t>
                </a:r>
                <a14:m>
                  <m:oMath xmlns:m="http://schemas.openxmlformats.org/officeDocument/2006/math">
                    <m:r>
                      <a:rPr lang="en-US" altLang="zh-CN" sz="2000" i="1" dirty="0" smtClean="0">
                        <a:latin typeface="Cambria Math" panose="02040503050406030204" charset="0"/>
                      </a:rPr>
                      <m:t>𝑘</m:t>
                    </m:r>
                  </m:oMath>
                </a14:m>
                <a:r>
                  <a:rPr lang="en-US" altLang="zh-CN" sz="2000" dirty="0"/>
                  <a:t> subsets. To decrease the error introduced by splitting, we often repeat the random splitting </a:t>
                </a:r>
                <a14:m>
                  <m:oMath xmlns:m="http://schemas.openxmlformats.org/officeDocument/2006/math">
                    <m:r>
                      <a:rPr lang="en-US" altLang="zh-CN" sz="2000" i="1" dirty="0" smtClean="0">
                        <a:latin typeface="Cambria Math" panose="02040503050406030204" charset="0"/>
                      </a:rPr>
                      <m:t>𝑝</m:t>
                    </m:r>
                  </m:oMath>
                </a14:m>
                <a:r>
                  <a:rPr lang="en-US" altLang="zh-CN" sz="2000" dirty="0"/>
                  <a:t> times and average the evaluation results of </a:t>
                </a:r>
                <a14:m>
                  <m:oMath xmlns:m="http://schemas.openxmlformats.org/officeDocument/2006/math">
                    <m:r>
                      <a:rPr lang="en-US" altLang="zh-CN" sz="2000" i="1" dirty="0" smtClean="0">
                        <a:latin typeface="Cambria Math" panose="02040503050406030204" charset="0"/>
                      </a:rPr>
                      <m:t>𝑝</m:t>
                    </m:r>
                  </m:oMath>
                </a14:m>
                <a:r>
                  <a:rPr lang="en-US" altLang="zh-CN" sz="2000" dirty="0"/>
                  <a:t> times of k-fold cross-validation. For example, a common case is 10-time 10-fold cross-validation.</a:t>
                </a:r>
                <a:endParaRPr lang="zh-CN" altLang="en-US" sz="2000" dirty="0"/>
              </a:p>
            </p:txBody>
          </p:sp>
        </mc:Choice>
        <mc:Fallback>
          <p:sp>
            <p:nvSpPr>
              <p:cNvPr id="4" name="内容占位符 3"/>
              <p:cNvSpPr>
                <a:spLocks noRot="1" noChangeAspect="1" noMove="1" noResize="1" noEditPoints="1" noAdjustHandles="1" noChangeArrowheads="1" noChangeShapeType="1" noTextEdit="1"/>
              </p:cNvSpPr>
              <p:nvPr>
                <p:ph idx="1"/>
              </p:nvPr>
            </p:nvSpPr>
            <p:spPr>
              <a:xfrm>
                <a:off x="2108546" y="1129238"/>
                <a:ext cx="7934716" cy="1879969"/>
              </a:xfrm>
              <a:blipFill rotWithShape="1">
                <a:blip r:embed="rId1"/>
                <a:stretch>
                  <a:fillRect l="-4" t="-11" r="1" b="-186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内容占位符 3"/>
              <p:cNvSpPr txBox="1"/>
              <p:nvPr/>
            </p:nvSpPr>
            <p:spPr>
              <a:xfrm>
                <a:off x="2108546" y="4115318"/>
                <a:ext cx="8127192" cy="1908253"/>
              </a:xfrm>
              <a:prstGeom prst="rect">
                <a:avLst/>
              </a:prstGeom>
            </p:spPr>
            <p:txBody>
              <a:bodyPr vert="horz" lIns="91440" tIns="46800" rIns="91440" bIns="45720" rtlCol="0">
                <a:normAutofit lnSpcReduction="10000"/>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t>For a data set D with m samples, a special case of cross-validation is Leave-One-Out (LOO), which lets </a:t>
                </a:r>
                <a14:m>
                  <m:oMath xmlns:m="http://schemas.openxmlformats.org/officeDocument/2006/math">
                    <m:r>
                      <a:rPr lang="en-US" altLang="zh-CN" sz="2000" b="0" i="1" smtClean="0">
                        <a:latin typeface="Cambria Math" panose="02040503050406030204" charset="0"/>
                      </a:rPr>
                      <m:t>𝑘</m:t>
                    </m:r>
                    <m:r>
                      <a:rPr lang="en-US" altLang="zh-CN" sz="2000" b="0" i="1" smtClean="0">
                        <a:latin typeface="Cambria Math" panose="02040503050406030204" charset="0"/>
                      </a:rPr>
                      <m:t>=</m:t>
                    </m:r>
                    <m:r>
                      <a:rPr lang="en-US" altLang="zh-CN" sz="2000" b="0" i="1" smtClean="0">
                        <a:latin typeface="Cambria Math" panose="02040503050406030204" charset="0"/>
                      </a:rPr>
                      <m:t>𝑚</m:t>
                    </m:r>
                  </m:oMath>
                </a14:m>
                <a:r>
                  <a:rPr lang="en-US" altLang="zh-CN" sz="2000" dirty="0"/>
                  <a:t>:</a:t>
                </a:r>
                <a:endParaRPr lang="en-US" altLang="zh-CN" sz="2000" dirty="0"/>
              </a:p>
              <a:p>
                <a:pPr lvl="1"/>
                <a:r>
                  <a:rPr lang="en-US" altLang="zh-CN" sz="1800" dirty="0"/>
                  <a:t>The random splitting does not matter</a:t>
                </a:r>
                <a:endParaRPr lang="en-US" altLang="zh-CN" sz="1800" dirty="0"/>
              </a:p>
              <a:p>
                <a:pPr lvl="1"/>
                <a:r>
                  <a:rPr lang="en-US" altLang="zh-CN" sz="1800" dirty="0"/>
                  <a:t>The evaluation from LOO is very close to the ideal evaluation</a:t>
                </a:r>
                <a:endParaRPr lang="en-US" altLang="zh-CN" sz="1800" dirty="0"/>
              </a:p>
              <a:p>
                <a:pPr lvl="1"/>
                <a:r>
                  <a:rPr lang="en-US" altLang="zh-CN" sz="1800" dirty="0"/>
                  <a:t>Computational cost of training </a:t>
                </a:r>
                <a14:m>
                  <m:oMath xmlns:m="http://schemas.openxmlformats.org/officeDocument/2006/math">
                    <m:r>
                      <a:rPr lang="en-US" altLang="zh-CN" sz="1800" b="0" i="1" smtClean="0">
                        <a:latin typeface="Cambria Math" panose="02040503050406030204" charset="0"/>
                      </a:rPr>
                      <m:t>𝑚</m:t>
                    </m:r>
                  </m:oMath>
                </a14:m>
                <a:r>
                  <a:rPr lang="en-US" altLang="zh-CN" sz="1800" dirty="0"/>
                  <a:t> models could be prohibitive for large data sets</a:t>
                </a:r>
                <a:endParaRPr lang="zh-CN" altLang="en-US" sz="1800" dirty="0"/>
              </a:p>
            </p:txBody>
          </p:sp>
        </mc:Choice>
        <mc:Fallback>
          <p:sp>
            <p:nvSpPr>
              <p:cNvPr id="8" name="内容占位符 3"/>
              <p:cNvSpPr txBox="1">
                <a:spLocks noRot="1" noChangeAspect="1" noMove="1" noResize="1" noEditPoints="1" noAdjustHandles="1" noChangeArrowheads="1" noChangeShapeType="1" noTextEdit="1"/>
              </p:cNvSpPr>
              <p:nvPr/>
            </p:nvSpPr>
            <p:spPr>
              <a:xfrm>
                <a:off x="2108546" y="4115318"/>
                <a:ext cx="8127192" cy="1908253"/>
              </a:xfrm>
              <a:prstGeom prst="rect">
                <a:avLst/>
              </a:prstGeom>
              <a:blipFill rotWithShape="1">
                <a:blip r:embed="rId2"/>
                <a:stretch>
                  <a:fillRect l="-4" t="-327" r="2" b="3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Methods</a:t>
            </a:r>
            <a:endParaRPr lang="zh-CN" altLang="en-US" dirty="0"/>
          </a:p>
        </p:txBody>
      </p:sp>
      <mc:AlternateContent xmlns:mc="http://schemas.openxmlformats.org/markup-compatibility/2006">
        <mc:Choice xmlns:a14="http://schemas.microsoft.com/office/drawing/2010/main" Requires="a14">
          <p:sp>
            <p:nvSpPr>
              <p:cNvPr id="10" name="内容占位符 2"/>
              <p:cNvSpPr>
                <a:spLocks noGrp="1"/>
              </p:cNvSpPr>
              <p:nvPr>
                <p:ph idx="1"/>
              </p:nvPr>
            </p:nvSpPr>
            <p:spPr>
              <a:xfrm>
                <a:off x="467546" y="1095476"/>
                <a:ext cx="7937500" cy="2317434"/>
              </a:xfrm>
            </p:spPr>
            <p:txBody>
              <a:bodyPr>
                <a:normAutofit lnSpcReduction="10000"/>
              </a:bodyPr>
              <a:lstStyle/>
              <a:p>
                <a:r>
                  <a:rPr lang="en-US" altLang="zh-CN" dirty="0">
                    <a:solidFill>
                      <a:srgbClr val="023A91"/>
                    </a:solidFill>
                    <a:latin typeface="+mj-lt"/>
                    <a:ea typeface="+mn-ea"/>
                  </a:rPr>
                  <a:t>Bootstrapping:</a:t>
                </a:r>
                <a:endParaRPr lang="en-US" altLang="zh-CN" dirty="0">
                  <a:solidFill>
                    <a:srgbClr val="023A91"/>
                  </a:solidFill>
                  <a:latin typeface="+mj-lt"/>
                  <a:ea typeface="+mn-ea"/>
                </a:endParaRPr>
              </a:p>
              <a:p>
                <a:pPr marL="325755" lvl="1" indent="0">
                  <a:buNone/>
                </a:pPr>
                <a:r>
                  <a:rPr lang="en-US" altLang="zh-CN" sz="1800" dirty="0">
                    <a:latin typeface="+mn-lt"/>
                    <a:ea typeface="+mn-ea"/>
                  </a:rPr>
                  <a:t>Given a data set </a:t>
                </a:r>
                <a14:m>
                  <m:oMath xmlns:m="http://schemas.openxmlformats.org/officeDocument/2006/math">
                    <m:r>
                      <a:rPr lang="en-US" altLang="zh-CN" sz="1800" b="0" i="1" smtClean="0">
                        <a:latin typeface="Cambria Math" panose="02040503050406030204" charset="0"/>
                        <a:ea typeface="+mn-ea"/>
                      </a:rPr>
                      <m:t>𝐷</m:t>
                    </m:r>
                  </m:oMath>
                </a14:m>
                <a:r>
                  <a:rPr lang="en-US" altLang="zh-CN" sz="1800" dirty="0">
                    <a:latin typeface="+mn-lt"/>
                    <a:ea typeface="+mn-ea"/>
                  </a:rPr>
                  <a:t> containing </a:t>
                </a:r>
                <a14:m>
                  <m:oMath xmlns:m="http://schemas.openxmlformats.org/officeDocument/2006/math">
                    <m:r>
                      <a:rPr lang="en-US" altLang="zh-CN" sz="1800" i="1" dirty="0" smtClean="0">
                        <a:latin typeface="Cambria Math" panose="02040503050406030204" charset="0"/>
                        <a:ea typeface="+mn-ea"/>
                      </a:rPr>
                      <m:t>𝑚</m:t>
                    </m:r>
                  </m:oMath>
                </a14:m>
                <a:r>
                  <a:rPr lang="en-US" altLang="zh-CN" sz="1800" dirty="0">
                    <a:latin typeface="+mn-lt"/>
                    <a:ea typeface="+mn-ea"/>
                  </a:rPr>
                  <a:t> samples, bootstrapping samples a data set </a:t>
                </a:r>
                <a14:m>
                  <m:oMath xmlns:m="http://schemas.openxmlformats.org/officeDocument/2006/math">
                    <m:r>
                      <a:rPr lang="en-US" altLang="zh-CN" sz="1800" b="0" i="1" smtClean="0">
                        <a:latin typeface="Cambria Math" panose="02040503050406030204" charset="0"/>
                        <a:ea typeface="+mn-ea"/>
                      </a:rPr>
                      <m:t>𝐷</m:t>
                    </m:r>
                    <m:r>
                      <a:rPr lang="en-US" altLang="zh-CN" sz="1800" b="0" i="1" smtClean="0">
                        <a:latin typeface="Cambria Math" panose="02040503050406030204" charset="0"/>
                        <a:ea typeface="+mn-ea"/>
                      </a:rPr>
                      <m:t>′</m:t>
                    </m:r>
                  </m:oMath>
                </a14:m>
                <a:r>
                  <a:rPr lang="en-US" altLang="zh-CN" sz="1800" dirty="0">
                    <a:latin typeface="+mn-lt"/>
                    <a:ea typeface="+mn-ea"/>
                  </a:rPr>
                  <a:t> by randomly picking one sample from </a:t>
                </a:r>
                <a14:m>
                  <m:oMath xmlns:m="http://schemas.openxmlformats.org/officeDocument/2006/math">
                    <m:r>
                      <a:rPr lang="en-US" altLang="zh-CN" sz="1800" i="1">
                        <a:latin typeface="Cambria Math" panose="02040503050406030204" charset="0"/>
                      </a:rPr>
                      <m:t>𝐷</m:t>
                    </m:r>
                  </m:oMath>
                </a14:m>
                <a:r>
                  <a:rPr lang="en-US" altLang="zh-CN" sz="1800" dirty="0">
                    <a:latin typeface="+mn-lt"/>
                    <a:ea typeface="+mn-ea"/>
                  </a:rPr>
                  <a:t>, copying it to </a:t>
                </a:r>
                <a14:m>
                  <m:oMath xmlns:m="http://schemas.openxmlformats.org/officeDocument/2006/math">
                    <m:r>
                      <a:rPr lang="en-US" altLang="zh-CN" sz="1800" i="1">
                        <a:latin typeface="Cambria Math" panose="02040503050406030204" charset="0"/>
                      </a:rPr>
                      <m:t>𝐷</m:t>
                    </m:r>
                    <m:r>
                      <a:rPr lang="en-US" altLang="zh-CN" sz="1800" i="1">
                        <a:latin typeface="Cambria Math" panose="02040503050406030204" charset="0"/>
                      </a:rPr>
                      <m:t>′</m:t>
                    </m:r>
                  </m:oMath>
                </a14:m>
                <a:r>
                  <a:rPr lang="en-US" altLang="zh-CN" sz="1800" dirty="0">
                    <a:latin typeface="+mn-lt"/>
                  </a:rPr>
                  <a:t> </a:t>
                </a:r>
                <a:r>
                  <a:rPr lang="en-US" altLang="zh-CN" sz="1800" dirty="0">
                    <a:latin typeface="+mn-lt"/>
                    <a:ea typeface="+mn-ea"/>
                  </a:rPr>
                  <a:t>, and then placing it back to </a:t>
                </a:r>
                <a14:m>
                  <m:oMath xmlns:m="http://schemas.openxmlformats.org/officeDocument/2006/math">
                    <m:r>
                      <a:rPr lang="en-US" altLang="zh-CN" sz="1800" i="1">
                        <a:latin typeface="Cambria Math" panose="02040503050406030204" charset="0"/>
                      </a:rPr>
                      <m:t>𝐷</m:t>
                    </m:r>
                  </m:oMath>
                </a14:m>
                <a:r>
                  <a:rPr lang="en-US" altLang="zh-CN" sz="1800" dirty="0">
                    <a:latin typeface="+mn-lt"/>
                    <a:ea typeface="+mn-ea"/>
                  </a:rPr>
                  <a:t> so that it still has a chance to be picked next time. Repeating this process </a:t>
                </a:r>
                <a14:m>
                  <m:oMath xmlns:m="http://schemas.openxmlformats.org/officeDocument/2006/math">
                    <m:r>
                      <a:rPr lang="en-US" altLang="zh-CN" sz="1800" i="1" dirty="0" smtClean="0">
                        <a:latin typeface="Cambria Math" panose="02040503050406030204" charset="0"/>
                        <a:ea typeface="+mn-ea"/>
                      </a:rPr>
                      <m:t>𝑚</m:t>
                    </m:r>
                  </m:oMath>
                </a14:m>
                <a:r>
                  <a:rPr lang="en-US" altLang="zh-CN" sz="1800" dirty="0">
                    <a:latin typeface="+mn-lt"/>
                    <a:ea typeface="+mn-ea"/>
                  </a:rPr>
                  <a:t> times results in the bootstrap sampling data set </a:t>
                </a:r>
                <a14:m>
                  <m:oMath xmlns:m="http://schemas.openxmlformats.org/officeDocument/2006/math">
                    <m:r>
                      <a:rPr lang="en-US" altLang="zh-CN" sz="1800" i="1">
                        <a:latin typeface="Cambria Math" panose="02040503050406030204" charset="0"/>
                      </a:rPr>
                      <m:t>𝐷</m:t>
                    </m:r>
                    <m:r>
                      <a:rPr lang="en-US" altLang="zh-CN" sz="1800" i="1">
                        <a:latin typeface="Cambria Math" panose="02040503050406030204" charset="0"/>
                      </a:rPr>
                      <m:t>′</m:t>
                    </m:r>
                  </m:oMath>
                </a14:m>
                <a:r>
                  <a:rPr lang="en-US" altLang="zh-CN" sz="1800" dirty="0">
                    <a:latin typeface="+mn-lt"/>
                    <a:ea typeface="+mn-ea"/>
                  </a:rPr>
                  <a:t> containing </a:t>
                </a:r>
                <a14:m>
                  <m:oMath xmlns:m="http://schemas.openxmlformats.org/officeDocument/2006/math">
                    <m:r>
                      <a:rPr lang="en-US" altLang="zh-CN" sz="1800" i="1" dirty="0" smtClean="0">
                        <a:latin typeface="Cambria Math" panose="02040503050406030204" charset="0"/>
                        <a:ea typeface="+mn-ea"/>
                      </a:rPr>
                      <m:t>𝑚</m:t>
                    </m:r>
                  </m:oMath>
                </a14:m>
                <a:r>
                  <a:rPr lang="en-US" altLang="zh-CN" sz="1800" dirty="0">
                    <a:latin typeface="+mn-lt"/>
                    <a:ea typeface="+mn-ea"/>
                  </a:rPr>
                  <a:t> samples. we can use </a:t>
                </a:r>
                <a14:m>
                  <m:oMath xmlns:m="http://schemas.openxmlformats.org/officeDocument/2006/math">
                    <m:r>
                      <a:rPr lang="en-US" altLang="zh-CN" sz="1800" i="1">
                        <a:latin typeface="Cambria Math" panose="02040503050406030204" charset="0"/>
                      </a:rPr>
                      <m:t>𝐷</m:t>
                    </m:r>
                    <m:r>
                      <a:rPr lang="en-US" altLang="zh-CN" sz="1800" i="1">
                        <a:latin typeface="Cambria Math" panose="02040503050406030204" charset="0"/>
                      </a:rPr>
                      <m:t>′</m:t>
                    </m:r>
                  </m:oMath>
                </a14:m>
                <a:r>
                  <a:rPr lang="en-US" altLang="zh-CN" sz="1800" dirty="0">
                    <a:latin typeface="+mn-lt"/>
                    <a:ea typeface="+mn-ea"/>
                  </a:rPr>
                  <a:t> as the training set and </a:t>
                </a:r>
                <a14:m>
                  <m:oMath xmlns:m="http://schemas.openxmlformats.org/officeDocument/2006/math">
                    <m:r>
                      <a:rPr lang="en-US" altLang="zh-CN" sz="1800" b="0" i="1" smtClean="0">
                        <a:latin typeface="Cambria Math" panose="02040503050406030204" charset="0"/>
                        <a:ea typeface="Latin Modern Math" panose="02000503000000000000" pitchFamily="50" charset="0"/>
                      </a:rPr>
                      <m:t>𝐷</m:t>
                    </m:r>
                    <m:r>
                      <a:rPr lang="en-US" altLang="zh-CN" sz="1800" b="0" i="1" smtClean="0">
                        <a:latin typeface="Cambria Math" panose="02040503050406030204" charset="0"/>
                        <a:ea typeface="Latin Modern Math" panose="02000503000000000000" pitchFamily="50" charset="0"/>
                      </a:rPr>
                      <m:t>\</m:t>
                    </m:r>
                    <m:r>
                      <m:rPr>
                        <m:sty m:val="p"/>
                      </m:rPr>
                      <a:rPr lang="en-US" altLang="zh-CN" sz="1800" b="0" i="1" smtClean="0">
                        <a:latin typeface="Cambria Math" panose="02040503050406030204" charset="0"/>
                        <a:ea typeface="Latin Modern Math" panose="02000503000000000000" pitchFamily="50" charset="0"/>
                      </a:rPr>
                      <m:t>D</m:t>
                    </m:r>
                    <m:r>
                      <a:rPr lang="en-US" altLang="zh-CN" sz="1800" b="0" i="1" smtClean="0">
                        <a:latin typeface="Cambria Math" panose="02040503050406030204" charset="0"/>
                        <a:ea typeface="Latin Modern Math" panose="02000503000000000000" pitchFamily="50" charset="0"/>
                      </a:rPr>
                      <m:t>′</m:t>
                    </m:r>
                  </m:oMath>
                </a14:m>
                <a:r>
                  <a:rPr lang="en-US" altLang="zh-CN" sz="1800" dirty="0">
                    <a:latin typeface="Latin Modern Math" panose="02000503000000000000" pitchFamily="50" charset="0"/>
                    <a:ea typeface="Latin Modern Math" panose="02000503000000000000" pitchFamily="50" charset="0"/>
                  </a:rPr>
                  <a:t> </a:t>
                </a:r>
                <a:r>
                  <a:rPr lang="en-US" altLang="zh-CN" sz="1800" dirty="0">
                    <a:latin typeface="+mn-lt"/>
                    <a:ea typeface="+mn-ea"/>
                  </a:rPr>
                  <a:t>as the testing set.</a:t>
                </a:r>
                <a:endParaRPr lang="en-US" altLang="zh-CN" sz="1800" dirty="0">
                  <a:latin typeface="+mn-lt"/>
                  <a:ea typeface="+mn-ea"/>
                </a:endParaRPr>
              </a:p>
            </p:txBody>
          </p:sp>
        </mc:Choice>
        <mc:Fallback>
          <p:sp>
            <p:nvSpPr>
              <p:cNvPr id="10" name="内容占位符 2"/>
              <p:cNvSpPr>
                <a:spLocks noRot="1" noChangeAspect="1" noMove="1" noResize="1" noEditPoints="1" noAdjustHandles="1" noChangeArrowheads="1" noChangeShapeType="1" noTextEdit="1"/>
              </p:cNvSpPr>
              <p:nvPr>
                <p:ph idx="1"/>
              </p:nvPr>
            </p:nvSpPr>
            <p:spPr>
              <a:xfrm>
                <a:off x="467546" y="1095476"/>
                <a:ext cx="7937500" cy="2317434"/>
              </a:xfrm>
              <a:blipFill rotWithShape="1">
                <a:blip r:embed="rId1"/>
                <a:stretch>
                  <a:fillRect l="-2" t="-470" r="2"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内容占位符 2"/>
              <p:cNvSpPr txBox="1"/>
              <p:nvPr/>
            </p:nvSpPr>
            <p:spPr>
              <a:xfrm>
                <a:off x="467546" y="3412910"/>
                <a:ext cx="7937500" cy="2565401"/>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1"/>
                <a:r>
                  <a:rPr lang="en-US" altLang="zh-CN" sz="1600" dirty="0"/>
                  <a:t>Both the evaluated model and the actual model that we wish to evaluate on </a:t>
                </a:r>
                <a14:m>
                  <m:oMath xmlns:m="http://schemas.openxmlformats.org/officeDocument/2006/math">
                    <m:r>
                      <a:rPr lang="en-US" altLang="zh-CN" sz="1600" i="1" dirty="0" smtClean="0">
                        <a:latin typeface="Cambria Math" panose="02040503050406030204" charset="0"/>
                      </a:rPr>
                      <m:t>𝐷</m:t>
                    </m:r>
                  </m:oMath>
                </a14:m>
                <a:r>
                  <a:rPr lang="en-US" altLang="zh-CN" sz="1600" dirty="0"/>
                  <a:t> are using m training examples</a:t>
                </a:r>
                <a:endParaRPr lang="en-US" altLang="zh-CN" sz="1600" dirty="0"/>
              </a:p>
              <a:p>
                <a:pPr lvl="1"/>
                <a:r>
                  <a:rPr lang="en-US" altLang="zh-CN" sz="1600" dirty="0"/>
                  <a:t>Roughly 36.8% of the original samples do not appear in the  training data.</a:t>
                </a:r>
                <a:endParaRPr lang="en-US" altLang="zh-CN" sz="1600" dirty="0"/>
              </a:p>
              <a:p>
                <a:pPr lvl="1"/>
                <a:r>
                  <a:rPr lang="en-US" altLang="zh-CN" sz="1600" dirty="0"/>
                  <a:t>Bootstrapping can create multiple data sets, which can be useful for methods such as ensemble learning</a:t>
                </a:r>
                <a:endParaRPr lang="en-US" altLang="zh-CN" sz="1600" dirty="0"/>
              </a:p>
              <a:p>
                <a:pPr lvl="1"/>
                <a:r>
                  <a:rPr lang="en-US" altLang="zh-CN" sz="1600" dirty="0"/>
                  <a:t>Bootstrapping is particularly useful when the data set is small, or when there is no effective way of splitting training and testing sets</a:t>
                </a:r>
                <a:r>
                  <a:rPr lang="zh-CN" altLang="en-US" sz="1600" dirty="0"/>
                  <a:t>；</a:t>
                </a:r>
                <a:r>
                  <a:rPr lang="en-US" altLang="zh-CN" sz="1600" dirty="0"/>
                  <a:t>since the original data distribution has changed by bootstrapping, the estimation is also biased. Therefore, when we have abundant data, hold-out and cross-validation are often used instead.</a:t>
                </a:r>
                <a:endParaRPr lang="en-US" altLang="zh-CN" sz="1600" dirty="0"/>
              </a:p>
            </p:txBody>
          </p:sp>
        </mc:Choice>
        <mc:Fallback>
          <p:sp>
            <p:nvSpPr>
              <p:cNvPr id="9" name="内容占位符 2"/>
              <p:cNvSpPr txBox="1">
                <a:spLocks noRot="1" noChangeAspect="1" noMove="1" noResize="1" noEditPoints="1" noAdjustHandles="1" noChangeArrowheads="1" noChangeShapeType="1" noTextEdit="1"/>
              </p:cNvSpPr>
              <p:nvPr/>
            </p:nvSpPr>
            <p:spPr>
              <a:xfrm>
                <a:off x="467546" y="3412910"/>
                <a:ext cx="7937500" cy="2565401"/>
              </a:xfrm>
              <a:prstGeom prst="rect">
                <a:avLst/>
              </a:prstGeom>
              <a:blipFill rotWithShape="1">
                <a:blip r:embed="rId2"/>
                <a:stretch>
                  <a:fillRect l="-2" t="-16" r="2" b="-4637"/>
                </a:stretch>
              </a:blipFill>
            </p:spPr>
            <p:txBody>
              <a:bodyPr/>
              <a:lstStyle/>
              <a:p>
                <a:r>
                  <a:rPr lang="zh-CN" altLang="en-US">
                    <a:noFill/>
                  </a:rPr>
                  <a:t> </a:t>
                </a:r>
              </a:p>
            </p:txBody>
          </p:sp>
        </mc:Fallback>
      </mc:AlternateContent>
      <p:pic>
        <p:nvPicPr>
          <p:cNvPr id="3" name="图片 2" descr="5c9cb6da-a761-4c31-81df-dfafbdbcfae6"/>
          <p:cNvPicPr>
            <a:picLocks noChangeAspect="1"/>
          </p:cNvPicPr>
          <p:nvPr/>
        </p:nvPicPr>
        <p:blipFill>
          <a:blip r:embed="rId3"/>
          <a:stretch>
            <a:fillRect/>
          </a:stretch>
        </p:blipFill>
        <p:spPr>
          <a:xfrm>
            <a:off x="8646795" y="3865245"/>
            <a:ext cx="2118360" cy="654685"/>
          </a:xfrm>
          <a:prstGeom prst="rect">
            <a:avLst/>
          </a:prstGeom>
        </p:spPr>
      </p:pic>
    </p:spTree>
  </p:cSld>
  <p:clrMapOvr>
    <a:masterClrMapping/>
  </p:clrMapOvr>
  <p:timing>
    <p:tnLst>
      <p:par>
        <p:cTn id="1" dur="indefinite" restart="never" nodeType="tmRoot"/>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84350" y="1158536"/>
            <a:ext cx="8616950" cy="4950163"/>
          </a:xfrm>
        </p:spPr>
        <p:txBody>
          <a:bodyPr>
            <a:noAutofit/>
          </a:bodyPr>
          <a:lstStyle/>
          <a:p>
            <a:r>
              <a:rPr lang="en-US" altLang="zh-CN" dirty="0">
                <a:solidFill>
                  <a:schemeClr val="bg1">
                    <a:lumMod val="85000"/>
                  </a:schemeClr>
                </a:solidFill>
              </a:rPr>
              <a:t>Empirical Error and Overfitting</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r>
              <a:rPr lang="en-US" altLang="zh-CN" dirty="0">
                <a:solidFill>
                  <a:schemeClr val="bg1">
                    <a:lumMod val="85000"/>
                  </a:schemeClr>
                </a:solidFill>
              </a:rPr>
              <a:t>Evaluation Methods</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t>Performance Measure</a:t>
            </a:r>
            <a:endParaRPr lang="en-US" altLang="zh-CN" dirty="0"/>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Comparison Test</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Bias and Variance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Further Reading</a:t>
            </a:r>
            <a:endParaRPr lang="en-US" altLang="zh-CN" dirty="0">
              <a:solidFill>
                <a:schemeClr val="bg1">
                  <a:lumMod val="8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2312837" y="1198750"/>
            <a:ext cx="7358213" cy="1219985"/>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rPr>
              <a:t>Performance measures can quantify the generalization ability</a:t>
            </a:r>
            <a:r>
              <a:rPr lang="zh-CN" altLang="en-US" dirty="0">
                <a:latin typeface="+mn-lt"/>
              </a:rPr>
              <a:t>，</a:t>
            </a:r>
            <a:r>
              <a:rPr lang="en-US" altLang="zh-CN" dirty="0">
                <a:latin typeface="+mn-lt"/>
              </a:rPr>
              <a:t>Different performance measures reflect the varied demands of tasks and produce different evaluation results.</a:t>
            </a:r>
            <a:endParaRPr lang="zh-CN" altLang="en-US" dirty="0">
              <a:latin typeface="+mn-lt"/>
            </a:endParaRPr>
          </a:p>
        </p:txBody>
      </p:sp>
      <mc:AlternateContent xmlns:mc="http://schemas.openxmlformats.org/markup-compatibility/2006">
        <mc:Choice xmlns:a14="http://schemas.microsoft.com/office/drawing/2010/main" Requires="a14">
          <p:sp>
            <p:nvSpPr>
              <p:cNvPr id="18" name="内容占位符 2"/>
              <p:cNvSpPr txBox="1"/>
              <p:nvPr/>
            </p:nvSpPr>
            <p:spPr>
              <a:xfrm>
                <a:off x="2312837" y="2564375"/>
                <a:ext cx="7543701" cy="2213640"/>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rPr>
                  <a:t>In prediction problems, we are given a data set </a:t>
                </a:r>
                <a14:m>
                  <m:oMath xmlns:m="http://schemas.openxmlformats.org/officeDocument/2006/math">
                    <m:r>
                      <a:rPr lang="en-US" altLang="zh-CN" b="0" i="1" smtClean="0">
                        <a:latin typeface="Cambria Math" panose="02040503050406030204" charset="0"/>
                      </a:rPr>
                      <m:t>𝐷</m:t>
                    </m:r>
                    <m:r>
                      <a:rPr lang="en-US" altLang="zh-CN" b="0" i="1" smtClean="0">
                        <a:latin typeface="Cambria Math" panose="02040503050406030204" charset="0"/>
                      </a:rPr>
                      <m:t>={</m:t>
                    </m:r>
                    <m:d>
                      <m:dPr>
                        <m:ctrlPr>
                          <a:rPr lang="en-US" altLang="zh-CN" b="0" i="1" smtClean="0">
                            <a:latin typeface="Cambria Math" panose="02040503050406030204" charset="0"/>
                          </a:rPr>
                        </m:ctrlPr>
                      </m:dPr>
                      <m:e>
                        <m:sSub>
                          <m:sSubPr>
                            <m:ctrlPr>
                              <a:rPr lang="en-US" altLang="zh-CN" b="1" i="1" smtClean="0">
                                <a:latin typeface="Cambria Math" panose="02040503050406030204" charset="0"/>
                              </a:rPr>
                            </m:ctrlPr>
                          </m:sSubPr>
                          <m:e>
                            <m:r>
                              <a:rPr lang="en-US" altLang="zh-CN" b="1" i="1" smtClean="0">
                                <a:latin typeface="Cambria Math" panose="02040503050406030204" charset="0"/>
                              </a:rPr>
                              <m:t>𝒙</m:t>
                            </m:r>
                          </m:e>
                          <m:sub>
                            <m:r>
                              <a:rPr lang="en-US" altLang="zh-CN" b="0" i="1" smtClean="0">
                                <a:latin typeface="Cambria Math" panose="02040503050406030204" charset="0"/>
                              </a:rPr>
                              <m:t>1</m:t>
                            </m:r>
                          </m:sub>
                        </m:sSub>
                        <m:r>
                          <a:rPr lang="en-US" altLang="zh-CN" b="0" i="1" smtClean="0">
                            <a:latin typeface="Cambria Math" panose="02040503050406030204" charset="0"/>
                          </a:rPr>
                          <m:t>,</m:t>
                        </m:r>
                        <m:sSub>
                          <m:sSubPr>
                            <m:ctrlPr>
                              <a:rPr lang="en-US" altLang="zh-CN" b="0" i="1" smtClean="0">
                                <a:latin typeface="Cambria Math" panose="02040503050406030204" charset="0"/>
                              </a:rPr>
                            </m:ctrlPr>
                          </m:sSubPr>
                          <m:e>
                            <m:r>
                              <a:rPr lang="en-US" altLang="zh-CN" b="0" i="1" smtClean="0">
                                <a:latin typeface="Cambria Math" panose="02040503050406030204" charset="0"/>
                              </a:rPr>
                              <m:t>𝑦</m:t>
                            </m:r>
                          </m:e>
                          <m:sub>
                            <m:r>
                              <a:rPr lang="en-US" altLang="zh-CN" b="0" i="1" smtClean="0">
                                <a:latin typeface="Cambria Math" panose="02040503050406030204" charset="0"/>
                              </a:rPr>
                              <m:t>1</m:t>
                            </m:r>
                          </m:sub>
                        </m:sSub>
                      </m:e>
                    </m:d>
                    <m:r>
                      <a:rPr lang="en-US" altLang="zh-CN" b="0" i="1" smtClean="0">
                        <a:latin typeface="Cambria Math" panose="02040503050406030204" charset="0"/>
                      </a:rPr>
                      <m:t>,</m:t>
                    </m:r>
                    <m:d>
                      <m:dPr>
                        <m:ctrlPr>
                          <a:rPr lang="en-US" altLang="zh-CN" b="0" i="1" smtClean="0">
                            <a:latin typeface="Cambria Math" panose="02040503050406030204" charset="0"/>
                          </a:rPr>
                        </m:ctrlPr>
                      </m:dPr>
                      <m:e>
                        <m:sSub>
                          <m:sSubPr>
                            <m:ctrlPr>
                              <a:rPr lang="en-US" altLang="zh-CN" b="1" i="1" smtClean="0">
                                <a:latin typeface="Cambria Math" panose="02040503050406030204" charset="0"/>
                              </a:rPr>
                            </m:ctrlPr>
                          </m:sSubPr>
                          <m:e>
                            <m:r>
                              <a:rPr lang="en-US" altLang="zh-CN" b="1" i="1" smtClean="0">
                                <a:latin typeface="Cambria Math" panose="02040503050406030204" charset="0"/>
                              </a:rPr>
                              <m:t>𝒙</m:t>
                            </m:r>
                          </m:e>
                          <m:sub>
                            <m:r>
                              <a:rPr lang="en-US" altLang="zh-CN" b="0" i="1" smtClean="0">
                                <a:latin typeface="Cambria Math" panose="02040503050406030204" charset="0"/>
                              </a:rPr>
                              <m:t>2</m:t>
                            </m:r>
                          </m:sub>
                        </m:sSub>
                        <m:r>
                          <a:rPr lang="en-US" altLang="zh-CN" b="0" i="1" smtClean="0">
                            <a:latin typeface="Cambria Math" panose="02040503050406030204" charset="0"/>
                          </a:rPr>
                          <m:t>,</m:t>
                        </m:r>
                        <m:sSub>
                          <m:sSubPr>
                            <m:ctrlPr>
                              <a:rPr lang="en-US" altLang="zh-CN" b="0" i="1" smtClean="0">
                                <a:latin typeface="Cambria Math" panose="02040503050406030204" charset="0"/>
                              </a:rPr>
                            </m:ctrlPr>
                          </m:sSubPr>
                          <m:e>
                            <m:r>
                              <a:rPr lang="en-US" altLang="zh-CN" b="0" i="1" smtClean="0">
                                <a:latin typeface="Cambria Math" panose="02040503050406030204" charset="0"/>
                              </a:rPr>
                              <m:t>𝑦</m:t>
                            </m:r>
                          </m:e>
                          <m:sub>
                            <m:r>
                              <a:rPr lang="en-US" altLang="zh-CN" b="0" i="1" smtClean="0">
                                <a:latin typeface="Cambria Math" panose="02040503050406030204" charset="0"/>
                              </a:rPr>
                              <m:t>2</m:t>
                            </m:r>
                          </m:sub>
                        </m:sSub>
                      </m:e>
                    </m:d>
                    <m:r>
                      <a:rPr lang="en-US" altLang="zh-CN" b="0" i="1" smtClean="0">
                        <a:latin typeface="Cambria Math" panose="02040503050406030204" charset="0"/>
                      </a:rPr>
                      <m:t>,…,</m:t>
                    </m:r>
                    <m:d>
                      <m:dPr>
                        <m:ctrlPr>
                          <a:rPr lang="en-US" altLang="zh-CN" b="0" i="1" smtClean="0">
                            <a:latin typeface="Cambria Math" panose="02040503050406030204" charset="0"/>
                          </a:rPr>
                        </m:ctrlPr>
                      </m:dPr>
                      <m:e>
                        <m:sSub>
                          <m:sSubPr>
                            <m:ctrlPr>
                              <a:rPr lang="en-US" altLang="zh-CN" b="1" i="1" smtClean="0">
                                <a:latin typeface="Cambria Math" panose="02040503050406030204" charset="0"/>
                              </a:rPr>
                            </m:ctrlPr>
                          </m:sSubPr>
                          <m:e>
                            <m:r>
                              <a:rPr lang="en-US" altLang="zh-CN" b="1" i="1" smtClean="0">
                                <a:latin typeface="Cambria Math" panose="02040503050406030204" charset="0"/>
                              </a:rPr>
                              <m:t>𝒙</m:t>
                            </m:r>
                          </m:e>
                          <m:sub>
                            <m:r>
                              <a:rPr lang="en-US" altLang="zh-CN" b="0" i="1" smtClean="0">
                                <a:latin typeface="Cambria Math" panose="02040503050406030204" charset="0"/>
                              </a:rPr>
                              <m:t>𝑚</m:t>
                            </m:r>
                          </m:sub>
                        </m:sSub>
                        <m:r>
                          <a:rPr lang="en-US" altLang="zh-CN" b="0" i="1" smtClean="0">
                            <a:latin typeface="Cambria Math" panose="02040503050406030204" charset="0"/>
                          </a:rPr>
                          <m:t>,</m:t>
                        </m:r>
                        <m:sSub>
                          <m:sSubPr>
                            <m:ctrlPr>
                              <a:rPr lang="en-US" altLang="zh-CN" b="0" i="1" smtClean="0">
                                <a:latin typeface="Cambria Math" panose="02040503050406030204" charset="0"/>
                              </a:rPr>
                            </m:ctrlPr>
                          </m:sSubPr>
                          <m:e>
                            <m:r>
                              <a:rPr lang="en-US" altLang="zh-CN" b="0" i="1" smtClean="0">
                                <a:latin typeface="Cambria Math" panose="02040503050406030204" charset="0"/>
                              </a:rPr>
                              <m:t>𝑦</m:t>
                            </m:r>
                          </m:e>
                          <m:sub>
                            <m:r>
                              <a:rPr lang="en-US" altLang="zh-CN" b="0" i="1" smtClean="0">
                                <a:latin typeface="Cambria Math" panose="02040503050406030204" charset="0"/>
                              </a:rPr>
                              <m:t>𝑚</m:t>
                            </m:r>
                          </m:sub>
                        </m:sSub>
                      </m:e>
                    </m:d>
                    <m:r>
                      <a:rPr lang="en-US" altLang="zh-CN" b="0" i="1" smtClean="0">
                        <a:latin typeface="Cambria Math" panose="02040503050406030204" charset="0"/>
                      </a:rPr>
                      <m:t>}</m:t>
                    </m:r>
                  </m:oMath>
                </a14:m>
                <a:r>
                  <a:rPr lang="en-US" altLang="zh-CN" dirty="0">
                    <a:latin typeface="+mn-lt"/>
                  </a:rPr>
                  <a:t> where </a:t>
                </a:r>
                <a14:m>
                  <m:oMath xmlns:m="http://schemas.openxmlformats.org/officeDocument/2006/math">
                    <m:sSub>
                      <m:sSubPr>
                        <m:ctrlPr>
                          <a:rPr lang="en-US" altLang="zh-CN" i="1" smtClean="0">
                            <a:latin typeface="Cambria Math" panose="02040503050406030204" charset="0"/>
                          </a:rPr>
                        </m:ctrlPr>
                      </m:sSubPr>
                      <m:e>
                        <m:r>
                          <a:rPr lang="en-US" altLang="zh-CN" b="0" i="1" smtClean="0">
                            <a:latin typeface="Cambria Math" panose="02040503050406030204" charset="0"/>
                          </a:rPr>
                          <m:t>𝑦</m:t>
                        </m:r>
                      </m:e>
                      <m:sub>
                        <m:r>
                          <a:rPr lang="en-US" altLang="zh-CN" b="0" i="1" smtClean="0">
                            <a:latin typeface="Cambria Math" panose="02040503050406030204" charset="0"/>
                          </a:rPr>
                          <m:t>𝑖</m:t>
                        </m:r>
                      </m:sub>
                    </m:sSub>
                  </m:oMath>
                </a14:m>
                <a:r>
                  <a:rPr lang="en-US" altLang="zh-CN" dirty="0">
                    <a:latin typeface="+mn-lt"/>
                  </a:rPr>
                  <a:t> is the ground-truth label of the sample </a:t>
                </a:r>
                <a14:m>
                  <m:oMath xmlns:m="http://schemas.openxmlformats.org/officeDocument/2006/math">
                    <m:sSub>
                      <m:sSubPr>
                        <m:ctrlPr>
                          <a:rPr lang="en-US" altLang="zh-CN" i="1" smtClean="0">
                            <a:latin typeface="Cambria Math" panose="02040503050406030204" charset="0"/>
                          </a:rPr>
                        </m:ctrlPr>
                      </m:sSubPr>
                      <m:e>
                        <m:r>
                          <a:rPr lang="en-US" altLang="zh-CN" b="0" i="1" smtClean="0">
                            <a:latin typeface="Cambria Math" panose="02040503050406030204" charset="0"/>
                          </a:rPr>
                          <m:t>𝑥</m:t>
                        </m:r>
                      </m:e>
                      <m:sub>
                        <m:r>
                          <a:rPr lang="en-US" altLang="zh-CN" b="0" i="1" smtClean="0">
                            <a:latin typeface="Cambria Math" panose="02040503050406030204" charset="0"/>
                          </a:rPr>
                          <m:t>𝑖</m:t>
                        </m:r>
                      </m:sub>
                    </m:sSub>
                  </m:oMath>
                </a14:m>
                <a:r>
                  <a:rPr lang="en-US" altLang="zh-CN" dirty="0">
                    <a:latin typeface="+mn-lt"/>
                  </a:rPr>
                  <a:t>. To evaluate the performance of a learner </a:t>
                </a:r>
                <a14:m>
                  <m:oMath xmlns:m="http://schemas.openxmlformats.org/officeDocument/2006/math">
                    <m:r>
                      <a:rPr lang="en-US" altLang="zh-CN" i="1" dirty="0" smtClean="0">
                        <a:latin typeface="Cambria Math" panose="02040503050406030204" charset="0"/>
                      </a:rPr>
                      <m:t>𝑓</m:t>
                    </m:r>
                  </m:oMath>
                </a14:m>
                <a:r>
                  <a:rPr lang="en-US" altLang="zh-CN" dirty="0">
                    <a:latin typeface="+mn-lt"/>
                  </a:rPr>
                  <a:t>, we compare its prediction </a:t>
                </a:r>
                <a14:m>
                  <m:oMath xmlns:m="http://schemas.openxmlformats.org/officeDocument/2006/math">
                    <m:r>
                      <a:rPr lang="en-US" altLang="zh-CN" i="1" dirty="0" smtClean="0">
                        <a:latin typeface="Cambria Math" panose="02040503050406030204" charset="0"/>
                      </a:rPr>
                      <m:t>𝑓</m:t>
                    </m:r>
                    <m:r>
                      <a:rPr lang="en-US" altLang="zh-CN" i="1" dirty="0" smtClean="0">
                        <a:latin typeface="Cambria Math" panose="02040503050406030204" charset="0"/>
                      </a:rPr>
                      <m:t>(</m:t>
                    </m:r>
                    <m:r>
                      <a:rPr lang="en-US" altLang="zh-CN" i="1" dirty="0" smtClean="0">
                        <a:latin typeface="Cambria Math" panose="02040503050406030204" charset="0"/>
                      </a:rPr>
                      <m:t>𝑥</m:t>
                    </m:r>
                    <m:r>
                      <a:rPr lang="en-US" altLang="zh-CN" i="1" dirty="0" smtClean="0">
                        <a:latin typeface="Cambria Math" panose="02040503050406030204" charset="0"/>
                      </a:rPr>
                      <m:t>) </m:t>
                    </m:r>
                  </m:oMath>
                </a14:m>
                <a:r>
                  <a:rPr lang="en-US" altLang="zh-CN" dirty="0">
                    <a:latin typeface="+mn-lt"/>
                  </a:rPr>
                  <a:t>to the ground-truth label </a:t>
                </a:r>
                <a14:m>
                  <m:oMath xmlns:m="http://schemas.openxmlformats.org/officeDocument/2006/math">
                    <m:r>
                      <a:rPr lang="en-US" altLang="zh-CN" i="1" dirty="0" smtClean="0">
                        <a:latin typeface="Cambria Math" panose="02040503050406030204" charset="0"/>
                      </a:rPr>
                      <m:t>𝑦</m:t>
                    </m:r>
                  </m:oMath>
                </a14:m>
                <a:r>
                  <a:rPr lang="en-US" altLang="zh-CN" dirty="0">
                    <a:latin typeface="+mn-lt"/>
                  </a:rPr>
                  <a:t>.</a:t>
                </a:r>
                <a:endParaRPr lang="zh-CN" altLang="en-US" dirty="0">
                  <a:latin typeface="+mn-lt"/>
                </a:endParaRPr>
              </a:p>
            </p:txBody>
          </p:sp>
        </mc:Choice>
        <mc:Fallback>
          <p:sp>
            <p:nvSpPr>
              <p:cNvPr id="18" name="内容占位符 2"/>
              <p:cNvSpPr txBox="1">
                <a:spLocks noRot="1" noChangeAspect="1" noMove="1" noResize="1" noEditPoints="1" noAdjustHandles="1" noChangeArrowheads="1" noChangeShapeType="1" noTextEdit="1"/>
              </p:cNvSpPr>
              <p:nvPr/>
            </p:nvSpPr>
            <p:spPr>
              <a:xfrm>
                <a:off x="2312837" y="2564375"/>
                <a:ext cx="7543701" cy="2213640"/>
              </a:xfrm>
              <a:prstGeom prst="rect">
                <a:avLst/>
              </a:prstGeom>
              <a:blipFill rotWithShape="1">
                <a:blip r:embed="rId1"/>
                <a:stretch>
                  <a:fillRect l="-2" t="-11" r="1" b="12"/>
                </a:stretch>
              </a:blipFill>
            </p:spPr>
            <p:txBody>
              <a:bodyPr/>
              <a:lstStyle/>
              <a:p>
                <a:r>
                  <a:rPr lang="zh-CN" altLang="en-US">
                    <a:noFill/>
                  </a:rPr>
                  <a:t> </a:t>
                </a:r>
              </a:p>
            </p:txBody>
          </p:sp>
        </mc:Fallback>
      </mc:AlternateContent>
      <p:grpSp>
        <p:nvGrpSpPr>
          <p:cNvPr id="3" name="组合 2"/>
          <p:cNvGrpSpPr/>
          <p:nvPr/>
        </p:nvGrpSpPr>
        <p:grpSpPr>
          <a:xfrm>
            <a:off x="2312837" y="4420391"/>
            <a:ext cx="7543701" cy="1594485"/>
            <a:chOff x="788837" y="4420391"/>
            <a:chExt cx="7543701" cy="1594485"/>
          </a:xfrm>
        </p:grpSpPr>
        <p:sp>
          <p:nvSpPr>
            <p:cNvPr id="19" name="内容占位符 2"/>
            <p:cNvSpPr txBox="1"/>
            <p:nvPr/>
          </p:nvSpPr>
          <p:spPr>
            <a:xfrm>
              <a:off x="788837" y="4420391"/>
              <a:ext cx="7543701" cy="738236"/>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rPr>
                <a:t>For regression problems, the most commonly used performance measure is the Mean Squared Error (MSE):</a:t>
              </a:r>
              <a:endParaRPr lang="zh-CN" altLang="en-US" dirty="0">
                <a:latin typeface="+mn-lt"/>
              </a:endParaRP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647" y="5276371"/>
              <a:ext cx="3735070" cy="73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2156884" y="1491741"/>
            <a:ext cx="8117416" cy="2436660"/>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000" dirty="0"/>
              <a:t>Error rate and accuracy are the most commonly used performance measures in classification problems</a:t>
            </a:r>
            <a:r>
              <a:rPr lang="zh-CN" altLang="en-US" sz="2000" dirty="0"/>
              <a:t>：</a:t>
            </a:r>
            <a:endParaRPr lang="en-US" altLang="zh-CN" sz="2000" dirty="0"/>
          </a:p>
          <a:p>
            <a:pPr lvl="1">
              <a:lnSpc>
                <a:spcPct val="100000"/>
              </a:lnSpc>
            </a:pPr>
            <a:r>
              <a:rPr lang="en-US" altLang="zh-CN" sz="1800" dirty="0"/>
              <a:t>Error rate is the proportion of misclassified samples to all samples</a:t>
            </a:r>
            <a:endParaRPr lang="en-US" altLang="zh-CN" sz="1800" dirty="0"/>
          </a:p>
          <a:p>
            <a:pPr lvl="1">
              <a:lnSpc>
                <a:spcPct val="100000"/>
              </a:lnSpc>
            </a:pPr>
            <a:r>
              <a:rPr lang="en-US" altLang="zh-CN" sz="1800" dirty="0"/>
              <a:t>Accuracy is the proportion of correctly classified samples instead</a:t>
            </a:r>
            <a:endParaRPr lang="zh-CN" altLang="en-US" sz="1800" dirty="0"/>
          </a:p>
        </p:txBody>
      </p:sp>
      <p:pic>
        <p:nvPicPr>
          <p:cNvPr id="13319"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70748" y="4695196"/>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6800" y="4608366"/>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12879" y="3951831"/>
            <a:ext cx="1638300" cy="368300"/>
          </a:xfrm>
          <a:prstGeom prst="rect">
            <a:avLst/>
          </a:prstGeom>
          <a:noFill/>
        </p:spPr>
        <p:txBody>
          <a:bodyPr wrap="square" rtlCol="0">
            <a:spAutoFit/>
          </a:bodyPr>
          <a:lstStyle/>
          <a:p>
            <a:r>
              <a:rPr lang="en-US" altLang="zh-CN" dirty="0"/>
              <a:t> Error rate</a:t>
            </a:r>
            <a:endParaRPr lang="zh-CN" altLang="en-US" dirty="0"/>
          </a:p>
        </p:txBody>
      </p:sp>
      <p:sp>
        <p:nvSpPr>
          <p:cNvPr id="28" name="TextBox 27"/>
          <p:cNvSpPr txBox="1"/>
          <p:nvPr/>
        </p:nvSpPr>
        <p:spPr>
          <a:xfrm>
            <a:off x="7218492" y="3928401"/>
            <a:ext cx="1638300" cy="368300"/>
          </a:xfrm>
          <a:prstGeom prst="rect">
            <a:avLst/>
          </a:prstGeom>
          <a:noFill/>
        </p:spPr>
        <p:txBody>
          <a:bodyPr wrap="square" rtlCol="0">
            <a:spAutoFit/>
          </a:bodyPr>
          <a:lstStyle/>
          <a:p>
            <a:r>
              <a:rPr lang="en-US" altLang="zh-CN" dirty="0"/>
              <a:t>Accuracy</a:t>
            </a:r>
            <a:endParaRPr lang="zh-CN" altLang="en-US" dirty="0"/>
          </a:p>
        </p:txBody>
      </p:sp>
    </p:spTree>
  </p:cSld>
  <p:clrMapOvr>
    <a:masterClrMapping/>
  </p:clrMapOvr>
  <p:timing>
    <p:tnLst>
      <p:par>
        <p:cTn id="1" dur="indefinite" restart="never" nodeType="tmRoot"/>
      </p:par>
    </p:tnLst>
    <p:bldLst>
      <p:bldP spid="5"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2186665" y="1039189"/>
            <a:ext cx="6973210" cy="1651706"/>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800" dirty="0">
                <a:latin typeface="+mn-lt"/>
              </a:rPr>
              <a:t>We often want to know “What percentage of the retrieved information is of interest to users?” and “How much of the information the user interested in is retrieved?” in applications like information retrieval and web search.</a:t>
            </a:r>
            <a:r>
              <a:rPr lang="zh-CN" altLang="en-US" sz="1800" dirty="0">
                <a:latin typeface="+mn-lt"/>
              </a:rPr>
              <a:t> </a:t>
            </a:r>
            <a:r>
              <a:rPr lang="en-US" altLang="zh-CN" sz="1800" dirty="0">
                <a:latin typeface="+mn-lt"/>
              </a:rPr>
              <a:t>For such questions, precision and recall are better choices.</a:t>
            </a:r>
            <a:endParaRPr lang="en-US" altLang="zh-CN" sz="1800" dirty="0">
              <a:latin typeface="+mn-lt"/>
            </a:endParaRPr>
          </a:p>
        </p:txBody>
      </p:sp>
      <p:sp>
        <p:nvSpPr>
          <p:cNvPr id="8" name="内容占位符 2"/>
          <p:cNvSpPr txBox="1"/>
          <p:nvPr/>
        </p:nvSpPr>
        <p:spPr>
          <a:xfrm>
            <a:off x="2186664" y="2766751"/>
            <a:ext cx="748438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800" dirty="0"/>
              <a:t>In binary classification problems, there are four combinations of the ground-truth class and the predicted class, namely true positive, false positive, true negative, and false negative</a:t>
            </a:r>
            <a:r>
              <a:rPr lang="zh-CN" altLang="en-US" sz="1800" dirty="0"/>
              <a:t>， </a:t>
            </a:r>
            <a:r>
              <a:rPr lang="en-US" altLang="zh-CN" sz="1800" dirty="0"/>
              <a:t>The four combinations can be displayed in a confusion matrix.</a:t>
            </a:r>
            <a:endParaRPr lang="zh-CN" altLang="en-US" sz="1800" dirty="0"/>
          </a:p>
        </p:txBody>
      </p:sp>
      <p:sp>
        <p:nvSpPr>
          <p:cNvPr id="15" name="TextBox 14"/>
          <p:cNvSpPr txBox="1"/>
          <p:nvPr/>
        </p:nvSpPr>
        <p:spPr>
          <a:xfrm>
            <a:off x="6714913" y="4656487"/>
            <a:ext cx="1318169" cy="368300"/>
          </a:xfrm>
          <a:prstGeom prst="rect">
            <a:avLst/>
          </a:prstGeom>
          <a:noFill/>
        </p:spPr>
        <p:txBody>
          <a:bodyPr wrap="square" rtlCol="0">
            <a:spAutoFit/>
          </a:bodyPr>
          <a:lstStyle/>
          <a:p>
            <a:r>
              <a:rPr lang="en-US" altLang="zh-CN" dirty="0"/>
              <a:t>Precision</a:t>
            </a:r>
            <a:endParaRPr lang="zh-CN" altLang="en-US" dirty="0"/>
          </a:p>
        </p:txBody>
      </p:sp>
      <p:pic>
        <p:nvPicPr>
          <p:cNvPr id="1434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33082" y="4656487"/>
            <a:ext cx="1231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6794611" y="5554299"/>
            <a:ext cx="942975" cy="368300"/>
          </a:xfrm>
          <a:prstGeom prst="rect">
            <a:avLst/>
          </a:prstGeom>
          <a:noFill/>
        </p:spPr>
        <p:txBody>
          <a:bodyPr wrap="square" rtlCol="0">
            <a:spAutoFit/>
          </a:bodyPr>
          <a:lstStyle/>
          <a:p>
            <a:r>
              <a:rPr lang="en-US" altLang="zh-CN" dirty="0"/>
              <a:t>Recall</a:t>
            </a:r>
            <a:endParaRPr lang="zh-CN" altLang="en-US" dirty="0"/>
          </a:p>
        </p:txBody>
      </p:sp>
      <p:pic>
        <p:nvPicPr>
          <p:cNvPr id="1434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0755" y="5489409"/>
            <a:ext cx="1204227" cy="4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991566" y="4445289"/>
            <a:ext cx="5644342" cy="1879467"/>
            <a:chOff x="268061" y="4573975"/>
            <a:chExt cx="5760720" cy="1879467"/>
          </a:xfrm>
        </p:grpSpPr>
        <p:pic>
          <p:nvPicPr>
            <p:cNvPr id="3" name="图片 2"/>
            <p:cNvPicPr>
              <a:picLocks noChangeAspect="1"/>
            </p:cNvPicPr>
            <p:nvPr/>
          </p:nvPicPr>
          <p:blipFill>
            <a:blip r:embed="rId3"/>
            <a:stretch>
              <a:fillRect/>
            </a:stretch>
          </p:blipFill>
          <p:spPr>
            <a:xfrm>
              <a:off x="613492" y="4912529"/>
              <a:ext cx="4129873" cy="1540913"/>
            </a:xfrm>
            <a:prstGeom prst="rect">
              <a:avLst/>
            </a:prstGeom>
          </p:spPr>
        </p:pic>
        <p:sp>
          <p:nvSpPr>
            <p:cNvPr id="4" name="文本框 3"/>
            <p:cNvSpPr txBox="1"/>
            <p:nvPr/>
          </p:nvSpPr>
          <p:spPr>
            <a:xfrm>
              <a:off x="268061" y="4573975"/>
              <a:ext cx="5760720" cy="337185"/>
            </a:xfrm>
            <a:prstGeom prst="rect">
              <a:avLst/>
            </a:prstGeom>
            <a:noFill/>
          </p:spPr>
          <p:txBody>
            <a:bodyPr wrap="square" rtlCol="0">
              <a:spAutoFit/>
            </a:bodyPr>
            <a:lstStyle/>
            <a:p>
              <a:r>
                <a:rPr lang="en-US" altLang="zh-CN" sz="1600" dirty="0"/>
                <a:t>The confusion matrix of binary classification</a:t>
              </a:r>
              <a:endParaRPr lang="zh-CN" altLang="en-US" sz="1600" dirty="0"/>
            </a:p>
          </p:txBody>
        </p:sp>
      </p:grpSp>
    </p:spTree>
  </p:cSld>
  <p:clrMapOvr>
    <a:masterClrMapping/>
  </p:clrMapOvr>
  <p:timing>
    <p:tnLst>
      <p:par>
        <p:cTn id="1" dur="indefinite" restart="never" nodeType="tmRoot"/>
      </p:par>
    </p:tnLst>
    <p:bldLst>
      <p:bldP spid="8" grpId="0"/>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1939437" y="1056073"/>
            <a:ext cx="7731613" cy="175748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800" dirty="0"/>
              <a:t>We can use the learner’s predictions to sort the samples by how likely they are positive.</a:t>
            </a:r>
            <a:r>
              <a:rPr lang="zh-CN" altLang="en-US" sz="1800" dirty="0"/>
              <a:t> </a:t>
            </a:r>
            <a:r>
              <a:rPr lang="en-US" altLang="zh-CN" sz="1800" dirty="0"/>
              <a:t>Starting from the top of the ranking list, we can incrementally label the samples as positive to calculate the precision and recall at each increment. Then, plotting the precisions as y-axis and the recalls as x-axis gives the Precision-Recall Curve (P-R curve).</a:t>
            </a:r>
            <a:endParaRPr lang="zh-CN" altLang="en-US" sz="1800" dirty="0"/>
          </a:p>
        </p:txBody>
      </p:sp>
      <p:sp>
        <p:nvSpPr>
          <p:cNvPr id="12" name="内容占位符 2"/>
          <p:cNvSpPr txBox="1"/>
          <p:nvPr/>
        </p:nvSpPr>
        <p:spPr>
          <a:xfrm>
            <a:off x="6384039"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4" name="TextBox 13"/>
          <p:cNvSpPr txBox="1"/>
          <p:nvPr/>
        </p:nvSpPr>
        <p:spPr>
          <a:xfrm>
            <a:off x="6725450" y="3448116"/>
            <a:ext cx="2768600" cy="2306955"/>
          </a:xfrm>
          <a:prstGeom prst="rect">
            <a:avLst/>
          </a:prstGeom>
          <a:noFill/>
        </p:spPr>
        <p:txBody>
          <a:bodyPr wrap="square" rtlCol="0">
            <a:spAutoFit/>
          </a:bodyPr>
          <a:lstStyle/>
          <a:p>
            <a:r>
              <a:rPr lang="en-US" altLang="zh-CN" dirty="0"/>
              <a:t>Break-Even Point (BEP)  is the value when precision</a:t>
            </a:r>
            <a:endParaRPr lang="en-US" altLang="zh-CN" dirty="0"/>
          </a:p>
          <a:p>
            <a:r>
              <a:rPr lang="en-US" altLang="zh-CN" dirty="0"/>
              <a:t>and recall are equal</a:t>
            </a:r>
            <a:r>
              <a:rPr lang="zh-CN" altLang="en-US" dirty="0"/>
              <a:t>，</a:t>
            </a:r>
            <a:r>
              <a:rPr lang="en-US" altLang="zh-CN" dirty="0"/>
              <a:t>which can be used to compare performance when the P-R curve intersects.</a:t>
            </a:r>
            <a:endParaRPr lang="zh-CN" altLang="en-US" dirty="0"/>
          </a:p>
        </p:txBody>
      </p:sp>
      <p:grpSp>
        <p:nvGrpSpPr>
          <p:cNvPr id="5" name="组合 4"/>
          <p:cNvGrpSpPr/>
          <p:nvPr/>
        </p:nvGrpSpPr>
        <p:grpSpPr>
          <a:xfrm>
            <a:off x="2520840" y="2897694"/>
            <a:ext cx="4629525" cy="3364207"/>
            <a:chOff x="996840" y="2687935"/>
            <a:chExt cx="4629525" cy="3364207"/>
          </a:xfrm>
        </p:grpSpPr>
        <p:pic>
          <p:nvPicPr>
            <p:cNvPr id="3" name="图片 2"/>
            <p:cNvPicPr>
              <a:picLocks noChangeAspect="1"/>
            </p:cNvPicPr>
            <p:nvPr/>
          </p:nvPicPr>
          <p:blipFill>
            <a:blip r:embed="rId1"/>
            <a:stretch>
              <a:fillRect/>
            </a:stretch>
          </p:blipFill>
          <p:spPr>
            <a:xfrm>
              <a:off x="996840" y="2687935"/>
              <a:ext cx="3504197" cy="2987627"/>
            </a:xfrm>
            <a:prstGeom prst="rect">
              <a:avLst/>
            </a:prstGeom>
          </p:spPr>
        </p:pic>
        <p:sp>
          <p:nvSpPr>
            <p:cNvPr id="4" name="文本框 3"/>
            <p:cNvSpPr txBox="1"/>
            <p:nvPr/>
          </p:nvSpPr>
          <p:spPr>
            <a:xfrm>
              <a:off x="1307552" y="5714957"/>
              <a:ext cx="4318813" cy="337185"/>
            </a:xfrm>
            <a:prstGeom prst="rect">
              <a:avLst/>
            </a:prstGeom>
            <a:noFill/>
          </p:spPr>
          <p:txBody>
            <a:bodyPr wrap="square" rtlCol="0">
              <a:spAutoFit/>
            </a:bodyPr>
            <a:lstStyle/>
            <a:p>
              <a:r>
                <a:rPr lang="en-US" altLang="zh-CN" sz="1600" dirty="0"/>
                <a:t>P-R curve and break-even points</a:t>
              </a:r>
              <a:endParaRPr lang="zh-CN" altLang="en-US" sz="1600" dirty="0"/>
            </a:p>
          </p:txBody>
        </p:sp>
      </p:grpSp>
    </p:spTree>
  </p:cSld>
  <p:clrMapOvr>
    <a:masterClrMapping/>
  </p:clrMapOvr>
  <p:timing>
    <p:tnLst>
      <p:par>
        <p:cTn id="1" dur="indefinite" restart="never" nodeType="tmRoot"/>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472988" y="1461471"/>
            <a:ext cx="7507512" cy="73603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BEP could be oversimplified, and a more commonly used alternative is F1-measure:</a:t>
            </a:r>
            <a:endParaRPr lang="zh-CN" altLang="en-US" dirty="0"/>
          </a:p>
        </p:txBody>
      </p:sp>
      <p:pic>
        <p:nvPicPr>
          <p:cNvPr id="3" name="图片 2"/>
          <p:cNvPicPr>
            <a:picLocks noChangeAspect="1"/>
          </p:cNvPicPr>
          <p:nvPr/>
        </p:nvPicPr>
        <p:blipFill>
          <a:blip r:embed="rId1"/>
          <a:stretch>
            <a:fillRect/>
          </a:stretch>
        </p:blipFill>
        <p:spPr>
          <a:xfrm>
            <a:off x="1467659" y="2272104"/>
            <a:ext cx="5383530" cy="595375"/>
          </a:xfrm>
          <a:prstGeom prst="rect">
            <a:avLst/>
          </a:prstGeom>
        </p:spPr>
      </p:pic>
      <p:grpSp>
        <p:nvGrpSpPr>
          <p:cNvPr id="4" name="组合 3"/>
          <p:cNvGrpSpPr/>
          <p:nvPr/>
        </p:nvGrpSpPr>
        <p:grpSpPr>
          <a:xfrm>
            <a:off x="472988" y="3077242"/>
            <a:ext cx="7516152" cy="2707295"/>
            <a:chOff x="830493" y="2683542"/>
            <a:chExt cx="7516152" cy="2707295"/>
          </a:xfrm>
        </p:grpSpPr>
        <p:sp>
          <p:nvSpPr>
            <p:cNvPr id="12" name="内容占位符 2"/>
            <p:cNvSpPr txBox="1"/>
            <p:nvPr/>
          </p:nvSpPr>
          <p:spPr>
            <a:xfrm>
              <a:off x="4860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8" name="内容占位符 2"/>
            <p:cNvSpPr txBox="1"/>
            <p:nvPr/>
          </p:nvSpPr>
          <p:spPr>
            <a:xfrm>
              <a:off x="830493" y="2715429"/>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0" name="内容占位符 2"/>
            <p:cNvSpPr txBox="1"/>
            <p:nvPr/>
          </p:nvSpPr>
          <p:spPr>
            <a:xfrm>
              <a:off x="1364795" y="2683542"/>
              <a:ext cx="6973210" cy="37228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The general form of F1-measure is    :</a:t>
              </a:r>
              <a:endParaRPr lang="en-US" altLang="zh-CN" dirty="0"/>
            </a:p>
            <a:p>
              <a:pPr marL="457200" lvl="1" indent="0">
                <a:buNone/>
              </a:pPr>
              <a:endParaRPr lang="zh-CN" altLang="en-US"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24" y="2731140"/>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816" y="3213957"/>
              <a:ext cx="2562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936472" y="4178969"/>
              <a:ext cx="4536813" cy="1211868"/>
              <a:chOff x="1943344" y="3945289"/>
              <a:chExt cx="4536813" cy="1211868"/>
            </a:xfrm>
          </p:grpSpPr>
          <p:pic>
            <p:nvPicPr>
              <p:cNvPr id="1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2993" y="4018395"/>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2993" y="4469130"/>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3344" y="4898691"/>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2610401" y="3945289"/>
                <a:ext cx="2399642" cy="645160"/>
              </a:xfrm>
              <a:prstGeom prst="rect">
                <a:avLst/>
              </a:prstGeom>
              <a:noFill/>
            </p:spPr>
            <p:txBody>
              <a:bodyPr wrap="square" rtlCol="0">
                <a:spAutoFit/>
              </a:bodyPr>
              <a:lstStyle/>
              <a:p>
                <a:pPr marL="0" lvl="3"/>
                <a:r>
                  <a:rPr lang="en-US" altLang="zh-CN" dirty="0"/>
                  <a:t>: Standard F1</a:t>
                </a:r>
                <a:endParaRPr lang="en-US" altLang="zh-CN" dirty="0"/>
              </a:p>
              <a:p>
                <a:endParaRPr lang="zh-CN" altLang="en-US" dirty="0"/>
              </a:p>
            </p:txBody>
          </p:sp>
          <p:sp>
            <p:nvSpPr>
              <p:cNvPr id="16" name="文本框 15"/>
              <p:cNvSpPr txBox="1"/>
              <p:nvPr/>
            </p:nvSpPr>
            <p:spPr>
              <a:xfrm>
                <a:off x="2610401" y="4367073"/>
                <a:ext cx="3867398" cy="368300"/>
              </a:xfrm>
              <a:prstGeom prst="rect">
                <a:avLst/>
              </a:prstGeom>
              <a:noFill/>
            </p:spPr>
            <p:txBody>
              <a:bodyPr wrap="square" rtlCol="0">
                <a:spAutoFit/>
              </a:bodyPr>
              <a:lstStyle/>
              <a:p>
                <a:pPr marL="0" lvl="3"/>
                <a:r>
                  <a:rPr lang="en-US" altLang="zh-CN" dirty="0"/>
                  <a:t>: Recall is more important</a:t>
                </a:r>
                <a:endParaRPr lang="zh-CN" altLang="en-US" dirty="0"/>
              </a:p>
            </p:txBody>
          </p:sp>
          <p:sp>
            <p:nvSpPr>
              <p:cNvPr id="17" name="文本框 16"/>
              <p:cNvSpPr txBox="1"/>
              <p:nvPr/>
            </p:nvSpPr>
            <p:spPr>
              <a:xfrm>
                <a:off x="2610401" y="4788857"/>
                <a:ext cx="3869756" cy="368300"/>
              </a:xfrm>
              <a:prstGeom prst="rect">
                <a:avLst/>
              </a:prstGeom>
              <a:noFill/>
            </p:spPr>
            <p:txBody>
              <a:bodyPr wrap="square" rtlCol="0">
                <a:spAutoFit/>
              </a:bodyPr>
              <a:lstStyle/>
              <a:p>
                <a:pPr marL="0" lvl="3"/>
                <a:r>
                  <a:rPr lang="en-US" altLang="zh-CN" dirty="0"/>
                  <a:t>: Precision is more important</a:t>
                </a:r>
                <a:endParaRPr lang="zh-CN" altLang="en-US" dirty="0"/>
              </a:p>
            </p:txBody>
          </p:sp>
        </p:grpSp>
      </p:grpSp>
      <p:pic>
        <p:nvPicPr>
          <p:cNvPr id="5" name="图片 4" descr="截屏2025-09-25 17.57.13"/>
          <p:cNvPicPr>
            <a:picLocks noChangeAspect="1"/>
          </p:cNvPicPr>
          <p:nvPr/>
        </p:nvPicPr>
        <p:blipFill>
          <a:blip r:embed="rId7"/>
          <a:stretch>
            <a:fillRect/>
          </a:stretch>
        </p:blipFill>
        <p:spPr>
          <a:xfrm>
            <a:off x="8331835" y="2582545"/>
            <a:ext cx="2214245" cy="735330"/>
          </a:xfrm>
          <a:prstGeom prst="rect">
            <a:avLst/>
          </a:prstGeom>
        </p:spPr>
      </p:pic>
      <p:sp>
        <p:nvSpPr>
          <p:cNvPr id="7" name="文本框 6"/>
          <p:cNvSpPr txBox="1"/>
          <p:nvPr/>
        </p:nvSpPr>
        <p:spPr>
          <a:xfrm>
            <a:off x="7183755" y="2272665"/>
            <a:ext cx="4177665" cy="368300"/>
          </a:xfrm>
          <a:prstGeom prst="rect">
            <a:avLst/>
          </a:prstGeom>
          <a:noFill/>
        </p:spPr>
        <p:txBody>
          <a:bodyPr wrap="square" rtlCol="0" anchor="t">
            <a:spAutoFit/>
          </a:bodyPr>
          <a:p>
            <a:pPr lvl="1" algn="l">
              <a:lnSpc>
                <a:spcPct val="90000"/>
              </a:lnSpc>
              <a:spcBef>
                <a:spcPts val="500"/>
              </a:spcBef>
              <a:buClr>
                <a:schemeClr val="accent1"/>
              </a:buClr>
              <a:buSzTx/>
              <a:buFont typeface="Wingdings" panose="05000000000000000000" pitchFamily="2" charset="2"/>
            </a:pPr>
            <a:r>
              <a:rPr lang="en-US" altLang="zh-CN" sz="2000" dirty="0">
                <a:latin typeface="Verdana" panose="020B0804030504040204" pitchFamily="34" charset="0"/>
                <a:ea typeface="幼圆" panose="02010509060101010101" pitchFamily="49" charset="-122"/>
              </a:rPr>
              <a:t>harmonic </a:t>
            </a:r>
            <a:r>
              <a:rPr lang="en-US" altLang="zh-CN" sz="2000" dirty="0">
                <a:latin typeface="Verdana" panose="020B0804030504040204" pitchFamily="34" charset="0"/>
                <a:ea typeface="幼圆" panose="02010509060101010101" pitchFamily="49" charset="-122"/>
              </a:rPr>
              <a:t>mean of P and R</a:t>
            </a:r>
            <a:endParaRPr lang="en-US" altLang="zh-CN" sz="2000" dirty="0">
              <a:latin typeface="Verdana" panose="020B0804030504040204" pitchFamily="34" charset="0"/>
              <a:ea typeface="幼圆" panose="02010509060101010101" pitchFamily="49" charset="-122"/>
            </a:endParaRPr>
          </a:p>
        </p:txBody>
      </p:sp>
      <p:pic>
        <p:nvPicPr>
          <p:cNvPr id="11" name="图片 10" descr="0f74dd2a-5667-4327-a6dc-eb0f9f0fb99e"/>
          <p:cNvPicPr>
            <a:picLocks noChangeAspect="1"/>
          </p:cNvPicPr>
          <p:nvPr/>
        </p:nvPicPr>
        <p:blipFill>
          <a:blip r:embed="rId8"/>
          <a:stretch>
            <a:fillRect/>
          </a:stretch>
        </p:blipFill>
        <p:spPr>
          <a:xfrm>
            <a:off x="8223250" y="4367530"/>
            <a:ext cx="2414905" cy="782320"/>
          </a:xfrm>
          <a:prstGeom prst="rect">
            <a:avLst/>
          </a:prstGeom>
        </p:spPr>
      </p:pic>
      <p:sp>
        <p:nvSpPr>
          <p:cNvPr id="14" name="文本框 13"/>
          <p:cNvSpPr txBox="1"/>
          <p:nvPr/>
        </p:nvSpPr>
        <p:spPr>
          <a:xfrm>
            <a:off x="6757035" y="4062095"/>
            <a:ext cx="5343525" cy="368300"/>
          </a:xfrm>
          <a:prstGeom prst="rect">
            <a:avLst/>
          </a:prstGeom>
          <a:noFill/>
        </p:spPr>
        <p:txBody>
          <a:bodyPr wrap="square" rtlCol="0" anchor="t">
            <a:spAutoFit/>
          </a:bodyPr>
          <a:p>
            <a:pPr lvl="1" algn="l">
              <a:lnSpc>
                <a:spcPct val="90000"/>
              </a:lnSpc>
              <a:spcBef>
                <a:spcPts val="500"/>
              </a:spcBef>
              <a:buClr>
                <a:schemeClr val="accent1"/>
              </a:buClr>
              <a:buSzTx/>
              <a:buFont typeface="Wingdings" panose="05000000000000000000" pitchFamily="2" charset="2"/>
            </a:pPr>
            <a:r>
              <a:rPr lang="en-US" altLang="zh-CN" sz="2000" dirty="0">
                <a:latin typeface="Verdana" panose="020B0804030504040204" pitchFamily="34" charset="0"/>
                <a:ea typeface="幼圆" panose="02010509060101010101" pitchFamily="49" charset="-122"/>
              </a:rPr>
              <a:t>weighted harmonic </a:t>
            </a:r>
            <a:r>
              <a:rPr lang="en-US" altLang="zh-CN" sz="2000" dirty="0">
                <a:latin typeface="Verdana" panose="020B0804030504040204" pitchFamily="34" charset="0"/>
                <a:ea typeface="幼圆" panose="02010509060101010101" pitchFamily="49" charset="-122"/>
              </a:rPr>
              <a:t>mean of P and R</a:t>
            </a:r>
            <a:endParaRPr lang="en-US" altLang="zh-CN" sz="2000" dirty="0">
              <a:latin typeface="Verdana" panose="020B0804030504040204" pitchFamily="34" charset="0"/>
              <a:ea typeface="幼圆" panose="02010509060101010101" pitchFamily="49" charset="-122"/>
            </a:endParaRPr>
          </a:p>
        </p:txBody>
      </p:sp>
      <p:pic>
        <p:nvPicPr>
          <p:cNvPr id="15" name="图片 14" descr="7d3bf719-950d-46ba-b9d9-f2123a3736a9"/>
          <p:cNvPicPr>
            <a:picLocks noChangeAspect="1"/>
          </p:cNvPicPr>
          <p:nvPr/>
        </p:nvPicPr>
        <p:blipFill>
          <a:blip r:embed="rId9"/>
          <a:stretch>
            <a:fillRect/>
          </a:stretch>
        </p:blipFill>
        <p:spPr>
          <a:xfrm>
            <a:off x="8069580" y="43180"/>
            <a:ext cx="2793365" cy="199263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334010" y="1167765"/>
            <a:ext cx="11857355" cy="3784600"/>
          </a:xfrm>
          <a:prstGeom prst="rect">
            <a:avLst/>
          </a:prstGeom>
          <a:noFill/>
          <a:ln w="0" cap="flat">
            <a:noFill/>
            <a:prstDash val="solid"/>
            <a:miter lim="0"/>
          </a:ln>
        </p:spPr>
        <p:txBody>
          <a:bodyPr vert="horz" wrap="square" lIns="0" tIns="0" rIns="0" bIns="0"/>
          <a:lstStyle/>
          <a:p>
            <a:pPr algn="l" rtl="0" eaLnBrk="0">
              <a:lnSpc>
                <a:spcPct val="100000"/>
              </a:lnSpc>
            </a:pPr>
            <a:r>
              <a:rPr lang="en-US" sz="2800" b="1" kern="0" spc="-140" dirty="0">
                <a:solidFill>
                  <a:schemeClr val="tx1">
                    <a:alpha val="100000"/>
                  </a:schemeClr>
                </a:solidFill>
                <a:latin typeface="Times New Roman" panose="02020503050405090304" charset="0"/>
                <a:ea typeface="仿宋" charset="0"/>
                <a:cs typeface="Times New Roman" panose="02020503050405090304" charset="0"/>
              </a:rPr>
              <a:t>Course: </a:t>
            </a:r>
            <a:r>
              <a:rPr lang="en-US" sz="2800" kern="0" spc="-140" dirty="0">
                <a:solidFill>
                  <a:schemeClr val="tx1">
                    <a:alpha val="100000"/>
                  </a:schemeClr>
                </a:solidFill>
                <a:latin typeface="Times New Roman" panose="02020503050405090304" charset="0"/>
                <a:ea typeface="仿宋" charset="0"/>
                <a:cs typeface="Times New Roman" panose="02020503050405090304" charset="0"/>
              </a:rPr>
              <a:t>Advanced Machine Learning</a:t>
            </a: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r>
              <a:rPr lang="en-US" sz="2800" b="1" kern="0" spc="-140" dirty="0">
                <a:solidFill>
                  <a:schemeClr val="tx1">
                    <a:alpha val="100000"/>
                  </a:schemeClr>
                </a:solidFill>
                <a:latin typeface="Times New Roman" panose="02020503050405090304" charset="0"/>
                <a:ea typeface="仿宋" charset="0"/>
                <a:cs typeface="Times New Roman" panose="02020503050405090304" charset="0"/>
              </a:rPr>
              <a:t>Instructor</a:t>
            </a:r>
            <a:r>
              <a:rPr lang="en-US" sz="2800" b="1" kern="0" spc="-140" dirty="0">
                <a:solidFill>
                  <a:schemeClr val="tx1">
                    <a:alpha val="100000"/>
                  </a:schemeClr>
                </a:solidFill>
                <a:latin typeface="Times New Roman" panose="02020503050405090304" charset="0"/>
                <a:ea typeface="仿宋" charset="0"/>
                <a:cs typeface="Times New Roman" panose="02020503050405090304" charset="0"/>
              </a:rPr>
              <a:t>s: </a:t>
            </a:r>
            <a:r>
              <a:rPr lang="en-US" sz="2800" kern="0" spc="-140" dirty="0">
                <a:solidFill>
                  <a:schemeClr val="tx1">
                    <a:alpha val="100000"/>
                  </a:schemeClr>
                </a:solidFill>
                <a:latin typeface="Times New Roman" panose="02020503050405090304" charset="0"/>
                <a:ea typeface="仿宋" charset="0"/>
                <a:cs typeface="Times New Roman" panose="02020503050405090304" charset="0"/>
              </a:rPr>
              <a:t>Xianming Liu (</a:t>
            </a:r>
            <a:r>
              <a:rPr lang="en-US" altLang="zh-CN"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csxm@hit.edu.cn</a:t>
            </a:r>
            <a:r>
              <a:rPr lang="en-US" sz="2800" kern="0" spc="-140" dirty="0">
                <a:solidFill>
                  <a:schemeClr val="tx1">
                    <a:alpha val="100000"/>
                  </a:schemeClr>
                </a:solidFill>
                <a:latin typeface="Times New Roman" panose="02020503050405090304" charset="0"/>
                <a:ea typeface="仿宋" charset="0"/>
                <a:cs typeface="Times New Roman" panose="02020503050405090304" charset="0"/>
              </a:rPr>
              <a:t>)，</a:t>
            </a:r>
            <a:r>
              <a:rPr lang="en-US"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Xiang Deng  (</a:t>
            </a:r>
            <a:r>
              <a:rPr lang="en-US" altLang="zh-CN"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dengxiang@hit.edu.cn</a:t>
            </a:r>
            <a:r>
              <a:rPr lang="en-US" sz="2800" kern="0" spc="-140" dirty="0">
                <a:solidFill>
                  <a:schemeClr val="tx1">
                    <a:alpha val="100000"/>
                  </a:schemeClr>
                </a:solidFill>
                <a:latin typeface="Times New Roman" panose="02020503050405090304" charset="0"/>
                <a:ea typeface="仿宋" charset="0"/>
                <a:cs typeface="Times New Roman" panose="02020503050405090304" charset="0"/>
                <a:sym typeface="+mn-ea"/>
              </a:rPr>
              <a:t>)</a:t>
            </a: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endParaRPr lang="en-US" sz="2800" kern="0" spc="-140" dirty="0">
              <a:solidFill>
                <a:schemeClr val="tx1">
                  <a:alpha val="100000"/>
                </a:schemeClr>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2800" b="1" dirty="0">
                <a:solidFill>
                  <a:schemeClr val="tx1"/>
                </a:solidFill>
                <a:latin typeface="Times New Roman" panose="02020503050405090304" charset="0"/>
                <a:ea typeface="仿宋" charset="0"/>
                <a:cs typeface="Times New Roman" panose="02020503050405090304" charset="0"/>
              </a:rPr>
              <a:t>Grading Policy:</a:t>
            </a:r>
            <a:endParaRPr lang="en-US" altLang="zh-CN" sz="2800" b="1" dirty="0">
              <a:solidFill>
                <a:schemeClr val="tx1"/>
              </a:solidFill>
              <a:latin typeface="Times New Roman" panose="02020503050405090304" charset="0"/>
              <a:ea typeface="仿宋" charset="0"/>
              <a:cs typeface="Times New Roman" panose="02020503050405090304" charset="0"/>
            </a:endParaRPr>
          </a:p>
          <a:p>
            <a:pPr algn="l" rtl="0" eaLnBrk="0">
              <a:lnSpc>
                <a:spcPct val="100000"/>
              </a:lnSpc>
            </a:pPr>
            <a:r>
              <a:rPr lang="en-US" altLang="zh-CN" sz="2800" dirty="0">
                <a:solidFill>
                  <a:schemeClr val="tx1"/>
                </a:solidFill>
                <a:latin typeface="Times New Roman" panose="02020503050405090304" charset="0"/>
                <a:ea typeface="仿宋" charset="0"/>
                <a:cs typeface="Times New Roman" panose="02020503050405090304" charset="0"/>
              </a:rPr>
              <a:t>The course will be graded based participation (10%), homework (40%), and a course project (50%).</a:t>
            </a:r>
            <a:endParaRPr lang="en-US" altLang="zh-CN" sz="2800" dirty="0">
              <a:solidFill>
                <a:schemeClr val="tx1"/>
              </a:solidFill>
              <a:latin typeface="Times New Roman" panose="02020503050405090304" charset="0"/>
              <a:ea typeface="仿宋" charset="0"/>
              <a:cs typeface="Times New Roman" panose="02020503050405090304" charset="0"/>
            </a:endParaRPr>
          </a:p>
        </p:txBody>
      </p:sp>
      <p:sp>
        <p:nvSpPr>
          <p:cNvPr id="4" name="path 4"/>
          <p:cNvSpPr/>
          <p:nvPr/>
        </p:nvSpPr>
        <p:spPr>
          <a:xfrm>
            <a:off x="3705605" y="4829428"/>
            <a:ext cx="4553587" cy="278893"/>
          </a:xfrm>
          <a:custGeom>
            <a:avLst/>
            <a:gdLst/>
            <a:ahLst/>
            <a:cxnLst/>
            <a:rect l="0" t="0" r="0" b="0"/>
            <a:pathLst>
              <a:path w="7171" h="439">
                <a:moveTo>
                  <a:pt x="15" y="15"/>
                </a:moveTo>
                <a:lnTo>
                  <a:pt x="15" y="15"/>
                </a:lnTo>
                <a:lnTo>
                  <a:pt x="15" y="15"/>
                </a:lnTo>
                <a:lnTo>
                  <a:pt x="15" y="15"/>
                </a:lnTo>
                <a:lnTo>
                  <a:pt x="15" y="15"/>
                </a:lnTo>
                <a:lnTo>
                  <a:pt x="15" y="15"/>
                </a:lnTo>
                <a:lnTo>
                  <a:pt x="15" y="15"/>
                </a:lnTo>
                <a:lnTo>
                  <a:pt x="15" y="15"/>
                </a:lnTo>
                <a:lnTo>
                  <a:pt x="15" y="15"/>
                </a:lnTo>
                <a:lnTo>
                  <a:pt x="15" y="30"/>
                </a:lnTo>
                <a:lnTo>
                  <a:pt x="15" y="30"/>
                </a:lnTo>
                <a:moveTo>
                  <a:pt x="7155" y="424"/>
                </a:moveTo>
                <a:lnTo>
                  <a:pt x="7155" y="424"/>
                </a:lnTo>
                <a:lnTo>
                  <a:pt x="7156" y="424"/>
                </a:lnTo>
              </a:path>
            </a:pathLst>
          </a:custGeom>
          <a:noFill/>
          <a:ln w="19051" cap="rnd">
            <a:solidFill>
              <a:srgbClr val="FF0000"/>
            </a:solidFill>
            <a:prstDash val="solid"/>
            <a:round/>
          </a:ln>
        </p:spPr>
        <p:txBody>
          <a:bodyPr rtlCol="0"/>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66229" y="1061346"/>
            <a:ext cx="7880633" cy="1389177"/>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800" dirty="0">
                <a:latin typeface="+mn-lt"/>
                <a:ea typeface="+mn-ea"/>
              </a:rPr>
              <a:t>The ranking quality reflects the learner’s “expected generalization ability” for different tasks or the generalization ability for “typical cases”. The Receiver Operating Characteristics (ROC) curve follows this idea to measure the generalization ability of learners.</a:t>
            </a:r>
            <a:endParaRPr lang="zh-CN" altLang="en-US" sz="1800" dirty="0">
              <a:latin typeface="+mn-lt"/>
              <a:ea typeface="+mn-ea"/>
            </a:endParaRPr>
          </a:p>
        </p:txBody>
      </p:sp>
      <p:sp>
        <p:nvSpPr>
          <p:cNvPr id="12" name="内容占位符 2"/>
          <p:cNvSpPr txBox="1"/>
          <p:nvPr/>
        </p:nvSpPr>
        <p:spPr>
          <a:xfrm>
            <a:off x="4298332" y="2304966"/>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509429" y="2477110"/>
                <a:ext cx="7437433" cy="3839845"/>
              </a:xfrm>
              <a:prstGeom prst="rect">
                <a:avLst/>
              </a:prstGeom>
              <a:noFill/>
            </p:spPr>
            <p:txBody>
              <a:bodyPr wrap="square" rtlCol="0">
                <a:spAutoFit/>
              </a:bodyPr>
              <a:lstStyle/>
              <a:p>
                <a:r>
                  <a:rPr lang="en-US" altLang="zh-CN" dirty="0"/>
                  <a:t>The plotting process is as follows: given </a:t>
                </a:r>
                <a14:m>
                  <m:oMath xmlns:m="http://schemas.openxmlformats.org/officeDocument/2006/math">
                    <m:sSup>
                      <m:sSupPr>
                        <m:ctrlPr>
                          <a:rPr lang="en-US" altLang="zh-CN" i="1" smtClean="0">
                            <a:latin typeface="Cambria Math" panose="02040503050406030204" charset="0"/>
                          </a:rPr>
                        </m:ctrlPr>
                      </m:sSupPr>
                      <m:e>
                        <m:r>
                          <a:rPr lang="en-US" altLang="zh-CN" b="0" i="1" smtClean="0">
                            <a:latin typeface="Cambria Math" panose="02040503050406030204" charset="0"/>
                          </a:rPr>
                          <m:t>𝑚</m:t>
                        </m:r>
                      </m:e>
                      <m:sup>
                        <m:r>
                          <a:rPr lang="en-US" altLang="zh-CN" b="0" i="1" smtClean="0">
                            <a:latin typeface="Cambria Math" panose="02040503050406030204" charset="0"/>
                          </a:rPr>
                          <m:t>+</m:t>
                        </m:r>
                      </m:sup>
                    </m:sSup>
                  </m:oMath>
                </a14:m>
                <a:r>
                  <a:rPr lang="en-US" altLang="zh-CN" dirty="0"/>
                  <a:t> positive samples and </a:t>
                </a:r>
                <a14:m>
                  <m:oMath xmlns:m="http://schemas.openxmlformats.org/officeDocument/2006/math">
                    <m:sSup>
                      <m:sSupPr>
                        <m:ctrlPr>
                          <a:rPr lang="en-US" altLang="zh-CN" i="1" dirty="0" smtClean="0">
                            <a:latin typeface="Cambria Math" panose="02040503050406030204" charset="0"/>
                          </a:rPr>
                        </m:ctrlPr>
                      </m:sSupPr>
                      <m:e>
                        <m:r>
                          <a:rPr lang="en-US" altLang="zh-CN" b="0" i="1" dirty="0" smtClean="0">
                            <a:latin typeface="Cambria Math" panose="02040503050406030204" charset="0"/>
                          </a:rPr>
                          <m:t>𝑚</m:t>
                        </m:r>
                      </m:e>
                      <m:sup>
                        <m:r>
                          <a:rPr lang="en-US" altLang="zh-CN" b="0" i="1" dirty="0" smtClean="0">
                            <a:latin typeface="Cambria Math" panose="02040503050406030204" charset="0"/>
                          </a:rPr>
                          <m:t>−</m:t>
                        </m:r>
                      </m:sup>
                    </m:sSup>
                  </m:oMath>
                </a14:m>
                <a:r>
                  <a:rPr lang="en-US" altLang="zh-CN" dirty="0"/>
                  <a:t> negative samples, we first sort all samples by the learner’s predictions, and then set the threshold to maximum, that is, predicting all samples as negative. At this moment, both TPR and FPR are </a:t>
                </a:r>
                <a14:m>
                  <m:oMath xmlns:m="http://schemas.openxmlformats.org/officeDocument/2006/math">
                    <m:r>
                      <a:rPr lang="en-US" altLang="zh-CN" i="1" dirty="0" smtClean="0">
                        <a:latin typeface="Cambria Math" panose="02040503050406030204" charset="0"/>
                      </a:rPr>
                      <m:t>0</m:t>
                    </m:r>
                  </m:oMath>
                </a14:m>
                <a:r>
                  <a:rPr lang="en-US" altLang="zh-CN" dirty="0"/>
                  <a:t>, so we mark at coordinate </a:t>
                </a:r>
                <a14:m>
                  <m:oMath xmlns:m="http://schemas.openxmlformats.org/officeDocument/2006/math">
                    <m:r>
                      <a:rPr lang="en-US" altLang="zh-CN" i="1" dirty="0" smtClean="0">
                        <a:latin typeface="Cambria Math" panose="02040503050406030204" charset="0"/>
                      </a:rPr>
                      <m:t>(</m:t>
                    </m:r>
                    <m:r>
                      <a:rPr lang="en-US" altLang="zh-CN" i="1" dirty="0" smtClean="0">
                        <a:latin typeface="Cambria Math" panose="02040503050406030204" charset="0"/>
                      </a:rPr>
                      <m:t>0</m:t>
                    </m:r>
                    <m:r>
                      <a:rPr lang="en-US" altLang="zh-CN" i="1" dirty="0" smtClean="0">
                        <a:latin typeface="Cambria Math" panose="02040503050406030204" charset="0"/>
                      </a:rPr>
                      <m:t>, </m:t>
                    </m:r>
                    <m:r>
                      <a:rPr lang="en-US" altLang="zh-CN" i="1" dirty="0" smtClean="0">
                        <a:latin typeface="Cambria Math" panose="02040503050406030204" charset="0"/>
                      </a:rPr>
                      <m:t>0</m:t>
                    </m:r>
                    <m:r>
                      <a:rPr lang="en-US" altLang="zh-CN" i="1" dirty="0" smtClean="0">
                        <a:latin typeface="Cambria Math" panose="02040503050406030204" charset="0"/>
                      </a:rPr>
                      <m:t>)</m:t>
                    </m:r>
                  </m:oMath>
                </a14:m>
                <a:r>
                  <a:rPr lang="en-US" altLang="zh-CN" dirty="0"/>
                  <a:t>. Then, we gradually decrease the threshold to the predicted value of each sample along the sorted list, that is, the samples are classified as positive successively. Let </a:t>
                </a:r>
                <a14:m>
                  <m:oMath xmlns:m="http://schemas.openxmlformats.org/officeDocument/2006/math">
                    <m:r>
                      <a:rPr lang="en-US" altLang="zh-CN" i="1" dirty="0" smtClean="0">
                        <a:latin typeface="Cambria Math" panose="02040503050406030204" charset="0"/>
                      </a:rPr>
                      <m:t>(</m:t>
                    </m:r>
                    <m:r>
                      <a:rPr lang="en-US" altLang="zh-CN" i="1" dirty="0" smtClean="0">
                        <a:latin typeface="Cambria Math" panose="02040503050406030204" charset="0"/>
                      </a:rPr>
                      <m:t>𝑥</m:t>
                    </m:r>
                    <m:r>
                      <a:rPr lang="en-US" altLang="zh-CN" i="1" dirty="0" smtClean="0">
                        <a:latin typeface="Cambria Math" panose="02040503050406030204" charset="0"/>
                      </a:rPr>
                      <m:t>, </m:t>
                    </m:r>
                    <m:r>
                      <a:rPr lang="en-US" altLang="zh-CN" i="1" dirty="0" smtClean="0">
                        <a:latin typeface="Cambria Math" panose="02040503050406030204" charset="0"/>
                      </a:rPr>
                      <m:t>𝑦</m:t>
                    </m:r>
                    <m:r>
                      <a:rPr lang="en-US" altLang="zh-CN" i="1" dirty="0" smtClean="0">
                        <a:latin typeface="Cambria Math" panose="02040503050406030204" charset="0"/>
                      </a:rPr>
                      <m:t>) </m:t>
                    </m:r>
                  </m:oMath>
                </a14:m>
                <a:r>
                  <a:rPr lang="en-US" altLang="zh-CN" dirty="0"/>
                  <a:t>denote the previous coordinate, we put a mark at </a:t>
                </a:r>
                <a14:m>
                  <m:oMath xmlns:m="http://schemas.openxmlformats.org/officeDocument/2006/math">
                    <m:r>
                      <a:rPr lang="en-US" altLang="zh-CN" b="0" i="1" smtClean="0">
                        <a:latin typeface="Cambria Math" panose="02040503050406030204" charset="0"/>
                      </a:rPr>
                      <m:t>(</m:t>
                    </m:r>
                    <m:r>
                      <a:rPr lang="en-US" altLang="zh-CN" b="0" i="1" smtClean="0">
                        <a:latin typeface="Cambria Math" panose="02040503050406030204" charset="0"/>
                      </a:rPr>
                      <m:t>𝑥</m:t>
                    </m:r>
                    <m:r>
                      <a:rPr lang="en-US" altLang="zh-CN" b="0" i="1" smtClean="0">
                        <a:latin typeface="Cambria Math" panose="02040503050406030204" charset="0"/>
                      </a:rPr>
                      <m:t>,</m:t>
                    </m:r>
                    <m:r>
                      <a:rPr lang="en-US" altLang="zh-CN" b="0" i="1" smtClean="0">
                        <a:latin typeface="Cambria Math" panose="02040503050406030204" charset="0"/>
                      </a:rPr>
                      <m:t>𝑦</m:t>
                    </m:r>
                    <m:r>
                      <a:rPr lang="en-US" altLang="zh-CN" b="0" i="1" smtClean="0">
                        <a:latin typeface="Cambria Math" panose="02040503050406030204" charset="0"/>
                      </a:rPr>
                      <m:t>+</m:t>
                    </m:r>
                    <m:f>
                      <m:fPr>
                        <m:ctrlPr>
                          <a:rPr lang="en-US" altLang="zh-CN" b="0" i="1" smtClean="0">
                            <a:latin typeface="Cambria Math" panose="02040503050406030204" charset="0"/>
                          </a:rPr>
                        </m:ctrlPr>
                      </m:fPr>
                      <m:num>
                        <m:r>
                          <a:rPr lang="en-US" altLang="zh-CN" b="0" i="1" smtClean="0">
                            <a:latin typeface="Cambria Math" panose="02040503050406030204" charset="0"/>
                          </a:rPr>
                          <m:t>1</m:t>
                        </m:r>
                      </m:num>
                      <m:den>
                        <m:sSup>
                          <m:sSupPr>
                            <m:ctrlPr>
                              <a:rPr lang="en-US" altLang="zh-CN" b="0" i="1" smtClean="0">
                                <a:latin typeface="Cambria Math" panose="02040503050406030204" charset="0"/>
                              </a:rPr>
                            </m:ctrlPr>
                          </m:sSupPr>
                          <m:e>
                            <m:r>
                              <a:rPr lang="en-US" altLang="zh-CN" b="0" i="1" smtClean="0">
                                <a:latin typeface="Cambria Math" panose="02040503050406030204" charset="0"/>
                              </a:rPr>
                              <m:t>𝑚</m:t>
                            </m:r>
                          </m:e>
                          <m:sup>
                            <m:r>
                              <a:rPr lang="en-US" altLang="zh-CN" b="0" i="1" smtClean="0">
                                <a:latin typeface="Cambria Math" panose="02040503050406030204" charset="0"/>
                              </a:rPr>
                              <m:t>+</m:t>
                            </m:r>
                          </m:sup>
                        </m:sSup>
                      </m:den>
                    </m:f>
                    <m:r>
                      <a:rPr lang="en-US" altLang="zh-CN" b="0" i="1" smtClean="0">
                        <a:latin typeface="Cambria Math" panose="02040503050406030204" charset="0"/>
                      </a:rPr>
                      <m:t>)</m:t>
                    </m:r>
                  </m:oMath>
                </a14:m>
                <a:r>
                  <a:rPr lang="en-US" altLang="zh-CN" dirty="0"/>
                  <a:t> if the current samples is true positive, and we put a mark at </a:t>
                </a:r>
                <a14:m>
                  <m:oMath xmlns:m="http://schemas.openxmlformats.org/officeDocument/2006/math">
                    <m:r>
                      <a:rPr lang="en-US" altLang="zh-CN" b="0" i="1" smtClean="0">
                        <a:latin typeface="Cambria Math" panose="02040503050406030204" charset="0"/>
                      </a:rPr>
                      <m:t>(</m:t>
                    </m:r>
                    <m:r>
                      <a:rPr lang="en-US" altLang="zh-CN" b="0" i="1" smtClean="0">
                        <a:latin typeface="Cambria Math" panose="02040503050406030204" charset="0"/>
                      </a:rPr>
                      <m:t>𝑥</m:t>
                    </m:r>
                    <m:r>
                      <a:rPr lang="en-US" altLang="zh-CN" b="0" i="1" smtClean="0">
                        <a:latin typeface="Cambria Math" panose="02040503050406030204" charset="0"/>
                      </a:rPr>
                      <m:t>+</m:t>
                    </m:r>
                    <m:f>
                      <m:fPr>
                        <m:ctrlPr>
                          <a:rPr lang="en-US" altLang="zh-CN" b="0" i="1" smtClean="0">
                            <a:latin typeface="Cambria Math" panose="02040503050406030204" charset="0"/>
                          </a:rPr>
                        </m:ctrlPr>
                      </m:fPr>
                      <m:num>
                        <m:r>
                          <a:rPr lang="en-US" altLang="zh-CN" b="0" i="1" smtClean="0">
                            <a:latin typeface="Cambria Math" panose="02040503050406030204" charset="0"/>
                          </a:rPr>
                          <m:t>1</m:t>
                        </m:r>
                      </m:num>
                      <m:den>
                        <m:sSup>
                          <m:sSupPr>
                            <m:ctrlPr>
                              <a:rPr lang="en-US" altLang="zh-CN" b="0" i="1" smtClean="0">
                                <a:latin typeface="Cambria Math" panose="02040503050406030204" charset="0"/>
                              </a:rPr>
                            </m:ctrlPr>
                          </m:sSupPr>
                          <m:e>
                            <m:r>
                              <a:rPr lang="en-US" altLang="zh-CN" b="0" i="1" smtClean="0">
                                <a:latin typeface="Cambria Math" panose="02040503050406030204" charset="0"/>
                              </a:rPr>
                              <m:t>𝑚</m:t>
                            </m:r>
                          </m:e>
                          <m:sup>
                            <m:r>
                              <a:rPr lang="en-US" altLang="zh-CN" b="0" i="1" smtClean="0">
                                <a:latin typeface="Cambria Math" panose="02040503050406030204" charset="0"/>
                              </a:rPr>
                              <m:t>−</m:t>
                            </m:r>
                          </m:sup>
                        </m:sSup>
                      </m:den>
                    </m:f>
                    <m:r>
                      <a:rPr lang="en-US" altLang="zh-CN" b="0" i="1" smtClean="0">
                        <a:latin typeface="Cambria Math" panose="02040503050406030204" charset="0"/>
                      </a:rPr>
                      <m:t>,</m:t>
                    </m:r>
                    <m:r>
                      <a:rPr lang="en-US" altLang="zh-CN" b="0" i="1" smtClean="0">
                        <a:latin typeface="Cambria Math" panose="02040503050406030204" charset="0"/>
                      </a:rPr>
                      <m:t>𝑦</m:t>
                    </m:r>
                    <m:r>
                      <a:rPr lang="en-US" altLang="zh-CN" b="0" i="1" smtClean="0">
                        <a:latin typeface="Cambria Math" panose="02040503050406030204" charset="0"/>
                      </a:rPr>
                      <m:t>)</m:t>
                    </m:r>
                  </m:oMath>
                </a14:m>
                <a:r>
                  <a:rPr lang="en-US" altLang="zh-CN" dirty="0"/>
                  <a:t>if the current samples is false positive. By connecting all adjacent marked points, we have the ROC curve.</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509429" y="2477110"/>
                <a:ext cx="7437433" cy="3839845"/>
              </a:xfrm>
              <a:prstGeom prst="rect">
                <a:avLst/>
              </a:prstGeom>
              <a:blipFill rotWithShape="1">
                <a:blip r:embed="rId1"/>
                <a:stretch>
                  <a:fillRect l="-2" t="-16" r="6" b="16"/>
                </a:stretch>
              </a:blipFill>
            </p:spPr>
            <p:txBody>
              <a:bodyPr/>
              <a:lstStyle/>
              <a:p>
                <a:r>
                  <a:rPr lang="zh-CN" altLang="en-US">
                    <a:noFill/>
                  </a:rPr>
                  <a:t> </a:t>
                </a:r>
              </a:p>
            </p:txBody>
          </p:sp>
        </mc:Fallback>
      </mc:AlternateContent>
      <p:pic>
        <p:nvPicPr>
          <p:cNvPr id="3" name="图片 2" descr="26922a84-5803-40cf-8f8a-c938fe7cb242"/>
          <p:cNvPicPr>
            <a:picLocks noChangeAspect="1"/>
          </p:cNvPicPr>
          <p:nvPr/>
        </p:nvPicPr>
        <p:blipFill>
          <a:blip r:embed="rId2"/>
          <a:stretch>
            <a:fillRect/>
          </a:stretch>
        </p:blipFill>
        <p:spPr>
          <a:xfrm>
            <a:off x="8892540" y="2225675"/>
            <a:ext cx="2346960" cy="1280160"/>
          </a:xfrm>
          <a:prstGeom prst="rect">
            <a:avLst/>
          </a:prstGeom>
        </p:spPr>
      </p:pic>
      <p:pic>
        <p:nvPicPr>
          <p:cNvPr id="6" name="图片 5"/>
          <p:cNvPicPr>
            <a:picLocks noChangeAspect="1"/>
          </p:cNvPicPr>
          <p:nvPr/>
        </p:nvPicPr>
        <p:blipFill>
          <a:blip r:embed="rId3"/>
          <a:stretch>
            <a:fillRect/>
          </a:stretch>
        </p:blipFill>
        <p:spPr>
          <a:xfrm>
            <a:off x="7785100" y="589915"/>
            <a:ext cx="3970020" cy="1512570"/>
          </a:xfrm>
          <a:prstGeom prst="rect">
            <a:avLst/>
          </a:prstGeom>
        </p:spPr>
      </p:pic>
      <p:pic>
        <p:nvPicPr>
          <p:cNvPr id="8" name="图片 7" descr="de31ac5d-7317-467f-bf8d-0d9060bef8c8"/>
          <p:cNvPicPr>
            <a:picLocks noChangeAspect="1"/>
          </p:cNvPicPr>
          <p:nvPr/>
        </p:nvPicPr>
        <p:blipFill>
          <a:blip r:embed="rId4"/>
          <a:stretch>
            <a:fillRect/>
          </a:stretch>
        </p:blipFill>
        <p:spPr>
          <a:xfrm>
            <a:off x="8044815" y="3783965"/>
            <a:ext cx="3710305" cy="622300"/>
          </a:xfrm>
          <a:prstGeom prst="rect">
            <a:avLst/>
          </a:prstGeom>
        </p:spPr>
      </p:pic>
      <p:pic>
        <p:nvPicPr>
          <p:cNvPr id="9" name="图片 8" descr="a7f958f8-c766-4d62-8da8-356b11cc6aeb"/>
          <p:cNvPicPr>
            <a:picLocks noChangeAspect="1"/>
          </p:cNvPicPr>
          <p:nvPr/>
        </p:nvPicPr>
        <p:blipFill>
          <a:blip r:embed="rId5"/>
          <a:stretch>
            <a:fillRect/>
          </a:stretch>
        </p:blipFill>
        <p:spPr>
          <a:xfrm>
            <a:off x="8975725" y="4583430"/>
            <a:ext cx="2099945" cy="2036445"/>
          </a:xfrm>
          <a:prstGeom prst="rect">
            <a:avLst/>
          </a:prstGeom>
        </p:spPr>
      </p:pic>
    </p:spTree>
  </p:cSld>
  <p:clrMapOvr>
    <a:masterClrMapping/>
  </p:clrMapOvr>
  <p:timing>
    <p:tnLst>
      <p:par>
        <p:cTn id="1" dur="indefinite" restart="never" nodeType="tmRoot"/>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a:t>
            </a:r>
            <a:endParaRPr lang="zh-CN" altLang="en-US" dirty="0"/>
          </a:p>
        </p:txBody>
      </p:sp>
      <p:sp>
        <p:nvSpPr>
          <p:cNvPr id="13" name="内容占位符 2"/>
          <p:cNvSpPr txBox="1"/>
          <p:nvPr/>
        </p:nvSpPr>
        <p:spPr>
          <a:xfrm>
            <a:off x="1784350" y="1159363"/>
            <a:ext cx="7963515" cy="1172727"/>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600" dirty="0">
                <a:latin typeface="+mn-lt"/>
                <a:ea typeface="+mn-ea"/>
              </a:rPr>
              <a:t>Learner A is better than learner B if A’s ROC curve entirely encloses B’s ROC curve; However, when there exist intersections, no learner is</a:t>
            </a:r>
            <a:r>
              <a:rPr lang="zh-CN" altLang="en-US" sz="1600" dirty="0">
                <a:latin typeface="+mn-lt"/>
                <a:ea typeface="+mn-ea"/>
              </a:rPr>
              <a:t> </a:t>
            </a:r>
            <a:r>
              <a:rPr lang="en-US" altLang="zh-CN" sz="1600" dirty="0">
                <a:latin typeface="+mn-lt"/>
                <a:ea typeface="+mn-ea"/>
              </a:rPr>
              <a:t>generally better than the other. One way of comparing intersected ROC curves is to calculate the areas under the ROC curves, that is, Area Under ROC Curve (AUC).</a:t>
            </a:r>
            <a:endParaRPr lang="zh-CN" altLang="en-US" sz="1600" dirty="0">
              <a:latin typeface="+mn-lt"/>
              <a:ea typeface="+mn-ea"/>
            </a:endParaRPr>
          </a:p>
        </p:txBody>
      </p:sp>
      <p:sp>
        <p:nvSpPr>
          <p:cNvPr id="12" name="内容占位符 2"/>
          <p:cNvSpPr txBox="1"/>
          <p:nvPr/>
        </p:nvSpPr>
        <p:spPr>
          <a:xfrm>
            <a:off x="58125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mc:AlternateContent xmlns:mc="http://schemas.openxmlformats.org/markup-compatibility/2006">
        <mc:Choice xmlns:a14="http://schemas.microsoft.com/office/drawing/2010/main" Requires="a14">
          <p:sp>
            <p:nvSpPr>
              <p:cNvPr id="14" name="TextBox 13"/>
              <p:cNvSpPr txBox="1"/>
              <p:nvPr/>
            </p:nvSpPr>
            <p:spPr>
              <a:xfrm>
                <a:off x="5703749" y="2581571"/>
                <a:ext cx="4585358" cy="1407160"/>
              </a:xfrm>
              <a:prstGeom prst="rect">
                <a:avLst/>
              </a:prstGeom>
              <a:noFill/>
            </p:spPr>
            <p:txBody>
              <a:bodyPr wrap="square" rtlCol="0">
                <a:spAutoFit/>
              </a:bodyPr>
              <a:lstStyle/>
              <a:p>
                <a:r>
                  <a:rPr lang="en-US" altLang="zh-CN" sz="1600" dirty="0"/>
                  <a:t>Suppose that the ROC curve is obtained by sequentially connecting the points </a:t>
                </a:r>
                <a14:m>
                  <m:oMath xmlns:m="http://schemas.openxmlformats.org/officeDocument/2006/math">
                    <m:r>
                      <a:rPr lang="en-US" altLang="zh-CN" sz="1600" i="1" dirty="0" smtClean="0">
                        <a:latin typeface="Cambria Math" panose="02040503050406030204" charset="0"/>
                      </a:rPr>
                      <m:t>{(</m:t>
                    </m:r>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𝑥</m:t>
                        </m:r>
                      </m:e>
                      <m:sub>
                        <m:r>
                          <a:rPr lang="en-US" altLang="zh-CN" sz="1600" b="0" i="1" dirty="0" smtClean="0">
                            <a:latin typeface="Cambria Math" panose="02040503050406030204" charset="0"/>
                          </a:rPr>
                          <m:t>1</m:t>
                        </m:r>
                      </m:sub>
                    </m:sSub>
                    <m:r>
                      <a:rPr lang="en-US" altLang="zh-CN" sz="1600" i="1" dirty="0" smtClean="0">
                        <a:latin typeface="Cambria Math" panose="02040503050406030204" charset="0"/>
                      </a:rPr>
                      <m:t>, </m:t>
                    </m:r>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𝑦</m:t>
                        </m:r>
                      </m:e>
                      <m:sub>
                        <m:r>
                          <a:rPr lang="en-US" altLang="zh-CN" sz="1600" b="0" i="1" dirty="0" smtClean="0">
                            <a:latin typeface="Cambria Math" panose="02040503050406030204" charset="0"/>
                          </a:rPr>
                          <m:t>1</m:t>
                        </m:r>
                      </m:sub>
                    </m:sSub>
                    <m:r>
                      <a:rPr lang="en-US" altLang="zh-CN" sz="1600" i="1" dirty="0" smtClean="0">
                        <a:latin typeface="Cambria Math" panose="02040503050406030204" charset="0"/>
                      </a:rPr>
                      <m:t>), (</m:t>
                    </m:r>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𝑥</m:t>
                        </m:r>
                      </m:e>
                      <m:sub>
                        <m:r>
                          <a:rPr lang="en-US" altLang="zh-CN" sz="1600" b="0" i="1" dirty="0" smtClean="0">
                            <a:latin typeface="Cambria Math" panose="02040503050406030204" charset="0"/>
                          </a:rPr>
                          <m:t>2</m:t>
                        </m:r>
                      </m:sub>
                    </m:sSub>
                    <m:r>
                      <a:rPr lang="en-US" altLang="zh-CN" sz="1600" i="1" dirty="0" smtClean="0">
                        <a:latin typeface="Cambria Math" panose="02040503050406030204" charset="0"/>
                      </a:rPr>
                      <m:t>, </m:t>
                    </m:r>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𝑦</m:t>
                        </m:r>
                      </m:e>
                      <m:sub>
                        <m:r>
                          <a:rPr lang="en-US" altLang="zh-CN" sz="1600" b="0" i="1" dirty="0" smtClean="0">
                            <a:latin typeface="Cambria Math" panose="02040503050406030204" charset="0"/>
                          </a:rPr>
                          <m:t>2</m:t>
                        </m:r>
                      </m:sub>
                    </m:sSub>
                    <m:r>
                      <a:rPr lang="en-US" altLang="zh-CN" sz="1600" i="1" dirty="0" smtClean="0">
                        <a:latin typeface="Cambria Math" panose="02040503050406030204" charset="0"/>
                      </a:rPr>
                      <m:t>), </m:t>
                    </m:r>
                    <m:r>
                      <a:rPr lang="en-US" altLang="zh-CN" sz="1600" b="0" i="1" dirty="0" smtClean="0">
                        <a:latin typeface="Cambria Math" panose="02040503050406030204" charset="0"/>
                      </a:rPr>
                      <m:t>…</m:t>
                    </m:r>
                    <m:r>
                      <a:rPr lang="en-US" altLang="zh-CN" sz="1600" i="1" dirty="0" smtClean="0">
                        <a:latin typeface="Cambria Math" panose="02040503050406030204" charset="0"/>
                      </a:rPr>
                      <m:t>, (</m:t>
                    </m:r>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𝑥</m:t>
                        </m:r>
                      </m:e>
                      <m:sub>
                        <m:r>
                          <a:rPr lang="en-US" altLang="zh-CN" sz="1600" b="0" i="1" dirty="0" smtClean="0">
                            <a:latin typeface="Cambria Math" panose="02040503050406030204" charset="0"/>
                          </a:rPr>
                          <m:t>𝑚</m:t>
                        </m:r>
                      </m:sub>
                    </m:sSub>
                    <m:r>
                      <a:rPr lang="en-US" altLang="zh-CN" sz="1600" i="1" dirty="0">
                        <a:latin typeface="Cambria Math" panose="02040503050406030204" charset="0"/>
                      </a:rPr>
                      <m:t>, </m:t>
                    </m:r>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𝑦</m:t>
                        </m:r>
                      </m:e>
                      <m:sub>
                        <m:r>
                          <a:rPr lang="en-US" altLang="zh-CN" sz="1600" b="0" i="1" dirty="0" smtClean="0">
                            <a:latin typeface="Cambria Math" panose="02040503050406030204" charset="0"/>
                          </a:rPr>
                          <m:t>𝑚</m:t>
                        </m:r>
                      </m:sub>
                    </m:sSub>
                    <m:r>
                      <a:rPr lang="en-US" altLang="zh-CN" sz="1600" i="1" dirty="0">
                        <a:latin typeface="Cambria Math" panose="02040503050406030204" charset="0"/>
                      </a:rPr>
                      <m:t>)}, </m:t>
                    </m:r>
                  </m:oMath>
                </a14:m>
                <a:r>
                  <a:rPr lang="en-US" altLang="zh-CN" sz="1600" dirty="0"/>
                  <a:t>where </a:t>
                </a:r>
                <a14:m>
                  <m:oMath xmlns:m="http://schemas.openxmlformats.org/officeDocument/2006/math">
                    <m:sSub>
                      <m:sSubPr>
                        <m:ctrlPr>
                          <a:rPr lang="en-US" altLang="zh-CN" sz="1600" i="1" dirty="0" smtClean="0">
                            <a:latin typeface="Cambria Math" panose="02040503050406030204" charset="0"/>
                          </a:rPr>
                        </m:ctrlPr>
                      </m:sSubPr>
                      <m:e>
                        <m:r>
                          <a:rPr lang="en-US" altLang="zh-CN" sz="1600" b="0" i="1" dirty="0" smtClean="0">
                            <a:latin typeface="Cambria Math" panose="02040503050406030204" charset="0"/>
                          </a:rPr>
                          <m:t>𝑥</m:t>
                        </m:r>
                      </m:e>
                      <m:sub>
                        <m:r>
                          <a:rPr lang="en-US" altLang="zh-CN" sz="1600" b="0" i="1" dirty="0" smtClean="0">
                            <a:latin typeface="Cambria Math" panose="02040503050406030204" charset="0"/>
                          </a:rPr>
                          <m:t>1</m:t>
                        </m:r>
                      </m:sub>
                    </m:sSub>
                    <m:r>
                      <a:rPr lang="en-US" altLang="zh-CN" sz="1600" i="1" dirty="0" smtClean="0">
                        <a:latin typeface="Cambria Math" panose="02040503050406030204" charset="0"/>
                      </a:rPr>
                      <m:t>= </m:t>
                    </m:r>
                    <m:r>
                      <a:rPr lang="en-US" altLang="zh-CN" sz="1600" i="1" dirty="0" smtClean="0">
                        <a:latin typeface="Cambria Math" panose="02040503050406030204" charset="0"/>
                      </a:rPr>
                      <m:t>0</m:t>
                    </m:r>
                    <m:r>
                      <a:rPr lang="en-US" altLang="zh-CN" sz="1600" b="0" i="1" dirty="0" smtClean="0">
                        <a:latin typeface="Cambria Math" panose="02040503050406030204" charset="0"/>
                      </a:rPr>
                      <m:t> </m:t>
                    </m:r>
                  </m:oMath>
                </a14:m>
                <a:r>
                  <a:rPr lang="en-US" altLang="zh-CN" sz="1600" dirty="0"/>
                  <a:t>and </a:t>
                </a:r>
                <a14:m>
                  <m:oMath xmlns:m="http://schemas.openxmlformats.org/officeDocument/2006/math">
                    <m:sSub>
                      <m:sSubPr>
                        <m:ctrlPr>
                          <a:rPr lang="en-US" altLang="zh-CN" sz="1600" i="1" smtClean="0">
                            <a:latin typeface="Cambria Math" panose="02040503050406030204" charset="0"/>
                          </a:rPr>
                        </m:ctrlPr>
                      </m:sSubPr>
                      <m:e>
                        <m:r>
                          <a:rPr lang="en-US" altLang="zh-CN" sz="1600" b="0" i="1" smtClean="0">
                            <a:latin typeface="Cambria Math" panose="02040503050406030204" charset="0"/>
                          </a:rPr>
                          <m:t>𝑥</m:t>
                        </m:r>
                      </m:e>
                      <m:sub>
                        <m:r>
                          <a:rPr lang="en-US" altLang="zh-CN" sz="1600" b="0" i="1" smtClean="0">
                            <a:latin typeface="Cambria Math" panose="02040503050406030204" charset="0"/>
                          </a:rPr>
                          <m:t>𝑚</m:t>
                        </m:r>
                      </m:sub>
                    </m:sSub>
                    <m:r>
                      <a:rPr lang="en-US" altLang="zh-CN" sz="1600" b="0" i="1" smtClean="0">
                        <a:latin typeface="Cambria Math" panose="02040503050406030204" charset="0"/>
                      </a:rPr>
                      <m:t>=</m:t>
                    </m:r>
                    <m:r>
                      <a:rPr lang="en-US" altLang="zh-CN" sz="1600" b="0" i="1" smtClean="0">
                        <a:latin typeface="Cambria Math" panose="02040503050406030204" charset="0"/>
                      </a:rPr>
                      <m:t>1</m:t>
                    </m:r>
                  </m:oMath>
                </a14:m>
                <a:r>
                  <a:rPr lang="en-US" altLang="zh-CN" sz="1600" dirty="0"/>
                  <a:t>. Then, the AUC is estimated as</a:t>
                </a:r>
                <a:endParaRPr lang="en-US" altLang="zh-CN" sz="1600" dirty="0"/>
              </a:p>
            </p:txBody>
          </p:sp>
        </mc:Choice>
        <mc:Fallback>
          <p:sp>
            <p:nvSpPr>
              <p:cNvPr id="14" name="TextBox 13"/>
              <p:cNvSpPr txBox="1">
                <a:spLocks noRot="1" noChangeAspect="1" noMove="1" noResize="1" noEditPoints="1" noAdjustHandles="1" noChangeArrowheads="1" noChangeShapeType="1" noTextEdit="1"/>
              </p:cNvSpPr>
              <p:nvPr/>
            </p:nvSpPr>
            <p:spPr>
              <a:xfrm>
                <a:off x="5703749" y="2581571"/>
                <a:ext cx="4585358" cy="1407160"/>
              </a:xfrm>
              <a:prstGeom prst="rect">
                <a:avLst/>
              </a:prstGeom>
              <a:blipFill rotWithShape="1">
                <a:blip r:embed="rId1"/>
                <a:stretch>
                  <a:fillRect l="-4" t="-21" r="4" b="21"/>
                </a:stretch>
              </a:blipFill>
            </p:spPr>
            <p:txBody>
              <a:bodyPr/>
              <a:lstStyle/>
              <a:p>
                <a:r>
                  <a:rPr lang="zh-CN" altLang="en-US">
                    <a:noFill/>
                  </a:rPr>
                  <a:t> </a:t>
                </a:r>
              </a:p>
            </p:txBody>
          </p:sp>
        </mc:Fallback>
      </mc:AlternateContent>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852" y="3905010"/>
            <a:ext cx="3153376" cy="59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3"/>
          <a:stretch>
            <a:fillRect/>
          </a:stretch>
        </p:blipFill>
        <p:spPr>
          <a:xfrm>
            <a:off x="1784350" y="2470603"/>
            <a:ext cx="3725107" cy="3109913"/>
          </a:xfrm>
          <a:prstGeom prst="rect">
            <a:avLst/>
          </a:prstGeom>
        </p:spPr>
      </p:pic>
      <p:sp>
        <p:nvSpPr>
          <p:cNvPr id="4" name="文本框 3"/>
          <p:cNvSpPr txBox="1"/>
          <p:nvPr/>
        </p:nvSpPr>
        <p:spPr>
          <a:xfrm>
            <a:off x="2019722" y="5635349"/>
            <a:ext cx="3746385" cy="306705"/>
          </a:xfrm>
          <a:prstGeom prst="rect">
            <a:avLst/>
          </a:prstGeom>
          <a:noFill/>
        </p:spPr>
        <p:txBody>
          <a:bodyPr wrap="square" rtlCol="0">
            <a:spAutoFit/>
          </a:bodyPr>
          <a:lstStyle/>
          <a:p>
            <a:r>
              <a:rPr lang="en-US" altLang="zh-CN" sz="1400" dirty="0"/>
              <a:t>ROC curve and AUC with finite samples</a:t>
            </a:r>
            <a:endParaRPr lang="zh-CN" alt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Cost-Sensitive Error Rate</a:t>
            </a:r>
            <a:endParaRPr lang="zh-CN" altLang="en-US" dirty="0"/>
          </a:p>
        </p:txBody>
      </p:sp>
      <p:sp>
        <p:nvSpPr>
          <p:cNvPr id="13" name="内容占位符 2"/>
          <p:cNvSpPr txBox="1"/>
          <p:nvPr/>
        </p:nvSpPr>
        <p:spPr>
          <a:xfrm>
            <a:off x="2351353" y="1154537"/>
            <a:ext cx="6973210" cy="969544"/>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In some problems, the consequences of making different errors are not the same, thus we need to assign unequal costs to different errors.</a:t>
            </a:r>
            <a:endParaRPr lang="zh-CN" altLang="en-US" dirty="0"/>
          </a:p>
        </p:txBody>
      </p:sp>
      <p:sp>
        <p:nvSpPr>
          <p:cNvPr id="12" name="内容占位符 2"/>
          <p:cNvSpPr txBox="1"/>
          <p:nvPr/>
        </p:nvSpPr>
        <p:spPr>
          <a:xfrm>
            <a:off x="6384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6" name="内容占位符 2"/>
          <p:cNvSpPr txBox="1"/>
          <p:nvPr/>
        </p:nvSpPr>
        <p:spPr>
          <a:xfrm>
            <a:off x="2351353" y="4468149"/>
            <a:ext cx="6973210" cy="995315"/>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With unequal costs, however, we no longer minimize the counts but the total cost, the cost-sensitive error rate is defined as</a:t>
            </a:r>
            <a:r>
              <a:rPr lang="zh-CN" altLang="en-US" dirty="0"/>
              <a:t>：</a:t>
            </a:r>
            <a:endParaRPr lang="zh-CN" altLang="en-US" dirty="0"/>
          </a:p>
        </p:txBody>
      </p:sp>
      <p:grpSp>
        <p:nvGrpSpPr>
          <p:cNvPr id="3" name="组合 2"/>
          <p:cNvGrpSpPr/>
          <p:nvPr/>
        </p:nvGrpSpPr>
        <p:grpSpPr>
          <a:xfrm>
            <a:off x="2666773" y="5511872"/>
            <a:ext cx="6833492" cy="727939"/>
            <a:chOff x="1287477" y="4551253"/>
            <a:chExt cx="6135949" cy="570497"/>
          </a:xfrm>
        </p:grpSpPr>
        <p:pic>
          <p:nvPicPr>
            <p:cNvPr id="194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7477" y="4582975"/>
              <a:ext cx="3531302" cy="49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780" y="4551253"/>
              <a:ext cx="2604646" cy="57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mc:Choice xmlns:a14="http://schemas.microsoft.com/office/drawing/2010/main" Requires="a14">
          <p:sp>
            <p:nvSpPr>
              <p:cNvPr id="5" name="文本框 4"/>
              <p:cNvSpPr txBox="1"/>
              <p:nvPr/>
            </p:nvSpPr>
            <p:spPr>
              <a:xfrm>
                <a:off x="2842476" y="2148285"/>
                <a:ext cx="6482087" cy="2445385"/>
              </a:xfrm>
              <a:prstGeom prst="rect">
                <a:avLst/>
              </a:prstGeom>
              <a:noFill/>
            </p:spPr>
            <p:txBody>
              <a:bodyPr wrap="square" rtlCol="0">
                <a:spAutoFit/>
              </a:bodyPr>
              <a:lstStyle/>
              <a:p>
                <a:r>
                  <a:rPr lang="en-US" altLang="zh-CN" sz="2000" dirty="0"/>
                  <a:t>For binary classification problems, we can leverage domain knowledge to design a cost matrix. where </a:t>
                </a:r>
                <a14:m>
                  <m:oMath xmlns:m="http://schemas.openxmlformats.org/officeDocument/2006/math">
                    <m:sSub>
                      <m:sSubPr>
                        <m:ctrlPr>
                          <a:rPr lang="en-US" altLang="zh-CN" sz="2000" i="1" smtClean="0">
                            <a:latin typeface="Cambria Math" panose="02040503050406030204" charset="0"/>
                          </a:rPr>
                        </m:ctrlPr>
                      </m:sSubPr>
                      <m:e>
                        <m:r>
                          <a:rPr lang="en-US" altLang="zh-CN" sz="2000" b="0" i="1" smtClean="0">
                            <a:latin typeface="Cambria Math" panose="02040503050406030204" charset="0"/>
                          </a:rPr>
                          <m:t>𝑐𝑜𝑠𝑡</m:t>
                        </m:r>
                      </m:e>
                      <m:sub>
                        <m:r>
                          <a:rPr lang="en-US" altLang="zh-CN" sz="2000" b="0" i="1" smtClean="0">
                            <a:latin typeface="Cambria Math" panose="02040503050406030204" charset="0"/>
                          </a:rPr>
                          <m:t>𝑖𝑗</m:t>
                        </m:r>
                      </m:sub>
                    </m:sSub>
                  </m:oMath>
                </a14:m>
                <a:r>
                  <a:rPr lang="en-US" altLang="zh-CN" sz="2000" dirty="0"/>
                  <a:t> represents the cost of misclassifying a sample of class </a:t>
                </a:r>
                <a14:m>
                  <m:oMath xmlns:m="http://schemas.openxmlformats.org/officeDocument/2006/math">
                    <m:r>
                      <a:rPr lang="en-US" altLang="zh-CN" sz="2000" i="1" dirty="0" smtClean="0">
                        <a:latin typeface="Cambria Math" panose="02040503050406030204" charset="0"/>
                      </a:rPr>
                      <m:t>𝑖</m:t>
                    </m:r>
                  </m:oMath>
                </a14:m>
                <a:r>
                  <a:rPr lang="en-US" altLang="zh-CN" sz="2000" dirty="0"/>
                  <a:t> as class </a:t>
                </a:r>
                <a14:m>
                  <m:oMath xmlns:m="http://schemas.openxmlformats.org/officeDocument/2006/math">
                    <m:r>
                      <a:rPr lang="en-US" altLang="zh-CN" sz="2000" i="1" dirty="0" smtClean="0">
                        <a:latin typeface="Cambria Math" panose="02040503050406030204" charset="0"/>
                      </a:rPr>
                      <m:t>𝑗</m:t>
                    </m:r>
                  </m:oMath>
                </a14:m>
                <a:r>
                  <a:rPr lang="en-US" altLang="zh-CN" sz="2000" dirty="0"/>
                  <a:t>. The larger the difference between the costs is, the larger the difference between </a:t>
                </a:r>
                <a14:m>
                  <m:oMath xmlns:m="http://schemas.openxmlformats.org/officeDocument/2006/math">
                    <m:sSub>
                      <m:sSubPr>
                        <m:ctrlPr>
                          <a:rPr lang="en-US" altLang="zh-CN" sz="2000" i="1" smtClean="0">
                            <a:latin typeface="Cambria Math" panose="02040503050406030204" charset="0"/>
                          </a:rPr>
                        </m:ctrlPr>
                      </m:sSubPr>
                      <m:e>
                        <m:r>
                          <a:rPr lang="en-US" altLang="zh-CN" sz="2000" b="0" i="1" smtClean="0">
                            <a:latin typeface="Cambria Math" panose="02040503050406030204" charset="0"/>
                          </a:rPr>
                          <m:t>𝑐𝑜𝑠𝑡</m:t>
                        </m:r>
                      </m:e>
                      <m:sub>
                        <m:r>
                          <a:rPr lang="en-US" altLang="zh-CN" sz="2000" b="0" i="1" smtClean="0">
                            <a:latin typeface="Cambria Math" panose="02040503050406030204" charset="0"/>
                          </a:rPr>
                          <m:t>01</m:t>
                        </m:r>
                      </m:sub>
                    </m:sSub>
                  </m:oMath>
                </a14:m>
                <a:r>
                  <a:rPr lang="en-US" altLang="zh-CN" sz="2000" dirty="0"/>
                  <a:t> and </a:t>
                </a:r>
                <a14:m>
                  <m:oMath xmlns:m="http://schemas.openxmlformats.org/officeDocument/2006/math">
                    <m:sSub>
                      <m:sSubPr>
                        <m:ctrlPr>
                          <a:rPr lang="en-US" altLang="zh-CN" sz="2000" i="1" smtClean="0">
                            <a:latin typeface="Cambria Math" panose="02040503050406030204" charset="0"/>
                          </a:rPr>
                        </m:ctrlPr>
                      </m:sSubPr>
                      <m:e>
                        <m:r>
                          <a:rPr lang="en-US" altLang="zh-CN" sz="2000" b="0" i="1" smtClean="0">
                            <a:latin typeface="Cambria Math" panose="02040503050406030204" charset="0"/>
                          </a:rPr>
                          <m:t>𝑐𝑜𝑠𝑡</m:t>
                        </m:r>
                      </m:e>
                      <m:sub>
                        <m:r>
                          <a:rPr lang="en-US" altLang="zh-CN" sz="2000" b="0" i="1" smtClean="0">
                            <a:latin typeface="Cambria Math" panose="02040503050406030204" charset="0"/>
                          </a:rPr>
                          <m:t>10</m:t>
                        </m:r>
                      </m:sub>
                    </m:sSub>
                  </m:oMath>
                </a14:m>
                <a:r>
                  <a:rPr lang="en-US" altLang="zh-CN" sz="2000" dirty="0"/>
                  <a:t> will be.</a:t>
                </a:r>
                <a:endParaRPr lang="zh-CN" alt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2842476" y="2148285"/>
                <a:ext cx="6482087" cy="2445385"/>
              </a:xfrm>
              <a:prstGeom prst="rect">
                <a:avLst/>
              </a:prstGeom>
              <a:blipFill rotWithShape="1">
                <a:blip r:embed="rId3"/>
                <a:stretch>
                  <a:fillRect l="-3" t="-3" r="3" b="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bldLst>
      <p:bldP spid="16"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Cost Curve</a:t>
            </a:r>
            <a:endParaRPr lang="zh-CN" altLang="en-US" dirty="0"/>
          </a:p>
        </p:txBody>
      </p:sp>
      <p:sp>
        <p:nvSpPr>
          <p:cNvPr id="13" name="内容占位符 2"/>
          <p:cNvSpPr txBox="1"/>
          <p:nvPr/>
        </p:nvSpPr>
        <p:spPr>
          <a:xfrm>
            <a:off x="347258"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ea typeface="+mn-ea"/>
              </a:rPr>
              <a:t>With unequal costs, we find the expected total costs of learners from cost curves rather than ROC curves.</a:t>
            </a:r>
            <a:endParaRPr lang="zh-CN" altLang="en-US" dirty="0">
              <a:latin typeface="+mn-lt"/>
              <a:ea typeface="+mn-ea"/>
            </a:endParaRPr>
          </a:p>
        </p:txBody>
      </p:sp>
      <p:grpSp>
        <p:nvGrpSpPr>
          <p:cNvPr id="4" name="组合 3"/>
          <p:cNvGrpSpPr/>
          <p:nvPr/>
        </p:nvGrpSpPr>
        <p:grpSpPr>
          <a:xfrm>
            <a:off x="347258" y="2559231"/>
            <a:ext cx="6973210" cy="2538675"/>
            <a:chOff x="683102" y="2382557"/>
            <a:chExt cx="6973210" cy="2538675"/>
          </a:xfrm>
        </p:grpSpPr>
        <p:sp>
          <p:nvSpPr>
            <p:cNvPr id="11" name="内容占位符 2"/>
            <p:cNvSpPr txBox="1"/>
            <p:nvPr/>
          </p:nvSpPr>
          <p:spPr>
            <a:xfrm>
              <a:off x="683102" y="238255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ea typeface="+mn-ea"/>
                </a:rPr>
                <a:t>The x-axis of cost curves is the probability cost of positive class:</a:t>
              </a:r>
              <a:endParaRPr lang="zh-CN" altLang="en-US" dirty="0">
                <a:latin typeface="+mn-lt"/>
                <a:ea typeface="+mn-ea"/>
              </a:endParaRPr>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3174" y="3060688"/>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14" name="内容占位符 2"/>
                <p:cNvSpPr txBox="1"/>
                <p:nvPr/>
              </p:nvSpPr>
              <p:spPr>
                <a:xfrm>
                  <a:off x="683102" y="3720244"/>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ea typeface="+mn-ea"/>
                    </a:rPr>
                    <a:t>Where</a:t>
                  </a:r>
                  <a:r>
                    <a:rPr lang="en-US" altLang="zh-CN" dirty="0">
                      <a:latin typeface="+mn-ea"/>
                      <a:ea typeface="+mn-ea"/>
                    </a:rPr>
                    <a:t> </a:t>
                  </a:r>
                  <a14:m>
                    <m:oMath xmlns:m="http://schemas.openxmlformats.org/officeDocument/2006/math">
                      <m:r>
                        <a:rPr lang="en-US" altLang="zh-CN" i="1" dirty="0" smtClean="0">
                          <a:latin typeface="Cambria Math" panose="02040503050406030204" charset="0"/>
                          <a:ea typeface="+mn-ea"/>
                        </a:rPr>
                        <m:t>𝑝</m:t>
                      </m:r>
                      <m:r>
                        <a:rPr lang="en-US" altLang="zh-CN" i="1" dirty="0" smtClean="0">
                          <a:latin typeface="Cambria Math" panose="02040503050406030204" charset="0"/>
                          <a:ea typeface="+mn-ea"/>
                        </a:rPr>
                        <m:t> ∈ [</m:t>
                      </m:r>
                      <m:r>
                        <a:rPr lang="en-US" altLang="zh-CN" i="1" dirty="0" smtClean="0">
                          <a:latin typeface="Cambria Math" panose="02040503050406030204" charset="0"/>
                          <a:ea typeface="+mn-ea"/>
                        </a:rPr>
                        <m:t>0</m:t>
                      </m:r>
                      <m:r>
                        <a:rPr lang="en-US" altLang="zh-CN" i="1" dirty="0" smtClean="0">
                          <a:latin typeface="Cambria Math" panose="02040503050406030204" charset="0"/>
                          <a:ea typeface="+mn-ea"/>
                        </a:rPr>
                        <m:t>, </m:t>
                      </m:r>
                      <m:r>
                        <a:rPr lang="en-US" altLang="zh-CN" i="1" dirty="0" smtClean="0">
                          <a:latin typeface="Cambria Math" panose="02040503050406030204" charset="0"/>
                          <a:ea typeface="+mn-ea"/>
                        </a:rPr>
                        <m:t>1</m:t>
                      </m:r>
                      <m:r>
                        <a:rPr lang="en-US" altLang="zh-CN" i="1" dirty="0" smtClean="0">
                          <a:latin typeface="Cambria Math" panose="02040503050406030204" charset="0"/>
                          <a:ea typeface="+mn-ea"/>
                        </a:rPr>
                        <m:t>] </m:t>
                      </m:r>
                    </m:oMath>
                  </a14:m>
                  <a:r>
                    <a:rPr lang="en-US" altLang="zh-CN" dirty="0">
                      <a:latin typeface="+mn-lt"/>
                      <a:ea typeface="+mn-ea"/>
                    </a:rPr>
                    <a:t>is the probability of a sample being positive. </a:t>
                  </a:r>
                  <a:endParaRPr lang="zh-CN" altLang="en-US" dirty="0">
                    <a:latin typeface="+mn-ea"/>
                    <a:ea typeface="+mn-ea"/>
                  </a:endParaRPr>
                </a:p>
              </p:txBody>
            </p:sp>
          </mc:Choice>
          <mc:Fallback>
            <p:sp>
              <p:nvSpPr>
                <p:cNvPr id="14" name="内容占位符 2"/>
                <p:cNvSpPr txBox="1">
                  <a:spLocks noRot="1" noChangeAspect="1" noMove="1" noResize="1" noEditPoints="1" noAdjustHandles="1" noChangeArrowheads="1" noChangeShapeType="1" noTextEdit="1"/>
                </p:cNvSpPr>
                <p:nvPr/>
              </p:nvSpPr>
              <p:spPr>
                <a:xfrm>
                  <a:off x="683102" y="3720244"/>
                  <a:ext cx="6973210" cy="1200988"/>
                </a:xfrm>
                <a:prstGeom prst="rect">
                  <a:avLst/>
                </a:prstGeom>
                <a:blipFill rotWithShape="1">
                  <a:blip r:embed="rId2"/>
                </a:blipFill>
              </p:spPr>
              <p:txBody>
                <a:bodyPr/>
                <a:lstStyle/>
                <a:p>
                  <a:r>
                    <a:rPr lang="zh-CN" altLang="en-US">
                      <a:noFill/>
                    </a:rPr>
                    <a:t> </a:t>
                  </a:r>
                </a:p>
              </p:txBody>
            </p:sp>
          </mc:Fallback>
        </mc:AlternateContent>
      </p:grpSp>
      <p:pic>
        <p:nvPicPr>
          <p:cNvPr id="3" name="图片 2" descr="711fa5c3-47fb-4441-a4ab-842e669db0e7"/>
          <p:cNvPicPr>
            <a:picLocks noChangeAspect="1"/>
          </p:cNvPicPr>
          <p:nvPr/>
        </p:nvPicPr>
        <p:blipFill>
          <a:blip r:embed="rId3"/>
          <a:stretch>
            <a:fillRect/>
          </a:stretch>
        </p:blipFill>
        <p:spPr>
          <a:xfrm>
            <a:off x="7235190" y="3313430"/>
            <a:ext cx="1847850" cy="440690"/>
          </a:xfrm>
          <a:prstGeom prst="rect">
            <a:avLst/>
          </a:prstGeom>
        </p:spPr>
      </p:pic>
      <p:pic>
        <p:nvPicPr>
          <p:cNvPr id="5" name="图片 4" descr="c9b2d9df-6e25-4c32-b77b-ed74e4e53ac1"/>
          <p:cNvPicPr>
            <a:picLocks noChangeAspect="1"/>
          </p:cNvPicPr>
          <p:nvPr/>
        </p:nvPicPr>
        <p:blipFill>
          <a:blip r:embed="rId4"/>
          <a:stretch>
            <a:fillRect/>
          </a:stretch>
        </p:blipFill>
        <p:spPr>
          <a:xfrm>
            <a:off x="9265920" y="3254375"/>
            <a:ext cx="2286000" cy="643255"/>
          </a:xfrm>
          <a:prstGeom prst="rect">
            <a:avLst/>
          </a:prstGeom>
        </p:spPr>
      </p:pic>
      <p:pic>
        <p:nvPicPr>
          <p:cNvPr id="6" name="图片 5" descr="e5dd1516-8514-426f-8a17-a2822fd1729d"/>
          <p:cNvPicPr>
            <a:picLocks noChangeAspect="1"/>
          </p:cNvPicPr>
          <p:nvPr/>
        </p:nvPicPr>
        <p:blipFill>
          <a:blip r:embed="rId5"/>
          <a:stretch>
            <a:fillRect/>
          </a:stretch>
        </p:blipFill>
        <p:spPr>
          <a:xfrm>
            <a:off x="865505" y="4870450"/>
            <a:ext cx="4799330" cy="448310"/>
          </a:xfrm>
          <a:prstGeom prst="rect">
            <a:avLst/>
          </a:prstGeom>
        </p:spPr>
      </p:pic>
      <p:pic>
        <p:nvPicPr>
          <p:cNvPr id="7" name="图片 6" descr="fc66a89a-15be-498c-9f0a-157fee1a9748"/>
          <p:cNvPicPr>
            <a:picLocks noChangeAspect="1"/>
          </p:cNvPicPr>
          <p:nvPr/>
        </p:nvPicPr>
        <p:blipFill>
          <a:blip r:embed="rId6"/>
          <a:stretch>
            <a:fillRect/>
          </a:stretch>
        </p:blipFill>
        <p:spPr>
          <a:xfrm>
            <a:off x="7726045" y="4762500"/>
            <a:ext cx="3595370" cy="1066165"/>
          </a:xfrm>
          <a:prstGeom prst="rect">
            <a:avLst/>
          </a:prstGeom>
        </p:spPr>
      </p:pic>
      <p:sp>
        <p:nvSpPr>
          <p:cNvPr id="9" name="文本框 8"/>
          <p:cNvSpPr txBox="1"/>
          <p:nvPr/>
        </p:nvSpPr>
        <p:spPr>
          <a:xfrm>
            <a:off x="7726045" y="1744345"/>
            <a:ext cx="2624455" cy="645160"/>
          </a:xfrm>
          <a:prstGeom prst="rect">
            <a:avLst/>
          </a:prstGeom>
          <a:noFill/>
        </p:spPr>
        <p:txBody>
          <a:bodyPr wrap="square" rtlCol="0">
            <a:spAutoFit/>
          </a:bodyPr>
          <a:p>
            <a:r>
              <a:rPr lang="en-US" altLang="zh-CN"/>
              <a:t>0: +  positive class</a:t>
            </a:r>
            <a:endParaRPr lang="en-US" altLang="zh-CN"/>
          </a:p>
          <a:p>
            <a:r>
              <a:rPr lang="en-US" altLang="zh-CN"/>
              <a:t>1: -   negative class</a:t>
            </a:r>
            <a:endParaRPr lang="en-US" altLang="zh-CN"/>
          </a:p>
        </p:txBody>
      </p:sp>
      <p:pic>
        <p:nvPicPr>
          <p:cNvPr id="10" name="图片 9" descr="fb52c435-baa6-47b5-86f4-b453f72db7f6"/>
          <p:cNvPicPr>
            <a:picLocks noChangeAspect="1"/>
          </p:cNvPicPr>
          <p:nvPr/>
        </p:nvPicPr>
        <p:blipFill>
          <a:blip r:embed="rId7"/>
          <a:stretch>
            <a:fillRect/>
          </a:stretch>
        </p:blipFill>
        <p:spPr>
          <a:xfrm>
            <a:off x="347345" y="5723255"/>
            <a:ext cx="6887210" cy="430530"/>
          </a:xfrm>
          <a:prstGeom prst="rect">
            <a:avLst/>
          </a:prstGeom>
        </p:spPr>
      </p:pic>
      <p:sp>
        <p:nvSpPr>
          <p:cNvPr id="15" name="文本框 14"/>
          <p:cNvSpPr txBox="1"/>
          <p:nvPr/>
        </p:nvSpPr>
        <p:spPr>
          <a:xfrm>
            <a:off x="7726045" y="4453890"/>
            <a:ext cx="1847850" cy="368300"/>
          </a:xfrm>
          <a:prstGeom prst="rect">
            <a:avLst/>
          </a:prstGeom>
          <a:noFill/>
        </p:spPr>
        <p:txBody>
          <a:bodyPr wrap="square" rtlCol="0">
            <a:spAutoFit/>
          </a:bodyPr>
          <a:p>
            <a:r>
              <a:rPr lang="en-US" altLang="zh-CN"/>
              <a:t>if cost</a:t>
            </a:r>
            <a:r>
              <a:rPr lang="en-US" altLang="zh-CN" baseline="-25000"/>
              <a:t>+-</a:t>
            </a:r>
            <a:r>
              <a:rPr lang="en-US" altLang="zh-CN"/>
              <a:t>=4;</a:t>
            </a:r>
            <a:endParaRPr lang="en-US" altLang="zh-CN"/>
          </a:p>
        </p:txBody>
      </p:sp>
      <p:sp>
        <p:nvSpPr>
          <p:cNvPr id="16" name="文本框 15"/>
          <p:cNvSpPr txBox="1"/>
          <p:nvPr/>
        </p:nvSpPr>
        <p:spPr>
          <a:xfrm>
            <a:off x="5738495" y="4870450"/>
            <a:ext cx="904240" cy="368300"/>
          </a:xfrm>
          <a:prstGeom prst="rect">
            <a:avLst/>
          </a:prstGeom>
          <a:noFill/>
        </p:spPr>
        <p:txBody>
          <a:bodyPr wrap="square" rtlCol="0">
            <a:spAutoFit/>
          </a:bodyPr>
          <a:p>
            <a:r>
              <a:rPr lang="en-US" altLang="zh-CN"/>
              <a:t>p=0.2</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Cost Curve</a:t>
            </a:r>
            <a:endParaRPr lang="zh-CN" altLang="en-US" dirty="0"/>
          </a:p>
        </p:txBody>
      </p:sp>
      <p:grpSp>
        <p:nvGrpSpPr>
          <p:cNvPr id="4" name="组合 3"/>
          <p:cNvGrpSpPr/>
          <p:nvPr/>
        </p:nvGrpSpPr>
        <p:grpSpPr>
          <a:xfrm>
            <a:off x="569508" y="1182293"/>
            <a:ext cx="6973210" cy="1712595"/>
            <a:chOff x="683102" y="3720244"/>
            <a:chExt cx="6973210" cy="1712595"/>
          </a:xfrm>
        </p:grpSpPr>
        <mc:AlternateContent xmlns:mc="http://schemas.openxmlformats.org/markup-compatibility/2006">
          <mc:Choice xmlns:a14="http://schemas.microsoft.com/office/drawing/2010/main" Requires="a14">
            <p:sp>
              <p:nvSpPr>
                <p:cNvPr id="14" name="内容占位符 2"/>
                <p:cNvSpPr txBox="1"/>
                <p:nvPr/>
              </p:nvSpPr>
              <p:spPr>
                <a:xfrm>
                  <a:off x="683102" y="3720244"/>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ea typeface="+mn-ea"/>
                    </a:rPr>
                    <a:t> The y-axis is the normalized cost which takes values from </a:t>
                  </a:r>
                  <a14:m>
                    <m:oMath xmlns:m="http://schemas.openxmlformats.org/officeDocument/2006/math">
                      <m:d>
                        <m:dPr>
                          <m:begChr m:val="["/>
                          <m:endChr m:val="]"/>
                          <m:ctrlPr>
                            <a:rPr lang="en-US" altLang="zh-CN" i="1" dirty="0" smtClean="0">
                              <a:latin typeface="Cambria Math" panose="02040503050406030204" charset="0"/>
                              <a:ea typeface="+mn-ea"/>
                            </a:rPr>
                          </m:ctrlPr>
                        </m:dPr>
                        <m:e>
                          <m:r>
                            <a:rPr lang="en-US" altLang="zh-CN" i="1" dirty="0" smtClean="0">
                              <a:latin typeface="Cambria Math" panose="02040503050406030204" charset="0"/>
                              <a:ea typeface="+mn-ea"/>
                            </a:rPr>
                            <m:t>0</m:t>
                          </m:r>
                          <m:r>
                            <a:rPr lang="en-US" altLang="zh-CN" i="1" dirty="0" smtClean="0">
                              <a:latin typeface="Cambria Math" panose="02040503050406030204" charset="0"/>
                              <a:ea typeface="+mn-ea"/>
                            </a:rPr>
                            <m:t>, </m:t>
                          </m:r>
                          <m:r>
                            <a:rPr lang="en-US" altLang="zh-CN" i="1" dirty="0" smtClean="0">
                              <a:latin typeface="Cambria Math" panose="02040503050406030204" charset="0"/>
                              <a:ea typeface="+mn-ea"/>
                            </a:rPr>
                            <m:t>1</m:t>
                          </m:r>
                        </m:e>
                      </m:d>
                      <m:r>
                        <a:rPr lang="en-US" altLang="zh-CN" b="0" i="1" dirty="0" smtClean="0">
                          <a:latin typeface="Cambria Math" panose="02040503050406030204" charset="0"/>
                          <a:ea typeface="+mn-ea"/>
                        </a:rPr>
                        <m:t>:</m:t>
                      </m:r>
                    </m:oMath>
                  </a14:m>
                  <a:endParaRPr lang="zh-CN" altLang="en-US" dirty="0">
                    <a:latin typeface="+mn-ea"/>
                    <a:ea typeface="+mn-ea"/>
                  </a:endParaRPr>
                </a:p>
              </p:txBody>
            </p:sp>
          </mc:Choice>
          <mc:Fallback>
            <p:sp>
              <p:nvSpPr>
                <p:cNvPr id="14" name="内容占位符 2"/>
                <p:cNvSpPr txBox="1">
                  <a:spLocks noRot="1" noChangeAspect="1" noMove="1" noResize="1" noEditPoints="1" noAdjustHandles="1" noChangeArrowheads="1" noChangeShapeType="1" noTextEdit="1"/>
                </p:cNvSpPr>
                <p:nvPr/>
              </p:nvSpPr>
              <p:spPr>
                <a:xfrm>
                  <a:off x="683102" y="3720244"/>
                  <a:ext cx="6973210" cy="1200988"/>
                </a:xfrm>
                <a:prstGeom prst="rect">
                  <a:avLst/>
                </a:prstGeom>
                <a:blipFill rotWithShape="1">
                  <a:blip r:embed="rId1"/>
                </a:blipFill>
              </p:spPr>
              <p:txBody>
                <a:bodyPr/>
                <a:lstStyle/>
                <a:p>
                  <a:r>
                    <a:rPr lang="zh-CN" altLang="en-US">
                      <a:noFill/>
                    </a:rPr>
                    <a:t> </a:t>
                  </a:r>
                </a:p>
              </p:txBody>
            </p:sp>
          </mc:Fallback>
        </mc:AlternateContent>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57" y="4654329"/>
              <a:ext cx="5622925" cy="77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6" name="图片 5" descr="3f5d2fa8-760d-442e-8ed8-d4b4c1dcab10"/>
          <p:cNvPicPr>
            <a:picLocks noChangeAspect="1"/>
          </p:cNvPicPr>
          <p:nvPr/>
        </p:nvPicPr>
        <p:blipFill>
          <a:blip r:embed="rId3"/>
          <a:stretch>
            <a:fillRect/>
          </a:stretch>
        </p:blipFill>
        <p:spPr>
          <a:xfrm>
            <a:off x="1019175" y="3401060"/>
            <a:ext cx="6296660" cy="890270"/>
          </a:xfrm>
          <a:prstGeom prst="rect">
            <a:avLst/>
          </a:prstGeom>
        </p:spPr>
      </p:pic>
      <p:sp>
        <p:nvSpPr>
          <p:cNvPr id="9" name="文本框 8"/>
          <p:cNvSpPr txBox="1"/>
          <p:nvPr/>
        </p:nvSpPr>
        <p:spPr>
          <a:xfrm>
            <a:off x="7726045" y="1744345"/>
            <a:ext cx="2624455" cy="645160"/>
          </a:xfrm>
          <a:prstGeom prst="rect">
            <a:avLst/>
          </a:prstGeom>
          <a:noFill/>
        </p:spPr>
        <p:txBody>
          <a:bodyPr wrap="square" rtlCol="0">
            <a:spAutoFit/>
          </a:bodyPr>
          <a:p>
            <a:r>
              <a:rPr lang="en-US" altLang="zh-CN"/>
              <a:t>0: +  positive class</a:t>
            </a:r>
            <a:endParaRPr lang="en-US" altLang="zh-CN"/>
          </a:p>
          <a:p>
            <a:r>
              <a:rPr lang="en-US" altLang="zh-CN"/>
              <a:t>1: -   negative class</a:t>
            </a:r>
            <a:endParaRPr lang="en-US" altLang="zh-CN"/>
          </a:p>
        </p:txBody>
      </p:sp>
      <p:pic>
        <p:nvPicPr>
          <p:cNvPr id="7" name="图片 6" descr="64c3e094-84cf-49d9-b708-c6612559c565"/>
          <p:cNvPicPr>
            <a:picLocks noChangeAspect="1"/>
          </p:cNvPicPr>
          <p:nvPr/>
        </p:nvPicPr>
        <p:blipFill>
          <a:blip r:embed="rId4"/>
          <a:stretch>
            <a:fillRect/>
          </a:stretch>
        </p:blipFill>
        <p:spPr>
          <a:xfrm>
            <a:off x="1019175" y="4444365"/>
            <a:ext cx="5179695" cy="384175"/>
          </a:xfrm>
          <a:prstGeom prst="rect">
            <a:avLst/>
          </a:prstGeom>
        </p:spPr>
      </p:pic>
      <p:pic>
        <p:nvPicPr>
          <p:cNvPr id="8" name="图片 7" descr="2c928290-2100-4791-b65b-6f3e4fe4b7e4"/>
          <p:cNvPicPr>
            <a:picLocks noChangeAspect="1"/>
          </p:cNvPicPr>
          <p:nvPr/>
        </p:nvPicPr>
        <p:blipFill>
          <a:blip r:embed="rId5"/>
          <a:stretch>
            <a:fillRect/>
          </a:stretch>
        </p:blipFill>
        <p:spPr>
          <a:xfrm>
            <a:off x="937895" y="4853940"/>
            <a:ext cx="4975860" cy="452755"/>
          </a:xfrm>
          <a:prstGeom prst="rect">
            <a:avLst/>
          </a:prstGeom>
        </p:spPr>
      </p:pic>
      <p:pic>
        <p:nvPicPr>
          <p:cNvPr id="10" name="图片 9" descr="29b8d241-e3a1-4d36-9081-43ac60d0b59a"/>
          <p:cNvPicPr>
            <a:picLocks noChangeAspect="1"/>
          </p:cNvPicPr>
          <p:nvPr/>
        </p:nvPicPr>
        <p:blipFill>
          <a:blip r:embed="rId6"/>
          <a:stretch>
            <a:fillRect/>
          </a:stretch>
        </p:blipFill>
        <p:spPr>
          <a:xfrm>
            <a:off x="937895" y="5600065"/>
            <a:ext cx="6094095" cy="64579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Cost Curve</a:t>
            </a:r>
            <a:endParaRPr lang="zh-CN" altLang="en-US" dirty="0"/>
          </a:p>
        </p:txBody>
      </p:sp>
      <p:sp>
        <p:nvSpPr>
          <p:cNvPr id="7" name="内容占位符 2"/>
          <p:cNvSpPr txBox="1"/>
          <p:nvPr/>
        </p:nvSpPr>
        <p:spPr>
          <a:xfrm>
            <a:off x="-264053" y="836010"/>
            <a:ext cx="7316256" cy="206099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800" dirty="0">
                <a:latin typeface="+mn-lt"/>
                <a:ea typeface="+mn-ea"/>
              </a:rPr>
              <a:t>We can draw a cost curve as follows: since every point (FPR, TPR) on the ROC curve corresponds to a line segment on the cost plane, we can calculate the FNR and draw a line segment from (0, FPR) to (1, FNR). Then, the area under the line segment represents the expected total cost for the given p, FPR, and TPR. By converting all points on the ROC curve to line segments on the cost plane, the expected total cost is given by the area under the lower bound of all line segments, as shown in the following figure:</a:t>
            </a:r>
            <a:endParaRPr lang="zh-CN" altLang="en-US" sz="1800" dirty="0">
              <a:latin typeface="+mn-lt"/>
              <a:ea typeface="+mn-ea"/>
            </a:endParaRPr>
          </a:p>
        </p:txBody>
      </p:sp>
      <p:grpSp>
        <p:nvGrpSpPr>
          <p:cNvPr id="5" name="组合 4"/>
          <p:cNvGrpSpPr/>
          <p:nvPr/>
        </p:nvGrpSpPr>
        <p:grpSpPr>
          <a:xfrm>
            <a:off x="1875646" y="3163246"/>
            <a:ext cx="4798423" cy="2997053"/>
            <a:chOff x="2460828" y="3425839"/>
            <a:chExt cx="4798423" cy="2997053"/>
          </a:xfrm>
        </p:grpSpPr>
        <p:pic>
          <p:nvPicPr>
            <p:cNvPr id="3" name="图片 2"/>
            <p:cNvPicPr>
              <a:picLocks noChangeAspect="1"/>
            </p:cNvPicPr>
            <p:nvPr/>
          </p:nvPicPr>
          <p:blipFill>
            <a:blip r:embed="rId1"/>
            <a:stretch>
              <a:fillRect/>
            </a:stretch>
          </p:blipFill>
          <p:spPr>
            <a:xfrm>
              <a:off x="2721566" y="3425839"/>
              <a:ext cx="3584489" cy="2749799"/>
            </a:xfrm>
            <a:prstGeom prst="rect">
              <a:avLst/>
            </a:prstGeom>
          </p:spPr>
        </p:pic>
        <p:sp>
          <p:nvSpPr>
            <p:cNvPr id="4" name="文本框 3"/>
            <p:cNvSpPr txBox="1"/>
            <p:nvPr/>
          </p:nvSpPr>
          <p:spPr>
            <a:xfrm>
              <a:off x="2460828" y="6085707"/>
              <a:ext cx="4798423" cy="337185"/>
            </a:xfrm>
            <a:prstGeom prst="rect">
              <a:avLst/>
            </a:prstGeom>
            <a:noFill/>
          </p:spPr>
          <p:txBody>
            <a:bodyPr wrap="square" rtlCol="0">
              <a:spAutoFit/>
            </a:bodyPr>
            <a:lstStyle/>
            <a:p>
              <a:r>
                <a:rPr lang="en-US" altLang="zh-CN" sz="1600" dirty="0"/>
                <a:t>The cost curve and expected total cost</a:t>
              </a:r>
              <a:endParaRPr lang="zh-CN" altLang="en-US" sz="1600" dirty="0"/>
            </a:p>
          </p:txBody>
        </p:sp>
      </p:grpSp>
      <p:pic>
        <p:nvPicPr>
          <p:cNvPr id="6" name="图片 5" descr="adb09484-a6f8-472b-9eb2-8e3dbca5d017"/>
          <p:cNvPicPr>
            <a:picLocks noChangeAspect="1"/>
          </p:cNvPicPr>
          <p:nvPr/>
        </p:nvPicPr>
        <p:blipFill>
          <a:blip r:embed="rId2"/>
          <a:stretch>
            <a:fillRect/>
          </a:stretch>
        </p:blipFill>
        <p:spPr>
          <a:xfrm>
            <a:off x="5861685" y="4204970"/>
            <a:ext cx="6158230" cy="721995"/>
          </a:xfrm>
          <a:prstGeom prst="rect">
            <a:avLst/>
          </a:prstGeom>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850" y="3402330"/>
            <a:ext cx="4746625" cy="68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855" y="2325502"/>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84350" y="1158536"/>
            <a:ext cx="8616950" cy="4950163"/>
          </a:xfrm>
        </p:spPr>
        <p:txBody>
          <a:bodyPr>
            <a:noAutofit/>
          </a:bodyPr>
          <a:lstStyle/>
          <a:p>
            <a:r>
              <a:rPr lang="en-US" altLang="zh-CN" dirty="0">
                <a:solidFill>
                  <a:schemeClr val="bg1">
                    <a:lumMod val="85000"/>
                  </a:schemeClr>
                </a:solidFill>
              </a:rPr>
              <a:t>Empirical Error and Overfitting</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r>
              <a:rPr lang="en-US" altLang="zh-CN" dirty="0">
                <a:solidFill>
                  <a:schemeClr val="bg1">
                    <a:lumMod val="85000"/>
                  </a:schemeClr>
                </a:solidFill>
              </a:rPr>
              <a:t>Evaluation Methods</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Performance Measure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t>Comparison Test</a:t>
            </a:r>
            <a:endParaRPr lang="en-US" altLang="zh-CN" dirty="0"/>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Bias and Variance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Further Reading</a:t>
            </a:r>
            <a:endParaRPr lang="en-US" altLang="zh-CN" dirty="0">
              <a:solidFill>
                <a:schemeClr val="bg1">
                  <a:lumMod val="8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Performance Comparisons</a:t>
            </a:r>
            <a:endParaRPr lang="zh-CN" altLang="en-US" dirty="0"/>
          </a:p>
        </p:txBody>
      </p:sp>
      <p:sp>
        <p:nvSpPr>
          <p:cNvPr id="3" name="内容占位符 2"/>
          <p:cNvSpPr>
            <a:spLocks noGrp="1"/>
          </p:cNvSpPr>
          <p:nvPr>
            <p:ph idx="1"/>
          </p:nvPr>
        </p:nvSpPr>
        <p:spPr>
          <a:xfrm>
            <a:off x="1797050" y="1158537"/>
            <a:ext cx="8616950" cy="2092664"/>
          </a:xfrm>
        </p:spPr>
        <p:txBody>
          <a:bodyPr>
            <a:normAutofit fontScale="92500" lnSpcReduction="10000"/>
          </a:bodyPr>
          <a:lstStyle/>
          <a:p>
            <a:r>
              <a:rPr lang="en-US" altLang="zh-CN" dirty="0">
                <a:latin typeface="+mn-lt"/>
                <a:ea typeface="+mn-ea"/>
              </a:rPr>
              <a:t>About </a:t>
            </a:r>
            <a:r>
              <a:rPr lang="en-US" altLang="zh-CN" dirty="0">
                <a:latin typeface="+mn-lt"/>
              </a:rPr>
              <a:t>Performance Comparisons</a:t>
            </a:r>
            <a:r>
              <a:rPr lang="en-US" altLang="zh-CN" dirty="0">
                <a:latin typeface="+mn-ea"/>
                <a:ea typeface="+mn-ea"/>
              </a:rPr>
              <a:t>: </a:t>
            </a:r>
            <a:endParaRPr lang="en-US" altLang="zh-CN" dirty="0">
              <a:latin typeface="+mn-ea"/>
              <a:ea typeface="+mn-ea"/>
            </a:endParaRPr>
          </a:p>
          <a:p>
            <a:pPr lvl="1"/>
            <a:r>
              <a:rPr lang="en-US" altLang="zh-CN" sz="1900" dirty="0">
                <a:latin typeface="+mn-lt"/>
                <a:ea typeface="+mn-ea"/>
              </a:rPr>
              <a:t>The testing performance may not reflect the actual generalization performance.</a:t>
            </a:r>
            <a:endParaRPr lang="en-US" altLang="zh-CN" sz="1900" dirty="0">
              <a:latin typeface="+mn-lt"/>
              <a:ea typeface="+mn-ea"/>
            </a:endParaRPr>
          </a:p>
          <a:p>
            <a:pPr lvl="1"/>
            <a:r>
              <a:rPr lang="en-US" altLang="zh-CN" sz="1900" dirty="0">
                <a:latin typeface="+mn-lt"/>
                <a:ea typeface="+mn-ea"/>
              </a:rPr>
              <a:t>Testing performance depends on the choice of the testing set.</a:t>
            </a:r>
            <a:endParaRPr lang="en-US" altLang="zh-CN" sz="1900" dirty="0">
              <a:latin typeface="+mn-lt"/>
              <a:ea typeface="+mn-ea"/>
            </a:endParaRPr>
          </a:p>
          <a:p>
            <a:pPr lvl="1"/>
            <a:r>
              <a:rPr lang="en-US" altLang="zh-CN" sz="1900" dirty="0">
                <a:latin typeface="+mn-lt"/>
                <a:ea typeface="+mn-ea"/>
              </a:rPr>
              <a:t>Many machine learning algorithms have some build-in</a:t>
            </a:r>
            <a:endParaRPr lang="en-US" altLang="zh-CN" sz="1900" dirty="0">
              <a:latin typeface="+mn-lt"/>
              <a:ea typeface="+mn-ea"/>
            </a:endParaRPr>
          </a:p>
          <a:p>
            <a:pPr marL="325755" lvl="1" indent="0">
              <a:buNone/>
            </a:pPr>
            <a:r>
              <a:rPr lang="en-US" altLang="zh-CN" sz="1900" dirty="0">
                <a:latin typeface="+mn-lt"/>
                <a:ea typeface="+mn-ea"/>
              </a:rPr>
              <a:t> random behavior.</a:t>
            </a:r>
            <a:endParaRPr lang="en-US" altLang="zh-CN" sz="1900" dirty="0">
              <a:latin typeface="+mn-lt"/>
              <a:ea typeface="+mn-ea"/>
            </a:endParaRPr>
          </a:p>
          <a:p>
            <a:pPr marL="325755" lvl="1" indent="0">
              <a:buNone/>
            </a:pPr>
            <a:r>
              <a:rPr lang="en-US" altLang="zh-CN" b="1" dirty="0">
                <a:latin typeface="+mn-ea"/>
                <a:ea typeface="+mn-ea"/>
              </a:rPr>
              <a:t>	</a:t>
            </a:r>
            <a:endParaRPr lang="en-US" altLang="zh-CN" b="1" dirty="0">
              <a:solidFill>
                <a:srgbClr val="FF0000"/>
              </a:solidFill>
              <a:latin typeface="+mn-ea"/>
              <a:ea typeface="+mn-ea"/>
            </a:endParaRPr>
          </a:p>
        </p:txBody>
      </p:sp>
      <p:sp>
        <p:nvSpPr>
          <p:cNvPr id="4" name="内容占位符 2"/>
          <p:cNvSpPr txBox="1"/>
          <p:nvPr/>
        </p:nvSpPr>
        <p:spPr>
          <a:xfrm>
            <a:off x="1983524" y="3428893"/>
            <a:ext cx="7844992" cy="2473144"/>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latin typeface="+mn-lt"/>
                <a:ea typeface="+mn-ea"/>
              </a:rPr>
              <a:t>Hypothesis testing is one of the techniques to compare the performance of learners. Suppose that we observe learner A outperforms learner B on a testing set. Then, hypothesis testing can help us check whether the generalization performance of learner A is better than that of learner B in the statistical sense and how significant it is.</a:t>
            </a:r>
            <a:endParaRPr lang="zh-CN" altLang="en-US" dirty="0">
              <a:latin typeface="+mn-lt"/>
              <a:ea typeface="+mn-ea"/>
            </a:endParaRPr>
          </a:p>
        </p:txBody>
      </p:sp>
    </p:spTree>
  </p:cSld>
  <p:clrMapOvr>
    <a:masterClrMapping/>
  </p:clrMapOvr>
  <p:timing>
    <p:tnLst>
      <p:par>
        <p:cTn id="1" dur="indefinite" restart="never" nodeType="tmRoot"/>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Hypothesis Testing</a:t>
            </a:r>
            <a:endParaRPr lang="zh-CN" altLang="en-US" dirty="0"/>
          </a:p>
        </p:txBody>
      </p:sp>
      <mc:AlternateContent xmlns:mc="http://schemas.openxmlformats.org/markup-compatibility/2006">
        <mc:Choice xmlns:a14="http://schemas.microsoft.com/office/drawing/2010/main" Requires="a14">
          <p:sp>
            <p:nvSpPr>
              <p:cNvPr id="4" name="内容占位符 2"/>
              <p:cNvSpPr txBox="1"/>
              <p:nvPr/>
            </p:nvSpPr>
            <p:spPr>
              <a:xfrm>
                <a:off x="2407364" y="951446"/>
                <a:ext cx="7263685" cy="1903695"/>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lt"/>
                    <a:ea typeface="+mn-ea"/>
                  </a:rPr>
                  <a:t>A generalization error rate of </a:t>
                </a:r>
                <a14:m>
                  <m:oMath xmlns:m="http://schemas.openxmlformats.org/officeDocument/2006/math">
                    <m:r>
                      <a:rPr lang="en-US" altLang="zh-CN" sz="2000" i="1" dirty="0" smtClean="0">
                        <a:latin typeface="Cambria Math" panose="02040503050406030204" charset="0"/>
                        <a:ea typeface="+mn-ea"/>
                      </a:rPr>
                      <m:t>𝜖</m:t>
                    </m:r>
                  </m:oMath>
                </a14:m>
                <a:r>
                  <a:rPr lang="en-US" altLang="zh-CN" sz="2000" dirty="0">
                    <a:latin typeface="+mn-lt"/>
                    <a:ea typeface="+mn-ea"/>
                  </a:rPr>
                  <a:t> means that the learner has a probability of </a:t>
                </a:r>
                <a14:m>
                  <m:oMath xmlns:m="http://schemas.openxmlformats.org/officeDocument/2006/math">
                    <m:r>
                      <a:rPr lang="en-US" altLang="zh-CN" sz="2000" i="1" dirty="0" smtClean="0">
                        <a:latin typeface="Cambria Math" panose="02040503050406030204" charset="0"/>
                        <a:ea typeface="+mn-ea"/>
                      </a:rPr>
                      <m:t>𝜖</m:t>
                    </m:r>
                  </m:oMath>
                </a14:m>
                <a:r>
                  <a:rPr lang="en-US" altLang="zh-CN" sz="2000" dirty="0">
                    <a:latin typeface="+mn-lt"/>
                    <a:ea typeface="+mn-ea"/>
                  </a:rPr>
                  <a:t> to make an incorrect prediction. A testing error rate of </a:t>
                </a:r>
                <a14:m>
                  <m:oMath xmlns:m="http://schemas.openxmlformats.org/officeDocument/2006/math">
                    <m:acc>
                      <m:accPr>
                        <m:ctrlPr>
                          <a:rPr lang="en-US" altLang="zh-CN" sz="2000" i="1" smtClean="0">
                            <a:latin typeface="Cambria Math" panose="02040503050406030204" charset="0"/>
                            <a:ea typeface="+mn-ea"/>
                          </a:rPr>
                        </m:ctrlPr>
                      </m:accPr>
                      <m:e>
                        <m:r>
                          <a:rPr lang="en-US" altLang="zh-CN" sz="2000" i="1">
                            <a:latin typeface="Cambria Math" panose="02040503050406030204" charset="0"/>
                            <a:ea typeface="Cambria Math" panose="02040503050406030204" charset="0"/>
                          </a:rPr>
                          <m:t>𝜖</m:t>
                        </m:r>
                      </m:e>
                    </m:acc>
                  </m:oMath>
                </a14:m>
                <a:r>
                  <a:rPr lang="en-US" altLang="zh-CN" sz="2000" dirty="0">
                    <a:latin typeface="+mn-lt"/>
                    <a:ea typeface="+mn-ea"/>
                  </a:rPr>
                  <a:t> means that the learner misclassified </a:t>
                </a:r>
                <a14:m>
                  <m:oMath xmlns:m="http://schemas.openxmlformats.org/officeDocument/2006/math">
                    <m:acc>
                      <m:accPr>
                        <m:ctrlPr>
                          <a:rPr lang="en-US" altLang="zh-CN" sz="2000" i="1" dirty="0" smtClean="0">
                            <a:latin typeface="Cambria Math" panose="02040503050406030204" charset="0"/>
                            <a:ea typeface="Latin Modern Math" panose="02000503000000000000" pitchFamily="50" charset="0"/>
                          </a:rPr>
                        </m:ctrlPr>
                      </m:accPr>
                      <m:e>
                        <m:r>
                          <a:rPr lang="zh-CN" altLang="en-US" sz="2000" i="1" dirty="0" smtClean="0">
                            <a:latin typeface="Cambria Math" panose="02040503050406030204" charset="0"/>
                            <a:ea typeface="Latin Modern Math" panose="02000503000000000000" pitchFamily="50" charset="0"/>
                          </a:rPr>
                          <m:t>𝜖</m:t>
                        </m:r>
                      </m:e>
                    </m:acc>
                    <m:r>
                      <a:rPr lang="en-US" altLang="zh-CN" sz="2000" i="1" dirty="0" smtClean="0">
                        <a:latin typeface="Cambria Math" panose="02040503050406030204" charset="0"/>
                        <a:ea typeface="Latin Modern Math" panose="02000503000000000000" pitchFamily="50" charset="0"/>
                      </a:rPr>
                      <m:t>×</m:t>
                    </m:r>
                    <m:r>
                      <a:rPr lang="en-US" altLang="zh-CN" sz="2000" i="1" dirty="0" smtClean="0">
                        <a:latin typeface="Cambria Math" panose="02040503050406030204" charset="0"/>
                        <a:ea typeface="Latin Modern Math" panose="02000503000000000000" pitchFamily="50" charset="0"/>
                      </a:rPr>
                      <m:t>𝑚</m:t>
                    </m:r>
                    <m:r>
                      <a:rPr lang="en-US" altLang="zh-CN" sz="2000" i="1" dirty="0" smtClean="0">
                        <a:latin typeface="Cambria Math" panose="02040503050406030204" charset="0"/>
                        <a:ea typeface="Latin Modern Math" panose="02000503000000000000" pitchFamily="50" charset="0"/>
                      </a:rPr>
                      <m:t> </m:t>
                    </m:r>
                  </m:oMath>
                </a14:m>
                <a:r>
                  <a:rPr lang="en-US" altLang="zh-CN" sz="2000" dirty="0">
                    <a:latin typeface="+mn-lt"/>
                    <a:ea typeface="+mn-ea"/>
                  </a:rPr>
                  <a:t>samples in a testing set of m samples</a:t>
                </a:r>
                <a:r>
                  <a:rPr lang="zh-CN" altLang="en-US" sz="2000" dirty="0">
                    <a:latin typeface="+mn-lt"/>
                    <a:ea typeface="+mn-ea"/>
                  </a:rPr>
                  <a:t>，</a:t>
                </a:r>
                <a:r>
                  <a:rPr lang="en-US" altLang="zh-CN" sz="2000" dirty="0">
                    <a:latin typeface="+mn-lt"/>
                    <a:ea typeface="+mn-ea"/>
                  </a:rPr>
                  <a:t>We can use binomial test to verify hypotheses such as </a:t>
                </a:r>
                <a14:m>
                  <m:oMath xmlns:m="http://schemas.openxmlformats.org/officeDocument/2006/math">
                    <m:r>
                      <a:rPr lang="en-US" altLang="zh-CN" sz="2000" i="1" dirty="0" smtClean="0">
                        <a:latin typeface="Cambria Math" panose="02040503050406030204" charset="0"/>
                        <a:ea typeface="+mn-ea"/>
                      </a:rPr>
                      <m:t>“</m:t>
                    </m:r>
                    <m:r>
                      <a:rPr lang="en-US" altLang="zh-CN" sz="2000" i="1" dirty="0" smtClean="0">
                        <a:latin typeface="Cambria Math" panose="02040503050406030204" charset="0"/>
                        <a:ea typeface="+mn-ea"/>
                      </a:rPr>
                      <m:t>𝜖</m:t>
                    </m:r>
                    <m:r>
                      <a:rPr lang="en-US" altLang="zh-CN" sz="2000" i="1" dirty="0" smtClean="0">
                        <a:latin typeface="Cambria Math" panose="02040503050406030204" charset="0"/>
                        <a:ea typeface="+mn-ea"/>
                      </a:rPr>
                      <m:t> ⩽ </m:t>
                    </m:r>
                    <m:r>
                      <a:rPr lang="en-US" altLang="zh-CN" sz="2000" i="1" dirty="0" smtClean="0">
                        <a:latin typeface="Cambria Math" panose="02040503050406030204" charset="0"/>
                        <a:ea typeface="+mn-ea"/>
                      </a:rPr>
                      <m:t>0</m:t>
                    </m:r>
                    <m:r>
                      <a:rPr lang="en-US" altLang="zh-CN" sz="2000" i="1" dirty="0" smtClean="0">
                        <a:latin typeface="Cambria Math" panose="02040503050406030204" charset="0"/>
                        <a:ea typeface="+mn-ea"/>
                      </a:rPr>
                      <m:t>.</m:t>
                    </m:r>
                    <m:r>
                      <a:rPr lang="en-US" altLang="zh-CN" sz="2000" i="1" dirty="0" smtClean="0">
                        <a:latin typeface="Cambria Math" panose="02040503050406030204" charset="0"/>
                        <a:ea typeface="+mn-ea"/>
                      </a:rPr>
                      <m:t>3</m:t>
                    </m:r>
                    <m:r>
                      <a:rPr lang="en-US" altLang="zh-CN" sz="2000" i="1" dirty="0" smtClean="0">
                        <a:latin typeface="Cambria Math" panose="02040503050406030204" charset="0"/>
                        <a:ea typeface="+mn-ea"/>
                      </a:rPr>
                      <m:t>”</m:t>
                    </m:r>
                  </m:oMath>
                </a14:m>
                <a:r>
                  <a:rPr lang="en-US" altLang="zh-CN" sz="2000" dirty="0">
                    <a:latin typeface="+mn-lt"/>
                    <a:ea typeface="+mn-ea"/>
                  </a:rPr>
                  <a:t>.</a:t>
                </a:r>
                <a:endParaRPr lang="zh-CN" altLang="en-US" sz="2000" dirty="0">
                  <a:latin typeface="+mn-lt"/>
                  <a:ea typeface="+mn-ea"/>
                </a:endParaRPr>
              </a:p>
            </p:txBody>
          </p:sp>
        </mc:Choice>
        <mc:Fallback>
          <p:sp>
            <p:nvSpPr>
              <p:cNvPr id="4" name="内容占位符 2"/>
              <p:cNvSpPr txBox="1">
                <a:spLocks noRot="1" noChangeAspect="1" noMove="1" noResize="1" noEditPoints="1" noAdjustHandles="1" noChangeArrowheads="1" noChangeShapeType="1" noTextEdit="1"/>
              </p:cNvSpPr>
              <p:nvPr/>
            </p:nvSpPr>
            <p:spPr>
              <a:xfrm>
                <a:off x="2407364" y="951446"/>
                <a:ext cx="7263685" cy="1903695"/>
              </a:xfrm>
              <a:prstGeom prst="rect">
                <a:avLst/>
              </a:prstGeom>
              <a:blipFill rotWithShape="1">
                <a:blip r:embed="rId1"/>
                <a:stretch>
                  <a:fillRect l="-1" t="-11" r="9" b="10"/>
                </a:stretch>
              </a:blipFill>
            </p:spPr>
            <p:txBody>
              <a:bodyPr/>
              <a:lstStyle/>
              <a:p>
                <a:r>
                  <a:rPr lang="zh-CN" altLang="en-US">
                    <a:noFill/>
                  </a:rPr>
                  <a:t> </a:t>
                </a:r>
              </a:p>
            </p:txBody>
          </p:sp>
        </mc:Fallback>
      </mc:AlternateContent>
      <p:grpSp>
        <p:nvGrpSpPr>
          <p:cNvPr id="3" name="组合 2"/>
          <p:cNvGrpSpPr/>
          <p:nvPr/>
        </p:nvGrpSpPr>
        <p:grpSpPr>
          <a:xfrm>
            <a:off x="2407364" y="2855142"/>
            <a:ext cx="7337923" cy="3686810"/>
            <a:chOff x="883364" y="2855142"/>
            <a:chExt cx="7337923" cy="3686810"/>
          </a:xfrm>
        </p:grpSpPr>
        <mc:AlternateContent xmlns:mc="http://schemas.openxmlformats.org/markup-compatibility/2006">
          <mc:Choice xmlns:a14="http://schemas.microsoft.com/office/drawing/2010/main" Requires="a14">
            <p:sp>
              <p:nvSpPr>
                <p:cNvPr id="5" name="矩形 4"/>
                <p:cNvSpPr/>
                <p:nvPr/>
              </p:nvSpPr>
              <p:spPr>
                <a:xfrm>
                  <a:off x="883364" y="2855142"/>
                  <a:ext cx="7337923" cy="3686810"/>
                </a:xfrm>
                <a:prstGeom prst="rect">
                  <a:avLst/>
                </a:prstGeom>
              </p:spPr>
              <p:txBody>
                <a:bodyPr wrap="square">
                  <a:spAutoFit/>
                </a:bodyPr>
                <a:lstStyle/>
                <a:p>
                  <a:r>
                    <a:rPr lang="en-US" altLang="zh-CN" sz="2000" dirty="0"/>
                    <a:t>For the hypothesis</a:t>
                  </a:r>
                  <a14:m>
                    <m:oMath xmlns:m="http://schemas.openxmlformats.org/officeDocument/2006/math">
                      <m:r>
                        <a:rPr lang="en-US" altLang="zh-CN" sz="2000" i="1" dirty="0" smtClean="0">
                          <a:latin typeface="Cambria Math" panose="02040503050406030204" charset="0"/>
                        </a:rPr>
                        <m:t>“</m:t>
                      </m:r>
                      <m:r>
                        <a:rPr lang="en-US" altLang="zh-CN" sz="2000" i="1" dirty="0" smtClean="0">
                          <a:latin typeface="Cambria Math" panose="02040503050406030204" charset="0"/>
                        </a:rPr>
                        <m:t>𝜖</m:t>
                      </m:r>
                      <m:r>
                        <a:rPr lang="en-US" altLang="zh-CN" sz="2000" i="1" dirty="0" smtClean="0">
                          <a:latin typeface="Cambria Math" panose="02040503050406030204" charset="0"/>
                        </a:rPr>
                        <m:t> ⩽ </m:t>
                      </m:r>
                      <m:sSub>
                        <m:sSubPr>
                          <m:ctrlPr>
                            <a:rPr lang="en-US" altLang="zh-CN" sz="2000" i="1" dirty="0" smtClean="0">
                              <a:latin typeface="Cambria Math" panose="02040503050406030204" charset="0"/>
                            </a:rPr>
                          </m:ctrlPr>
                        </m:sSubPr>
                        <m:e>
                          <m:r>
                            <a:rPr lang="zh-CN" altLang="en-US" sz="2000" i="1" dirty="0" smtClean="0">
                              <a:latin typeface="Cambria Math" panose="02040503050406030204" charset="0"/>
                            </a:rPr>
                            <m:t>𝜖</m:t>
                          </m:r>
                        </m:e>
                        <m:sub>
                          <m:r>
                            <a:rPr lang="en-US" altLang="zh-CN" sz="2000" b="0" i="1" dirty="0" smtClean="0">
                              <a:latin typeface="Cambria Math" panose="02040503050406030204" charset="0"/>
                            </a:rPr>
                            <m:t>0</m:t>
                          </m:r>
                        </m:sub>
                      </m:sSub>
                      <m:r>
                        <a:rPr lang="en-US" altLang="zh-CN" sz="2000" i="1" dirty="0" smtClean="0">
                          <a:latin typeface="Cambria Math" panose="02040503050406030204" charset="0"/>
                        </a:rPr>
                        <m:t>”</m:t>
                      </m:r>
                    </m:oMath>
                  </a14:m>
                  <a:r>
                    <a:rPr lang="en-US" altLang="zh-CN" sz="2000" dirty="0"/>
                    <a:t>, the following equation gives the maximum observable error rate within a probability of </a:t>
                  </a:r>
                  <a14:m>
                    <m:oMath xmlns:m="http://schemas.openxmlformats.org/officeDocument/2006/math">
                      <m:r>
                        <a:rPr lang="en-US" altLang="zh-CN" sz="2000" i="1" dirty="0" smtClean="0">
                          <a:latin typeface="Cambria Math" panose="02040503050406030204" charset="0"/>
                        </a:rPr>
                        <m:t>1</m:t>
                      </m:r>
                      <m:r>
                        <a:rPr lang="en-US" altLang="zh-CN" sz="2000" i="1" dirty="0">
                          <a:latin typeface="Cambria Math" panose="02040503050406030204" charset="0"/>
                        </a:rPr>
                        <m:t>−</m:t>
                      </m:r>
                      <m:r>
                        <a:rPr lang="en-US" altLang="zh-CN" sz="2000" i="1" dirty="0" smtClean="0">
                          <a:latin typeface="Cambria Math" panose="02040503050406030204" charset="0"/>
                        </a:rPr>
                        <m:t>𝛼</m:t>
                      </m:r>
                    </m:oMath>
                  </a14:m>
                  <a:r>
                    <a:rPr lang="en-US" altLang="zh-CN" sz="2000" dirty="0"/>
                    <a:t>:</a:t>
                  </a:r>
                  <a:endParaRPr lang="en-US" altLang="zh-CN" sz="2000" dirty="0"/>
                </a:p>
                <a:p>
                  <a:pPr marL="325755" lvl="1"/>
                  <a:endParaRPr lang="en-US" altLang="zh-CN" sz="2000" dirty="0"/>
                </a:p>
                <a:p>
                  <a:pPr indent="-131445"/>
                  <a:endParaRPr lang="en-US" altLang="zh-CN" sz="2000" dirty="0"/>
                </a:p>
                <a:p>
                  <a:pPr indent="-131445"/>
                  <a:endParaRPr lang="en-US" altLang="zh-CN" sz="2000" dirty="0"/>
                </a:p>
                <a:p>
                  <a:pPr indent="-131445"/>
                  <a:r>
                    <a:rPr lang="en-US" altLang="zh-CN" sz="2000" dirty="0"/>
                    <a:t>If the testing error rate </a:t>
                  </a:r>
                  <a14:m>
                    <m:oMath xmlns:m="http://schemas.openxmlformats.org/officeDocument/2006/math">
                      <m:acc>
                        <m:accPr>
                          <m:ctrlPr>
                            <a:rPr lang="en-US" altLang="zh-CN" sz="2000" i="1" smtClean="0">
                              <a:latin typeface="Cambria Math" panose="02040503050406030204" charset="0"/>
                            </a:rPr>
                          </m:ctrlPr>
                        </m:accPr>
                        <m:e>
                          <m:r>
                            <a:rPr lang="zh-CN" altLang="en-US" sz="2000" i="1" smtClean="0">
                              <a:latin typeface="Cambria Math" panose="02040503050406030204" charset="0"/>
                            </a:rPr>
                            <m:t>𝜖</m:t>
                          </m:r>
                        </m:e>
                      </m:acc>
                    </m:oMath>
                  </a14:m>
                  <a:r>
                    <a:rPr lang="en-US" altLang="zh-CN" sz="2000" dirty="0"/>
                    <a:t> is less than the critical value </a:t>
                  </a:r>
                  <a14:m>
                    <m:oMath xmlns:m="http://schemas.openxmlformats.org/officeDocument/2006/math">
                      <m:r>
                        <a:rPr lang="en-US" altLang="zh-CN" sz="2000" i="1" dirty="0" smtClean="0">
                          <a:latin typeface="Cambria Math" panose="02040503050406030204" charset="0"/>
                        </a:rPr>
                        <m:t>𝜖</m:t>
                      </m:r>
                    </m:oMath>
                  </a14:m>
                  <a:r>
                    <a:rPr lang="en-US" altLang="zh-CN" sz="2000" dirty="0"/>
                    <a:t>, then, according to the binomial test, the hypothesis </a:t>
                  </a:r>
                  <a14:m>
                    <m:oMath xmlns:m="http://schemas.openxmlformats.org/officeDocument/2006/math">
                      <m:r>
                        <a:rPr lang="en-US" altLang="zh-CN" sz="2000" i="1" dirty="0">
                          <a:latin typeface="Cambria Math" panose="02040503050406030204" charset="0"/>
                        </a:rPr>
                        <m:t>“</m:t>
                      </m:r>
                      <m:r>
                        <a:rPr lang="en-US" altLang="zh-CN" sz="2000" i="1" dirty="0">
                          <a:latin typeface="Cambria Math" panose="02040503050406030204" charset="0"/>
                        </a:rPr>
                        <m:t>𝜖</m:t>
                      </m:r>
                      <m:r>
                        <a:rPr lang="en-US" altLang="zh-CN" sz="2000" i="1" dirty="0">
                          <a:latin typeface="Cambria Math" panose="02040503050406030204" charset="0"/>
                        </a:rPr>
                        <m:t> ⩽ </m:t>
                      </m:r>
                      <m:sSub>
                        <m:sSubPr>
                          <m:ctrlPr>
                            <a:rPr lang="en-US" altLang="zh-CN" sz="2000" i="1" dirty="0">
                              <a:latin typeface="Cambria Math" panose="02040503050406030204" charset="0"/>
                            </a:rPr>
                          </m:ctrlPr>
                        </m:sSubPr>
                        <m:e>
                          <m:r>
                            <a:rPr lang="zh-CN" altLang="en-US" sz="2000" i="1" dirty="0">
                              <a:latin typeface="Cambria Math" panose="02040503050406030204" charset="0"/>
                            </a:rPr>
                            <m:t>𝜖</m:t>
                          </m:r>
                        </m:e>
                        <m:sub>
                          <m:r>
                            <a:rPr lang="en-US" altLang="zh-CN" sz="2000" i="1" dirty="0">
                              <a:latin typeface="Cambria Math" panose="02040503050406030204" charset="0"/>
                            </a:rPr>
                            <m:t>0</m:t>
                          </m:r>
                        </m:sub>
                      </m:sSub>
                      <m:r>
                        <a:rPr lang="en-US" altLang="zh-CN" sz="2000" i="1" dirty="0">
                          <a:latin typeface="Cambria Math" panose="02040503050406030204" charset="0"/>
                        </a:rPr>
                        <m:t>”</m:t>
                      </m:r>
                    </m:oMath>
                  </a14:m>
                  <a:r>
                    <a:rPr lang="en-US" altLang="zh-CN" sz="2000" dirty="0"/>
                    <a:t> cannot be rejected at the significance level of </a:t>
                  </a:r>
                  <a14:m>
                    <m:oMath xmlns:m="http://schemas.openxmlformats.org/officeDocument/2006/math">
                      <m:r>
                        <a:rPr lang="en-US" altLang="zh-CN" sz="2000" i="1" dirty="0" smtClean="0">
                          <a:latin typeface="Cambria Math" panose="02040503050406030204" charset="0"/>
                        </a:rPr>
                        <m:t>𝛼</m:t>
                      </m:r>
                    </m:oMath>
                  </a14:m>
                  <a:r>
                    <a:rPr lang="en-US" altLang="zh-CN" sz="2000" dirty="0"/>
                    <a:t>, that is, the learner’s generalization error rate is not greater than </a:t>
                  </a:r>
                  <a14:m>
                    <m:oMath xmlns:m="http://schemas.openxmlformats.org/officeDocument/2006/math">
                      <m:sSub>
                        <m:sSubPr>
                          <m:ctrlPr>
                            <a:rPr lang="en-US" altLang="zh-CN" sz="2000" i="1" smtClean="0">
                              <a:latin typeface="Cambria Math" panose="02040503050406030204" charset="0"/>
                            </a:rPr>
                          </m:ctrlPr>
                        </m:sSubPr>
                        <m:e>
                          <m:r>
                            <a:rPr lang="zh-CN" altLang="en-US" sz="2000" i="1" smtClean="0">
                              <a:latin typeface="Cambria Math" panose="02040503050406030204" charset="0"/>
                            </a:rPr>
                            <m:t>𝜖</m:t>
                          </m:r>
                        </m:e>
                        <m:sub>
                          <m:r>
                            <a:rPr lang="en-US" altLang="zh-CN" sz="2000" b="0" i="1" smtClean="0">
                              <a:latin typeface="Cambria Math" panose="02040503050406030204" charset="0"/>
                            </a:rPr>
                            <m:t>0</m:t>
                          </m:r>
                        </m:sub>
                      </m:sSub>
                    </m:oMath>
                  </a14:m>
                  <a:r>
                    <a:rPr lang="en-US" altLang="zh-CN" sz="2000" dirty="0"/>
                    <a:t> at the confidence level of </a:t>
                  </a:r>
                  <a14:m>
                    <m:oMath xmlns:m="http://schemas.openxmlformats.org/officeDocument/2006/math">
                      <m:r>
                        <a:rPr lang="en-US" altLang="zh-CN" sz="2000" i="1" dirty="0" smtClean="0">
                          <a:latin typeface="Cambria Math" panose="02040503050406030204" charset="0"/>
                        </a:rPr>
                        <m:t>1</m:t>
                      </m:r>
                      <m:r>
                        <a:rPr lang="en-US" altLang="zh-CN" sz="2000" i="1" dirty="0" smtClean="0">
                          <a:latin typeface="Cambria Math" panose="02040503050406030204" charset="0"/>
                        </a:rPr>
                        <m:t>−</m:t>
                      </m:r>
                      <m:r>
                        <a:rPr lang="en-US" altLang="zh-CN" sz="2000" i="1" dirty="0" smtClean="0">
                          <a:latin typeface="Cambria Math" panose="02040503050406030204" charset="0"/>
                        </a:rPr>
                        <m:t>𝛼</m:t>
                      </m:r>
                    </m:oMath>
                  </a14:m>
                  <a:r>
                    <a:rPr lang="en-US" altLang="zh-CN" sz="2000" dirty="0"/>
                    <a:t>.</a:t>
                  </a:r>
                  <a:endParaRPr lang="en-US" altLang="zh-CN" sz="2000" dirty="0"/>
                </a:p>
              </p:txBody>
            </p:sp>
          </mc:Choice>
          <mc:Fallback>
            <p:sp>
              <p:nvSpPr>
                <p:cNvPr id="5" name="矩形 4"/>
                <p:cNvSpPr>
                  <a:spLocks noRot="1" noChangeAspect="1" noMove="1" noResize="1" noEditPoints="1" noAdjustHandles="1" noChangeArrowheads="1" noChangeShapeType="1" noTextEdit="1"/>
                </p:cNvSpPr>
                <p:nvPr/>
              </p:nvSpPr>
              <p:spPr>
                <a:xfrm>
                  <a:off x="883364" y="2855142"/>
                  <a:ext cx="7337923" cy="3686810"/>
                </a:xfrm>
                <a:prstGeom prst="rect">
                  <a:avLst/>
                </a:prstGeom>
                <a:blipFill rotWithShape="1">
                  <a:blip r:embed="rId2"/>
                </a:blipFill>
              </p:spPr>
              <p:txBody>
                <a:bodyPr/>
                <a:lstStyle/>
                <a:p>
                  <a:r>
                    <a:rPr lang="zh-CN" altLang="en-US">
                      <a:noFill/>
                    </a:rPr>
                    <a:t> </a:t>
                  </a:r>
                </a:p>
              </p:txBody>
            </p:sp>
          </mc:Fallback>
        </mc:AlternateContent>
        <p:pic>
          <p:nvPicPr>
            <p:cNvPr id="8" name="图片 7"/>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1647396" y="3876055"/>
              <a:ext cx="5876724" cy="792838"/>
            </a:xfrm>
            <a:prstGeom prst="rect">
              <a:avLst/>
            </a:prstGeom>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t-test</a:t>
            </a:r>
            <a:endParaRPr lang="zh-CN" altLang="en-US" dirty="0"/>
          </a:p>
        </p:txBody>
      </p:sp>
      <p:sp>
        <p:nvSpPr>
          <p:cNvPr id="4" name="内容占位符 2"/>
          <p:cNvSpPr txBox="1"/>
          <p:nvPr/>
        </p:nvSpPr>
        <p:spPr>
          <a:xfrm>
            <a:off x="2538819" y="1511513"/>
            <a:ext cx="7132231" cy="1395884"/>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latin typeface="+mn-lt"/>
                <a:ea typeface="+mn-ea"/>
              </a:rPr>
              <a:t>We often obtain multiple testing error rates from cross-validation or by doing multiple hold-out evaluations. In such cases, we can use t-test.</a:t>
            </a:r>
            <a:endParaRPr lang="zh-CN" altLang="en-US" sz="2000" dirty="0">
              <a:latin typeface="+mn-lt"/>
              <a:ea typeface="+mn-ea"/>
            </a:endParaRPr>
          </a:p>
        </p:txBody>
      </p:sp>
      <mc:AlternateContent xmlns:mc="http://schemas.openxmlformats.org/markup-compatibility/2006">
        <mc:Choice xmlns:a14="http://schemas.microsoft.com/office/drawing/2010/main" Requires="a14">
          <p:sp>
            <p:nvSpPr>
              <p:cNvPr id="5" name="矩形 4"/>
              <p:cNvSpPr/>
              <p:nvPr/>
            </p:nvSpPr>
            <p:spPr>
              <a:xfrm>
                <a:off x="2538819" y="2907397"/>
                <a:ext cx="6973210" cy="2641600"/>
              </a:xfrm>
              <a:prstGeom prst="rect">
                <a:avLst/>
              </a:prstGeom>
            </p:spPr>
            <p:txBody>
              <a:bodyPr wrap="square">
                <a:spAutoFit/>
              </a:bodyPr>
              <a:lstStyle/>
              <a:p>
                <a:r>
                  <a:rPr lang="en-US" altLang="zh-CN" sz="2000" dirty="0"/>
                  <a:t>Let </a:t>
                </a:r>
                <a14:m>
                  <m:oMath xmlns:m="http://schemas.openxmlformats.org/officeDocument/2006/math">
                    <m:sSub>
                      <m:sSubPr>
                        <m:ctrlPr>
                          <a:rPr lang="en-US" altLang="zh-CN" sz="2000" i="1" dirty="0" smtClean="0">
                            <a:latin typeface="Cambria Math" panose="02040503050406030204" charset="0"/>
                          </a:rPr>
                        </m:ctrlPr>
                      </m:sSubPr>
                      <m:e>
                        <m:acc>
                          <m:accPr>
                            <m:ctrlPr>
                              <a:rPr lang="zh-CN" altLang="en-US" sz="2000" i="1" dirty="0" smtClean="0">
                                <a:latin typeface="Cambria Math" panose="02040503050406030204" charset="0"/>
                              </a:rPr>
                            </m:ctrlPr>
                          </m:accPr>
                          <m:e>
                            <m:r>
                              <a:rPr lang="zh-CN" altLang="en-US" sz="2000" i="1" dirty="0" smtClean="0">
                                <a:latin typeface="Cambria Math" panose="02040503050406030204" charset="0"/>
                              </a:rPr>
                              <m:t>𝜖</m:t>
                            </m:r>
                          </m:e>
                        </m:acc>
                      </m:e>
                      <m:sub>
                        <m:r>
                          <a:rPr lang="en-US" altLang="zh-CN" sz="2000" b="0" i="1" dirty="0" smtClean="0">
                            <a:latin typeface="Cambria Math" panose="02040503050406030204" charset="0"/>
                          </a:rPr>
                          <m:t>1</m:t>
                        </m:r>
                      </m:sub>
                    </m:sSub>
                    <m:r>
                      <a:rPr lang="en-US" altLang="zh-CN" sz="2000" b="0" i="1" dirty="0" smtClean="0">
                        <a:latin typeface="Cambria Math" panose="02040503050406030204" charset="0"/>
                      </a:rPr>
                      <m:t>,</m:t>
                    </m:r>
                    <m:sSub>
                      <m:sSubPr>
                        <m:ctrlPr>
                          <a:rPr lang="en-US" altLang="zh-CN" sz="2000" i="1" dirty="0">
                            <a:latin typeface="Cambria Math" panose="02040503050406030204" charset="0"/>
                          </a:rPr>
                        </m:ctrlPr>
                      </m:sSubPr>
                      <m:e>
                        <m:acc>
                          <m:accPr>
                            <m:ctrlPr>
                              <a:rPr lang="zh-CN" altLang="en-US" sz="2000" i="1" dirty="0">
                                <a:latin typeface="Cambria Math" panose="02040503050406030204" charset="0"/>
                              </a:rPr>
                            </m:ctrlPr>
                          </m:accPr>
                          <m:e>
                            <m:r>
                              <a:rPr lang="zh-CN" altLang="en-US" sz="2000" i="1" dirty="0">
                                <a:latin typeface="Cambria Math" panose="02040503050406030204" charset="0"/>
                              </a:rPr>
                              <m:t>𝜖</m:t>
                            </m:r>
                          </m:e>
                        </m:acc>
                      </m:e>
                      <m:sub>
                        <m:r>
                          <a:rPr lang="en-US" altLang="zh-CN" sz="2000" b="0" i="1" dirty="0" smtClean="0">
                            <a:latin typeface="Cambria Math" panose="02040503050406030204" charset="0"/>
                          </a:rPr>
                          <m:t>2</m:t>
                        </m:r>
                      </m:sub>
                    </m:sSub>
                    <m:r>
                      <a:rPr lang="en-US" altLang="zh-CN" sz="2000" b="0" i="1" dirty="0" smtClean="0">
                        <a:latin typeface="Cambria Math" panose="02040503050406030204" charset="0"/>
                      </a:rPr>
                      <m:t>,…,</m:t>
                    </m:r>
                    <m:sSub>
                      <m:sSubPr>
                        <m:ctrlPr>
                          <a:rPr lang="en-US" altLang="zh-CN" sz="2000" i="1" dirty="0">
                            <a:latin typeface="Cambria Math" panose="02040503050406030204" charset="0"/>
                          </a:rPr>
                        </m:ctrlPr>
                      </m:sSubPr>
                      <m:e>
                        <m:acc>
                          <m:accPr>
                            <m:ctrlPr>
                              <a:rPr lang="zh-CN" altLang="en-US" sz="2000" i="1" dirty="0">
                                <a:latin typeface="Cambria Math" panose="02040503050406030204" charset="0"/>
                              </a:rPr>
                            </m:ctrlPr>
                          </m:accPr>
                          <m:e>
                            <m:r>
                              <a:rPr lang="zh-CN" altLang="en-US" sz="2000" i="1" dirty="0">
                                <a:latin typeface="Cambria Math" panose="02040503050406030204" charset="0"/>
                              </a:rPr>
                              <m:t>𝜖</m:t>
                            </m:r>
                          </m:e>
                        </m:acc>
                      </m:e>
                      <m:sub>
                        <m:r>
                          <a:rPr lang="en-US" altLang="zh-CN" sz="2000" b="0" i="1" dirty="0" smtClean="0">
                            <a:latin typeface="Cambria Math" panose="02040503050406030204" charset="0"/>
                          </a:rPr>
                          <m:t>𝑘</m:t>
                        </m:r>
                      </m:sub>
                    </m:sSub>
                  </m:oMath>
                </a14:m>
                <a:r>
                  <a:rPr lang="en-US" altLang="zh-CN" sz="2000" dirty="0">
                    <a:latin typeface="+mn-ea"/>
                  </a:rPr>
                  <a:t> </a:t>
                </a:r>
                <a:r>
                  <a:rPr lang="en-US" altLang="zh-CN" sz="2000" dirty="0"/>
                  <a:t>denote the </a:t>
                </a:r>
                <a14:m>
                  <m:oMath xmlns:m="http://schemas.openxmlformats.org/officeDocument/2006/math">
                    <m:r>
                      <a:rPr lang="en-US" altLang="zh-CN" sz="2000" i="1" dirty="0" smtClean="0">
                        <a:latin typeface="Cambria Math" panose="02040503050406030204" charset="0"/>
                      </a:rPr>
                      <m:t>𝑘</m:t>
                    </m:r>
                  </m:oMath>
                </a14:m>
                <a:r>
                  <a:rPr lang="en-US" altLang="zh-CN" sz="2000" dirty="0">
                    <a:latin typeface="+mn-ea"/>
                  </a:rPr>
                  <a:t> </a:t>
                </a:r>
                <a:r>
                  <a:rPr lang="en-US" altLang="zh-CN" sz="2000" dirty="0"/>
                  <a:t>testing error rates. For the hypothesis </a:t>
                </a:r>
                <a14:m>
                  <m:oMath xmlns:m="http://schemas.openxmlformats.org/officeDocument/2006/math">
                    <m:r>
                      <a:rPr lang="en-US" altLang="zh-CN" sz="2000" i="1" dirty="0" smtClean="0">
                        <a:latin typeface="Cambria Math" panose="02040503050406030204" charset="0"/>
                      </a:rPr>
                      <m:t>“µ = </m:t>
                    </m:r>
                    <m:sSub>
                      <m:sSubPr>
                        <m:ctrlPr>
                          <a:rPr lang="en-US" altLang="zh-CN" sz="2000" i="1" dirty="0" smtClean="0">
                            <a:latin typeface="Cambria Math" panose="02040503050406030204" charset="0"/>
                          </a:rPr>
                        </m:ctrlPr>
                      </m:sSubPr>
                      <m:e>
                        <m:r>
                          <a:rPr lang="zh-CN" altLang="en-US" sz="2000" i="1" dirty="0" smtClean="0">
                            <a:latin typeface="Cambria Math" panose="02040503050406030204" charset="0"/>
                          </a:rPr>
                          <m:t>𝜖</m:t>
                        </m:r>
                      </m:e>
                      <m:sub>
                        <m:r>
                          <a:rPr lang="en-US" altLang="zh-CN" sz="2000" b="0" i="1" dirty="0" smtClean="0">
                            <a:latin typeface="Cambria Math" panose="02040503050406030204" charset="0"/>
                          </a:rPr>
                          <m:t>0</m:t>
                        </m:r>
                      </m:sub>
                    </m:sSub>
                    <m:r>
                      <a:rPr lang="en-US" altLang="zh-CN" sz="2000" i="1" dirty="0" smtClean="0">
                        <a:latin typeface="Cambria Math" panose="02040503050406030204" charset="0"/>
                      </a:rPr>
                      <m:t>” </m:t>
                    </m:r>
                  </m:oMath>
                </a14:m>
                <a:r>
                  <a:rPr lang="en-US" altLang="zh-CN" sz="2000" dirty="0"/>
                  <a:t>and significance level </a:t>
                </a:r>
                <a14:m>
                  <m:oMath xmlns:m="http://schemas.openxmlformats.org/officeDocument/2006/math">
                    <m:r>
                      <a:rPr lang="en-US" altLang="zh-CN" sz="2000" i="1" dirty="0" smtClean="0">
                        <a:latin typeface="Cambria Math" panose="02040503050406030204" charset="0"/>
                      </a:rPr>
                      <m:t>𝛼</m:t>
                    </m:r>
                  </m:oMath>
                </a14:m>
                <a:r>
                  <a:rPr lang="en-US" altLang="zh-CN" sz="2000" dirty="0"/>
                  <a:t>, Let </a:t>
                </a:r>
                <a14:m>
                  <m:oMath xmlns:m="http://schemas.openxmlformats.org/officeDocument/2006/math">
                    <m:r>
                      <a:rPr lang="en-US" altLang="zh-CN" sz="2000" i="1" dirty="0" smtClean="0">
                        <a:latin typeface="Cambria Math" panose="02040503050406030204" charset="0"/>
                      </a:rPr>
                      <m:t>(−∞, </m:t>
                    </m:r>
                    <m:sSub>
                      <m:sSubPr>
                        <m:ctrlPr>
                          <a:rPr lang="en-US" altLang="zh-CN" sz="2000" i="1" dirty="0" smtClean="0">
                            <a:latin typeface="Cambria Math" panose="02040503050406030204" charset="0"/>
                          </a:rPr>
                        </m:ctrlPr>
                      </m:sSubPr>
                      <m:e>
                        <m:r>
                          <a:rPr lang="en-US" altLang="zh-CN" sz="2000" b="0" i="1" dirty="0" smtClean="0">
                            <a:latin typeface="Cambria Math" panose="02040503050406030204" charset="0"/>
                          </a:rPr>
                          <m:t>𝑡</m:t>
                        </m:r>
                      </m:e>
                      <m:sub>
                        <m:r>
                          <a:rPr lang="en-US" altLang="zh-CN" sz="2000" i="1" dirty="0">
                            <a:latin typeface="Cambria Math" panose="02040503050406030204" charset="0"/>
                          </a:rPr>
                          <m:t>−</m:t>
                        </m:r>
                        <m:r>
                          <a:rPr lang="en-US" altLang="zh-CN" sz="2000" i="1" dirty="0">
                            <a:latin typeface="Cambria Math" panose="02040503050406030204" charset="0"/>
                          </a:rPr>
                          <m:t>𝛼</m:t>
                        </m:r>
                        <m:r>
                          <a:rPr lang="en-US" altLang="zh-CN" sz="2000" i="1" dirty="0">
                            <a:latin typeface="Cambria Math" panose="02040503050406030204" charset="0"/>
                          </a:rPr>
                          <m:t>/</m:t>
                        </m:r>
                        <m:r>
                          <a:rPr lang="en-US" altLang="zh-CN" sz="2000" i="1" dirty="0">
                            <a:latin typeface="Cambria Math" panose="02040503050406030204" charset="0"/>
                          </a:rPr>
                          <m:t>2</m:t>
                        </m:r>
                      </m:sub>
                    </m:sSub>
                    <m:r>
                      <a:rPr lang="en-US" altLang="zh-CN" sz="2000" i="1" dirty="0" smtClean="0">
                        <a:latin typeface="Cambria Math" panose="02040503050406030204" charset="0"/>
                      </a:rPr>
                      <m:t>] </m:t>
                    </m:r>
                  </m:oMath>
                </a14:m>
                <a:r>
                  <a:rPr lang="en-US" altLang="zh-CN" sz="2000" dirty="0"/>
                  <a:t>and </a:t>
                </a:r>
                <a14:m>
                  <m:oMath xmlns:m="http://schemas.openxmlformats.org/officeDocument/2006/math">
                    <m:r>
                      <a:rPr lang="en-US" altLang="zh-CN" sz="2000" i="1" dirty="0" smtClean="0">
                        <a:latin typeface="Cambria Math" panose="02040503050406030204" charset="0"/>
                      </a:rPr>
                      <m:t>[</m:t>
                    </m:r>
                    <m:sSub>
                      <m:sSubPr>
                        <m:ctrlPr>
                          <a:rPr lang="en-US" altLang="zh-CN" sz="2000" i="1" dirty="0" smtClean="0">
                            <a:latin typeface="Cambria Math" panose="02040503050406030204" charset="0"/>
                          </a:rPr>
                        </m:ctrlPr>
                      </m:sSubPr>
                      <m:e>
                        <m:r>
                          <a:rPr lang="en-US" altLang="zh-CN" sz="2000" b="0" i="1" dirty="0" smtClean="0">
                            <a:latin typeface="Cambria Math" panose="02040503050406030204" charset="0"/>
                          </a:rPr>
                          <m:t>𝑡</m:t>
                        </m:r>
                      </m:e>
                      <m:sub>
                        <m:r>
                          <a:rPr lang="en-US" altLang="zh-CN" sz="2000" i="1" dirty="0">
                            <a:latin typeface="Cambria Math" panose="02040503050406030204" charset="0"/>
                          </a:rPr>
                          <m:t>𝛼</m:t>
                        </m:r>
                        <m:r>
                          <a:rPr lang="en-US" altLang="zh-CN" sz="2000" i="1" dirty="0">
                            <a:latin typeface="Cambria Math" panose="02040503050406030204" charset="0"/>
                          </a:rPr>
                          <m:t>/</m:t>
                        </m:r>
                        <m:r>
                          <a:rPr lang="en-US" altLang="zh-CN" sz="2000" i="1" dirty="0">
                            <a:latin typeface="Cambria Math" panose="02040503050406030204" charset="0"/>
                          </a:rPr>
                          <m:t>2</m:t>
                        </m:r>
                      </m:sub>
                    </m:sSub>
                    <m:r>
                      <a:rPr lang="en-US" altLang="zh-CN" sz="2000" i="1" dirty="0" smtClean="0">
                        <a:latin typeface="Cambria Math" panose="02040503050406030204" charset="0"/>
                      </a:rPr>
                      <m:t>, ∞) </m:t>
                    </m:r>
                  </m:oMath>
                </a14:m>
                <a:r>
                  <a:rPr lang="en-US" altLang="zh-CN" sz="2000" dirty="0"/>
                  <a:t>denote the ranges of the two shaded areas, respectively. If </a:t>
                </a:r>
                <a14:m>
                  <m:oMath xmlns:m="http://schemas.openxmlformats.org/officeDocument/2006/math">
                    <m:sSub>
                      <m:sSubPr>
                        <m:ctrlPr>
                          <a:rPr lang="en-US" altLang="zh-CN" sz="2000" i="1" smtClean="0">
                            <a:latin typeface="Cambria Math" panose="02040503050406030204" charset="0"/>
                          </a:rPr>
                        </m:ctrlPr>
                      </m:sSubPr>
                      <m:e>
                        <m:r>
                          <a:rPr lang="zh-CN" altLang="en-US" sz="2000" i="1" smtClean="0">
                            <a:latin typeface="Cambria Math" panose="02040503050406030204" charset="0"/>
                          </a:rPr>
                          <m:t>𝜏</m:t>
                        </m:r>
                      </m:e>
                      <m:sub>
                        <m:r>
                          <a:rPr lang="en-US" altLang="zh-CN" sz="2000" b="0" i="1" smtClean="0">
                            <a:latin typeface="Cambria Math" panose="02040503050406030204" charset="0"/>
                          </a:rPr>
                          <m:t>𝑡</m:t>
                        </m:r>
                      </m:sub>
                    </m:sSub>
                  </m:oMath>
                </a14:m>
                <a:r>
                  <a:rPr lang="en-US" altLang="zh-CN" sz="2000" dirty="0"/>
                  <a:t> is within the critical value range </a:t>
                </a:r>
                <a14:m>
                  <m:oMath xmlns:m="http://schemas.openxmlformats.org/officeDocument/2006/math">
                    <m:r>
                      <a:rPr lang="en-US" altLang="zh-CN" sz="2000" i="1" dirty="0" smtClean="0">
                        <a:latin typeface="Cambria Math" panose="02040503050406030204" charset="0"/>
                      </a:rPr>
                      <m:t>[</m:t>
                    </m:r>
                    <m:sSub>
                      <m:sSubPr>
                        <m:ctrlPr>
                          <a:rPr lang="en-US" altLang="zh-CN" sz="2000" i="1" dirty="0">
                            <a:latin typeface="Cambria Math" panose="02040503050406030204" charset="0"/>
                          </a:rPr>
                        </m:ctrlPr>
                      </m:sSubPr>
                      <m:e>
                        <m:r>
                          <a:rPr lang="en-US" altLang="zh-CN" sz="2000" i="1" dirty="0">
                            <a:latin typeface="Cambria Math" panose="02040503050406030204" charset="0"/>
                          </a:rPr>
                          <m:t>𝑡</m:t>
                        </m:r>
                      </m:e>
                      <m:sub>
                        <m:r>
                          <a:rPr lang="en-US" altLang="zh-CN" sz="2000" i="1" dirty="0">
                            <a:latin typeface="Cambria Math" panose="02040503050406030204" charset="0"/>
                          </a:rPr>
                          <m:t>−</m:t>
                        </m:r>
                        <m:r>
                          <a:rPr lang="en-US" altLang="zh-CN" sz="2000" i="1" dirty="0">
                            <a:latin typeface="Cambria Math" panose="02040503050406030204" charset="0"/>
                          </a:rPr>
                          <m:t>𝛼</m:t>
                        </m:r>
                        <m:r>
                          <a:rPr lang="en-US" altLang="zh-CN" sz="2000" i="1" dirty="0">
                            <a:latin typeface="Cambria Math" panose="02040503050406030204" charset="0"/>
                          </a:rPr>
                          <m:t>/</m:t>
                        </m:r>
                        <m:r>
                          <a:rPr lang="en-US" altLang="zh-CN" sz="2000" i="1" dirty="0">
                            <a:latin typeface="Cambria Math" panose="02040503050406030204" charset="0"/>
                          </a:rPr>
                          <m:t>2</m:t>
                        </m:r>
                      </m:sub>
                    </m:sSub>
                    <m:r>
                      <a:rPr lang="en-US" altLang="zh-CN" sz="2000" i="1" dirty="0" smtClean="0">
                        <a:latin typeface="Cambria Math" panose="02040503050406030204" charset="0"/>
                      </a:rPr>
                      <m:t>,</m:t>
                    </m:r>
                    <m:sSub>
                      <m:sSubPr>
                        <m:ctrlPr>
                          <a:rPr lang="en-US" altLang="zh-CN" sz="2000" i="1" dirty="0">
                            <a:latin typeface="Cambria Math" panose="02040503050406030204" charset="0"/>
                          </a:rPr>
                        </m:ctrlPr>
                      </m:sSubPr>
                      <m:e>
                        <m:r>
                          <a:rPr lang="en-US" altLang="zh-CN" sz="2000" i="1" dirty="0">
                            <a:latin typeface="Cambria Math" panose="02040503050406030204" charset="0"/>
                          </a:rPr>
                          <m:t>𝑡</m:t>
                        </m:r>
                      </m:e>
                      <m:sub>
                        <m:r>
                          <a:rPr lang="en-US" altLang="zh-CN" sz="2000" i="1" dirty="0">
                            <a:latin typeface="Cambria Math" panose="02040503050406030204" charset="0"/>
                          </a:rPr>
                          <m:t>𝛼</m:t>
                        </m:r>
                        <m:r>
                          <a:rPr lang="en-US" altLang="zh-CN" sz="2000" i="1" dirty="0">
                            <a:latin typeface="Cambria Math" panose="02040503050406030204" charset="0"/>
                          </a:rPr>
                          <m:t>/</m:t>
                        </m:r>
                        <m:r>
                          <a:rPr lang="en-US" altLang="zh-CN" sz="2000" i="1" dirty="0">
                            <a:latin typeface="Cambria Math" panose="02040503050406030204" charset="0"/>
                          </a:rPr>
                          <m:t>2</m:t>
                        </m:r>
                      </m:sub>
                    </m:sSub>
                    <m:r>
                      <a:rPr lang="en-US" altLang="zh-CN" sz="2000" i="1" dirty="0" smtClean="0">
                        <a:latin typeface="Cambria Math" panose="02040503050406030204" charset="0"/>
                      </a:rPr>
                      <m:t>]</m:t>
                    </m:r>
                  </m:oMath>
                </a14:m>
                <a:r>
                  <a:rPr lang="en-US" altLang="zh-CN" sz="2000" dirty="0"/>
                  <a:t>, then the hypothesis </a:t>
                </a:r>
                <a14:m>
                  <m:oMath xmlns:m="http://schemas.openxmlformats.org/officeDocument/2006/math">
                    <m:r>
                      <a:rPr lang="en-US" altLang="zh-CN" sz="2000" i="1" dirty="0" smtClean="0">
                        <a:latin typeface="Cambria Math" panose="02040503050406030204" charset="0"/>
                      </a:rPr>
                      <m:t>“µ = </m:t>
                    </m:r>
                    <m:sSub>
                      <m:sSubPr>
                        <m:ctrlPr>
                          <a:rPr lang="en-US" altLang="zh-CN" sz="2000" i="1" dirty="0" smtClean="0">
                            <a:latin typeface="Cambria Math" panose="02040503050406030204" charset="0"/>
                          </a:rPr>
                        </m:ctrlPr>
                      </m:sSubPr>
                      <m:e>
                        <m:r>
                          <a:rPr lang="zh-CN" altLang="en-US" sz="2000" i="1" dirty="0" smtClean="0">
                            <a:latin typeface="Cambria Math" panose="02040503050406030204" charset="0"/>
                          </a:rPr>
                          <m:t>𝜖</m:t>
                        </m:r>
                      </m:e>
                      <m:sub>
                        <m:r>
                          <a:rPr lang="en-US" altLang="zh-CN" sz="2000" b="0" i="1" dirty="0" smtClean="0">
                            <a:latin typeface="Cambria Math" panose="02040503050406030204" charset="0"/>
                          </a:rPr>
                          <m:t>0</m:t>
                        </m:r>
                      </m:sub>
                    </m:sSub>
                    <m:r>
                      <a:rPr lang="en-US" altLang="zh-CN" sz="2000" i="1" dirty="0" smtClean="0">
                        <a:latin typeface="Cambria Math" panose="02040503050406030204" charset="0"/>
                      </a:rPr>
                      <m:t>” </m:t>
                    </m:r>
                  </m:oMath>
                </a14:m>
                <a:r>
                  <a:rPr lang="en-US" altLang="zh-CN" sz="2000" dirty="0"/>
                  <a:t>cannot be rejected, that is, the generalization error rate is </a:t>
                </a:r>
                <a14:m>
                  <m:oMath xmlns:m="http://schemas.openxmlformats.org/officeDocument/2006/math">
                    <m:sSub>
                      <m:sSubPr>
                        <m:ctrlPr>
                          <a:rPr lang="en-US" altLang="zh-CN" sz="2000" i="1" smtClean="0">
                            <a:latin typeface="Cambria Math" panose="02040503050406030204" charset="0"/>
                          </a:rPr>
                        </m:ctrlPr>
                      </m:sSubPr>
                      <m:e>
                        <m:r>
                          <a:rPr lang="zh-CN" altLang="en-US" sz="2000" i="1" smtClean="0">
                            <a:latin typeface="Cambria Math" panose="02040503050406030204" charset="0"/>
                          </a:rPr>
                          <m:t>𝜖</m:t>
                        </m:r>
                      </m:e>
                      <m:sub>
                        <m:r>
                          <a:rPr lang="en-US" altLang="zh-CN" sz="2000" b="0" i="1" smtClean="0">
                            <a:latin typeface="Cambria Math" panose="02040503050406030204" charset="0"/>
                          </a:rPr>
                          <m:t>0</m:t>
                        </m:r>
                      </m:sub>
                    </m:sSub>
                  </m:oMath>
                </a14:m>
                <a:r>
                  <a:rPr lang="en-US" altLang="zh-CN" sz="2000" dirty="0"/>
                  <a:t> at the confidence level of </a:t>
                </a:r>
                <a14:m>
                  <m:oMath xmlns:m="http://schemas.openxmlformats.org/officeDocument/2006/math">
                    <m:r>
                      <a:rPr lang="en-US" altLang="zh-CN" sz="2000" i="1" dirty="0" smtClean="0">
                        <a:latin typeface="Cambria Math" panose="02040503050406030204" charset="0"/>
                      </a:rPr>
                      <m:t>1</m:t>
                    </m:r>
                    <m:r>
                      <a:rPr lang="en-US" altLang="zh-CN" sz="2000" i="1" dirty="0" smtClean="0">
                        <a:latin typeface="Cambria Math" panose="02040503050406030204" charset="0"/>
                      </a:rPr>
                      <m:t>−</m:t>
                    </m:r>
                    <m:r>
                      <a:rPr lang="en-US" altLang="zh-CN" sz="2000" i="1" dirty="0" smtClean="0">
                        <a:latin typeface="Cambria Math" panose="02040503050406030204" charset="0"/>
                      </a:rPr>
                      <m:t>𝛼</m:t>
                    </m:r>
                  </m:oMath>
                </a14:m>
                <a:r>
                  <a:rPr lang="en-US" altLang="zh-CN" sz="2000" dirty="0"/>
                  <a:t>.</a:t>
                </a:r>
                <a:endParaRPr lang="en-US" altLang="zh-CN" sz="2000" dirty="0"/>
              </a:p>
            </p:txBody>
          </p:sp>
        </mc:Choice>
        <mc:Fallback>
          <p:sp>
            <p:nvSpPr>
              <p:cNvPr id="5" name="矩形 4"/>
              <p:cNvSpPr>
                <a:spLocks noRot="1" noChangeAspect="1" noMove="1" noResize="1" noEditPoints="1" noAdjustHandles="1" noChangeArrowheads="1" noChangeShapeType="1" noTextEdit="1"/>
              </p:cNvSpPr>
              <p:nvPr/>
            </p:nvSpPr>
            <p:spPr>
              <a:xfrm>
                <a:off x="2538819" y="2907397"/>
                <a:ext cx="6973210" cy="2641600"/>
              </a:xfrm>
              <a:prstGeom prst="rect">
                <a:avLst/>
              </a:prstGeom>
              <a:blipFill rotWithShape="1">
                <a:blip r:embed="rId1"/>
                <a:stretch>
                  <a:fillRect l="-1" t="-14" r="5" b="1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review</a:t>
            </a:r>
            <a:endParaRPr lang="en-US" altLang="zh-CN" dirty="0"/>
          </a:p>
        </p:txBody>
      </p:sp>
      <p:sp>
        <p:nvSpPr>
          <p:cNvPr id="6" name="内容占位符 2"/>
          <p:cNvSpPr txBox="1"/>
          <p:nvPr/>
        </p:nvSpPr>
        <p:spPr>
          <a:xfrm>
            <a:off x="202565" y="1081405"/>
            <a:ext cx="8517255" cy="392493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a:lstStyle>
          <a:p>
            <a:pPr>
              <a:buFont typeface="Wingdings" panose="05000000000000000000" pitchFamily="2" charset="2"/>
              <a:buChar char="p"/>
            </a:pPr>
            <a:r>
              <a:rPr lang="en-US" altLang="zh-CN" sz="2200" dirty="0">
                <a:sym typeface="+mn-ea"/>
              </a:rPr>
              <a:t>Terminology-Data:features, training data, test data</a:t>
            </a:r>
            <a:endParaRPr lang="en-US" altLang="zh-CN" sz="2200" dirty="0"/>
          </a:p>
          <a:p>
            <a:pPr>
              <a:buFont typeface="Wingdings" panose="05000000000000000000" pitchFamily="2" charset="2"/>
              <a:buChar char="p"/>
            </a:pPr>
            <a:r>
              <a:rPr lang="en-US" altLang="zh-CN" sz="2200" dirty="0"/>
              <a:t>Labeled or unlabeled information</a:t>
            </a:r>
            <a:endParaRPr lang="en-US" altLang="zh-CN" sz="2200" dirty="0"/>
          </a:p>
          <a:p>
            <a:pPr lvl="1"/>
            <a:r>
              <a:rPr lang="en-US" altLang="zh-CN" sz="2000" dirty="0"/>
              <a:t>Supervised learning: classification, regression</a:t>
            </a:r>
            <a:endParaRPr lang="en-US" altLang="zh-CN" sz="2000" dirty="0"/>
          </a:p>
          <a:p>
            <a:pPr lvl="1"/>
            <a:r>
              <a:rPr lang="en-US" altLang="zh-CN" sz="2000" dirty="0"/>
              <a:t>Unsupervised learning: clustering</a:t>
            </a:r>
            <a:endParaRPr lang="en-US" altLang="zh-CN" sz="2000" dirty="0"/>
          </a:p>
          <a:p>
            <a:pPr lvl="1"/>
            <a:r>
              <a:rPr lang="en-US" altLang="zh-CN" sz="2000" dirty="0"/>
              <a:t>Semi-supervised learning: a combination of the above two</a:t>
            </a:r>
            <a:endParaRPr lang="en-US" altLang="zh-CN" sz="2000" dirty="0"/>
          </a:p>
          <a:p>
            <a:pPr marL="342900" lvl="1" indent="-342900" algn="l">
              <a:buSzTx/>
              <a:buFont typeface="Wingdings" panose="05000000000000000000" pitchFamily="2" charset="2"/>
              <a:buChar char="p"/>
            </a:pPr>
            <a:r>
              <a:rPr lang="en-US" altLang="zh-CN" sz="2200" dirty="0"/>
              <a:t>generalization ability</a:t>
            </a:r>
            <a:endParaRPr lang="en-US" altLang="zh-CN" sz="2200" dirty="0"/>
          </a:p>
          <a:p>
            <a:pPr marL="342900" lvl="1" indent="-342900" algn="l">
              <a:buSzTx/>
              <a:buFont typeface="Wingdings" panose="05000000000000000000" pitchFamily="2" charset="2"/>
              <a:buChar char="p"/>
            </a:pPr>
            <a:r>
              <a:rPr lang="en-US" altLang="zh-CN" sz="2200" dirty="0"/>
              <a:t>Hypothesis Space</a:t>
            </a:r>
            <a:endParaRPr lang="en-US" altLang="zh-CN" sz="2200" dirty="0"/>
          </a:p>
          <a:p>
            <a:pPr marL="342900" lvl="1" indent="-342900" algn="l">
              <a:buSzTx/>
              <a:buFont typeface="Wingdings" panose="05000000000000000000" pitchFamily="2" charset="2"/>
              <a:buChar char="p"/>
            </a:pPr>
            <a:r>
              <a:rPr lang="en-US" altLang="zh-CN" sz="2200" dirty="0">
                <a:sym typeface="+mn-ea"/>
              </a:rPr>
              <a:t>Inductive Bias</a:t>
            </a:r>
            <a:endParaRPr lang="en-US" altLang="zh-CN" sz="2200" dirty="0"/>
          </a:p>
          <a:p>
            <a:pPr marL="342900" lvl="1" indent="-342900" algn="l">
              <a:buSzTx/>
              <a:buFont typeface="Wingdings" panose="05000000000000000000" pitchFamily="2" charset="2"/>
              <a:buChar char="p"/>
            </a:pPr>
            <a:endParaRPr lang="en-US" altLang="zh-CN" sz="1800" dirty="0"/>
          </a:p>
          <a:p>
            <a:pPr marL="342900" lvl="1" indent="-342900" algn="l">
              <a:buSzTx/>
              <a:buFont typeface="Wingdings" panose="05000000000000000000" pitchFamily="2" charset="2"/>
              <a:buChar char="p"/>
            </a:pPr>
            <a:endParaRPr lang="en-US" altLang="zh-CN" sz="1800" dirty="0"/>
          </a:p>
        </p:txBody>
      </p:sp>
      <p:pic>
        <p:nvPicPr>
          <p:cNvPr id="4" name="图片 3"/>
          <p:cNvPicPr>
            <a:picLocks noChangeAspect="1"/>
          </p:cNvPicPr>
          <p:nvPr/>
        </p:nvPicPr>
        <p:blipFill>
          <a:blip r:embed="rId1"/>
          <a:stretch>
            <a:fillRect/>
          </a:stretch>
        </p:blipFill>
        <p:spPr>
          <a:xfrm>
            <a:off x="6412230" y="3592830"/>
            <a:ext cx="4450715" cy="189166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84350" y="1158536"/>
            <a:ext cx="8616950" cy="4950163"/>
          </a:xfrm>
        </p:spPr>
        <p:txBody>
          <a:bodyPr>
            <a:noAutofit/>
          </a:bodyPr>
          <a:lstStyle/>
          <a:p>
            <a:r>
              <a:rPr lang="en-US" altLang="zh-CN" dirty="0">
                <a:solidFill>
                  <a:schemeClr val="bg1">
                    <a:lumMod val="85000"/>
                  </a:schemeClr>
                </a:solidFill>
              </a:rPr>
              <a:t>Empirical Error and Overfitting</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r>
              <a:rPr lang="en-US" altLang="zh-CN" dirty="0">
                <a:solidFill>
                  <a:schemeClr val="bg1">
                    <a:lumMod val="85000"/>
                  </a:schemeClr>
                </a:solidFill>
              </a:rPr>
              <a:t>Evaluation Methods</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Performance Measure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Comparison Test</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t>Bias and Variance</a:t>
            </a:r>
            <a:endParaRPr lang="en-US" altLang="zh-CN" dirty="0"/>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Further Reading</a:t>
            </a:r>
            <a:endParaRPr lang="en-US" altLang="zh-CN" dirty="0">
              <a:solidFill>
                <a:schemeClr val="bg1">
                  <a:lumMod val="8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Bias and Variance</a:t>
            </a:r>
            <a:endParaRPr lang="zh-CN" altLang="en-US" dirty="0"/>
          </a:p>
        </p:txBody>
      </p:sp>
      <p:sp>
        <p:nvSpPr>
          <p:cNvPr id="3" name="内容占位符 2"/>
          <p:cNvSpPr>
            <a:spLocks noGrp="1"/>
          </p:cNvSpPr>
          <p:nvPr>
            <p:ph idx="1"/>
          </p:nvPr>
        </p:nvSpPr>
        <p:spPr>
          <a:xfrm>
            <a:off x="1897265" y="906655"/>
            <a:ext cx="8616950" cy="873463"/>
          </a:xfrm>
        </p:spPr>
        <p:txBody>
          <a:bodyPr>
            <a:noAutofit/>
          </a:bodyPr>
          <a:lstStyle/>
          <a:p>
            <a:pPr marL="0" indent="0">
              <a:lnSpc>
                <a:spcPct val="110000"/>
              </a:lnSpc>
              <a:buNone/>
            </a:pPr>
            <a:r>
              <a:rPr lang="en-US" altLang="zh-CN" sz="2000" dirty="0"/>
              <a:t>In addition to estimating the generalization performance of learning algorithms, people often wish to understand “why” learning algorithms have such performance. An essential tool for understanding the generalization performance of algorithms is the bias-variance decomposition, which decomposes the expected generalization error of learning algorithms.</a:t>
            </a:r>
            <a:endParaRPr lang="zh-CN" altLang="en-US" sz="2000" dirty="0"/>
          </a:p>
        </p:txBody>
      </p:sp>
      <p:grpSp>
        <p:nvGrpSpPr>
          <p:cNvPr id="4" name="组合 3"/>
          <p:cNvGrpSpPr/>
          <p:nvPr/>
        </p:nvGrpSpPr>
        <p:grpSpPr>
          <a:xfrm>
            <a:off x="1897265" y="3022479"/>
            <a:ext cx="8616950" cy="3835521"/>
            <a:chOff x="373265" y="3022479"/>
            <a:chExt cx="8616950" cy="3835521"/>
          </a:xfrm>
        </p:grpSpPr>
        <mc:AlternateContent xmlns:mc="http://schemas.openxmlformats.org/markup-compatibility/2006">
          <mc:Choice xmlns:a14="http://schemas.microsoft.com/office/drawing/2010/main" Requires="a14">
            <p:sp>
              <p:nvSpPr>
                <p:cNvPr id="5" name="内容占位符 2"/>
                <p:cNvSpPr txBox="1"/>
                <p:nvPr/>
              </p:nvSpPr>
              <p:spPr>
                <a:xfrm>
                  <a:off x="373265" y="3022479"/>
                  <a:ext cx="8616950" cy="383552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dirty="0"/>
                    <a:t>Let </a:t>
                  </a:r>
                  <a14:m>
                    <m:oMath xmlns:m="http://schemas.openxmlformats.org/officeDocument/2006/math">
                      <m:r>
                        <a:rPr lang="en-US" altLang="zh-CN" sz="2000" i="1" dirty="0" smtClean="0">
                          <a:latin typeface="Cambria Math" panose="02040503050406030204" charset="0"/>
                        </a:rPr>
                        <m:t>𝑥</m:t>
                      </m:r>
                    </m:oMath>
                  </a14:m>
                  <a:r>
                    <a:rPr lang="en-US" altLang="zh-CN" sz="2000" dirty="0"/>
                    <a:t> be a testing sample, </a:t>
                  </a:r>
                  <a14:m>
                    <m:oMath xmlns:m="http://schemas.openxmlformats.org/officeDocument/2006/math">
                      <m:sSub>
                        <m:sSubPr>
                          <m:ctrlPr>
                            <a:rPr lang="en-US" altLang="zh-CN" sz="2000" i="1" smtClean="0">
                              <a:latin typeface="Cambria Math" panose="02040503050406030204" charset="0"/>
                            </a:rPr>
                          </m:ctrlPr>
                        </m:sSubPr>
                        <m:e>
                          <m:r>
                            <a:rPr lang="en-US" altLang="zh-CN" sz="2000" b="0" i="1" smtClean="0">
                              <a:latin typeface="Cambria Math" panose="02040503050406030204" charset="0"/>
                            </a:rPr>
                            <m:t>𝑦</m:t>
                          </m:r>
                        </m:e>
                        <m:sub>
                          <m:r>
                            <a:rPr lang="en-US" altLang="zh-CN" sz="2000" b="0" i="1" smtClean="0">
                              <a:latin typeface="Cambria Math" panose="02040503050406030204" charset="0"/>
                            </a:rPr>
                            <m:t>𝐷</m:t>
                          </m:r>
                        </m:sub>
                      </m:sSub>
                    </m:oMath>
                  </a14:m>
                  <a:r>
                    <a:rPr lang="en-US" altLang="zh-CN" sz="2000" dirty="0"/>
                    <a:t> be the label of </a:t>
                  </a:r>
                  <a14:m>
                    <m:oMath xmlns:m="http://schemas.openxmlformats.org/officeDocument/2006/math">
                      <m:r>
                        <a:rPr lang="en-US" altLang="zh-CN" sz="2000" i="1" dirty="0" smtClean="0">
                          <a:latin typeface="Cambria Math" panose="02040503050406030204" charset="0"/>
                        </a:rPr>
                        <m:t>𝑥</m:t>
                      </m:r>
                    </m:oMath>
                  </a14:m>
                  <a:r>
                    <a:rPr lang="en-US" altLang="zh-CN" sz="2000" dirty="0"/>
                    <a:t> in the data set </a:t>
                  </a:r>
                  <a14:m>
                    <m:oMath xmlns:m="http://schemas.openxmlformats.org/officeDocument/2006/math">
                      <m:r>
                        <a:rPr lang="en-US" altLang="zh-CN" sz="2000" i="1" dirty="0" smtClean="0">
                          <a:latin typeface="Cambria Math" panose="02040503050406030204" charset="0"/>
                        </a:rPr>
                        <m:t>𝐷</m:t>
                      </m:r>
                    </m:oMath>
                  </a14:m>
                  <a:r>
                    <a:rPr lang="en-US" altLang="zh-CN" sz="2000" dirty="0"/>
                    <a:t>, </a:t>
                  </a:r>
                  <a14:m>
                    <m:oMath xmlns:m="http://schemas.openxmlformats.org/officeDocument/2006/math">
                      <m:r>
                        <a:rPr lang="en-US" altLang="zh-CN" sz="2000" i="1" dirty="0" smtClean="0">
                          <a:latin typeface="Cambria Math" panose="02040503050406030204" charset="0"/>
                        </a:rPr>
                        <m:t>𝑦</m:t>
                      </m:r>
                    </m:oMath>
                  </a14:m>
                  <a:r>
                    <a:rPr lang="en-US" altLang="zh-CN" sz="2000" dirty="0"/>
                    <a:t> be the ground-truth label of </a:t>
                  </a:r>
                  <a14:m>
                    <m:oMath xmlns:m="http://schemas.openxmlformats.org/officeDocument/2006/math">
                      <m:r>
                        <a:rPr lang="en-US" altLang="zh-CN" sz="2000" i="1" dirty="0" smtClean="0">
                          <a:latin typeface="Cambria Math" panose="02040503050406030204" charset="0"/>
                        </a:rPr>
                        <m:t>𝑥</m:t>
                      </m:r>
                    </m:oMath>
                  </a14:m>
                  <a:r>
                    <a:rPr lang="en-US" altLang="zh-CN" sz="2000" dirty="0"/>
                    <a:t>, and </a:t>
                  </a:r>
                  <a14:m>
                    <m:oMath xmlns:m="http://schemas.openxmlformats.org/officeDocument/2006/math">
                      <m:r>
                        <a:rPr lang="en-US" altLang="zh-CN" sz="2000" i="1" dirty="0" smtClean="0">
                          <a:latin typeface="Cambria Math" panose="02040503050406030204" charset="0"/>
                        </a:rPr>
                        <m:t>𝑓</m:t>
                      </m:r>
                      <m:r>
                        <a:rPr lang="en-US" altLang="zh-CN" sz="2000" i="1" dirty="0" smtClean="0">
                          <a:latin typeface="Cambria Math" panose="02040503050406030204" charset="0"/>
                        </a:rPr>
                        <m:t>(</m:t>
                      </m:r>
                      <m:r>
                        <a:rPr lang="en-US" altLang="zh-CN" sz="2000" i="1" dirty="0" smtClean="0">
                          <a:latin typeface="Cambria Math" panose="02040503050406030204" charset="0"/>
                        </a:rPr>
                        <m:t>𝑥</m:t>
                      </m:r>
                      <m:r>
                        <a:rPr lang="en-US" altLang="zh-CN" sz="2000" i="1" dirty="0" smtClean="0">
                          <a:latin typeface="Cambria Math" panose="02040503050406030204" charset="0"/>
                        </a:rPr>
                        <m:t>; </m:t>
                      </m:r>
                      <m:r>
                        <a:rPr lang="en-US" altLang="zh-CN" sz="2000" i="1" dirty="0" smtClean="0">
                          <a:latin typeface="Cambria Math" panose="02040503050406030204" charset="0"/>
                        </a:rPr>
                        <m:t>𝐷</m:t>
                      </m:r>
                      <m:r>
                        <a:rPr lang="en-US" altLang="zh-CN" sz="2000" i="1" dirty="0" smtClean="0">
                          <a:latin typeface="Cambria Math" panose="02040503050406030204" charset="0"/>
                        </a:rPr>
                        <m:t>)</m:t>
                      </m:r>
                    </m:oMath>
                  </a14:m>
                  <a:r>
                    <a:rPr lang="en-US" altLang="zh-CN" sz="2000" dirty="0"/>
                    <a:t> be the output of </a:t>
                  </a:r>
                  <a14:m>
                    <m:oMath xmlns:m="http://schemas.openxmlformats.org/officeDocument/2006/math">
                      <m:r>
                        <a:rPr lang="en-US" altLang="zh-CN" sz="2000" i="1" dirty="0" smtClean="0">
                          <a:latin typeface="Cambria Math" panose="02040503050406030204" charset="0"/>
                        </a:rPr>
                        <m:t>𝑥</m:t>
                      </m:r>
                    </m:oMath>
                  </a14:m>
                  <a:r>
                    <a:rPr lang="en-US" altLang="zh-CN" sz="2000" dirty="0"/>
                    <a:t> predicted by the model </a:t>
                  </a:r>
                  <a14:m>
                    <m:oMath xmlns:m="http://schemas.openxmlformats.org/officeDocument/2006/math">
                      <m:r>
                        <a:rPr lang="en-US" altLang="zh-CN" sz="2000" i="1" dirty="0" smtClean="0">
                          <a:latin typeface="Cambria Math" panose="02040503050406030204" charset="0"/>
                        </a:rPr>
                        <m:t>𝑓</m:t>
                      </m:r>
                    </m:oMath>
                  </a14:m>
                  <a:r>
                    <a:rPr lang="en-US" altLang="zh-CN" sz="2000" dirty="0"/>
                    <a:t> trained on </a:t>
                  </a:r>
                  <a14:m>
                    <m:oMath xmlns:m="http://schemas.openxmlformats.org/officeDocument/2006/math">
                      <m:r>
                        <a:rPr lang="en-US" altLang="zh-CN" sz="2000" i="1" dirty="0" smtClean="0">
                          <a:latin typeface="Cambria Math" panose="02040503050406030204" charset="0"/>
                        </a:rPr>
                        <m:t>𝐷</m:t>
                      </m:r>
                    </m:oMath>
                  </a14:m>
                  <a:r>
                    <a:rPr lang="en-US" altLang="zh-CN" sz="2000" dirty="0"/>
                    <a:t>. Then, in regression problems, the expected prediction of a learning algorithm is</a:t>
                  </a:r>
                  <a:endParaRPr lang="en-US" altLang="zh-CN" sz="2000" dirty="0"/>
                </a:p>
                <a:p>
                  <a:pPr marL="0" indent="0">
                    <a:buNone/>
                  </a:pPr>
                  <a:endParaRPr lang="en-US" altLang="zh-CN" sz="2000" dirty="0"/>
                </a:p>
                <a:p>
                  <a:pPr marL="0" indent="0">
                    <a:buNone/>
                  </a:pPr>
                  <a:r>
                    <a:rPr lang="en-US" altLang="zh-CN" sz="2000" dirty="0"/>
                    <a:t>The variance of using different equal-sized training sets is</a:t>
                  </a:r>
                  <a:endParaRPr lang="en-US" altLang="zh-CN" sz="2000" dirty="0"/>
                </a:p>
                <a:p>
                  <a:pPr marL="0" indent="0">
                    <a:buFont typeface="Wingdings" panose="05000000000000000000" pitchFamily="2" charset="2"/>
                    <a:buNone/>
                  </a:pPr>
                  <a:endParaRPr lang="en-US" altLang="zh-CN" sz="2000" dirty="0"/>
                </a:p>
                <a:p>
                  <a:pPr marL="0" indent="0">
                    <a:buNone/>
                  </a:pPr>
                  <a:r>
                    <a:rPr lang="en-US" altLang="zh-CN" sz="2000" dirty="0"/>
                    <a:t>The noise is</a:t>
                  </a:r>
                  <a:endParaRPr lang="zh-CN" altLang="en-US" sz="2000" dirty="0"/>
                </a:p>
              </p:txBody>
            </p:sp>
          </mc:Choice>
          <mc:Fallback>
            <p:sp>
              <p:nvSpPr>
                <p:cNvPr id="5" name="内容占位符 2"/>
                <p:cNvSpPr txBox="1">
                  <a:spLocks noRot="1" noChangeAspect="1" noMove="1" noResize="1" noEditPoints="1" noAdjustHandles="1" noChangeArrowheads="1" noChangeShapeType="1" noTextEdit="1"/>
                </p:cNvSpPr>
                <p:nvPr/>
              </p:nvSpPr>
              <p:spPr>
                <a:xfrm>
                  <a:off x="373265" y="3022479"/>
                  <a:ext cx="8616950" cy="3835521"/>
                </a:xfrm>
                <a:prstGeom prst="rect">
                  <a:avLst/>
                </a:prstGeom>
                <a:blipFill rotWithShape="1">
                  <a:blip r:embed="rId1"/>
                </a:blipFill>
              </p:spPr>
              <p:txBody>
                <a:bodyPr/>
                <a:lstStyle/>
                <a:p>
                  <a:r>
                    <a:rPr lang="zh-CN" altLang="en-US">
                      <a:noFill/>
                    </a:rPr>
                    <a:t> </a:t>
                  </a:r>
                </a:p>
              </p:txBody>
            </p:sp>
          </mc:Fallback>
        </mc:AlternateContent>
        <p:pic>
          <p:nvPicPr>
            <p:cNvPr id="3278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764" y="4346337"/>
              <a:ext cx="2384642" cy="39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774" y="5181440"/>
              <a:ext cx="3755851" cy="4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3445" y="5854275"/>
              <a:ext cx="2209279" cy="4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Bias and Variance</a:t>
            </a:r>
            <a:endParaRPr lang="zh-CN" altLang="en-US" dirty="0"/>
          </a:p>
        </p:txBody>
      </p:sp>
      <p:sp>
        <p:nvSpPr>
          <p:cNvPr id="3" name="内容占位符 2"/>
          <p:cNvSpPr>
            <a:spLocks noGrp="1"/>
          </p:cNvSpPr>
          <p:nvPr>
            <p:ph idx="1"/>
          </p:nvPr>
        </p:nvSpPr>
        <p:spPr>
          <a:xfrm>
            <a:off x="1843442" y="1116972"/>
            <a:ext cx="8616950" cy="873463"/>
          </a:xfrm>
        </p:spPr>
        <p:txBody>
          <a:bodyPr>
            <a:noAutofit/>
          </a:bodyPr>
          <a:lstStyle/>
          <a:p>
            <a:pPr marL="0" indent="0">
              <a:buNone/>
            </a:pPr>
            <a:r>
              <a:rPr lang="en-US" altLang="zh-CN" sz="2000" dirty="0">
                <a:latin typeface="+mn-lt"/>
                <a:ea typeface="+mn-ea"/>
              </a:rPr>
              <a:t>The difference between the expected output and the ground-truth label is called bias</a:t>
            </a:r>
            <a:r>
              <a:rPr lang="zh-CN" altLang="en-US" sz="2000" dirty="0">
                <a:latin typeface="+mn-lt"/>
                <a:ea typeface="+mn-ea"/>
              </a:rPr>
              <a:t>，</a:t>
            </a:r>
            <a:r>
              <a:rPr lang="en-US" altLang="zh-CN" sz="2000" dirty="0">
                <a:latin typeface="+mn-lt"/>
                <a:ea typeface="+mn-ea"/>
              </a:rPr>
              <a:t>that is </a:t>
            </a:r>
            <a:endParaRPr lang="en-US" altLang="zh-CN" sz="2000" dirty="0">
              <a:latin typeface="+mn-lt"/>
              <a:ea typeface="+mn-ea"/>
            </a:endParaRPr>
          </a:p>
          <a:p>
            <a:pPr marL="0" indent="0">
              <a:buNone/>
            </a:pPr>
            <a:r>
              <a:rPr lang="en-US" altLang="zh-CN" sz="2000" dirty="0">
                <a:latin typeface="+mn-lt"/>
                <a:ea typeface="+mn-ea"/>
              </a:rPr>
              <a:t>For ease of discussion, we assume the expectation of noise is </a:t>
            </a:r>
            <a:r>
              <a:rPr lang="en-US" altLang="zh-CN" sz="2000" dirty="0" err="1">
                <a:latin typeface="+mn-lt"/>
                <a:ea typeface="+mn-ea"/>
              </a:rPr>
              <a:t>zero,i.e</a:t>
            </a:r>
            <a:r>
              <a:rPr lang="en-US" altLang="zh-CN" sz="2000" dirty="0">
                <a:latin typeface="+mn-lt"/>
                <a:ea typeface="+mn-ea"/>
              </a:rPr>
              <a:t>. </a:t>
            </a:r>
            <a:endParaRPr lang="en-US" altLang="zh-CN" sz="2000" dirty="0">
              <a:latin typeface="+mn-lt"/>
              <a:ea typeface="+mn-ea"/>
            </a:endParaRPr>
          </a:p>
          <a:p>
            <a:pPr marL="0" indent="0">
              <a:buNone/>
            </a:pPr>
            <a:r>
              <a:rPr lang="en-US" altLang="zh-CN" sz="2000" dirty="0">
                <a:latin typeface="+mn-lt"/>
                <a:ea typeface="+mn-ea"/>
              </a:rPr>
              <a:t>we can decompose the expected generalization error as follows:</a:t>
            </a:r>
            <a:endParaRPr lang="zh-CN" altLang="en-US" sz="2000" dirty="0">
              <a:latin typeface="+mn-lt"/>
              <a:ea typeface="+mn-ea"/>
            </a:endParaRPr>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5538" y="1410198"/>
            <a:ext cx="2284187" cy="37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054" y="2143226"/>
            <a:ext cx="1715597" cy="262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79" y="3229574"/>
            <a:ext cx="7081185" cy="293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Bias and Variance</a:t>
            </a:r>
            <a:endParaRPr lang="zh-CN" altLang="en-US" dirty="0"/>
          </a:p>
        </p:txBody>
      </p:sp>
      <p:pic>
        <p:nvPicPr>
          <p:cNvPr id="5" name="图片 4" descr="d8dcccd9-892d-42f8-a067-a85447cf6c1f"/>
          <p:cNvPicPr>
            <a:picLocks noChangeAspect="1"/>
          </p:cNvPicPr>
          <p:nvPr/>
        </p:nvPicPr>
        <p:blipFill>
          <a:blip r:embed="rId1"/>
          <a:stretch>
            <a:fillRect/>
          </a:stretch>
        </p:blipFill>
        <p:spPr>
          <a:xfrm>
            <a:off x="290830" y="1828165"/>
            <a:ext cx="10617200" cy="713740"/>
          </a:xfrm>
          <a:prstGeom prst="rect">
            <a:avLst/>
          </a:prstGeom>
        </p:spPr>
      </p:pic>
      <p:pic>
        <p:nvPicPr>
          <p:cNvPr id="6" name="图片 5" descr="5cfd6d94-6c74-497a-9d2a-fa0d16fc31a6"/>
          <p:cNvPicPr>
            <a:picLocks noChangeAspect="1"/>
          </p:cNvPicPr>
          <p:nvPr/>
        </p:nvPicPr>
        <p:blipFill>
          <a:blip r:embed="rId2"/>
          <a:stretch>
            <a:fillRect/>
          </a:stretch>
        </p:blipFill>
        <p:spPr>
          <a:xfrm>
            <a:off x="445770" y="2541905"/>
            <a:ext cx="6889750" cy="619760"/>
          </a:xfrm>
          <a:prstGeom prst="rect">
            <a:avLst/>
          </a:prstGeom>
        </p:spPr>
      </p:pic>
      <p:sp>
        <p:nvSpPr>
          <p:cNvPr id="7" name="文本框 6"/>
          <p:cNvSpPr txBox="1"/>
          <p:nvPr/>
        </p:nvSpPr>
        <p:spPr>
          <a:xfrm>
            <a:off x="553720" y="1193165"/>
            <a:ext cx="4949190" cy="368300"/>
          </a:xfrm>
          <a:prstGeom prst="rect">
            <a:avLst/>
          </a:prstGeom>
          <a:noFill/>
        </p:spPr>
        <p:txBody>
          <a:bodyPr wrap="square" rtlCol="0">
            <a:spAutoFit/>
          </a:bodyPr>
          <a:p>
            <a:r>
              <a:rPr lang="en-US" altLang="zh-CN"/>
              <a:t>explanation from line 3-4 to line 5: </a:t>
            </a:r>
            <a:endParaRPr lang="en-US" altLang="zh-CN"/>
          </a:p>
        </p:txBody>
      </p:sp>
      <p:pic>
        <p:nvPicPr>
          <p:cNvPr id="8" name="图片 7" descr="d6760374-d361-4e47-bd8e-9e84df5e82b6"/>
          <p:cNvPicPr>
            <a:picLocks noChangeAspect="1"/>
          </p:cNvPicPr>
          <p:nvPr/>
        </p:nvPicPr>
        <p:blipFill>
          <a:blip r:embed="rId3"/>
          <a:stretch>
            <a:fillRect/>
          </a:stretch>
        </p:blipFill>
        <p:spPr>
          <a:xfrm>
            <a:off x="3604895" y="3067685"/>
            <a:ext cx="3506470" cy="491490"/>
          </a:xfrm>
          <a:prstGeom prst="rect">
            <a:avLst/>
          </a:prstGeom>
        </p:spPr>
      </p:pic>
      <p:pic>
        <p:nvPicPr>
          <p:cNvPr id="10" name="图片 9" descr="9601ae0a-0370-4163-8727-48836e2aa612"/>
          <p:cNvPicPr>
            <a:picLocks noChangeAspect="1"/>
          </p:cNvPicPr>
          <p:nvPr/>
        </p:nvPicPr>
        <p:blipFill>
          <a:blip r:embed="rId4"/>
          <a:stretch>
            <a:fillRect/>
          </a:stretch>
        </p:blipFill>
        <p:spPr>
          <a:xfrm>
            <a:off x="3604895" y="3549015"/>
            <a:ext cx="3351530" cy="389890"/>
          </a:xfrm>
          <a:prstGeom prst="rect">
            <a:avLst/>
          </a:prstGeom>
        </p:spPr>
      </p:pic>
      <p:pic>
        <p:nvPicPr>
          <p:cNvPr id="11" name="图片 10" descr="8075b9a8-0908-4ce4-9b27-f1dc06761c25"/>
          <p:cNvPicPr>
            <a:picLocks noChangeAspect="1"/>
          </p:cNvPicPr>
          <p:nvPr/>
        </p:nvPicPr>
        <p:blipFill>
          <a:blip r:embed="rId5"/>
          <a:stretch>
            <a:fillRect/>
          </a:stretch>
        </p:blipFill>
        <p:spPr>
          <a:xfrm>
            <a:off x="553720" y="4326890"/>
            <a:ext cx="6492240" cy="1457960"/>
          </a:xfrm>
          <a:prstGeom prst="rect">
            <a:avLst/>
          </a:prstGeom>
        </p:spPr>
      </p:pic>
      <p:pic>
        <p:nvPicPr>
          <p:cNvPr id="12" name="图片 11" descr="c67172fb-8806-4969-99de-e5643cadb943"/>
          <p:cNvPicPr>
            <a:picLocks noChangeAspect="1"/>
          </p:cNvPicPr>
          <p:nvPr/>
        </p:nvPicPr>
        <p:blipFill>
          <a:blip r:embed="rId6"/>
          <a:stretch>
            <a:fillRect/>
          </a:stretch>
        </p:blipFill>
        <p:spPr>
          <a:xfrm>
            <a:off x="8007985" y="4535805"/>
            <a:ext cx="2009140" cy="4038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Bias and Variance</a:t>
            </a:r>
            <a:endParaRPr lang="zh-CN" altLang="en-US" dirty="0"/>
          </a:p>
        </p:txBody>
      </p:sp>
      <p:sp>
        <p:nvSpPr>
          <p:cNvPr id="3" name="内容占位符 2"/>
          <p:cNvSpPr>
            <a:spLocks noGrp="1"/>
          </p:cNvSpPr>
          <p:nvPr>
            <p:ph idx="1"/>
          </p:nvPr>
        </p:nvSpPr>
        <p:spPr>
          <a:xfrm>
            <a:off x="1997292" y="3038159"/>
            <a:ext cx="8616950" cy="2647746"/>
          </a:xfrm>
        </p:spPr>
        <p:txBody>
          <a:bodyPr>
            <a:normAutofit fontScale="92500" lnSpcReduction="10000"/>
          </a:bodyPr>
          <a:lstStyle/>
          <a:p>
            <a:pPr marL="0" indent="0">
              <a:buNone/>
            </a:pPr>
            <a:r>
              <a:rPr lang="en-US" altLang="zh-CN" dirty="0"/>
              <a:t>Since the expectation of noise is 0,</a:t>
            </a:r>
            <a:endParaRPr lang="en-US" altLang="zh-CN" dirty="0"/>
          </a:p>
          <a:p>
            <a:pPr marL="0" indent="0">
              <a:buNone/>
            </a:pPr>
            <a:endParaRPr lang="en-US" altLang="zh-CN" dirty="0"/>
          </a:p>
          <a:p>
            <a:pPr marL="0" indent="0">
              <a:buNone/>
            </a:pPr>
            <a:endParaRPr lang="en-US" altLang="zh-CN" dirty="0"/>
          </a:p>
          <a:p>
            <a:pPr marL="0" indent="0">
              <a:buNone/>
            </a:pPr>
            <a:r>
              <a:rPr lang="en-US" altLang="zh-CN" dirty="0"/>
              <a:t>That is                                         </a:t>
            </a:r>
            <a:endParaRPr lang="en-US" altLang="zh-CN" dirty="0"/>
          </a:p>
          <a:p>
            <a:pPr marL="0" indent="0">
              <a:buNone/>
            </a:pPr>
            <a:endParaRPr lang="en-US" altLang="zh-CN" dirty="0"/>
          </a:p>
          <a:p>
            <a:pPr marL="0" indent="0">
              <a:buNone/>
            </a:pPr>
            <a:r>
              <a:rPr lang="en-US" altLang="zh-CN" dirty="0"/>
              <a:t>which means the generalization error can be decomposed into the sum of bias, variance, and noise.</a:t>
            </a:r>
            <a:endParaRPr lang="en-US" altLang="zh-CN" dirty="0"/>
          </a:p>
          <a:p>
            <a:pPr marL="0" indent="0">
              <a:buNone/>
            </a:pPr>
            <a:endParaRPr lang="en-US" altLang="zh-CN" dirty="0"/>
          </a:p>
        </p:txBody>
      </p:sp>
      <p:pic>
        <p:nvPicPr>
          <p:cNvPr id="348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9125" y="355314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964" y="4429451"/>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036" y="1244774"/>
            <a:ext cx="6505966" cy="15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descr="a8bc7846-8eaa-4452-90fe-7cc9af7d6a9b"/>
          <p:cNvPicPr>
            <a:picLocks noChangeAspect="1"/>
          </p:cNvPicPr>
          <p:nvPr/>
        </p:nvPicPr>
        <p:blipFill>
          <a:blip r:embed="rId4"/>
          <a:stretch>
            <a:fillRect/>
          </a:stretch>
        </p:blipFill>
        <p:spPr>
          <a:xfrm>
            <a:off x="9277985" y="3038475"/>
            <a:ext cx="1812925" cy="3441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Bias and Variance</a:t>
            </a:r>
            <a:endParaRPr lang="zh-CN" altLang="en-US" dirty="0"/>
          </a:p>
        </p:txBody>
      </p:sp>
      <p:sp>
        <p:nvSpPr>
          <p:cNvPr id="3" name="内容占位符 2"/>
          <p:cNvSpPr>
            <a:spLocks noGrp="1"/>
          </p:cNvSpPr>
          <p:nvPr>
            <p:ph idx="1"/>
          </p:nvPr>
        </p:nvSpPr>
        <p:spPr>
          <a:xfrm>
            <a:off x="1784350" y="975656"/>
            <a:ext cx="8616950" cy="5670677"/>
          </a:xfrm>
        </p:spPr>
        <p:txBody>
          <a:bodyPr>
            <a:normAutofit fontScale="85000" lnSpcReduction="20000"/>
          </a:bodyPr>
          <a:lstStyle/>
          <a:p>
            <a:pPr lvl="1">
              <a:lnSpc>
                <a:spcPct val="120000"/>
              </a:lnSpc>
            </a:pPr>
            <a:r>
              <a:rPr lang="en-US" altLang="zh-CN" sz="2200" dirty="0">
                <a:latin typeface="+mn-lt"/>
                <a:ea typeface="+mn-ea"/>
              </a:rPr>
              <a:t>Bias measures the difference between the learning algorithm's expected prediction and the ground-truth label; that is, expressing the fitting ability of the learning algorithm;</a:t>
            </a:r>
            <a:endParaRPr lang="en-US" altLang="zh-CN" sz="2200" dirty="0">
              <a:latin typeface="+mn-lt"/>
              <a:ea typeface="+mn-ea"/>
            </a:endParaRPr>
          </a:p>
          <a:p>
            <a:pPr lvl="1">
              <a:lnSpc>
                <a:spcPct val="120000"/>
              </a:lnSpc>
            </a:pPr>
            <a:r>
              <a:rPr lang="en-US" altLang="zh-CN" sz="2200" dirty="0">
                <a:latin typeface="+mn-lt"/>
                <a:ea typeface="+mn-ea"/>
              </a:rPr>
              <a:t>Variance measures the change of learning performance caused by changes to the equal-sized training set, that is, expressing the impact of data disturbance on the learning outcome; </a:t>
            </a:r>
            <a:endParaRPr lang="en-US" altLang="zh-CN" sz="2200" dirty="0">
              <a:latin typeface="+mn-lt"/>
              <a:ea typeface="+mn-ea"/>
            </a:endParaRPr>
          </a:p>
          <a:p>
            <a:pPr lvl="1">
              <a:lnSpc>
                <a:spcPct val="120000"/>
              </a:lnSpc>
            </a:pPr>
            <a:r>
              <a:rPr lang="en-US" altLang="zh-CN" sz="2200" dirty="0">
                <a:latin typeface="+mn-lt"/>
                <a:ea typeface="+mn-ea"/>
              </a:rPr>
              <a:t>Noise represents the lower bound of the expected generalization error that can be achieved by any learning algorithms for the given task, that is, the inherent difficulty of the learning problem.</a:t>
            </a:r>
            <a:endParaRPr lang="en-US" altLang="zh-CN" dirty="0">
              <a:latin typeface="+mn-ea"/>
              <a:ea typeface="+mn-ea"/>
            </a:endParaRPr>
          </a:p>
          <a:p>
            <a:pPr marL="0" indent="0">
              <a:lnSpc>
                <a:spcPct val="120000"/>
              </a:lnSpc>
              <a:spcBef>
                <a:spcPts val="1800"/>
              </a:spcBef>
              <a:buNone/>
            </a:pPr>
            <a:r>
              <a:rPr lang="en-US" altLang="zh-CN" sz="2400" dirty="0">
                <a:latin typeface="+mn-lt"/>
                <a:ea typeface="+mn-ea"/>
              </a:rPr>
              <a:t>The bias-variance decomposition tells us that the generalization performance is jointly determined by the learning algorithm's ability, data sufficiency, and the inherent difficulty of the learning problem. In order to achieve excellent generalization performance, a small bias is needed by adequately fitting the data, and the variance should also be kept small by minimizing the impact of data disturbance.</a:t>
            </a:r>
            <a:endParaRPr lang="en-US" altLang="zh-CN" sz="2400" dirty="0">
              <a:latin typeface="+mn-lt"/>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Bias and Variance</a:t>
            </a:r>
            <a:endParaRPr lang="zh-CN" altLang="en-US" dirty="0"/>
          </a:p>
        </p:txBody>
      </p:sp>
      <p:sp>
        <p:nvSpPr>
          <p:cNvPr id="3" name="内容占位符 2"/>
          <p:cNvSpPr>
            <a:spLocks noGrp="1"/>
          </p:cNvSpPr>
          <p:nvPr>
            <p:ph idx="1"/>
          </p:nvPr>
        </p:nvSpPr>
        <p:spPr>
          <a:xfrm>
            <a:off x="1784350" y="1005647"/>
            <a:ext cx="8370083" cy="1196357"/>
          </a:xfrm>
        </p:spPr>
        <p:txBody>
          <a:bodyPr>
            <a:normAutofit lnSpcReduction="10000"/>
          </a:bodyPr>
          <a:lstStyle/>
          <a:p>
            <a:pPr marL="325755" lvl="1" indent="0">
              <a:buNone/>
            </a:pPr>
            <a:r>
              <a:rPr lang="en-US" altLang="zh-CN" dirty="0">
                <a:latin typeface="+mn-lt"/>
                <a:ea typeface="+mn-ea"/>
              </a:rPr>
              <a:t>Generally speaking, bias and variance are conflicted with each other, and this is known as the bias-variance dilemma.</a:t>
            </a:r>
            <a:endParaRPr lang="en-US" altLang="zh-CN" dirty="0">
              <a:latin typeface="+mn-lt"/>
              <a:ea typeface="+mn-ea"/>
            </a:endParaRPr>
          </a:p>
          <a:p>
            <a:pPr marL="325755" lvl="1" indent="0">
              <a:buNone/>
            </a:pPr>
            <a:r>
              <a:rPr lang="en-US" altLang="zh-CN" dirty="0">
                <a:latin typeface="+mn-lt"/>
                <a:ea typeface="+mn-ea"/>
              </a:rPr>
              <a:t>As depicted in this figure, suppose we can control the degree of training: </a:t>
            </a:r>
            <a:endParaRPr lang="en-US" altLang="zh-CN" dirty="0">
              <a:latin typeface="+mn-lt"/>
              <a:ea typeface="+mn-ea"/>
            </a:endParaRPr>
          </a:p>
        </p:txBody>
      </p:sp>
      <p:sp>
        <p:nvSpPr>
          <p:cNvPr id="4" name="内容占位符 2"/>
          <p:cNvSpPr txBox="1"/>
          <p:nvPr/>
        </p:nvSpPr>
        <p:spPr>
          <a:xfrm>
            <a:off x="1610783" y="2202004"/>
            <a:ext cx="4900373" cy="4137347"/>
          </a:xfrm>
          <a:prstGeom prst="rect">
            <a:avLst/>
          </a:prstGeom>
        </p:spPr>
        <p:txBody>
          <a:bodyPr vert="horz" lIns="91440" tIns="46800" rIns="91440" bIns="45720" rtlCol="0">
            <a:normAutofit fontScale="70000" lnSpcReduction="20000"/>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1">
              <a:lnSpc>
                <a:spcPct val="120000"/>
              </a:lnSpc>
            </a:pPr>
            <a:r>
              <a:rPr lang="en-US" altLang="zh-CN" sz="2100" dirty="0">
                <a:latin typeface="+mn-lt"/>
                <a:ea typeface="+mn-ea"/>
              </a:rPr>
              <a:t>If the learner is undertrained, its fitting ability is limited, and hence the data disturbances have a limited impact on the learner, that is, bias dominates the generalization error;</a:t>
            </a:r>
            <a:endParaRPr lang="en-US" altLang="zh-CN" sz="2100" dirty="0">
              <a:latin typeface="+mn-lt"/>
              <a:ea typeface="+mn-ea"/>
            </a:endParaRPr>
          </a:p>
          <a:p>
            <a:pPr lvl="1">
              <a:lnSpc>
                <a:spcPct val="120000"/>
              </a:lnSpc>
            </a:pPr>
            <a:r>
              <a:rPr lang="en-US" altLang="zh-CN" sz="2100" dirty="0">
                <a:latin typeface="+mn-lt"/>
                <a:ea typeface="+mn-ea"/>
              </a:rPr>
              <a:t>As the training proceeds, the learner's fitting ability improves, thus variance starts to dominate the generalization error; </a:t>
            </a:r>
            <a:endParaRPr lang="en-US" altLang="zh-CN" sz="2100" dirty="0">
              <a:latin typeface="+mn-lt"/>
              <a:ea typeface="+mn-ea"/>
            </a:endParaRPr>
          </a:p>
          <a:p>
            <a:pPr lvl="1">
              <a:lnSpc>
                <a:spcPct val="120000"/>
              </a:lnSpc>
            </a:pPr>
            <a:r>
              <a:rPr lang="en-US" altLang="zh-CN" sz="2100" dirty="0">
                <a:latin typeface="+mn-lt"/>
                <a:ea typeface="+mn-ea"/>
              </a:rPr>
              <a:t>After a large amount of training, the fitting ability of the learner becomes very strong, and hence slight disturbances in the training data will cause significant changes to the learner. At this point, the learner may start to learn the peculiarities of the training data, and hence overfitting occurs.</a:t>
            </a:r>
            <a:endParaRPr lang="en-US" altLang="zh-CN" sz="2100" dirty="0">
              <a:latin typeface="+mn-lt"/>
              <a:ea typeface="+mn-ea"/>
            </a:endParaRPr>
          </a:p>
        </p:txBody>
      </p:sp>
      <p:pic>
        <p:nvPicPr>
          <p:cNvPr id="5" name="图片 4"/>
          <p:cNvPicPr>
            <a:picLocks noChangeAspect="1"/>
          </p:cNvPicPr>
          <p:nvPr/>
        </p:nvPicPr>
        <p:blipFill>
          <a:blip r:embed="rId1"/>
          <a:stretch>
            <a:fillRect/>
          </a:stretch>
        </p:blipFill>
        <p:spPr>
          <a:xfrm>
            <a:off x="6897027" y="2572256"/>
            <a:ext cx="3538042" cy="214937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84350" y="1158536"/>
            <a:ext cx="8616950" cy="4950163"/>
          </a:xfrm>
        </p:spPr>
        <p:txBody>
          <a:bodyPr>
            <a:noAutofit/>
          </a:bodyPr>
          <a:lstStyle/>
          <a:p>
            <a:r>
              <a:rPr lang="en-US" altLang="zh-CN" dirty="0">
                <a:solidFill>
                  <a:schemeClr val="bg1">
                    <a:lumMod val="85000"/>
                  </a:schemeClr>
                </a:solidFill>
              </a:rPr>
              <a:t>Empirical Error and Overfitting</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r>
              <a:rPr lang="en-US" altLang="zh-CN" dirty="0">
                <a:solidFill>
                  <a:schemeClr val="bg1">
                    <a:lumMod val="85000"/>
                  </a:schemeClr>
                </a:solidFill>
              </a:rPr>
              <a:t>Evaluation Methods</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Performance Measure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Comparison Test</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Bias and Variance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t>Further Reading</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Further Reading</a:t>
            </a:r>
            <a:endParaRPr lang="zh-CN" altLang="en-US" dirty="0"/>
          </a:p>
        </p:txBody>
      </p:sp>
      <p:sp>
        <p:nvSpPr>
          <p:cNvPr id="3" name="内容占位符 2"/>
          <p:cNvSpPr>
            <a:spLocks noGrp="1"/>
          </p:cNvSpPr>
          <p:nvPr>
            <p:ph idx="1"/>
          </p:nvPr>
        </p:nvSpPr>
        <p:spPr/>
        <p:txBody>
          <a:bodyPr>
            <a:normAutofit/>
          </a:bodyPr>
          <a:lstStyle/>
          <a:p>
            <a:r>
              <a:rPr lang="en-US" altLang="zh-CN" dirty="0">
                <a:latin typeface="+mn-lt"/>
                <a:ea typeface="+mn-ea"/>
              </a:rPr>
              <a:t>Bootstrap sampling has crucial applications in machine learning, and a detailed discussion can be found in [Efron and Tibshirani, 1993].</a:t>
            </a:r>
            <a:br>
              <a:rPr lang="en-US" altLang="zh-CN" dirty="0">
                <a:latin typeface="+mn-lt"/>
                <a:ea typeface="+mn-ea"/>
              </a:rPr>
            </a:br>
            <a:endParaRPr lang="en-US" altLang="zh-CN" dirty="0">
              <a:latin typeface="+mn-lt"/>
              <a:ea typeface="+mn-ea"/>
            </a:endParaRPr>
          </a:p>
          <a:p>
            <a:r>
              <a:rPr lang="en-US" altLang="zh-CN" dirty="0">
                <a:latin typeface="+mn-lt"/>
                <a:ea typeface="+mn-ea"/>
              </a:rPr>
              <a:t>ROC curve was introduced to machine learning in the late 1980s[Spackman, 1989], and AUC started to be widely used in the field of machine learning since the middle 1990s [Bradley,1997].[Hand and Till,2001] extended the ROC curve from binary classification problems to multiclass classification problems.[Fawcett,2006] surveyed the use of the ROC curve.</a:t>
            </a:r>
            <a:endParaRPr lang="en-US" altLang="zh-CN" dirty="0">
              <a:latin typeface="+mn-lt"/>
              <a:ea typeface="+mn-ea"/>
            </a:endParaRPr>
          </a:p>
          <a:p>
            <a:endParaRPr lang="en-US" altLang="zh-CN" dirty="0">
              <a:latin typeface="+mn-lt"/>
              <a:ea typeface="+mn-ea"/>
            </a:endParaRPr>
          </a:p>
          <a:p>
            <a:r>
              <a:rPr lang="en-US" altLang="zh-CN" dirty="0">
                <a:latin typeface="+mn-lt"/>
                <a:ea typeface="+mn-ea"/>
              </a:rPr>
              <a:t>[Drummond and Holte,2006] invented the cost curve. Cost-sensitive learning [Elkan,2001;Zhou and Liu,2006] is a research topic for learning under unequal cost settings.</a:t>
            </a:r>
            <a:endParaRPr lang="zh-CN" altLang="en-US" dirty="0">
              <a:latin typeface="+mn-lt"/>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Further Reading</a:t>
            </a:r>
            <a:endParaRPr lang="zh-CN" altLang="en-US" dirty="0"/>
          </a:p>
        </p:txBody>
      </p:sp>
      <p:sp>
        <p:nvSpPr>
          <p:cNvPr id="3" name="内容占位符 2"/>
          <p:cNvSpPr>
            <a:spLocks noGrp="1"/>
          </p:cNvSpPr>
          <p:nvPr>
            <p:ph idx="1"/>
          </p:nvPr>
        </p:nvSpPr>
        <p:spPr/>
        <p:txBody>
          <a:bodyPr>
            <a:normAutofit/>
          </a:bodyPr>
          <a:lstStyle/>
          <a:p>
            <a:r>
              <a:rPr lang="en-US" altLang="zh-CN" dirty="0">
                <a:latin typeface="+mn-lt"/>
                <a:ea typeface="+mn-ea"/>
              </a:rPr>
              <a:t>[Dietterich,1998] pointed out the risk of using the regular k-fold cross-validation method, and proposed the 5 × 2 cross-validation method. [</a:t>
            </a:r>
            <a:r>
              <a:rPr lang="en-US" altLang="zh-CN" dirty="0" err="1">
                <a:latin typeface="+mn-lt"/>
                <a:ea typeface="+mn-ea"/>
              </a:rPr>
              <a:t>Demsar</a:t>
            </a:r>
            <a:r>
              <a:rPr lang="en-US" altLang="zh-CN" dirty="0">
                <a:latin typeface="+mn-lt"/>
                <a:ea typeface="+mn-ea"/>
              </a:rPr>
              <a:t>, 2006] discussed the hypothesis testing methods for comparing multiple algorithms.</a:t>
            </a:r>
            <a:br>
              <a:rPr lang="en-US" altLang="zh-CN" dirty="0">
                <a:latin typeface="+mn-lt"/>
                <a:ea typeface="+mn-ea"/>
              </a:rPr>
            </a:br>
            <a:endParaRPr lang="en-US" altLang="zh-CN" dirty="0">
              <a:latin typeface="+mn-lt"/>
              <a:ea typeface="+mn-ea"/>
            </a:endParaRPr>
          </a:p>
          <a:p>
            <a:r>
              <a:rPr lang="en-US" altLang="zh-CN" dirty="0">
                <a:latin typeface="+mn-lt"/>
                <a:ea typeface="+mn-ea"/>
              </a:rPr>
              <a:t>[Geman et al.,1992] proposed the bias-variance-covariance decomposition for regression problems, which was later shortened as bias-variance decomposition. For classification problems, however, deriving the bias-variance decomposition is difficult since the 0/1 loss function is discontinuous. There exist many empirical methods for estimating bias and variance [Kong and Dietterich,1995;Kohavi and </a:t>
            </a:r>
            <a:r>
              <a:rPr lang="en-US" altLang="zh-CN" dirty="0" err="1">
                <a:latin typeface="+mn-lt"/>
                <a:ea typeface="+mn-ea"/>
              </a:rPr>
              <a:t>Wolpert</a:t>
            </a:r>
            <a:r>
              <a:rPr lang="en-US" altLang="zh-CN" dirty="0">
                <a:latin typeface="+mn-lt"/>
                <a:ea typeface="+mn-ea"/>
              </a:rPr>
              <a:t>, 1996; </a:t>
            </a:r>
            <a:r>
              <a:rPr lang="en-US" altLang="zh-CN" dirty="0" err="1">
                <a:latin typeface="+mn-lt"/>
                <a:ea typeface="+mn-ea"/>
              </a:rPr>
              <a:t>Breiman</a:t>
            </a:r>
            <a:r>
              <a:rPr lang="en-US" altLang="zh-CN" dirty="0">
                <a:latin typeface="+mn-lt"/>
                <a:ea typeface="+mn-ea"/>
              </a:rPr>
              <a:t>, 1996; Friedman,1997; Domingos,2000].</a:t>
            </a:r>
            <a:endParaRPr lang="zh-CN" altLang="en-US" dirty="0">
              <a:latin typeface="+mn-lt"/>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84350" y="1158536"/>
            <a:ext cx="8616950" cy="4950163"/>
          </a:xfrm>
        </p:spPr>
        <p:txBody>
          <a:bodyPr>
            <a:noAutofit/>
          </a:bodyPr>
          <a:lstStyle/>
          <a:p>
            <a:r>
              <a:rPr lang="en-US" altLang="zh-CN" dirty="0"/>
              <a:t>Empirical Error and Overfitting</a:t>
            </a:r>
            <a:endParaRPr lang="en-US" altLang="zh-CN" dirty="0"/>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Evaluation Methods</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Performance Measure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Comparison Test</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Bias and Variance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Further Reading</a:t>
            </a:r>
            <a:endParaRPr lang="zh-CN" altLang="en-US" dirty="0">
              <a:solidFill>
                <a:schemeClr val="bg1">
                  <a:lumMod val="8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summary</a:t>
            </a:r>
            <a:endParaRPr lang="en-US" altLang="zh-CN" b="0" dirty="0"/>
          </a:p>
        </p:txBody>
      </p:sp>
      <p:sp>
        <p:nvSpPr>
          <p:cNvPr id="3" name="内容占位符 2"/>
          <p:cNvSpPr>
            <a:spLocks noGrp="1"/>
          </p:cNvSpPr>
          <p:nvPr>
            <p:ph idx="1"/>
          </p:nvPr>
        </p:nvSpPr>
        <p:spPr/>
        <p:txBody>
          <a:bodyPr>
            <a:normAutofit/>
          </a:bodyPr>
          <a:lstStyle/>
          <a:p>
            <a:r>
              <a:rPr lang="en-US" altLang="zh-CN" dirty="0">
                <a:latin typeface="+mn-lt"/>
                <a:ea typeface="+mn-ea"/>
              </a:rPr>
              <a:t>Empirical Error and Overfitting: overfitting, underfitting</a:t>
            </a:r>
            <a:endParaRPr lang="en-US" altLang="zh-CN" dirty="0">
              <a:latin typeface="+mn-lt"/>
              <a:ea typeface="+mn-ea"/>
            </a:endParaRPr>
          </a:p>
          <a:p>
            <a:r>
              <a:rPr lang="en-US" altLang="zh-CN" dirty="0">
                <a:latin typeface="+mn-lt"/>
                <a:ea typeface="+mn-ea"/>
              </a:rPr>
              <a:t>Evaluation methods: </a:t>
            </a:r>
            <a:r>
              <a:rPr lang="en-US" altLang="zh-CN">
                <a:sym typeface="+mn-ea"/>
              </a:rPr>
              <a:t>generalization error, </a:t>
            </a:r>
            <a:r>
              <a:rPr lang="en-US" altLang="zh-CN" dirty="0">
                <a:latin typeface="+mn-lt"/>
                <a:ea typeface="+mn-ea"/>
              </a:rPr>
              <a:t>Hold-out, Cross-Validation, Bootstrapping</a:t>
            </a:r>
            <a:endParaRPr lang="en-US" altLang="zh-CN" dirty="0">
              <a:latin typeface="+mn-lt"/>
              <a:ea typeface="+mn-ea"/>
            </a:endParaRPr>
          </a:p>
          <a:p>
            <a:r>
              <a:rPr lang="en-US" altLang="zh-CN" dirty="0">
                <a:latin typeface="+mn-lt"/>
                <a:ea typeface="+mn-ea"/>
              </a:rPr>
              <a:t>Performance Measure: Mean Squared Error, </a:t>
            </a:r>
            <a:r>
              <a:rPr lang="en-US" altLang="zh-CN">
                <a:sym typeface="+mn-ea"/>
              </a:rPr>
              <a:t>Error rate, accuracy, </a:t>
            </a:r>
            <a:r>
              <a:rPr lang="en-US" altLang="zh-CN" dirty="0">
                <a:latin typeface="+mn-lt"/>
                <a:ea typeface="+mn-ea"/>
              </a:rPr>
              <a:t>Precision, recall, f1, </a:t>
            </a:r>
            <a:r>
              <a:rPr lang="en-US" altLang="zh-CN">
                <a:sym typeface="+mn-ea"/>
              </a:rPr>
              <a:t>P-R curve, break-even points, ROC curve and AUC, cost-sensitive error rate </a:t>
            </a:r>
            <a:endParaRPr lang="en-US" altLang="zh-CN">
              <a:sym typeface="+mn-ea"/>
            </a:endParaRPr>
          </a:p>
          <a:p>
            <a:r>
              <a:rPr lang="en-US" altLang="zh-CN">
                <a:sym typeface="+mn-ea"/>
              </a:rPr>
              <a:t>Performance Comparisons: </a:t>
            </a:r>
            <a:r>
              <a:rPr lang="en-US" altLang="zh-CN">
                <a:latin typeface="+mn-lt"/>
                <a:ea typeface="+mn-ea"/>
                <a:sym typeface="+mn-ea"/>
              </a:rPr>
              <a:t>Hypothesis testing</a:t>
            </a:r>
            <a:endParaRPr lang="zh-CN" altLang="en-US" dirty="0"/>
          </a:p>
          <a:p>
            <a:r>
              <a:rPr lang="en-US" altLang="zh-CN" dirty="0">
                <a:latin typeface="+mn-lt"/>
                <a:ea typeface="+mn-ea"/>
              </a:rPr>
              <a:t>Bias and Variance</a:t>
            </a:r>
            <a:br>
              <a:rPr lang="en-US" altLang="zh-CN" dirty="0">
                <a:latin typeface="+mn-lt"/>
                <a:ea typeface="+mn-ea"/>
              </a:rPr>
            </a:br>
            <a:endParaRPr lang="en-US" altLang="zh-CN" dirty="0">
              <a:latin typeface="+mn-lt"/>
              <a:ea typeface="+mn-ea"/>
            </a:endParaRPr>
          </a:p>
          <a:p>
            <a:pPr marL="0" indent="0">
              <a:buNone/>
            </a:pPr>
            <a:endParaRPr lang="zh-CN" altLang="en-US" dirty="0">
              <a:latin typeface="+mn-lt"/>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tx1"/>
                </a:solidFill>
                <a:latin typeface="Times New Roman" panose="02020503050405090304" charset="0"/>
                <a:cs typeface="Times New Roman" panose="02020503050405090304" charset="0"/>
              </a:rPr>
              <a:t>Thanks!</a:t>
            </a:r>
            <a:endParaRPr lang="en-US" altLang="zh-CN" b="1" dirty="0">
              <a:solidFill>
                <a:schemeClr val="tx1"/>
              </a:solidFill>
              <a:latin typeface="Times New Roman" panose="02020503050405090304" charset="0"/>
              <a:cs typeface="Times New Roman"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Empirical Error and Overfitting</a:t>
            </a:r>
            <a:endParaRPr lang="zh-CN" altLang="en-US" dirty="0"/>
          </a:p>
        </p:txBody>
      </p:sp>
      <mc:AlternateContent xmlns:mc="http://schemas.openxmlformats.org/markup-compatibility/2006">
        <mc:Choice xmlns:a14="http://schemas.microsoft.com/office/drawing/2010/main" Requires="a14">
          <p:sp>
            <p:nvSpPr>
              <p:cNvPr id="7" name="内容占位符 2"/>
              <p:cNvSpPr>
                <a:spLocks noGrp="1"/>
              </p:cNvSpPr>
              <p:nvPr>
                <p:ph idx="1"/>
              </p:nvPr>
            </p:nvSpPr>
            <p:spPr>
              <a:xfrm>
                <a:off x="1784350" y="1317625"/>
                <a:ext cx="8616950" cy="2026824"/>
              </a:xfrm>
            </p:spPr>
            <p:txBody>
              <a:bodyPr>
                <a:normAutofit fontScale="92500" lnSpcReduction="10000"/>
              </a:bodyPr>
              <a:lstStyle/>
              <a:p>
                <a:r>
                  <a:rPr lang="en-US" altLang="zh-CN" dirty="0">
                    <a:solidFill>
                      <a:srgbClr val="023A91"/>
                    </a:solidFill>
                  </a:rPr>
                  <a:t>Error rate &amp; Error</a:t>
                </a:r>
                <a:r>
                  <a:rPr lang="zh-CN" altLang="en-US" dirty="0">
                    <a:solidFill>
                      <a:srgbClr val="023A91"/>
                    </a:solidFill>
                  </a:rPr>
                  <a:t>：</a:t>
                </a:r>
                <a:endParaRPr lang="en-US" altLang="zh-CN" dirty="0">
                  <a:solidFill>
                    <a:srgbClr val="023A91"/>
                  </a:solidFill>
                </a:endParaRPr>
              </a:p>
              <a:p>
                <a:pPr lvl="1"/>
                <a:r>
                  <a:rPr lang="en-US" altLang="zh-CN" sz="1900" dirty="0"/>
                  <a:t>Error rate:  proportion of incorrectly classified samples </a:t>
                </a:r>
                <a14:m>
                  <m:oMath xmlns:m="http://schemas.openxmlformats.org/officeDocument/2006/math">
                    <m:r>
                      <a:rPr lang="en-US" altLang="zh-CN" sz="1900" i="1" smtClean="0">
                        <a:latin typeface="Cambria Math" panose="02040503050406030204" charset="0"/>
                        <a:ea typeface="Latin Modern Math" panose="02000503000000000000" pitchFamily="50" charset="0"/>
                      </a:rPr>
                      <m:t>𝐸</m:t>
                    </m:r>
                    <m:r>
                      <a:rPr lang="en-US" altLang="zh-CN" sz="1900" i="1" smtClean="0">
                        <a:latin typeface="Cambria Math" panose="02040503050406030204" charset="0"/>
                        <a:ea typeface="Latin Modern Math" panose="02000503000000000000" pitchFamily="50" charset="0"/>
                      </a:rPr>
                      <m:t>=</m:t>
                    </m:r>
                    <m:f>
                      <m:fPr>
                        <m:type m:val="lin"/>
                        <m:ctrlPr>
                          <a:rPr lang="en-US" altLang="zh-CN" sz="1900" i="1" smtClean="0">
                            <a:latin typeface="Cambria Math" panose="02040503050406030204" charset="0"/>
                            <a:ea typeface="Latin Modern Math" panose="02000503000000000000" pitchFamily="50" charset="0"/>
                          </a:rPr>
                        </m:ctrlPr>
                      </m:fPr>
                      <m:num>
                        <m:r>
                          <a:rPr lang="en-US" altLang="zh-CN" sz="1900" i="1" smtClean="0">
                            <a:latin typeface="Cambria Math" panose="02040503050406030204" charset="0"/>
                            <a:ea typeface="Latin Modern Math" panose="02000503000000000000" pitchFamily="50" charset="0"/>
                          </a:rPr>
                          <m:t>𝑎</m:t>
                        </m:r>
                      </m:num>
                      <m:den>
                        <m:r>
                          <a:rPr lang="en-US" altLang="zh-CN" sz="1900" i="1" smtClean="0">
                            <a:latin typeface="Cambria Math" panose="02040503050406030204" charset="0"/>
                            <a:ea typeface="Latin Modern Math" panose="02000503000000000000" pitchFamily="50" charset="0"/>
                          </a:rPr>
                          <m:t>𝑚</m:t>
                        </m:r>
                      </m:den>
                    </m:f>
                  </m:oMath>
                </a14:m>
                <a:endParaRPr lang="en-US" altLang="zh-CN" sz="1900" dirty="0">
                  <a:latin typeface="Latin Modern Math" panose="02000503000000000000" pitchFamily="50" charset="0"/>
                  <a:ea typeface="Latin Modern Math" panose="02000503000000000000" pitchFamily="50" charset="0"/>
                </a:endParaRPr>
              </a:p>
              <a:p>
                <a:pPr lvl="1"/>
                <a:r>
                  <a:rPr lang="en-US" altLang="zh-CN" sz="1900" dirty="0">
                    <a:latin typeface="+mn-lt"/>
                  </a:rPr>
                  <a:t>Error: the difference between the output predicted by the learner and the ground-truth output</a:t>
                </a:r>
                <a:endParaRPr lang="en-US" altLang="zh-CN" sz="1900" dirty="0">
                  <a:latin typeface="+mn-lt"/>
                </a:endParaRPr>
              </a:p>
              <a:p>
                <a:pPr lvl="2"/>
                <a:r>
                  <a:rPr lang="en-US" altLang="zh-CN" sz="1700" dirty="0"/>
                  <a:t>Training (empirical) error: on training set</a:t>
                </a:r>
                <a:endParaRPr lang="en-US" altLang="zh-CN" sz="1700" dirty="0"/>
              </a:p>
              <a:p>
                <a:pPr lvl="2"/>
                <a:r>
                  <a:rPr lang="en-US" altLang="zh-CN" sz="1700" dirty="0"/>
                  <a:t>Testing error: on testing set</a:t>
                </a:r>
                <a:endParaRPr lang="en-US" altLang="zh-CN" sz="1700" dirty="0"/>
              </a:p>
              <a:p>
                <a:pPr lvl="2"/>
                <a:r>
                  <a:rPr lang="en-US" altLang="zh-CN" sz="1700" dirty="0"/>
                  <a:t>Generalization error: the error calculated on the new samples</a:t>
                </a:r>
                <a:endParaRPr lang="en-US" altLang="zh-CN" sz="1700" dirty="0"/>
              </a:p>
            </p:txBody>
          </p:sp>
        </mc:Choice>
        <mc:Fallback>
          <p:sp>
            <p:nvSpPr>
              <p:cNvPr id="7" name="内容占位符 2"/>
              <p:cNvSpPr>
                <a:spLocks noRot="1" noChangeAspect="1" noMove="1" noResize="1" noEditPoints="1" noAdjustHandles="1" noChangeArrowheads="1" noChangeShapeType="1" noTextEdit="1"/>
              </p:cNvSpPr>
              <p:nvPr>
                <p:ph idx="1"/>
              </p:nvPr>
            </p:nvSpPr>
            <p:spPr>
              <a:xfrm>
                <a:off x="1784350" y="1317625"/>
                <a:ext cx="8616950" cy="2026824"/>
              </a:xfrm>
              <a:blipFill rotWithShape="1">
                <a:blip r:embed="rId1"/>
                <a:stretch>
                  <a:fillRect t="-282" b="27"/>
                </a:stretch>
              </a:blipFill>
            </p:spPr>
            <p:txBody>
              <a:bodyPr/>
              <a:lstStyle/>
              <a:p>
                <a:r>
                  <a:rPr lang="zh-CN" altLang="en-US">
                    <a:noFill/>
                  </a:rPr>
                  <a:t> </a:t>
                </a:r>
              </a:p>
            </p:txBody>
          </p:sp>
        </mc:Fallback>
      </mc:AlternateContent>
      <p:sp>
        <p:nvSpPr>
          <p:cNvPr id="8" name="内容占位符 2"/>
          <p:cNvSpPr txBox="1"/>
          <p:nvPr/>
        </p:nvSpPr>
        <p:spPr>
          <a:xfrm>
            <a:off x="2071114" y="3515783"/>
            <a:ext cx="8264377" cy="2436129"/>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Clr>
                <a:srgbClr val="16754D"/>
              </a:buClr>
              <a:buNone/>
              <a:defRPr/>
            </a:pPr>
            <a:r>
              <a:rPr lang="en-US" altLang="zh-CN" sz="1800" dirty="0">
                <a:solidFill>
                  <a:prstClr val="black"/>
                </a:solidFill>
              </a:rPr>
              <a:t>Since the details of the new samples are unknown during the training phase, we can only try to minimize the empirical error in practice.</a:t>
            </a:r>
            <a:endParaRPr lang="en-US" altLang="zh-CN" sz="1800" dirty="0">
              <a:solidFill>
                <a:prstClr val="black"/>
              </a:solidFill>
            </a:endParaRPr>
          </a:p>
          <a:p>
            <a:pPr marL="457200" lvl="1" indent="0">
              <a:buClr>
                <a:srgbClr val="16754D"/>
              </a:buClr>
              <a:buNone/>
              <a:defRPr/>
            </a:pPr>
            <a:endParaRPr lang="en-US" altLang="zh-CN" sz="1800" dirty="0">
              <a:solidFill>
                <a:prstClr val="black"/>
              </a:solidFill>
            </a:endParaRPr>
          </a:p>
          <a:p>
            <a:pPr marL="457200" lvl="1" indent="0">
              <a:buClr>
                <a:srgbClr val="16754D"/>
              </a:buClr>
              <a:buNone/>
              <a:defRPr/>
            </a:pPr>
            <a:r>
              <a:rPr lang="en-US" altLang="zh-CN" sz="1800" dirty="0">
                <a:solidFill>
                  <a:prstClr val="black"/>
                </a:solidFill>
              </a:rPr>
              <a:t>Quite often, we obtain learners that perform well on the training set with a small or even zero empirical error, that is, 100% accuracy. However, are they the learners we need? Unfortunately, such learners are not good in most cases.</a:t>
            </a:r>
            <a:endParaRPr kumimoji="0" lang="zh-CN" altLang="en-US" sz="1800" b="0" i="0" u="none" strike="noStrike" kern="1200" cap="none" spc="0" normalizeH="0" baseline="0" noProof="0" dirty="0">
              <a:ln>
                <a:noFill/>
              </a:ln>
              <a:solidFill>
                <a:prstClr val="black"/>
              </a:solidFill>
              <a:effectLst/>
              <a:uLnTx/>
              <a:uFillTx/>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Empirical Error and Overfitting</a:t>
            </a:r>
            <a:endParaRPr lang="zh-CN" altLang="en-US" dirty="0"/>
          </a:p>
        </p:txBody>
      </p:sp>
      <p:sp>
        <p:nvSpPr>
          <p:cNvPr id="7" name="内容占位符 2"/>
          <p:cNvSpPr>
            <a:spLocks noGrp="1"/>
          </p:cNvSpPr>
          <p:nvPr>
            <p:ph idx="1"/>
          </p:nvPr>
        </p:nvSpPr>
        <p:spPr>
          <a:xfrm>
            <a:off x="1784350" y="1317625"/>
            <a:ext cx="8616950" cy="3978276"/>
          </a:xfrm>
        </p:spPr>
        <p:txBody>
          <a:bodyPr>
            <a:normAutofit lnSpcReduction="20000"/>
          </a:bodyPr>
          <a:lstStyle/>
          <a:p>
            <a:r>
              <a:rPr lang="en-US" altLang="zh-CN" dirty="0">
                <a:solidFill>
                  <a:srgbClr val="023A91"/>
                </a:solidFill>
                <a:latin typeface="+mj-lt"/>
                <a:ea typeface="+mn-ea"/>
              </a:rPr>
              <a:t>Overfitting:</a:t>
            </a:r>
            <a:endParaRPr lang="en-US" altLang="zh-CN" dirty="0">
              <a:solidFill>
                <a:srgbClr val="023A91"/>
              </a:solidFill>
              <a:latin typeface="+mj-lt"/>
              <a:ea typeface="+mn-ea"/>
            </a:endParaRPr>
          </a:p>
          <a:p>
            <a:pPr marL="0" indent="0">
              <a:buNone/>
            </a:pPr>
            <a:r>
              <a:rPr lang="en-US" altLang="zh-CN" dirty="0">
                <a:solidFill>
                  <a:srgbClr val="023A91"/>
                </a:solidFill>
                <a:latin typeface="+mn-ea"/>
                <a:ea typeface="+mn-ea"/>
              </a:rPr>
              <a:t>	</a:t>
            </a:r>
            <a:r>
              <a:rPr lang="en-US" altLang="zh-CN" sz="2000" dirty="0">
                <a:latin typeface="+mj-lt"/>
                <a:ea typeface="+mn-ea"/>
              </a:rPr>
              <a:t>When the learner learns the training examples “too well”, it is likely that some peculiarities of the training examples are taken as general properties that all potential samples will have, resulting in a reduction in generalization performance.</a:t>
            </a:r>
            <a:endParaRPr lang="en-US" altLang="zh-CN" sz="2000" dirty="0">
              <a:latin typeface="+mj-lt"/>
              <a:ea typeface="+mn-ea"/>
            </a:endParaRPr>
          </a:p>
          <a:p>
            <a:pPr lvl="2"/>
            <a:r>
              <a:rPr lang="en-US" altLang="zh-CN" sz="2000" dirty="0">
                <a:latin typeface="+mj-lt"/>
                <a:ea typeface="+mn-ea"/>
              </a:rPr>
              <a:t>Regularize the training objective.</a:t>
            </a:r>
            <a:endParaRPr lang="en-US" altLang="zh-CN" sz="2000" dirty="0">
              <a:latin typeface="+mj-lt"/>
              <a:ea typeface="+mn-ea"/>
            </a:endParaRPr>
          </a:p>
          <a:p>
            <a:pPr lvl="2"/>
            <a:r>
              <a:rPr lang="en-US" altLang="zh-CN" sz="2000" dirty="0">
                <a:latin typeface="+mj-lt"/>
                <a:ea typeface="+mn-ea"/>
              </a:rPr>
              <a:t>Early stop.</a:t>
            </a:r>
            <a:endParaRPr lang="en-US" altLang="zh-CN" sz="2000" dirty="0">
              <a:latin typeface="+mj-lt"/>
              <a:ea typeface="+mn-ea"/>
            </a:endParaRPr>
          </a:p>
          <a:p>
            <a:pPr lvl="2"/>
            <a:endParaRPr lang="en-US" altLang="zh-CN" sz="2000" dirty="0">
              <a:solidFill>
                <a:srgbClr val="023A91"/>
              </a:solidFill>
              <a:latin typeface="+mj-lt"/>
              <a:ea typeface="+mn-ea"/>
            </a:endParaRPr>
          </a:p>
          <a:p>
            <a:r>
              <a:rPr lang="en-US" altLang="zh-CN" dirty="0" err="1">
                <a:solidFill>
                  <a:srgbClr val="023A91"/>
                </a:solidFill>
                <a:latin typeface="+mj-lt"/>
                <a:ea typeface="+mn-ea"/>
              </a:rPr>
              <a:t>Underfitting</a:t>
            </a:r>
            <a:r>
              <a:rPr lang="en-US" altLang="zh-CN" dirty="0">
                <a:solidFill>
                  <a:srgbClr val="023A91"/>
                </a:solidFill>
                <a:latin typeface="+mj-lt"/>
                <a:ea typeface="+mn-ea"/>
              </a:rPr>
              <a:t>:</a:t>
            </a:r>
            <a:endParaRPr lang="en-US" altLang="zh-CN" dirty="0">
              <a:solidFill>
                <a:srgbClr val="023A91"/>
              </a:solidFill>
              <a:latin typeface="+mj-lt"/>
              <a:ea typeface="+mn-ea"/>
            </a:endParaRPr>
          </a:p>
          <a:p>
            <a:pPr marL="325755" lvl="1" indent="0">
              <a:buNone/>
            </a:pPr>
            <a:r>
              <a:rPr lang="en-US" altLang="zh-CN" dirty="0">
                <a:latin typeface="+mn-ea"/>
                <a:ea typeface="+mn-ea"/>
              </a:rPr>
              <a:t>	</a:t>
            </a:r>
            <a:r>
              <a:rPr lang="en-US" altLang="zh-CN" dirty="0">
                <a:latin typeface="+mn-lt"/>
                <a:ea typeface="+mn-ea"/>
              </a:rPr>
              <a:t>The learner failed to learn the general properties of training examples.</a:t>
            </a:r>
            <a:endParaRPr lang="en-US" altLang="zh-CN" dirty="0">
              <a:latin typeface="+mn-lt"/>
              <a:ea typeface="+mn-ea"/>
            </a:endParaRPr>
          </a:p>
          <a:p>
            <a:pPr lvl="2"/>
            <a:r>
              <a:rPr lang="en-US" altLang="zh-CN" sz="2000" dirty="0">
                <a:latin typeface="+mn-lt"/>
                <a:ea typeface="+mn-ea"/>
              </a:rPr>
              <a:t>Do more branching in decision tree learning</a:t>
            </a:r>
            <a:endParaRPr lang="en-US" altLang="zh-CN" sz="2000" dirty="0">
              <a:latin typeface="+mn-lt"/>
              <a:ea typeface="+mn-ea"/>
            </a:endParaRPr>
          </a:p>
          <a:p>
            <a:pPr lvl="2"/>
            <a:r>
              <a:rPr lang="en-US" altLang="zh-CN" sz="2000" dirty="0">
                <a:latin typeface="+mn-lt"/>
                <a:ea typeface="+mn-ea"/>
              </a:rPr>
              <a:t>Adding more training epochs in neural network learning</a:t>
            </a:r>
            <a:endParaRPr lang="zh-CN" altLang="en-US" sz="2000" dirty="0">
              <a:latin typeface="+mn-lt"/>
              <a:ea typeface="+mn-ea"/>
            </a:endParaRPr>
          </a:p>
          <a:p>
            <a:pPr lvl="1">
              <a:lnSpc>
                <a:spcPct val="110000"/>
              </a:lnSpc>
            </a:pPr>
            <a:endParaRPr lang="en-US" altLang="zh-CN" sz="2400" dirty="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Empirical Error and Overfitting</a:t>
            </a:r>
            <a:endParaRPr lang="zh-CN" altLang="en-US" dirty="0"/>
          </a:p>
        </p:txBody>
      </p:sp>
      <p:sp>
        <p:nvSpPr>
          <p:cNvPr id="6" name="内容占位符 2"/>
          <p:cNvSpPr txBox="1"/>
          <p:nvPr/>
        </p:nvSpPr>
        <p:spPr>
          <a:xfrm>
            <a:off x="2114203" y="4815097"/>
            <a:ext cx="7939231" cy="1358680"/>
          </a:xfrm>
          <a:prstGeom prst="rect">
            <a:avLst/>
          </a:prstGeom>
        </p:spPr>
        <p:txBody>
          <a:bodyPr vert="horz" lIns="91440" tIns="46800" rIns="91440" bIns="45720" rtlCol="0">
            <a:normAutofit lnSpcReduction="20000"/>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sz="1800" dirty="0"/>
              <a:t>Overfitting: some peculiarities of the training examples are taken as general properties that all potential samples will have.</a:t>
            </a:r>
            <a:endParaRPr lang="en-US" altLang="zh-CN" sz="1800" dirty="0"/>
          </a:p>
          <a:p>
            <a:pPr marL="457200" lvl="1" indent="0">
              <a:buNone/>
            </a:pPr>
            <a:endParaRPr lang="en-US" altLang="zh-CN" sz="1800" dirty="0"/>
          </a:p>
          <a:p>
            <a:pPr marL="457200" lvl="1" indent="0">
              <a:buNone/>
            </a:pPr>
            <a:r>
              <a:rPr lang="en-US" altLang="zh-CN" sz="1800" dirty="0" err="1"/>
              <a:t>Underfitting</a:t>
            </a:r>
            <a:r>
              <a:rPr lang="en-US" altLang="zh-CN" sz="1800" dirty="0"/>
              <a:t>: the learner failed to learn the general properties of training examples.</a:t>
            </a:r>
            <a:endParaRPr lang="zh-CN" altLang="en-US" sz="1800" dirty="0"/>
          </a:p>
        </p:txBody>
      </p:sp>
      <p:pic>
        <p:nvPicPr>
          <p:cNvPr id="3" name="图片 2"/>
          <p:cNvPicPr>
            <a:picLocks noChangeAspect="1"/>
          </p:cNvPicPr>
          <p:nvPr/>
        </p:nvPicPr>
        <p:blipFill>
          <a:blip r:embed="rId1"/>
          <a:stretch>
            <a:fillRect/>
          </a:stretch>
        </p:blipFill>
        <p:spPr>
          <a:xfrm>
            <a:off x="2787946" y="960924"/>
            <a:ext cx="6647764" cy="3207842"/>
          </a:xfrm>
          <a:prstGeom prst="rect">
            <a:avLst/>
          </a:prstGeom>
        </p:spPr>
      </p:pic>
      <p:sp>
        <p:nvSpPr>
          <p:cNvPr id="4" name="文本框 3"/>
          <p:cNvSpPr txBox="1"/>
          <p:nvPr/>
        </p:nvSpPr>
        <p:spPr>
          <a:xfrm>
            <a:off x="3535680" y="4139675"/>
            <a:ext cx="6517755" cy="337185"/>
          </a:xfrm>
          <a:prstGeom prst="rect">
            <a:avLst/>
          </a:prstGeom>
          <a:noFill/>
        </p:spPr>
        <p:txBody>
          <a:bodyPr wrap="square" rtlCol="0">
            <a:spAutoFit/>
          </a:bodyPr>
          <a:lstStyle/>
          <a:p>
            <a:r>
              <a:rPr lang="en-US" altLang="zh-CN" sz="1600" dirty="0"/>
              <a:t>An intuitive analogy of overfitting and </a:t>
            </a:r>
            <a:r>
              <a:rPr lang="en-US" altLang="zh-CN" sz="1600" dirty="0" err="1"/>
              <a:t>underfitting</a:t>
            </a:r>
            <a:r>
              <a:rPr lang="en-US" altLang="zh-CN" sz="1600" dirty="0"/>
              <a:t>.</a:t>
            </a:r>
            <a:endParaRPr lang="zh-CN" altLang="en-US" sz="1600" dirty="0"/>
          </a:p>
        </p:txBody>
      </p:sp>
    </p:spTree>
  </p:cSld>
  <p:clrMapOvr>
    <a:masterClrMapping/>
  </p:clrMapOvr>
  <p:timing>
    <p:tnLst>
      <p:par>
        <p:cTn id="1" dur="indefinite" restart="never" nodeType="tmRoot"/>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a:xfrm>
            <a:off x="1784350" y="1158536"/>
            <a:ext cx="8616950" cy="4950163"/>
          </a:xfrm>
        </p:spPr>
        <p:txBody>
          <a:bodyPr>
            <a:noAutofit/>
          </a:bodyPr>
          <a:lstStyle/>
          <a:p>
            <a:r>
              <a:rPr lang="en-US" altLang="zh-CN" dirty="0">
                <a:solidFill>
                  <a:schemeClr val="bg1">
                    <a:lumMod val="85000"/>
                  </a:schemeClr>
                </a:solidFill>
              </a:rPr>
              <a:t>Empirical Error and Overfitting</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t>Evaluation Methods</a:t>
            </a:r>
            <a:endParaRPr lang="en-US" altLang="zh-CN" dirty="0"/>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Performance Measure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Comparison Test</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Bias and Variance</a:t>
            </a:r>
            <a:endParaRPr lang="en-US" altLang="zh-CN" dirty="0">
              <a:solidFill>
                <a:schemeClr val="bg1">
                  <a:lumMod val="85000"/>
                </a:schemeClr>
              </a:solidFill>
            </a:endParaRPr>
          </a:p>
          <a:p>
            <a:pPr>
              <a:lnSpc>
                <a:spcPct val="100000"/>
              </a:lnSpc>
            </a:pPr>
            <a:endParaRPr lang="en-US" altLang="zh-CN" dirty="0">
              <a:solidFill>
                <a:schemeClr val="bg1">
                  <a:lumMod val="85000"/>
                </a:schemeClr>
              </a:solidFill>
            </a:endParaRPr>
          </a:p>
          <a:p>
            <a:pPr>
              <a:lnSpc>
                <a:spcPct val="100000"/>
              </a:lnSpc>
            </a:pPr>
            <a:r>
              <a:rPr lang="en-US" altLang="zh-CN" dirty="0">
                <a:solidFill>
                  <a:schemeClr val="bg1">
                    <a:lumMod val="85000"/>
                  </a:schemeClr>
                </a:solidFill>
              </a:rPr>
              <a:t>Further Reading</a:t>
            </a:r>
            <a:endParaRPr lang="en-US" altLang="zh-CN" dirty="0">
              <a:solidFill>
                <a:schemeClr val="bg1">
                  <a:lumMod val="8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Evaluation Methods</a:t>
            </a:r>
            <a:endParaRPr lang="zh-CN" altLang="en-US" dirty="0"/>
          </a:p>
        </p:txBody>
      </p:sp>
      <p:sp>
        <p:nvSpPr>
          <p:cNvPr id="8" name="内容占位符 2"/>
          <p:cNvSpPr txBox="1"/>
          <p:nvPr/>
        </p:nvSpPr>
        <p:spPr>
          <a:xfrm>
            <a:off x="2224273" y="1286786"/>
            <a:ext cx="7493153" cy="738236"/>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Here, we only consider the generalization error, but in real-world applications, we often consider more factors such as computational cost, memory cost, and interpretability.</a:t>
            </a:r>
            <a:endParaRPr lang="zh-CN" altLang="en-US" dirty="0"/>
          </a:p>
        </p:txBody>
      </p:sp>
      <p:sp>
        <p:nvSpPr>
          <p:cNvPr id="9" name="内容占位符 2"/>
          <p:cNvSpPr txBox="1"/>
          <p:nvPr/>
        </p:nvSpPr>
        <p:spPr>
          <a:xfrm>
            <a:off x="2224272" y="3212681"/>
            <a:ext cx="7493153" cy="2468017"/>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8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8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8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8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9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lvl="1" indent="0">
              <a:buNone/>
            </a:pPr>
            <a:r>
              <a:rPr lang="en-US" altLang="zh-CN" dirty="0"/>
              <a:t>We assume that the testing samples are independent and identically sampled from the ground-truth sample distribution</a:t>
            </a:r>
            <a:r>
              <a:rPr lang="zh-CN" altLang="en-US" dirty="0"/>
              <a:t>，</a:t>
            </a:r>
            <a:r>
              <a:rPr lang="en-US" altLang="zh-CN" dirty="0"/>
              <a:t>and use the testing error as an approximation to the generalization error</a:t>
            </a:r>
            <a:r>
              <a:rPr lang="zh-CN" altLang="en-US" dirty="0"/>
              <a:t>，</a:t>
            </a:r>
            <a:r>
              <a:rPr lang="en-US" altLang="zh-CN" dirty="0"/>
              <a:t>thus the testing set and the training set should be mutually exclusive as much as possible.</a:t>
            </a:r>
            <a:endParaRPr lang="zh-CN" altLang="en-US" dirty="0"/>
          </a:p>
        </p:txBody>
      </p:sp>
    </p:spTree>
  </p:cSld>
  <p:clrMapOvr>
    <a:masterClrMapping/>
  </p:clrMapOvr>
  <p:timing>
    <p:tnLst>
      <p:par>
        <p:cTn id="1" dur="indefinite" restart="never" nodeType="tmRoot"/>
      </p:par>
    </p:tnLst>
    <p:bldLst>
      <p:bldP spid="9" grpId="0"/>
    </p:bldLst>
  </p:timing>
</p:sld>
</file>

<file path=ppt/tags/tag1.xml><?xml version="1.0" encoding="utf-8"?>
<p:tagLst xmlns:p="http://schemas.openxmlformats.org/presentationml/2006/main">
  <p:tag name="OUTPUTDPI" val="1200"/>
  <p:tag name="ORIGINALHEIGHT" val="354.7057"/>
  <p:tag name="ORIGINALWIDTH" val="2629.171"/>
  <p:tag name="LATEXADDIN" val="\documentclass{article}&#10;\usepackage{amsmath}&#10;\usepackage{amsfonts}&#10;\usepackage{amssymb}&#10;\pagestyle{empty}&#10;\begin{document}&#10;&#10;$$\bar{\epsilon}=\min \epsilon \text { s.t. } \sum_{i=\epsilon_{0} \times m+1}^{m}\left(\begin{array}{c}&#10;m \\&#10;i&#10;\end{array}\right) \epsilon^{i}(1-\epsilon)^{m-i}&lt;\alpha$$&#10;&#10;\end{document}"/>
  <p:tag name="IGUANATEXSIZE" val="22"/>
  <p:tag name="IGUANATEXCURSOR" val="145"/>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18034</Words>
  <Application>WPS 文字</Application>
  <PresentationFormat/>
  <Paragraphs>385</Paragraphs>
  <Slides>41</Slides>
  <Notes>0</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41</vt:i4>
      </vt:variant>
    </vt:vector>
  </HeadingPairs>
  <TitlesOfParts>
    <vt:vector size="68" baseType="lpstr">
      <vt:lpstr>Arial</vt:lpstr>
      <vt:lpstr>宋体</vt:lpstr>
      <vt:lpstr>Wingdings</vt:lpstr>
      <vt:lpstr>Verdana</vt:lpstr>
      <vt:lpstr>幼圆</vt:lpstr>
      <vt:lpstr>华文宋体</vt:lpstr>
      <vt:lpstr>微软雅黑</vt:lpstr>
      <vt:lpstr>汉仪旗黑</vt:lpstr>
      <vt:lpstr>Times New Roman</vt:lpstr>
      <vt:lpstr>PingFang SC</vt:lpstr>
      <vt:lpstr>仿宋</vt:lpstr>
      <vt:lpstr>方正仿宋_GBK</vt:lpstr>
      <vt:lpstr>Wingdings 2</vt:lpstr>
      <vt:lpstr>Cambria Math</vt:lpstr>
      <vt:lpstr>Kingsoft Math</vt:lpstr>
      <vt:lpstr>Latin Modern Math</vt:lpstr>
      <vt:lpstr>宋体</vt:lpstr>
      <vt:lpstr>Arial Unicode MS</vt:lpstr>
      <vt:lpstr>Calibri</vt:lpstr>
      <vt:lpstr>Helvetica Neue</vt:lpstr>
      <vt:lpstr>汉仪书宋二KW</vt:lpstr>
      <vt:lpstr>苹方-简</vt:lpstr>
      <vt:lpstr>Wingdings</vt:lpstr>
      <vt:lpstr>幼圆</vt:lpstr>
      <vt:lpstr>DejaVu Math TeX Gyre</vt:lpstr>
      <vt:lpstr>Office theme</vt:lpstr>
      <vt:lpstr>机器学习v2.1rgb</vt:lpstr>
      <vt:lpstr>PowerPoint 演示文稿</vt:lpstr>
      <vt:lpstr>PowerPoint 演示文稿</vt:lpstr>
      <vt:lpstr>review</vt:lpstr>
      <vt:lpstr>Outline</vt:lpstr>
      <vt:lpstr>Empirical Error and Overfitting</vt:lpstr>
      <vt:lpstr>Empirical Error and Overfitting</vt:lpstr>
      <vt:lpstr>Empirical Error and Overfitting</vt:lpstr>
      <vt:lpstr>Outline</vt:lpstr>
      <vt:lpstr>Evaluation Methods</vt:lpstr>
      <vt:lpstr>Evaluation Methods</vt:lpstr>
      <vt:lpstr>Evaluation Methods</vt:lpstr>
      <vt:lpstr>Evaluation Methods</vt:lpstr>
      <vt:lpstr>Evaluation Methods</vt:lpstr>
      <vt:lpstr>Outline</vt:lpstr>
      <vt:lpstr>Performance Measure</vt:lpstr>
      <vt:lpstr>Performance Measure</vt:lpstr>
      <vt:lpstr>Performance Measure</vt:lpstr>
      <vt:lpstr>Performance Measure</vt:lpstr>
      <vt:lpstr>Performance Measure</vt:lpstr>
      <vt:lpstr>Performance Measure</vt:lpstr>
      <vt:lpstr>Performance Measure</vt:lpstr>
      <vt:lpstr>Cost-Sensitive Error Rate</vt:lpstr>
      <vt:lpstr>Cost Curve</vt:lpstr>
      <vt:lpstr>Cost Curve</vt:lpstr>
      <vt:lpstr>Cost Curve</vt:lpstr>
      <vt:lpstr>Outline</vt:lpstr>
      <vt:lpstr>Performance Comparisons</vt:lpstr>
      <vt:lpstr>Hypothesis Testing</vt:lpstr>
      <vt:lpstr>t-test</vt:lpstr>
      <vt:lpstr>Outline</vt:lpstr>
      <vt:lpstr>Bias and Variance</vt:lpstr>
      <vt:lpstr>Bias and Variance</vt:lpstr>
      <vt:lpstr>Bias and Variance</vt:lpstr>
      <vt:lpstr>Bias and Variance</vt:lpstr>
      <vt:lpstr>Bias and Variance</vt:lpstr>
      <vt:lpstr>Bias and Variance</vt:lpstr>
      <vt:lpstr>Outline</vt:lpstr>
      <vt:lpstr>Further Reading</vt:lpstr>
      <vt:lpstr>Further Reading</vt:lpstr>
      <vt:lpstr>summary</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Sanasam Ranbir Singh</dc:creator>
  <cp:lastModifiedBy>AAADX</cp:lastModifiedBy>
  <cp:revision>274</cp:revision>
  <dcterms:created xsi:type="dcterms:W3CDTF">2025-09-26T05:58:18Z</dcterms:created>
  <dcterms:modified xsi:type="dcterms:W3CDTF">2025-09-26T05:58:18Z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wqlLaW5nc29mdCBQREYgdG8gV1BTIDExMA</vt:lpwstr>
  </property>
  <property fmtid="{D5CDD505-2E9C-101B-9397-08002B2CF9AE}" pid="3" name="Created">
    <vt:filetime>2025-09-16T11:26:13Z</vt:filetime>
  </property>
  <property fmtid="{D5CDD505-2E9C-101B-9397-08002B2CF9AE}" pid="4" name="ICV">
    <vt:lpwstr>6731C1EDCBDEBBA141EAD36869DF3AD5_43</vt:lpwstr>
  </property>
  <property fmtid="{D5CDD505-2E9C-101B-9397-08002B2CF9AE}" pid="5" name="KSOProductBuildVer">
    <vt:lpwstr>2052-12.1.22522.22522</vt:lpwstr>
  </property>
</Properties>
</file>