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700" autoAdjust="0"/>
  </p:normalViewPr>
  <p:slideViewPr>
    <p:cSldViewPr>
      <p:cViewPr>
        <p:scale>
          <a:sx n="117" d="100"/>
          <a:sy n="117" d="100"/>
        </p:scale>
        <p:origin x="-165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A658C7C3-8D3A-4C0D-B60E-240C4DE6BC36}" type="datetime1">
              <a:rPr lang="en-US" altLang="ko-KR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A658C7C3-8D3A-4C0D-B60E-240C4DE6BC36}" type="datetime1">
              <a:rPr lang="en-US" altLang="ko-KR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7088981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81037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A658C7C3-8D3A-4C0D-B60E-240C4DE6BC36}" type="datetime1">
              <a:rPr lang="en-US" altLang="ko-KR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742950"/>
            <a:fld id="{A658C7C3-8D3A-4C0D-B60E-240C4DE6BC36}" type="datetime1">
              <a:rPr lang="en-US" altLang="ko-KR" sz="975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 sz="975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742950"/>
            <a:endParaRPr sz="975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defTabSz="742950"/>
            <a:fld id="{4BEDD84E-25D4-4983-8AA1-2863C96F08D9}" type="slidenum">
              <a:rPr lang="ko-KR" sz="975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975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A658C7C3-8D3A-4C0D-B60E-240C4DE6BC36}" type="datetime1">
              <a:rPr lang="en-US" altLang="ko-KR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A658C7C3-8D3A-4C0D-B60E-240C4DE6BC36}" type="datetime1">
              <a:rPr lang="en-US" altLang="ko-KR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A658C7C3-8D3A-4C0D-B60E-240C4DE6BC36}" type="datetime1">
              <a:rPr lang="en-US" altLang="ko-KR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A658C7C3-8D3A-4C0D-B60E-240C4DE6BC36}" type="datetime1">
              <a:rPr lang="en-US" altLang="ko-KR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A658C7C3-8D3A-4C0D-B60E-240C4DE6BC36}" type="datetime1">
              <a:rPr lang="en-US" altLang="ko-KR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A658C7C3-8D3A-4C0D-B60E-240C4DE6BC36}" type="datetime1">
              <a:rPr lang="en-US" altLang="ko-KR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A658C7C3-8D3A-4C0D-B60E-240C4DE6BC36}" type="datetime1">
              <a:rPr lang="en-US" altLang="ko-KR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742950"/>
            <a:fld id="{4BEDD84E-25D4-4983-8AA1-2863C96F08D9}" type="slidenum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742950"/>
            <a:fld id="{A658C7C3-8D3A-4C0D-B60E-240C4DE6BC36}" type="datetime1">
              <a:rPr lang="en-US" altLang="ko-KR" sz="975">
                <a:solidFill>
                  <a:srgbClr val="000000">
                    <a:tint val="75000"/>
                  </a:srgbClr>
                </a:solidFill>
              </a:rPr>
              <a:t>10/21/2020</a:t>
            </a:fld>
            <a:endParaRPr sz="975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742950"/>
            <a:endParaRPr sz="975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defTabSz="742950"/>
            <a:fld id="{4BEDD84E-25D4-4983-8AA1-2863C96F08D9}" type="slidenum">
              <a:rPr lang="ko-KR" sz="975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975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742950" latinLnBrk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latinLnBrk="1">
        <a:lnSpc>
          <a:spcPct val="90000"/>
        </a:lnSpc>
        <a:spcBef>
          <a:spcPts val="813"/>
        </a:spcBef>
        <a:buFont typeface="Arial" pitchFamily="2" charset="2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latinLnBrk="1">
        <a:lnSpc>
          <a:spcPct val="90000"/>
        </a:lnSpc>
        <a:spcBef>
          <a:spcPts val="406"/>
        </a:spcBef>
        <a:buFont typeface="Arial" pitchFamily="2" charset="2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latinLnBrk="1">
        <a:lnSpc>
          <a:spcPct val="90000"/>
        </a:lnSpc>
        <a:spcBef>
          <a:spcPts val="406"/>
        </a:spcBef>
        <a:buFont typeface="Arial" pitchFamily="2" charset="2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latinLnBrk="1">
        <a:lnSpc>
          <a:spcPct val="90000"/>
        </a:lnSpc>
        <a:spcBef>
          <a:spcPts val="406"/>
        </a:spcBef>
        <a:buFont typeface="Arial" pitchFamily="2" charset="2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latinLnBrk="1">
        <a:lnSpc>
          <a:spcPct val="90000"/>
        </a:lnSpc>
        <a:spcBef>
          <a:spcPts val="406"/>
        </a:spcBef>
        <a:buFont typeface="Arial" pitchFamily="2" charset="2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latinLnBrk="1">
        <a:lnSpc>
          <a:spcPct val="90000"/>
        </a:lnSpc>
        <a:spcBef>
          <a:spcPts val="406"/>
        </a:spcBef>
        <a:buFont typeface="Arial" pitchFamily="2" charset="2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latinLnBrk="1">
        <a:lnSpc>
          <a:spcPct val="90000"/>
        </a:lnSpc>
        <a:spcBef>
          <a:spcPts val="406"/>
        </a:spcBef>
        <a:buFont typeface="Arial" pitchFamily="2" charset="2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latinLnBrk="1">
        <a:lnSpc>
          <a:spcPct val="90000"/>
        </a:lnSpc>
        <a:spcBef>
          <a:spcPts val="406"/>
        </a:spcBef>
        <a:buFont typeface="Arial" pitchFamily="2" charset="2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latinLnBrk="1">
        <a:lnSpc>
          <a:spcPct val="90000"/>
        </a:lnSpc>
        <a:spcBef>
          <a:spcPts val="406"/>
        </a:spcBef>
        <a:buFont typeface="Arial" pitchFamily="2" charset="2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742950" latinLnBrk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latinLnBrk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latinLnBrk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latinLnBrk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latinLnBrk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latinLnBrk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latinLnBrk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latinLnBrk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latinLnBrk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1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1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1_shape2"/>
          <p:cNvSpPr/>
          <p:nvPr/>
        </p:nvSpPr>
        <p:spPr>
          <a:xfrm>
            <a:off x="346988" y="1302131"/>
            <a:ext cx="8966060" cy="4934952"/>
          </a:xfrm>
          <a:prstGeom prst="roundRect">
            <a:avLst>
              <a:gd name="adj" fmla="val 4400"/>
            </a:avLst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>
            <a:outerShdw blurRad="304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_shape3"/>
          <p:cNvSpPr/>
          <p:nvPr/>
        </p:nvSpPr>
        <p:spPr>
          <a:xfrm>
            <a:off x="1587393" y="1686651"/>
            <a:ext cx="6731214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>
              <a:lnSpc>
                <a:spcPct val="150000"/>
              </a:lnSpc>
            </a:pPr>
            <a:r>
              <a:rPr lang="en-US" altLang="ko-KR" sz="9600" b="1" kern="1200">
                <a:solidFill>
                  <a:srgbClr val="3A3935"/>
                </a:solidFill>
                <a:latin typeface="+mn-ea"/>
                <a:ea typeface="+mn-ea"/>
                <a:cs typeface="+mn-cs"/>
              </a:rPr>
              <a:t>DB </a:t>
            </a:r>
            <a:r>
              <a:rPr lang="ko-KR" altLang="en-US" sz="9600" b="1" kern="1200">
                <a:solidFill>
                  <a:srgbClr val="3A3935"/>
                </a:solidFill>
                <a:latin typeface="+mn-ea"/>
                <a:ea typeface="+mn-ea"/>
                <a:cs typeface="+mn-cs"/>
              </a:rPr>
              <a:t>정의서</a:t>
            </a:r>
            <a:endParaRPr sz="9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" name="slide1_shape4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64079"/>
              </p:ext>
            </p:extLst>
          </p:nvPr>
        </p:nvGraphicFramePr>
        <p:xfrm>
          <a:off x="714652" y="4094951"/>
          <a:ext cx="8132910" cy="1591233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3111997"/>
                <a:gridCol w="5020913"/>
              </a:tblGrid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작성일</a:t>
                      </a:r>
                      <a:endParaRPr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/>
                        <a:t>2020.09.03</a:t>
                      </a:r>
                      <a:endParaRPr sz="2400" b="1"/>
                    </a:p>
                  </a:txBody>
                  <a:tcPr/>
                </a:tc>
              </a:tr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/>
                        <a:t>팀</a:t>
                      </a:r>
                      <a:r>
                        <a:rPr lang="en-US" altLang="en-US" sz="2400" b="1"/>
                        <a:t>  </a:t>
                      </a:r>
                      <a:r>
                        <a:rPr lang="ko-KR" altLang="en-US" sz="2400" b="1"/>
                        <a:t>명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D</a:t>
                      </a:r>
                      <a:r>
                        <a:rPr lang="ko-KR" altLang="en-US" sz="2400" b="1" dirty="0" err="1" smtClean="0"/>
                        <a:t>준희월드</a:t>
                      </a:r>
                      <a:endParaRPr sz="2400" b="1" dirty="0"/>
                    </a:p>
                  </a:txBody>
                  <a:tcPr/>
                </a:tc>
              </a:tr>
              <a:tr h="530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/>
                        <a:t>프로젝트명</a:t>
                      </a:r>
                      <a:endParaRPr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400" b="1" dirty="0" err="1" smtClean="0"/>
                        <a:t>DjuneheeWorld</a:t>
                      </a:r>
                      <a:endParaRPr lang="en-US" altLang="ko-KR" sz="2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0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10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10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10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10_shape3"/>
          <p:cNvSpPr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D_BASKET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장바구니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824009"/>
              </p:ext>
            </p:extLst>
          </p:nvPr>
        </p:nvGraphicFramePr>
        <p:xfrm>
          <a:off x="290316" y="1736591"/>
          <a:ext cx="9222518" cy="220023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545566"/>
                <a:gridCol w="776088"/>
                <a:gridCol w="499462"/>
                <a:gridCol w="607039"/>
                <a:gridCol w="2958353"/>
              </a:tblGrid>
              <a:tr h="4559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BNUMBER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 smtClean="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altLang="ko-KR" sz="1100" b="0" i="0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장바구니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BID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>
                          <a:ea typeface="+mn-ea"/>
                        </a:rPr>
                        <a:t>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장바구니 사용자 로그인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BCODE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장바구니에 담긴 상품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BQUANTITY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 smtClean="0"/>
                        <a:t>-</a:t>
                      </a:r>
                      <a:endParaRPr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1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11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11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11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11_shape3"/>
          <p:cNvSpPr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D_RESERVATION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예약정보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9966"/>
              </p:ext>
            </p:extLst>
          </p:nvPr>
        </p:nvGraphicFramePr>
        <p:xfrm>
          <a:off x="290316" y="1736591"/>
          <a:ext cx="9222518" cy="462257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545566"/>
                <a:gridCol w="776088"/>
                <a:gridCol w="499462"/>
                <a:gridCol w="607039"/>
                <a:gridCol w="2958353"/>
              </a:tblGrid>
              <a:tr h="4483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1">
                          <a:ea typeface="+mn-ea"/>
                        </a:rPr>
                        <a:t>컬럼설명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1742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RVNUMBER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altLang="ko-KR" sz="1100" b="0" i="0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trike="noStrike" dirty="0" smtClean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altLang="ko-KR" sz="1100" b="0" i="0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예약 번호</a:t>
                      </a:r>
                      <a:endParaRPr lang="ko-KR" altLang="ko-KR" sz="1100" b="0" dirty="0">
                        <a:solidFill>
                          <a:srgbClr val="000000"/>
                        </a:solidFill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1742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RVMID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trike="noStrike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예약자 아이디</a:t>
                      </a:r>
                      <a:endParaRPr lang="ko-KR" altLang="ko-KR" sz="1100" b="0" dirty="0">
                        <a:solidFill>
                          <a:srgbClr val="000000"/>
                        </a:solidFill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1742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RVCHECKIN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체크인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체크인 날짜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1742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RVCHECKOUT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체크아웃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trike="noStrike" dirty="0" smtClean="0">
                          <a:effectLst/>
                          <a:latin typeface="+mn-ea"/>
                          <a:ea typeface="+mn-ea"/>
                        </a:rPr>
                        <a:t>체크아웃 날짜</a:t>
                      </a:r>
                      <a:r>
                        <a:rPr lang="en-US" altLang="en-US" sz="1100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1742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RVROOMNUMBER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번호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NVARCHAR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20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altLang="ko-KR"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예약</a:t>
                      </a:r>
                      <a:r>
                        <a:rPr lang="ko-KR" altLang="en-US" sz="1100" b="0" i="0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방 번호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1742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RVPAYMENT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NVARCHAR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예약 결제 확인</a:t>
                      </a:r>
                      <a:endParaRPr lang="ko-KR" altLang="ko-KR" sz="1100" b="0" dirty="0">
                        <a:solidFill>
                          <a:srgbClr val="000000"/>
                        </a:solidFill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1742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RVPRICE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맑은 고딕"/>
                        </a:rPr>
                        <a:t>NVARCHAR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예약 할 방 가격</a:t>
                      </a:r>
                      <a:endParaRPr lang="ko-KR" altLang="ko-KR" sz="1100" b="0" dirty="0">
                        <a:solidFill>
                          <a:srgbClr val="000000"/>
                        </a:solidFill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1742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RVEMAIL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예약자 </a:t>
                      </a:r>
                      <a:r>
                        <a:rPr lang="ko-KR" altLang="en-US" sz="1100" b="0" dirty="0" err="1" smtClean="0">
                          <a:solidFill>
                            <a:srgbClr val="000000"/>
                          </a:solidFill>
                          <a:ea typeface="+mn-ea"/>
                        </a:rPr>
                        <a:t>이메일</a:t>
                      </a:r>
                      <a:endParaRPr lang="ko-KR" altLang="ko-KR" sz="1100" b="0" dirty="0">
                        <a:solidFill>
                          <a:srgbClr val="000000"/>
                        </a:solidFill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1742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RVPHONE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핸드폰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예약자 핸드폰 번호</a:t>
                      </a:r>
                      <a:endParaRPr lang="ko-KR" altLang="ko-KR" sz="1100" b="0" dirty="0">
                        <a:solidFill>
                          <a:srgbClr val="000000"/>
                        </a:solidFill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17427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RVNAME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/>
                        <a:t>50</a:t>
                      </a: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예약자 이름</a:t>
                      </a:r>
                      <a:endParaRPr lang="ko-KR" altLang="ko-KR" sz="1100" b="0" dirty="0">
                        <a:solidFill>
                          <a:srgbClr val="000000"/>
                        </a:solidFill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2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12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12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12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12_shape3"/>
          <p:cNvSpPr/>
          <p:nvPr/>
        </p:nvSpPr>
        <p:spPr>
          <a:xfrm>
            <a:off x="216131" y="1015444"/>
            <a:ext cx="8678487" cy="6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D_COMMENT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댓글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24271"/>
              </p:ext>
            </p:extLst>
          </p:nvPr>
        </p:nvGraphicFramePr>
        <p:xfrm>
          <a:off x="290316" y="1736591"/>
          <a:ext cx="9222518" cy="263631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545566"/>
                <a:gridCol w="776088"/>
                <a:gridCol w="499462"/>
                <a:gridCol w="607039"/>
                <a:gridCol w="2958353"/>
              </a:tblGrid>
              <a:tr h="4559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CNUM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 dirty="0" err="1">
                          <a:solidFill>
                            <a:srgbClr val="000000"/>
                          </a:solidFill>
                          <a:ea typeface="+mn-ea"/>
                        </a:rPr>
                        <a:t>댓글</a:t>
                      </a:r>
                      <a:r>
                        <a:rPr lang="ko-KR" altLang="ko-KR" sz="1100" b="0" dirty="0">
                          <a:solidFill>
                            <a:srgbClr val="000000"/>
                          </a:solidFill>
                          <a:ea typeface="+mn-ea"/>
                        </a:rPr>
                        <a:t>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 smtClean="0"/>
                        <a:t>-</a:t>
                      </a:r>
                      <a:endParaRPr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PK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 dirty="0" err="1">
                          <a:solidFill>
                            <a:srgbClr val="000000"/>
                          </a:solidFill>
                          <a:ea typeface="+mn-ea"/>
                        </a:rPr>
                        <a:t>댓글</a:t>
                      </a:r>
                      <a:r>
                        <a:rPr lang="ko-KR" altLang="ko-KR" sz="1100" b="0" dirty="0">
                          <a:solidFill>
                            <a:srgbClr val="000000"/>
                          </a:solidFill>
                          <a:ea typeface="+mn-ea"/>
                        </a:rPr>
                        <a:t>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>
                          <a:latin typeface="+mn-ea"/>
                        </a:rPr>
                        <a:t>2</a:t>
                      </a:r>
                      <a:endParaRPr lang="en-US" altLang="ko-KR" sz="1100" dirty="0"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CBNUM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 </a:t>
                      </a:r>
                      <a:r>
                        <a:rPr lang="ko-KR" altLang="en-US" sz="1100" b="0" dirty="0" err="1" smtClean="0">
                          <a:solidFill>
                            <a:srgbClr val="000000"/>
                          </a:solidFill>
                          <a:ea typeface="+mn-ea"/>
                        </a:rPr>
                        <a:t>게시글</a:t>
                      </a: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 번호</a:t>
                      </a:r>
                      <a:endParaRPr lang="ko-KR" altLang="ko-KR" sz="1100" b="0" dirty="0">
                        <a:solidFill>
                          <a:srgbClr val="000000"/>
                        </a:solidFill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>
                          <a:latin typeface="+mn-ea"/>
                        </a:rPr>
                        <a:t>NUMBER</a:t>
                      </a:r>
                      <a:endParaRPr lang="en-US" altLang="ko-KR" sz="1100" dirty="0"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dirty="0" smtClean="0"/>
                        <a:t>-</a:t>
                      </a:r>
                      <a:endParaRPr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>
                          <a:latin typeface="+mn-ea"/>
                        </a:rPr>
                        <a:t>N.N</a:t>
                      </a:r>
                      <a:endParaRPr lang="en-US" altLang="ko-KR" sz="1100" dirty="0"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b="0" dirty="0" err="1" smtClean="0">
                          <a:solidFill>
                            <a:srgbClr val="000000"/>
                          </a:solidFill>
                          <a:ea typeface="+mn-ea"/>
                        </a:rPr>
                        <a:t>게시글</a:t>
                      </a:r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 번호</a:t>
                      </a:r>
                      <a:endParaRPr lang="ko-KR" altLang="ko-KR" sz="1100" b="0" dirty="0">
                        <a:solidFill>
                          <a:srgbClr val="000000"/>
                        </a:solidFill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CWRITER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작성자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댓글 작성자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4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CCONTENTS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CDATE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trike="noStrike">
                          <a:effectLst/>
                          <a:latin typeface="+mn-ea"/>
                          <a:ea typeface="+mn-ea"/>
                        </a:rPr>
                        <a:t>댓글</a:t>
                      </a:r>
                      <a:r>
                        <a:rPr lang="en-US" altLang="en-US" sz="1100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strike="noStrike"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en-US" sz="1100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2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2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2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2_shape3"/>
          <p:cNvSpPr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D_MEMBER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회원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정보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관리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40232"/>
              </p:ext>
            </p:extLst>
          </p:nvPr>
        </p:nvGraphicFramePr>
        <p:xfrm>
          <a:off x="290316" y="1736591"/>
          <a:ext cx="9222518" cy="43806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545566"/>
                <a:gridCol w="776088"/>
                <a:gridCol w="499462"/>
                <a:gridCol w="607039"/>
                <a:gridCol w="2958353"/>
              </a:tblGrid>
              <a:tr h="4559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MID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trike="noStrike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회원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아이디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PASSWORD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trike="noStrike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spc="0">
                          <a:solidFill>
                            <a:srgbClr val="000000"/>
                          </a:solidFill>
                          <a:latin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trike="noStrike"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en-US" sz="1100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strike="noStrike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trike="noStrike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trike="noStrike"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en-US" sz="1100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strike="noStrike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en-US" sz="1100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MPHONE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50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endParaRPr lang="en-US" altLang="ko-KR" sz="1100" b="0" i="0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회원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MADDRESS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MBIRTH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DATE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MEMAIL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맑은 고딕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ko-KR" altLang="en-US" sz="1100" b="0" i="0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MDATE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티켓구매일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DATE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티켓구매 날짜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MTICKET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티켓이름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NVARCHAR2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티켓이름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3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3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3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3_shape3"/>
          <p:cNvSpPr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D_ATTRACTION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놀이기구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27971"/>
              </p:ext>
            </p:extLst>
          </p:nvPr>
        </p:nvGraphicFramePr>
        <p:xfrm>
          <a:off x="290316" y="1736591"/>
          <a:ext cx="9222518" cy="350847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545566"/>
                <a:gridCol w="776088"/>
                <a:gridCol w="499462"/>
                <a:gridCol w="607039"/>
                <a:gridCol w="2958353"/>
              </a:tblGrid>
              <a:tr h="4559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ANUM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맑은 고딕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50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맑은 고딕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PK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 놀이기구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ANAME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 dirty="0">
                          <a:solidFill>
                            <a:srgbClr val="000000"/>
                          </a:solidFill>
                          <a:ea typeface="+mn-ea"/>
                        </a:rPr>
                        <a:t>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놀이기구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AINFORMATION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정보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놀이기구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4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AZONE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ea typeface="+mn-ea"/>
                        </a:rPr>
                        <a:t> </a:t>
                      </a:r>
                      <a:r>
                        <a:rPr lang="ko-KR" altLang="ko-KR" sz="1100">
                          <a:ea typeface="+mn-ea"/>
                        </a:rPr>
                        <a:t>구역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err="1">
                          <a:latin typeface="+mn-ea"/>
                        </a:rPr>
                        <a:t>놀이기구</a:t>
                      </a:r>
                      <a:r>
                        <a:rPr lang="en-US" altLang="ko-KR" sz="1100" dirty="0">
                          <a:latin typeface="+mn-ea"/>
                        </a:rPr>
                        <a:t> </a:t>
                      </a:r>
                      <a:r>
                        <a:rPr lang="en-US" altLang="ko-KR" sz="1100" dirty="0" err="1">
                          <a:latin typeface="+mn-ea"/>
                        </a:rPr>
                        <a:t>구역</a:t>
                      </a:r>
                      <a:r>
                        <a:rPr lang="en-US" altLang="ko-KR" sz="1100" dirty="0">
                          <a:latin typeface="+mn-ea"/>
                        </a:rPr>
                        <a:t> </a:t>
                      </a:r>
                      <a:endParaRPr sz="1100" dirty="0"/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AMINHEIGHT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최소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키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>
                          <a:latin typeface="+mn-ea"/>
                        </a:rPr>
                        <a:t>NVARCHAR2</a:t>
                      </a:r>
                      <a:endParaRPr lang="en-US" altLang="ko-KR" sz="1100" dirty="0"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sz="1100"/>
                    </a:p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놀이기구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최소키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6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AFILENAME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사진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놀이기구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ALIKE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좋아요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놀이기구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좋아요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4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4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4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4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4_shape3"/>
          <p:cNvSpPr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D_ENTERTAINERMENT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즐길거리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60684"/>
              </p:ext>
            </p:extLst>
          </p:nvPr>
        </p:nvGraphicFramePr>
        <p:xfrm>
          <a:off x="290316" y="1736591"/>
          <a:ext cx="9222518" cy="350847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545566"/>
                <a:gridCol w="776088"/>
                <a:gridCol w="499462"/>
                <a:gridCol w="607039"/>
                <a:gridCol w="2958353"/>
              </a:tblGrid>
              <a:tr h="4559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ECODE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 dirty="0">
                          <a:solidFill>
                            <a:srgbClr val="000000"/>
                          </a:solidFill>
                          <a:ea typeface="+mn-ea"/>
                        </a:rPr>
                        <a:t>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맑은 고딕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50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latin typeface="맑은 고딕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즐길거리 코드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ETYPE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50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즐길거리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ENAME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즐길거리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4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EINFORMATION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즐길거리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EZONE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구역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spc="0" dirty="0" smtClean="0">
                          <a:solidFill>
                            <a:srgbClr val="000000"/>
                          </a:solidFill>
                          <a:latin typeface="+mn-cs"/>
                        </a:rPr>
                        <a:t>N.N</a:t>
                      </a:r>
                      <a:endParaRPr lang="en-US" altLang="ko-KR" sz="1100" b="0" spc="0" dirty="0">
                        <a:solidFill>
                          <a:srgbClr val="000000"/>
                        </a:solidFill>
                        <a:latin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즐길거리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구역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6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ETIME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이용시간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즐길거리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이용시간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EFILENAME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즐길거리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5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5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5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5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5_shape3"/>
          <p:cNvSpPr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D_ROOM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리조트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00840"/>
              </p:ext>
            </p:extLst>
          </p:nvPr>
        </p:nvGraphicFramePr>
        <p:xfrm>
          <a:off x="290316" y="1736591"/>
          <a:ext cx="9222518" cy="50399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607711"/>
                <a:gridCol w="713943"/>
                <a:gridCol w="499462"/>
                <a:gridCol w="607039"/>
                <a:gridCol w="2958353"/>
              </a:tblGrid>
              <a:tr h="3652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8282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RNUMBER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altLang="ko-KR" sz="1100" b="0" i="0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RTYPE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종류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RPRICE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/>
                        <a:t>20</a:t>
                      </a: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spc="0" dirty="0">
                          <a:solidFill>
                            <a:srgbClr val="000000"/>
                          </a:solidFill>
                          <a:latin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trike="noStrike" dirty="0">
                          <a:effectLst/>
                          <a:latin typeface="+mn-ea"/>
                          <a:ea typeface="+mn-ea"/>
                        </a:rPr>
                        <a:t>방</a:t>
                      </a:r>
                      <a:r>
                        <a:rPr lang="en-US" altLang="en-US" sz="1100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strike="noStrike" dirty="0">
                          <a:effectLst/>
                          <a:latin typeface="+mn-ea"/>
                          <a:ea typeface="+mn-ea"/>
                        </a:rPr>
                        <a:t>가격</a:t>
                      </a:r>
                      <a:r>
                        <a:rPr lang="en-US" altLang="en-US" sz="1100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RHEADLINE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/>
                        <a:t>500</a:t>
                      </a: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altLang="ko-KR" sz="1100" b="0" spc="0" dirty="0">
                        <a:solidFill>
                          <a:srgbClr val="000000"/>
                        </a:solidFill>
                        <a:latin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소개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RINFORMATION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RVIEW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전망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전망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RBED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침대개수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침대개수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RWIDTH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크기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크기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RAMOUNT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 구성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RFACILITY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시설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부대시설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RFILENAME1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방</a:t>
                      </a: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 </a:t>
                      </a:r>
                      <a:r>
                        <a:rPr lang="ko-KR" altLang="ko-KR" sz="1100" b="0" dirty="0" smtClean="0">
                          <a:solidFill>
                            <a:srgbClr val="000000"/>
                          </a:solidFill>
                          <a:ea typeface="+mn-ea"/>
                        </a:rPr>
                        <a:t>사진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RFILENAME2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방사진</a:t>
                      </a:r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349330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RFILENAME3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6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6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6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6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6_shape3"/>
          <p:cNvSpPr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D_GOODS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굿즈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54493"/>
              </p:ext>
            </p:extLst>
          </p:nvPr>
        </p:nvGraphicFramePr>
        <p:xfrm>
          <a:off x="302745" y="1773862"/>
          <a:ext cx="9222518" cy="350847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545566"/>
                <a:gridCol w="769874"/>
                <a:gridCol w="505676"/>
                <a:gridCol w="607039"/>
                <a:gridCol w="2958353"/>
              </a:tblGrid>
              <a:tr h="4559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GCODE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en-US" altLang="en-US" sz="1100" b="0" i="0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코드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GCATEGORY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GINFORMATION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정보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strike="noStrike"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en-US" altLang="en-US" sz="1100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strike="noStrike">
                          <a:effectLst/>
                          <a:latin typeface="+mn-ea"/>
                          <a:ea typeface="+mn-ea"/>
                        </a:rPr>
                        <a:t>정보</a:t>
                      </a:r>
                      <a:r>
                        <a:rPr lang="en-US" altLang="en-US" sz="1100" strike="noStrike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GNAME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GPRICE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GSTOCK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재고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GFILENAME1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7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7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7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7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7_shape3"/>
          <p:cNvSpPr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D_FAQ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자주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묻는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질문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54663"/>
              </p:ext>
            </p:extLst>
          </p:nvPr>
        </p:nvGraphicFramePr>
        <p:xfrm>
          <a:off x="290316" y="1736591"/>
          <a:ext cx="9222518" cy="220023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545566"/>
                <a:gridCol w="776088"/>
                <a:gridCol w="499462"/>
                <a:gridCol w="607039"/>
                <a:gridCol w="2958353"/>
              </a:tblGrid>
              <a:tr h="4559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FCATEGORY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묻는질문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FNUMBER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묻는질문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FQUESTION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질문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묻는질문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en-US" sz="1100" b="0" i="0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질문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FANSWER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대답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strike="noStrike" dirty="0" smtClean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ko-KR"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altLang="ko-KR"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묻는질문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대답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8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8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8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8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8_shape3"/>
          <p:cNvSpPr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D_NOTICE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공지사항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81639"/>
              </p:ext>
            </p:extLst>
          </p:nvPr>
        </p:nvGraphicFramePr>
        <p:xfrm>
          <a:off x="290316" y="1736591"/>
          <a:ext cx="9222518" cy="39445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607711"/>
                <a:gridCol w="713943"/>
                <a:gridCol w="499462"/>
                <a:gridCol w="607039"/>
                <a:gridCol w="2958353"/>
              </a:tblGrid>
              <a:tr h="4559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NNUM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 smtClean="0"/>
                        <a:t>-</a:t>
                      </a:r>
                      <a:endParaRPr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lang="ko-KR" altLang="en-US" sz="110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NWRITER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 dirty="0">
                          <a:solidFill>
                            <a:srgbClr val="000000"/>
                          </a:solidFill>
                          <a:ea typeface="+mn-ea"/>
                        </a:rPr>
                        <a:t>작성자 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50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공지사항 작성자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 </a:t>
                      </a: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NPW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 dirty="0">
                          <a:solidFill>
                            <a:srgbClr val="000000"/>
                          </a:solidFill>
                          <a:ea typeface="+mn-ea"/>
                        </a:rPr>
                        <a:t>비밀번호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공지사항 비밀번호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NTITLE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rgbClr val="000000"/>
                          </a:solidFill>
                          <a:latin typeface="+mn-ea"/>
                        </a:rPr>
                        <a:t>50</a:t>
                      </a:r>
                      <a:endParaRPr lang="en-US" altLang="ko-KR" sz="1100" b="0" dirty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spc="0">
                          <a:solidFill>
                            <a:srgbClr val="000000"/>
                          </a:solidFill>
                          <a:latin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endParaRPr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NCONTENTS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ko-KR"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altLang="ko-KR"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4295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NDATE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cs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NHIT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>
                          <a:solidFill>
                            <a:srgbClr val="000000"/>
                          </a:solidFill>
                          <a:ea typeface="+mn-ea"/>
                        </a:rPr>
                        <a:t>조회수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+mn-ea"/>
                        </a:rPr>
                        <a:t>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100" dirty="0" smtClean="0"/>
                        <a:t>-</a:t>
                      </a:r>
                      <a:endParaRPr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>
                          <a:solidFill>
                            <a:srgbClr val="000000"/>
                          </a:solidFill>
                          <a:latin typeface="맑은 고딕"/>
                        </a:rPr>
                        <a:t>N.N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100" b="0" dirty="0">
                          <a:solidFill>
                            <a:srgbClr val="000000"/>
                          </a:solidFill>
                          <a:ea typeface="+mn-ea"/>
                        </a:rPr>
                        <a:t>공지사항 조회수</a:t>
                      </a: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8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NFILENAME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9_group1"/>
          <p:cNvGrpSpPr>
            <a:grpSpLocks/>
          </p:cNvGrpSpPr>
          <p:nvPr/>
        </p:nvGrpSpPr>
        <p:grpSpPr>
          <a:xfrm>
            <a:off x="0" y="-1"/>
            <a:ext cx="9906000" cy="862643"/>
            <a:chOff x="0" y="-1"/>
            <a:chExt cx="9906000" cy="862643"/>
          </a:xfrm>
        </p:grpSpPr>
        <p:sp>
          <p:nvSpPr>
            <p:cNvPr id="4" name="slide9_shape1"/>
            <p:cNvSpPr/>
            <p:nvPr/>
          </p:nvSpPr>
          <p:spPr>
            <a:xfrm>
              <a:off x="0" y="-1"/>
              <a:ext cx="9906000" cy="862643"/>
            </a:xfrm>
            <a:prstGeom prst="rect">
              <a:avLst/>
            </a:prstGeom>
            <a:solidFill>
              <a:srgbClr val="2C6D8B"/>
            </a:solidFill>
            <a:ln w="12700" cap="flat">
              <a:noFill/>
              <a:prstDash val="solid"/>
              <a:miter lim="800000"/>
            </a:ln>
            <a:effectLst>
              <a:outerShdw dist="63500" dir="5400000" algn="t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0">
                <a:lnSpc>
                  <a:spcPct val="150000"/>
                </a:lnSpc>
              </a:pP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 JS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프레임워크를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활용한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반응형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UI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웹</a:t>
              </a:r>
              <a:r>
                <a:rPr lang="en-US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2400" b="1" i="1" kern="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개발자</a:t>
              </a:r>
              <a:endParaRPr sz="2400" b="1" i="1" kern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" name="slide9_picture1" descr="http://icia.co.kr/img/common/footer_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311" y="234768"/>
              <a:ext cx="1547813" cy="379215"/>
            </a:xfrm>
            <a:prstGeom prst="rect">
              <a:avLst/>
            </a:prstGeom>
            <a:noFill/>
          </p:spPr>
        </p:pic>
      </p:grpSp>
      <p:sp>
        <p:nvSpPr>
          <p:cNvPr id="6" name="slide9_shape2"/>
          <p:cNvSpPr/>
          <p:nvPr/>
        </p:nvSpPr>
        <p:spPr>
          <a:xfrm>
            <a:off x="6108806" y="3172868"/>
            <a:ext cx="2973721" cy="136807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 algn="l" defTabSz="914400" latinLnBrk="1">
              <a:lnSpc>
                <a:spcPct val="150000"/>
              </a:lnSpc>
              <a:buFont typeface="Arial" pitchFamily="2" charset="2"/>
              <a:buChar char="•"/>
            </a:pPr>
            <a:endParaRPr sz="1600" b="1" kern="1200">
              <a:solidFill>
                <a:srgbClr val="3A3935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7" name="slide9_shape3"/>
          <p:cNvSpPr/>
          <p:nvPr/>
        </p:nvSpPr>
        <p:spPr>
          <a:xfrm>
            <a:off x="216131" y="1014849"/>
            <a:ext cx="8678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테이블명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 D_EVENT</a:t>
            </a:r>
          </a:p>
          <a:p>
            <a:pPr marL="285750" lvl="0" indent="-28575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테이블내용</a:t>
            </a:r>
            <a:r>
              <a:rPr lang="en-US" altLang="ko-KR" sz="1800">
                <a:solidFill>
                  <a:schemeClr val="tx1">
                    <a:alpha val="100000"/>
                  </a:schemeClr>
                </a:solidFill>
                <a:latin typeface="+mn-cs"/>
              </a:rPr>
              <a:t> : </a:t>
            </a:r>
            <a:r>
              <a:rPr lang="ko-KR" altLang="ko-KR" sz="1800">
                <a:solidFill>
                  <a:schemeClr val="tx1">
                    <a:alpha val="100000"/>
                  </a:schemeClr>
                </a:solidFill>
                <a:ea typeface="+mn-cs"/>
              </a:rPr>
              <a:t>이벤트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57703"/>
              </p:ext>
            </p:extLst>
          </p:nvPr>
        </p:nvGraphicFramePr>
        <p:xfrm>
          <a:off x="290316" y="1736591"/>
          <a:ext cx="9222518" cy="176414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4985"/>
                <a:gridCol w="1272993"/>
                <a:gridCol w="1264090"/>
                <a:gridCol w="933942"/>
                <a:gridCol w="545566"/>
                <a:gridCol w="776088"/>
                <a:gridCol w="499462"/>
                <a:gridCol w="607039"/>
                <a:gridCol w="2958353"/>
              </a:tblGrid>
              <a:tr h="4559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1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논리명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sz="1100" b="1" strike="noStrike">
                        <a:effectLst/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길이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strike="noStrike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strike="noStrike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sz="1100" b="1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latin typeface="+mn-ea"/>
                        </a:rPr>
                        <a:t>EVNUMBER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NUMBER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>
                          <a:latin typeface="+mn-ea"/>
                        </a:rPr>
                        <a:t>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EVTITLE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100" dirty="0">
                          <a:latin typeface="+mn-ea"/>
                        </a:rPr>
                        <a:t>NVARCHAR2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  <a:tr h="4360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EVFILENAME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trike="noStrike">
                          <a:effectLst/>
                          <a:latin typeface="+mn-ea"/>
                          <a:ea typeface="+mn-ea"/>
                        </a:rPr>
                        <a:t>NVARCHAR2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100" b="0" i="0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N.N</a:t>
                      </a:r>
                      <a:endParaRPr sz="1100" b="0" i="0" strike="noStrike" kern="1200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이벤트</a:t>
                      </a:r>
                      <a:r>
                        <a:rPr lang="en-US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사진</a:t>
                      </a:r>
                      <a:endParaRPr sz="1100" b="0" i="0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885</Words>
  <Application>Microsoft Office PowerPoint</Application>
  <PresentationFormat>A4 용지(210x297mm)</PresentationFormat>
  <Paragraphs>703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양기두</dc:creator>
  <cp:lastModifiedBy>1</cp:lastModifiedBy>
  <cp:revision>31</cp:revision>
  <dcterms:modified xsi:type="dcterms:W3CDTF">2020-10-21T10:43:20Z</dcterms:modified>
</cp:coreProperties>
</file>