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69" r:id="rId2"/>
    <p:sldId id="271" r:id="rId3"/>
    <p:sldId id="272" r:id="rId4"/>
    <p:sldId id="281" r:id="rId5"/>
    <p:sldId id="283" r:id="rId6"/>
    <p:sldId id="285" r:id="rId7"/>
    <p:sldId id="275" r:id="rId8"/>
    <p:sldId id="278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19E6D-EFBB-4492-B471-AE878F5E7A9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9033-9B4D-4147-8587-7E2FA500C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5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3A3C-E132-4BF4-A3C2-59E9B1563E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52426" y="2019026"/>
            <a:ext cx="8320510" cy="1564063"/>
          </a:xfrm>
        </p:spPr>
        <p:txBody>
          <a:bodyPr anchor="t">
            <a:noAutofit/>
          </a:bodyPr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Paper Title: </a:t>
            </a: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</a:t>
            </a:r>
            <a:r>
              <a:rPr lang="en-GB" dirty="0" err="1"/>
              <a:t>Aenean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0EE5-AA38-4271-9B91-AB761BC01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52427" y="3693308"/>
            <a:ext cx="8320511" cy="27771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One, Author Two, Author three, Author Four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DEE265-C839-4DD0-820A-5B2B7867E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4426" y="4203743"/>
            <a:ext cx="3748510" cy="571288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bg2"/>
                </a:solidFill>
              </a:defRPr>
            </a:lvl1pPr>
            <a:lvl2pPr marL="274638" indent="0">
              <a:buNone/>
              <a:defRPr/>
            </a:lvl2pPr>
          </a:lstStyle>
          <a:p>
            <a:pPr lvl="0"/>
            <a:r>
              <a:rPr lang="en-US" dirty="0"/>
              <a:t>202x IEE International Conference on </a:t>
            </a:r>
            <a:r>
              <a:rPr lang="en-US" dirty="0" err="1"/>
              <a:t>Blablabla</a:t>
            </a:r>
            <a:r>
              <a:rPr lang="en-US" dirty="0"/>
              <a:t> and </a:t>
            </a:r>
            <a:r>
              <a:rPr lang="en-US" dirty="0" err="1"/>
              <a:t>Blablabla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F08883-EA92-4F94-A4B9-E016DA8320B8}"/>
              </a:ext>
            </a:extLst>
          </p:cNvPr>
          <p:cNvSpPr/>
          <p:nvPr userDrawn="1"/>
        </p:nvSpPr>
        <p:spPr>
          <a:xfrm>
            <a:off x="0" y="1457484"/>
            <a:ext cx="12192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7A63A4-01EC-478B-BBD7-C692DDF2BF2C}"/>
              </a:ext>
            </a:extLst>
          </p:cNvPr>
          <p:cNvSpPr/>
          <p:nvPr userDrawn="1"/>
        </p:nvSpPr>
        <p:spPr>
          <a:xfrm>
            <a:off x="0" y="5354797"/>
            <a:ext cx="12192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2658C2-6D14-4F3D-995C-DD93CB7292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62" y="1712595"/>
            <a:ext cx="3432810" cy="34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9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B3B5-67E9-46F8-8E14-6B3028D6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F25C-0408-4A5E-9CD0-A842F027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08A80-952A-43BC-9EF3-89C04205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A5108-0B8E-44FF-AD47-924CB9475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1292E-DC41-467B-87E2-F1377CE00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DA6-EBD6-4B57-B834-72FFF986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5D5-6FB6-4C80-827C-3E92E9CAEFA6}" type="datetime1">
              <a:rPr lang="en-GB" smtClean="0"/>
              <a:t>11/07/2025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4DE7-8AE6-4579-A136-9763A283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5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5CA7-01E3-4BDA-A6BB-B604730E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4D486-782D-4382-8587-1908BD4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CF8-897F-4F8C-A255-A9B0D7893E46}" type="datetime1">
              <a:rPr lang="en-GB" smtClean="0"/>
              <a:t>11/07/2025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F063-6AD2-4E0D-9EE3-9EC39A98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4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099B5-3022-4889-A16F-F55653FA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12A8-C22B-425B-BA0F-8ACB073296BB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26402-15A9-419A-A0D7-2DBDDE76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5A91-193C-4A68-918D-B3F40ABB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C81F-6F26-43DF-96AD-E202A382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9E9E0-B1B5-4AA4-9B65-F12CAFE4D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7C7B-1249-44C1-9812-41BF63E2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816-8C42-4351-ACC1-C1A9C5123908}" type="datetime1">
              <a:rPr lang="en-GB" smtClean="0"/>
              <a:t>11/07/2025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9D132-E87B-48B4-BBA1-09366F2E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9F13-08D0-4C17-8CDD-EEDFEE79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DDA3A-3E2C-40D1-A0AA-6324384F2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E1FA1-753B-4CCB-8D5C-7A4D47762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367FD-C42B-4E11-8AD3-BA776AB4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87BB-420D-4EF8-800D-6E37A2AC8948}" type="datetime1">
              <a:rPr lang="en-GB" smtClean="0"/>
              <a:t>11/07/2025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3410C-7702-4C24-92B5-49F33271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18D-1B84-4916-9E18-C38E8522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8D9A4-6B31-4944-9BC5-4C231F03A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9234-5E42-42C8-ADC5-22598CAD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C547-8D5D-4144-9907-F03AA0523DD9}" type="datetime1">
              <a:rPr lang="en-GB" smtClean="0"/>
              <a:t>11/07/2025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618C-008D-4D38-8704-AAC01171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0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011A3-D0BB-4898-A677-56AC7BCC4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4AC0D-EBD2-4C56-8A97-8CC74C0B9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F9E7-C791-496F-8C48-25A476D5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7768-462C-48E0-A36B-D9366B2E47B3}" type="datetime1">
              <a:rPr lang="en-GB" smtClean="0"/>
              <a:t>11/07/2025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49F84-EE8B-420F-A816-16F4375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BC6AEC8-99EC-4748-B471-5E121C876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1014" y="115885"/>
            <a:ext cx="6049965" cy="60499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ED16BE-6B6D-4032-B5A7-C886390974AB}"/>
              </a:ext>
            </a:extLst>
          </p:cNvPr>
          <p:cNvSpPr/>
          <p:nvPr userDrawn="1"/>
        </p:nvSpPr>
        <p:spPr>
          <a:xfrm>
            <a:off x="3071017" y="115888"/>
            <a:ext cx="6049965" cy="60499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0EE5-AA38-4271-9B91-AB761BC01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35744" y="3510280"/>
            <a:ext cx="8320511" cy="27771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One, Author Two, Author three, Author Four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DEE265-C839-4DD0-820A-5B2B7867E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5742" y="4106221"/>
            <a:ext cx="6620405" cy="337187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274638" indent="0">
              <a:buNone/>
              <a:defRPr/>
            </a:lvl2pPr>
          </a:lstStyle>
          <a:p>
            <a:pPr lvl="0"/>
            <a:r>
              <a:rPr lang="en-US" dirty="0"/>
              <a:t>202x IEE International Conference on </a:t>
            </a:r>
            <a:r>
              <a:rPr lang="en-US" dirty="0" err="1"/>
              <a:t>Blablabla</a:t>
            </a:r>
            <a:r>
              <a:rPr lang="en-US" dirty="0"/>
              <a:t> and </a:t>
            </a:r>
            <a:r>
              <a:rPr lang="en-US" dirty="0" err="1"/>
              <a:t>Blablabla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BA17AA-77D5-438B-B72C-AEDDAC431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745" y="1849441"/>
            <a:ext cx="8320511" cy="1573631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Paper Title: </a:t>
            </a: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</a:t>
            </a:r>
            <a:r>
              <a:rPr lang="en-GB" dirty="0" err="1"/>
              <a:t>Aenean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3A3C-E132-4BF4-A3C2-59E9B1563E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2545" y="2085811"/>
            <a:ext cx="10803285" cy="2655895"/>
          </a:xfrm>
        </p:spPr>
        <p:txBody>
          <a:bodyPr anchor="t">
            <a:noAutofit/>
          </a:bodyPr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Paper Title: </a:t>
            </a: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</a:t>
            </a:r>
            <a:r>
              <a:rPr lang="en-GB" dirty="0" err="1"/>
              <a:t>Aenean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0EE5-AA38-4271-9B91-AB761BC01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2546" y="4834843"/>
            <a:ext cx="10803284" cy="27771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One, Author Two, Author three, Author Four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DEE265-C839-4DD0-820A-5B2B7867E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545" y="5350710"/>
            <a:ext cx="10803283" cy="57128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</a:defRPr>
            </a:lvl1pPr>
            <a:lvl2pPr marL="274638" indent="0">
              <a:buNone/>
              <a:defRPr/>
            </a:lvl2pPr>
          </a:lstStyle>
          <a:p>
            <a:pPr lvl="0"/>
            <a:r>
              <a:rPr lang="en-US" dirty="0"/>
              <a:t>202x IEE International Conference on </a:t>
            </a:r>
            <a:r>
              <a:rPr lang="en-US" dirty="0" err="1"/>
              <a:t>Blablabla</a:t>
            </a:r>
            <a:r>
              <a:rPr lang="en-US" dirty="0"/>
              <a:t> and </a:t>
            </a:r>
            <a:r>
              <a:rPr lang="en-US" dirty="0" err="1"/>
              <a:t>Blablabla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AC385F-3A1F-4F78-94EC-FE84CFF50DD2}"/>
              </a:ext>
            </a:extLst>
          </p:cNvPr>
          <p:cNvSpPr/>
          <p:nvPr userDrawn="1"/>
        </p:nvSpPr>
        <p:spPr>
          <a:xfrm>
            <a:off x="708660" y="190500"/>
            <a:ext cx="11238996" cy="5975711"/>
          </a:xfrm>
          <a:prstGeom prst="roundRect">
            <a:avLst>
              <a:gd name="adj" fmla="val 639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3F9C80A-25E7-4446-AFE2-1066D3124E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3527" y="376652"/>
            <a:ext cx="1464946" cy="146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94E4E0-AAB9-4B3D-A880-CC05B108DC36}"/>
              </a:ext>
            </a:extLst>
          </p:cNvPr>
          <p:cNvSpPr/>
          <p:nvPr userDrawn="1"/>
        </p:nvSpPr>
        <p:spPr>
          <a:xfrm rot="20156637">
            <a:off x="-831532" y="-5118351"/>
            <a:ext cx="13056081" cy="8416906"/>
          </a:xfrm>
          <a:prstGeom prst="roundRect">
            <a:avLst>
              <a:gd name="adj" fmla="val 127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13A3C-E132-4BF4-A3C2-59E9B1563E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1057" y="586542"/>
            <a:ext cx="4126963" cy="826333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Short </a:t>
            </a:r>
            <a:r>
              <a:rPr lang="it-IT" dirty="0" err="1"/>
              <a:t>title</a:t>
            </a:r>
            <a:r>
              <a:rPr lang="it-IT" dirty="0"/>
              <a:t> XXXXXXX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0EE5-AA38-4271-9B91-AB761BC01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91057" y="1486757"/>
            <a:ext cx="4126963" cy="27771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Subtititle</a:t>
            </a:r>
            <a:endParaRPr lang="en-GB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BB27543-22FF-47ED-A872-84AC61CE39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883" y="321361"/>
            <a:ext cx="1662113" cy="166211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36D09C7-3685-4AE2-997F-5339E5EDE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9823" y="3641922"/>
            <a:ext cx="5704780" cy="240616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06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AB544A85-EE4D-4F4E-810D-6871223AD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1017" y="115885"/>
            <a:ext cx="6049965" cy="60499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A8E346-9A76-490F-B428-6AF4FC9C7C52}"/>
              </a:ext>
            </a:extLst>
          </p:cNvPr>
          <p:cNvSpPr/>
          <p:nvPr userDrawn="1"/>
        </p:nvSpPr>
        <p:spPr>
          <a:xfrm>
            <a:off x="3071014" y="115888"/>
            <a:ext cx="6049965" cy="60499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0EE5-AA38-4271-9B91-AB761BC01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821" y="4103033"/>
            <a:ext cx="4026130" cy="118634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One, Author Two, Author three, Author Four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DEE265-C839-4DD0-820A-5B2B7867E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39041" y="4103032"/>
            <a:ext cx="4026131" cy="118634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2"/>
                </a:solidFill>
              </a:defRPr>
            </a:lvl1pPr>
            <a:lvl2pPr marL="274638" indent="0">
              <a:buNone/>
              <a:defRPr/>
            </a:lvl2pPr>
          </a:lstStyle>
          <a:p>
            <a:pPr lvl="0"/>
            <a:r>
              <a:rPr lang="en-US" dirty="0"/>
              <a:t>202x IEE International Conference on </a:t>
            </a:r>
            <a:r>
              <a:rPr lang="en-US" dirty="0" err="1"/>
              <a:t>Blablabla</a:t>
            </a:r>
            <a:r>
              <a:rPr lang="en-US" dirty="0"/>
              <a:t> and </a:t>
            </a:r>
            <a:r>
              <a:rPr lang="en-US" dirty="0" err="1"/>
              <a:t>Blablabla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BA17AA-77D5-438B-B72C-AEDDAC431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823" y="1762126"/>
            <a:ext cx="11138353" cy="1678386"/>
          </a:xfrm>
        </p:spPr>
        <p:txBody>
          <a:bodyPr>
            <a:noAutofit/>
          </a:bodyPr>
          <a:lstStyle>
            <a:lvl1pPr algn="just"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Paper Title: </a:t>
            </a: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</a:t>
            </a:r>
            <a:r>
              <a:rPr lang="en-GB" dirty="0" err="1"/>
              <a:t>Aenean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6AC23-E6F2-47AF-8F57-C5926CC46BEF}"/>
              </a:ext>
            </a:extLst>
          </p:cNvPr>
          <p:cNvSpPr/>
          <p:nvPr userDrawn="1"/>
        </p:nvSpPr>
        <p:spPr>
          <a:xfrm>
            <a:off x="526823" y="3702481"/>
            <a:ext cx="11138354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1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7B68-8B32-4C52-9F36-24D22E6C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BE64-8613-412C-8AAC-6CF4A4BA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2219325"/>
            <a:ext cx="11953875" cy="31718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36CB-964E-4404-A8ED-8D2AC0CB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90-A729-4F60-98D7-DF52B70D9B33}" type="datetime1">
              <a:rPr lang="en-GB" smtClean="0"/>
              <a:t>11/07/2025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B02E-E1F4-4076-81DB-52C7D512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7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7B68-8B32-4C52-9F36-24D22E6C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BE64-8613-412C-8AAC-6CF4A4BA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3429001"/>
            <a:ext cx="11953875" cy="273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36CB-964E-4404-A8ED-8D2AC0CB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FF22-2553-47B8-83EE-78A65661EFBB}" type="datetime1">
              <a:rPr lang="en-GB" smtClean="0"/>
              <a:t>11/07/2025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B02E-E1F4-4076-81DB-52C7D512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1A825C-B569-4BE0-883E-5291A37C5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63" y="1412875"/>
            <a:ext cx="11953874" cy="201612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A55B-13D6-495F-9BCA-EF10F2AD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87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6131-14A8-44DF-B1CE-14A62F2F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2600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8E9A-DBFE-4A54-92EF-C66C4C7E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5E3F-6B83-469A-A493-9A285591595E}" type="datetime1">
              <a:rPr lang="en-GB" smtClean="0"/>
              <a:t>11/07/2025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DD985-A587-4CA4-8EAE-1A6BDCD5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37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A511-3A52-44D1-8A79-A1ACB99D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7EA3-DD8C-42E3-AA50-BA5733CFA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AF791-B373-4361-93FA-F44C147EF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EE78-8AA1-4EB2-97B8-6DF9953B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C3C5-0510-48D1-9805-AAA1A11D036D}" type="datetime1">
              <a:rPr lang="en-GB" smtClean="0"/>
              <a:t>11/07/2025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4484-BB55-44B1-B880-B2031F9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33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B45FB-1C4E-4A48-BD57-AB1BE166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" y="115888"/>
            <a:ext cx="11953875" cy="1296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6D1D-7978-47D2-A20C-A6CCB9341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63" y="1432453"/>
            <a:ext cx="11953875" cy="473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84E7-AEDB-4B84-94C7-224E0C82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80320" y="6561138"/>
            <a:ext cx="1347894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C04D5D-99B1-4230-B2C6-648EB8D78CD1}" type="datetime1">
              <a:rPr lang="en-GB" smtClean="0"/>
              <a:t>11/07/2025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C549-EA4F-4ECE-8D96-5FBD7C9B1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1461" y="6563678"/>
            <a:ext cx="391477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9D8FB56-1768-4191-8A17-09BD1168FD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B7C153-7B84-4AF1-BAFB-5979AD91656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9062" y="6346820"/>
            <a:ext cx="1389898" cy="39529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B350091-C69F-E0BC-AA3F-6B17E7D3AF95}"/>
              </a:ext>
            </a:extLst>
          </p:cNvPr>
          <p:cNvSpPr txBox="1"/>
          <p:nvPr userDrawn="1"/>
        </p:nvSpPr>
        <p:spPr>
          <a:xfrm>
            <a:off x="4009593" y="6480502"/>
            <a:ext cx="8063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336B81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© 2025–The authors - University of Klagenfurt</a:t>
            </a:r>
            <a:endParaRPr lang="en-GB" sz="1100" dirty="0">
              <a:solidFill>
                <a:srgbClr val="336B8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8" r:id="rId3"/>
    <p:sldLayoutId id="2147483679" r:id="rId4"/>
    <p:sldLayoutId id="2147483680" r:id="rId5"/>
    <p:sldLayoutId id="2147483664" r:id="rId6"/>
    <p:sldLayoutId id="2147483681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00" baseline="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000"/>
        </a:spcBef>
        <a:buClrTx/>
        <a:buSzPct val="100000"/>
        <a:buFont typeface="Courier New" panose="02070309020205020404" pitchFamily="49" charset="0"/>
        <a:buChar char="o"/>
        <a:defRPr sz="2200" b="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1pPr>
      <a:lvl2pPr marL="534988" indent="-26035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2pPr>
      <a:lvl3pPr marL="80645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3pPr>
      <a:lvl4pPr marL="1076325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4pPr>
      <a:lvl5pPr marL="1347788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97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orient="horz" pos="73">
          <p15:clr>
            <a:srgbClr val="F26B43"/>
          </p15:clr>
        </p15:guide>
        <p15:guide id="6" pos="7605">
          <p15:clr>
            <a:srgbClr val="F26B43"/>
          </p15:clr>
        </p15:guide>
        <p15:guide id="7" pos="75">
          <p15:clr>
            <a:srgbClr val="F26B43"/>
          </p15:clr>
        </p15:guide>
        <p15:guide id="8" orient="horz" pos="4133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DB86-637F-4452-8470-24B844C73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Presentation</a:t>
            </a:r>
            <a:br>
              <a:rPr lang="en-GB" dirty="0"/>
            </a:br>
            <a:r>
              <a:rPr lang="en-GB" dirty="0"/>
              <a:t>Group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30EC1-4F59-40A3-9F27-263454477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Bozhidar </a:t>
            </a:r>
            <a:r>
              <a:rPr lang="en-US" dirty="0" err="1"/>
              <a:t>Bozhikov</a:t>
            </a:r>
            <a:r>
              <a:rPr lang="en-US" dirty="0"/>
              <a:t>, Nikita </a:t>
            </a:r>
            <a:r>
              <a:rPr lang="en-US" dirty="0" err="1"/>
              <a:t>Smolianinov</a:t>
            </a:r>
            <a:r>
              <a:rPr lang="en-US" dirty="0"/>
              <a:t>, Vladyslav Uhrik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97108-D20E-453E-8D2A-CF88CA972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79696" y="4536252"/>
            <a:ext cx="4493240" cy="571288"/>
          </a:xfrm>
        </p:spPr>
        <p:txBody>
          <a:bodyPr>
            <a:normAutofit/>
          </a:bodyPr>
          <a:lstStyle/>
          <a:p>
            <a:r>
              <a:rPr lang="en-GB" dirty="0"/>
              <a:t>700.865/866 Basic Lab: Robot Design</a:t>
            </a:r>
          </a:p>
        </p:txBody>
      </p:sp>
    </p:spTree>
    <p:extLst>
      <p:ext uri="{BB962C8B-B14F-4D97-AF65-F5344CB8AC3E}">
        <p14:creationId xmlns:p14="http://schemas.microsoft.com/office/powerpoint/2010/main" val="254261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FFCD31-F399-4B22-8373-FE34F00B6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75" y="1896886"/>
            <a:ext cx="10803285" cy="1148595"/>
          </a:xfrm>
        </p:spPr>
        <p:txBody>
          <a:bodyPr/>
          <a:lstStyle/>
          <a:p>
            <a:r>
              <a:rPr lang="en-GB" dirty="0"/>
              <a:t>REPORTING AND GROUP OVERVIEW</a:t>
            </a:r>
            <a:br>
              <a:rPr lang="en-GB" dirty="0"/>
            </a:br>
            <a:r>
              <a:rPr lang="en-GB" dirty="0"/>
              <a:t>GROUP MEMBERS: 3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EA892-1819-9CA6-C131-47FA4137AD76}"/>
              </a:ext>
            </a:extLst>
          </p:cNvPr>
          <p:cNvSpPr txBox="1"/>
          <p:nvPr/>
        </p:nvSpPr>
        <p:spPr>
          <a:xfrm>
            <a:off x="1639874" y="3287306"/>
            <a:ext cx="8327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dirty="0"/>
              <a:t>Bozhidar Bozhikov: PCB design, circuit design, report and 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dirty="0"/>
              <a:t>Nikita Smolianinov: CAD design, research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Vladyslav Uhrik: Physical and electrical calculations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122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9DBEA53-0364-473F-835B-9C03965A3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12" y="2330062"/>
            <a:ext cx="7236719" cy="1619531"/>
          </a:xfrm>
        </p:spPr>
        <p:txBody>
          <a:bodyPr>
            <a:normAutofit/>
          </a:bodyPr>
          <a:lstStyle/>
          <a:p>
            <a:r>
              <a:rPr lang="de-AT" sz="2000" dirty="0"/>
              <a:t>Isokpehi Faith</a:t>
            </a:r>
            <a:br>
              <a:rPr lang="de-AT" dirty="0"/>
            </a:br>
            <a:r>
              <a:rPr lang="de-AT" dirty="0"/>
              <a:t>Task Description &amp; Specifications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60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45C04-EDFD-4F9D-B729-7A3112D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1C5-6C09-40D3-AC5F-4EBA0FEDC8C4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4640E-F86D-4070-9BF1-76B3C39C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4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EA1C8A7-FC41-9DBA-A05D-984D8C70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86F12AE-07A9-C058-D209-E305A4732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42859"/>
              </p:ext>
            </p:extLst>
          </p:nvPr>
        </p:nvGraphicFramePr>
        <p:xfrm>
          <a:off x="839788" y="144780"/>
          <a:ext cx="10688427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809">
                  <a:extLst>
                    <a:ext uri="{9D8B030D-6E8A-4147-A177-3AD203B41FA5}">
                      <a16:colId xmlns:a16="http://schemas.microsoft.com/office/drawing/2014/main" val="3304450589"/>
                    </a:ext>
                  </a:extLst>
                </a:gridCol>
                <a:gridCol w="3562809">
                  <a:extLst>
                    <a:ext uri="{9D8B030D-6E8A-4147-A177-3AD203B41FA5}">
                      <a16:colId xmlns:a16="http://schemas.microsoft.com/office/drawing/2014/main" val="2714037542"/>
                    </a:ext>
                  </a:extLst>
                </a:gridCol>
                <a:gridCol w="3562809">
                  <a:extLst>
                    <a:ext uri="{9D8B030D-6E8A-4147-A177-3AD203B41FA5}">
                      <a16:colId xmlns:a16="http://schemas.microsoft.com/office/drawing/2014/main" val="4136126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Requirement/Spec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Achieved?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8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Main specs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4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Robot Weight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576g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5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Nominal speed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100mm/s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1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of material and components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r>
                        <a:rPr lang="bg-BG" dirty="0"/>
                        <a:t>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232,34</a:t>
                      </a:r>
                      <a:r>
                        <a:rPr lang="bg-BG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4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Footprint shape, ~30cm in diam.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Circular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Obstacles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6cm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0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Darkness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9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Tasks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Minimal running time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15min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Line-tracking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0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RC capability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3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Acoustic feedback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~70-75dB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0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35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2648F-BFF0-7A94-6C40-C179101B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A4B08E-0F85-C13A-2FE6-DDCC7FAB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Screw propulsion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593E09-73B5-56FF-E46E-F2503639B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63" y="1412875"/>
            <a:ext cx="11953874" cy="7177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Ideal in loose terrain (snow, mud) and ice. </a:t>
            </a:r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0843D-5D8A-92DA-EE65-1160A959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77E-AF5F-4ABE-9859-EAA1FC2B2924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F4C74-64ED-656A-9479-A01CF223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5</a:t>
            </a:fld>
            <a:endParaRPr lang="en-GB"/>
          </a:p>
        </p:txBody>
      </p:sp>
      <p:pic>
        <p:nvPicPr>
          <p:cNvPr id="3" name="Picture 2" descr="A cartoon of a vehicle&#10;&#10;AI-generated content may be incorrect.">
            <a:extLst>
              <a:ext uri="{FF2B5EF4-FFF2-40B4-BE49-F238E27FC236}">
                <a16:creationId xmlns:a16="http://schemas.microsoft.com/office/drawing/2014/main" id="{2B0862D6-82AC-7C9F-F967-0CECE0E5B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69" y="2410269"/>
            <a:ext cx="7314530" cy="3873813"/>
          </a:xfrm>
          <a:prstGeom prst="rect">
            <a:avLst/>
          </a:prstGeom>
        </p:spPr>
      </p:pic>
      <p:pic>
        <p:nvPicPr>
          <p:cNvPr id="6" name="Picture 5" descr="A group of blue vehicles parked on snow&#10;&#10;AI-generated content may be incorrect.">
            <a:extLst>
              <a:ext uri="{FF2B5EF4-FFF2-40B4-BE49-F238E27FC236}">
                <a16:creationId xmlns:a16="http://schemas.microsoft.com/office/drawing/2014/main" id="{0288E2D3-39C0-BC38-80EF-B1D8EBEF1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9" y="2709862"/>
            <a:ext cx="4231581" cy="28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1C634-6EAE-9C6F-2DD2-87C68A053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B64C15-9C09-C1C5-BF9B-3BA60840A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2BC04-D8A0-6842-2173-7F3F0FE0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1C5-6C09-40D3-AC5F-4EBA0FEDC8C4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768AC-380E-CF01-985A-DDFD31C7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1A806-7098-26ED-6FB1-AF20FBAD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75" y="1109629"/>
            <a:ext cx="4994514" cy="46387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DE435EB-90C2-4946-380D-7FFE67C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1CAE91B-F1BA-F1AE-9CCB-FB229944D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1913" y="1687214"/>
            <a:ext cx="6371025" cy="3483571"/>
          </a:xfrm>
        </p:spPr>
      </p:pic>
    </p:spTree>
    <p:extLst>
      <p:ext uri="{BB962C8B-B14F-4D97-AF65-F5344CB8AC3E}">
        <p14:creationId xmlns:p14="http://schemas.microsoft.com/office/powerpoint/2010/main" val="307373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92F075-94E1-4EF8-93F7-78916D03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Screw-propelled robot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D2F4C7-090E-4853-9B8C-012A20A2A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63" y="1412875"/>
            <a:ext cx="6653372" cy="4752976"/>
          </a:xfrm>
        </p:spPr>
        <p:txBody>
          <a:bodyPr/>
          <a:lstStyle/>
          <a:p>
            <a:r>
              <a:rPr lang="en-GB" dirty="0"/>
              <a:t>CW helix and CCW helix provide 3 degrees of movement: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Forward/back movement when motors rotate in opposite directions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Sideways movement when they rotate in the same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Rotation when only one of the motors is engaged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569E1-B4FA-4CC6-BF6E-BE30C748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77E-AF5F-4ABE-9859-EAA1FC2B2924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04978-112D-40DE-BCBD-8ABCDBBE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93DC-73B5-C56E-EF48-C3CF0CE9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36" y="1242920"/>
            <a:ext cx="5300501" cy="49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6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8FE34-26A2-4FA3-BCF1-37E2321C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Circuits and PCB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559C2C-E32B-439D-A4F1-D0E75006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01886"/>
            <a:ext cx="5157787" cy="823912"/>
          </a:xfrm>
        </p:spPr>
        <p:txBody>
          <a:bodyPr/>
          <a:lstStyle/>
          <a:p>
            <a:pPr algn="ctr"/>
            <a:r>
              <a:rPr lang="en-GB" dirty="0"/>
              <a:t>Circuits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D7AA63-1EE5-76BF-9D68-A0DA8BACF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539" y="1941513"/>
            <a:ext cx="5695054" cy="392744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4C1A36-471A-4960-906F-21B6D0E9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026" y="1117600"/>
            <a:ext cx="5183188" cy="823912"/>
          </a:xfrm>
        </p:spPr>
        <p:txBody>
          <a:bodyPr/>
          <a:lstStyle/>
          <a:p>
            <a:pPr algn="ctr"/>
            <a:r>
              <a:rPr lang="en-GB" dirty="0"/>
              <a:t>PCB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1FC73E-EBF5-EB11-180F-B8F3DD241D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5850" y="1941512"/>
            <a:ext cx="5425611" cy="392744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53B85-52DB-4970-B74D-B4EB1A91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1FB-F4CC-4A92-9D4D-F882AD9ACAA8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B41D-6CEB-4BF7-B01B-A2F5F888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4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4B04F-394C-5CC8-6B22-81FCD5319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2AA092-6F4A-4E65-D0C1-F233EBC9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Circuits and PCB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24FF46-09D4-96D4-8D07-7D886B194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01886"/>
            <a:ext cx="5157787" cy="823912"/>
          </a:xfrm>
        </p:spPr>
        <p:txBody>
          <a:bodyPr/>
          <a:lstStyle/>
          <a:p>
            <a:pPr algn="ctr"/>
            <a:r>
              <a:rPr lang="en-GB" dirty="0"/>
              <a:t>Top-view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041037-2117-DE7D-F5E0-4477814EA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026" y="1117600"/>
            <a:ext cx="5183188" cy="823912"/>
          </a:xfrm>
        </p:spPr>
        <p:txBody>
          <a:bodyPr/>
          <a:lstStyle/>
          <a:p>
            <a:pPr algn="ctr"/>
            <a:r>
              <a:rPr lang="en-GB" dirty="0"/>
              <a:t>Bottom-view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B531C-0496-A997-E1AD-18C1D232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1FB-F4CC-4A92-9D4D-F882AD9ACAA8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D64B-BA16-52BE-65F5-18ED2B9E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9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1B91A5-BF8A-4531-058E-3DD6CA3CE7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ACEB5-B726-7A5B-43C2-FA4BF1A7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" y="1958505"/>
            <a:ext cx="5330613" cy="391045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82E3F48-E982-02D1-BB50-C9D1FF75DC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DE8449-838E-D70A-D296-14D5DF513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596" y="1958503"/>
            <a:ext cx="5350617" cy="39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12079"/>
      </p:ext>
    </p:extLst>
  </p:cSld>
  <p:clrMapOvr>
    <a:masterClrMapping/>
  </p:clrMapOvr>
</p:sld>
</file>

<file path=ppt/theme/theme1.xml><?xml version="1.0" encoding="utf-8"?>
<a:theme xmlns:a="http://schemas.openxmlformats.org/drawingml/2006/main" name="AAU_SAT_Light">
  <a:themeElements>
    <a:clrScheme name="AAU">
      <a:dk1>
        <a:srgbClr val="000000"/>
      </a:dk1>
      <a:lt1>
        <a:srgbClr val="FFFFFF"/>
      </a:lt1>
      <a:dk2>
        <a:srgbClr val="336B81"/>
      </a:dk2>
      <a:lt2>
        <a:srgbClr val="4699C2"/>
      </a:lt2>
      <a:accent1>
        <a:srgbClr val="0A3660"/>
      </a:accent1>
      <a:accent2>
        <a:srgbClr val="543F91"/>
      </a:accent2>
      <a:accent3>
        <a:srgbClr val="80A733"/>
      </a:accent3>
      <a:accent4>
        <a:srgbClr val="7A1470"/>
      </a:accent4>
      <a:accent5>
        <a:srgbClr val="91BF3E"/>
      </a:accent5>
      <a:accent6>
        <a:srgbClr val="B82231"/>
      </a:accent6>
      <a:hlink>
        <a:srgbClr val="FFFFFF"/>
      </a:hlink>
      <a:folHlink>
        <a:srgbClr val="FFFFF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</vt:lpstr>
      <vt:lpstr>AAU_SAT_Light</vt:lpstr>
      <vt:lpstr>Final Presentation Group B</vt:lpstr>
      <vt:lpstr>REPORTING AND GROUP OVERVIEW GROUP MEMBERS: 3  </vt:lpstr>
      <vt:lpstr>Isokpehi Faith Task Description &amp; Specifications</vt:lpstr>
      <vt:lpstr>PowerPoint Presentation</vt:lpstr>
      <vt:lpstr>Screw propulsion</vt:lpstr>
      <vt:lpstr>PowerPoint Presentation</vt:lpstr>
      <vt:lpstr>3. Screw-propelled robot</vt:lpstr>
      <vt:lpstr>4. Circuits and PCB</vt:lpstr>
      <vt:lpstr>4. Circuits and PCB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Fornasier, Alessandro</dc:creator>
  <cp:lastModifiedBy>Bojidar Bojikov</cp:lastModifiedBy>
  <cp:revision>41</cp:revision>
  <dcterms:created xsi:type="dcterms:W3CDTF">2021-01-04T13:58:07Z</dcterms:created>
  <dcterms:modified xsi:type="dcterms:W3CDTF">2025-07-11T00:07:47Z</dcterms:modified>
</cp:coreProperties>
</file>