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7"/>
  </p:notesMasterIdLst>
  <p:sldIdLst>
    <p:sldId id="269" r:id="rId2"/>
    <p:sldId id="283" r:id="rId3"/>
    <p:sldId id="281" r:id="rId4"/>
    <p:sldId id="275" r:id="rId5"/>
    <p:sldId id="27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94660"/>
  </p:normalViewPr>
  <p:slideViewPr>
    <p:cSldViewPr snapToGrid="0">
      <p:cViewPr varScale="1">
        <p:scale>
          <a:sx n="82" d="100"/>
          <a:sy n="82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A19E6D-EFBB-4492-B471-AE878F5E7A95}" type="datetimeFigureOut">
              <a:rPr lang="en-GB" smtClean="0"/>
              <a:t>11/07/2025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B09033-9B4D-4147-8587-7E2FA500CD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35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752426" y="2019026"/>
            <a:ext cx="8320510" cy="1564063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752427" y="3693308"/>
            <a:ext cx="8320511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24426" y="4203743"/>
            <a:ext cx="3748510" cy="571288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bg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F08883-EA92-4F94-A4B9-E016DA8320B8}"/>
              </a:ext>
            </a:extLst>
          </p:cNvPr>
          <p:cNvSpPr/>
          <p:nvPr userDrawn="1"/>
        </p:nvSpPr>
        <p:spPr>
          <a:xfrm>
            <a:off x="0" y="1457484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7A63A4-01EC-478B-BBD7-C692DDF2BF2C}"/>
              </a:ext>
            </a:extLst>
          </p:cNvPr>
          <p:cNvSpPr/>
          <p:nvPr userDrawn="1"/>
        </p:nvSpPr>
        <p:spPr>
          <a:xfrm>
            <a:off x="0" y="5354797"/>
            <a:ext cx="121920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92658C2-6D14-4F3D-995C-DD93CB7292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062" y="1712595"/>
            <a:ext cx="3432810" cy="343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998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5B3B5-67E9-46F8-8E14-6B3028D6D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3F25C-0408-4A5E-9CD0-A842F027C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08A80-952A-43BC-9EF3-89C04205E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A5108-0B8E-44FF-AD47-924CB9475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1292E-DC41-467B-87E2-F1377CE00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DE9DA6-EBD6-4B57-B834-72FFF9861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B5D5-6FB6-4C80-827C-3E92E9CAEFA6}" type="datetime1">
              <a:rPr lang="en-GB" smtClean="0"/>
              <a:t>11/07/2025</a:t>
            </a:fld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84DE7-8AE6-4579-A136-9763A28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45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5CA7-01E3-4BDA-A6BB-B604730E4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4D486-782D-4382-8587-1908BD4E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72CF8-897F-4F8C-A255-A9B0D7893E46}" type="datetime1">
              <a:rPr lang="en-GB" smtClean="0"/>
              <a:t>11/07/2025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5F063-6AD2-4E0D-9EE3-9EC39A98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044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F099B5-3022-4889-A16F-F55653FAC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D12A8-C22B-425B-BA0F-8ACB073296BB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26402-15A9-419A-A0D7-2DBDDE76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49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5A91-193C-4A68-918D-B3F40ABBE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C81F-6F26-43DF-96AD-E202A3825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39E9E0-B1B5-4AA4-9B65-F12CAFE4D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D7C7B-1249-44C1-9812-41BF63E2F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3A816-8C42-4351-ACC1-C1A9C5123908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99D132-E87B-48B4-BBA1-09366F2EC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2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39F13-08D0-4C17-8CDD-EEDFEE793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6DDA3A-3E2C-40D1-A0AA-6324384F2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E1FA1-753B-4CCB-8D5C-7A4D47762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367FD-C42B-4E11-8AD3-BA776AB4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C87BB-420D-4EF8-800D-6E37A2AC8948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3410C-7702-4C24-92B5-49F332714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811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618D-1B84-4916-9E18-C38E8522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08D9A4-6B31-4944-9BC5-4C231F03A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59234-5E42-42C8-ADC5-22598CADC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2C547-8D5D-4144-9907-F03AA0523DD9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A618C-008D-4D38-8704-AAC011716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6408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2011A3-D0BB-4898-A677-56AC7BCC42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C4AC0D-EBD2-4C56-8A97-8CC74C0B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9F9E7-C791-496F-8C48-25A476D57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7768-462C-48E0-A36B-D9366B2E47B3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49F84-EE8B-420F-A816-16F4375B1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628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BC6AEC8-99EC-4748-B471-5E121C876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14" y="115885"/>
            <a:ext cx="6049965" cy="604996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EED16BE-6B6D-4032-B5A7-C886390974AB}"/>
              </a:ext>
            </a:extLst>
          </p:cNvPr>
          <p:cNvSpPr/>
          <p:nvPr userDrawn="1"/>
        </p:nvSpPr>
        <p:spPr>
          <a:xfrm>
            <a:off x="3071017" y="115888"/>
            <a:ext cx="6049965" cy="6049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35744" y="3510280"/>
            <a:ext cx="8320511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35742" y="4106221"/>
            <a:ext cx="6620405" cy="337187"/>
          </a:xfrm>
        </p:spPr>
        <p:txBody>
          <a:bodyPr>
            <a:normAutofit/>
          </a:bodyPr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BA17AA-77D5-438B-B72C-AEDDAC431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745" y="1849441"/>
            <a:ext cx="8320511" cy="1573631"/>
          </a:xfrm>
        </p:spPr>
        <p:txBody>
          <a:bodyPr/>
          <a:lstStyle>
            <a:lvl1pPr algn="ctr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2545" y="2085811"/>
            <a:ext cx="10803285" cy="2655895"/>
          </a:xfrm>
        </p:spPr>
        <p:txBody>
          <a:bodyPr anchor="t">
            <a:noAutofit/>
          </a:bodyPr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02546" y="4834843"/>
            <a:ext cx="10803284" cy="27771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2545" y="5350710"/>
            <a:ext cx="10803283" cy="571288"/>
          </a:xfrm>
        </p:spPr>
        <p:txBody>
          <a:bodyPr>
            <a:normAutofit/>
          </a:bodyPr>
          <a:lstStyle>
            <a:lvl1pPr marL="0" indent="0" algn="ctr">
              <a:buNone/>
              <a:defRPr sz="1800" b="1">
                <a:solidFill>
                  <a:schemeClr val="bg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AAC385F-3A1F-4F78-94EC-FE84CFF50DD2}"/>
              </a:ext>
            </a:extLst>
          </p:cNvPr>
          <p:cNvSpPr/>
          <p:nvPr userDrawn="1"/>
        </p:nvSpPr>
        <p:spPr>
          <a:xfrm>
            <a:off x="708660" y="190500"/>
            <a:ext cx="11238996" cy="5975711"/>
          </a:xfrm>
          <a:prstGeom prst="roundRect">
            <a:avLst>
              <a:gd name="adj" fmla="val 6391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3F9C80A-25E7-4446-AFE2-1066D3124E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527" y="376652"/>
            <a:ext cx="1464946" cy="146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03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594E4E0-AAB9-4B3D-A880-CC05B108DC36}"/>
              </a:ext>
            </a:extLst>
          </p:cNvPr>
          <p:cNvSpPr/>
          <p:nvPr userDrawn="1"/>
        </p:nvSpPr>
        <p:spPr>
          <a:xfrm rot="20156637">
            <a:off x="-831532" y="-5118351"/>
            <a:ext cx="13056081" cy="8416906"/>
          </a:xfrm>
          <a:prstGeom prst="roundRect">
            <a:avLst>
              <a:gd name="adj" fmla="val 12712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313A3C-E132-4BF4-A3C2-59E9B1563E5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891057" y="586542"/>
            <a:ext cx="4126963" cy="826333"/>
          </a:xfrm>
        </p:spPr>
        <p:txBody>
          <a:bodyPr anchor="t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Short </a:t>
            </a:r>
            <a:r>
              <a:rPr lang="it-IT" dirty="0" err="1"/>
              <a:t>title</a:t>
            </a:r>
            <a:r>
              <a:rPr lang="it-IT" dirty="0"/>
              <a:t> XXXXXXX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91057" y="1486757"/>
            <a:ext cx="4126963" cy="27771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err="1"/>
              <a:t>Subtititle</a:t>
            </a:r>
            <a:endParaRPr lang="en-GB" dirty="0"/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6BB27543-22FF-47ED-A872-84AC61CE39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4883" y="321361"/>
            <a:ext cx="1662113" cy="1662113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36D09C7-3685-4AE2-997F-5339E5EDE7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09823" y="3641922"/>
            <a:ext cx="5704780" cy="240616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60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AB544A85-EE4D-4F4E-810D-6871223AD1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1017" y="115885"/>
            <a:ext cx="6049965" cy="60499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9A8E346-9A76-490F-B428-6AF4FC9C7C52}"/>
              </a:ext>
            </a:extLst>
          </p:cNvPr>
          <p:cNvSpPr/>
          <p:nvPr userDrawn="1"/>
        </p:nvSpPr>
        <p:spPr>
          <a:xfrm>
            <a:off x="3071014" y="115888"/>
            <a:ext cx="6049965" cy="604996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DA0EE5-AA38-4271-9B91-AB761BC013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6821" y="4103033"/>
            <a:ext cx="4026130" cy="1186340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 One, Author Two, Author three, Author Four</a:t>
            </a:r>
            <a:endParaRPr lang="en-GB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DDEE265-C839-4DD0-820A-5B2B7867E42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39041" y="4103032"/>
            <a:ext cx="4026131" cy="1186340"/>
          </a:xfrm>
        </p:spPr>
        <p:txBody>
          <a:bodyPr>
            <a:normAutofit/>
          </a:bodyPr>
          <a:lstStyle>
            <a:lvl1pPr marL="0" indent="0" algn="r">
              <a:buNone/>
              <a:defRPr sz="1800" b="1">
                <a:solidFill>
                  <a:schemeClr val="tx2"/>
                </a:solidFill>
              </a:defRPr>
            </a:lvl1pPr>
            <a:lvl2pPr marL="274638" indent="0">
              <a:buNone/>
              <a:defRPr/>
            </a:lvl2pPr>
          </a:lstStyle>
          <a:p>
            <a:pPr lvl="0"/>
            <a:r>
              <a:rPr lang="en-US" dirty="0"/>
              <a:t>202x IEE International Conference on </a:t>
            </a:r>
            <a:r>
              <a:rPr lang="en-US" dirty="0" err="1"/>
              <a:t>Blablabla</a:t>
            </a:r>
            <a:r>
              <a:rPr lang="en-US" dirty="0"/>
              <a:t> and </a:t>
            </a:r>
            <a:r>
              <a:rPr lang="en-US" dirty="0" err="1"/>
              <a:t>Blablabla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3BA17AA-77D5-438B-B72C-AEDDAC431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6823" y="1762126"/>
            <a:ext cx="11138353" cy="1678386"/>
          </a:xfrm>
        </p:spPr>
        <p:txBody>
          <a:bodyPr>
            <a:noAutofit/>
          </a:bodyPr>
          <a:lstStyle>
            <a:lvl1pPr algn="just">
              <a:defRPr sz="3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Paper Title: </a:t>
            </a:r>
            <a:r>
              <a:rPr lang="en-GB" dirty="0"/>
              <a:t>Lorem ipsum </a:t>
            </a:r>
            <a:r>
              <a:rPr lang="en-GB" dirty="0" err="1"/>
              <a:t>dolor</a:t>
            </a:r>
            <a:r>
              <a:rPr lang="en-GB" dirty="0"/>
              <a:t> sit </a:t>
            </a:r>
            <a:r>
              <a:rPr lang="en-GB" dirty="0" err="1"/>
              <a:t>amet</a:t>
            </a:r>
            <a:r>
              <a:rPr lang="en-GB" dirty="0"/>
              <a:t>, </a:t>
            </a:r>
            <a:r>
              <a:rPr lang="en-GB" dirty="0" err="1"/>
              <a:t>consectetuer</a:t>
            </a:r>
            <a:r>
              <a:rPr lang="en-GB" dirty="0"/>
              <a:t> </a:t>
            </a:r>
            <a:r>
              <a:rPr lang="en-GB" dirty="0" err="1"/>
              <a:t>adipiscing</a:t>
            </a:r>
            <a:r>
              <a:rPr lang="en-GB" dirty="0"/>
              <a:t> </a:t>
            </a:r>
            <a:r>
              <a:rPr lang="en-GB" dirty="0" err="1"/>
              <a:t>elit</a:t>
            </a:r>
            <a:r>
              <a:rPr lang="en-GB" dirty="0"/>
              <a:t>. </a:t>
            </a:r>
            <a:r>
              <a:rPr lang="en-GB" dirty="0" err="1"/>
              <a:t>Aenean</a:t>
            </a:r>
            <a:r>
              <a:rPr lang="en-GB" dirty="0"/>
              <a:t> </a:t>
            </a:r>
            <a:r>
              <a:rPr lang="en-GB" dirty="0" err="1"/>
              <a:t>commodo</a:t>
            </a:r>
            <a:r>
              <a:rPr lang="en-GB" dirty="0"/>
              <a:t> ligula </a:t>
            </a:r>
            <a:r>
              <a:rPr lang="en-GB" dirty="0" err="1"/>
              <a:t>eget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</a:t>
            </a:r>
            <a:r>
              <a:rPr lang="en-GB" dirty="0" err="1"/>
              <a:t>Aenean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36AC23-E6F2-47AF-8F57-C5926CC46BEF}"/>
              </a:ext>
            </a:extLst>
          </p:cNvPr>
          <p:cNvSpPr/>
          <p:nvPr userDrawn="1"/>
        </p:nvSpPr>
        <p:spPr>
          <a:xfrm>
            <a:off x="526823" y="3702481"/>
            <a:ext cx="11138354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21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7B68-8B32-4C52-9F36-24D22E6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BE64-8613-412C-8AAC-6CF4A4BA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2219325"/>
            <a:ext cx="11953875" cy="31718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36CB-964E-4404-A8ED-8D2AC0C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38490-A729-4F60-98D7-DF52B70D9B33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B02E-E1F4-4076-81DB-52C7D51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7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7B68-8B32-4C52-9F36-24D22E6C9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FBE64-8613-412C-8AAC-6CF4A4BAD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3429001"/>
            <a:ext cx="11953875" cy="2736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B36CB-964E-4404-A8ED-8D2AC0CB5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FF22-2553-47B8-83EE-78A65661EFBB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8B02E-E1F4-4076-81DB-52C7D512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91A825C-B569-4BE0-883E-5291A37C5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11953874" cy="2016125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12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A55B-13D6-495F-9BCA-EF10F2ADC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5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36131-14A8-44DF-B1CE-14A62F2F5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292600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A8E9A-DBFE-4A54-92EF-C66C4C7E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05E3F-6B83-469A-A493-9A285591595E}" type="datetime1">
              <a:rPr lang="en-GB" smtClean="0"/>
              <a:t>11/07/2025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DD985-A587-4CA4-8EAE-1A6BDCD53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7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A511-3A52-44D1-8A79-A1ACB99D8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7EA3-DD8C-42E3-AA50-BA5733CF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5AF791-B373-4361-93FA-F44C147EF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8EE78-8AA1-4EB2-97B8-6DF9953B1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6C3C5-0510-48D1-9805-AAA1A11D036D}" type="datetime1">
              <a:rPr lang="en-GB" smtClean="0"/>
              <a:t>11/07/2025</a:t>
            </a:fld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354484-BB55-44B1-B880-B2031F96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33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B45FB-1C4E-4A48-BD57-AB1BE166F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3" y="115888"/>
            <a:ext cx="11953875" cy="12969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136D1D-7978-47D2-A20C-A6CCB9341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663" y="1432453"/>
            <a:ext cx="11953875" cy="473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84E7-AEDB-4B84-94C7-224E0C825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180320" y="6561138"/>
            <a:ext cx="1347894" cy="180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2C04D5D-99B1-4230-B2C6-648EB8D78CD1}" type="datetime1">
              <a:rPr lang="en-GB" smtClean="0"/>
              <a:t>11/07/2025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AC549-EA4F-4ECE-8D96-5FBD7C9B1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81461" y="6563678"/>
            <a:ext cx="391477" cy="1784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C9D8FB56-1768-4191-8A17-09BD1168FD6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8B7C153-7B84-4AF1-BAFB-5979AD91656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9062" y="6346820"/>
            <a:ext cx="1389898" cy="39529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BB350091-C69F-E0BC-AA3F-6B17E7D3AF95}"/>
              </a:ext>
            </a:extLst>
          </p:cNvPr>
          <p:cNvSpPr txBox="1"/>
          <p:nvPr userDrawn="1"/>
        </p:nvSpPr>
        <p:spPr>
          <a:xfrm>
            <a:off x="4009593" y="6480502"/>
            <a:ext cx="80633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rgbClr val="336B81"/>
                </a:solidFill>
                <a:latin typeface="Trebuchet MS" panose="020B0603020202020204" pitchFamily="34" charset="0"/>
                <a:cs typeface="Calibri" panose="020F0502020204030204" pitchFamily="34" charset="0"/>
              </a:rPr>
              <a:t>© 2025–The authors - University of Klagenfurt</a:t>
            </a:r>
            <a:endParaRPr lang="en-GB" sz="1100" dirty="0">
              <a:solidFill>
                <a:srgbClr val="336B81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59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78" r:id="rId3"/>
    <p:sldLayoutId id="2147483679" r:id="rId4"/>
    <p:sldLayoutId id="2147483680" r:id="rId5"/>
    <p:sldLayoutId id="2147483664" r:id="rId6"/>
    <p:sldLayoutId id="2147483681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 spc="100" baseline="0">
          <a:solidFill>
            <a:schemeClr val="tx2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000"/>
        </a:spcBef>
        <a:buClrTx/>
        <a:buSzPct val="100000"/>
        <a:buFont typeface="Courier New" panose="02070309020205020404" pitchFamily="49" charset="0"/>
        <a:buChar char="o"/>
        <a:defRPr sz="2200" b="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1pPr>
      <a:lvl2pPr marL="534988" indent="-260350" algn="l" defTabSz="914400" rtl="0" eaLnBrk="1" latinLnBrk="0" hangingPunct="1">
        <a:lnSpc>
          <a:spcPct val="90000"/>
        </a:lnSpc>
        <a:spcBef>
          <a:spcPts val="500"/>
        </a:spcBef>
        <a:buSzPct val="10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2pPr>
      <a:lvl3pPr marL="80645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3pPr>
      <a:lvl4pPr marL="1076325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4pPr>
      <a:lvl5pPr marL="1347788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Trebuchet MS" panose="020B0603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997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orient="horz" pos="73">
          <p15:clr>
            <a:srgbClr val="F26B43"/>
          </p15:clr>
        </p15:guide>
        <p15:guide id="6" pos="7605">
          <p15:clr>
            <a:srgbClr val="F26B43"/>
          </p15:clr>
        </p15:guide>
        <p15:guide id="7" pos="75">
          <p15:clr>
            <a:srgbClr val="F26B43"/>
          </p15:clr>
        </p15:guide>
        <p15:guide id="8" orient="horz" pos="4133">
          <p15:clr>
            <a:srgbClr val="F26B43"/>
          </p15:clr>
        </p15:guide>
        <p15:guide id="9" orient="horz" pos="3884">
          <p15:clr>
            <a:srgbClr val="F26B43"/>
          </p15:clr>
        </p15:guide>
        <p15:guide id="10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DB86-637F-4452-8470-24B844C738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Final Presentation</a:t>
            </a:r>
            <a:br>
              <a:rPr lang="en-GB" dirty="0"/>
            </a:br>
            <a:r>
              <a:rPr lang="en-GB" dirty="0"/>
              <a:t>Group 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530EC1-4F59-40A3-9F27-2634544771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Bozhidar </a:t>
            </a:r>
            <a:r>
              <a:rPr lang="en-US" dirty="0" err="1"/>
              <a:t>Bozhikov</a:t>
            </a:r>
            <a:r>
              <a:rPr lang="en-US" dirty="0"/>
              <a:t>, Nikita </a:t>
            </a:r>
            <a:r>
              <a:rPr lang="en-US" dirty="0" err="1"/>
              <a:t>Smolianinov</a:t>
            </a:r>
            <a:r>
              <a:rPr lang="en-US" dirty="0"/>
              <a:t>, Vladyslav Uhrik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97108-D20E-453E-8D2A-CF88CA9722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79696" y="4536252"/>
            <a:ext cx="4493240" cy="571288"/>
          </a:xfrm>
        </p:spPr>
        <p:txBody>
          <a:bodyPr>
            <a:normAutofit/>
          </a:bodyPr>
          <a:lstStyle/>
          <a:p>
            <a:r>
              <a:rPr lang="en-GB" dirty="0"/>
              <a:t>700.865/866 Basic Lab: Robot Design</a:t>
            </a:r>
          </a:p>
        </p:txBody>
      </p:sp>
    </p:spTree>
    <p:extLst>
      <p:ext uri="{BB962C8B-B14F-4D97-AF65-F5344CB8AC3E}">
        <p14:creationId xmlns:p14="http://schemas.microsoft.com/office/powerpoint/2010/main" val="254261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2648F-BFF0-7A94-6C40-C179101B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A4B08E-0F85-C13A-2FE6-DDCC7FAB5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Screw propulsion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0593E09-73B5-56FF-E46E-F2503639B7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11953874" cy="71779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Ideal in loose terrain (snow, mud) and ice. </a:t>
            </a:r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0843D-5D8A-92DA-EE65-1160A9599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77E-AF5F-4ABE-9859-EAA1FC2B292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F4C74-64ED-656A-9479-A01CF223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2</a:t>
            </a:fld>
            <a:endParaRPr lang="en-GB"/>
          </a:p>
        </p:txBody>
      </p:sp>
      <p:pic>
        <p:nvPicPr>
          <p:cNvPr id="3" name="Picture 2" descr="A cartoon of a vehicle&#10;&#10;AI-generated content may be incorrect.">
            <a:extLst>
              <a:ext uri="{FF2B5EF4-FFF2-40B4-BE49-F238E27FC236}">
                <a16:creationId xmlns:a16="http://schemas.microsoft.com/office/drawing/2014/main" id="{2B0862D6-82AC-7C9F-F967-0CECE0E5B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669" y="2410269"/>
            <a:ext cx="7314530" cy="3873813"/>
          </a:xfrm>
          <a:prstGeom prst="rect">
            <a:avLst/>
          </a:prstGeom>
        </p:spPr>
      </p:pic>
      <p:pic>
        <p:nvPicPr>
          <p:cNvPr id="6" name="Picture 5" descr="A group of blue vehicles parked on snow&#10;&#10;AI-generated content may be incorrect.">
            <a:extLst>
              <a:ext uri="{FF2B5EF4-FFF2-40B4-BE49-F238E27FC236}">
                <a16:creationId xmlns:a16="http://schemas.microsoft.com/office/drawing/2014/main" id="{0288E2D3-39C0-BC38-80EF-B1D8EBEF1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89" y="2709862"/>
            <a:ext cx="4231581" cy="28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139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7A1A5AD-0188-43FF-A34D-5542ECAA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27803"/>
          </a:xfrm>
        </p:spPr>
        <p:txBody>
          <a:bodyPr>
            <a:normAutofit fontScale="90000"/>
          </a:bodyPr>
          <a:lstStyle/>
          <a:p>
            <a:r>
              <a:rPr lang="en-GB" dirty="0"/>
              <a:t>2. Requirements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C2570D-4916-4BFD-B008-1378E7DBA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Main specs: 800g, 100mm/s, 300</a:t>
            </a:r>
            <a:r>
              <a:rPr lang="bg-BG" dirty="0"/>
              <a:t>€</a:t>
            </a:r>
            <a:endParaRPr lang="en-US" dirty="0"/>
          </a:p>
          <a:p>
            <a:r>
              <a:rPr lang="en-US" dirty="0"/>
              <a:t>Obstacles: 6cm gaps, darkness</a:t>
            </a:r>
          </a:p>
          <a:p>
            <a:r>
              <a:rPr lang="en-US" dirty="0"/>
              <a:t>Tasks: 15min running time, line-tracking, RC capability, acoustic feedback</a:t>
            </a: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A20F296-26B3-47EC-82AA-22DB5DEA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45C04-EDFD-4F9D-B729-7A3112DA8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C1C5-6C09-40D3-AC5F-4EBA0FEDC8C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4640E-F86D-4070-9BF1-76B3C39C0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DB188-10C5-AD29-F9E8-56FE6C04E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786" y="1516438"/>
            <a:ext cx="4108239" cy="381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35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492F075-94E1-4EF8-93F7-78916D03F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Screw-propelled robot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3D2F4C7-090E-4853-9B8C-012A20A2A7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063" y="1412875"/>
            <a:ext cx="6653372" cy="4752976"/>
          </a:xfrm>
        </p:spPr>
        <p:txBody>
          <a:bodyPr/>
          <a:lstStyle/>
          <a:p>
            <a:r>
              <a:rPr lang="en-GB" dirty="0"/>
              <a:t>CW helix and CCW helix provide 3 degrees of movement: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Forward/back movement when motors rotate in opposite directions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Sideways movement when they rotate in the same direction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Rotation when only one of the motors is engaged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C569E1-B4FA-4CC6-BF6E-BE30C748C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FB77E-AF5F-4ABE-9859-EAA1FC2B2924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04978-112D-40DE-BCBD-8ABCDBBE3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6B93DC-73B5-C56E-EF48-C3CF0CE9B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436" y="1242920"/>
            <a:ext cx="5300501" cy="492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66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68FE34-26A2-4FA3-BCF1-37E2321C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Circuits and PCB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559C2C-E32B-439D-A4F1-D0E750065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101886"/>
            <a:ext cx="5157787" cy="823912"/>
          </a:xfrm>
        </p:spPr>
        <p:txBody>
          <a:bodyPr/>
          <a:lstStyle/>
          <a:p>
            <a:pPr algn="ctr"/>
            <a:r>
              <a:rPr lang="en-GB" dirty="0"/>
              <a:t>Circuits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FD7AA63-1EE5-76BF-9D68-A0DA8BACFD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0539" y="1941513"/>
            <a:ext cx="5695054" cy="392744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C4C1A36-471A-4960-906F-21B6D0E9B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026" y="1117600"/>
            <a:ext cx="5183188" cy="823912"/>
          </a:xfrm>
        </p:spPr>
        <p:txBody>
          <a:bodyPr/>
          <a:lstStyle/>
          <a:p>
            <a:pPr algn="ctr"/>
            <a:r>
              <a:rPr lang="en-GB" dirty="0"/>
              <a:t>PCB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1FC73E-EBF5-EB11-180F-B8F3DD241DD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55850" y="1941512"/>
            <a:ext cx="5425611" cy="3927443"/>
          </a:xfr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53B85-52DB-4970-B74D-B4EB1A91A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B91FB-F4CC-4A92-9D4D-F882AD9ACAA8}" type="datetime1">
              <a:rPr lang="en-GB" smtClean="0"/>
              <a:t>11/07/2025</a:t>
            </a:fld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B41D-6CEB-4BF7-B01B-A2F5F8888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8FB56-1768-4191-8A17-09BD1168FD6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040588"/>
      </p:ext>
    </p:extLst>
  </p:cSld>
  <p:clrMapOvr>
    <a:masterClrMapping/>
  </p:clrMapOvr>
</p:sld>
</file>

<file path=ppt/theme/theme1.xml><?xml version="1.0" encoding="utf-8"?>
<a:theme xmlns:a="http://schemas.openxmlformats.org/drawingml/2006/main" name="AAU_SAT_Light">
  <a:themeElements>
    <a:clrScheme name="AAU">
      <a:dk1>
        <a:srgbClr val="000000"/>
      </a:dk1>
      <a:lt1>
        <a:srgbClr val="FFFFFF"/>
      </a:lt1>
      <a:dk2>
        <a:srgbClr val="336B81"/>
      </a:dk2>
      <a:lt2>
        <a:srgbClr val="4699C2"/>
      </a:lt2>
      <a:accent1>
        <a:srgbClr val="0A3660"/>
      </a:accent1>
      <a:accent2>
        <a:srgbClr val="543F91"/>
      </a:accent2>
      <a:accent3>
        <a:srgbClr val="80A733"/>
      </a:accent3>
      <a:accent4>
        <a:srgbClr val="7A1470"/>
      </a:accent4>
      <a:accent5>
        <a:srgbClr val="91BF3E"/>
      </a:accent5>
      <a:accent6>
        <a:srgbClr val="B82231"/>
      </a:accent6>
      <a:hlink>
        <a:srgbClr val="FFFFFF"/>
      </a:hlink>
      <a:folHlink>
        <a:srgbClr val="FFFFFF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126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Courier New</vt:lpstr>
      <vt:lpstr>Trebuchet MS</vt:lpstr>
      <vt:lpstr>AAU_SAT_Light</vt:lpstr>
      <vt:lpstr>Final Presentation Group B</vt:lpstr>
      <vt:lpstr>1. Screw propulsion</vt:lpstr>
      <vt:lpstr>2. Requirements</vt:lpstr>
      <vt:lpstr>3. Screw-propelled robot</vt:lpstr>
      <vt:lpstr>4. Circuits and PCB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Fornasier, Alessandro</dc:creator>
  <cp:lastModifiedBy>Bojidar Bojikov</cp:lastModifiedBy>
  <cp:revision>40</cp:revision>
  <dcterms:created xsi:type="dcterms:W3CDTF">2021-01-04T13:58:07Z</dcterms:created>
  <dcterms:modified xsi:type="dcterms:W3CDTF">2025-07-10T23:45:04Z</dcterms:modified>
</cp:coreProperties>
</file>