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7403" autoAdjust="0"/>
  </p:normalViewPr>
  <p:slideViewPr>
    <p:cSldViewPr snapToGrid="0">
      <p:cViewPr varScale="1">
        <p:scale>
          <a:sx n="77" d="100"/>
          <a:sy n="77" d="100"/>
        </p:scale>
        <p:origin x="99" y="18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6CE0-6ABB-4908-9DF4-5E3D43CA05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CC5ED-F70C-47DE-8652-3DCE992C5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77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images in this ppt were taken from the NASA </a:t>
            </a:r>
            <a:r>
              <a:rPr lang="en-US" dirty="0" err="1"/>
              <a:t>Photojournal</a:t>
            </a:r>
            <a:r>
              <a:rPr lang="en-US" dirty="0"/>
              <a:t> service and the moons were all imaged by the Galileo Orbiter.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CC5ED-F70C-47DE-8652-3DCE992C5B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3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https://photojournal.jpl.nasa.gov/catalog/PIA02319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CC5ED-F70C-47DE-8652-3DCE992C5B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99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https://photojournal.jpl.nasa.gov/catalog/PIA01641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CC5ED-F70C-47DE-8652-3DCE992C5B9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89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https://photojournal.jpl.nasa.gov/catalog/PIA02572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CC5ED-F70C-47DE-8652-3DCE992C5B9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96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https://photojournal.jpl.nasa.gov/catalog/PIA01297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CC5ED-F70C-47DE-8652-3DCE992C5B9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63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mitriosAstro/Astronomy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mitriosAstro/Astronomy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F1C8-2799-4ABF-ADE7-19E43D9FEB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8000" b="1" i="0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Astronomy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72BEF-5A16-489B-8277-E06BC024FE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Space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29BF7-2C41-48F5-A038-1AF3B0A0A59E}"/>
              </a:ext>
            </a:extLst>
          </p:cNvPr>
          <p:cNvSpPr txBox="1"/>
          <p:nvPr userDrawn="1"/>
        </p:nvSpPr>
        <p:spPr>
          <a:xfrm>
            <a:off x="5524500" y="6116513"/>
            <a:ext cx="65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© Dimitrios Theodorakis GNU General Public License v3.0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https://github.com/DimitriosAstro/Astronomy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B0A067-B643-4222-8FB7-CAB78D768B72}"/>
              </a:ext>
            </a:extLst>
          </p:cNvPr>
          <p:cNvSpPr txBox="1"/>
          <p:nvPr userDrawn="1"/>
        </p:nvSpPr>
        <p:spPr>
          <a:xfrm>
            <a:off x="400594" y="384517"/>
            <a:ext cx="703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rbel" panose="020B0503020204020204" pitchFamily="34" charset="0"/>
              </a:rPr>
              <a:t>Sources</a:t>
            </a:r>
            <a:r>
              <a:rPr lang="en-GB" sz="3600" dirty="0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0467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ummar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AC7DDB-AF49-4B90-A982-1A285ACE130B}"/>
              </a:ext>
            </a:extLst>
          </p:cNvPr>
          <p:cNvSpPr txBox="1"/>
          <p:nvPr userDrawn="1"/>
        </p:nvSpPr>
        <p:spPr>
          <a:xfrm>
            <a:off x="2209800" y="978877"/>
            <a:ext cx="703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rbel" panose="020B0503020204020204" pitchFamily="34" charset="0"/>
              </a:rPr>
              <a:t>Summary</a:t>
            </a:r>
            <a:r>
              <a:rPr lang="en-GB" sz="3600" dirty="0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4604C-A9E8-4775-A510-CBD909CC0A12}"/>
              </a:ext>
            </a:extLst>
          </p:cNvPr>
          <p:cNvSpPr txBox="1"/>
          <p:nvPr userDrawn="1"/>
        </p:nvSpPr>
        <p:spPr>
          <a:xfrm>
            <a:off x="5524500" y="6116513"/>
            <a:ext cx="65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© Dimitrios Theodorakis GNU General Public License v3.0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https://github.com/DimitriosAstro/Astronomy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8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38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151E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67F897-7A4D-42F1-92FE-2B49E118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35" y="214902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03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ta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67F897-7A4D-42F1-92FE-2B49E118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35" y="214902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5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67F897-7A4D-42F1-92FE-2B49E118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35" y="214902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60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man, ball, star, rain&#10;&#10;Description automatically generated">
            <a:extLst>
              <a:ext uri="{FF2B5EF4-FFF2-40B4-BE49-F238E27FC236}">
                <a16:creationId xmlns:a16="http://schemas.microsoft.com/office/drawing/2014/main" id="{4E1A55D6-05D2-423E-B595-38A19F373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8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9385A-B74C-4B63-BFE4-201459E1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66932-7972-427A-ABB0-DB645B148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90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63" r:id="rId5"/>
    <p:sldLayoutId id="2147483673" r:id="rId6"/>
    <p:sldLayoutId id="2147483672" r:id="rId7"/>
    <p:sldLayoutId id="21474836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246F7-C247-41E0-93D0-4755BCB107F4}"/>
              </a:ext>
            </a:extLst>
          </p:cNvPr>
          <p:cNvSpPr txBox="1"/>
          <p:nvPr/>
        </p:nvSpPr>
        <p:spPr>
          <a:xfrm>
            <a:off x="1406236" y="2767280"/>
            <a:ext cx="9379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AS005 Supplementary Slides for the activity Surface of the Galilean Moons AA005</a:t>
            </a:r>
          </a:p>
        </p:txBody>
      </p:sp>
    </p:spTree>
    <p:extLst>
      <p:ext uri="{BB962C8B-B14F-4D97-AF65-F5344CB8AC3E}">
        <p14:creationId xmlns:p14="http://schemas.microsoft.com/office/powerpoint/2010/main" val="73381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2D55-1CC6-4903-81E8-5765E436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bg1"/>
                </a:solidFill>
              </a:rPr>
              <a:t>Io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indoor, sitting, table, food&#10;&#10;Description automatically generated">
            <a:extLst>
              <a:ext uri="{FF2B5EF4-FFF2-40B4-BE49-F238E27FC236}">
                <a16:creationId xmlns:a16="http://schemas.microsoft.com/office/drawing/2014/main" id="{EBE4A171-C5C2-499B-AA1E-96DACB2F5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655244-FF90-4777-88B0-1A1177A097D2}"/>
              </a:ext>
            </a:extLst>
          </p:cNvPr>
          <p:cNvSpPr/>
          <p:nvPr/>
        </p:nvSpPr>
        <p:spPr>
          <a:xfrm>
            <a:off x="8021739" y="6449338"/>
            <a:ext cx="39901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baseline="30000" dirty="0">
                <a:solidFill>
                  <a:schemeClr val="bg1"/>
                </a:solidFill>
                <a:latin typeface="Open Sans" panose="020B0606030504020204" pitchFamily="34" charset="0"/>
              </a:rPr>
              <a:t>Io</a:t>
            </a:r>
            <a:r>
              <a:rPr lang="en-GB" baseline="30000" dirty="0">
                <a:solidFill>
                  <a:schemeClr val="bg1"/>
                </a:solidFill>
                <a:latin typeface="Open Sans Light" panose="020B0306030504020204" pitchFamily="34" charset="0"/>
              </a:rPr>
              <a:t> true colour PIA02308 NASA/JPL/University of Arizona</a:t>
            </a:r>
          </a:p>
        </p:txBody>
      </p:sp>
    </p:spTree>
    <p:extLst>
      <p:ext uri="{BB962C8B-B14F-4D97-AF65-F5344CB8AC3E}">
        <p14:creationId xmlns:p14="http://schemas.microsoft.com/office/powerpoint/2010/main" val="134124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hoto, food, different&#10;&#10;Description automatically generated">
            <a:extLst>
              <a:ext uri="{FF2B5EF4-FFF2-40B4-BE49-F238E27FC236}">
                <a16:creationId xmlns:a16="http://schemas.microsoft.com/office/drawing/2014/main" id="{AC1573BE-568C-42A2-9638-0FE1696B1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5" y="0"/>
            <a:ext cx="99391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E32D55-1CC6-4903-81E8-5765E436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bg1"/>
                </a:solidFill>
              </a:rPr>
              <a:t>Io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655244-FF90-4777-88B0-1A1177A097D2}"/>
              </a:ext>
            </a:extLst>
          </p:cNvPr>
          <p:cNvSpPr/>
          <p:nvPr/>
        </p:nvSpPr>
        <p:spPr>
          <a:xfrm>
            <a:off x="4504057" y="6504598"/>
            <a:ext cx="3183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baseline="30000" dirty="0">
                <a:solidFill>
                  <a:schemeClr val="bg1"/>
                </a:solidFill>
                <a:latin typeface="Open Sans" panose="020B0606030504020204" pitchFamily="34" charset="0"/>
              </a:rPr>
              <a:t>Io</a:t>
            </a:r>
            <a:r>
              <a:rPr lang="en-GB" baseline="30000" dirty="0">
                <a:solidFill>
                  <a:schemeClr val="bg1"/>
                </a:solidFill>
                <a:latin typeface="Open Sans Light" panose="020B0306030504020204" pitchFamily="34" charset="0"/>
              </a:rPr>
              <a:t> PIA02319 NASA/JPL/University of Arizona</a:t>
            </a:r>
          </a:p>
        </p:txBody>
      </p:sp>
    </p:spTree>
    <p:extLst>
      <p:ext uri="{BB962C8B-B14F-4D97-AF65-F5344CB8AC3E}">
        <p14:creationId xmlns:p14="http://schemas.microsoft.com/office/powerpoint/2010/main" val="63712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, sitting, table, dark&#10;&#10;Description automatically generated">
            <a:extLst>
              <a:ext uri="{FF2B5EF4-FFF2-40B4-BE49-F238E27FC236}">
                <a16:creationId xmlns:a16="http://schemas.microsoft.com/office/drawing/2014/main" id="{946C4240-236D-41DF-B36E-3F97E69BD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93" y="877683"/>
            <a:ext cx="9738014" cy="4869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E32D55-1CC6-4903-81E8-5765E436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bg1"/>
                </a:solidFill>
              </a:rPr>
              <a:t>Europa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655244-FF90-4777-88B0-1A1177A097D2}"/>
              </a:ext>
            </a:extLst>
          </p:cNvPr>
          <p:cNvSpPr/>
          <p:nvPr/>
        </p:nvSpPr>
        <p:spPr>
          <a:xfrm>
            <a:off x="7716939" y="6504598"/>
            <a:ext cx="4344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baseline="30000" dirty="0">
                <a:solidFill>
                  <a:schemeClr val="bg1"/>
                </a:solidFill>
              </a:rPr>
              <a:t>Europa</a:t>
            </a:r>
            <a:r>
              <a:rPr lang="en-GB" baseline="30000" dirty="0">
                <a:solidFill>
                  <a:schemeClr val="bg1"/>
                </a:solidFill>
              </a:rPr>
              <a:t> enhanced colour PIA01295 NASA/JPL/University of Arizona</a:t>
            </a:r>
          </a:p>
        </p:txBody>
      </p:sp>
    </p:spTree>
    <p:extLst>
      <p:ext uri="{BB962C8B-B14F-4D97-AF65-F5344CB8AC3E}">
        <p14:creationId xmlns:p14="http://schemas.microsoft.com/office/powerpoint/2010/main" val="382088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envelope, umbrella, shirt&#10;&#10;Description automatically generated">
            <a:extLst>
              <a:ext uri="{FF2B5EF4-FFF2-40B4-BE49-F238E27FC236}">
                <a16:creationId xmlns:a16="http://schemas.microsoft.com/office/drawing/2014/main" id="{23BCC5FA-25BD-4DB8-A55B-E4F89D19A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769"/>
            <a:ext cx="12192000" cy="5314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E32D55-1CC6-4903-81E8-5765E436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bg1"/>
                </a:solidFill>
              </a:rPr>
              <a:t>Europa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655244-FF90-4777-88B0-1A1177A097D2}"/>
              </a:ext>
            </a:extLst>
          </p:cNvPr>
          <p:cNvSpPr/>
          <p:nvPr/>
        </p:nvSpPr>
        <p:spPr>
          <a:xfrm>
            <a:off x="7716939" y="6504598"/>
            <a:ext cx="32635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baseline="30000" dirty="0">
                <a:solidFill>
                  <a:schemeClr val="bg1"/>
                </a:solidFill>
              </a:rPr>
              <a:t>Europa</a:t>
            </a:r>
            <a:r>
              <a:rPr lang="en-GB" baseline="30000" dirty="0">
                <a:solidFill>
                  <a:schemeClr val="bg1"/>
                </a:solidFill>
              </a:rPr>
              <a:t> PIA01641 NASA/JPL/University of Arizona</a:t>
            </a:r>
          </a:p>
        </p:txBody>
      </p:sp>
    </p:spTree>
    <p:extLst>
      <p:ext uri="{BB962C8B-B14F-4D97-AF65-F5344CB8AC3E}">
        <p14:creationId xmlns:p14="http://schemas.microsoft.com/office/powerpoint/2010/main" val="865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rater, sitting, cup, table&#10;&#10;Description automatically generated">
            <a:extLst>
              <a:ext uri="{FF2B5EF4-FFF2-40B4-BE49-F238E27FC236}">
                <a16:creationId xmlns:a16="http://schemas.microsoft.com/office/drawing/2014/main" id="{02BB9125-3A4F-435C-99E2-C3B36E288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27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E32D55-1CC6-4903-81E8-5765E436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bg1"/>
                </a:solidFill>
              </a:rPr>
              <a:t>Ganymede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655244-FF90-4777-88B0-1A1177A097D2}"/>
              </a:ext>
            </a:extLst>
          </p:cNvPr>
          <p:cNvSpPr/>
          <p:nvPr/>
        </p:nvSpPr>
        <p:spPr>
          <a:xfrm>
            <a:off x="9171666" y="6504598"/>
            <a:ext cx="2871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baseline="30000" dirty="0">
                <a:solidFill>
                  <a:schemeClr val="bg1"/>
                </a:solidFill>
              </a:rPr>
              <a:t>Ganymede</a:t>
            </a:r>
            <a:r>
              <a:rPr lang="en-GB" baseline="30000" dirty="0">
                <a:solidFill>
                  <a:schemeClr val="bg1"/>
                </a:solidFill>
              </a:rPr>
              <a:t> true colour PIA00716 NASA/JPL</a:t>
            </a:r>
          </a:p>
        </p:txBody>
      </p:sp>
    </p:spTree>
    <p:extLst>
      <p:ext uri="{BB962C8B-B14F-4D97-AF65-F5344CB8AC3E}">
        <p14:creationId xmlns:p14="http://schemas.microsoft.com/office/powerpoint/2010/main" val="322404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2D55-1CC6-4903-81E8-5765E436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bg1"/>
                </a:solidFill>
              </a:rPr>
              <a:t>Ganymede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655244-FF90-4777-88B0-1A1177A097D2}"/>
              </a:ext>
            </a:extLst>
          </p:cNvPr>
          <p:cNvSpPr/>
          <p:nvPr/>
        </p:nvSpPr>
        <p:spPr>
          <a:xfrm>
            <a:off x="9171666" y="6504598"/>
            <a:ext cx="21432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baseline="30000" dirty="0">
                <a:solidFill>
                  <a:schemeClr val="bg1"/>
                </a:solidFill>
              </a:rPr>
              <a:t>Ganymede</a:t>
            </a:r>
            <a:r>
              <a:rPr lang="en-GB" baseline="30000" dirty="0">
                <a:solidFill>
                  <a:schemeClr val="bg1"/>
                </a:solidFill>
              </a:rPr>
              <a:t> PIA02572 NASA/JPL</a:t>
            </a:r>
          </a:p>
        </p:txBody>
      </p:sp>
      <p:pic>
        <p:nvPicPr>
          <p:cNvPr id="6" name="Picture 5" descr="A close up of a womans face&#10;&#10;Description automatically generated">
            <a:extLst>
              <a:ext uri="{FF2B5EF4-FFF2-40B4-BE49-F238E27FC236}">
                <a16:creationId xmlns:a16="http://schemas.microsoft.com/office/drawing/2014/main" id="{68C673E4-4377-49B3-AAFD-EBD940078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8513"/>
            <a:ext cx="12192000" cy="35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1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apple, sitting, table, close&#10;&#10;Description automatically generated">
            <a:extLst>
              <a:ext uri="{FF2B5EF4-FFF2-40B4-BE49-F238E27FC236}">
                <a16:creationId xmlns:a16="http://schemas.microsoft.com/office/drawing/2014/main" id="{228FE6B1-BE20-4086-9114-BF8EADD9F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199" y="0"/>
            <a:ext cx="673960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E32D55-1CC6-4903-81E8-5765E436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bg1"/>
                </a:solidFill>
              </a:rPr>
              <a:t>Callisto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655244-FF90-4777-88B0-1A1177A097D2}"/>
              </a:ext>
            </a:extLst>
          </p:cNvPr>
          <p:cNvSpPr/>
          <p:nvPr/>
        </p:nvSpPr>
        <p:spPr>
          <a:xfrm>
            <a:off x="9171666" y="6504598"/>
            <a:ext cx="2951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baseline="30000" dirty="0">
                <a:solidFill>
                  <a:schemeClr val="bg1"/>
                </a:solidFill>
              </a:rPr>
              <a:t>Callisto</a:t>
            </a:r>
            <a:r>
              <a:rPr lang="it-IT" baseline="30000" dirty="0">
                <a:solidFill>
                  <a:schemeClr val="bg1"/>
                </a:solidFill>
              </a:rPr>
              <a:t> true colour PIA03456 NASA/JPL/DLR</a:t>
            </a:r>
          </a:p>
        </p:txBody>
      </p:sp>
    </p:spTree>
    <p:extLst>
      <p:ext uri="{BB962C8B-B14F-4D97-AF65-F5344CB8AC3E}">
        <p14:creationId xmlns:p14="http://schemas.microsoft.com/office/powerpoint/2010/main" val="204727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2D55-1CC6-4903-81E8-5765E436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bg1"/>
                </a:solidFill>
              </a:rPr>
              <a:t>Callisto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655244-FF90-4777-88B0-1A1177A097D2}"/>
              </a:ext>
            </a:extLst>
          </p:cNvPr>
          <p:cNvSpPr/>
          <p:nvPr/>
        </p:nvSpPr>
        <p:spPr>
          <a:xfrm>
            <a:off x="9843470" y="6581001"/>
            <a:ext cx="22229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baseline="30000" dirty="0">
                <a:solidFill>
                  <a:schemeClr val="bg1"/>
                </a:solidFill>
              </a:rPr>
              <a:t>Callisto</a:t>
            </a:r>
            <a:r>
              <a:rPr lang="it-IT" baseline="30000" dirty="0">
                <a:solidFill>
                  <a:schemeClr val="bg1"/>
                </a:solidFill>
              </a:rPr>
              <a:t> PIA01297 NASA/JPL/DLR</a:t>
            </a:r>
          </a:p>
        </p:txBody>
      </p:sp>
      <p:pic>
        <p:nvPicPr>
          <p:cNvPr id="4" name="Picture 3" descr="A picture containing photo, showing, different, colorful&#10;&#10;Description automatically generated">
            <a:extLst>
              <a:ext uri="{FF2B5EF4-FFF2-40B4-BE49-F238E27FC236}">
                <a16:creationId xmlns:a16="http://schemas.microsoft.com/office/drawing/2014/main" id="{87A389E0-D94D-4263-8358-D4172C748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265848"/>
            <a:ext cx="88582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77201"/>
      </p:ext>
    </p:extLst>
  </p:cSld>
  <p:clrMapOvr>
    <a:masterClrMapping/>
  </p:clrMapOvr>
</p:sld>
</file>

<file path=ppt/theme/theme1.xml><?xml version="1.0" encoding="utf-8"?>
<a:theme xmlns:a="http://schemas.openxmlformats.org/drawingml/2006/main" name="Ast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.pptx" id="{864364BC-E2FF-4C8C-9885-ABAD73FEF215}" vid="{EC6B3508-95A9-4E8F-8FBE-6AE02AAB80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AstroTemplate</Template>
  <TotalTime>13</TotalTime>
  <Words>168</Words>
  <Application>Microsoft Office PowerPoint</Application>
  <PresentationFormat>Widescreen</PresentationFormat>
  <Paragraphs>27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Open Sans</vt:lpstr>
      <vt:lpstr>Open Sans Light</vt:lpstr>
      <vt:lpstr>Astro</vt:lpstr>
      <vt:lpstr>PowerPoint Presentation</vt:lpstr>
      <vt:lpstr>Io</vt:lpstr>
      <vt:lpstr>Io</vt:lpstr>
      <vt:lpstr>Europa</vt:lpstr>
      <vt:lpstr>Europa</vt:lpstr>
      <vt:lpstr>Ganymede</vt:lpstr>
      <vt:lpstr>Ganymede</vt:lpstr>
      <vt:lpstr>Callisto</vt:lpstr>
      <vt:lpstr>Callisto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Theodorakis</dc:creator>
  <cp:lastModifiedBy>Dimitrios Theodorakis</cp:lastModifiedBy>
  <cp:revision>6</cp:revision>
  <dcterms:created xsi:type="dcterms:W3CDTF">2020-09-20T17:12:06Z</dcterms:created>
  <dcterms:modified xsi:type="dcterms:W3CDTF">2020-09-20T17:25:57Z</dcterms:modified>
</cp:coreProperties>
</file>