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9" y="17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DC37A-D296-4931-8234-E58DF2D13F1D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FDA04-A0A5-4A14-877A-B5ECBA123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36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https://forms.gle/C1hXshdmpwuZkMQB9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FDA04-A0A5-4A14-877A-B5ECBA1233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383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https://forms.gle/hN3429sc4hjvt5iL6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FDA04-A0A5-4A14-877A-B5ECBA1233B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84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of the coding activities is mainly to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and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physical insights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them (as described in the AAPT report below).</a:t>
            </a:r>
          </a:p>
          <a:p>
            <a:r>
              <a:rPr lang="en-GB" dirty="0"/>
              <a:t>https://www.aapt.org/Resources/upload/AAPT_UCTF_CompPhysReport_final_B.pdf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FDA04-A0A5-4A14-877A-B5ECBA1233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95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FDA04-A0A5-4A14-877A-B5ECBA1233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258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of the coding activities is mainly to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and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physical insights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them (as described in the AAPT report below).</a:t>
            </a:r>
          </a:p>
          <a:p>
            <a:r>
              <a:rPr lang="en-GB" dirty="0"/>
              <a:t>https://www.aapt.org/Resources/upload/AAPT_UCTF_CompPhysReport_final_B.pdf</a:t>
            </a:r>
          </a:p>
          <a:p>
            <a:endParaRPr lang="en-GB" dirty="0"/>
          </a:p>
          <a:p>
            <a:r>
              <a:rPr lang="en-GB" dirty="0"/>
              <a:t>Binder is temperamental – I suggest forking the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FDA04-A0A5-4A14-877A-B5ECBA1233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0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FDA04-A0A5-4A14-877A-B5ECBA1233B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58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FDA04-A0A5-4A14-877A-B5ECBA1233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77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FDA04-A0A5-4A14-877A-B5ECBA1233B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336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FDA04-A0A5-4A14-877A-B5ECBA1233B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945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Jimmy Newland and Adam LaMee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FDA04-A0A5-4A14-877A-B5ECBA1233B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60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7540-3768-4345-B8CF-C45030F87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9CBDA-7C19-4A03-A3F1-3B9388B91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93BCE-281C-47E7-B9F8-6F12331D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D7A8-409E-4298-8491-50E3B2BCEEF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D750B-4928-4239-9B63-D25F4436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9D21D-1496-41C2-9D21-6D367B96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7C90-3841-40F3-8943-94DC60152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29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023B-83EC-41B6-9941-7BB85A49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C6E40-8EF2-46C4-8CAA-13E8A8471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61B4C-162D-417A-868E-CA843396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D7A8-409E-4298-8491-50E3B2BCEEF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8B44-3703-4459-B4E0-508D73BE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085C-3696-42E3-930B-30E18C8C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7C90-3841-40F3-8943-94DC60152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99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47A6A-5D20-4990-8CE6-D8A6C963C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3ED7C-47F8-45BC-967E-7A0F21508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F8755-9240-4183-982E-9E6A6077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D7A8-409E-4298-8491-50E3B2BCEEF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70BFD-066C-4D86-8CBF-F255AE2F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3506-13B0-4CBD-865D-5F9FF476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7C90-3841-40F3-8943-94DC60152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12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85E9-3C80-44E0-8374-C8154AF0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D0D7-4F2D-4BEA-ACA2-1A3121B79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DBDE1-665D-46CB-B9D4-936E0E93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D7A8-409E-4298-8491-50E3B2BCEEF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B2EC8-DF57-4079-8BDE-0A1CD430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CE521-E7EB-4562-8F47-4F0EFF47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7C90-3841-40F3-8943-94DC60152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0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E945-0CB8-459A-9756-934D5CDD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CF89A-70E8-4CB3-BD09-FEB66656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21EE-E0EF-4201-B3BB-02479783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D7A8-409E-4298-8491-50E3B2BCEEF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7832D-6C96-437D-9059-DE757E83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AE3AE-B740-44F3-B76C-EF0F4641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7C90-3841-40F3-8943-94DC60152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31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0CB3-0BC1-467C-B44F-FF76CFE9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0A8E-DABF-4E86-9398-6A3FA17C9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5F569-9910-44A8-8FAF-12538CCBA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6C260-DDA9-4695-908A-285CF985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D7A8-409E-4298-8491-50E3B2BCEEF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E9930-3BEC-43C3-B9D2-D183250C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4B436-E25C-44D9-ACE9-1EFECDE0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7C90-3841-40F3-8943-94DC60152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19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EB3D-8F6C-47DF-B69B-484E8C18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1037B-A48F-474D-825D-71962F21E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FBB46-76A5-4E54-AC8B-3A1695072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8DD98-F252-42EB-83A1-11A18D9E8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BDA57-BAF4-4550-874E-8423EDC21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0E0E9-CBBF-4359-AFD3-21273265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D7A8-409E-4298-8491-50E3B2BCEEF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EB4AB-F44F-41AF-91CE-358D638A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C3035-AD40-453E-BD35-0856B4C4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7C90-3841-40F3-8943-94DC60152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90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B579-259E-4D05-8F90-88FD7C62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D39C6-0630-4D45-A954-D7F5CC70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D7A8-409E-4298-8491-50E3B2BCEEF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23860-3496-4F20-891B-BD162923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7E3A5-D635-43DB-BBC5-90404A66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7C90-3841-40F3-8943-94DC60152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71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39D1D-258F-4B2A-96C6-4DA34F7F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D7A8-409E-4298-8491-50E3B2BCEEF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832C8-BC90-4EE4-838B-DF9A1550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10E33-6AC9-47FB-AD9E-7AE65E08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7C90-3841-40F3-8943-94DC60152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45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D0AA-453D-4413-A8AB-F18894DC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61FA3-600F-4259-B3D0-1E2846439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CF7-3B94-4AE4-AEFF-8D94B3271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C13A8-71EA-4059-9722-5365A47E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D7A8-409E-4298-8491-50E3B2BCEEF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8CD3D-168C-4522-9D7E-E427D989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93FA5-F061-464E-B8FE-AEC87512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7C90-3841-40F3-8943-94DC60152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37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86B9-1F1F-4D2D-8EE5-411EF2D3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43FB8-64C5-4324-B489-1ABF3FDB0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3C8CB-ABBE-4B13-9FBD-ABD74B928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32D6D-3CDC-4774-A33F-95D9F9AC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D7A8-409E-4298-8491-50E3B2BCEEF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70BB-2DD8-4EA7-A342-E26217C4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780A2-D8AF-430C-B2D4-DDBC22ED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7C90-3841-40F3-8943-94DC60152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45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F9312-9597-4751-9D48-63B8CD60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4A1DB-9EE4-4202-8A63-22419136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E9EF-C99F-4185-A120-5C54F470F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AD7A8-409E-4298-8491-50E3B2BCEEFA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8CB64-9ABB-4F30-9B64-D33F93201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00F4E-716F-4683-AB17-B573F5D02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7C90-3841-40F3-8943-94DC60152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ter.im/Astronomy-Python-Notebooks/" TargetMode="External"/><Relationship Id="rId4" Type="http://schemas.openxmlformats.org/officeDocument/2006/relationships/hyperlink" Target="mailto:astrodimitrios@gmail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f8Sg-cgLNubyCM5Em8eDZ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stroDimitrios/Astrono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jupyter-notebook.readthedocs.io/en/stable/notebook.html" TargetMode="External"/><Relationship Id="rId4" Type="http://schemas.openxmlformats.org/officeDocument/2006/relationships/hyperlink" Target="https://jupyter.org/tr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mybinder.org/v2/gh/DimitriosAstro/Astronomy/master?filepath=Cod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github.com/astroDimitrios/Astronomy/tree/master/Code/AstPy-10%20Planetary%20Atmosphe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8973-549F-4079-A915-5A621554E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055"/>
            <a:ext cx="9144000" cy="2387600"/>
          </a:xfrm>
        </p:spPr>
        <p:txBody>
          <a:bodyPr/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Teaching Astronomy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69640-9F41-4494-886C-E287F321E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83730"/>
            <a:ext cx="9144000" cy="1655762"/>
          </a:xfrm>
        </p:spPr>
        <p:txBody>
          <a:bodyPr/>
          <a:lstStyle/>
          <a:p>
            <a:r>
              <a:rPr lang="en-GB" dirty="0"/>
              <a:t>Using coding activities to teach astronomy</a:t>
            </a:r>
          </a:p>
          <a:p>
            <a:r>
              <a:rPr lang="en-GB" dirty="0"/>
              <a:t>Dimitrios Theodorakis</a:t>
            </a: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C5D26C5B-83CC-4EE9-A600-AADDB884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68350" y="-52694"/>
            <a:ext cx="4436301" cy="95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64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ight&#10;&#10;Description automatically generated">
            <a:extLst>
              <a:ext uri="{FF2B5EF4-FFF2-40B4-BE49-F238E27FC236}">
                <a16:creationId xmlns:a16="http://schemas.microsoft.com/office/drawing/2014/main" id="{6078276F-1D97-4BB7-A8C3-FB2460EE9C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7" t="68346" r="9649"/>
          <a:stretch/>
        </p:blipFill>
        <p:spPr>
          <a:xfrm rot="3293304">
            <a:off x="-135097" y="-666891"/>
            <a:ext cx="2526644" cy="30151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9ACF14-3CC1-457E-87A1-E7C9706D400A}"/>
              </a:ext>
            </a:extLst>
          </p:cNvPr>
          <p:cNvSpPr txBox="1"/>
          <p:nvPr/>
        </p:nvSpPr>
        <p:spPr>
          <a:xfrm>
            <a:off x="2552412" y="478350"/>
            <a:ext cx="8603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haroni" panose="02010803020104030203" pitchFamily="2" charset="-79"/>
                <a:cs typeface="Aharoni" panose="02010803020104030203" pitchFamily="2" charset="-79"/>
              </a:rPr>
              <a:t>Where next?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E0CF4B-2677-4556-B522-490B02C679E3}"/>
              </a:ext>
            </a:extLst>
          </p:cNvPr>
          <p:cNvSpPr txBox="1"/>
          <p:nvPr/>
        </p:nvSpPr>
        <p:spPr>
          <a:xfrm>
            <a:off x="2552412" y="1890794"/>
            <a:ext cx="84328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 will continue to make more notebooks! (+improve old ones)</a:t>
            </a:r>
          </a:p>
          <a:p>
            <a:endParaRPr lang="en-GB" sz="2400" dirty="0"/>
          </a:p>
          <a:p>
            <a:r>
              <a:rPr lang="en-GB" sz="2400" b="1" dirty="0"/>
              <a:t>It would be great if this became a community project!</a:t>
            </a:r>
          </a:p>
          <a:p>
            <a:endParaRPr lang="en-GB" sz="2400" dirty="0"/>
          </a:p>
          <a:p>
            <a:r>
              <a:rPr lang="en-GB" sz="2400" dirty="0"/>
              <a:t>Be sure to email – </a:t>
            </a:r>
            <a:r>
              <a:rPr lang="en-GB" sz="2400" dirty="0">
                <a:hlinkClick r:id="rId4"/>
              </a:rPr>
              <a:t>astrodimitrios@gmail.com</a:t>
            </a:r>
            <a:endParaRPr lang="en-GB" sz="2400" dirty="0"/>
          </a:p>
          <a:p>
            <a:r>
              <a:rPr lang="en-GB" sz="2400" dirty="0"/>
              <a:t>or join our </a:t>
            </a:r>
            <a:r>
              <a:rPr lang="en-GB" sz="2400" dirty="0" err="1"/>
              <a:t>gitter</a:t>
            </a:r>
            <a:r>
              <a:rPr lang="en-GB" sz="2400" dirty="0"/>
              <a:t> - </a:t>
            </a:r>
            <a:r>
              <a:rPr lang="en-GB" sz="2400" dirty="0">
                <a:hlinkClick r:id="rId5"/>
              </a:rPr>
              <a:t>https://gitter.im/Astronomy-Python-Notebooks/</a:t>
            </a:r>
            <a:r>
              <a:rPr lang="en-GB" sz="2400" dirty="0"/>
              <a:t> if you’re interested in:</a:t>
            </a:r>
          </a:p>
          <a:p>
            <a:endParaRPr lang="en-GB" sz="2400" dirty="0"/>
          </a:p>
          <a:p>
            <a:pPr marL="285750" indent="-285750">
              <a:buFontTx/>
              <a:buChar char="-"/>
            </a:pPr>
            <a:r>
              <a:rPr lang="en-GB" sz="2400" dirty="0"/>
              <a:t>Making notebooks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Using/testing notebooks in your classroom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Translating notebooks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Want to chat about astronomy and python!</a:t>
            </a:r>
          </a:p>
        </p:txBody>
      </p:sp>
    </p:spTree>
    <p:extLst>
      <p:ext uri="{BB962C8B-B14F-4D97-AF65-F5344CB8AC3E}">
        <p14:creationId xmlns:p14="http://schemas.microsoft.com/office/powerpoint/2010/main" val="145329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C5D26C5B-83CC-4EE9-A600-AADDB884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68350" y="-52694"/>
            <a:ext cx="4436301" cy="952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728973-549F-4079-A915-5A621554E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055"/>
            <a:ext cx="9144000" cy="2387600"/>
          </a:xfrm>
        </p:spPr>
        <p:txBody>
          <a:bodyPr/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69640-9F41-4494-886C-E287F321E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7247" y="2608199"/>
            <a:ext cx="6017506" cy="1655762"/>
          </a:xfrm>
        </p:spPr>
        <p:txBody>
          <a:bodyPr/>
          <a:lstStyle/>
          <a:p>
            <a:r>
              <a:rPr lang="en-GB" dirty="0"/>
              <a:t>Thanks! Don’t forget to star my GitHub repo and follow me on Twitter and YouTube.</a:t>
            </a:r>
          </a:p>
        </p:txBody>
      </p:sp>
    </p:spTree>
    <p:extLst>
      <p:ext uri="{BB962C8B-B14F-4D97-AF65-F5344CB8AC3E}">
        <p14:creationId xmlns:p14="http://schemas.microsoft.com/office/powerpoint/2010/main" val="241659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ight&#10;&#10;Description automatically generated">
            <a:extLst>
              <a:ext uri="{FF2B5EF4-FFF2-40B4-BE49-F238E27FC236}">
                <a16:creationId xmlns:a16="http://schemas.microsoft.com/office/drawing/2014/main" id="{6078276F-1D97-4BB7-A8C3-FB2460EE9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7" t="68346" r="9649"/>
          <a:stretch/>
        </p:blipFill>
        <p:spPr>
          <a:xfrm rot="3293304">
            <a:off x="-135097" y="-666891"/>
            <a:ext cx="2526644" cy="30151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9ACF14-3CC1-457E-87A1-E7C9706D400A}"/>
              </a:ext>
            </a:extLst>
          </p:cNvPr>
          <p:cNvSpPr txBox="1"/>
          <p:nvPr/>
        </p:nvSpPr>
        <p:spPr>
          <a:xfrm>
            <a:off x="2552412" y="478350"/>
            <a:ext cx="8603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haroni" panose="02010803020104030203" pitchFamily="2" charset="-79"/>
                <a:cs typeface="Aharoni" panose="02010803020104030203" pitchFamily="2" charset="-79"/>
              </a:rPr>
              <a:t>Dimitrios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6C183-882D-42A5-A1E3-6D7286C57AE0}"/>
              </a:ext>
            </a:extLst>
          </p:cNvPr>
          <p:cNvSpPr txBox="1"/>
          <p:nvPr/>
        </p:nvSpPr>
        <p:spPr>
          <a:xfrm>
            <a:off x="2552412" y="2023268"/>
            <a:ext cx="8427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Teacher in the UK (RQT)</a:t>
            </a:r>
          </a:p>
          <a:p>
            <a:endParaRPr lang="en-GB" dirty="0"/>
          </a:p>
          <a:p>
            <a:r>
              <a:rPr lang="en-GB" dirty="0"/>
              <a:t>- General Science (Physics Specialism)</a:t>
            </a:r>
          </a:p>
          <a:p>
            <a:endParaRPr lang="en-GB" dirty="0"/>
          </a:p>
          <a:p>
            <a:r>
              <a:rPr lang="en-GB" dirty="0"/>
              <a:t>- Astronomy Module for BTEC Applied Science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E15FB-2EFC-4FC4-99F4-6B676CFA48A2}"/>
              </a:ext>
            </a:extLst>
          </p:cNvPr>
          <p:cNvSpPr txBox="1"/>
          <p:nvPr/>
        </p:nvSpPr>
        <p:spPr>
          <a:xfrm>
            <a:off x="537457" y="4279443"/>
            <a:ext cx="113616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@</a:t>
            </a:r>
            <a:r>
              <a:rPr lang="en-GB" sz="2800" dirty="0" err="1"/>
              <a:t>AstroDimitrios</a:t>
            </a:r>
            <a:r>
              <a:rPr lang="en-GB" sz="2800" dirty="0"/>
              <a:t>                astrodimitrios.github.io</a:t>
            </a:r>
          </a:p>
          <a:p>
            <a:pPr algn="ctr"/>
            <a:r>
              <a:rPr lang="en-GB" sz="2800" dirty="0">
                <a:hlinkClick r:id="rId3"/>
              </a:rPr>
              <a:t>https://www.youtube.com/channel/UCf8Sg-cgLNubyCM5Em8eDZg/</a:t>
            </a:r>
            <a:r>
              <a:rPr lang="en-GB" sz="2800" dirty="0"/>
              <a:t>              </a:t>
            </a:r>
            <a:r>
              <a:rPr lang="en-GB" sz="2800" dirty="0">
                <a:hlinkClick r:id="rId4"/>
              </a:rPr>
              <a:t>https://github.com/astroDimitrios/Astronomy</a:t>
            </a:r>
            <a:endParaRPr lang="en-GB" sz="2800" dirty="0"/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astrodimitrios@gmail.com</a:t>
            </a:r>
          </a:p>
        </p:txBody>
      </p:sp>
    </p:spTree>
    <p:extLst>
      <p:ext uri="{BB962C8B-B14F-4D97-AF65-F5344CB8AC3E}">
        <p14:creationId xmlns:p14="http://schemas.microsoft.com/office/powerpoint/2010/main" val="24745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ight&#10;&#10;Description automatically generated">
            <a:extLst>
              <a:ext uri="{FF2B5EF4-FFF2-40B4-BE49-F238E27FC236}">
                <a16:creationId xmlns:a16="http://schemas.microsoft.com/office/drawing/2014/main" id="{6078276F-1D97-4BB7-A8C3-FB2460EE9C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7" t="68346" r="9649"/>
          <a:stretch/>
        </p:blipFill>
        <p:spPr>
          <a:xfrm rot="3293304">
            <a:off x="-135097" y="-666891"/>
            <a:ext cx="2526644" cy="30151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9ACF14-3CC1-457E-87A1-E7C9706D400A}"/>
              </a:ext>
            </a:extLst>
          </p:cNvPr>
          <p:cNvSpPr txBox="1"/>
          <p:nvPr/>
        </p:nvSpPr>
        <p:spPr>
          <a:xfrm>
            <a:off x="2552412" y="478350"/>
            <a:ext cx="8603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haroni" panose="02010803020104030203" pitchFamily="2" charset="-79"/>
                <a:cs typeface="Aharoni" panose="02010803020104030203" pitchFamily="2" charset="-79"/>
              </a:rPr>
              <a:t>Teaching with Notebooks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6C183-882D-42A5-A1E3-6D7286C57AE0}"/>
              </a:ext>
            </a:extLst>
          </p:cNvPr>
          <p:cNvSpPr txBox="1"/>
          <p:nvPr/>
        </p:nvSpPr>
        <p:spPr>
          <a:xfrm>
            <a:off x="655419" y="2939904"/>
            <a:ext cx="84270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Online</a:t>
            </a:r>
            <a:r>
              <a:rPr lang="en-GB" dirty="0"/>
              <a:t> – suitable for virtual learning</a:t>
            </a:r>
          </a:p>
          <a:p>
            <a:endParaRPr lang="en-GB" dirty="0"/>
          </a:p>
          <a:p>
            <a:r>
              <a:rPr lang="en-GB" b="1" dirty="0"/>
              <a:t>Free</a:t>
            </a:r>
            <a:r>
              <a:rPr lang="en-GB" dirty="0"/>
              <a:t> – open source software and activities</a:t>
            </a:r>
          </a:p>
          <a:p>
            <a:endParaRPr lang="en-GB" dirty="0"/>
          </a:p>
          <a:p>
            <a:r>
              <a:rPr lang="en-GB" dirty="0"/>
              <a:t>Integrates a </a:t>
            </a:r>
            <a:r>
              <a:rPr lang="en-GB" b="1" dirty="0"/>
              <a:t>new skill </a:t>
            </a:r>
            <a:r>
              <a:rPr lang="en-GB" dirty="0"/>
              <a:t>into students learning</a:t>
            </a:r>
          </a:p>
          <a:p>
            <a:endParaRPr lang="en-GB" dirty="0"/>
          </a:p>
          <a:p>
            <a:r>
              <a:rPr lang="en-GB" dirty="0"/>
              <a:t>Provides </a:t>
            </a:r>
            <a:r>
              <a:rPr lang="en-GB" b="1" dirty="0"/>
              <a:t>interactivity</a:t>
            </a:r>
            <a:r>
              <a:rPr lang="en-GB" dirty="0"/>
              <a:t> where no standard physical activity exists</a:t>
            </a:r>
          </a:p>
          <a:p>
            <a:endParaRPr lang="en-GB" dirty="0"/>
          </a:p>
          <a:p>
            <a:r>
              <a:rPr lang="en-GB" dirty="0"/>
              <a:t>Brings </a:t>
            </a:r>
            <a:r>
              <a:rPr lang="en-GB" b="1" dirty="0"/>
              <a:t>astronomical data </a:t>
            </a:r>
            <a:r>
              <a:rPr lang="en-GB" dirty="0"/>
              <a:t>into the classroom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362909-C760-4FD2-B7A6-F3B55C956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916" y="2202025"/>
            <a:ext cx="4597606" cy="402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8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ight&#10;&#10;Description automatically generated">
            <a:extLst>
              <a:ext uri="{FF2B5EF4-FFF2-40B4-BE49-F238E27FC236}">
                <a16:creationId xmlns:a16="http://schemas.microsoft.com/office/drawing/2014/main" id="{6078276F-1D97-4BB7-A8C3-FB2460EE9C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7" t="68346" r="9649"/>
          <a:stretch/>
        </p:blipFill>
        <p:spPr>
          <a:xfrm rot="3293304">
            <a:off x="-135097" y="-666891"/>
            <a:ext cx="2526644" cy="30151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9ACF14-3CC1-457E-87A1-E7C9706D400A}"/>
              </a:ext>
            </a:extLst>
          </p:cNvPr>
          <p:cNvSpPr txBox="1"/>
          <p:nvPr/>
        </p:nvSpPr>
        <p:spPr>
          <a:xfrm>
            <a:off x="2552412" y="478350"/>
            <a:ext cx="8603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en-GB" sz="5400" dirty="0" err="1">
                <a:latin typeface="Aharoni" panose="02010803020104030203" pitchFamily="2" charset="-79"/>
                <a:cs typeface="Aharoni" panose="02010803020104030203" pitchFamily="2" charset="-79"/>
              </a:rPr>
              <a:t>Jupyter</a:t>
            </a:r>
            <a:r>
              <a:rPr lang="en-GB" sz="5400" dirty="0">
                <a:latin typeface="Aharoni" panose="02010803020104030203" pitchFamily="2" charset="-79"/>
                <a:cs typeface="Aharoni" panose="02010803020104030203" pitchFamily="2" charset="-79"/>
              </a:rPr>
              <a:t> Notebook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6C183-882D-42A5-A1E3-6D7286C57AE0}"/>
              </a:ext>
            </a:extLst>
          </p:cNvPr>
          <p:cNvSpPr txBox="1"/>
          <p:nvPr/>
        </p:nvSpPr>
        <p:spPr>
          <a:xfrm>
            <a:off x="599626" y="2686331"/>
            <a:ext cx="84270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Jupyter</a:t>
            </a:r>
            <a:r>
              <a:rPr lang="en-GB" dirty="0"/>
              <a:t> – Interactive data science online and in many languages</a:t>
            </a:r>
          </a:p>
          <a:p>
            <a:endParaRPr lang="en-GB" dirty="0"/>
          </a:p>
          <a:p>
            <a:r>
              <a:rPr lang="en-GB" dirty="0"/>
              <a:t>My notebooks are in </a:t>
            </a:r>
            <a:r>
              <a:rPr lang="en-GB" b="1" dirty="0"/>
              <a:t>Python 3 </a:t>
            </a:r>
            <a:r>
              <a:rPr lang="en-GB" dirty="0"/>
              <a:t>– widely used by astronomers</a:t>
            </a:r>
          </a:p>
          <a:p>
            <a:endParaRPr lang="en-GB" dirty="0"/>
          </a:p>
          <a:p>
            <a:r>
              <a:rPr lang="en-GB" dirty="0"/>
              <a:t>Support for the </a:t>
            </a:r>
            <a:r>
              <a:rPr lang="en-GB" b="1" dirty="0"/>
              <a:t>Markdown</a:t>
            </a:r>
            <a:r>
              <a:rPr lang="en-GB" dirty="0"/>
              <a:t> </a:t>
            </a:r>
            <a:r>
              <a:rPr lang="en-GB" dirty="0" err="1"/>
              <a:t>markup</a:t>
            </a:r>
            <a:r>
              <a:rPr lang="en-GB" dirty="0"/>
              <a:t> language, </a:t>
            </a:r>
            <a:r>
              <a:rPr lang="en-GB" b="1" dirty="0"/>
              <a:t>LaTeX</a:t>
            </a:r>
            <a:r>
              <a:rPr lang="en-GB" dirty="0"/>
              <a:t>, and </a:t>
            </a:r>
            <a:r>
              <a:rPr lang="en-GB" b="1" dirty="0"/>
              <a:t>Html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Can be run </a:t>
            </a:r>
            <a:r>
              <a:rPr lang="en-GB" b="1" dirty="0"/>
              <a:t>free online: </a:t>
            </a:r>
            <a:r>
              <a:rPr lang="en-GB" dirty="0">
                <a:hlinkClick r:id="rId4"/>
              </a:rPr>
              <a:t>https://jupyter.org/try</a:t>
            </a:r>
            <a:endParaRPr lang="en-GB" dirty="0"/>
          </a:p>
          <a:p>
            <a:r>
              <a:rPr lang="en-GB" dirty="0"/>
              <a:t>Or through Google with </a:t>
            </a:r>
            <a:r>
              <a:rPr lang="en-GB" dirty="0" err="1"/>
              <a:t>Colab</a:t>
            </a:r>
            <a:r>
              <a:rPr lang="en-GB" dirty="0"/>
              <a:t> or Microsoft with </a:t>
            </a:r>
            <a:r>
              <a:rPr lang="en-GB" dirty="0" err="1"/>
              <a:t>Codespaces</a:t>
            </a:r>
            <a:endParaRPr lang="en-GB" dirty="0"/>
          </a:p>
          <a:p>
            <a:endParaRPr lang="en-GB" dirty="0"/>
          </a:p>
          <a:p>
            <a:r>
              <a:rPr lang="en-GB" dirty="0"/>
              <a:t>Docs:</a:t>
            </a:r>
          </a:p>
          <a:p>
            <a:r>
              <a:rPr lang="en-GB" dirty="0">
                <a:hlinkClick r:id="rId5"/>
              </a:rPr>
              <a:t>https://jupyter-notebook.readthedocs.io/en/stable/notebook.html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99968-D7AE-4B0A-A566-65B59312C6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6916" y="2202025"/>
            <a:ext cx="4597606" cy="402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8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ight&#10;&#10;Description automatically generated">
            <a:extLst>
              <a:ext uri="{FF2B5EF4-FFF2-40B4-BE49-F238E27FC236}">
                <a16:creationId xmlns:a16="http://schemas.microsoft.com/office/drawing/2014/main" id="{6078276F-1D97-4BB7-A8C3-FB2460EE9C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7" t="68346" r="9649"/>
          <a:stretch/>
        </p:blipFill>
        <p:spPr>
          <a:xfrm rot="3293304">
            <a:off x="-135097" y="-666891"/>
            <a:ext cx="2526644" cy="30151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9ACF14-3CC1-457E-87A1-E7C9706D400A}"/>
              </a:ext>
            </a:extLst>
          </p:cNvPr>
          <p:cNvSpPr txBox="1"/>
          <p:nvPr/>
        </p:nvSpPr>
        <p:spPr>
          <a:xfrm>
            <a:off x="2552412" y="478350"/>
            <a:ext cx="8603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haroni" panose="02010803020104030203" pitchFamily="2" charset="-79"/>
                <a:cs typeface="Aharoni" panose="02010803020104030203" pitchFamily="2" charset="-79"/>
              </a:rPr>
              <a:t>My</a:t>
            </a:r>
          </a:p>
          <a:p>
            <a:r>
              <a:rPr lang="en-GB" sz="5400" dirty="0">
                <a:latin typeface="Aharoni" panose="02010803020104030203" pitchFamily="2" charset="-79"/>
                <a:cs typeface="Aharoni" panose="02010803020104030203" pitchFamily="2" charset="-79"/>
              </a:rPr>
              <a:t>Notebooks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6C183-882D-42A5-A1E3-6D7286C57AE0}"/>
              </a:ext>
            </a:extLst>
          </p:cNvPr>
          <p:cNvSpPr txBox="1"/>
          <p:nvPr/>
        </p:nvSpPr>
        <p:spPr>
          <a:xfrm>
            <a:off x="421554" y="2469354"/>
            <a:ext cx="6397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intro activities (</a:t>
            </a:r>
            <a:r>
              <a:rPr lang="en-GB" b="1" dirty="0"/>
              <a:t>1</a:t>
            </a:r>
            <a:r>
              <a:rPr lang="en-GB" dirty="0"/>
              <a:t>&amp;</a:t>
            </a:r>
            <a:r>
              <a:rPr lang="en-GB" b="1" dirty="0"/>
              <a:t>2</a:t>
            </a:r>
            <a:r>
              <a:rPr lang="en-GB" dirty="0"/>
              <a:t>)</a:t>
            </a:r>
          </a:p>
          <a:p>
            <a:endParaRPr lang="en-GB" b="1" dirty="0"/>
          </a:p>
          <a:p>
            <a:r>
              <a:rPr lang="en-GB" b="1" dirty="0"/>
              <a:t>12 </a:t>
            </a:r>
            <a:r>
              <a:rPr lang="en-GB" dirty="0"/>
              <a:t>main activities</a:t>
            </a:r>
          </a:p>
          <a:p>
            <a:endParaRPr lang="en-GB" dirty="0"/>
          </a:p>
          <a:p>
            <a:r>
              <a:rPr lang="en-GB" dirty="0"/>
              <a:t>Some focus solely on visualisation and others just maths – most are a mix. Teacher version includes answers.</a:t>
            </a:r>
          </a:p>
          <a:p>
            <a:endParaRPr lang="en-GB" dirty="0"/>
          </a:p>
          <a:p>
            <a:r>
              <a:rPr lang="en-GB" b="1" dirty="0"/>
              <a:t>1.5 – 2 hours each</a:t>
            </a:r>
          </a:p>
          <a:p>
            <a:endParaRPr lang="en-GB" b="1" dirty="0"/>
          </a:p>
          <a:p>
            <a:r>
              <a:rPr lang="en-GB" dirty="0"/>
              <a:t>(</a:t>
            </a:r>
            <a:r>
              <a:rPr lang="en-GB" b="1" dirty="0"/>
              <a:t>+3 </a:t>
            </a:r>
            <a:r>
              <a:rPr lang="en-GB" dirty="0"/>
              <a:t>coding challenges)</a:t>
            </a:r>
          </a:p>
          <a:p>
            <a:endParaRPr lang="en-GB" dirty="0"/>
          </a:p>
          <a:p>
            <a:r>
              <a:rPr lang="en-GB" dirty="0"/>
              <a:t>Can all be seen in </a:t>
            </a:r>
            <a:r>
              <a:rPr lang="en-GB" b="1" dirty="0"/>
              <a:t>Binder</a:t>
            </a:r>
            <a:r>
              <a:rPr lang="en-GB" dirty="0"/>
              <a:t>:</a:t>
            </a:r>
          </a:p>
          <a:p>
            <a:r>
              <a:rPr lang="en-GB" dirty="0">
                <a:hlinkClick r:id="rId4"/>
              </a:rPr>
              <a:t>https://mybinder.org/v2/gh/DimitriosAstro/Astronomy/master?filepath=Code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F8AE60-10CF-4D06-83D0-615E6E8AF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681" y="368859"/>
            <a:ext cx="5352856" cy="627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2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B2E762-AFA8-421F-A987-C605DE1A5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814" y="1533957"/>
            <a:ext cx="5579475" cy="4881137"/>
          </a:xfrm>
          <a:prstGeom prst="rect">
            <a:avLst/>
          </a:prstGeom>
        </p:spPr>
      </p:pic>
      <p:pic>
        <p:nvPicPr>
          <p:cNvPr id="2" name="Picture 1" descr="A picture containing light&#10;&#10;Description automatically generated">
            <a:extLst>
              <a:ext uri="{FF2B5EF4-FFF2-40B4-BE49-F238E27FC236}">
                <a16:creationId xmlns:a16="http://schemas.microsoft.com/office/drawing/2014/main" id="{6078276F-1D97-4BB7-A8C3-FB2460EE9C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7" t="68346" r="9649"/>
          <a:stretch/>
        </p:blipFill>
        <p:spPr>
          <a:xfrm rot="3293304">
            <a:off x="-135097" y="-666891"/>
            <a:ext cx="2526644" cy="30151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9ACF14-3CC1-457E-87A1-E7C9706D400A}"/>
              </a:ext>
            </a:extLst>
          </p:cNvPr>
          <p:cNvSpPr txBox="1"/>
          <p:nvPr/>
        </p:nvSpPr>
        <p:spPr>
          <a:xfrm>
            <a:off x="2552412" y="478350"/>
            <a:ext cx="8603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haroni" panose="02010803020104030203" pitchFamily="2" charset="-79"/>
                <a:cs typeface="Aharoni" panose="02010803020104030203" pitchFamily="2" charset="-79"/>
              </a:rPr>
              <a:t>Example Notebook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EA8A2E-5785-44FA-B439-5C2C571C8217}"/>
              </a:ext>
            </a:extLst>
          </p:cNvPr>
          <p:cNvCxnSpPr>
            <a:cxnSpLocks/>
          </p:cNvCxnSpPr>
          <p:nvPr/>
        </p:nvCxnSpPr>
        <p:spPr>
          <a:xfrm flipV="1">
            <a:off x="2070574" y="3325885"/>
            <a:ext cx="1232463" cy="204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5938C3-4C20-48A5-8EE3-76F90DAFD8C6}"/>
              </a:ext>
            </a:extLst>
          </p:cNvPr>
          <p:cNvSpPr txBox="1"/>
          <p:nvPr/>
        </p:nvSpPr>
        <p:spPr>
          <a:xfrm>
            <a:off x="309966" y="2774197"/>
            <a:ext cx="1624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activities start with the </a:t>
            </a:r>
            <a:r>
              <a:rPr lang="en-GB" b="1" dirty="0"/>
              <a:t>AIM</a:t>
            </a:r>
            <a:r>
              <a:rPr lang="en-GB" dirty="0"/>
              <a:t> and some </a:t>
            </a:r>
            <a:r>
              <a:rPr lang="en-GB" b="1" dirty="0"/>
              <a:t>Predictions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D1FAF-687D-482B-885E-2CB707B002DC}"/>
              </a:ext>
            </a:extLst>
          </p:cNvPr>
          <p:cNvSpPr txBox="1"/>
          <p:nvPr/>
        </p:nvSpPr>
        <p:spPr>
          <a:xfrm>
            <a:off x="10077515" y="2725721"/>
            <a:ext cx="1624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Most activities have some requirements to import first</a:t>
            </a:r>
            <a:endParaRPr lang="en-GB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79CECE-C837-4E9F-8238-219DF2F459EF}"/>
              </a:ext>
            </a:extLst>
          </p:cNvPr>
          <p:cNvCxnSpPr>
            <a:cxnSpLocks/>
          </p:cNvCxnSpPr>
          <p:nvPr/>
        </p:nvCxnSpPr>
        <p:spPr>
          <a:xfrm flipH="1" flipV="1">
            <a:off x="6854248" y="2774197"/>
            <a:ext cx="2959279" cy="600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8AEBE8-BE61-43EF-A1B1-8F2280ABEF8A}"/>
              </a:ext>
            </a:extLst>
          </p:cNvPr>
          <p:cNvCxnSpPr>
            <a:cxnSpLocks/>
          </p:cNvCxnSpPr>
          <p:nvPr/>
        </p:nvCxnSpPr>
        <p:spPr>
          <a:xfrm flipH="1">
            <a:off x="7570190" y="5520812"/>
            <a:ext cx="1717212" cy="99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BC2F3F-7DD9-47D7-BFCD-CED02800DF7F}"/>
              </a:ext>
            </a:extLst>
          </p:cNvPr>
          <p:cNvSpPr txBox="1"/>
          <p:nvPr/>
        </p:nvSpPr>
        <p:spPr>
          <a:xfrm>
            <a:off x="9531863" y="4924076"/>
            <a:ext cx="162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Activity starts at </a:t>
            </a:r>
            <a:r>
              <a:rPr lang="en-GB" b="1" dirty="0"/>
              <a:t>Let’s go:</a:t>
            </a:r>
          </a:p>
        </p:txBody>
      </p:sp>
    </p:spTree>
    <p:extLst>
      <p:ext uri="{BB962C8B-B14F-4D97-AF65-F5344CB8AC3E}">
        <p14:creationId xmlns:p14="http://schemas.microsoft.com/office/powerpoint/2010/main" val="83126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D4E3C9-7D27-42D4-BA7E-2BBFDA6105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09" t="52656" r="34849" b="4044"/>
          <a:stretch/>
        </p:blipFill>
        <p:spPr>
          <a:xfrm>
            <a:off x="3460254" y="1664643"/>
            <a:ext cx="5271491" cy="4990204"/>
          </a:xfrm>
          <a:prstGeom prst="rect">
            <a:avLst/>
          </a:prstGeom>
        </p:spPr>
      </p:pic>
      <p:pic>
        <p:nvPicPr>
          <p:cNvPr id="2" name="Picture 1" descr="A picture containing light&#10;&#10;Description automatically generated">
            <a:extLst>
              <a:ext uri="{FF2B5EF4-FFF2-40B4-BE49-F238E27FC236}">
                <a16:creationId xmlns:a16="http://schemas.microsoft.com/office/drawing/2014/main" id="{6078276F-1D97-4BB7-A8C3-FB2460EE9C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7" t="68346" r="9649"/>
          <a:stretch/>
        </p:blipFill>
        <p:spPr>
          <a:xfrm rot="3293304">
            <a:off x="-135097" y="-666891"/>
            <a:ext cx="2526644" cy="30151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9ACF14-3CC1-457E-87A1-E7C9706D400A}"/>
              </a:ext>
            </a:extLst>
          </p:cNvPr>
          <p:cNvSpPr txBox="1"/>
          <p:nvPr/>
        </p:nvSpPr>
        <p:spPr>
          <a:xfrm>
            <a:off x="2552412" y="478350"/>
            <a:ext cx="8603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haroni" panose="02010803020104030203" pitchFamily="2" charset="-79"/>
                <a:cs typeface="Aharoni" panose="02010803020104030203" pitchFamily="2" charset="-79"/>
              </a:rPr>
              <a:t>Example Notebook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EA8A2E-5785-44FA-B439-5C2C571C8217}"/>
              </a:ext>
            </a:extLst>
          </p:cNvPr>
          <p:cNvCxnSpPr>
            <a:cxnSpLocks/>
          </p:cNvCxnSpPr>
          <p:nvPr/>
        </p:nvCxnSpPr>
        <p:spPr>
          <a:xfrm>
            <a:off x="3062465" y="3301139"/>
            <a:ext cx="1122077" cy="1112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5938C3-4C20-48A5-8EE3-76F90DAFD8C6}"/>
              </a:ext>
            </a:extLst>
          </p:cNvPr>
          <p:cNvSpPr txBox="1"/>
          <p:nvPr/>
        </p:nvSpPr>
        <p:spPr>
          <a:xfrm>
            <a:off x="946015" y="2424214"/>
            <a:ext cx="1971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 Comments often with suggestions on where to go next for more info</a:t>
            </a:r>
            <a:endParaRPr lang="en-GB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D1FAF-687D-482B-885E-2CB707B002DC}"/>
              </a:ext>
            </a:extLst>
          </p:cNvPr>
          <p:cNvSpPr txBox="1"/>
          <p:nvPr/>
        </p:nvSpPr>
        <p:spPr>
          <a:xfrm>
            <a:off x="9941129" y="3301139"/>
            <a:ext cx="1921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Challenge activity suggestions</a:t>
            </a:r>
          </a:p>
          <a:p>
            <a:endParaRPr lang="en-GB" b="1" dirty="0"/>
          </a:p>
          <a:p>
            <a:r>
              <a:rPr lang="en-GB" b="1" dirty="0"/>
              <a:t>Could be used as an assessment</a:t>
            </a:r>
          </a:p>
          <a:p>
            <a:endParaRPr lang="en-GB" b="1" dirty="0"/>
          </a:p>
          <a:p>
            <a:r>
              <a:rPr lang="en-GB" dirty="0"/>
              <a:t>Easy to hard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79CECE-C837-4E9F-8238-219DF2F459EF}"/>
              </a:ext>
            </a:extLst>
          </p:cNvPr>
          <p:cNvCxnSpPr>
            <a:cxnSpLocks/>
          </p:cNvCxnSpPr>
          <p:nvPr/>
        </p:nvCxnSpPr>
        <p:spPr>
          <a:xfrm flipH="1">
            <a:off x="7408912" y="4497608"/>
            <a:ext cx="2286828" cy="448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8AEBE8-BE61-43EF-A1B1-8F2280ABEF8A}"/>
              </a:ext>
            </a:extLst>
          </p:cNvPr>
          <p:cNvCxnSpPr>
            <a:cxnSpLocks/>
          </p:cNvCxnSpPr>
          <p:nvPr/>
        </p:nvCxnSpPr>
        <p:spPr>
          <a:xfrm>
            <a:off x="2917813" y="5451818"/>
            <a:ext cx="109934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BC2F3F-7DD9-47D7-BFCD-CED02800DF7F}"/>
              </a:ext>
            </a:extLst>
          </p:cNvPr>
          <p:cNvSpPr txBox="1"/>
          <p:nvPr/>
        </p:nvSpPr>
        <p:spPr>
          <a:xfrm>
            <a:off x="982998" y="5128653"/>
            <a:ext cx="162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References and Resources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3890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ight&#10;&#10;Description automatically generated">
            <a:extLst>
              <a:ext uri="{FF2B5EF4-FFF2-40B4-BE49-F238E27FC236}">
                <a16:creationId xmlns:a16="http://schemas.microsoft.com/office/drawing/2014/main" id="{6078276F-1D97-4BB7-A8C3-FB2460EE9C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7" t="68346" r="9649"/>
          <a:stretch/>
        </p:blipFill>
        <p:spPr>
          <a:xfrm rot="3293304">
            <a:off x="-135097" y="-666891"/>
            <a:ext cx="2526644" cy="30151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9ACF14-3CC1-457E-87A1-E7C9706D400A}"/>
              </a:ext>
            </a:extLst>
          </p:cNvPr>
          <p:cNvSpPr txBox="1"/>
          <p:nvPr/>
        </p:nvSpPr>
        <p:spPr>
          <a:xfrm>
            <a:off x="2552412" y="478350"/>
            <a:ext cx="8603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haroni" panose="02010803020104030203" pitchFamily="2" charset="-79"/>
                <a:cs typeface="Aharoni" panose="02010803020104030203" pitchFamily="2" charset="-79"/>
              </a:rPr>
              <a:t>Improvements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E0CF4B-2677-4556-B522-490B02C679E3}"/>
              </a:ext>
            </a:extLst>
          </p:cNvPr>
          <p:cNvSpPr txBox="1"/>
          <p:nvPr/>
        </p:nvSpPr>
        <p:spPr>
          <a:xfrm>
            <a:off x="1913412" y="1970408"/>
            <a:ext cx="9242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Add space for students to write answers (make sure Q’s have numbers)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Place for student name and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Add contents at the top to make navigation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Add inline images using HTML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Difficulty rating for activities?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96A83-9E8D-4F75-A950-76075F974544}"/>
              </a:ext>
            </a:extLst>
          </p:cNvPr>
          <p:cNvSpPr txBox="1"/>
          <p:nvPr/>
        </p:nvSpPr>
        <p:spPr>
          <a:xfrm>
            <a:off x="502145" y="4116782"/>
            <a:ext cx="1136955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PLAN:</a:t>
            </a:r>
          </a:p>
          <a:p>
            <a:endParaRPr lang="en-GB" sz="2400" dirty="0"/>
          </a:p>
          <a:p>
            <a:pPr marL="285750" indent="-285750">
              <a:buFontTx/>
              <a:buChar char="-"/>
            </a:pPr>
            <a:r>
              <a:rPr lang="en-GB" sz="2400" dirty="0"/>
              <a:t>Example live notebook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How to upload the files I sent to jupyter.org/try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Breakout rooms so you can try one of the activities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Final 5-10 mins back to round up and ask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A7827-5014-4222-A631-20347FFE8688}"/>
              </a:ext>
            </a:extLst>
          </p:cNvPr>
          <p:cNvSpPr txBox="1"/>
          <p:nvPr/>
        </p:nvSpPr>
        <p:spPr>
          <a:xfrm>
            <a:off x="7462961" y="3763347"/>
            <a:ext cx="41552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4B3CE"/>
                </a:solidFill>
              </a:rPr>
              <a:t>All the activities you see today have been updated with these improvements!</a:t>
            </a:r>
          </a:p>
        </p:txBody>
      </p:sp>
    </p:spTree>
    <p:extLst>
      <p:ext uri="{BB962C8B-B14F-4D97-AF65-F5344CB8AC3E}">
        <p14:creationId xmlns:p14="http://schemas.microsoft.com/office/powerpoint/2010/main" val="379336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ight&#10;&#10;Description automatically generated">
            <a:extLst>
              <a:ext uri="{FF2B5EF4-FFF2-40B4-BE49-F238E27FC236}">
                <a16:creationId xmlns:a16="http://schemas.microsoft.com/office/drawing/2014/main" id="{6078276F-1D97-4BB7-A8C3-FB2460EE9C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7" t="68346" r="9649"/>
          <a:stretch/>
        </p:blipFill>
        <p:spPr>
          <a:xfrm rot="3293304">
            <a:off x="-135097" y="-666891"/>
            <a:ext cx="2526644" cy="30151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9ACF14-3CC1-457E-87A1-E7C9706D400A}"/>
              </a:ext>
            </a:extLst>
          </p:cNvPr>
          <p:cNvSpPr txBox="1"/>
          <p:nvPr/>
        </p:nvSpPr>
        <p:spPr>
          <a:xfrm>
            <a:off x="2552412" y="478350"/>
            <a:ext cx="8603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haroni" panose="02010803020104030203" pitchFamily="2" charset="-79"/>
                <a:cs typeface="Aharoni" panose="02010803020104030203" pitchFamily="2" charset="-79"/>
              </a:rPr>
              <a:t>Example LIVE Notebook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18FB69-1C5B-4A72-9A81-0D253BCC0662}"/>
              </a:ext>
            </a:extLst>
          </p:cNvPr>
          <p:cNvSpPr/>
          <p:nvPr/>
        </p:nvSpPr>
        <p:spPr>
          <a:xfrm>
            <a:off x="1877878" y="2151140"/>
            <a:ext cx="8436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4"/>
              </a:rPr>
              <a:t>https://github.com/astroDimitrios/Astronomy/tree/master/Code/AstPy-10%20Planetary%20Atmospheres</a:t>
            </a:r>
            <a:r>
              <a:rPr lang="en-GB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E0CF4B-2677-4556-B522-490B02C679E3}"/>
              </a:ext>
            </a:extLst>
          </p:cNvPr>
          <p:cNvSpPr txBox="1"/>
          <p:nvPr/>
        </p:nvSpPr>
        <p:spPr>
          <a:xfrm>
            <a:off x="556978" y="3640014"/>
            <a:ext cx="6378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AstPy-10 Planetary Atmospheres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Visualise the chemical composition of planetary atmospheres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Compare the atmospheres of planets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Calculate whether a planet can retain certain gases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E2EEE70-4F02-49FB-9CF0-B13788753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755" y="3405932"/>
            <a:ext cx="4827046" cy="241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5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673</Words>
  <Application>Microsoft Office PowerPoint</Application>
  <PresentationFormat>Widescreen</PresentationFormat>
  <Paragraphs>116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Office Theme</vt:lpstr>
      <vt:lpstr>Teaching Astronomy with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Astronomy and Python</dc:title>
  <dc:creator>D Theodorakis Staff 8924004</dc:creator>
  <cp:lastModifiedBy>Dimitrios Theodorakis</cp:lastModifiedBy>
  <cp:revision>28</cp:revision>
  <dcterms:created xsi:type="dcterms:W3CDTF">2020-08-24T09:59:39Z</dcterms:created>
  <dcterms:modified xsi:type="dcterms:W3CDTF">2020-12-03T22:28:03Z</dcterms:modified>
</cp:coreProperties>
</file>