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s-EC" sz="4800" dirty="0" smtClean="0"/>
              <a:t>Universidad central del Ecuador </a:t>
            </a:r>
            <a:br>
              <a:rPr lang="es-EC" sz="4800" dirty="0" smtClean="0"/>
            </a:br>
            <a:r>
              <a:rPr lang="es-EC" sz="4000" dirty="0" smtClean="0"/>
              <a:t>simulación de procesos</a:t>
            </a:r>
            <a:br>
              <a:rPr lang="es-EC" sz="4000" dirty="0" smtClean="0"/>
            </a:br>
            <a:r>
              <a:rPr lang="es-EC" sz="4000" dirty="0" smtClean="0"/>
              <a:t>Fabricación de lámparas artesanales de forja  </a:t>
            </a:r>
            <a:endParaRPr lang="es-EC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sz="1600" dirty="0" smtClean="0"/>
              <a:t>Edgar </a:t>
            </a:r>
            <a:r>
              <a:rPr lang="es-EC" sz="1600" dirty="0" err="1" smtClean="0"/>
              <a:t>bunce</a:t>
            </a:r>
            <a:r>
              <a:rPr lang="es-EC" sz="1600" dirty="0" smtClean="0"/>
              <a:t> </a:t>
            </a:r>
          </a:p>
          <a:p>
            <a:r>
              <a:rPr lang="es-EC" sz="1600" dirty="0" smtClean="0"/>
              <a:t>Paul campaña </a:t>
            </a:r>
          </a:p>
          <a:p>
            <a:r>
              <a:rPr lang="es-EC" sz="1600" dirty="0" smtClean="0"/>
              <a:t>Luis </a:t>
            </a:r>
            <a:r>
              <a:rPr lang="es-EC" sz="1600" dirty="0" err="1" smtClean="0"/>
              <a:t>sanguña</a:t>
            </a:r>
            <a:r>
              <a:rPr lang="es-EC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82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Fabricación de lámparas artesanales de forja 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409317" y="1561120"/>
            <a:ext cx="10394707" cy="3311189"/>
          </a:xfrm>
        </p:spPr>
        <p:txBody>
          <a:bodyPr/>
          <a:lstStyle/>
          <a:p>
            <a:r>
              <a:rPr lang="es-EC" dirty="0"/>
              <a:t>La empresa JOLAMPA S.L. se dedica a la fabricación de lámparas artesanales de forja. El proceso productivo abarca la completa fabricación, desde el doblado de las barras que van a dar forma a la lámpara hasta el embalaje y el envío a destino.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173" t="22139" r="17765" b="48812"/>
          <a:stretch/>
        </p:blipFill>
        <p:spPr>
          <a:xfrm>
            <a:off x="1700011" y="3809802"/>
            <a:ext cx="8075055" cy="21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Doblado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260797" y="1573998"/>
            <a:ext cx="8033197" cy="3311189"/>
          </a:xfrm>
        </p:spPr>
        <p:txBody>
          <a:bodyPr/>
          <a:lstStyle/>
          <a:p>
            <a:r>
              <a:rPr lang="es-EC" dirty="0"/>
              <a:t>En primer lugar se cogen las barras que darán forma a cada uno de los brazos de la lámpara y se doblan con ayuda de una serie de plantillas y herramientas. </a:t>
            </a:r>
            <a:endParaRPr lang="es-EC" dirty="0" smtClean="0"/>
          </a:p>
          <a:p>
            <a:r>
              <a:rPr lang="es-EC" dirty="0"/>
              <a:t>tiempos de proceso (</a:t>
            </a:r>
            <a:r>
              <a:rPr lang="es-EC" dirty="0" err="1"/>
              <a:t>Process</a:t>
            </a:r>
            <a:r>
              <a:rPr lang="es-EC" dirty="0"/>
              <a:t> Time (PT)) y de preparación (Set-up (ST)) </a:t>
            </a:r>
            <a:endParaRPr lang="es-EC" dirty="0" smtClean="0"/>
          </a:p>
          <a:p>
            <a:r>
              <a:rPr lang="es-EC" dirty="0"/>
              <a:t>PT(1)= Normal (35, 5),  ST(1) = Normal (15, 2)</a:t>
            </a:r>
          </a:p>
          <a:p>
            <a:r>
              <a:rPr lang="es-EC" dirty="0"/>
              <a:t>PT(2)=Normal (40,5), ST(2)=Normal (20,2)</a:t>
            </a:r>
          </a:p>
          <a:p>
            <a:r>
              <a:rPr lang="es-EC" dirty="0"/>
              <a:t>PT(3)=Normal (40,5), ST(3)=Normal (25,5)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6997" t="37984" r="38255" b="12896"/>
          <a:stretch/>
        </p:blipFill>
        <p:spPr>
          <a:xfrm>
            <a:off x="8628845" y="453980"/>
            <a:ext cx="2726796" cy="51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4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4198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s-EC" b="1" dirty="0"/>
              <a:t>Soldado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44887" y="1378040"/>
            <a:ext cx="8406685" cy="3880636"/>
          </a:xfrm>
        </p:spPr>
        <p:txBody>
          <a:bodyPr>
            <a:normAutofit fontScale="85000" lnSpcReduction="10000"/>
          </a:bodyPr>
          <a:lstStyle/>
          <a:p>
            <a:r>
              <a:rPr lang="es-EC" dirty="0"/>
              <a:t>Tras la operación anterior, prácticamente en la misma zona de trabajo, se toman las barras dobladas anteriormente, una barra central y portalámparas, soldándose y conformando el cuerpo principal de la lámpara. </a:t>
            </a:r>
            <a:endParaRPr lang="es-EC" dirty="0" smtClean="0"/>
          </a:p>
          <a:p>
            <a:r>
              <a:rPr lang="es-EC" b="1" dirty="0"/>
              <a:t>Soldadora 1: Lámpara1 = 5 barras doblado + 5 portalámparas + barra central</a:t>
            </a:r>
            <a:endParaRPr lang="es-EC" dirty="0"/>
          </a:p>
          <a:p>
            <a:pPr marL="0" indent="0">
              <a:buNone/>
            </a:pPr>
            <a:r>
              <a:rPr lang="es-EC" dirty="0" smtClean="0"/>
              <a:t>	PT(1</a:t>
            </a:r>
            <a:r>
              <a:rPr lang="es-EC" dirty="0"/>
              <a:t>) = 200 </a:t>
            </a:r>
            <a:r>
              <a:rPr lang="es-EC" dirty="0" err="1"/>
              <a:t>seg</a:t>
            </a:r>
            <a:r>
              <a:rPr lang="es-EC" dirty="0"/>
              <a:t>,   ST(1)= 60 </a:t>
            </a:r>
            <a:r>
              <a:rPr lang="es-EC" dirty="0" err="1"/>
              <a:t>seg</a:t>
            </a:r>
            <a:endParaRPr lang="es-EC" dirty="0"/>
          </a:p>
          <a:p>
            <a:r>
              <a:rPr lang="es-EC" b="1" dirty="0"/>
              <a:t>Soldadora 2: Lámpara2 = 8 barras doblado + 8 portalámparas + barra central </a:t>
            </a:r>
            <a:endParaRPr lang="es-EC" dirty="0"/>
          </a:p>
          <a:p>
            <a:pPr marL="0" indent="0">
              <a:buNone/>
            </a:pPr>
            <a:r>
              <a:rPr lang="es-EC" dirty="0" smtClean="0"/>
              <a:t>	PT(2</a:t>
            </a:r>
            <a:r>
              <a:rPr lang="es-EC" dirty="0"/>
              <a:t>)= 300 </a:t>
            </a:r>
            <a:r>
              <a:rPr lang="es-EC" dirty="0" err="1"/>
              <a:t>seg</a:t>
            </a:r>
            <a:r>
              <a:rPr lang="es-EC" dirty="0"/>
              <a:t>, ST(2)= 80 </a:t>
            </a:r>
            <a:r>
              <a:rPr lang="es-EC" dirty="0" err="1"/>
              <a:t>seg</a:t>
            </a:r>
            <a:endParaRPr lang="es-EC" dirty="0"/>
          </a:p>
          <a:p>
            <a:r>
              <a:rPr lang="es-EC" b="1" dirty="0"/>
              <a:t>Soldadora 3: Lámpara3 = 12 barras doblado + 12 portalámparas + barra central</a:t>
            </a:r>
            <a:endParaRPr lang="es-EC" dirty="0"/>
          </a:p>
          <a:p>
            <a:pPr marL="0" indent="0">
              <a:buNone/>
            </a:pPr>
            <a:r>
              <a:rPr lang="es-EC" dirty="0" smtClean="0"/>
              <a:t>	PT(3</a:t>
            </a:r>
            <a:r>
              <a:rPr lang="es-EC" dirty="0"/>
              <a:t>)= 400 </a:t>
            </a:r>
            <a:r>
              <a:rPr lang="es-EC" dirty="0" err="1"/>
              <a:t>seg</a:t>
            </a:r>
            <a:r>
              <a:rPr lang="es-EC" dirty="0"/>
              <a:t>, ST(3)= 100 </a:t>
            </a:r>
            <a:r>
              <a:rPr lang="es-EC" dirty="0" err="1"/>
              <a:t>seg</a:t>
            </a:r>
            <a:r>
              <a:rPr lang="es-EC" dirty="0"/>
              <a:t>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660" t="15273" r="33799" b="11488"/>
          <a:stretch/>
        </p:blipFill>
        <p:spPr>
          <a:xfrm>
            <a:off x="9298547" y="540912"/>
            <a:ext cx="2021983" cy="53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Desengrase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492617" y="1689908"/>
            <a:ext cx="10394707" cy="3311189"/>
          </a:xfrm>
        </p:spPr>
        <p:txBody>
          <a:bodyPr/>
          <a:lstStyle/>
          <a:p>
            <a:r>
              <a:rPr lang="es-EC" dirty="0"/>
              <a:t>Se realizará una limpieza de las lámparas con disolvente para eliminar los restos de suciedad que puedan tener tras el doblado y el soldado. De esta forma se permite una correcta adherencia de la pintura. </a:t>
            </a:r>
            <a:endParaRPr lang="es-EC" dirty="0" smtClean="0"/>
          </a:p>
          <a:p>
            <a:r>
              <a:rPr lang="es-EC" dirty="0"/>
              <a:t>Velocidad = 0.02 m/</a:t>
            </a:r>
            <a:r>
              <a:rPr lang="es-EC" dirty="0" err="1"/>
              <a:t>seg</a:t>
            </a:r>
            <a:endParaRPr lang="es-EC" dirty="0"/>
          </a:p>
          <a:p>
            <a:r>
              <a:rPr lang="es-EC" dirty="0"/>
              <a:t>Longitud = 5 metros</a:t>
            </a:r>
          </a:p>
          <a:p>
            <a:r>
              <a:rPr lang="es-EC" dirty="0"/>
              <a:t>Capacidad Máxima = 6 lámparas</a:t>
            </a:r>
          </a:p>
          <a:p>
            <a:r>
              <a:rPr lang="es-EC" dirty="0"/>
              <a:t>Distancia entre ítems = 0,5 metros 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3635" t="25660" r="23901" b="47051"/>
          <a:stretch/>
        </p:blipFill>
        <p:spPr>
          <a:xfrm>
            <a:off x="5557646" y="2841873"/>
            <a:ext cx="5525037" cy="19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2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Pintado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299434" y="1837765"/>
            <a:ext cx="6410460" cy="3311189"/>
          </a:xfrm>
        </p:spPr>
        <p:txBody>
          <a:bodyPr/>
          <a:lstStyle/>
          <a:p>
            <a:r>
              <a:rPr lang="es-EC" dirty="0" smtClean="0"/>
              <a:t>Después del desengrase, se introducen en una cabina para darles el color base que tendrá el producto final.</a:t>
            </a:r>
          </a:p>
          <a:p>
            <a:r>
              <a:rPr lang="es-EC" dirty="0" smtClean="0"/>
              <a:t>El 60% de las lámparas irán a un almacén intermedio 2 y, de ahí, a zona de trabajo donde serán decoradas. El 40% restante de lámparas irán directamente a un almacén intermedio 3 </a:t>
            </a:r>
          </a:p>
          <a:p>
            <a:r>
              <a:rPr lang="es-EC" dirty="0"/>
              <a:t>PT = Normal (60,5); ST = Normal (60, 3)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4523" t="17737" r="22120" b="27685"/>
          <a:stretch/>
        </p:blipFill>
        <p:spPr>
          <a:xfrm>
            <a:off x="6742503" y="685800"/>
            <a:ext cx="4340180" cy="39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2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Decoración</a:t>
            </a:r>
            <a:br>
              <a:rPr lang="es-EC" b="1" dirty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C" dirty="0"/>
              <a:t>Parte de las lámparas serán decoradas manualmente con pinturas plásticas, según </a:t>
            </a:r>
            <a:r>
              <a:rPr lang="es-EC" dirty="0" smtClean="0"/>
              <a:t>el modelo de la lámpara.</a:t>
            </a:r>
          </a:p>
          <a:p>
            <a:r>
              <a:rPr lang="es-EC" dirty="0"/>
              <a:t>ST1 = Normal (15, 2) PT1 = lámpara 5 brazos (195 </a:t>
            </a:r>
            <a:r>
              <a:rPr lang="es-EC" dirty="0" err="1"/>
              <a:t>seg</a:t>
            </a:r>
            <a:r>
              <a:rPr lang="es-EC" dirty="0"/>
              <a:t>.), lámpara 8 brazos (250 </a:t>
            </a:r>
            <a:r>
              <a:rPr lang="es-EC" dirty="0" err="1"/>
              <a:t>seg</a:t>
            </a:r>
            <a:r>
              <a:rPr lang="es-EC" dirty="0"/>
              <a:t>.), lámpara 12 brazos (350 </a:t>
            </a:r>
            <a:r>
              <a:rPr lang="es-EC" dirty="0" err="1"/>
              <a:t>seg</a:t>
            </a:r>
            <a:r>
              <a:rPr lang="es-EC" dirty="0"/>
              <a:t>.)</a:t>
            </a:r>
          </a:p>
          <a:p>
            <a:r>
              <a:rPr lang="es-EC" dirty="0"/>
              <a:t>ST2 = Normal (25, 8) PT2 = lámpara 5 brazos (215 </a:t>
            </a:r>
            <a:r>
              <a:rPr lang="es-EC" dirty="0" err="1"/>
              <a:t>seg</a:t>
            </a:r>
            <a:r>
              <a:rPr lang="es-EC" dirty="0"/>
              <a:t>.), lámpara 8 brazos (300 </a:t>
            </a:r>
            <a:r>
              <a:rPr lang="es-EC" dirty="0" err="1"/>
              <a:t>seg</a:t>
            </a:r>
            <a:r>
              <a:rPr lang="es-EC" dirty="0"/>
              <a:t>.), lámpara 12 brazos (480 </a:t>
            </a:r>
            <a:r>
              <a:rPr lang="es-EC" dirty="0" err="1"/>
              <a:t>seg</a:t>
            </a:r>
            <a:r>
              <a:rPr lang="es-EC" dirty="0"/>
              <a:t>.)</a:t>
            </a:r>
          </a:p>
          <a:p>
            <a:pPr marL="0" indent="0">
              <a:buNone/>
            </a:pPr>
            <a:r>
              <a:rPr lang="es-EC" dirty="0" smtClean="0"/>
              <a:t>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84719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22</TotalTime>
  <Words>417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Universidad central del Ecuador  simulación de procesos Fabricación de lámparas artesanales de forja  </vt:lpstr>
      <vt:lpstr>Fabricación de lámparas artesanales de forja  </vt:lpstr>
      <vt:lpstr>Doblado </vt:lpstr>
      <vt:lpstr>Soldado </vt:lpstr>
      <vt:lpstr>Desengrase </vt:lpstr>
      <vt:lpstr>Pintado </vt:lpstr>
      <vt:lpstr>Decoración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central del Ecuador  simulación de procesos Fabricación de lámparas artesanales de forja</dc:title>
  <dc:creator>EDGAR   SANTIAGO BUNCE SAYAVEDRA</dc:creator>
  <cp:lastModifiedBy>EDGAR   SANTIAGO BUNCE SAYAVEDRA</cp:lastModifiedBy>
  <cp:revision>3</cp:revision>
  <dcterms:created xsi:type="dcterms:W3CDTF">2020-09-09T13:20:39Z</dcterms:created>
  <dcterms:modified xsi:type="dcterms:W3CDTF">2020-09-09T13:43:35Z</dcterms:modified>
</cp:coreProperties>
</file>