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3"/>
  </p:notesMasterIdLst>
  <p:sldIdLst>
    <p:sldId id="256" r:id="rId5"/>
    <p:sldId id="300" r:id="rId6"/>
    <p:sldId id="295" r:id="rId7"/>
    <p:sldId id="301" r:id="rId8"/>
    <p:sldId id="297" r:id="rId9"/>
    <p:sldId id="304" r:id="rId10"/>
    <p:sldId id="303" r:id="rId11"/>
    <p:sldId id="281" r:id="rId12"/>
  </p:sldIdLst>
  <p:sldSz cx="9144000" cy="5143500" type="screen16x9"/>
  <p:notesSz cx="6858000" cy="9144000"/>
  <p:embeddedFontLst>
    <p:embeddedFont>
      <p:font typeface="Muli" panose="02000303000000000000" pitchFamily="2" charset="0"/>
      <p:regular r:id="rId14"/>
      <p:bold r:id="rId15"/>
      <p:italic r:id="rId16"/>
      <p:boldItalic r:id="rId17"/>
    </p:embeddedFont>
    <p:embeddedFont>
      <p:font typeface="Overpas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1FBC7-5C72-0BEC-61EE-C9248A58FFDF}" v="55" dt="2020-09-27T03:55:34.113"/>
    <p1510:client id="{142D671C-E1E6-A26B-3D64-CC2007FEA11C}" v="46" dt="2020-09-27T02:19:52.796"/>
    <p1510:client id="{1E7A67AD-23A3-6E32-7DA7-3220EE80D427}" v="1905" dt="2020-09-27T03:40:05.297"/>
    <p1510:client id="{2ED14B2A-97FA-4A9B-B237-E91DDE319335}" v="310" dt="2020-09-27T04:27:41.480"/>
    <p1510:client id="{316FFD3F-0FD7-F8FA-C103-A65AF2FAB94D}" v="1412" dt="2020-09-27T04:26:15.848"/>
    <p1510:client id="{5796FAAA-07D8-C1E0-C999-43A14DA79344}" v="396" dt="2020-09-27T04:04:12.260"/>
    <p1510:client id="{A1277683-69AA-CE6D-94BD-F32A032BECA6}" v="5" dt="2020-09-27T03:48:12.632"/>
    <p1510:client id="{C68C1A5F-F20C-4C5B-AD0A-3B6056D47323}" v="416" dt="2020-09-27T04:29:08.494"/>
    <p1510:client id="{CB78EF1B-A7D4-4E49-199B-C699E78F8EE9}" v="1" dt="2020-09-27T02:44:02.897"/>
    <p1510:client id="{D04C265E-00F2-18CB-B336-22CB7835EABA}" v="59" dt="2020-09-27T04:08:44.618"/>
  </p1510:revLst>
</p1510:revInfo>
</file>

<file path=ppt/tableStyles.xml><?xml version="1.0" encoding="utf-8"?>
<a:tblStyleLst xmlns:a="http://schemas.openxmlformats.org/drawingml/2006/main" def="{F4FB80FD-D5E6-49B9-8067-E28326D50CAD}">
  <a:tblStyle styleId="{F4FB80FD-D5E6-49B9-8067-E28326D50C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aa5f3edd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aa5f3edd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d136aaa5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d136aaa59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125" y="0"/>
            <a:ext cx="5139900" cy="5139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079048" y="1265126"/>
            <a:ext cx="3453000" cy="84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3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94600" y="3367769"/>
            <a:ext cx="24219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5079050" y="1916726"/>
            <a:ext cx="3453000" cy="124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8250900" y="4250425"/>
            <a:ext cx="893100" cy="893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238175" y="599850"/>
            <a:ext cx="66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rot="-5400000">
            <a:off x="7894975" y="3890025"/>
            <a:ext cx="1248900" cy="1248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 rot="5400000">
            <a:off x="0" y="0"/>
            <a:ext cx="1248900" cy="1248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1696750" y="1291150"/>
            <a:ext cx="745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5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87175" y="482021"/>
            <a:ext cx="3880200" cy="19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/>
          <p:nvPr/>
        </p:nvSpPr>
        <p:spPr>
          <a:xfrm rot="-5400000">
            <a:off x="7894975" y="3890025"/>
            <a:ext cx="1248900" cy="1248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0" y="2579880"/>
            <a:ext cx="4564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 rot="10800000" flipH="1">
            <a:off x="0" y="0"/>
            <a:ext cx="5139900" cy="5139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571950" y="608241"/>
            <a:ext cx="333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/>
          <p:nvPr/>
        </p:nvSpPr>
        <p:spPr>
          <a:xfrm rot="-5400000" flipH="1">
            <a:off x="8337600" y="0"/>
            <a:ext cx="806400" cy="806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-29375" y="1291150"/>
            <a:ext cx="39114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 rot="2700000">
            <a:off x="7055772" y="3982072"/>
            <a:ext cx="4176455" cy="417645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5138550" y="2394963"/>
            <a:ext cx="31884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866200" y="1571940"/>
            <a:ext cx="36978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/>
          <p:nvPr/>
        </p:nvSpPr>
        <p:spPr>
          <a:xfrm rot="-8100000">
            <a:off x="-980899" y="1590851"/>
            <a:ext cx="1961797" cy="1961797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>
            <a:off x="5005125" y="2237138"/>
            <a:ext cx="4151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ONE_COLUMN_TEXT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 rot="-5400000">
            <a:off x="6596575" y="2591325"/>
            <a:ext cx="2547600" cy="2547600"/>
          </a:xfrm>
          <a:prstGeom prst="rtTriangl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 rot="5400000" flipH="1">
            <a:off x="0" y="4398525"/>
            <a:ext cx="740400" cy="740400"/>
          </a:xfrm>
          <a:prstGeom prst="rtTriangl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713225" y="2450825"/>
            <a:ext cx="5313000" cy="1976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71956" y="601543"/>
            <a:ext cx="692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cxnSp>
        <p:nvCxnSpPr>
          <p:cNvPr id="110" name="Google Shape;110;p18"/>
          <p:cNvCxnSpPr/>
          <p:nvPr/>
        </p:nvCxnSpPr>
        <p:spPr>
          <a:xfrm>
            <a:off x="0" y="1300413"/>
            <a:ext cx="764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_AND_BODY_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5400000">
            <a:off x="-75" y="-150"/>
            <a:ext cx="2582100" cy="258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 rot="-5400000">
            <a:off x="7703675" y="3698625"/>
            <a:ext cx="1440300" cy="1440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398925" y="1882716"/>
            <a:ext cx="26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1322875" y="2692575"/>
            <a:ext cx="2769900" cy="1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2"/>
          </p:nvPr>
        </p:nvSpPr>
        <p:spPr>
          <a:xfrm>
            <a:off x="5127225" y="1882716"/>
            <a:ext cx="26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5051175" y="2692575"/>
            <a:ext cx="2769900" cy="1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18" name="Google Shape;118;p19"/>
          <p:cNvCxnSpPr>
            <a:stCxn id="112" idx="4"/>
          </p:cNvCxnSpPr>
          <p:nvPr/>
        </p:nvCxnSpPr>
        <p:spPr>
          <a:xfrm rot="10800000" flipH="1">
            <a:off x="-225" y="2571600"/>
            <a:ext cx="9176400" cy="1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2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263100" y="3299338"/>
            <a:ext cx="2617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1816775" y="1378863"/>
            <a:ext cx="5510400" cy="18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0"/>
          <p:cNvSpPr/>
          <p:nvPr/>
        </p:nvSpPr>
        <p:spPr>
          <a:xfrm rot="10800000">
            <a:off x="7535700" y="0"/>
            <a:ext cx="1608300" cy="1608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20"/>
          <p:cNvCxnSpPr/>
          <p:nvPr/>
        </p:nvCxnSpPr>
        <p:spPr>
          <a:xfrm>
            <a:off x="0" y="3532000"/>
            <a:ext cx="3114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Numbers ">
  <p:cSld name="BIG_NUMBER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 hasCustomPrompt="1"/>
          </p:nvPr>
        </p:nvSpPr>
        <p:spPr>
          <a:xfrm>
            <a:off x="1435763" y="2481475"/>
            <a:ext cx="1650000" cy="7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2"/>
          </p:nvPr>
        </p:nvSpPr>
        <p:spPr>
          <a:xfrm>
            <a:off x="1079112" y="3218112"/>
            <a:ext cx="21003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1079112" y="3545676"/>
            <a:ext cx="2100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3" hasCustomPrompt="1"/>
          </p:nvPr>
        </p:nvSpPr>
        <p:spPr>
          <a:xfrm>
            <a:off x="3878438" y="1833225"/>
            <a:ext cx="1650000" cy="7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4"/>
          </p:nvPr>
        </p:nvSpPr>
        <p:spPr>
          <a:xfrm>
            <a:off x="3521875" y="2563000"/>
            <a:ext cx="21003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5"/>
          </p:nvPr>
        </p:nvSpPr>
        <p:spPr>
          <a:xfrm>
            <a:off x="3521875" y="2897367"/>
            <a:ext cx="2100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 idx="6" hasCustomPrompt="1"/>
          </p:nvPr>
        </p:nvSpPr>
        <p:spPr>
          <a:xfrm>
            <a:off x="6335813" y="2481475"/>
            <a:ext cx="1635600" cy="7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7"/>
          </p:nvPr>
        </p:nvSpPr>
        <p:spPr>
          <a:xfrm>
            <a:off x="5964638" y="3218112"/>
            <a:ext cx="21003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8"/>
          </p:nvPr>
        </p:nvSpPr>
        <p:spPr>
          <a:xfrm>
            <a:off x="5964638" y="3545676"/>
            <a:ext cx="2100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9"/>
          </p:nvPr>
        </p:nvSpPr>
        <p:spPr>
          <a:xfrm>
            <a:off x="1655575" y="601555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21"/>
          <p:cNvCxnSpPr/>
          <p:nvPr/>
        </p:nvCxnSpPr>
        <p:spPr>
          <a:xfrm>
            <a:off x="-29375" y="1291150"/>
            <a:ext cx="9185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1"/>
          <p:cNvSpPr/>
          <p:nvPr/>
        </p:nvSpPr>
        <p:spPr>
          <a:xfrm rot="8100000">
            <a:off x="3947514" y="4514408"/>
            <a:ext cx="1249033" cy="124903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5400000">
            <a:off x="-95" y="0"/>
            <a:ext cx="996300" cy="996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 rot="-5400000" flipH="1">
            <a:off x="8147845" y="0"/>
            <a:ext cx="996300" cy="996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BIG_NUMBER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subTitle" idx="1"/>
          </p:nvPr>
        </p:nvSpPr>
        <p:spPr>
          <a:xfrm flipH="1">
            <a:off x="713175" y="2297490"/>
            <a:ext cx="1493700" cy="82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2"/>
          </p:nvPr>
        </p:nvSpPr>
        <p:spPr>
          <a:xfrm flipH="1">
            <a:off x="713175" y="3352065"/>
            <a:ext cx="1493700" cy="82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3"/>
          </p:nvPr>
        </p:nvSpPr>
        <p:spPr>
          <a:xfrm>
            <a:off x="6937200" y="2294540"/>
            <a:ext cx="1493700" cy="82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4"/>
          </p:nvPr>
        </p:nvSpPr>
        <p:spPr>
          <a:xfrm>
            <a:off x="6937200" y="3359365"/>
            <a:ext cx="1493700" cy="7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hasCustomPrompt="1"/>
          </p:nvPr>
        </p:nvSpPr>
        <p:spPr>
          <a:xfrm>
            <a:off x="2310850" y="2347246"/>
            <a:ext cx="803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5" hasCustomPrompt="1"/>
          </p:nvPr>
        </p:nvSpPr>
        <p:spPr>
          <a:xfrm>
            <a:off x="2310850" y="3411629"/>
            <a:ext cx="803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6029414" y="2348849"/>
            <a:ext cx="803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6029414" y="3413231"/>
            <a:ext cx="8037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8"/>
          </p:nvPr>
        </p:nvSpPr>
        <p:spPr>
          <a:xfrm>
            <a:off x="590075" y="551450"/>
            <a:ext cx="38481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/>
          <p:nvPr/>
        </p:nvSpPr>
        <p:spPr>
          <a:xfrm rot="10800000">
            <a:off x="8081400" y="-102"/>
            <a:ext cx="1062600" cy="106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>
            <a:off x="-588300" y="1291150"/>
            <a:ext cx="5154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3"/>
          <p:cNvCxnSpPr/>
          <p:nvPr/>
        </p:nvCxnSpPr>
        <p:spPr>
          <a:xfrm>
            <a:off x="0" y="1291150"/>
            <a:ext cx="9183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065925" y="1827175"/>
            <a:ext cx="2153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xfrm>
            <a:off x="1065925" y="2254175"/>
            <a:ext cx="21534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2"/>
          </p:nvPr>
        </p:nvSpPr>
        <p:spPr>
          <a:xfrm>
            <a:off x="3495249" y="1827175"/>
            <a:ext cx="2153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3"/>
          </p:nvPr>
        </p:nvSpPr>
        <p:spPr>
          <a:xfrm>
            <a:off x="3495249" y="2254175"/>
            <a:ext cx="21534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 idx="4"/>
          </p:nvPr>
        </p:nvSpPr>
        <p:spPr>
          <a:xfrm>
            <a:off x="5924573" y="1827175"/>
            <a:ext cx="2153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5"/>
          </p:nvPr>
        </p:nvSpPr>
        <p:spPr>
          <a:xfrm>
            <a:off x="5924573" y="2254175"/>
            <a:ext cx="21534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6"/>
          </p:nvPr>
        </p:nvSpPr>
        <p:spPr>
          <a:xfrm>
            <a:off x="1065925" y="3363775"/>
            <a:ext cx="2153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7"/>
          </p:nvPr>
        </p:nvSpPr>
        <p:spPr>
          <a:xfrm>
            <a:off x="1065925" y="3790825"/>
            <a:ext cx="21534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8"/>
          </p:nvPr>
        </p:nvSpPr>
        <p:spPr>
          <a:xfrm>
            <a:off x="3495249" y="3363775"/>
            <a:ext cx="2153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9"/>
          </p:nvPr>
        </p:nvSpPr>
        <p:spPr>
          <a:xfrm>
            <a:off x="3495249" y="3790825"/>
            <a:ext cx="21534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13"/>
          </p:nvPr>
        </p:nvSpPr>
        <p:spPr>
          <a:xfrm>
            <a:off x="5924573" y="3363775"/>
            <a:ext cx="2153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14"/>
          </p:nvPr>
        </p:nvSpPr>
        <p:spPr>
          <a:xfrm>
            <a:off x="5924573" y="3790825"/>
            <a:ext cx="21534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15"/>
          </p:nvPr>
        </p:nvSpPr>
        <p:spPr>
          <a:xfrm>
            <a:off x="1655575" y="604618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23"/>
          <p:cNvGrpSpPr/>
          <p:nvPr/>
        </p:nvGrpSpPr>
        <p:grpSpPr>
          <a:xfrm>
            <a:off x="-3387" y="-560"/>
            <a:ext cx="9168188" cy="5162579"/>
            <a:chOff x="-316446" y="-176566"/>
            <a:chExt cx="9796119" cy="5516165"/>
          </a:xfrm>
        </p:grpSpPr>
        <p:sp>
          <p:nvSpPr>
            <p:cNvPr id="167" name="Google Shape;167;p23"/>
            <p:cNvSpPr/>
            <p:nvPr/>
          </p:nvSpPr>
          <p:spPr>
            <a:xfrm rot="10800000" flipH="1">
              <a:off x="-316446" y="-176566"/>
              <a:ext cx="706200" cy="706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773473" y="4633399"/>
              <a:ext cx="706200" cy="706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-15025" y="2571750"/>
            <a:ext cx="91536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 rot="8100000" flipH="1">
            <a:off x="7311816" y="739541"/>
            <a:ext cx="3664369" cy="3664369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430575" y="3021725"/>
            <a:ext cx="5011200" cy="7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798625" y="3754625"/>
            <a:ext cx="42750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317250" y="730775"/>
            <a:ext cx="3237900" cy="159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1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-2700000" flipH="1">
            <a:off x="-876105" y="1695620"/>
            <a:ext cx="1752211" cy="175221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>
            <a:stCxn id="20" idx="5"/>
          </p:cNvCxnSpPr>
          <p:nvPr/>
        </p:nvCxnSpPr>
        <p:spPr>
          <a:xfrm>
            <a:off x="0" y="2571725"/>
            <a:ext cx="7103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_AND_BODY_2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 rot="-8100000" flipH="1">
            <a:off x="-627704" y="4511215"/>
            <a:ext cx="1255397" cy="1255397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989600" y="3033806"/>
            <a:ext cx="1838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1046125" y="3447275"/>
            <a:ext cx="17256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2"/>
          </p:nvPr>
        </p:nvSpPr>
        <p:spPr>
          <a:xfrm>
            <a:off x="3652650" y="3033806"/>
            <a:ext cx="1838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3"/>
          </p:nvPr>
        </p:nvSpPr>
        <p:spPr>
          <a:xfrm>
            <a:off x="3713425" y="3447275"/>
            <a:ext cx="17256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4"/>
          </p:nvPr>
        </p:nvSpPr>
        <p:spPr>
          <a:xfrm>
            <a:off x="6315700" y="3033806"/>
            <a:ext cx="1838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5"/>
          </p:nvPr>
        </p:nvSpPr>
        <p:spPr>
          <a:xfrm>
            <a:off x="6372275" y="3447275"/>
            <a:ext cx="17256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6"/>
          </p:nvPr>
        </p:nvSpPr>
        <p:spPr>
          <a:xfrm>
            <a:off x="937000" y="604618"/>
            <a:ext cx="7270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24"/>
          <p:cNvCxnSpPr/>
          <p:nvPr/>
        </p:nvCxnSpPr>
        <p:spPr>
          <a:xfrm>
            <a:off x="-1250" y="1289350"/>
            <a:ext cx="9182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4"/>
          <p:cNvSpPr/>
          <p:nvPr/>
        </p:nvSpPr>
        <p:spPr>
          <a:xfrm rot="-8100000" flipH="1">
            <a:off x="8516296" y="4511215"/>
            <a:ext cx="1255397" cy="1255397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BIG_NUMBER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3598350" y="2786201"/>
            <a:ext cx="19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2"/>
          </p:nvPr>
        </p:nvSpPr>
        <p:spPr>
          <a:xfrm>
            <a:off x="1043537" y="3868916"/>
            <a:ext cx="19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3"/>
          </p:nvPr>
        </p:nvSpPr>
        <p:spPr>
          <a:xfrm>
            <a:off x="6149160" y="3871644"/>
            <a:ext cx="19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1043542" y="3437202"/>
            <a:ext cx="194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4"/>
          </p:nvPr>
        </p:nvSpPr>
        <p:spPr>
          <a:xfrm>
            <a:off x="3598351" y="2354476"/>
            <a:ext cx="194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title" idx="5"/>
          </p:nvPr>
        </p:nvSpPr>
        <p:spPr>
          <a:xfrm>
            <a:off x="6149161" y="3439930"/>
            <a:ext cx="194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6"/>
          </p:nvPr>
        </p:nvSpPr>
        <p:spPr>
          <a:xfrm>
            <a:off x="1655575" y="611825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1250" y="1289350"/>
            <a:ext cx="6270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5"/>
          <p:cNvSpPr/>
          <p:nvPr/>
        </p:nvSpPr>
        <p:spPr>
          <a:xfrm rot="-8100000" flipH="1">
            <a:off x="3482968" y="4186578"/>
            <a:ext cx="2196415" cy="219641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TITLE_AND_BODY_2_2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/>
          <p:nvPr/>
        </p:nvSpPr>
        <p:spPr>
          <a:xfrm rot="10800000" flipH="1">
            <a:off x="-18510" y="-5825"/>
            <a:ext cx="1804200" cy="1804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3569580" y="2597736"/>
            <a:ext cx="20049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1724576" y="1895100"/>
            <a:ext cx="5694900" cy="7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/>
          </p:nvPr>
        </p:nvSpPr>
        <p:spPr>
          <a:xfrm>
            <a:off x="3569575" y="3903350"/>
            <a:ext cx="20049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3"/>
          </p:nvPr>
        </p:nvSpPr>
        <p:spPr>
          <a:xfrm>
            <a:off x="1724575" y="3205999"/>
            <a:ext cx="5694900" cy="7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4"/>
          </p:nvPr>
        </p:nvSpPr>
        <p:spPr>
          <a:xfrm>
            <a:off x="1655575" y="590419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26"/>
          <p:cNvCxnSpPr/>
          <p:nvPr/>
        </p:nvCxnSpPr>
        <p:spPr>
          <a:xfrm>
            <a:off x="2806125" y="1289350"/>
            <a:ext cx="633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6"/>
          <p:cNvSpPr/>
          <p:nvPr/>
        </p:nvSpPr>
        <p:spPr>
          <a:xfrm rot="5400000" flipH="1">
            <a:off x="-18510" y="3345125"/>
            <a:ext cx="1804200" cy="1804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3">
  <p:cSld name="TITLE_ONLY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 flipH="1">
            <a:off x="5289836" y="1289350"/>
            <a:ext cx="3854100" cy="385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596127" y="606525"/>
            <a:ext cx="283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1086575" y="3495025"/>
            <a:ext cx="240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title" idx="2"/>
          </p:nvPr>
        </p:nvSpPr>
        <p:spPr>
          <a:xfrm>
            <a:off x="1086576" y="3063313"/>
            <a:ext cx="2401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3"/>
          </p:nvPr>
        </p:nvSpPr>
        <p:spPr>
          <a:xfrm>
            <a:off x="1086575" y="2260824"/>
            <a:ext cx="240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 idx="4"/>
          </p:nvPr>
        </p:nvSpPr>
        <p:spPr>
          <a:xfrm>
            <a:off x="1086576" y="1829125"/>
            <a:ext cx="2401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206" name="Google Shape;206;p27"/>
          <p:cNvCxnSpPr/>
          <p:nvPr/>
        </p:nvCxnSpPr>
        <p:spPr>
          <a:xfrm>
            <a:off x="-25925" y="1289350"/>
            <a:ext cx="3294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ONE_COLUMN_TEXT_2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 rot="-5400000" flipH="1">
            <a:off x="5077950" y="0"/>
            <a:ext cx="4066200" cy="4066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125" y="4250425"/>
            <a:ext cx="893100" cy="893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145025" y="543777"/>
            <a:ext cx="3840000" cy="9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23675" y="1794420"/>
            <a:ext cx="34827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1322825" y="3445050"/>
            <a:ext cx="3482700" cy="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and illustrations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>
            <a:off x="-81450" y="1659550"/>
            <a:ext cx="8545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2_1">
    <p:bg>
      <p:bgPr>
        <a:solidFill>
          <a:schemeClr val="dk2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11950" y="2167693"/>
            <a:ext cx="3860100" cy="24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572050" y="2167693"/>
            <a:ext cx="3860100" cy="24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238175" y="608216"/>
            <a:ext cx="66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025" y="1291150"/>
            <a:ext cx="915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/>
          <p:nvPr/>
        </p:nvSpPr>
        <p:spPr>
          <a:xfrm rot="5400000" flipH="1">
            <a:off x="3" y="4693504"/>
            <a:ext cx="450000" cy="450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>
            <a:off x="-1250" y="1289350"/>
            <a:ext cx="7368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655575" y="599856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 rot="-5400000" flipH="1">
            <a:off x="7894975" y="0"/>
            <a:ext cx="1248900" cy="1248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 rot="5400000" flipH="1">
            <a:off x="0" y="3890025"/>
            <a:ext cx="1248900" cy="1248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0" y="1141500"/>
            <a:ext cx="9138400" cy="3997500"/>
            <a:chOff x="0" y="1141500"/>
            <a:chExt cx="9138400" cy="3997500"/>
          </a:xfrm>
        </p:grpSpPr>
        <p:sp>
          <p:nvSpPr>
            <p:cNvPr id="40" name="Google Shape;40;p7"/>
            <p:cNvSpPr/>
            <p:nvPr/>
          </p:nvSpPr>
          <p:spPr>
            <a:xfrm>
              <a:off x="0" y="1141500"/>
              <a:ext cx="3997500" cy="3997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5123800" y="1291150"/>
              <a:ext cx="40146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0" y="1804650"/>
            <a:ext cx="3858600" cy="15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7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0" y="598168"/>
            <a:ext cx="398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4572000" y="1291150"/>
            <a:ext cx="4584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684450" y="563023"/>
            <a:ext cx="2746200" cy="213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5267569" y="0"/>
            <a:ext cx="0" cy="28437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l="4" t="57459" r="57458"/>
          <a:stretch/>
        </p:blipFill>
        <p:spPr>
          <a:xfrm flipH="1">
            <a:off x="5853900" y="3173400"/>
            <a:ext cx="3290100" cy="1970100"/>
          </a:xfrm>
          <a:prstGeom prst="rtTriangle">
            <a:avLst/>
          </a:prstGeom>
          <a:noFill/>
          <a:ln>
            <a:noFill/>
          </a:ln>
        </p:spPr>
      </p:pic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175"/>
            <a:ext cx="1401600" cy="858300"/>
          </a:xfrm>
          <a:prstGeom prst="rtTriangl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-1610375"/>
            <a:ext cx="6753900" cy="6753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597050" y="2002025"/>
            <a:ext cx="23895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2" y="614900"/>
            <a:ext cx="396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5296499" y="1291155"/>
            <a:ext cx="3847500" cy="38475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9"/>
          <p:cNvCxnSpPr>
            <a:endCxn id="54" idx="0"/>
          </p:cNvCxnSpPr>
          <p:nvPr/>
        </p:nvCxnSpPr>
        <p:spPr>
          <a:xfrm>
            <a:off x="2813699" y="1291155"/>
            <a:ext cx="6330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0" y="0"/>
            <a:ext cx="5139900" cy="5139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1655547" y="601555"/>
            <a:ext cx="5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idx="2" hasCustomPrompt="1"/>
          </p:nvPr>
        </p:nvSpPr>
        <p:spPr>
          <a:xfrm>
            <a:off x="4062872" y="1970950"/>
            <a:ext cx="3893400" cy="12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1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4011847" y="3451000"/>
            <a:ext cx="39954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 rot="10800000">
            <a:off x="8427600" y="-150"/>
            <a:ext cx="716400" cy="716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1"/>
          <p:cNvCxnSpPr/>
          <p:nvPr/>
        </p:nvCxnSpPr>
        <p:spPr>
          <a:xfrm>
            <a:off x="-1250" y="1289350"/>
            <a:ext cx="7368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verpass"/>
              <a:buNone/>
              <a:defRPr sz="40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li"/>
              <a:buNone/>
              <a:defRPr sz="4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li"/>
              <a:buNone/>
              <a:defRPr sz="4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li"/>
              <a:buNone/>
              <a:defRPr sz="4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li"/>
              <a:buNone/>
              <a:defRPr sz="4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li"/>
              <a:buNone/>
              <a:defRPr sz="4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li"/>
              <a:buNone/>
              <a:defRPr sz="4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li"/>
              <a:buNone/>
              <a:defRPr sz="4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li"/>
              <a:buNone/>
              <a:defRPr sz="4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ctrTitle" idx="2"/>
          </p:nvPr>
        </p:nvSpPr>
        <p:spPr>
          <a:xfrm>
            <a:off x="3913887" y="2210347"/>
            <a:ext cx="4943032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sz="3600"/>
              <a:t>PROCESO DE ELABORACIÓN DE</a:t>
            </a:r>
            <a:r>
              <a:rPr lang="en" sz="3600"/>
              <a:t>   </a:t>
            </a:r>
            <a:r>
              <a:rPr lang="es-EC" sz="3600">
                <a:solidFill>
                  <a:schemeClr val="accent4"/>
                </a:solidFill>
              </a:rPr>
              <a:t>OLLAS </a:t>
            </a:r>
            <a:r>
              <a:rPr lang="es-EC" sz="3600"/>
              <a:t>EN FLEXSIM</a:t>
            </a:r>
            <a:endParaRPr lang="es-ES" sz="3600"/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4943204" y="3861150"/>
            <a:ext cx="3913715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/>
            <a:r>
              <a:rPr lang="es-ES"/>
              <a:t>Carlos Cajas, Jonathan Chacha, Joel Gutiérrez, Josselyn Moreno, Stephanie Salazar, Milena Suárez</a:t>
            </a:r>
            <a:endParaRPr sz="1600"/>
          </a:p>
        </p:txBody>
      </p:sp>
      <p:cxnSp>
        <p:nvCxnSpPr>
          <p:cNvPr id="227" name="Google Shape;227;p32"/>
          <p:cNvCxnSpPr/>
          <p:nvPr/>
        </p:nvCxnSpPr>
        <p:spPr>
          <a:xfrm>
            <a:off x="4909562" y="3643585"/>
            <a:ext cx="4276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 descr="Imagen que contiene interior, cocina, comida, taza&#10;&#10;Descripción generada automáticamente">
            <a:extLst>
              <a:ext uri="{FF2B5EF4-FFF2-40B4-BE49-F238E27FC236}">
                <a16:creationId xmlns:a16="http://schemas.microsoft.com/office/drawing/2014/main" id="{A9A9E393-7E42-4318-A508-FA4D6B44B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6" r="30959"/>
          <a:stretch/>
        </p:blipFill>
        <p:spPr>
          <a:xfrm>
            <a:off x="602385" y="771750"/>
            <a:ext cx="3598412" cy="3600000"/>
          </a:xfrm>
          <a:prstGeom prst="ellipse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81A0F9E-5ECD-4649-AD21-C6E455AC2967}"/>
              </a:ext>
            </a:extLst>
          </p:cNvPr>
          <p:cNvSpPr txBox="1"/>
          <p:nvPr/>
        </p:nvSpPr>
        <p:spPr>
          <a:xfrm>
            <a:off x="5243708" y="769568"/>
            <a:ext cx="38705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4000" b="1">
                <a:solidFill>
                  <a:srgbClr val="002060"/>
                </a:solidFill>
                <a:latin typeface="Overpass"/>
              </a:rPr>
              <a:t>RESULTADOS</a:t>
            </a:r>
            <a:r>
              <a:rPr lang="es-ES" sz="4000" b="1">
                <a:solidFill>
                  <a:srgbClr val="002060"/>
                </a:solidFill>
                <a:latin typeface="Overpass"/>
              </a:rPr>
              <a:t>​</a:t>
            </a:r>
            <a:endParaRPr lang="es-ES" sz="4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D0EA865-8589-4202-9E1D-ABEBACFA2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/>
            <a:r>
              <a:rPr lang="es-MX" sz="4400" b="1" dirty="0">
                <a:solidFill>
                  <a:srgbClr val="002060"/>
                </a:solidFill>
              </a:rPr>
              <a:t> Elementos que entran y salen del sistema</a:t>
            </a:r>
            <a:endParaRPr lang="es-E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8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D2163-326C-422C-8B29-E09D3A4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634" y="286699"/>
            <a:ext cx="6667800" cy="1003282"/>
          </a:xfrm>
        </p:spPr>
        <p:txBody>
          <a:bodyPr/>
          <a:lstStyle/>
          <a:p>
            <a:endParaRPr lang="es-MX" sz="3600" b="0"/>
          </a:p>
          <a:p>
            <a:endParaRPr lang="es-ES" sz="3600"/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08D07629-AFB7-4E71-B271-4ADC66AC1080}"/>
              </a:ext>
            </a:extLst>
          </p:cNvPr>
          <p:cNvSpPr>
            <a:spLocks noGrp="1"/>
          </p:cNvSpPr>
          <p:nvPr/>
        </p:nvSpPr>
        <p:spPr>
          <a:xfrm>
            <a:off x="1033397" y="737001"/>
            <a:ext cx="7668389" cy="47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"/>
              <a:buNone/>
              <a:defRPr sz="40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uli"/>
              <a:buNone/>
              <a:defRPr sz="4000" b="1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uli"/>
              <a:buNone/>
              <a:defRPr sz="4000" b="1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uli"/>
              <a:buNone/>
              <a:defRPr sz="4000" b="1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uli"/>
              <a:buNone/>
              <a:defRPr sz="4000" b="1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uli"/>
              <a:buNone/>
              <a:defRPr sz="4000" b="1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uli"/>
              <a:buNone/>
              <a:defRPr sz="4000" b="1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uli"/>
              <a:buNone/>
              <a:defRPr sz="4000" b="1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uli"/>
              <a:buNone/>
              <a:defRPr sz="4000" b="1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es-MX"/>
              <a:t>Proceso de Embutido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F54D5-ED3E-40AF-A251-2D2F5DDD11C3}"/>
              </a:ext>
            </a:extLst>
          </p:cNvPr>
          <p:cNvSpPr/>
          <p:nvPr/>
        </p:nvSpPr>
        <p:spPr>
          <a:xfrm>
            <a:off x="275288" y="1462713"/>
            <a:ext cx="2997280" cy="111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>
                <a:latin typeface="Muli" panose="02000303000000000000" pitchFamily="2" charset="0"/>
                <a:cs typeface="Arial"/>
              </a:rPr>
              <a:t>Proceso:</a:t>
            </a:r>
            <a:r>
              <a:rPr lang="es-ES">
                <a:latin typeface="Muli" panose="02000303000000000000" pitchFamily="2" charset="0"/>
                <a:cs typeface="Arial"/>
              </a:rPr>
              <a:t> Embutido G</a:t>
            </a:r>
            <a:endParaRPr lang="es-ES">
              <a:latin typeface="Muli" panose="02000303000000000000" pitchFamily="2" charset="0"/>
            </a:endParaRPr>
          </a:p>
          <a:p>
            <a:endParaRPr lang="es-ES">
              <a:latin typeface="Muli" panose="02000303000000000000" pitchFamily="2" charset="0"/>
              <a:cs typeface="Arial"/>
            </a:endParaRPr>
          </a:p>
          <a:p>
            <a:r>
              <a:rPr lang="es-ES" b="1">
                <a:latin typeface="Muli" panose="02000303000000000000" pitchFamily="2" charset="0"/>
                <a:cs typeface="Arial"/>
              </a:rPr>
              <a:t>Entradas</a:t>
            </a:r>
            <a:r>
              <a:rPr lang="es-ES" b="1">
                <a:latin typeface="Muli" panose="02000303000000000000" pitchFamily="2" charset="0"/>
                <a:ea typeface="+mn-lt"/>
                <a:cs typeface="+mn-lt"/>
              </a:rPr>
              <a:t>:</a:t>
            </a:r>
            <a:r>
              <a:rPr lang="es-ES">
                <a:latin typeface="Muli" panose="02000303000000000000" pitchFamily="2" charset="0"/>
                <a:ea typeface="+mn-lt"/>
                <a:cs typeface="+mn-lt"/>
              </a:rPr>
              <a:t> 2 Lámina de metal</a:t>
            </a:r>
            <a:endParaRPr lang="es-ES">
              <a:latin typeface="Muli" panose="02000303000000000000" pitchFamily="2" charset="0"/>
            </a:endParaRPr>
          </a:p>
          <a:p>
            <a:r>
              <a:rPr lang="es-ES" b="1">
                <a:latin typeface="Muli" panose="02000303000000000000" pitchFamily="2" charset="0"/>
                <a:cs typeface="Arial"/>
              </a:rPr>
              <a:t>Salidas: </a:t>
            </a:r>
            <a:r>
              <a:rPr lang="es-ES">
                <a:latin typeface="Muli" panose="02000303000000000000" pitchFamily="2" charset="0"/>
                <a:cs typeface="Arial"/>
              </a:rPr>
              <a:t>264</a:t>
            </a:r>
            <a:r>
              <a:rPr lang="es-ES" b="1">
                <a:latin typeface="Muli" panose="02000303000000000000" pitchFamily="2" charset="0"/>
                <a:cs typeface="Arial"/>
              </a:rPr>
              <a:t> </a:t>
            </a:r>
            <a:r>
              <a:rPr lang="es-ES">
                <a:latin typeface="Muli" panose="02000303000000000000" pitchFamily="2" charset="0"/>
                <a:cs typeface="Arial"/>
              </a:rPr>
              <a:t>Ollas embutidas grandes.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B38953F-8CB4-49CC-9F9A-ABEF959D93C2}"/>
              </a:ext>
            </a:extLst>
          </p:cNvPr>
          <p:cNvSpPr/>
          <p:nvPr/>
        </p:nvSpPr>
        <p:spPr>
          <a:xfrm>
            <a:off x="3463423" y="1465666"/>
            <a:ext cx="2748802" cy="111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>
                <a:latin typeface="Muli" panose="02000303000000000000" pitchFamily="2" charset="0"/>
                <a:cs typeface="Arial"/>
              </a:rPr>
              <a:t>Proceso:</a:t>
            </a:r>
            <a:r>
              <a:rPr lang="es-ES">
                <a:latin typeface="Muli" panose="02000303000000000000" pitchFamily="2" charset="0"/>
                <a:cs typeface="Arial"/>
              </a:rPr>
              <a:t> Embutido P</a:t>
            </a:r>
            <a:endParaRPr lang="es-ES">
              <a:latin typeface="Muli" panose="02000303000000000000" pitchFamily="2" charset="0"/>
            </a:endParaRPr>
          </a:p>
          <a:p>
            <a:endParaRPr lang="es-ES">
              <a:latin typeface="Muli" panose="02000303000000000000" pitchFamily="2" charset="0"/>
              <a:cs typeface="Arial"/>
            </a:endParaRPr>
          </a:p>
          <a:p>
            <a:r>
              <a:rPr lang="es-ES" b="1">
                <a:latin typeface="Muli" panose="02000303000000000000" pitchFamily="2" charset="0"/>
                <a:cs typeface="Arial"/>
              </a:rPr>
              <a:t>Entradas</a:t>
            </a:r>
            <a:r>
              <a:rPr lang="es-ES" b="1">
                <a:latin typeface="Muli" panose="02000303000000000000" pitchFamily="2" charset="0"/>
                <a:ea typeface="+mn-lt"/>
                <a:cs typeface="+mn-lt"/>
              </a:rPr>
              <a:t>:</a:t>
            </a:r>
            <a:r>
              <a:rPr lang="es-ES">
                <a:latin typeface="Muli" panose="02000303000000000000" pitchFamily="2" charset="0"/>
                <a:ea typeface="+mn-lt"/>
                <a:cs typeface="+mn-lt"/>
              </a:rPr>
              <a:t> 2 Lámina de metal</a:t>
            </a:r>
            <a:endParaRPr lang="es-ES">
              <a:latin typeface="Muli" panose="02000303000000000000" pitchFamily="2" charset="0"/>
            </a:endParaRPr>
          </a:p>
          <a:p>
            <a:r>
              <a:rPr lang="es-ES" b="1">
                <a:latin typeface="Muli" panose="02000303000000000000" pitchFamily="2" charset="0"/>
                <a:cs typeface="Arial"/>
              </a:rPr>
              <a:t>Salidas: </a:t>
            </a:r>
            <a:r>
              <a:rPr lang="es-ES">
                <a:latin typeface="Muli" panose="02000303000000000000" pitchFamily="2" charset="0"/>
                <a:cs typeface="Arial"/>
              </a:rPr>
              <a:t>267</a:t>
            </a:r>
            <a:r>
              <a:rPr lang="es-ES" b="1">
                <a:latin typeface="Muli" panose="02000303000000000000" pitchFamily="2" charset="0"/>
                <a:cs typeface="Arial"/>
              </a:rPr>
              <a:t> </a:t>
            </a:r>
            <a:r>
              <a:rPr lang="es-ES">
                <a:latin typeface="Muli" panose="02000303000000000000" pitchFamily="2" charset="0"/>
                <a:cs typeface="Arial"/>
              </a:rPr>
              <a:t>Ollas embutidas pequeñas.</a:t>
            </a:r>
          </a:p>
        </p:txBody>
      </p:sp>
      <p:pic>
        <p:nvPicPr>
          <p:cNvPr id="30" name="Imagen 30" descr="Tabla&#10;&#10;Descripción generada automáticamente">
            <a:extLst>
              <a:ext uri="{FF2B5EF4-FFF2-40B4-BE49-F238E27FC236}">
                <a16:creationId xmlns:a16="http://schemas.microsoft.com/office/drawing/2014/main" id="{DC5E5D57-14A8-4F2F-9CC8-6C572A3F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48" y="2661682"/>
            <a:ext cx="1729885" cy="794195"/>
          </a:xfrm>
          <a:prstGeom prst="rect">
            <a:avLst/>
          </a:prstGeom>
        </p:spPr>
      </p:pic>
      <p:pic>
        <p:nvPicPr>
          <p:cNvPr id="31" name="Imagen 31" descr="Imagen que contiene Tabla&#10;&#10;Descripción generada automáticamente">
            <a:extLst>
              <a:ext uri="{FF2B5EF4-FFF2-40B4-BE49-F238E27FC236}">
                <a16:creationId xmlns:a16="http://schemas.microsoft.com/office/drawing/2014/main" id="{C66D5241-D0B3-449B-8523-5CA75B23B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444" y="3615028"/>
            <a:ext cx="2743200" cy="1392140"/>
          </a:xfrm>
          <a:prstGeom prst="rect">
            <a:avLst/>
          </a:prstGeom>
        </p:spPr>
      </p:pic>
      <p:pic>
        <p:nvPicPr>
          <p:cNvPr id="32" name="Imagen 32" descr="Tabla&#10;&#10;Descripción generada automáticamente">
            <a:extLst>
              <a:ext uri="{FF2B5EF4-FFF2-40B4-BE49-F238E27FC236}">
                <a16:creationId xmlns:a16="http://schemas.microsoft.com/office/drawing/2014/main" id="{C45C3F27-C972-4C12-A788-FA22683AE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90" y="2664308"/>
            <a:ext cx="1641614" cy="800515"/>
          </a:xfrm>
          <a:prstGeom prst="rect">
            <a:avLst/>
          </a:prstGeom>
        </p:spPr>
      </p:pic>
      <p:pic>
        <p:nvPicPr>
          <p:cNvPr id="33" name="Imagen 33" descr="Imagen que contiene Tabla&#10;&#10;Descripción generada automáticamente">
            <a:extLst>
              <a:ext uri="{FF2B5EF4-FFF2-40B4-BE49-F238E27FC236}">
                <a16:creationId xmlns:a16="http://schemas.microsoft.com/office/drawing/2014/main" id="{B95EEA34-AC51-4303-A275-2CD272EC7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39" y="3525906"/>
            <a:ext cx="2991678" cy="1495839"/>
          </a:xfrm>
          <a:prstGeom prst="rect">
            <a:avLst/>
          </a:prstGeom>
        </p:spPr>
      </p:pic>
      <p:sp>
        <p:nvSpPr>
          <p:cNvPr id="38" name="CuadroTexto 1">
            <a:extLst>
              <a:ext uri="{FF2B5EF4-FFF2-40B4-BE49-F238E27FC236}">
                <a16:creationId xmlns:a16="http://schemas.microsoft.com/office/drawing/2014/main" id="{574B27AD-58F1-48EB-8F97-16BA1AEFC2F0}"/>
              </a:ext>
            </a:extLst>
          </p:cNvPr>
          <p:cNvSpPr txBox="1"/>
          <p:nvPr/>
        </p:nvSpPr>
        <p:spPr>
          <a:xfrm>
            <a:off x="6538289" y="1448627"/>
            <a:ext cx="2204830" cy="30469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b="1">
                <a:solidFill>
                  <a:srgbClr val="002060"/>
                </a:solidFill>
                <a:latin typeface="Muli"/>
              </a:rPr>
              <a:t>Análisis:</a:t>
            </a:r>
          </a:p>
          <a:p>
            <a:r>
              <a:rPr lang="es-ES" sz="1600">
                <a:solidFill>
                  <a:srgbClr val="002060"/>
                </a:solidFill>
                <a:latin typeface="Muli"/>
              </a:rPr>
              <a:t>En la máquina de embutido grande existe un margen más estrecho para conseguir las ollas esperadas, como el proceso lo realiza una persona no siempre se consiguen el máximo posible.</a:t>
            </a:r>
            <a:endParaRPr lang="es-ES" sz="1600">
              <a:solidFill>
                <a:srgbClr val="002060"/>
              </a:solidFill>
              <a:latin typeface="Muli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5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8E1CF-5548-4C1B-A48C-1DEDA392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Proceso de Empaquetado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86C346B-35DA-4768-BC21-2C11CFFFE1B9}"/>
              </a:ext>
            </a:extLst>
          </p:cNvPr>
          <p:cNvSpPr/>
          <p:nvPr/>
        </p:nvSpPr>
        <p:spPr>
          <a:xfrm>
            <a:off x="681135" y="1437867"/>
            <a:ext cx="3229194" cy="175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sz="1600" b="1">
                <a:latin typeface="Muli" panose="02000303000000000000" pitchFamily="2" charset="0"/>
                <a:cs typeface="Arial"/>
              </a:rPr>
              <a:t>Proceso:</a:t>
            </a:r>
            <a:r>
              <a:rPr lang="es-ES" sz="1600">
                <a:latin typeface="Muli" panose="02000303000000000000" pitchFamily="2" charset="0"/>
                <a:cs typeface="Arial"/>
              </a:rPr>
              <a:t> Empaquetado</a:t>
            </a:r>
            <a:endParaRPr lang="es-ES" sz="1600">
              <a:latin typeface="Muli" panose="02000303000000000000" pitchFamily="2" charset="0"/>
            </a:endParaRPr>
          </a:p>
          <a:p>
            <a:endParaRPr lang="es-ES" sz="1600">
              <a:latin typeface="Muli" panose="02000303000000000000" pitchFamily="2" charset="0"/>
              <a:cs typeface="Arial"/>
            </a:endParaRPr>
          </a:p>
          <a:p>
            <a:r>
              <a:rPr lang="es-ES" sz="1600" b="1">
                <a:latin typeface="Muli" panose="02000303000000000000" pitchFamily="2" charset="0"/>
                <a:cs typeface="Arial"/>
              </a:rPr>
              <a:t>Entradas</a:t>
            </a:r>
            <a:r>
              <a:rPr lang="es-ES" sz="1600" b="1">
                <a:latin typeface="Muli" panose="02000303000000000000" pitchFamily="2" charset="0"/>
                <a:ea typeface="+mn-lt"/>
                <a:cs typeface="+mn-lt"/>
              </a:rPr>
              <a:t>:</a:t>
            </a:r>
            <a:r>
              <a:rPr lang="es-ES" sz="1600">
                <a:latin typeface="Muli" panose="02000303000000000000" pitchFamily="2" charset="0"/>
                <a:ea typeface="+mn-lt"/>
                <a:cs typeface="+mn-lt"/>
              </a:rPr>
              <a:t> 264 ollas grandes</a:t>
            </a:r>
            <a:endParaRPr lang="es-ES" sz="1600">
              <a:latin typeface="Muli" panose="02000303000000000000" pitchFamily="2" charset="0"/>
            </a:endParaRPr>
          </a:p>
          <a:p>
            <a:r>
              <a:rPr lang="es-ES" sz="1600">
                <a:latin typeface="Muli" panose="02000303000000000000" pitchFamily="2" charset="0"/>
                <a:cs typeface="Arial"/>
              </a:rPr>
              <a:t>                  267 ollas pequeñas</a:t>
            </a:r>
          </a:p>
          <a:p>
            <a:r>
              <a:rPr lang="es-ES" sz="1600">
                <a:latin typeface="Muli" panose="02000303000000000000" pitchFamily="2" charset="0"/>
                <a:cs typeface="Arial"/>
              </a:rPr>
              <a:t>             </a:t>
            </a:r>
            <a:r>
              <a:rPr lang="es-ES" sz="1600" b="1">
                <a:latin typeface="Muli" panose="02000303000000000000" pitchFamily="2" charset="0"/>
                <a:cs typeface="Arial"/>
              </a:rPr>
              <a:t>    </a:t>
            </a:r>
            <a:r>
              <a:rPr lang="es-ES" sz="1600" b="1" i="1">
                <a:latin typeface="Muli" panose="02000303000000000000" pitchFamily="2" charset="0"/>
                <a:cs typeface="Arial"/>
              </a:rPr>
              <a:t> Total: 529 ollas</a:t>
            </a:r>
          </a:p>
          <a:p>
            <a:r>
              <a:rPr lang="es-ES" sz="1600" b="1">
                <a:latin typeface="Muli" panose="02000303000000000000" pitchFamily="2" charset="0"/>
                <a:cs typeface="Arial"/>
              </a:rPr>
              <a:t>Salidas:    </a:t>
            </a:r>
            <a:r>
              <a:rPr lang="es-ES" sz="1600">
                <a:latin typeface="Muli" panose="02000303000000000000" pitchFamily="2" charset="0"/>
                <a:cs typeface="Arial"/>
              </a:rPr>
              <a:t>264</a:t>
            </a:r>
            <a:r>
              <a:rPr lang="es-ES" sz="1600" b="1">
                <a:latin typeface="Muli" panose="02000303000000000000" pitchFamily="2" charset="0"/>
                <a:cs typeface="Arial"/>
              </a:rPr>
              <a:t> </a:t>
            </a:r>
            <a:r>
              <a:rPr lang="es-ES" sz="1600">
                <a:latin typeface="Muli" panose="02000303000000000000" pitchFamily="2" charset="0"/>
                <a:cs typeface="Arial"/>
              </a:rPr>
              <a:t>cajas de ollas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46F40787-CE10-4D29-9F84-2DF2BA90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21" y="1717192"/>
            <a:ext cx="1943100" cy="847725"/>
          </a:xfrm>
          <a:prstGeom prst="rect">
            <a:avLst/>
          </a:prstGeom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8094229-A141-446D-8D42-169EA967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23" y="3329971"/>
            <a:ext cx="2378766" cy="162266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4953D64-8DA2-4197-8CD6-4580B71118E0}"/>
              </a:ext>
            </a:extLst>
          </p:cNvPr>
          <p:cNvSpPr txBox="1"/>
          <p:nvPr/>
        </p:nvSpPr>
        <p:spPr>
          <a:xfrm>
            <a:off x="4434507" y="2707584"/>
            <a:ext cx="43831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800" b="1" dirty="0">
                <a:solidFill>
                  <a:srgbClr val="002060"/>
                </a:solidFill>
                <a:latin typeface="Muli" panose="02000303000000000000" pitchFamily="2" charset="0"/>
              </a:rPr>
              <a:t>Análisis:</a:t>
            </a:r>
            <a:r>
              <a:rPr lang="es-ES" sz="1800" dirty="0">
                <a:solidFill>
                  <a:srgbClr val="002060"/>
                </a:solidFill>
                <a:latin typeface="Muli" panose="02000303000000000000" pitchFamily="2" charset="0"/>
              </a:rPr>
              <a:t> Al momento del empaquetado se agrupan en una caja una olla pequeña y una grande, el total de cajas empacadas es de 264, por tanto, tenemos un sobrante de 3 ollas pequeñas al día aproximadamente.</a:t>
            </a:r>
          </a:p>
        </p:txBody>
      </p:sp>
    </p:spTree>
    <p:extLst>
      <p:ext uri="{BB962C8B-B14F-4D97-AF65-F5344CB8AC3E}">
        <p14:creationId xmlns:p14="http://schemas.microsoft.com/office/powerpoint/2010/main" val="366176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C8A03-0FC7-4E48-878A-88DD16EE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76" y="75388"/>
            <a:ext cx="8293394" cy="1264392"/>
          </a:xfrm>
        </p:spPr>
        <p:txBody>
          <a:bodyPr/>
          <a:lstStyle/>
          <a:p>
            <a:r>
              <a:rPr lang="es-MX"/>
              <a:t>Tiempo de Permanencia</a:t>
            </a:r>
            <a:endParaRPr lang="es-EC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4502C-1529-485D-B77D-676A5A142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4" t="29080" r="24683" b="19859"/>
          <a:stretch/>
        </p:blipFill>
        <p:spPr>
          <a:xfrm>
            <a:off x="828201" y="1550185"/>
            <a:ext cx="3565380" cy="33169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6261D7-2464-488A-AE33-7D74CFE45D12}"/>
              </a:ext>
            </a:extLst>
          </p:cNvPr>
          <p:cNvSpPr txBox="1"/>
          <p:nvPr/>
        </p:nvSpPr>
        <p:spPr>
          <a:xfrm>
            <a:off x="4650097" y="1550185"/>
            <a:ext cx="406538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latin typeface="Muli"/>
              </a:rPr>
              <a:t>Se muestra la cantidad del tiempo de permanencia de los elementos en el sistema donde se visualiza que los elementos se quedan mayor tiempo en los almacenes debido a que se deben procesar una cierta cantidad de piezas para pasar a la siguiente etapa. El tiempo promedio para que se realice una olla es de 7330s</a:t>
            </a:r>
          </a:p>
          <a:p>
            <a:endParaRPr lang="es-ES" sz="2000" dirty="0">
              <a:latin typeface="Muli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D5D71-E184-4A60-95BC-7C34E0A6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Permanencia Por Tipo</a:t>
            </a:r>
          </a:p>
        </p:txBody>
      </p:sp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2736424A-C35A-4912-9CE0-BFE81B85A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38" y="1602769"/>
            <a:ext cx="3415552" cy="1142343"/>
          </a:xfrm>
          <a:prstGeom prst="rect">
            <a:avLst/>
          </a:prstGeom>
        </p:spPr>
      </p:pic>
      <p:pic>
        <p:nvPicPr>
          <p:cNvPr id="5" name="Imagen 5" descr="Gráfico&#10;&#10;Descripción generada automáticamente">
            <a:extLst>
              <a:ext uri="{FF2B5EF4-FFF2-40B4-BE49-F238E27FC236}">
                <a16:creationId xmlns:a16="http://schemas.microsoft.com/office/drawing/2014/main" id="{CDA41196-B6A2-49DE-991A-93D4692F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38" y="2900748"/>
            <a:ext cx="3415552" cy="13422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9B6C801-AB99-46F1-8874-93BE80FB3BDC}"/>
              </a:ext>
            </a:extLst>
          </p:cNvPr>
          <p:cNvSpPr txBox="1"/>
          <p:nvPr/>
        </p:nvSpPr>
        <p:spPr>
          <a:xfrm>
            <a:off x="4650097" y="1550185"/>
            <a:ext cx="406538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latin typeface="Muli"/>
              </a:rPr>
              <a:t>Para este estudio se tiene que probar entre los procesos donde se diferencia entre tipos.</a:t>
            </a:r>
          </a:p>
          <a:p>
            <a:r>
              <a:rPr lang="es-ES" sz="2000">
                <a:latin typeface="Muli"/>
              </a:rPr>
              <a:t>Podemos observar que en líneas generales los procesos aplicados a las ollas grandes toman más tiempo</a:t>
            </a:r>
            <a:endParaRPr lang="es-ES" sz="2000">
              <a:latin typeface="Muli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6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3BF1A-618B-43BC-9A2F-90BBFC90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00" y="408464"/>
            <a:ext cx="6667800" cy="572700"/>
          </a:xfrm>
        </p:spPr>
        <p:txBody>
          <a:bodyPr/>
          <a:lstStyle/>
          <a:p>
            <a:r>
              <a:rPr lang="es-MX"/>
              <a:t>Capacidad máxima del sistema</a:t>
            </a:r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6BCEE6-3AA0-4632-9290-F0C6A4857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38" t="12916" r="1250" b="63611"/>
          <a:stretch/>
        </p:blipFill>
        <p:spPr>
          <a:xfrm>
            <a:off x="198054" y="2571750"/>
            <a:ext cx="2080091" cy="1793548"/>
          </a:xfrm>
          <a:prstGeom prst="rect">
            <a:avLst/>
          </a:prstGeom>
        </p:spPr>
      </p:pic>
      <p:sp>
        <p:nvSpPr>
          <p:cNvPr id="5" name="Título 24">
            <a:extLst>
              <a:ext uri="{FF2B5EF4-FFF2-40B4-BE49-F238E27FC236}">
                <a16:creationId xmlns:a16="http://schemas.microsoft.com/office/drawing/2014/main" id="{A17AD21C-4C7C-4F50-A11C-F9F7F716660A}"/>
              </a:ext>
            </a:extLst>
          </p:cNvPr>
          <p:cNvSpPr txBox="1">
            <a:spLocks/>
          </p:cNvSpPr>
          <p:nvPr/>
        </p:nvSpPr>
        <p:spPr>
          <a:xfrm>
            <a:off x="2491412" y="1674976"/>
            <a:ext cx="5414487" cy="7912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C" sz="1600">
                <a:latin typeface="Muli" panose="02000303000000000000" pitchFamily="2" charset="0"/>
              </a:rPr>
              <a:t>En un día de trabajo ideal, la capacidad máxima del sistema es de:</a:t>
            </a:r>
          </a:p>
        </p:txBody>
      </p:sp>
      <p:sp>
        <p:nvSpPr>
          <p:cNvPr id="9" name="Título 24">
            <a:extLst>
              <a:ext uri="{FF2B5EF4-FFF2-40B4-BE49-F238E27FC236}">
                <a16:creationId xmlns:a16="http://schemas.microsoft.com/office/drawing/2014/main" id="{4B343D7F-7BA3-4036-BA0D-9A4A50A58BA0}"/>
              </a:ext>
            </a:extLst>
          </p:cNvPr>
          <p:cNvSpPr txBox="1">
            <a:spLocks/>
          </p:cNvSpPr>
          <p:nvPr/>
        </p:nvSpPr>
        <p:spPr>
          <a:xfrm>
            <a:off x="4464590" y="2448725"/>
            <a:ext cx="1230357" cy="7112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C" sz="1600">
                <a:latin typeface="Muli" panose="02000303000000000000" pitchFamily="2" charset="0"/>
              </a:rPr>
              <a:t>540 Paquetes</a:t>
            </a:r>
          </a:p>
        </p:txBody>
      </p:sp>
      <p:sp>
        <p:nvSpPr>
          <p:cNvPr id="11" name="Título 24">
            <a:extLst>
              <a:ext uri="{FF2B5EF4-FFF2-40B4-BE49-F238E27FC236}">
                <a16:creationId xmlns:a16="http://schemas.microsoft.com/office/drawing/2014/main" id="{FDA3EC8B-F72A-41D9-9A80-BBD41617874B}"/>
              </a:ext>
            </a:extLst>
          </p:cNvPr>
          <p:cNvSpPr txBox="1">
            <a:spLocks/>
          </p:cNvSpPr>
          <p:nvPr/>
        </p:nvSpPr>
        <p:spPr>
          <a:xfrm>
            <a:off x="2491412" y="3310318"/>
            <a:ext cx="2080588" cy="132276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C" sz="1600">
                <a:latin typeface="Muli" panose="02000303000000000000" pitchFamily="2" charset="0"/>
              </a:rPr>
              <a:t>270 </a:t>
            </a:r>
          </a:p>
          <a:p>
            <a:pPr algn="ctr"/>
            <a:r>
              <a:rPr lang="es-EC" sz="1600">
                <a:latin typeface="Muli" panose="02000303000000000000" pitchFamily="2" charset="0"/>
              </a:rPr>
              <a:t>Paquetes</a:t>
            </a:r>
          </a:p>
          <a:p>
            <a:pPr algn="ctr"/>
            <a:r>
              <a:rPr lang="es-EC" sz="1600">
                <a:latin typeface="Muli" panose="02000303000000000000" pitchFamily="2" charset="0"/>
              </a:rPr>
              <a:t>de ollas pequeñas</a:t>
            </a:r>
          </a:p>
        </p:txBody>
      </p:sp>
      <p:sp>
        <p:nvSpPr>
          <p:cNvPr id="13" name="Título 24">
            <a:extLst>
              <a:ext uri="{FF2B5EF4-FFF2-40B4-BE49-F238E27FC236}">
                <a16:creationId xmlns:a16="http://schemas.microsoft.com/office/drawing/2014/main" id="{37053FF6-4498-453B-9D9B-382CA15B359A}"/>
              </a:ext>
            </a:extLst>
          </p:cNvPr>
          <p:cNvSpPr txBox="1">
            <a:spLocks/>
          </p:cNvSpPr>
          <p:nvPr/>
        </p:nvSpPr>
        <p:spPr>
          <a:xfrm>
            <a:off x="5983013" y="3272387"/>
            <a:ext cx="2318776" cy="132276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C" sz="1600">
                <a:latin typeface="Muli" panose="02000303000000000000" pitchFamily="2" charset="0"/>
              </a:rPr>
              <a:t>270</a:t>
            </a:r>
          </a:p>
          <a:p>
            <a:pPr algn="ctr"/>
            <a:r>
              <a:rPr lang="es-EC" sz="1600">
                <a:latin typeface="Muli" panose="02000303000000000000" pitchFamily="2" charset="0"/>
              </a:rPr>
              <a:t> Paquetes</a:t>
            </a:r>
          </a:p>
          <a:p>
            <a:pPr algn="ctr"/>
            <a:r>
              <a:rPr lang="es-EC" sz="1600">
                <a:latin typeface="Muli" panose="02000303000000000000" pitchFamily="2" charset="0"/>
              </a:rPr>
              <a:t>de ollas grandes</a:t>
            </a:r>
          </a:p>
        </p:txBody>
      </p:sp>
      <p:pic>
        <p:nvPicPr>
          <p:cNvPr id="15" name="Gráfico 14" descr="Crisol de oro">
            <a:extLst>
              <a:ext uri="{FF2B5EF4-FFF2-40B4-BE49-F238E27FC236}">
                <a16:creationId xmlns:a16="http://schemas.microsoft.com/office/drawing/2014/main" id="{6EAC411C-10F1-4A74-B4F8-BA139DB8E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9980" y="4283427"/>
            <a:ext cx="623452" cy="623452"/>
          </a:xfrm>
          <a:prstGeom prst="rect">
            <a:avLst/>
          </a:prstGeom>
        </p:spPr>
      </p:pic>
      <p:pic>
        <p:nvPicPr>
          <p:cNvPr id="17" name="Gráfico 16" descr="Crisol de oro">
            <a:extLst>
              <a:ext uri="{FF2B5EF4-FFF2-40B4-BE49-F238E27FC236}">
                <a16:creationId xmlns:a16="http://schemas.microsoft.com/office/drawing/2014/main" id="{D39BE4D1-7E86-4689-B18F-DC69A25B5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5201" y="41379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9FDC3951-59F6-4C6E-A545-18A3A3CF7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83747" y="1402597"/>
            <a:ext cx="4407230" cy="3189453"/>
          </a:xfrm>
        </p:spPr>
        <p:txBody>
          <a:bodyPr/>
          <a:lstStyle/>
          <a:p>
            <a:pPr marL="0" algn="just"/>
            <a:r>
              <a:rPr lang="es-MX"/>
              <a:t>La manera en la cual se trabaja el embutido hace que existan tiempos en los cuales las máquinas no tienen una carga constante, ya que se espera a obtener todas las ollas embutidas antes de llevarlas al siguiente proceso o almacén.</a:t>
            </a:r>
          </a:p>
          <a:p>
            <a:pPr marL="0" algn="just"/>
            <a:r>
              <a:rPr lang="es-MX"/>
              <a:t>Esto en una producción real puede generar una sobrecarga en la maquinaria y las hace más proclives a fallas que pueden paralizar por completo la operación.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F97663A1-7A6F-4CBF-9BCA-2A03CA0AF79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s-MX" dirty="0"/>
              <a:t>Opinión</a:t>
            </a:r>
            <a:endParaRPr lang="es-EC" dirty="0"/>
          </a:p>
        </p:txBody>
      </p:sp>
      <p:pic>
        <p:nvPicPr>
          <p:cNvPr id="19" name="Gráfico 18" descr="Lluvia de ideas de grupo">
            <a:extLst>
              <a:ext uri="{FF2B5EF4-FFF2-40B4-BE49-F238E27FC236}">
                <a16:creationId xmlns:a16="http://schemas.microsoft.com/office/drawing/2014/main" id="{51D4BD44-F946-428B-B1E7-483187600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9855" y="1294850"/>
            <a:ext cx="2112545" cy="2112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al Healthcare Center by Slidesgo">
  <a:themeElements>
    <a:clrScheme name="Simple Light">
      <a:dk1>
        <a:srgbClr val="666666"/>
      </a:dk1>
      <a:lt1>
        <a:srgbClr val="65B3B6"/>
      </a:lt1>
      <a:dk2>
        <a:srgbClr val="9DDBD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9DDBDE"/>
      </a:accent4>
      <a:accent5>
        <a:srgbClr val="9DDBDE"/>
      </a:accent5>
      <a:accent6>
        <a:srgbClr val="9DDBDE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806ADA5DAD1946A1A8F9BE1F4D9164" ma:contentTypeVersion="10" ma:contentTypeDescription="Crear nuevo documento." ma:contentTypeScope="" ma:versionID="038cf6dcc04214d0208e36e73f1cd6db">
  <xsd:schema xmlns:xsd="http://www.w3.org/2001/XMLSchema" xmlns:xs="http://www.w3.org/2001/XMLSchema" xmlns:p="http://schemas.microsoft.com/office/2006/metadata/properties" xmlns:ns3="75821b4e-f6eb-43f8-abec-499dcadf8140" targetNamespace="http://schemas.microsoft.com/office/2006/metadata/properties" ma:root="true" ma:fieldsID="3f0f09d406745ebb8b1236cce3d97c81" ns3:_="">
    <xsd:import namespace="75821b4e-f6eb-43f8-abec-499dcadf81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21b4e-f6eb-43f8-abec-499dcadf81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9023F5-7555-4950-BCEA-C1972AB6137B}">
  <ds:schemaRefs>
    <ds:schemaRef ds:uri="75821b4e-f6eb-43f8-abec-499dcadf81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CF3711-19BF-4E27-843B-EFDD6F7F3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1D789C-9D63-49E3-A413-283A49F7631A}">
  <ds:schemaRefs>
    <ds:schemaRef ds:uri="75821b4e-f6eb-43f8-abec-499dcadf81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Presentación en pantalla (16:9)</PresentationFormat>
  <Paragraphs>40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Muli</vt:lpstr>
      <vt:lpstr>Overpass</vt:lpstr>
      <vt:lpstr>Formal Healthcare Center by Slidesgo</vt:lpstr>
      <vt:lpstr>PROCESO DE ELABORACIÓN DE   OLLAS EN FLEXSIM</vt:lpstr>
      <vt:lpstr>Presentación de PowerPoint</vt:lpstr>
      <vt:lpstr> </vt:lpstr>
      <vt:lpstr>Proceso de Empaquetado</vt:lpstr>
      <vt:lpstr>Tiempo de Permanencia</vt:lpstr>
      <vt:lpstr>Permanencia Por Tipo</vt:lpstr>
      <vt:lpstr>Capacidad máxima del sistema</vt:lpstr>
      <vt:lpstr>Opinión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 PROCESO DE ELABORACIÓN DE    OLLAS EN FLEXSIM</dc:title>
  <dc:creator>Milena Alejandra Suárez Alvear</dc:creator>
  <cp:lastModifiedBy>MILENA ALEJANDRA SUAREZ ALVEAR</cp:lastModifiedBy>
  <cp:revision>1</cp:revision>
  <dcterms:created xsi:type="dcterms:W3CDTF">2020-09-19T16:56:02Z</dcterms:created>
  <dcterms:modified xsi:type="dcterms:W3CDTF">2020-09-27T04:29:08Z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0x01010053806ADA5DAD1946A1A8F9BE1F4D9164</vt:lpwstr>
  </property>
</Properties>
</file>