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0" r:id="rId3"/>
    <p:sldId id="271" r:id="rId4"/>
    <p:sldId id="272" r:id="rId5"/>
    <p:sldId id="273" r:id="rId6"/>
    <p:sldId id="274"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434" autoAdjust="0"/>
  </p:normalViewPr>
  <p:slideViewPr>
    <p:cSldViewPr snapToGrid="0">
      <p:cViewPr varScale="1">
        <p:scale>
          <a:sx n="73" d="100"/>
          <a:sy n="73"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A9AFA706-2D8C-40CA-8F78-852899380D02}"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16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CEACE3-0F6A-416D-8320-641C1A56C629}" type="datetimeFigureOut">
              <a:rPr lang="es-ES" smtClean="0"/>
              <a:t>12/08/2020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AFA706-2D8C-40CA-8F78-852899380D02}" type="slidenum">
              <a:rPr lang="es-ES" smtClean="0"/>
              <a:t>‹Nº›</a:t>
            </a:fld>
            <a:endParaRPr lang="es-ES"/>
          </a:p>
        </p:txBody>
      </p:sp>
    </p:spTree>
    <p:extLst>
      <p:ext uri="{BB962C8B-B14F-4D97-AF65-F5344CB8AC3E}">
        <p14:creationId xmlns:p14="http://schemas.microsoft.com/office/powerpoint/2010/main" val="214885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8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106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spTree>
    <p:extLst>
      <p:ext uri="{BB962C8B-B14F-4D97-AF65-F5344CB8AC3E}">
        <p14:creationId xmlns:p14="http://schemas.microsoft.com/office/powerpoint/2010/main" val="339140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712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51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47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461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spTree>
    <p:extLst>
      <p:ext uri="{BB962C8B-B14F-4D97-AF65-F5344CB8AC3E}">
        <p14:creationId xmlns:p14="http://schemas.microsoft.com/office/powerpoint/2010/main" val="375520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CEACE3-0F6A-416D-8320-641C1A56C629}" type="datetimeFigureOut">
              <a:rPr lang="es-ES" smtClean="0"/>
              <a:t>12/08/2020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AFA706-2D8C-40CA-8F78-852899380D02}"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91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CEACE3-0F6A-416D-8320-641C1A56C629}" type="datetimeFigureOut">
              <a:rPr lang="es-ES" smtClean="0"/>
              <a:t>12/08/2020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AFA706-2D8C-40CA-8F78-852899380D02}" type="slidenum">
              <a:rPr lang="es-ES" smtClean="0"/>
              <a:t>‹Nº›</a:t>
            </a:fld>
            <a:endParaRPr lang="es-E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90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CEACE3-0F6A-416D-8320-641C1A56C629}" type="datetimeFigureOut">
              <a:rPr lang="es-ES" smtClean="0"/>
              <a:t>12/08/2020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9AFA706-2D8C-40CA-8F78-852899380D02}"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4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CEACE3-0F6A-416D-8320-641C1A56C629}" type="datetimeFigureOut">
              <a:rPr lang="es-ES" smtClean="0"/>
              <a:t>12/08/2020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9AFA706-2D8C-40CA-8F78-852899380D02}"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88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EACE3-0F6A-416D-8320-641C1A56C629}" type="datetimeFigureOut">
              <a:rPr lang="es-ES" smtClean="0"/>
              <a:t>12/08/2020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9AFA706-2D8C-40CA-8F78-852899380D02}" type="slidenum">
              <a:rPr lang="es-ES" smtClean="0"/>
              <a:t>‹Nº›</a:t>
            </a:fld>
            <a:endParaRPr lang="es-ES"/>
          </a:p>
        </p:txBody>
      </p:sp>
    </p:spTree>
    <p:extLst>
      <p:ext uri="{BB962C8B-B14F-4D97-AF65-F5344CB8AC3E}">
        <p14:creationId xmlns:p14="http://schemas.microsoft.com/office/powerpoint/2010/main" val="341156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CEACE3-0F6A-416D-8320-641C1A56C629}" type="datetimeFigureOut">
              <a:rPr lang="es-ES" smtClean="0"/>
              <a:t>12/08/2020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AFA706-2D8C-40CA-8F78-852899380D02}"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0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CEACE3-0F6A-416D-8320-641C1A56C629}" type="datetimeFigureOut">
              <a:rPr lang="es-ES" smtClean="0"/>
              <a:t>12/08/2020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AFA706-2D8C-40CA-8F78-852899380D02}" type="slidenum">
              <a:rPr lang="es-ES" smtClean="0"/>
              <a:t>‹Nº›</a:t>
            </a:fld>
            <a:endParaRPr lang="es-ES"/>
          </a:p>
        </p:txBody>
      </p:sp>
    </p:spTree>
    <p:extLst>
      <p:ext uri="{BB962C8B-B14F-4D97-AF65-F5344CB8AC3E}">
        <p14:creationId xmlns:p14="http://schemas.microsoft.com/office/powerpoint/2010/main" val="255289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CEACE3-0F6A-416D-8320-641C1A56C629}" type="datetimeFigureOut">
              <a:rPr lang="es-ES" smtClean="0"/>
              <a:t>12/08/2020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AFA706-2D8C-40CA-8F78-852899380D02}" type="slidenum">
              <a:rPr lang="es-ES" smtClean="0"/>
              <a:t>‹Nº›</a:t>
            </a:fld>
            <a:endParaRPr lang="es-ES"/>
          </a:p>
        </p:txBody>
      </p:sp>
    </p:spTree>
    <p:extLst>
      <p:ext uri="{BB962C8B-B14F-4D97-AF65-F5344CB8AC3E}">
        <p14:creationId xmlns:p14="http://schemas.microsoft.com/office/powerpoint/2010/main" val="17052140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76488" y="1587795"/>
            <a:ext cx="6815669" cy="1515533"/>
          </a:xfrm>
        </p:spPr>
        <p:txBody>
          <a:bodyPr/>
          <a:lstStyle/>
          <a:p>
            <a:r>
              <a:rPr lang="es-ES" sz="4400" b="1" dirty="0">
                <a:latin typeface="Times New Roman" panose="02020603050405020304" pitchFamily="18" charset="0"/>
                <a:cs typeface="Times New Roman" panose="02020603050405020304" pitchFamily="18" charset="0"/>
              </a:rPr>
              <a:t>UNIVERIDAD CENTRAL DEL ECUADOR</a:t>
            </a:r>
          </a:p>
        </p:txBody>
      </p:sp>
      <p:sp>
        <p:nvSpPr>
          <p:cNvPr id="3" name="Subtítulo 2"/>
          <p:cNvSpPr>
            <a:spLocks noGrp="1"/>
          </p:cNvSpPr>
          <p:nvPr>
            <p:ph type="subTitle" idx="1"/>
          </p:nvPr>
        </p:nvSpPr>
        <p:spPr>
          <a:xfrm>
            <a:off x="2731034" y="3103328"/>
            <a:ext cx="6815669" cy="2061100"/>
          </a:xfrm>
        </p:spPr>
        <p:txBody>
          <a:bodyPr>
            <a:normAutofit fontScale="62500" lnSpcReduction="20000"/>
          </a:bodyPr>
          <a:lstStyle/>
          <a:p>
            <a:r>
              <a:rPr lang="es-ES" sz="3200" b="1" dirty="0">
                <a:latin typeface="Times New Roman" panose="02020603050405020304" pitchFamily="18" charset="0"/>
                <a:cs typeface="Times New Roman" panose="02020603050405020304" pitchFamily="18" charset="0"/>
              </a:rPr>
              <a:t>GESTION DEL DISEÑO</a:t>
            </a:r>
          </a:p>
          <a:p>
            <a:endParaRPr lang="es-ES" dirty="0"/>
          </a:p>
          <a:p>
            <a:pPr algn="l"/>
            <a:r>
              <a:rPr lang="es-ES" b="1" dirty="0">
                <a:solidFill>
                  <a:srgbClr val="FF0000"/>
                </a:solidFill>
              </a:rPr>
              <a:t>INTEGRANTES</a:t>
            </a:r>
          </a:p>
          <a:p>
            <a:pPr algn="l"/>
            <a:r>
              <a:rPr lang="es-ES" b="1" dirty="0"/>
              <a:t>NESTOR QUISE</a:t>
            </a:r>
          </a:p>
          <a:p>
            <a:pPr algn="l"/>
            <a:r>
              <a:rPr lang="es-ES" b="1" dirty="0"/>
              <a:t>JAISON PILATAXI</a:t>
            </a:r>
          </a:p>
          <a:p>
            <a:pPr algn="l"/>
            <a:r>
              <a:rPr lang="es-ES" b="1" dirty="0"/>
              <a:t>BLADIMIR SANCHES</a:t>
            </a:r>
          </a:p>
          <a:p>
            <a:pPr algn="l"/>
            <a:r>
              <a:rPr lang="es-ES" b="1" dirty="0"/>
              <a:t>ANTHONY CAJAS</a:t>
            </a:r>
          </a:p>
        </p:txBody>
      </p:sp>
      <p:pic>
        <p:nvPicPr>
          <p:cNvPr id="1028" name="Picture 4" descr="Sello UCE - Universidad Central del Ecuador (Sello .PNG) - For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0344" y="183997"/>
            <a:ext cx="2057162" cy="205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6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a:t>Metodología de la Educación Rural y Urbana</a:t>
            </a:r>
          </a:p>
        </p:txBody>
      </p:sp>
      <p:sp>
        <p:nvSpPr>
          <p:cNvPr id="3" name="Marcador de contenido 2"/>
          <p:cNvSpPr>
            <a:spLocks noGrp="1"/>
          </p:cNvSpPr>
          <p:nvPr>
            <p:ph idx="1"/>
          </p:nvPr>
        </p:nvSpPr>
        <p:spPr>
          <a:xfrm>
            <a:off x="1037823" y="2119050"/>
            <a:ext cx="9601196" cy="907485"/>
          </a:xfrm>
        </p:spPr>
        <p:txBody>
          <a:bodyPr>
            <a:normAutofit lnSpcReduction="10000"/>
          </a:bodyPr>
          <a:lstStyle/>
          <a:p>
            <a:pPr algn="just"/>
            <a:r>
              <a:rPr lang="es-EC" sz="1800" dirty="0"/>
              <a:t>El Ecuador tiene un sistema de protección y garantías que están a la vanguardia a nivel internacional para precautelar el derecho a la educación sin discriminación alguna, así como la universalización de la educación desde el nivel inicial hasta el bachillerato, y su gratuidad hasta el nivel superior. </a:t>
            </a:r>
          </a:p>
        </p:txBody>
      </p:sp>
      <p:sp>
        <p:nvSpPr>
          <p:cNvPr id="4" name="Rectángulo 3"/>
          <p:cNvSpPr/>
          <p:nvPr/>
        </p:nvSpPr>
        <p:spPr>
          <a:xfrm>
            <a:off x="1037823" y="3599644"/>
            <a:ext cx="6096000" cy="175432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r>
              <a:rPr lang="es-EC" dirty="0"/>
              <a:t>En este contexto han existido diferentes intentos por mejorar los sistemas de educación desde la política pública a través de diferentes instancias, así como esfuerzos desde la asistencia técnica y la cooperación internacional con el fin de eliminar las diferentes barreras de acceso a la educación a través de programas y proyectos. </a:t>
            </a:r>
          </a:p>
        </p:txBody>
      </p:sp>
      <p:sp>
        <p:nvSpPr>
          <p:cNvPr id="5" name="Rectángulo 4"/>
          <p:cNvSpPr/>
          <p:nvPr/>
        </p:nvSpPr>
        <p:spPr>
          <a:xfrm>
            <a:off x="7718736" y="3738143"/>
            <a:ext cx="3807855"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C" dirty="0"/>
              <a:t>No obstante, pese a que los sectores rurales y urbano-marginales han sido una prioridad dentro de los diferentes programas realizados, aún no han sido atendidos en su totalidad.</a:t>
            </a:r>
          </a:p>
        </p:txBody>
      </p:sp>
      <p:sp>
        <p:nvSpPr>
          <p:cNvPr id="6" name="Flecha abajo 5"/>
          <p:cNvSpPr/>
          <p:nvPr/>
        </p:nvSpPr>
        <p:spPr>
          <a:xfrm>
            <a:off x="3886200" y="3026535"/>
            <a:ext cx="917620" cy="396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407747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r qué somos analfabetos en matemáticas"/>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17612" y="1556211"/>
            <a:ext cx="3890036" cy="454687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839994" y="943472"/>
            <a:ext cx="2684170" cy="421665"/>
          </a:xfrm>
        </p:spPr>
        <p:txBody>
          <a:bodyPr>
            <a:normAutofit fontScale="90000"/>
          </a:bodyPr>
          <a:lstStyle/>
          <a:p>
            <a:r>
              <a:rPr lang="es-EC" dirty="0"/>
              <a:t>Sector Rural</a:t>
            </a:r>
          </a:p>
        </p:txBody>
      </p:sp>
      <p:sp>
        <p:nvSpPr>
          <p:cNvPr id="6" name="Flecha abajo 5"/>
          <p:cNvSpPr/>
          <p:nvPr/>
        </p:nvSpPr>
        <p:spPr>
          <a:xfrm>
            <a:off x="5397323" y="1726364"/>
            <a:ext cx="431442" cy="535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Rectángulo 6"/>
          <p:cNvSpPr/>
          <p:nvPr/>
        </p:nvSpPr>
        <p:spPr>
          <a:xfrm>
            <a:off x="1179491" y="2370814"/>
            <a:ext cx="10128159" cy="369332"/>
          </a:xfrm>
          <a:prstGeom prst="rect">
            <a:avLst/>
          </a:prstGeom>
        </p:spPr>
        <p:txBody>
          <a:bodyPr wrap="square">
            <a:spAutoFit/>
          </a:bodyPr>
          <a:lstStyle/>
          <a:p>
            <a:r>
              <a:rPr lang="es-EC" dirty="0"/>
              <a:t>Un factor de alta incidencia para el acceso a la educación son los niveles de pobreza que el medio rural se agrava</a:t>
            </a:r>
          </a:p>
        </p:txBody>
      </p:sp>
      <p:sp>
        <p:nvSpPr>
          <p:cNvPr id="8" name="Rectángulo 7"/>
          <p:cNvSpPr/>
          <p:nvPr/>
        </p:nvSpPr>
        <p:spPr>
          <a:xfrm>
            <a:off x="1179490" y="3305531"/>
            <a:ext cx="10128159" cy="646331"/>
          </a:xfrm>
          <a:prstGeom prst="rect">
            <a:avLst/>
          </a:prstGeom>
        </p:spPr>
        <p:txBody>
          <a:bodyPr wrap="square">
            <a:spAutoFit/>
          </a:bodyPr>
          <a:lstStyle/>
          <a:p>
            <a:pPr algn="just"/>
            <a:r>
              <a:rPr lang="es-EC" dirty="0"/>
              <a:t>De acuerdo a los datos del Ministerio de Educación la tasa de analfabetismo para el año 2004 a nivel del país fue de 6,7%, 3,9% a nivel urbano y 12,9% a nivel rural.</a:t>
            </a:r>
          </a:p>
        </p:txBody>
      </p:sp>
      <p:sp>
        <p:nvSpPr>
          <p:cNvPr id="9" name="Flecha abajo 8"/>
          <p:cNvSpPr/>
          <p:nvPr/>
        </p:nvSpPr>
        <p:spPr>
          <a:xfrm>
            <a:off x="5397323" y="2874643"/>
            <a:ext cx="431442" cy="464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Rectángulo 10"/>
          <p:cNvSpPr/>
          <p:nvPr/>
        </p:nvSpPr>
        <p:spPr>
          <a:xfrm>
            <a:off x="1179489" y="4517247"/>
            <a:ext cx="10128159" cy="1754326"/>
          </a:xfrm>
          <a:prstGeom prst="rect">
            <a:avLst/>
          </a:prstGeom>
        </p:spPr>
        <p:txBody>
          <a:bodyPr wrap="square">
            <a:spAutoFit/>
          </a:bodyPr>
          <a:lstStyle/>
          <a:p>
            <a:pPr algn="just"/>
            <a:r>
              <a:rPr lang="es-EC" dirty="0"/>
              <a:t>Otra consecuencia directa de la pobreza es el abandono escolar, principalmente en edades donde hay la transición de la educación básica al bachillerato, este problema se profundiza en las áreas rurales, ya que los jóvenes se ven obligados a vincularse al mercado laboral para aportar al ingreso familiar. </a:t>
            </a:r>
          </a:p>
          <a:p>
            <a:pPr algn="just"/>
            <a:endParaRPr lang="es-EC" dirty="0"/>
          </a:p>
          <a:p>
            <a:pPr algn="just"/>
            <a:r>
              <a:rPr lang="es-EC" dirty="0"/>
              <a:t>A esto se suma la decadencia de la infraestructura educativa, falta de recursos materiales y didácticos y falta de tecnologías.</a:t>
            </a:r>
          </a:p>
        </p:txBody>
      </p:sp>
      <p:sp>
        <p:nvSpPr>
          <p:cNvPr id="12" name="Flecha abajo 11"/>
          <p:cNvSpPr/>
          <p:nvPr/>
        </p:nvSpPr>
        <p:spPr>
          <a:xfrm>
            <a:off x="5397323" y="4053125"/>
            <a:ext cx="431442" cy="464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65734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3585691" cy="537575"/>
          </a:xfrm>
        </p:spPr>
        <p:txBody>
          <a:bodyPr>
            <a:normAutofit fontScale="90000"/>
          </a:bodyPr>
          <a:lstStyle/>
          <a:p>
            <a:r>
              <a:rPr lang="es-EC" dirty="0"/>
              <a:t>Sector Urbano</a:t>
            </a:r>
          </a:p>
        </p:txBody>
      </p:sp>
      <p:sp>
        <p:nvSpPr>
          <p:cNvPr id="4" name="Rectángulo 3"/>
          <p:cNvSpPr/>
          <p:nvPr/>
        </p:nvSpPr>
        <p:spPr>
          <a:xfrm>
            <a:off x="3088247" y="1720854"/>
            <a:ext cx="6096000" cy="245009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El sector urbano, la educación tiene un leve contraste con la rural, en la que la acapara un gran porcentaje de niños que acceden tanto a la educación pública y privada, sin embargo el nivel de analfabetismo tiene un porcentaje igual de preocupación, ya que la clase baja, debido a su escases económica no logra acceder a un cupo dentro de la educación fiscal, y aumentado otro factor como la desnutrición y falta de accesos a materiales didácticos de enseñanza.</a:t>
            </a:r>
          </a:p>
        </p:txBody>
      </p:sp>
      <p:pic>
        <p:nvPicPr>
          <p:cNvPr id="1026" name="Picture 2" descr="Elementos de la Tecnología y la Educación - Tecnología Educativ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8764" y="4423611"/>
            <a:ext cx="1634217" cy="131503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088247" y="4896462"/>
            <a:ext cx="1210614" cy="369332"/>
          </a:xfrm>
          <a:prstGeom prst="rect">
            <a:avLst/>
          </a:prstGeom>
          <a:noFill/>
        </p:spPr>
        <p:txBody>
          <a:bodyPr wrap="square" rtlCol="0">
            <a:spAutoFit/>
          </a:bodyPr>
          <a:lstStyle/>
          <a:p>
            <a:r>
              <a:rPr lang="es-EC" dirty="0"/>
              <a:t>tecnología</a:t>
            </a:r>
          </a:p>
        </p:txBody>
      </p:sp>
      <p:pic>
        <p:nvPicPr>
          <p:cNvPr id="1028" name="Picture 4" descr="Estandares de calidad educati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359" y="4423611"/>
            <a:ext cx="1924888" cy="144517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6162484" y="4896462"/>
            <a:ext cx="1565406" cy="369332"/>
          </a:xfrm>
          <a:prstGeom prst="rect">
            <a:avLst/>
          </a:prstGeom>
          <a:noFill/>
        </p:spPr>
        <p:txBody>
          <a:bodyPr wrap="square" rtlCol="0">
            <a:spAutoFit/>
          </a:bodyPr>
          <a:lstStyle/>
          <a:p>
            <a:r>
              <a:rPr lang="es-EC" dirty="0"/>
              <a:t>infraestructura</a:t>
            </a:r>
          </a:p>
        </p:txBody>
      </p:sp>
      <p:pic>
        <p:nvPicPr>
          <p:cNvPr id="1030" name="Picture 6" descr="Los materiales didácticos digitales en la era del aprendizaj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383" y="4372094"/>
            <a:ext cx="1969439" cy="149669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9595822" y="4896462"/>
            <a:ext cx="1333827" cy="369332"/>
          </a:xfrm>
          <a:prstGeom prst="rect">
            <a:avLst/>
          </a:prstGeom>
          <a:noFill/>
        </p:spPr>
        <p:txBody>
          <a:bodyPr wrap="square" rtlCol="0">
            <a:spAutoFit/>
          </a:bodyPr>
          <a:lstStyle/>
          <a:p>
            <a:r>
              <a:rPr lang="es-EC" dirty="0"/>
              <a:t>materiales</a:t>
            </a:r>
          </a:p>
        </p:txBody>
      </p:sp>
      <p:sp>
        <p:nvSpPr>
          <p:cNvPr id="6" name="Estrella de 5 puntas 5"/>
          <p:cNvSpPr/>
          <p:nvPr/>
        </p:nvSpPr>
        <p:spPr>
          <a:xfrm>
            <a:off x="870352" y="843513"/>
            <a:ext cx="656823" cy="93682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Flecha abajo 12"/>
          <p:cNvSpPr/>
          <p:nvPr/>
        </p:nvSpPr>
        <p:spPr>
          <a:xfrm>
            <a:off x="2045594" y="3526665"/>
            <a:ext cx="463640" cy="6439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97782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a:t>Problemas de la enseñanza en la Educación Rural y Urbana</a:t>
            </a:r>
          </a:p>
        </p:txBody>
      </p:sp>
      <p:pic>
        <p:nvPicPr>
          <p:cNvPr id="2050" name="Picture 2" descr="El plan que llevaría educación de calidad a la Colombia rural ..."/>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629096" y="2539938"/>
            <a:ext cx="3360358" cy="18376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ferencias entre la educación rural y urbana"/>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12443" y="3979571"/>
            <a:ext cx="3836409" cy="203329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1140854" y="2620849"/>
            <a:ext cx="9601196" cy="3589869"/>
          </a:xfrm>
        </p:spPr>
        <p:txBody>
          <a:bodyPr>
            <a:normAutofit fontScale="55000" lnSpcReduction="20000"/>
          </a:bodyPr>
          <a:lstStyle/>
          <a:p>
            <a:pPr lvl="0"/>
            <a:r>
              <a:rPr lang="es-EC" sz="2500" dirty="0"/>
              <a:t>Bajos niveles socio, económicos y culturales de la mayoría de la población ecuatoriana.</a:t>
            </a:r>
          </a:p>
          <a:p>
            <a:pPr lvl="0"/>
            <a:r>
              <a:rPr lang="es-EC" sz="2500" dirty="0"/>
              <a:t>Inexistencia de una política educativa de estado.</a:t>
            </a:r>
          </a:p>
          <a:p>
            <a:pPr lvl="0"/>
            <a:r>
              <a:rPr lang="es-EC" sz="2500" dirty="0"/>
              <a:t>Reformas educativas inconclusas</a:t>
            </a:r>
          </a:p>
          <a:p>
            <a:pPr lvl="0"/>
            <a:r>
              <a:rPr lang="es-EC" sz="2500" dirty="0"/>
              <a:t>Insuficiente asignación presupuestaria</a:t>
            </a:r>
          </a:p>
          <a:p>
            <a:pPr lvl="0"/>
            <a:r>
              <a:rPr lang="es-EC" sz="2500" dirty="0"/>
              <a:t>Falta de un coherente sistema de capacitación actualización y perfeccionamiento profesional del docente.</a:t>
            </a:r>
          </a:p>
          <a:p>
            <a:pPr lvl="0"/>
            <a:r>
              <a:rPr lang="es-EC" sz="2500" dirty="0"/>
              <a:t>Sistemas pedagógicos tradicionales</a:t>
            </a:r>
          </a:p>
          <a:p>
            <a:pPr lvl="0"/>
            <a:r>
              <a:rPr lang="es-EC" sz="2500" dirty="0"/>
              <a:t>Sueldos bajos al magisterio nacional que no permiten una entrega motivada y eficiente a su labor docente</a:t>
            </a:r>
          </a:p>
          <a:p>
            <a:pPr lvl="0"/>
            <a:r>
              <a:rPr lang="es-EC" sz="2500" dirty="0"/>
              <a:t>Falta de infraestructura, equipamiento e implementación tecnológica en el sistema educativo nacional</a:t>
            </a:r>
          </a:p>
          <a:p>
            <a:pPr lvl="0"/>
            <a:r>
              <a:rPr lang="es-EC" sz="2500" dirty="0"/>
              <a:t>Medios de comunicación y su influencia en la educación propuesta</a:t>
            </a:r>
          </a:p>
          <a:p>
            <a:pPr lvl="0"/>
            <a:r>
              <a:rPr lang="es-EC" sz="2500" dirty="0"/>
              <a:t>El analfabetismo es uno de los principales problemas en la educación por el porcentaje de -1,6% la población analfabeta, los habitantes del campo han sido los menos beneficiados y todavía enfrentan altas tasas de incidencia del analfabetismo.</a:t>
            </a:r>
          </a:p>
          <a:p>
            <a:endParaRPr lang="es-EC" dirty="0"/>
          </a:p>
        </p:txBody>
      </p:sp>
    </p:spTree>
    <p:extLst>
      <p:ext uri="{BB962C8B-B14F-4D97-AF65-F5344CB8AC3E}">
        <p14:creationId xmlns:p14="http://schemas.microsoft.com/office/powerpoint/2010/main" val="133347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a:t>Establecimiento de Políticas para la mejora de la metodología de Educación.</a:t>
            </a:r>
          </a:p>
        </p:txBody>
      </p:sp>
      <p:sp>
        <p:nvSpPr>
          <p:cNvPr id="3" name="Marcador de contenido 2"/>
          <p:cNvSpPr>
            <a:spLocks noGrp="1"/>
          </p:cNvSpPr>
          <p:nvPr>
            <p:ph idx="1"/>
          </p:nvPr>
        </p:nvSpPr>
        <p:spPr>
          <a:xfrm>
            <a:off x="1135913" y="2376179"/>
            <a:ext cx="3988826" cy="1983170"/>
          </a:xfrm>
        </p:spPr>
        <p:style>
          <a:lnRef idx="2">
            <a:schemeClr val="accent1"/>
          </a:lnRef>
          <a:fillRef idx="1">
            <a:schemeClr val="lt1"/>
          </a:fillRef>
          <a:effectRef idx="0">
            <a:schemeClr val="accent1"/>
          </a:effectRef>
          <a:fontRef idx="minor">
            <a:schemeClr val="dk1"/>
          </a:fontRef>
        </p:style>
        <p:txBody>
          <a:bodyPr>
            <a:noAutofit/>
          </a:bodyPr>
          <a:lstStyle/>
          <a:p>
            <a:pPr lvl="0" algn="just"/>
            <a:r>
              <a:rPr lang="es-EC" sz="1800" dirty="0"/>
              <a:t>Establecer recursos  del estado para la educación rural y urbana a través de la investigación de fuentes secundarias de las principales variables: matrícula, contenidos, nivel de capacitación de los profesores, estado de las infraestructuras educativas. </a:t>
            </a:r>
          </a:p>
          <a:p>
            <a:pPr algn="just"/>
            <a:endParaRPr lang="es-EC" sz="1800" dirty="0"/>
          </a:p>
        </p:txBody>
      </p:sp>
      <p:sp>
        <p:nvSpPr>
          <p:cNvPr id="4" name="Rectángulo 3"/>
          <p:cNvSpPr/>
          <p:nvPr/>
        </p:nvSpPr>
        <p:spPr>
          <a:xfrm>
            <a:off x="6767546" y="2352101"/>
            <a:ext cx="416796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s-EC" dirty="0"/>
              <a:t>Capacitación constante a maestros rurales de parte de docentes universitarios, sobre técnicas y métodos de enseñanza a niños de zonas rurales, con el objetivo de mejorar la enseñanza y establecer una malla curricular similar a la urbana con los recursos que dispongan las unidades educativas.</a:t>
            </a:r>
          </a:p>
        </p:txBody>
      </p:sp>
      <p:sp>
        <p:nvSpPr>
          <p:cNvPr id="5" name="Rectángulo 4"/>
          <p:cNvSpPr/>
          <p:nvPr/>
        </p:nvSpPr>
        <p:spPr>
          <a:xfrm>
            <a:off x="1135913" y="4474210"/>
            <a:ext cx="398882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s-EC" dirty="0"/>
              <a:t>Capacitación constante a maestros urbanos por parte de órganos de educación superior, con la finalidad de implementar mallas curriculares de calidad.</a:t>
            </a:r>
          </a:p>
        </p:txBody>
      </p:sp>
      <p:sp>
        <p:nvSpPr>
          <p:cNvPr id="6" name="Rectángulo 5"/>
          <p:cNvSpPr/>
          <p:nvPr/>
        </p:nvSpPr>
        <p:spPr>
          <a:xfrm>
            <a:off x="6767547" y="4535768"/>
            <a:ext cx="416796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s-EC" dirty="0"/>
              <a:t>Analizar con autoridades a nivel central y de unidades educativas, expertos en el tema y pobladores rurales y urbanos, los principales problemas de la educación rural. </a:t>
            </a:r>
          </a:p>
        </p:txBody>
      </p:sp>
      <p:sp>
        <p:nvSpPr>
          <p:cNvPr id="7" name="Flecha cuádruple 6"/>
          <p:cNvSpPr/>
          <p:nvPr/>
        </p:nvSpPr>
        <p:spPr>
          <a:xfrm rot="2688331">
            <a:off x="5486323" y="3879886"/>
            <a:ext cx="1169581" cy="117651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391694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258</TotalTime>
  <Words>556</Words>
  <Application>Microsoft Office PowerPoint</Application>
  <PresentationFormat>Panorámica</PresentationFormat>
  <Paragraphs>39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Garamond</vt:lpstr>
      <vt:lpstr>Times New Roman</vt:lpstr>
      <vt:lpstr>Orgánico</vt:lpstr>
      <vt:lpstr>UNIVERIDAD CENTRAL DEL ECUADOR</vt:lpstr>
      <vt:lpstr>Metodología de la Educación Rural y Urbana</vt:lpstr>
      <vt:lpstr>Sector Rural</vt:lpstr>
      <vt:lpstr>Sector Urbano</vt:lpstr>
      <vt:lpstr>Problemas de la enseñanza en la Educación Rural y Urbana</vt:lpstr>
      <vt:lpstr>Establecimiento de Políticas para la mejora de la metodología de Educación.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UNIVERIDAD CENTRAL DEL ECUADOR</dc:title>
  <dc:creator>home3</dc:creator>
  <cp:lastModifiedBy>SANCHEZ</cp:lastModifiedBy>
  <cp:revision>26</cp:revision>
  <dcterms:created xsi:type="dcterms:W3CDTF">2020-07-23T00:10:29Z</dcterms:created>
  <dcterms:modified xsi:type="dcterms:W3CDTF">2020-08-12T17:00:59Z</dcterms:modified>
</cp:coreProperties>
</file>