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4" r:id="rId7"/>
    <p:sldId id="268" r:id="rId8"/>
    <p:sldId id="266" r:id="rId9"/>
    <p:sldId id="265" r:id="rId10"/>
    <p:sldId id="269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778" autoAdjust="0"/>
  </p:normalViewPr>
  <p:slideViewPr>
    <p:cSldViewPr>
      <p:cViewPr>
        <p:scale>
          <a:sx n="60" d="100"/>
          <a:sy n="60" d="100"/>
        </p:scale>
        <p:origin x="-160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5CC03-A524-487E-B483-7605A71B402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BFB8-25EB-4631-88A4-DB0FC574E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88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Challenge of the Computer Utility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Douglas F.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Parkhill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8204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98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clouds often offer additional resources such as a virtual-machine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 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library, raw (block) and file-based storage, firewalls, load balancers, IP addresses, VLANs, and software bundles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426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illusion of inﬁnite computing resources available on demand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EC2 instance looks much like physical hardware, and users can control nearly the entire software stack, from the kernel upwards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982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idea is to rent infrastructure</a:t>
            </a:r>
            <a:r>
              <a:rPr lang="en-US" baseline="0" dirty="0" smtClean="0"/>
              <a:t> – virtual server and storage device - per hour</a:t>
            </a:r>
          </a:p>
          <a:p>
            <a:r>
              <a:rPr lang="en-US" baseline="0" dirty="0" smtClean="0"/>
              <a:t>User virtual server to install / run any application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587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Amazon</a:t>
            </a:r>
            <a:r>
              <a:rPr lang="en-US" baseline="0" dirty="0" smtClean="0"/>
              <a:t> publishes many AMI for public use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Custom AMIs provided by community members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User can create their own AMI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Instance type – different operating environment.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Amazon’s bet is that by statistically multiplexing</a:t>
            </a:r>
            <a:r>
              <a:rPr lang="en-US" baseline="0" dirty="0" smtClean="0"/>
              <a:t> </a:t>
            </a:r>
            <a:r>
              <a:rPr lang="en-US" dirty="0" smtClean="0"/>
              <a:t>multiple instances onto a single physical box, that box can be simultaneously rented to many customers who will not</a:t>
            </a:r>
            <a:r>
              <a:rPr lang="en-US" baseline="0" dirty="0" smtClean="0"/>
              <a:t> </a:t>
            </a:r>
            <a:r>
              <a:rPr lang="en-US" dirty="0" smtClean="0"/>
              <a:t>in general interfere with each others’ usage (see Section 7).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218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North America, Europe, and Asia).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Prices for Amazon EC2 usage vary by region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region contains multiple distinct locations called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Zones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549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EBS (Elastic Block Store) provides with persistent, block-level storage.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Basically additional Hard Disk that you can attach to instance.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apps which require database 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block level storage.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Attach , Detach, Delete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Standard volumes and Provisioned IOPS volumes.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snapshots that is stored in S3 , a new EBS can be re-created using the snapshot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Instance store comes with each instance except the micro-one</a:t>
            </a:r>
            <a:r>
              <a:rPr lang="en-US" baseline="0" dirty="0" smtClean="0"/>
              <a:t> , temporary block level storage.</a:t>
            </a:r>
          </a:p>
          <a:p>
            <a:r>
              <a:rPr lang="en-US" baseline="0" dirty="0" smtClean="0"/>
              <a:t>Storage physically attached to the computer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storage service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for the Internet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 interface that enables you to store and retrieve any amount of data from anywhere on the web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Root</a:t>
            </a:r>
            <a:r>
              <a:rPr lang="en-US" baseline="0" dirty="0" smtClean="0"/>
              <a:t> device storage: contains image to boot the system</a:t>
            </a:r>
          </a:p>
          <a:p>
            <a:r>
              <a:rPr lang="en-US" baseline="0" dirty="0" smtClean="0"/>
              <a:t>AMI categorized as “Backed by Amazon EBS” or “Backed by instance store”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379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VPC</a:t>
            </a:r>
            <a:r>
              <a:rPr lang="en-US" sz="6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 Amazon Web Services (AWS) resources into a virtual network that you've defined. </a:t>
            </a:r>
            <a:endParaRPr lang="en-US" sz="6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6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VPC:</a:t>
            </a:r>
            <a:r>
              <a:rPr lang="en-US" sz="6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its IP address range, create subnets, and configure route tables, network gateways, and security settings.</a:t>
            </a:r>
            <a:endParaRPr lang="en-US" sz="6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6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en-US" sz="6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- </a:t>
            </a:r>
            <a:r>
              <a:rPr lang="en-US" sz="6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you to specify the protocols, ports, and source IP ranges that are allowed to reach your instances</a:t>
            </a:r>
          </a:p>
          <a:p>
            <a:r>
              <a:rPr lang="en-US" sz="6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multiple</a:t>
            </a:r>
            <a:r>
              <a:rPr lang="en-US" sz="6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groups , assign instance to a particular group , </a:t>
            </a:r>
            <a:r>
              <a:rPr lang="en-US" sz="6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determine</a:t>
            </a:r>
            <a:r>
              <a:rPr lang="en-US" sz="6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traffic</a:t>
            </a:r>
            <a:endParaRPr lang="en-US" sz="6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959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Monitor, manage, and publish various metrics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Alarms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metrics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683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1/31/2022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nsole.aws.amazon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aws.amaz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aws.amazon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22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Infrastructure as a Service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Amazon EC2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70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Monitoring, Auto Scaling, and Load Balancing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Monitor statistics of instances and EBS</a:t>
            </a:r>
          </a:p>
          <a:p>
            <a:pPr lvl="1"/>
            <a:r>
              <a:rPr lang="en-US" sz="2000" dirty="0" err="1" smtClean="0"/>
              <a:t>CloudWatch</a:t>
            </a:r>
            <a:endParaRPr lang="en-US" sz="2000" dirty="0" smtClean="0"/>
          </a:p>
          <a:p>
            <a:r>
              <a:rPr lang="en-US" sz="2400" dirty="0" smtClean="0"/>
              <a:t>Automatically scales </a:t>
            </a:r>
            <a:r>
              <a:rPr lang="en-US" sz="2400" dirty="0"/>
              <a:t>a</a:t>
            </a:r>
            <a:r>
              <a:rPr lang="en-US" sz="2400" dirty="0" smtClean="0"/>
              <a:t>mazon EC2 capacity up and down based on rules</a:t>
            </a:r>
          </a:p>
          <a:p>
            <a:pPr lvl="1"/>
            <a:r>
              <a:rPr lang="en-US" sz="1600" dirty="0" smtClean="0"/>
              <a:t>Add and remove compute resource based on demand</a:t>
            </a:r>
          </a:p>
          <a:p>
            <a:pPr lvl="1"/>
            <a:r>
              <a:rPr lang="en-US" sz="1600" dirty="0" smtClean="0"/>
              <a:t>Suitable for businesses experiencing variability in usage</a:t>
            </a:r>
          </a:p>
          <a:p>
            <a:r>
              <a:rPr lang="en-US" sz="2400" dirty="0" smtClean="0"/>
              <a:t>Distribute incoming traffic across multiple instances</a:t>
            </a:r>
          </a:p>
          <a:p>
            <a:pPr lvl="1"/>
            <a:r>
              <a:rPr lang="en-US" sz="2000" dirty="0" smtClean="0"/>
              <a:t>Elastic Load Balancing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005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access EC2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console.aws.amazon.com</a:t>
            </a:r>
            <a:endParaRPr lang="en-US" sz="2400" dirty="0" smtClean="0"/>
          </a:p>
          <a:p>
            <a:r>
              <a:rPr lang="en-US" sz="2400" dirty="0" smtClean="0"/>
              <a:t>Command Line Tools</a:t>
            </a:r>
          </a:p>
          <a:p>
            <a:r>
              <a:rPr lang="en-US" sz="2400" dirty="0" smtClean="0"/>
              <a:t>Programmatic Interface</a:t>
            </a:r>
          </a:p>
          <a:p>
            <a:pPr lvl="1"/>
            <a:r>
              <a:rPr lang="en-US" sz="2400" dirty="0" smtClean="0"/>
              <a:t>EC2 APIs</a:t>
            </a:r>
          </a:p>
          <a:p>
            <a:pPr lvl="1"/>
            <a:r>
              <a:rPr lang="en-US" sz="2400" dirty="0" smtClean="0"/>
              <a:t>AWS SDK</a:t>
            </a:r>
          </a:p>
        </p:txBody>
      </p:sp>
    </p:spTree>
    <p:extLst>
      <p:ext uri="{BB962C8B-B14F-4D97-AF65-F5344CB8AC3E}">
        <p14:creationId xmlns="" xmlns:p14="http://schemas.microsoft.com/office/powerpoint/2010/main" val="20266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docs.aws.amazon.com</a:t>
            </a:r>
            <a:endParaRPr lang="en-US" sz="1800" dirty="0" smtClean="0"/>
          </a:p>
          <a:p>
            <a:r>
              <a:rPr lang="en-US" sz="1600" dirty="0"/>
              <a:t>Above the Clouds: A Berkeley View of Cloud Computing - Michael </a:t>
            </a:r>
            <a:r>
              <a:rPr lang="en-US" sz="1600" dirty="0" err="1"/>
              <a:t>Armbrust</a:t>
            </a:r>
            <a:r>
              <a:rPr lang="en-US" sz="1600" dirty="0"/>
              <a:t> </a:t>
            </a:r>
            <a:r>
              <a:rPr lang="en-US" sz="1600" dirty="0" smtClean="0"/>
              <a:t>et.al 2009</a:t>
            </a:r>
          </a:p>
          <a:p>
            <a:r>
              <a:rPr lang="en-US" sz="1600" dirty="0" smtClean="0"/>
              <a:t>International telecommunication union – Focus Group Cloud Technical Report</a:t>
            </a:r>
          </a:p>
          <a:p>
            <a:r>
              <a:rPr lang="en-US" sz="1600" dirty="0" smtClean="0"/>
              <a:t>Wikipedia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62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is Infrastructure as a Service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86000"/>
          </a:xfrm>
        </p:spPr>
        <p:txBody>
          <a:bodyPr>
            <a:normAutofit/>
          </a:bodyPr>
          <a:lstStyle/>
          <a:p>
            <a:r>
              <a:rPr lang="en-US" sz="2000" dirty="0"/>
              <a:t>A category of cloud services </a:t>
            </a:r>
            <a:r>
              <a:rPr lang="en-US" sz="2000" dirty="0" smtClean="0"/>
              <a:t>which provides capability to provision </a:t>
            </a:r>
            <a:r>
              <a:rPr lang="en-US" sz="2000" dirty="0"/>
              <a:t>processing, storage, intra-cloud network connectivity </a:t>
            </a:r>
            <a:r>
              <a:rPr lang="en-US" sz="2000" dirty="0" smtClean="0"/>
              <a:t>services, </a:t>
            </a:r>
            <a:r>
              <a:rPr lang="en-US" sz="2000" dirty="0"/>
              <a:t>and other fundamental computing resources of the cloud </a:t>
            </a:r>
            <a:r>
              <a:rPr lang="en-US" sz="2000" dirty="0" smtClean="0"/>
              <a:t>infrastructure. </a:t>
            </a:r>
            <a:br>
              <a:rPr lang="en-US" sz="2000" dirty="0" smtClean="0"/>
            </a:br>
            <a:r>
              <a:rPr lang="en-US" sz="1600" dirty="0" smtClean="0"/>
              <a:t>                                                           </a:t>
            </a:r>
            <a:br>
              <a:rPr lang="en-US" sz="1600" dirty="0" smtClean="0"/>
            </a:br>
            <a:r>
              <a:rPr lang="en-US" sz="1600" dirty="0" smtClean="0"/>
              <a:t>                       				     </a:t>
            </a:r>
            <a:r>
              <a:rPr lang="en-US" sz="1200" dirty="0"/>
              <a:t>Source- [</a:t>
            </a:r>
            <a:r>
              <a:rPr lang="en-US" sz="1200" dirty="0" smtClean="0"/>
              <a:t>ITU –Cloud Focus Group]</a:t>
            </a:r>
            <a:endParaRPr lang="en-US" sz="1200" dirty="0"/>
          </a:p>
          <a:p>
            <a:pPr marL="82296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352800"/>
            <a:ext cx="3314700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6477000"/>
            <a:ext cx="20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Diagram Source: Wikipedia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3412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Highlights of </a:t>
            </a:r>
            <a:r>
              <a:rPr lang="en-US" sz="3200" dirty="0" err="1" smtClean="0"/>
              <a:t>IaaS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 demand computing resources</a:t>
            </a:r>
            <a:endParaRPr lang="en-US" sz="2400" dirty="0"/>
          </a:p>
          <a:p>
            <a:pPr lvl="1"/>
            <a:r>
              <a:rPr lang="en-US" sz="2000" dirty="0"/>
              <a:t>Eliminate the need of far ahead </a:t>
            </a:r>
            <a:r>
              <a:rPr lang="en-US" sz="2000" dirty="0" smtClean="0"/>
              <a:t>planning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up-front </a:t>
            </a:r>
            <a:r>
              <a:rPr lang="en-US" sz="2400" dirty="0" smtClean="0"/>
              <a:t>commitment</a:t>
            </a:r>
          </a:p>
          <a:p>
            <a:pPr lvl="1"/>
            <a:r>
              <a:rPr lang="en-US" sz="2000" dirty="0" smtClean="0"/>
              <a:t>Start small and grow as required</a:t>
            </a:r>
          </a:p>
          <a:p>
            <a:pPr lvl="1"/>
            <a:r>
              <a:rPr lang="en-US" sz="2000" dirty="0" smtClean="0"/>
              <a:t>No contract, Only credit </a:t>
            </a:r>
            <a:r>
              <a:rPr lang="en-US" sz="2000" dirty="0"/>
              <a:t>c</a:t>
            </a:r>
            <a:r>
              <a:rPr lang="en-US" sz="2000" dirty="0" smtClean="0"/>
              <a:t>ard!</a:t>
            </a:r>
          </a:p>
          <a:p>
            <a:r>
              <a:rPr lang="en-US" sz="2400" dirty="0" smtClean="0"/>
              <a:t>Pay for what you use</a:t>
            </a:r>
          </a:p>
          <a:p>
            <a:r>
              <a:rPr lang="en-US" sz="2400" dirty="0" smtClean="0"/>
              <a:t>No maintenance </a:t>
            </a:r>
          </a:p>
          <a:p>
            <a:r>
              <a:rPr lang="en-US" sz="2400" dirty="0" smtClean="0"/>
              <a:t>Measured service</a:t>
            </a:r>
          </a:p>
          <a:p>
            <a:r>
              <a:rPr lang="en-US" sz="2400" dirty="0" smtClean="0"/>
              <a:t>Scalability</a:t>
            </a:r>
          </a:p>
          <a:p>
            <a:r>
              <a:rPr lang="en-US" sz="2400" dirty="0" smtClean="0"/>
              <a:t>Reliability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09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Elastic Compute Cloud ( EC2)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200" dirty="0" smtClean="0"/>
              <a:t>“Amazon </a:t>
            </a:r>
            <a:r>
              <a:rPr lang="en-US" sz="2200" dirty="0"/>
              <a:t>Elastic Compute Cloud (Amazon EC2) is </a:t>
            </a:r>
            <a:r>
              <a:rPr lang="en-US" sz="2200" dirty="0" smtClean="0"/>
              <a:t>an Amazon </a:t>
            </a:r>
            <a:r>
              <a:rPr lang="en-US" sz="2200" dirty="0"/>
              <a:t>Web Service (AWS) you can use to access servers, software, and storage resources across the Internet in a self-service </a:t>
            </a:r>
            <a:r>
              <a:rPr lang="en-US" sz="2200" dirty="0" smtClean="0"/>
              <a:t>manner “</a:t>
            </a:r>
          </a:p>
          <a:p>
            <a:endParaRPr lang="en-US" sz="2200" dirty="0" smtClean="0"/>
          </a:p>
          <a:p>
            <a:pPr>
              <a:buFontTx/>
              <a:buChar char="-"/>
            </a:pPr>
            <a:r>
              <a:rPr lang="en-US" sz="2200" dirty="0" smtClean="0"/>
              <a:t>Provides scalable, pay as-you-go compute capacity</a:t>
            </a:r>
          </a:p>
          <a:p>
            <a:pPr>
              <a:buFontTx/>
              <a:buChar char="-"/>
            </a:pPr>
            <a:r>
              <a:rPr lang="en-US" sz="2200" dirty="0" smtClean="0"/>
              <a:t>Elastic - scales in both direction </a:t>
            </a:r>
          </a:p>
          <a:p>
            <a:pPr>
              <a:buFontTx/>
              <a:buChar char="-"/>
            </a:pPr>
            <a:endParaRPr lang="en-US" sz="2200" dirty="0" smtClean="0"/>
          </a:p>
          <a:p>
            <a:pPr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4091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EC2 Concepts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320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AMI &amp; Instance</a:t>
            </a:r>
          </a:p>
          <a:p>
            <a:r>
              <a:rPr lang="en-US" sz="2800" dirty="0" smtClean="0"/>
              <a:t>Region &amp; Zones</a:t>
            </a:r>
          </a:p>
          <a:p>
            <a:r>
              <a:rPr lang="en-US" sz="2800" dirty="0" smtClean="0"/>
              <a:t>Storage </a:t>
            </a:r>
          </a:p>
          <a:p>
            <a:r>
              <a:rPr lang="en-US" sz="2800" dirty="0" smtClean="0"/>
              <a:t>Networking and Security</a:t>
            </a:r>
          </a:p>
          <a:p>
            <a:r>
              <a:rPr lang="en-US" sz="2800" dirty="0" smtClean="0"/>
              <a:t>Monitoring</a:t>
            </a:r>
          </a:p>
          <a:p>
            <a:r>
              <a:rPr lang="en-US" sz="2800" dirty="0" smtClean="0"/>
              <a:t>Auto Scaling</a:t>
            </a:r>
          </a:p>
          <a:p>
            <a:r>
              <a:rPr lang="en-US" sz="2800" dirty="0" smtClean="0"/>
              <a:t>Load Balancer</a:t>
            </a:r>
          </a:p>
        </p:txBody>
      </p:sp>
    </p:spTree>
    <p:extLst>
      <p:ext uri="{BB962C8B-B14F-4D97-AF65-F5344CB8AC3E}">
        <p14:creationId xmlns="" xmlns:p14="http://schemas.microsoft.com/office/powerpoint/2010/main" val="13371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AMI and Instance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12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Amazon Machine Image (AMI) is a template for software configuration (Operating System, Application Server, and Applications)</a:t>
            </a:r>
          </a:p>
          <a:p>
            <a:r>
              <a:rPr lang="en-US" sz="2400" dirty="0" smtClean="0"/>
              <a:t>Instance is a AMI running on virtual servers in the cloud</a:t>
            </a:r>
          </a:p>
          <a:p>
            <a:r>
              <a:rPr lang="en-US" sz="2400" dirty="0"/>
              <a:t>Each </a:t>
            </a:r>
            <a:r>
              <a:rPr lang="en-US" sz="2400" i="1" dirty="0" smtClean="0"/>
              <a:t>instance </a:t>
            </a:r>
            <a:r>
              <a:rPr lang="en-US" sz="2400" i="1" dirty="0"/>
              <a:t>type</a:t>
            </a:r>
            <a:r>
              <a:rPr lang="en-US" sz="2400" dirty="0"/>
              <a:t> offers different compute and memory </a:t>
            </a:r>
            <a:r>
              <a:rPr lang="en-US" sz="2400" dirty="0" smtClean="0"/>
              <a:t>facilities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31" y="4038600"/>
            <a:ext cx="3680769" cy="2419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6553200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Diagram Source</a:t>
            </a:r>
            <a:r>
              <a:rPr lang="en-US" sz="1050" dirty="0" smtClean="0"/>
              <a:t>: </a:t>
            </a:r>
            <a:r>
              <a:rPr lang="en-US" sz="1050" dirty="0" smtClean="0">
                <a:hlinkClick r:id="rId4"/>
              </a:rPr>
              <a:t>http</a:t>
            </a:r>
            <a:r>
              <a:rPr lang="en-US" sz="1050" dirty="0">
                <a:hlinkClick r:id="rId4"/>
              </a:rPr>
              <a:t>://docs.aws.amazon.com</a:t>
            </a:r>
            <a:endParaRPr 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18796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Region and Zones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Amazon have data centers in different region across the globe</a:t>
            </a:r>
          </a:p>
          <a:p>
            <a:r>
              <a:rPr lang="en-US" sz="2400" dirty="0" smtClean="0"/>
              <a:t>An instance can be launched in different regions depending on the need.</a:t>
            </a:r>
          </a:p>
          <a:p>
            <a:pPr lvl="1"/>
            <a:r>
              <a:rPr lang="en-US" sz="2000" dirty="0" smtClean="0"/>
              <a:t>Closer to specific customer</a:t>
            </a:r>
          </a:p>
          <a:p>
            <a:pPr lvl="1"/>
            <a:r>
              <a:rPr lang="en-US" sz="2000" dirty="0" smtClean="0"/>
              <a:t>To meet legal or other requirements</a:t>
            </a:r>
          </a:p>
          <a:p>
            <a:r>
              <a:rPr lang="en-US" sz="2400" dirty="0" smtClean="0"/>
              <a:t>Each region has set of zones</a:t>
            </a:r>
          </a:p>
          <a:p>
            <a:pPr lvl="1"/>
            <a:r>
              <a:rPr lang="en-US" sz="2000" dirty="0" smtClean="0"/>
              <a:t>Zones are isolated from failure in other zones</a:t>
            </a:r>
          </a:p>
          <a:p>
            <a:pPr lvl="1"/>
            <a:r>
              <a:rPr lang="en-US" sz="2000" dirty="0" smtClean="0"/>
              <a:t>Inexpensive, low latency connectivity between zones in same region</a:t>
            </a:r>
          </a:p>
        </p:txBody>
      </p:sp>
    </p:spTree>
    <p:extLst>
      <p:ext uri="{BB962C8B-B14F-4D97-AF65-F5344CB8AC3E}">
        <p14:creationId xmlns="" xmlns:p14="http://schemas.microsoft.com/office/powerpoint/2010/main" val="23705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4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Amazon EC2 provides three type of storage option</a:t>
            </a:r>
          </a:p>
          <a:p>
            <a:pPr lvl="1"/>
            <a:r>
              <a:rPr lang="en-US" sz="1600" dirty="0" smtClean="0"/>
              <a:t>Amazon EBS</a:t>
            </a:r>
          </a:p>
          <a:p>
            <a:pPr lvl="1"/>
            <a:r>
              <a:rPr lang="en-US" sz="1600" dirty="0" smtClean="0"/>
              <a:t>Amazon S3</a:t>
            </a:r>
          </a:p>
          <a:p>
            <a:pPr lvl="1"/>
            <a:r>
              <a:rPr lang="en-US" sz="1600" dirty="0" smtClean="0"/>
              <a:t>Instance Storage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57047"/>
            <a:ext cx="5039429" cy="3419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6596390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Diagram Source</a:t>
            </a:r>
            <a:r>
              <a:rPr lang="en-US" sz="1050" dirty="0" smtClean="0"/>
              <a:t>: </a:t>
            </a:r>
            <a:r>
              <a:rPr lang="en-US" sz="1050" dirty="0" smtClean="0">
                <a:hlinkClick r:id="rId4"/>
              </a:rPr>
              <a:t>http</a:t>
            </a:r>
            <a:r>
              <a:rPr lang="en-US" sz="1050" dirty="0">
                <a:hlinkClick r:id="rId4"/>
              </a:rPr>
              <a:t>://docs.aws.amazon.com</a:t>
            </a:r>
            <a:endParaRPr 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3117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Networking and Security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Instances can be launched on one of the two platforms</a:t>
            </a:r>
          </a:p>
          <a:p>
            <a:pPr lvl="1"/>
            <a:r>
              <a:rPr lang="en-US" sz="2000" dirty="0" smtClean="0"/>
              <a:t>EC2-Classic</a:t>
            </a:r>
          </a:p>
          <a:p>
            <a:pPr lvl="1"/>
            <a:r>
              <a:rPr lang="en-US" sz="2000" dirty="0" smtClean="0"/>
              <a:t>EC2-VPC</a:t>
            </a:r>
          </a:p>
          <a:p>
            <a:r>
              <a:rPr lang="en-US" sz="2000" dirty="0" smtClean="0"/>
              <a:t>Instance IP address is dynamic.</a:t>
            </a:r>
          </a:p>
          <a:p>
            <a:pPr lvl="1"/>
            <a:r>
              <a:rPr lang="en-US" sz="1600" dirty="0" smtClean="0"/>
              <a:t>new IP address is assigned every time instance is launched</a:t>
            </a:r>
          </a:p>
          <a:p>
            <a:r>
              <a:rPr lang="en-US" sz="2000" dirty="0" smtClean="0"/>
              <a:t>Static IP address – Elastic IP address</a:t>
            </a:r>
          </a:p>
          <a:p>
            <a:pPr lvl="1"/>
            <a:r>
              <a:rPr lang="en-US" sz="1600" dirty="0" smtClean="0"/>
              <a:t>Remap the Elastic IP to new instance to mask failure</a:t>
            </a:r>
          </a:p>
          <a:p>
            <a:pPr lvl="1"/>
            <a:r>
              <a:rPr lang="en-US" sz="1600" dirty="0" smtClean="0"/>
              <a:t>Separate pool for EC2-Classic and VPC</a:t>
            </a:r>
          </a:p>
          <a:p>
            <a:r>
              <a:rPr lang="en-US" sz="2000" dirty="0" smtClean="0"/>
              <a:t>Security Groups to access control to instance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8613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1385</TotalTime>
  <Words>804</Words>
  <Application>Microsoft Office PowerPoint</Application>
  <PresentationFormat>On-screen Show (4:3)</PresentationFormat>
  <Paragraphs>130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Infrastructure as a Service (IaaS) Amazon EC2</vt:lpstr>
      <vt:lpstr>What is Infrastructure as a Service ?</vt:lpstr>
      <vt:lpstr>Highlights of IaaS</vt:lpstr>
      <vt:lpstr>Amazon Elastic Compute Cloud ( EC2)</vt:lpstr>
      <vt:lpstr>EC2 Concepts</vt:lpstr>
      <vt:lpstr>AMI and Instance</vt:lpstr>
      <vt:lpstr>Region and Zones</vt:lpstr>
      <vt:lpstr>Storage</vt:lpstr>
      <vt:lpstr>Networking and Security</vt:lpstr>
      <vt:lpstr>Monitoring, Auto Scaling, and Load Balancing</vt:lpstr>
      <vt:lpstr>How to access EC2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Service (IaaS) Amazon EC2</dc:title>
  <dc:creator>surendra</dc:creator>
  <cp:lastModifiedBy>PROJECT30</cp:lastModifiedBy>
  <cp:revision>48</cp:revision>
  <dcterms:created xsi:type="dcterms:W3CDTF">2013-05-15T18:47:55Z</dcterms:created>
  <dcterms:modified xsi:type="dcterms:W3CDTF">2022-01-31T09:20:55Z</dcterms:modified>
</cp:coreProperties>
</file>