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2" d="100"/>
          <a:sy n="62" d="100"/>
        </p:scale>
        <p:origin x="-154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211035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205850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206895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31074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EE2E7E-C2C0-F647-8E93-16AE58F78682}"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9227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EE2E7E-C2C0-F647-8E93-16AE58F78682}"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31422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EE2E7E-C2C0-F647-8E93-16AE58F78682}"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176925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EE2E7E-C2C0-F647-8E93-16AE58F78682}"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7464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E2E7E-C2C0-F647-8E93-16AE58F78682}"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57109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E2E7E-C2C0-F647-8E93-16AE58F78682}"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169622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E2E7E-C2C0-F647-8E93-16AE58F78682}"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291071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E2E7E-C2C0-F647-8E93-16AE58F78682}" type="datetimeFigureOut">
              <a:rPr lang="en-US" smtClean="0"/>
              <a:pPr/>
              <a:t>3/2/2022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F330F-A8AC-DE45-BD6B-AE8EC1B64A08}" type="slidenum">
              <a:rPr lang="en-US" smtClean="0"/>
              <a:pPr/>
              <a:t>‹#›</a:t>
            </a:fld>
            <a:endParaRPr lang="en-US"/>
          </a:p>
        </p:txBody>
      </p:sp>
    </p:spTree>
    <p:extLst>
      <p:ext uri="{BB962C8B-B14F-4D97-AF65-F5344CB8AC3E}">
        <p14:creationId xmlns:p14="http://schemas.microsoft.com/office/powerpoint/2010/main" xmlns="" val="356049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vmware.com/pdf/virtualization.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Virtualization and Cloud Computing</a:t>
            </a:r>
            <a:endParaRPr lang="en-US" dirty="0"/>
          </a:p>
        </p:txBody>
      </p:sp>
    </p:spTree>
    <p:extLst>
      <p:ext uri="{BB962C8B-B14F-4D97-AF65-F5344CB8AC3E}">
        <p14:creationId xmlns:p14="http://schemas.microsoft.com/office/powerpoint/2010/main" xmlns="" val="8709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82"/>
            <a:ext cx="8229600" cy="1143000"/>
          </a:xfrm>
        </p:spPr>
        <p:txBody>
          <a:bodyPr>
            <a:normAutofit fontScale="90000"/>
          </a:bodyPr>
          <a:lstStyle/>
          <a:p>
            <a:r>
              <a:rPr lang="en-US" dirty="0" smtClean="0"/>
              <a:t>Virtualization Security Requirements</a:t>
            </a:r>
            <a:endParaRPr lang="en-US" dirty="0"/>
          </a:p>
        </p:txBody>
      </p:sp>
      <p:sp>
        <p:nvSpPr>
          <p:cNvPr id="3" name="Content Placeholder 2"/>
          <p:cNvSpPr>
            <a:spLocks noGrp="1"/>
          </p:cNvSpPr>
          <p:nvPr>
            <p:ph idx="1"/>
          </p:nvPr>
        </p:nvSpPr>
        <p:spPr>
          <a:xfrm>
            <a:off x="250635" y="1349520"/>
            <a:ext cx="8705389" cy="4525963"/>
          </a:xfrm>
        </p:spPr>
        <p:txBody>
          <a:bodyPr>
            <a:noAutofit/>
          </a:bodyPr>
          <a:lstStyle/>
          <a:p>
            <a:pPr>
              <a:lnSpc>
                <a:spcPct val="150000"/>
              </a:lnSpc>
            </a:pPr>
            <a:r>
              <a:rPr lang="en-US" altLang="zh-CN" sz="2800" dirty="0" smtClean="0"/>
              <a:t>A secure run-time environment is the most fundamental</a:t>
            </a:r>
          </a:p>
          <a:p>
            <a:pPr marL="0" indent="0">
              <a:lnSpc>
                <a:spcPct val="150000"/>
              </a:lnSpc>
              <a:buNone/>
            </a:pPr>
            <a:r>
              <a:rPr lang="en-US" altLang="zh-CN" sz="2800" dirty="0" smtClean="0"/>
              <a:t> </a:t>
            </a:r>
          </a:p>
          <a:p>
            <a:pPr lvl="1">
              <a:lnSpc>
                <a:spcPct val="80000"/>
              </a:lnSpc>
            </a:pPr>
            <a:r>
              <a:rPr lang="en-US" altLang="zh-CN" dirty="0" smtClean="0"/>
              <a:t>The first two problems already have solutions:</a:t>
            </a:r>
          </a:p>
          <a:p>
            <a:pPr lvl="2">
              <a:lnSpc>
                <a:spcPct val="80000"/>
              </a:lnSpc>
            </a:pPr>
            <a:r>
              <a:rPr lang="en-US" altLang="zh-CN" sz="2800" dirty="0" smtClean="0"/>
              <a:t>Network interface: Transport layer security (TLS)</a:t>
            </a:r>
          </a:p>
          <a:p>
            <a:pPr lvl="2">
              <a:lnSpc>
                <a:spcPct val="80000"/>
              </a:lnSpc>
            </a:pPr>
            <a:r>
              <a:rPr lang="en-US" altLang="zh-CN" sz="2800" dirty="0" smtClean="0"/>
              <a:t>Secondary storage: Network file system (NFS)</a:t>
            </a:r>
          </a:p>
          <a:p>
            <a:pPr lvl="2">
              <a:lnSpc>
                <a:spcPct val="80000"/>
              </a:lnSpc>
            </a:pPr>
            <a:endParaRPr lang="en-US" altLang="zh-CN" sz="2800" dirty="0" smtClean="0"/>
          </a:p>
          <a:p>
            <a:pPr lvl="1">
              <a:lnSpc>
                <a:spcPct val="80000"/>
              </a:lnSpc>
            </a:pPr>
            <a:r>
              <a:rPr lang="en-US" altLang="zh-CN" dirty="0" smtClean="0"/>
              <a:t>The security mechanism in the first two rely on a secure run-time environment</a:t>
            </a:r>
          </a:p>
          <a:p>
            <a:pPr lvl="2">
              <a:lnSpc>
                <a:spcPct val="80000"/>
              </a:lnSpc>
            </a:pPr>
            <a:r>
              <a:rPr lang="en-US" altLang="zh-CN" sz="2800" dirty="0" smtClean="0"/>
              <a:t>All the cryptographic algorithms and security protocols reside in the run-time environment</a:t>
            </a:r>
          </a:p>
          <a:p>
            <a:endParaRPr lang="en-US" sz="2800" dirty="0"/>
          </a:p>
        </p:txBody>
      </p:sp>
    </p:spTree>
    <p:extLst>
      <p:ext uri="{BB962C8B-B14F-4D97-AF65-F5344CB8AC3E}">
        <p14:creationId xmlns:p14="http://schemas.microsoft.com/office/powerpoint/2010/main" xmlns="" val="414408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58"/>
            <a:ext cx="8229600" cy="1143000"/>
          </a:xfrm>
        </p:spPr>
        <p:txBody>
          <a:bodyPr>
            <a:normAutofit/>
          </a:bodyPr>
          <a:lstStyle/>
          <a:p>
            <a:r>
              <a:rPr lang="en-US" dirty="0" smtClean="0"/>
              <a:t>Smaller TCB Solution</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2362200" y="1727144"/>
            <a:ext cx="4076700" cy="3105150"/>
          </a:xfrm>
          <a:prstGeom prst="rect">
            <a:avLst/>
          </a:prstGeom>
          <a:noFill/>
          <a:ln w="9525">
            <a:noFill/>
            <a:miter lim="800000"/>
            <a:headEnd/>
            <a:tailEnd/>
          </a:ln>
        </p:spPr>
      </p:pic>
      <p:sp>
        <p:nvSpPr>
          <p:cNvPr id="9" name="矩形 7"/>
          <p:cNvSpPr>
            <a:spLocks noChangeArrowheads="1"/>
          </p:cNvSpPr>
          <p:nvPr/>
        </p:nvSpPr>
        <p:spPr bwMode="auto">
          <a:xfrm>
            <a:off x="2209800" y="3479744"/>
            <a:ext cx="4419600" cy="1752600"/>
          </a:xfrm>
          <a:prstGeom prst="rect">
            <a:avLst/>
          </a:prstGeom>
          <a:noFill/>
          <a:ln w="50800" algn="ctr">
            <a:solidFill>
              <a:srgbClr val="FF0000"/>
            </a:solidFill>
            <a:miter lim="800000"/>
            <a:headEnd/>
            <a:tailEnd/>
          </a:ln>
        </p:spPr>
        <p:txBody>
          <a:bodyPr anchor="ctr"/>
          <a:lstStyle/>
          <a:p>
            <a:pPr algn="ctr"/>
            <a:endParaRPr lang="en-US">
              <a:solidFill>
                <a:srgbClr val="FFFFFF"/>
              </a:solidFill>
              <a:latin typeface="Arial" charset="0"/>
              <a:ea typeface="黑体" pitchFamily="2" charset="-122"/>
            </a:endParaRPr>
          </a:p>
        </p:txBody>
      </p:sp>
      <p:sp>
        <p:nvSpPr>
          <p:cNvPr id="10" name="任意多边形 12"/>
          <p:cNvSpPr>
            <a:spLocks/>
          </p:cNvSpPr>
          <p:nvPr/>
        </p:nvSpPr>
        <p:spPr bwMode="auto">
          <a:xfrm>
            <a:off x="1219200" y="1749369"/>
            <a:ext cx="6253163" cy="4016375"/>
          </a:xfrm>
          <a:custGeom>
            <a:avLst/>
            <a:gdLst>
              <a:gd name="T0" fmla="*/ 1381915 w 6709719"/>
              <a:gd name="T1" fmla="*/ 0 h 3842951"/>
              <a:gd name="T2" fmla="*/ 0 w 6709719"/>
              <a:gd name="T3" fmla="*/ 0 h 3842951"/>
              <a:gd name="T4" fmla="*/ 23031 w 6709719"/>
              <a:gd name="T5" fmla="*/ 3964719 h 3842951"/>
              <a:gd name="T6" fmla="*/ 6241648 w 6709719"/>
              <a:gd name="T7" fmla="*/ 4016375 h 3842951"/>
              <a:gd name="T8" fmla="*/ 6253163 w 6709719"/>
              <a:gd name="T9" fmla="*/ 1756358 h 3842951"/>
              <a:gd name="T10" fmla="*/ 3235984 w 6709719"/>
              <a:gd name="T11" fmla="*/ 1756358 h 3842951"/>
              <a:gd name="T12" fmla="*/ 3212951 w 6709719"/>
              <a:gd name="T13" fmla="*/ 25829 h 3842951"/>
              <a:gd name="T14" fmla="*/ 3224469 w 6709719"/>
              <a:gd name="T15" fmla="*/ 0 h 3842951"/>
              <a:gd name="T16" fmla="*/ 1381915 w 6709719"/>
              <a:gd name="T17" fmla="*/ 0 h 38429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9719" h="3842951">
                <a:moveTo>
                  <a:pt x="1482811" y="0"/>
                </a:moveTo>
                <a:lnTo>
                  <a:pt x="0" y="0"/>
                </a:lnTo>
                <a:lnTo>
                  <a:pt x="24713" y="3793524"/>
                </a:lnTo>
                <a:lnTo>
                  <a:pt x="6697362" y="3842951"/>
                </a:lnTo>
                <a:lnTo>
                  <a:pt x="6709719" y="1680519"/>
                </a:lnTo>
                <a:lnTo>
                  <a:pt x="3472249" y="1680519"/>
                </a:lnTo>
                <a:lnTo>
                  <a:pt x="3447535" y="24714"/>
                </a:lnTo>
                <a:lnTo>
                  <a:pt x="3459892" y="0"/>
                </a:lnTo>
                <a:lnTo>
                  <a:pt x="1482811" y="0"/>
                </a:lnTo>
                <a:close/>
              </a:path>
            </a:pathLst>
          </a:custGeom>
          <a:noFill/>
          <a:ln w="50800" cap="flat" cmpd="sng" algn="ctr">
            <a:solidFill>
              <a:schemeClr val="hlink"/>
            </a:solidFill>
            <a:prstDash val="solid"/>
            <a:round/>
            <a:headEnd/>
            <a:tailEnd/>
          </a:ln>
        </p:spPr>
        <p:txBody>
          <a:bodyPr anchor="ctr"/>
          <a:lstStyle/>
          <a:p>
            <a:endParaRPr lang="en-US"/>
          </a:p>
        </p:txBody>
      </p:sp>
      <p:sp>
        <p:nvSpPr>
          <p:cNvPr id="11" name="TextBox 13"/>
          <p:cNvSpPr txBox="1">
            <a:spLocks noChangeArrowheads="1"/>
          </p:cNvSpPr>
          <p:nvPr/>
        </p:nvSpPr>
        <p:spPr bwMode="auto">
          <a:xfrm>
            <a:off x="3429000" y="4775144"/>
            <a:ext cx="2209800" cy="457200"/>
          </a:xfrm>
          <a:prstGeom prst="rect">
            <a:avLst/>
          </a:prstGeom>
          <a:noFill/>
          <a:ln w="9525">
            <a:noFill/>
            <a:miter lim="800000"/>
            <a:headEnd/>
            <a:tailEnd/>
          </a:ln>
        </p:spPr>
        <p:txBody>
          <a:bodyPr>
            <a:spAutoFit/>
          </a:bodyPr>
          <a:lstStyle/>
          <a:p>
            <a:r>
              <a:rPr lang="en-US" altLang="zh-CN" sz="2400" dirty="0">
                <a:solidFill>
                  <a:srgbClr val="FF0000"/>
                </a:solidFill>
                <a:latin typeface="Arial" charset="0"/>
                <a:ea typeface="黑体" pitchFamily="2" charset="-122"/>
              </a:rPr>
              <a:t>Smaller TCB</a:t>
            </a:r>
          </a:p>
        </p:txBody>
      </p:sp>
      <p:sp>
        <p:nvSpPr>
          <p:cNvPr id="12" name="TextBox 11"/>
          <p:cNvSpPr txBox="1"/>
          <p:nvPr/>
        </p:nvSpPr>
        <p:spPr>
          <a:xfrm>
            <a:off x="1295400" y="5308544"/>
            <a:ext cx="2209800" cy="457200"/>
          </a:xfrm>
          <a:prstGeom prst="rect">
            <a:avLst/>
          </a:prstGeom>
          <a:noFill/>
          <a:ln>
            <a:noFill/>
          </a:ln>
        </p:spPr>
        <p:txBody>
          <a:bodyPr>
            <a:spAutoFit/>
          </a:bodyPr>
          <a:lstStyle/>
          <a:p>
            <a:r>
              <a:rPr lang="en-US" altLang="zh-CN" sz="2400" dirty="0">
                <a:solidFill>
                  <a:schemeClr val="hlink"/>
                </a:solidFill>
                <a:latin typeface="Arial" charset="0"/>
                <a:ea typeface="黑体" pitchFamily="2" charset="-122"/>
              </a:rPr>
              <a:t>Actual TCB</a:t>
            </a:r>
          </a:p>
        </p:txBody>
      </p:sp>
      <p:sp>
        <p:nvSpPr>
          <p:cNvPr id="16" name="TextBox 15"/>
          <p:cNvSpPr txBox="1"/>
          <p:nvPr/>
        </p:nvSpPr>
        <p:spPr>
          <a:xfrm>
            <a:off x="506397" y="6111793"/>
            <a:ext cx="8181810" cy="646331"/>
          </a:xfrm>
          <a:prstGeom prst="rect">
            <a:avLst/>
          </a:prstGeom>
          <a:noFill/>
        </p:spPr>
        <p:txBody>
          <a:bodyPr wrap="square" rtlCol="0">
            <a:spAutoFit/>
          </a:bodyPr>
          <a:lstStyle/>
          <a:p>
            <a:r>
              <a:rPr lang="en-US" dirty="0" smtClean="0"/>
              <a:t>*Secure Virtual Machine Execution under an Untrusted Management OS. C. Li, A. </a:t>
            </a:r>
            <a:r>
              <a:rPr lang="en-US" dirty="0" err="1" smtClean="0"/>
              <a:t>Raghunathan</a:t>
            </a:r>
            <a:r>
              <a:rPr lang="en-US" dirty="0" smtClean="0"/>
              <a:t>, N.K. </a:t>
            </a:r>
            <a:r>
              <a:rPr lang="en-US" dirty="0" err="1" smtClean="0"/>
              <a:t>Jha</a:t>
            </a:r>
            <a:r>
              <a:rPr lang="en-US" dirty="0" smtClean="0"/>
              <a:t>. IEEE CLOUD, 2010.  </a:t>
            </a:r>
            <a:endParaRPr lang="en-US" dirty="0"/>
          </a:p>
        </p:txBody>
      </p:sp>
    </p:spTree>
    <p:extLst>
      <p:ext uri="{BB962C8B-B14F-4D97-AF65-F5344CB8AC3E}">
        <p14:creationId xmlns:p14="http://schemas.microsoft.com/office/powerpoint/2010/main" xmlns="" val="176988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idx="4294967295"/>
          </p:nvPr>
        </p:nvSpPr>
        <p:spPr>
          <a:xfrm>
            <a:off x="457200" y="274638"/>
            <a:ext cx="8229600" cy="1143000"/>
          </a:xfrm>
        </p:spPr>
        <p:txBody>
          <a:bodyPr/>
          <a:lstStyle/>
          <a:p>
            <a:r>
              <a:rPr lang="en-US" altLang="zh-CN" sz="4300">
                <a:latin typeface="+mn-lt"/>
              </a:rPr>
              <a:t>Domain building</a:t>
            </a:r>
          </a:p>
        </p:txBody>
      </p:sp>
      <p:sp>
        <p:nvSpPr>
          <p:cNvPr id="12" name="内容占位符 2"/>
          <p:cNvSpPr>
            <a:spLocks noGrp="1"/>
          </p:cNvSpPr>
          <p:nvPr>
            <p:ph idx="4294967295"/>
          </p:nvPr>
        </p:nvSpPr>
        <p:spPr>
          <a:xfrm>
            <a:off x="468313" y="1196975"/>
            <a:ext cx="8229600" cy="4525963"/>
          </a:xfrm>
        </p:spPr>
        <p:txBody>
          <a:bodyPr/>
          <a:lstStyle/>
          <a:p>
            <a:pPr>
              <a:lnSpc>
                <a:spcPct val="150000"/>
              </a:lnSpc>
            </a:pPr>
            <a:r>
              <a:rPr lang="en-US" altLang="zh-CN" sz="3600"/>
              <a:t>Building process</a:t>
            </a:r>
          </a:p>
        </p:txBody>
      </p:sp>
      <p:pic>
        <p:nvPicPr>
          <p:cNvPr id="13" name="Picture 2"/>
          <p:cNvPicPr>
            <a:picLocks noChangeAspect="1" noChangeArrowheads="1"/>
          </p:cNvPicPr>
          <p:nvPr/>
        </p:nvPicPr>
        <p:blipFill>
          <a:blip r:embed="rId2" cstate="print"/>
          <a:srcRect/>
          <a:stretch>
            <a:fillRect/>
          </a:stretch>
        </p:blipFill>
        <p:spPr bwMode="auto">
          <a:xfrm>
            <a:off x="1447800" y="2057400"/>
            <a:ext cx="2657475" cy="3438525"/>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4953000" y="4267200"/>
            <a:ext cx="3448050" cy="1571625"/>
          </a:xfrm>
          <a:prstGeom prst="rect">
            <a:avLst/>
          </a:prstGeom>
          <a:noFill/>
          <a:ln w="9525">
            <a:noFill/>
            <a:miter lim="800000"/>
            <a:headEnd/>
            <a:tailEnd/>
          </a:ln>
        </p:spPr>
      </p:pic>
      <p:cxnSp>
        <p:nvCxnSpPr>
          <p:cNvPr id="15" name="直接连接符 6"/>
          <p:cNvCxnSpPr>
            <a:cxnSpLocks noChangeShapeType="1"/>
          </p:cNvCxnSpPr>
          <p:nvPr/>
        </p:nvCxnSpPr>
        <p:spPr bwMode="auto">
          <a:xfrm flipV="1">
            <a:off x="3657600" y="3810000"/>
            <a:ext cx="1981200" cy="1143000"/>
          </a:xfrm>
          <a:prstGeom prst="line">
            <a:avLst/>
          </a:prstGeom>
          <a:noFill/>
          <a:ln w="9525" algn="ctr">
            <a:solidFill>
              <a:schemeClr val="tx1"/>
            </a:solidFill>
            <a:round/>
            <a:headEnd/>
            <a:tailEnd/>
          </a:ln>
        </p:spPr>
      </p:cxnSp>
      <p:cxnSp>
        <p:nvCxnSpPr>
          <p:cNvPr id="16" name="直接连接符 9"/>
          <p:cNvCxnSpPr>
            <a:cxnSpLocks noChangeShapeType="1"/>
          </p:cNvCxnSpPr>
          <p:nvPr/>
        </p:nvCxnSpPr>
        <p:spPr bwMode="auto">
          <a:xfrm>
            <a:off x="3657600" y="4953000"/>
            <a:ext cx="1828800" cy="1219200"/>
          </a:xfrm>
          <a:prstGeom prst="line">
            <a:avLst/>
          </a:prstGeom>
          <a:noFill/>
          <a:ln w="9525" algn="ctr">
            <a:solidFill>
              <a:schemeClr val="tx1"/>
            </a:solidFill>
            <a:round/>
            <a:headEnd/>
            <a:tailEnd/>
          </a:ln>
        </p:spPr>
      </p:cxnSp>
    </p:spTree>
    <p:extLst>
      <p:ext uri="{BB962C8B-B14F-4D97-AF65-F5344CB8AC3E}">
        <p14:creationId xmlns:p14="http://schemas.microsoft.com/office/powerpoint/2010/main" xmlns="" val="324047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457200" y="274638"/>
            <a:ext cx="8229600" cy="775508"/>
          </a:xfrm>
        </p:spPr>
        <p:txBody>
          <a:bodyPr/>
          <a:lstStyle/>
          <a:p>
            <a:r>
              <a:rPr lang="en-US" altLang="zh-CN" sz="4300" dirty="0">
                <a:latin typeface="+mn-lt"/>
              </a:rPr>
              <a:t>Domain save/restore</a:t>
            </a:r>
          </a:p>
        </p:txBody>
      </p:sp>
      <p:pic>
        <p:nvPicPr>
          <p:cNvPr id="6" name="Picture 2"/>
          <p:cNvPicPr>
            <a:picLocks noChangeAspect="1" noChangeArrowheads="1"/>
          </p:cNvPicPr>
          <p:nvPr/>
        </p:nvPicPr>
        <p:blipFill>
          <a:blip r:embed="rId2" cstate="print"/>
          <a:srcRect/>
          <a:stretch>
            <a:fillRect/>
          </a:stretch>
        </p:blipFill>
        <p:spPr bwMode="auto">
          <a:xfrm>
            <a:off x="533400" y="1143000"/>
            <a:ext cx="3714750" cy="52578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495800" y="1219200"/>
            <a:ext cx="3981450" cy="5181600"/>
          </a:xfrm>
          <a:prstGeom prst="rect">
            <a:avLst/>
          </a:prstGeom>
          <a:noFill/>
          <a:ln w="9525">
            <a:noFill/>
            <a:miter lim="800000"/>
            <a:headEnd/>
            <a:tailEnd/>
          </a:ln>
        </p:spPr>
      </p:pic>
    </p:spTree>
    <p:extLst>
      <p:ext uri="{BB962C8B-B14F-4D97-AF65-F5344CB8AC3E}">
        <p14:creationId xmlns:p14="http://schemas.microsoft.com/office/powerpoint/2010/main" xmlns="" val="341162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7888" y="173413"/>
            <a:ext cx="8069263" cy="685800"/>
          </a:xfrm>
        </p:spPr>
        <p:txBody>
          <a:bodyPr>
            <a:normAutofit fontScale="90000"/>
          </a:bodyPr>
          <a:lstStyle/>
          <a:p>
            <a:r>
              <a:rPr lang="en-US" dirty="0" smtClean="0"/>
              <a:t>Hypervisor Vulnerabilities</a:t>
            </a:r>
            <a:endParaRPr lang="en-US" dirty="0"/>
          </a:p>
        </p:txBody>
      </p:sp>
      <p:sp>
        <p:nvSpPr>
          <p:cNvPr id="6" name="Content Placeholder 2"/>
          <p:cNvSpPr>
            <a:spLocks noGrp="1"/>
          </p:cNvSpPr>
          <p:nvPr>
            <p:ph idx="1"/>
          </p:nvPr>
        </p:nvSpPr>
        <p:spPr>
          <a:xfrm>
            <a:off x="457200" y="1050347"/>
            <a:ext cx="8458200" cy="5486400"/>
          </a:xfrm>
        </p:spPr>
        <p:txBody>
          <a:bodyPr/>
          <a:lstStyle/>
          <a:p>
            <a:pPr marL="0" indent="0">
              <a:buNone/>
            </a:pPr>
            <a:r>
              <a:rPr lang="en-US" dirty="0" smtClean="0"/>
              <a:t>Malicious software can run on the same server:</a:t>
            </a:r>
          </a:p>
          <a:p>
            <a:pPr lvl="1"/>
            <a:r>
              <a:rPr lang="en-US" dirty="0" smtClean="0"/>
              <a:t>Attack hypervisor</a:t>
            </a:r>
          </a:p>
          <a:p>
            <a:pPr lvl="1"/>
            <a:r>
              <a:rPr lang="en-US" dirty="0" smtClean="0"/>
              <a:t>Access/Obstruct other VMs</a:t>
            </a:r>
            <a:endParaRPr lang="en-US" dirty="0"/>
          </a:p>
        </p:txBody>
      </p:sp>
      <p:sp>
        <p:nvSpPr>
          <p:cNvPr id="7" name="Slide Number Placeholder 3"/>
          <p:cNvSpPr>
            <a:spLocks noGrp="1"/>
          </p:cNvSpPr>
          <p:nvPr>
            <p:ph type="sldNum" sz="quarter" idx="10"/>
          </p:nvPr>
        </p:nvSpPr>
        <p:spPr>
          <a:xfrm>
            <a:off x="8001000" y="6324600"/>
            <a:ext cx="914400" cy="381000"/>
          </a:xfrm>
        </p:spPr>
        <p:txBody>
          <a:bodyPr/>
          <a:lstStyle/>
          <a:p>
            <a:fld id="{FAFAE12B-AF5E-4676-AE1F-60AB827D625D}" type="slidenum">
              <a:rPr lang="en-US" smtClean="0"/>
              <a:pPr/>
              <a:t>14</a:t>
            </a:fld>
            <a:endParaRPr lang="en-US"/>
          </a:p>
        </p:txBody>
      </p:sp>
      <p:sp>
        <p:nvSpPr>
          <p:cNvPr id="8" name="Rounded Rectangle 7"/>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9" name="Rounded Rectangle 8"/>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10" name="Rounded Rectangle 9"/>
          <p:cNvSpPr/>
          <p:nvPr/>
        </p:nvSpPr>
        <p:spPr bwMode="auto">
          <a:xfrm>
            <a:off x="5503889" y="5219478"/>
            <a:ext cx="2739452"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11" name="Rounded Rectangle 10"/>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4" name="Rounded Rectangle 13"/>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5" name="Rounded Rectangle 14"/>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6" name="Rounded Rectangle 15"/>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7" name="TextBox 16"/>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18" name="TextBox 17"/>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19" name="Oval 18"/>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0" name="Straight Connector 19"/>
          <p:cNvCxnSpPr>
            <a:stCxn id="24" idx="2"/>
            <a:endCxn id="19"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1" name="Rectangle 20"/>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2" name="Straight Connector 21"/>
          <p:cNvCxnSpPr>
            <a:stCxn id="24"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3" name="Oval 22"/>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4" name="Oval 23"/>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5" name="Oval 24"/>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6" name="Straight Connector 25"/>
          <p:cNvCxnSpPr>
            <a:stCxn id="30" idx="2"/>
            <a:endCxn id="25"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7" name="Rectangle 26"/>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8" name="Straight Connector 27"/>
          <p:cNvCxnSpPr>
            <a:stCxn id="30"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9" name="Oval 28"/>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0" name="Oval 29"/>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31" name="Straight Connector 30"/>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32" name="Straight Connector 31"/>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33" name="Group 72"/>
          <p:cNvGrpSpPr/>
          <p:nvPr/>
        </p:nvGrpSpPr>
        <p:grpSpPr>
          <a:xfrm rot="19598494">
            <a:off x="5901464" y="6246135"/>
            <a:ext cx="279150" cy="353593"/>
            <a:chOff x="2286000" y="5638800"/>
            <a:chExt cx="457200" cy="609600"/>
          </a:xfrm>
        </p:grpSpPr>
        <p:sp>
          <p:nvSpPr>
            <p:cNvPr id="34" name="Rectangle 33"/>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7" name="Rectangle 36"/>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8" name="Rectangle 37"/>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9" name="Rectangle 38"/>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40" name="Group 79"/>
          <p:cNvGrpSpPr/>
          <p:nvPr/>
        </p:nvGrpSpPr>
        <p:grpSpPr>
          <a:xfrm rot="19598494">
            <a:off x="5525460" y="6275805"/>
            <a:ext cx="279150" cy="353593"/>
            <a:chOff x="2286000" y="5638800"/>
            <a:chExt cx="457200" cy="609600"/>
          </a:xfrm>
        </p:grpSpPr>
        <p:sp>
          <p:nvSpPr>
            <p:cNvPr id="41" name="Rectangle 4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5" name="Rectangle 4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6" name="Rectangle 4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7" name="Rounded Rectangle 46"/>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8" name="Rounded Rectangle 47"/>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9" name="TextBox 48"/>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0" name="TextBox 49"/>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1" name="TextBox 50"/>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52" name="TextBox 51"/>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cxnSp>
        <p:nvCxnSpPr>
          <p:cNvPr id="54" name="Straight Connector 53"/>
          <p:cNvCxnSpPr/>
          <p:nvPr/>
        </p:nvCxnSpPr>
        <p:spPr bwMode="auto">
          <a:xfrm rot="5400000" flipH="1" flipV="1">
            <a:off x="4305300" y="3543300"/>
            <a:ext cx="1143000" cy="609600"/>
          </a:xfrm>
          <a:prstGeom prst="line">
            <a:avLst/>
          </a:prstGeom>
          <a:noFill/>
          <a:ln w="38100" cap="flat" cmpd="sng" algn="ctr">
            <a:solidFill>
              <a:srgbClr val="0000FF"/>
            </a:solidFill>
            <a:prstDash val="solid"/>
            <a:round/>
            <a:headEnd type="none" w="med" len="med"/>
            <a:tailEnd type="none" w="med" len="med"/>
          </a:ln>
          <a:effectLst/>
        </p:spPr>
      </p:cxnSp>
      <p:cxnSp>
        <p:nvCxnSpPr>
          <p:cNvPr id="55" name="Straight Connector 54"/>
          <p:cNvCxnSpPr/>
          <p:nvPr/>
        </p:nvCxnSpPr>
        <p:spPr bwMode="auto">
          <a:xfrm rot="16200000" flipH="1">
            <a:off x="3848100" y="5219700"/>
            <a:ext cx="2057400" cy="609600"/>
          </a:xfrm>
          <a:prstGeom prst="line">
            <a:avLst/>
          </a:prstGeom>
          <a:noFill/>
          <a:ln w="38100" cap="flat" cmpd="sng" algn="ctr">
            <a:solidFill>
              <a:srgbClr val="0000FF"/>
            </a:solidFill>
            <a:prstDash val="solid"/>
            <a:round/>
            <a:headEnd type="none" w="med" len="med"/>
            <a:tailEnd type="none" w="med" len="med"/>
          </a:ln>
          <a:effectLst/>
        </p:spPr>
      </p:cxnSp>
      <p:pic>
        <p:nvPicPr>
          <p:cNvPr id="56" name="Picture 55" descr="server.png"/>
          <p:cNvPicPr>
            <a:picLocks noChangeAspect="1"/>
          </p:cNvPicPr>
          <p:nvPr/>
        </p:nvPicPr>
        <p:blipFill>
          <a:blip r:embed="rId2" cstate="print"/>
          <a:stretch>
            <a:fillRect/>
          </a:stretch>
        </p:blipFill>
        <p:spPr>
          <a:xfrm>
            <a:off x="4114800" y="4267200"/>
            <a:ext cx="457200" cy="390832"/>
          </a:xfrm>
          <a:prstGeom prst="rect">
            <a:avLst/>
          </a:prstGeom>
        </p:spPr>
      </p:pic>
      <p:pic>
        <p:nvPicPr>
          <p:cNvPr id="57" name="Picture 56" descr="server.png"/>
          <p:cNvPicPr>
            <a:picLocks noChangeAspect="1"/>
          </p:cNvPicPr>
          <p:nvPr/>
        </p:nvPicPr>
        <p:blipFill>
          <a:blip r:embed="rId2" cstate="print"/>
          <a:stretch>
            <a:fillRect/>
          </a:stretch>
        </p:blipFill>
        <p:spPr>
          <a:xfrm>
            <a:off x="3429000" y="4267200"/>
            <a:ext cx="457200" cy="390832"/>
          </a:xfrm>
          <a:prstGeom prst="rect">
            <a:avLst/>
          </a:prstGeom>
        </p:spPr>
      </p:pic>
      <p:pic>
        <p:nvPicPr>
          <p:cNvPr id="58" name="Picture 57" descr="server.png"/>
          <p:cNvPicPr>
            <a:picLocks noChangeAspect="1"/>
          </p:cNvPicPr>
          <p:nvPr/>
        </p:nvPicPr>
        <p:blipFill>
          <a:blip r:embed="rId2" cstate="print"/>
          <a:stretch>
            <a:fillRect/>
          </a:stretch>
        </p:blipFill>
        <p:spPr>
          <a:xfrm>
            <a:off x="4114800" y="4876800"/>
            <a:ext cx="457200" cy="390832"/>
          </a:xfrm>
          <a:prstGeom prst="rect">
            <a:avLst/>
          </a:prstGeom>
        </p:spPr>
      </p:pic>
      <p:pic>
        <p:nvPicPr>
          <p:cNvPr id="59" name="Picture 58" descr="server.png"/>
          <p:cNvPicPr>
            <a:picLocks noChangeAspect="1"/>
          </p:cNvPicPr>
          <p:nvPr/>
        </p:nvPicPr>
        <p:blipFill>
          <a:blip r:embed="rId2" cstate="print"/>
          <a:stretch>
            <a:fillRect/>
          </a:stretch>
        </p:blipFill>
        <p:spPr>
          <a:xfrm>
            <a:off x="3429000" y="4876800"/>
            <a:ext cx="457200" cy="390832"/>
          </a:xfrm>
          <a:prstGeom prst="rect">
            <a:avLst/>
          </a:prstGeom>
        </p:spPr>
      </p:pic>
      <p:pic>
        <p:nvPicPr>
          <p:cNvPr id="60" name="Picture 59" descr="server.png"/>
          <p:cNvPicPr>
            <a:picLocks noChangeAspect="1"/>
          </p:cNvPicPr>
          <p:nvPr/>
        </p:nvPicPr>
        <p:blipFill>
          <a:blip r:embed="rId2" cstate="print"/>
          <a:stretch>
            <a:fillRect/>
          </a:stretch>
        </p:blipFill>
        <p:spPr>
          <a:xfrm>
            <a:off x="2819400" y="4257368"/>
            <a:ext cx="457200" cy="390832"/>
          </a:xfrm>
          <a:prstGeom prst="rect">
            <a:avLst/>
          </a:prstGeom>
        </p:spPr>
      </p:pic>
      <p:pic>
        <p:nvPicPr>
          <p:cNvPr id="61" name="Picture 60" descr="server.png"/>
          <p:cNvPicPr>
            <a:picLocks noChangeAspect="1"/>
          </p:cNvPicPr>
          <p:nvPr/>
        </p:nvPicPr>
        <p:blipFill>
          <a:blip r:embed="rId2" cstate="print"/>
          <a:stretch>
            <a:fillRect/>
          </a:stretch>
        </p:blipFill>
        <p:spPr>
          <a:xfrm>
            <a:off x="2819400" y="4866968"/>
            <a:ext cx="457200" cy="390832"/>
          </a:xfrm>
          <a:prstGeom prst="rect">
            <a:avLst/>
          </a:prstGeom>
        </p:spPr>
      </p:pic>
      <p:pic>
        <p:nvPicPr>
          <p:cNvPr id="62" name="Picture 2" descr="C:\Users\Eric\AppData\Local\Microsoft\Windows\Temporary Internet Files\Content.IE5\CYD2U0ZP\MC900435931[1].wmf"/>
          <p:cNvPicPr>
            <a:picLocks noChangeAspect="1" noChangeArrowheads="1"/>
          </p:cNvPicPr>
          <p:nvPr/>
        </p:nvPicPr>
        <p:blipFill>
          <a:blip r:embed="rId3" cstate="print"/>
          <a:srcRect/>
          <a:stretch>
            <a:fillRect/>
          </a:stretch>
        </p:blipFill>
        <p:spPr bwMode="auto">
          <a:xfrm>
            <a:off x="6858000" y="3781420"/>
            <a:ext cx="1524000" cy="1205513"/>
          </a:xfrm>
          <a:prstGeom prst="rect">
            <a:avLst/>
          </a:prstGeom>
          <a:noFill/>
        </p:spPr>
      </p:pic>
      <p:cxnSp>
        <p:nvCxnSpPr>
          <p:cNvPr id="63" name="Straight Arrow Connector 62"/>
          <p:cNvCxnSpPr/>
          <p:nvPr/>
        </p:nvCxnSpPr>
        <p:spPr bwMode="auto">
          <a:xfrm rot="5400000">
            <a:off x="6896100" y="4991100"/>
            <a:ext cx="533400" cy="457200"/>
          </a:xfrm>
          <a:prstGeom prst="straightConnector1">
            <a:avLst/>
          </a:prstGeom>
          <a:noFill/>
          <a:ln w="76200" cap="flat" cmpd="sng" algn="ctr">
            <a:solidFill>
              <a:srgbClr val="FF0000"/>
            </a:solidFill>
            <a:prstDash val="solid"/>
            <a:round/>
            <a:headEnd type="none" w="med" len="med"/>
            <a:tailEnd type="arrow"/>
          </a:ln>
          <a:effectLst/>
        </p:spPr>
      </p:cxnSp>
      <p:cxnSp>
        <p:nvCxnSpPr>
          <p:cNvPr id="64" name="Straight Arrow Connector 63"/>
          <p:cNvCxnSpPr/>
          <p:nvPr/>
        </p:nvCxnSpPr>
        <p:spPr bwMode="auto">
          <a:xfrm rot="10800000">
            <a:off x="6172200" y="4876800"/>
            <a:ext cx="685800" cy="533400"/>
          </a:xfrm>
          <a:prstGeom prst="straightConnector1">
            <a:avLst/>
          </a:prstGeom>
          <a:noFill/>
          <a:ln w="76200" cap="flat" cmpd="sng" algn="ctr">
            <a:solidFill>
              <a:srgbClr val="FF0000"/>
            </a:solidFill>
            <a:prstDash val="solid"/>
            <a:round/>
            <a:headEnd type="none" w="med" len="med"/>
            <a:tailEnd type="arrow"/>
          </a:ln>
          <a:effectLst/>
        </p:spPr>
      </p:cxnSp>
      <p:sp>
        <p:nvSpPr>
          <p:cNvPr id="65" name="TextBox 64"/>
          <p:cNvSpPr txBox="1"/>
          <p:nvPr/>
        </p:nvSpPr>
        <p:spPr>
          <a:xfrm>
            <a:off x="2895600" y="5496580"/>
            <a:ext cx="1364476" cy="523220"/>
          </a:xfrm>
          <a:prstGeom prst="rect">
            <a:avLst/>
          </a:prstGeom>
          <a:noFill/>
        </p:spPr>
        <p:txBody>
          <a:bodyPr wrap="none" rtlCol="0">
            <a:spAutoFit/>
          </a:bodyPr>
          <a:lstStyle/>
          <a:p>
            <a:r>
              <a:rPr lang="en-US" sz="2800" dirty="0" smtClean="0"/>
              <a:t>servers</a:t>
            </a:r>
            <a:endParaRPr lang="en-US" sz="2800" dirty="0"/>
          </a:p>
        </p:txBody>
      </p:sp>
    </p:spTree>
    <p:extLst>
      <p:ext uri="{BB962C8B-B14F-4D97-AF65-F5344CB8AC3E}">
        <p14:creationId xmlns:p14="http://schemas.microsoft.com/office/powerpoint/2010/main" xmlns="" val="364675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4670"/>
            <a:ext cx="8069263" cy="685800"/>
          </a:xfrm>
        </p:spPr>
        <p:txBody>
          <a:bodyPr>
            <a:normAutofit fontScale="90000"/>
          </a:bodyPr>
          <a:lstStyle/>
          <a:p>
            <a:r>
              <a:rPr lang="en-US" dirty="0" err="1" smtClean="0"/>
              <a:t>NoHype</a:t>
            </a:r>
            <a:r>
              <a:rPr lang="en-US" dirty="0" smtClean="0"/>
              <a:t>*</a:t>
            </a:r>
            <a:endParaRPr lang="en-US" dirty="0"/>
          </a:p>
        </p:txBody>
      </p:sp>
      <p:sp>
        <p:nvSpPr>
          <p:cNvPr id="5" name="Content Placeholder 2"/>
          <p:cNvSpPr>
            <a:spLocks noGrp="1"/>
          </p:cNvSpPr>
          <p:nvPr>
            <p:ph idx="1"/>
          </p:nvPr>
        </p:nvSpPr>
        <p:spPr>
          <a:xfrm>
            <a:off x="457200" y="852870"/>
            <a:ext cx="8458200" cy="5486400"/>
          </a:xfrm>
        </p:spPr>
        <p:txBody>
          <a:bodyPr/>
          <a:lstStyle/>
          <a:p>
            <a:r>
              <a:rPr lang="en-US" dirty="0" err="1" smtClean="0"/>
              <a:t>NoHype</a:t>
            </a:r>
            <a:r>
              <a:rPr lang="en-US" dirty="0" smtClean="0"/>
              <a:t> removes the hypervisor</a:t>
            </a:r>
          </a:p>
          <a:p>
            <a:pPr lvl="1"/>
            <a:r>
              <a:rPr lang="en-US" dirty="0" smtClean="0"/>
              <a:t>There’s nothing to attack</a:t>
            </a:r>
          </a:p>
          <a:p>
            <a:pPr lvl="1"/>
            <a:r>
              <a:rPr lang="en-US" dirty="0" smtClean="0"/>
              <a:t>Complete systems solution</a:t>
            </a:r>
          </a:p>
          <a:p>
            <a:pPr lvl="1"/>
            <a:r>
              <a:rPr lang="en-US" dirty="0" smtClean="0"/>
              <a:t>Still retains the needs of a virtualized cloud infrastructure</a:t>
            </a:r>
          </a:p>
        </p:txBody>
      </p:sp>
      <p:sp>
        <p:nvSpPr>
          <p:cNvPr id="6" name="Slide Number Placeholder 3"/>
          <p:cNvSpPr>
            <a:spLocks noGrp="1"/>
          </p:cNvSpPr>
          <p:nvPr>
            <p:ph type="sldNum" sz="quarter" idx="10"/>
          </p:nvPr>
        </p:nvSpPr>
        <p:spPr>
          <a:xfrm>
            <a:off x="8001000" y="5958270"/>
            <a:ext cx="914400" cy="381000"/>
          </a:xfrm>
        </p:spPr>
        <p:txBody>
          <a:bodyPr/>
          <a:lstStyle/>
          <a:p>
            <a:fld id="{FAFAE12B-AF5E-4676-AE1F-60AB827D625D}" type="slidenum">
              <a:rPr lang="en-US" smtClean="0"/>
              <a:pPr/>
              <a:t>15</a:t>
            </a:fld>
            <a:endParaRPr lang="en-US"/>
          </a:p>
        </p:txBody>
      </p:sp>
      <p:sp>
        <p:nvSpPr>
          <p:cNvPr id="7" name="Rounded Rectangle 6"/>
          <p:cNvSpPr/>
          <p:nvPr/>
        </p:nvSpPr>
        <p:spPr bwMode="auto">
          <a:xfrm>
            <a:off x="5181600" y="2943969"/>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8" name="Rounded Rectangle 7"/>
          <p:cNvSpPr/>
          <p:nvPr/>
        </p:nvSpPr>
        <p:spPr bwMode="auto">
          <a:xfrm>
            <a:off x="5503889" y="549075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9" name="Rounded Rectangle 8"/>
          <p:cNvSpPr/>
          <p:nvPr/>
        </p:nvSpPr>
        <p:spPr bwMode="auto">
          <a:xfrm>
            <a:off x="5503889" y="421554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0" name="Rounded Rectangle 9"/>
          <p:cNvSpPr/>
          <p:nvPr/>
        </p:nvSpPr>
        <p:spPr bwMode="auto">
          <a:xfrm>
            <a:off x="5503889"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1" name="Rounded Rectangle 10"/>
          <p:cNvSpPr/>
          <p:nvPr/>
        </p:nvSpPr>
        <p:spPr bwMode="auto">
          <a:xfrm>
            <a:off x="6363325" y="331227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2" name="Rounded Rectangle 11"/>
          <p:cNvSpPr/>
          <p:nvPr/>
        </p:nvSpPr>
        <p:spPr bwMode="auto">
          <a:xfrm>
            <a:off x="7007902" y="421554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3" name="Rounded Rectangle 12"/>
          <p:cNvSpPr/>
          <p:nvPr/>
        </p:nvSpPr>
        <p:spPr bwMode="auto">
          <a:xfrm>
            <a:off x="7007902"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4" name="Rounded Rectangle 13"/>
          <p:cNvSpPr/>
          <p:nvPr/>
        </p:nvSpPr>
        <p:spPr bwMode="auto">
          <a:xfrm>
            <a:off x="7867338" y="331227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5" name="TextBox 14"/>
          <p:cNvSpPr txBox="1"/>
          <p:nvPr/>
        </p:nvSpPr>
        <p:spPr>
          <a:xfrm>
            <a:off x="5336870" y="2887204"/>
            <a:ext cx="139359" cy="405946"/>
          </a:xfrm>
          <a:prstGeom prst="rect">
            <a:avLst/>
          </a:prstGeom>
          <a:noFill/>
        </p:spPr>
        <p:txBody>
          <a:bodyPr wrap="none" rtlCol="0">
            <a:spAutoFit/>
          </a:bodyPr>
          <a:lstStyle/>
          <a:p>
            <a:endParaRPr lang="en-US" sz="2800" b="1" dirty="0"/>
          </a:p>
        </p:txBody>
      </p:sp>
      <p:sp>
        <p:nvSpPr>
          <p:cNvPr id="16" name="TextBox 15"/>
          <p:cNvSpPr txBox="1"/>
          <p:nvPr/>
        </p:nvSpPr>
        <p:spPr>
          <a:xfrm>
            <a:off x="6894598" y="2887204"/>
            <a:ext cx="139359" cy="405946"/>
          </a:xfrm>
          <a:prstGeom prst="rect">
            <a:avLst/>
          </a:prstGeom>
          <a:noFill/>
        </p:spPr>
        <p:txBody>
          <a:bodyPr wrap="none" rtlCol="0">
            <a:spAutoFit/>
          </a:bodyPr>
          <a:lstStyle/>
          <a:p>
            <a:endParaRPr lang="en-US" sz="2800" b="1" dirty="0"/>
          </a:p>
        </p:txBody>
      </p:sp>
      <p:sp>
        <p:nvSpPr>
          <p:cNvPr id="17" name="Oval 16"/>
          <p:cNvSpPr/>
          <p:nvPr/>
        </p:nvSpPr>
        <p:spPr bwMode="auto">
          <a:xfrm>
            <a:off x="7598765" y="60220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8" name="Straight Connector 17"/>
          <p:cNvCxnSpPr>
            <a:stCxn id="22" idx="2"/>
            <a:endCxn id="17" idx="2"/>
          </p:cNvCxnSpPr>
          <p:nvPr/>
        </p:nvCxnSpPr>
        <p:spPr bwMode="auto">
          <a:xfrm rot="10800000" flipV="1">
            <a:off x="7598765"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19" name="Rectangle 18"/>
          <p:cNvSpPr/>
          <p:nvPr/>
        </p:nvSpPr>
        <p:spPr bwMode="auto">
          <a:xfrm>
            <a:off x="7598765" y="591582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0" name="Straight Connector 19"/>
          <p:cNvCxnSpPr>
            <a:stCxn id="22" idx="2"/>
          </p:cNvCxnSpPr>
          <p:nvPr/>
        </p:nvCxnSpPr>
        <p:spPr bwMode="auto">
          <a:xfrm rot="10800000" flipV="1">
            <a:off x="7598765"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1" name="Oval 20"/>
          <p:cNvSpPr/>
          <p:nvPr/>
        </p:nvSpPr>
        <p:spPr bwMode="auto">
          <a:xfrm>
            <a:off x="7598765" y="591582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2" name="Oval 21"/>
          <p:cNvSpPr/>
          <p:nvPr/>
        </p:nvSpPr>
        <p:spPr bwMode="auto">
          <a:xfrm>
            <a:off x="7598765" y="58626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3" name="Oval 22"/>
          <p:cNvSpPr/>
          <p:nvPr/>
        </p:nvSpPr>
        <p:spPr bwMode="auto">
          <a:xfrm>
            <a:off x="7974768" y="60220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4" name="Straight Connector 23"/>
          <p:cNvCxnSpPr>
            <a:stCxn id="28" idx="2"/>
            <a:endCxn id="23" idx="2"/>
          </p:cNvCxnSpPr>
          <p:nvPr/>
        </p:nvCxnSpPr>
        <p:spPr bwMode="auto">
          <a:xfrm rot="10800000" flipV="1">
            <a:off x="7974768"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5" name="Rectangle 24"/>
          <p:cNvSpPr/>
          <p:nvPr/>
        </p:nvSpPr>
        <p:spPr bwMode="auto">
          <a:xfrm>
            <a:off x="7974768" y="591582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6" name="Straight Connector 25"/>
          <p:cNvCxnSpPr>
            <a:stCxn id="28" idx="2"/>
          </p:cNvCxnSpPr>
          <p:nvPr/>
        </p:nvCxnSpPr>
        <p:spPr bwMode="auto">
          <a:xfrm rot="10800000" flipV="1">
            <a:off x="7974768"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7" name="Oval 26"/>
          <p:cNvSpPr/>
          <p:nvPr/>
        </p:nvSpPr>
        <p:spPr bwMode="auto">
          <a:xfrm>
            <a:off x="7974768" y="591582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8" name="Oval 27"/>
          <p:cNvSpPr/>
          <p:nvPr/>
        </p:nvSpPr>
        <p:spPr bwMode="auto">
          <a:xfrm>
            <a:off x="7974768" y="58626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9" name="Straight Connector 28"/>
          <p:cNvCxnSpPr/>
          <p:nvPr/>
        </p:nvCxnSpPr>
        <p:spPr bwMode="auto">
          <a:xfrm>
            <a:off x="7921052" y="591582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30" name="Straight Connector 29"/>
          <p:cNvCxnSpPr/>
          <p:nvPr/>
        </p:nvCxnSpPr>
        <p:spPr bwMode="auto">
          <a:xfrm>
            <a:off x="8297056" y="591582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31" name="Group 72"/>
          <p:cNvGrpSpPr/>
          <p:nvPr/>
        </p:nvGrpSpPr>
        <p:grpSpPr>
          <a:xfrm rot="19598494">
            <a:off x="5901464" y="5879805"/>
            <a:ext cx="279150" cy="353593"/>
            <a:chOff x="2286000" y="5638800"/>
            <a:chExt cx="457200" cy="609600"/>
          </a:xfrm>
        </p:grpSpPr>
        <p:sp>
          <p:nvSpPr>
            <p:cNvPr id="32" name="Rectangle 31"/>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3" name="Rectangle 32"/>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4" name="Rectangle 33"/>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7" name="Rectangle 36"/>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38" name="Group 79"/>
          <p:cNvGrpSpPr/>
          <p:nvPr/>
        </p:nvGrpSpPr>
        <p:grpSpPr>
          <a:xfrm rot="19598494">
            <a:off x="5525460" y="5909475"/>
            <a:ext cx="279150" cy="353593"/>
            <a:chOff x="2286000" y="5638800"/>
            <a:chExt cx="457200" cy="609600"/>
          </a:xfrm>
        </p:grpSpPr>
        <p:sp>
          <p:nvSpPr>
            <p:cNvPr id="39" name="Rectangle 38"/>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0" name="Rectangle 39"/>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1" name="Rectangle 40"/>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5" name="Rounded Rectangle 44"/>
          <p:cNvSpPr/>
          <p:nvPr/>
        </p:nvSpPr>
        <p:spPr bwMode="auto">
          <a:xfrm>
            <a:off x="5933607"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6" name="Rounded Rectangle 45"/>
          <p:cNvSpPr/>
          <p:nvPr/>
        </p:nvSpPr>
        <p:spPr bwMode="auto">
          <a:xfrm>
            <a:off x="7437620"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7" name="TextBox 46"/>
          <p:cNvSpPr txBox="1"/>
          <p:nvPr/>
        </p:nvSpPr>
        <p:spPr>
          <a:xfrm>
            <a:off x="5638800" y="351987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8" name="TextBox 47"/>
          <p:cNvSpPr txBox="1"/>
          <p:nvPr/>
        </p:nvSpPr>
        <p:spPr>
          <a:xfrm>
            <a:off x="7199293" y="351987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9" name="TextBox 48"/>
          <p:cNvSpPr txBox="1"/>
          <p:nvPr/>
        </p:nvSpPr>
        <p:spPr>
          <a:xfrm>
            <a:off x="5334000" y="291027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50" name="TextBox 49"/>
          <p:cNvSpPr txBox="1"/>
          <p:nvPr/>
        </p:nvSpPr>
        <p:spPr>
          <a:xfrm>
            <a:off x="6873254" y="2910270"/>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51" name="TextBox 50"/>
          <p:cNvSpPr txBox="1"/>
          <p:nvPr/>
        </p:nvSpPr>
        <p:spPr>
          <a:xfrm>
            <a:off x="1371600" y="4815270"/>
            <a:ext cx="2712602" cy="584775"/>
          </a:xfrm>
          <a:prstGeom prst="rect">
            <a:avLst/>
          </a:prstGeom>
          <a:noFill/>
        </p:spPr>
        <p:txBody>
          <a:bodyPr wrap="none" rtlCol="0">
            <a:spAutoFit/>
          </a:bodyPr>
          <a:lstStyle/>
          <a:p>
            <a:r>
              <a:rPr lang="en-US" sz="3200" dirty="0" smtClean="0">
                <a:solidFill>
                  <a:srgbClr val="FF0000"/>
                </a:solidFill>
              </a:rPr>
              <a:t>No hypervisor</a:t>
            </a:r>
            <a:endParaRPr lang="en-US" sz="3200" dirty="0">
              <a:solidFill>
                <a:srgbClr val="FF0000"/>
              </a:solidFill>
            </a:endParaRPr>
          </a:p>
        </p:txBody>
      </p:sp>
      <p:cxnSp>
        <p:nvCxnSpPr>
          <p:cNvPr id="52" name="Straight Arrow Connector 51"/>
          <p:cNvCxnSpPr/>
          <p:nvPr/>
        </p:nvCxnSpPr>
        <p:spPr bwMode="auto">
          <a:xfrm>
            <a:off x="4038600" y="5120070"/>
            <a:ext cx="990600" cy="1588"/>
          </a:xfrm>
          <a:prstGeom prst="straightConnector1">
            <a:avLst/>
          </a:prstGeom>
          <a:noFill/>
          <a:ln w="38100" cap="flat" cmpd="sng" algn="ctr">
            <a:solidFill>
              <a:srgbClr val="FF0000"/>
            </a:solidFill>
            <a:prstDash val="solid"/>
            <a:round/>
            <a:headEnd type="none" w="med" len="med"/>
            <a:tailEnd type="arrow"/>
          </a:ln>
          <a:effectLst/>
        </p:spPr>
      </p:cxnSp>
      <p:sp>
        <p:nvSpPr>
          <p:cNvPr id="53" name="TextBox 52"/>
          <p:cNvSpPr txBox="1"/>
          <p:nvPr/>
        </p:nvSpPr>
        <p:spPr>
          <a:xfrm>
            <a:off x="103041" y="6278215"/>
            <a:ext cx="8812359" cy="923330"/>
          </a:xfrm>
          <a:prstGeom prst="rect">
            <a:avLst/>
          </a:prstGeom>
          <a:noFill/>
        </p:spPr>
        <p:txBody>
          <a:bodyPr wrap="square" rtlCol="0">
            <a:spAutoFit/>
          </a:bodyPr>
          <a:lstStyle/>
          <a:p>
            <a:r>
              <a:rPr lang="en-US" dirty="0" smtClean="0"/>
              <a:t>*</a:t>
            </a:r>
            <a:r>
              <a:rPr lang="en-US" dirty="0" err="1" smtClean="0"/>
              <a:t>NoHype</a:t>
            </a:r>
            <a:r>
              <a:rPr lang="en-US" dirty="0" smtClean="0"/>
              <a:t>: Virtualized Cloud Infrastructure without the Virtualization</a:t>
            </a:r>
            <a:r>
              <a:rPr lang="en-US" b="1" dirty="0" smtClean="0"/>
              <a:t>. </a:t>
            </a:r>
            <a:r>
              <a:rPr lang="en-US" dirty="0" smtClean="0"/>
              <a:t>E. Keller, J. </a:t>
            </a:r>
            <a:r>
              <a:rPr lang="en-US" dirty="0" err="1" smtClean="0"/>
              <a:t>Szefer</a:t>
            </a:r>
            <a:r>
              <a:rPr lang="en-US" dirty="0" smtClean="0"/>
              <a:t>, J. Rexford, R. Lee. ISCA 2010.</a:t>
            </a:r>
          </a:p>
          <a:p>
            <a:r>
              <a:rPr lang="en-US" dirty="0" smtClean="0"/>
              <a:t> </a:t>
            </a:r>
            <a:endParaRPr lang="en-US" dirty="0"/>
          </a:p>
        </p:txBody>
      </p:sp>
    </p:spTree>
    <p:extLst>
      <p:ext uri="{BB962C8B-B14F-4D97-AF65-F5344CB8AC3E}">
        <p14:creationId xmlns:p14="http://schemas.microsoft.com/office/powerpoint/2010/main" xmlns="" val="330339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381000"/>
            <a:ext cx="8069263" cy="685800"/>
          </a:xfrm>
        </p:spPr>
        <p:txBody>
          <a:bodyPr>
            <a:normAutofit fontScale="90000"/>
          </a:bodyPr>
          <a:lstStyle/>
          <a:p>
            <a:r>
              <a:rPr lang="en-US" dirty="0" smtClean="0"/>
              <a:t>Roles of the Hypervisor</a:t>
            </a:r>
            <a:endParaRPr lang="en-US" dirty="0"/>
          </a:p>
        </p:txBody>
      </p:sp>
      <p:sp>
        <p:nvSpPr>
          <p:cNvPr id="9" name="Content Placeholder 2"/>
          <p:cNvSpPr>
            <a:spLocks noGrp="1"/>
          </p:cNvSpPr>
          <p:nvPr>
            <p:ph idx="1"/>
          </p:nvPr>
        </p:nvSpPr>
        <p:spPr>
          <a:xfrm>
            <a:off x="457200" y="1219200"/>
            <a:ext cx="8458200" cy="5486400"/>
          </a:xfrm>
        </p:spPr>
        <p:txBody>
          <a:bodyPr/>
          <a:lstStyle/>
          <a:p>
            <a:r>
              <a:rPr lang="en-US" dirty="0" smtClean="0"/>
              <a:t>Isolating/Emulating resources</a:t>
            </a:r>
          </a:p>
          <a:p>
            <a:pPr lvl="1"/>
            <a:r>
              <a:rPr lang="en-US" dirty="0" smtClean="0">
                <a:solidFill>
                  <a:srgbClr val="FF0000"/>
                </a:solidFill>
              </a:rPr>
              <a:t>CPU:</a:t>
            </a:r>
            <a:r>
              <a:rPr lang="en-US" dirty="0" smtClean="0"/>
              <a:t> Scheduling virtual machines</a:t>
            </a:r>
          </a:p>
          <a:p>
            <a:pPr lvl="1"/>
            <a:r>
              <a:rPr lang="en-US" dirty="0" smtClean="0">
                <a:solidFill>
                  <a:srgbClr val="FF0000"/>
                </a:solidFill>
              </a:rPr>
              <a:t>Memory:</a:t>
            </a:r>
            <a:r>
              <a:rPr lang="en-US" dirty="0" smtClean="0"/>
              <a:t> Managing memory</a:t>
            </a:r>
          </a:p>
          <a:p>
            <a:pPr lvl="1"/>
            <a:r>
              <a:rPr lang="en-US" dirty="0" smtClean="0">
                <a:solidFill>
                  <a:srgbClr val="FF0000"/>
                </a:solidFill>
              </a:rPr>
              <a:t>I/O:</a:t>
            </a:r>
            <a:r>
              <a:rPr lang="en-US" dirty="0" smtClean="0"/>
              <a:t> Emulating I/O devices</a:t>
            </a:r>
          </a:p>
          <a:p>
            <a:r>
              <a:rPr lang="en-US" dirty="0" smtClean="0"/>
              <a:t>Networking</a:t>
            </a:r>
          </a:p>
          <a:p>
            <a:r>
              <a:rPr lang="en-US" dirty="0" smtClean="0"/>
              <a:t>Managing virtual machines</a:t>
            </a:r>
          </a:p>
          <a:p>
            <a:pPr>
              <a:buNone/>
            </a:pPr>
            <a:endParaRPr lang="en-US" dirty="0" smtClean="0"/>
          </a:p>
          <a:p>
            <a:endParaRPr lang="en-US" dirty="0" smtClean="0"/>
          </a:p>
          <a:p>
            <a:endParaRPr lang="en-US" dirty="0"/>
          </a:p>
        </p:txBody>
      </p:sp>
      <p:sp>
        <p:nvSpPr>
          <p:cNvPr id="11" name="Right Brace 10"/>
          <p:cNvSpPr/>
          <p:nvPr/>
        </p:nvSpPr>
        <p:spPr bwMode="auto">
          <a:xfrm>
            <a:off x="5715000" y="1219200"/>
            <a:ext cx="990600" cy="15240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 name="Right Brace 11"/>
          <p:cNvSpPr/>
          <p:nvPr/>
        </p:nvSpPr>
        <p:spPr bwMode="auto">
          <a:xfrm>
            <a:off x="5715000" y="3048000"/>
            <a:ext cx="10668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 name="Right Brace 12"/>
          <p:cNvSpPr/>
          <p:nvPr/>
        </p:nvSpPr>
        <p:spPr bwMode="auto">
          <a:xfrm>
            <a:off x="5715000" y="3733800"/>
            <a:ext cx="9906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4" name="TextBox 13"/>
          <p:cNvSpPr txBox="1"/>
          <p:nvPr/>
        </p:nvSpPr>
        <p:spPr>
          <a:xfrm>
            <a:off x="6890403" y="1748135"/>
            <a:ext cx="2052165" cy="830997"/>
          </a:xfrm>
          <a:prstGeom prst="rect">
            <a:avLst/>
          </a:prstGeom>
          <a:noFill/>
        </p:spPr>
        <p:txBody>
          <a:bodyPr wrap="none" rtlCol="0">
            <a:spAutoFit/>
          </a:bodyPr>
          <a:lstStyle/>
          <a:p>
            <a:r>
              <a:rPr lang="en-US" sz="2400" dirty="0" smtClean="0"/>
              <a:t>Push to HW /</a:t>
            </a:r>
          </a:p>
          <a:p>
            <a:r>
              <a:rPr lang="en-US" sz="2400" dirty="0" smtClean="0"/>
              <a:t>Pre-allocation</a:t>
            </a:r>
            <a:endParaRPr lang="en-US" sz="2400" dirty="0"/>
          </a:p>
        </p:txBody>
      </p:sp>
      <p:sp>
        <p:nvSpPr>
          <p:cNvPr id="15" name="TextBox 14"/>
          <p:cNvSpPr txBox="1"/>
          <p:nvPr/>
        </p:nvSpPr>
        <p:spPr>
          <a:xfrm>
            <a:off x="6966603" y="2967335"/>
            <a:ext cx="1332416" cy="461665"/>
          </a:xfrm>
          <a:prstGeom prst="rect">
            <a:avLst/>
          </a:prstGeom>
          <a:noFill/>
        </p:spPr>
        <p:txBody>
          <a:bodyPr wrap="none" rtlCol="0">
            <a:spAutoFit/>
          </a:bodyPr>
          <a:lstStyle/>
          <a:p>
            <a:r>
              <a:rPr lang="en-US" sz="2400" dirty="0" smtClean="0"/>
              <a:t>Remove</a:t>
            </a:r>
            <a:endParaRPr lang="en-US" sz="2400" dirty="0"/>
          </a:p>
        </p:txBody>
      </p:sp>
      <p:sp>
        <p:nvSpPr>
          <p:cNvPr id="16" name="TextBox 15"/>
          <p:cNvSpPr txBox="1"/>
          <p:nvPr/>
        </p:nvSpPr>
        <p:spPr>
          <a:xfrm>
            <a:off x="6960159" y="3805535"/>
            <a:ext cx="1879041" cy="461665"/>
          </a:xfrm>
          <a:prstGeom prst="rect">
            <a:avLst/>
          </a:prstGeom>
          <a:noFill/>
        </p:spPr>
        <p:txBody>
          <a:bodyPr wrap="none" rtlCol="0">
            <a:spAutoFit/>
          </a:bodyPr>
          <a:lstStyle/>
          <a:p>
            <a:r>
              <a:rPr lang="en-US" sz="2400" dirty="0" smtClean="0"/>
              <a:t>Push to side</a:t>
            </a:r>
            <a:endParaRPr lang="en-US" sz="2400" dirty="0"/>
          </a:p>
        </p:txBody>
      </p:sp>
    </p:spTree>
    <p:extLst>
      <p:ext uri="{BB962C8B-B14F-4D97-AF65-F5344CB8AC3E}">
        <p14:creationId xmlns:p14="http://schemas.microsoft.com/office/powerpoint/2010/main" xmlns="" val="337446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381000"/>
            <a:ext cx="8069263" cy="685800"/>
          </a:xfrm>
        </p:spPr>
        <p:txBody>
          <a:bodyPr>
            <a:normAutofit fontScale="90000"/>
          </a:bodyPr>
          <a:lstStyle/>
          <a:p>
            <a:r>
              <a:rPr lang="en-US" dirty="0" smtClean="0"/>
              <a:t>Removing the Hypervisor</a:t>
            </a:r>
            <a:endParaRPr lang="en-US" dirty="0"/>
          </a:p>
        </p:txBody>
      </p:sp>
      <p:sp>
        <p:nvSpPr>
          <p:cNvPr id="5" name="Content Placeholder 2"/>
          <p:cNvSpPr>
            <a:spLocks noGrp="1"/>
          </p:cNvSpPr>
          <p:nvPr>
            <p:ph idx="1"/>
          </p:nvPr>
        </p:nvSpPr>
        <p:spPr>
          <a:xfrm>
            <a:off x="457200" y="1219200"/>
            <a:ext cx="8458200" cy="5486400"/>
          </a:xfrm>
        </p:spPr>
        <p:txBody>
          <a:bodyPr/>
          <a:lstStyle/>
          <a:p>
            <a:r>
              <a:rPr lang="en-US" dirty="0" smtClean="0"/>
              <a:t>Scheduling virtual machines</a:t>
            </a:r>
          </a:p>
          <a:p>
            <a:pPr lvl="1"/>
            <a:r>
              <a:rPr lang="en-US" dirty="0" smtClean="0">
                <a:solidFill>
                  <a:srgbClr val="FF0000"/>
                </a:solidFill>
              </a:rPr>
              <a:t>One VM per core</a:t>
            </a:r>
          </a:p>
          <a:p>
            <a:r>
              <a:rPr lang="en-US" dirty="0" smtClean="0"/>
              <a:t>Managing memory</a:t>
            </a:r>
          </a:p>
          <a:p>
            <a:pPr lvl="1"/>
            <a:r>
              <a:rPr lang="en-US" dirty="0" smtClean="0">
                <a:solidFill>
                  <a:srgbClr val="FF0000"/>
                </a:solidFill>
              </a:rPr>
              <a:t>Pre-allocate memory with processor support</a:t>
            </a:r>
          </a:p>
          <a:p>
            <a:r>
              <a:rPr lang="en-US" dirty="0" smtClean="0"/>
              <a:t>Emulating I/O devices</a:t>
            </a:r>
          </a:p>
          <a:p>
            <a:pPr lvl="1"/>
            <a:r>
              <a:rPr lang="en-US" dirty="0" smtClean="0">
                <a:solidFill>
                  <a:srgbClr val="FF0000"/>
                </a:solidFill>
              </a:rPr>
              <a:t>Direct access to virtualized devices</a:t>
            </a:r>
          </a:p>
          <a:p>
            <a:r>
              <a:rPr lang="en-US" dirty="0" smtClean="0"/>
              <a:t>Networking</a:t>
            </a:r>
          </a:p>
          <a:p>
            <a:pPr lvl="1"/>
            <a:r>
              <a:rPr lang="en-US" dirty="0" smtClean="0">
                <a:solidFill>
                  <a:srgbClr val="FF0000"/>
                </a:solidFill>
              </a:rPr>
              <a:t>Utilize hardware Ethernet switches</a:t>
            </a:r>
          </a:p>
          <a:p>
            <a:r>
              <a:rPr lang="en-US" dirty="0" smtClean="0"/>
              <a:t>Managing virtual machines</a:t>
            </a:r>
          </a:p>
          <a:p>
            <a:pPr lvl="1"/>
            <a:r>
              <a:rPr lang="en-US" dirty="0" smtClean="0">
                <a:solidFill>
                  <a:srgbClr val="FF0000"/>
                </a:solidFill>
              </a:rPr>
              <a:t>Decouple the management from operation</a:t>
            </a:r>
            <a:endParaRPr lang="en-US" dirty="0">
              <a:solidFill>
                <a:srgbClr val="FF0000"/>
              </a:solidFill>
            </a:endParaRPr>
          </a:p>
        </p:txBody>
      </p:sp>
    </p:spTree>
    <p:extLst>
      <p:ext uri="{BB962C8B-B14F-4D97-AF65-F5344CB8AC3E}">
        <p14:creationId xmlns:p14="http://schemas.microsoft.com/office/powerpoint/2010/main" xmlns="" val="679450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199"/>
            <a:ext cx="8518880" cy="4993737"/>
          </a:xfrm>
        </p:spPr>
        <p:txBody>
          <a:bodyPr>
            <a:normAutofit lnSpcReduction="10000"/>
          </a:bodyPr>
          <a:lstStyle/>
          <a:p>
            <a:r>
              <a:rPr lang="en-US" dirty="0">
                <a:hlinkClick r:id="rId2"/>
              </a:rPr>
              <a:t>http://www.vmware.com/pdf/</a:t>
            </a:r>
            <a:r>
              <a:rPr lang="en-US" dirty="0" smtClean="0">
                <a:hlinkClick r:id="rId2"/>
              </a:rPr>
              <a:t>virtualization.pdf</a:t>
            </a:r>
            <a:endParaRPr lang="en-US" dirty="0" smtClean="0"/>
          </a:p>
          <a:p>
            <a:r>
              <a:rPr lang="en-US" dirty="0" err="1"/>
              <a:t>NoHype</a:t>
            </a:r>
            <a:r>
              <a:rPr lang="en-US" dirty="0"/>
              <a:t>: Virtualized Cloud Infrastructure without the Virtualization</a:t>
            </a:r>
            <a:r>
              <a:rPr lang="en-US" b="1" dirty="0"/>
              <a:t>. </a:t>
            </a:r>
            <a:r>
              <a:rPr lang="en-US" dirty="0"/>
              <a:t>E. Keller,</a:t>
            </a:r>
            <a:r>
              <a:rPr lang="en-US" b="1" dirty="0"/>
              <a:t> </a:t>
            </a:r>
            <a:r>
              <a:rPr lang="en-US" dirty="0"/>
              <a:t>J. </a:t>
            </a:r>
            <a:r>
              <a:rPr lang="en-US" dirty="0" err="1"/>
              <a:t>Szefer</a:t>
            </a:r>
            <a:r>
              <a:rPr lang="en-US" dirty="0"/>
              <a:t>, J. Rexford, R. Lee. ISCA 2010</a:t>
            </a:r>
            <a:r>
              <a:rPr lang="en-US" dirty="0" smtClean="0"/>
              <a:t>.</a:t>
            </a:r>
          </a:p>
          <a:p>
            <a:r>
              <a:rPr lang="en-US" dirty="0"/>
              <a:t>Secure Virtual Machine Execution under an Untrusted Management OS. C. Li, A. </a:t>
            </a:r>
            <a:r>
              <a:rPr lang="en-US" dirty="0" err="1"/>
              <a:t>Raghunathan</a:t>
            </a:r>
            <a:r>
              <a:rPr lang="en-US" dirty="0"/>
              <a:t>, N.K. </a:t>
            </a:r>
            <a:r>
              <a:rPr lang="en-US" dirty="0" err="1"/>
              <a:t>Jha</a:t>
            </a:r>
            <a:r>
              <a:rPr lang="en-US" dirty="0"/>
              <a:t>. IEEE CLOUD, 2010.  </a:t>
            </a:r>
            <a:endParaRPr lang="en-US" dirty="0" smtClean="0"/>
          </a:p>
          <a:p>
            <a:r>
              <a:rPr lang="en-US" dirty="0" smtClean="0"/>
              <a:t>An Introduction to Virtualization and Cloud Technologies to Support Grid Computing. I.M. </a:t>
            </a:r>
            <a:r>
              <a:rPr lang="en-US" dirty="0" err="1" smtClean="0"/>
              <a:t>Lorente</a:t>
            </a:r>
            <a:r>
              <a:rPr lang="en-US" dirty="0" smtClean="0"/>
              <a:t>. </a:t>
            </a:r>
            <a:r>
              <a:rPr lang="en-US" smtClean="0"/>
              <a:t>EGEE08.</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xmlns="" val="333030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600200"/>
            <a:ext cx="8229600" cy="4934014"/>
          </a:xfrm>
        </p:spPr>
        <p:txBody>
          <a:bodyPr>
            <a:normAutofit fontScale="92500" lnSpcReduction="10000"/>
          </a:bodyPr>
          <a:lstStyle/>
          <a:p>
            <a:pPr algn="just"/>
            <a:r>
              <a:rPr lang="en-US" dirty="0" smtClean="0">
                <a:solidFill>
                  <a:srgbClr val="FF0000"/>
                </a:solidFill>
              </a:rPr>
              <a:t>Virtualization</a:t>
            </a:r>
            <a:r>
              <a:rPr lang="en-US" dirty="0" smtClean="0"/>
              <a:t> is the ability to run multiple operating systems on a single physical system and share the underlying hardware resources*</a:t>
            </a:r>
          </a:p>
          <a:p>
            <a:r>
              <a:rPr lang="en-US" dirty="0" smtClean="0"/>
              <a:t>It is the process by which one computer hosts the appearance of many computers.</a:t>
            </a:r>
          </a:p>
          <a:p>
            <a:pPr algn="just"/>
            <a:r>
              <a:rPr lang="en-US" dirty="0">
                <a:cs typeface="Arial" charset="0"/>
              </a:rPr>
              <a:t>V</a:t>
            </a:r>
            <a:r>
              <a:rPr lang="en-US" dirty="0" smtClean="0">
                <a:cs typeface="Arial" charset="0"/>
              </a:rPr>
              <a:t>irtualization is used to improve IT throughput and costs by using physical resources as a pool from which virtual resources can be allocated.</a:t>
            </a:r>
            <a:endParaRPr lang="en-US" dirty="0"/>
          </a:p>
          <a:p>
            <a:pPr marL="0" indent="0">
              <a:buNone/>
            </a:pPr>
            <a:endParaRPr lang="en-US" dirty="0" smtClean="0"/>
          </a:p>
          <a:p>
            <a:pPr marL="0" indent="0" algn="just">
              <a:buNone/>
            </a:pPr>
            <a:r>
              <a:rPr lang="en-US" dirty="0" smtClean="0"/>
              <a:t>*</a:t>
            </a:r>
            <a:r>
              <a:rPr lang="en-US" sz="2400" dirty="0" err="1" smtClean="0"/>
              <a:t>VMWare</a:t>
            </a:r>
            <a:r>
              <a:rPr lang="en-US" sz="2400" dirty="0" smtClean="0"/>
              <a:t> white paper</a:t>
            </a:r>
            <a:r>
              <a:rPr lang="en-US" sz="2400" i="1" dirty="0" smtClean="0"/>
              <a:t>, Virtualization Overview</a:t>
            </a:r>
          </a:p>
        </p:txBody>
      </p:sp>
    </p:spTree>
    <p:extLst>
      <p:ext uri="{BB962C8B-B14F-4D97-AF65-F5344CB8AC3E}">
        <p14:creationId xmlns:p14="http://schemas.microsoft.com/office/powerpoint/2010/main" xmlns="" val="276555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Architecture</a:t>
            </a:r>
            <a:endParaRPr lang="en-US" dirty="0"/>
          </a:p>
        </p:txBody>
      </p:sp>
      <p:pic>
        <p:nvPicPr>
          <p:cNvPr id="15" name="Content Placeholder 14" descr="Screen Shot 2013-07-05 at 2.48.53 PM.png"/>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961" r="-1785"/>
          <a:stretch/>
        </p:blipFill>
        <p:spPr>
          <a:xfrm>
            <a:off x="1028673" y="3439748"/>
            <a:ext cx="7676058" cy="3428710"/>
          </a:xfrm>
        </p:spPr>
      </p:pic>
      <p:sp>
        <p:nvSpPr>
          <p:cNvPr id="16" name="Text Box 6"/>
          <p:cNvSpPr txBox="1">
            <a:spLocks noChangeArrowheads="1"/>
          </p:cNvSpPr>
          <p:nvPr/>
        </p:nvSpPr>
        <p:spPr bwMode="auto">
          <a:xfrm>
            <a:off x="642938" y="1352880"/>
            <a:ext cx="8272462" cy="21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650"/>
              </a:spcBef>
              <a:spcAft>
                <a:spcPts val="650"/>
              </a:spcAft>
              <a:buFont typeface="Arial" charset="0"/>
              <a:buChar char="•"/>
            </a:pPr>
            <a:r>
              <a:rPr lang="en-US" sz="3000" b="0" dirty="0">
                <a:latin typeface="+mn-lt"/>
                <a:ea typeface="+mn-ea"/>
                <a:cs typeface="+mn-cs"/>
              </a:rPr>
              <a:t>A </a:t>
            </a:r>
            <a:r>
              <a:rPr lang="en-US" sz="3000" b="0" dirty="0" smtClean="0">
                <a:latin typeface="+mn-lt"/>
                <a:ea typeface="+mn-ea"/>
                <a:cs typeface="+mn-cs"/>
              </a:rPr>
              <a:t>Virtual machine (VM) </a:t>
            </a:r>
            <a:r>
              <a:rPr lang="en-US" sz="3000" b="0" dirty="0">
                <a:latin typeface="+mn-lt"/>
                <a:ea typeface="+mn-ea"/>
                <a:cs typeface="+mn-cs"/>
              </a:rPr>
              <a:t>is an isolated runtime environment (guest OS and applications) </a:t>
            </a:r>
          </a:p>
          <a:p>
            <a:pPr algn="just">
              <a:spcBef>
                <a:spcPts val="650"/>
              </a:spcBef>
              <a:spcAft>
                <a:spcPts val="650"/>
              </a:spcAft>
              <a:buFontTx/>
              <a:buChar char="•"/>
            </a:pPr>
            <a:r>
              <a:rPr lang="en-US" sz="3000" b="0" dirty="0">
                <a:latin typeface="+mn-lt"/>
                <a:ea typeface="+mn-ea"/>
                <a:cs typeface="+mn-cs"/>
              </a:rPr>
              <a:t>Multiple virtual systems (VMs) </a:t>
            </a:r>
            <a:r>
              <a:rPr lang="en-US" sz="3000" b="0" dirty="0" smtClean="0">
                <a:latin typeface="+mn-lt"/>
                <a:ea typeface="+mn-ea"/>
                <a:cs typeface="+mn-cs"/>
              </a:rPr>
              <a:t>can </a:t>
            </a:r>
            <a:r>
              <a:rPr lang="en-US" sz="3000" b="0" dirty="0">
                <a:latin typeface="+mn-lt"/>
                <a:ea typeface="+mn-ea"/>
                <a:cs typeface="+mn-cs"/>
              </a:rPr>
              <a:t>run on a single physical system </a:t>
            </a:r>
          </a:p>
        </p:txBody>
      </p:sp>
    </p:spTree>
    <p:extLst>
      <p:ext uri="{BB962C8B-B14F-4D97-AF65-F5344CB8AC3E}">
        <p14:creationId xmlns:p14="http://schemas.microsoft.com/office/powerpoint/2010/main" xmlns="" val="315077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8"/>
            <a:ext cx="8229600" cy="1143000"/>
          </a:xfrm>
        </p:spPr>
        <p:txBody>
          <a:bodyPr/>
          <a:lstStyle/>
          <a:p>
            <a:r>
              <a:rPr lang="en-US" dirty="0" smtClean="0"/>
              <a:t>Hypervisor</a:t>
            </a:r>
            <a:endParaRPr lang="en-US" dirty="0"/>
          </a:p>
        </p:txBody>
      </p:sp>
      <p:sp>
        <p:nvSpPr>
          <p:cNvPr id="3" name="Content Placeholder 2"/>
          <p:cNvSpPr>
            <a:spLocks noGrp="1"/>
          </p:cNvSpPr>
          <p:nvPr>
            <p:ph idx="1"/>
          </p:nvPr>
        </p:nvSpPr>
        <p:spPr>
          <a:xfrm>
            <a:off x="457200" y="1270077"/>
            <a:ext cx="8229600" cy="5397829"/>
          </a:xfrm>
        </p:spPr>
        <p:txBody>
          <a:bodyPr>
            <a:normAutofit fontScale="92500" lnSpcReduction="20000"/>
          </a:bodyPr>
          <a:lstStyle/>
          <a:p>
            <a:pPr algn="just"/>
            <a:r>
              <a:rPr lang="en-US" dirty="0" smtClean="0"/>
              <a:t>A </a:t>
            </a:r>
            <a:r>
              <a:rPr lang="en-US" dirty="0" smtClean="0">
                <a:solidFill>
                  <a:srgbClr val="FF0000"/>
                </a:solidFill>
              </a:rPr>
              <a:t>hypervisor,</a:t>
            </a:r>
            <a:r>
              <a:rPr lang="en-US" dirty="0" smtClean="0"/>
              <a:t> a.k.a. a virtual machine manager/monitor (VMM), or virtualization manager, is a program that allows multiple operating systems to share a single hardware host.  </a:t>
            </a:r>
          </a:p>
          <a:p>
            <a:pPr algn="just"/>
            <a:r>
              <a:rPr lang="en-US" dirty="0" smtClean="0"/>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p>
          <a:p>
            <a:pPr algn="just"/>
            <a:endParaRPr lang="en-US" dirty="0"/>
          </a:p>
        </p:txBody>
      </p:sp>
    </p:spTree>
    <p:extLst>
      <p:ext uri="{BB962C8B-B14F-4D97-AF65-F5344CB8AC3E}">
        <p14:creationId xmlns:p14="http://schemas.microsoft.com/office/powerpoint/2010/main" xmlns="" val="302959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Virtualization</a:t>
            </a:r>
            <a:endParaRPr lang="en-US" dirty="0"/>
          </a:p>
        </p:txBody>
      </p:sp>
      <p:sp>
        <p:nvSpPr>
          <p:cNvPr id="3" name="Content Placeholder 2"/>
          <p:cNvSpPr>
            <a:spLocks noGrp="1"/>
          </p:cNvSpPr>
          <p:nvPr>
            <p:ph idx="1"/>
          </p:nvPr>
        </p:nvSpPr>
        <p:spPr>
          <a:xfrm>
            <a:off x="457200" y="1600200"/>
            <a:ext cx="8229600" cy="5017572"/>
          </a:xfrm>
        </p:spPr>
        <p:txBody>
          <a:bodyPr>
            <a:normAutofit/>
          </a:bodyPr>
          <a:lstStyle/>
          <a:p>
            <a:r>
              <a:rPr lang="en-US" dirty="0" smtClean="0"/>
              <a:t>Sharing of resources helps cost reduction</a:t>
            </a:r>
          </a:p>
          <a:p>
            <a:r>
              <a:rPr lang="en-US" dirty="0" smtClean="0"/>
              <a:t>Isolation: Virtual machines are isolated from each other as if they are physically separated</a:t>
            </a:r>
          </a:p>
          <a:p>
            <a:r>
              <a:rPr lang="en-US" dirty="0" smtClean="0"/>
              <a:t>Encapsulation: Virtual machines encapsulate a complete computing environment</a:t>
            </a:r>
          </a:p>
          <a:p>
            <a:r>
              <a:rPr lang="en-US" dirty="0" smtClean="0"/>
              <a:t>Hardware Independence: Virtual machines run independently of underlying hardware</a:t>
            </a:r>
          </a:p>
          <a:p>
            <a:r>
              <a:rPr lang="en-US" dirty="0" smtClean="0"/>
              <a:t>Portability: Virtual machines can be migrated between different hosts. </a:t>
            </a:r>
            <a:endParaRPr lang="en-US" dirty="0"/>
          </a:p>
        </p:txBody>
      </p:sp>
    </p:spTree>
    <p:extLst>
      <p:ext uri="{BB962C8B-B14F-4D97-AF65-F5344CB8AC3E}">
        <p14:creationId xmlns:p14="http://schemas.microsoft.com/office/powerpoint/2010/main" xmlns="" val="338140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30"/>
            <a:ext cx="8229600" cy="1143000"/>
          </a:xfrm>
        </p:spPr>
        <p:txBody>
          <a:bodyPr/>
          <a:lstStyle/>
          <a:p>
            <a:r>
              <a:rPr lang="en-US" dirty="0" smtClean="0"/>
              <a:t>Virtualization in Cloud Computing</a:t>
            </a:r>
            <a:endParaRPr lang="en-US" dirty="0"/>
          </a:p>
        </p:txBody>
      </p:sp>
      <p:sp>
        <p:nvSpPr>
          <p:cNvPr id="3" name="Content Placeholder 2"/>
          <p:cNvSpPr>
            <a:spLocks noGrp="1"/>
          </p:cNvSpPr>
          <p:nvPr>
            <p:ph idx="1"/>
          </p:nvPr>
        </p:nvSpPr>
        <p:spPr>
          <a:xfrm>
            <a:off x="457199" y="1253366"/>
            <a:ext cx="8448697" cy="5414540"/>
          </a:xfrm>
        </p:spPr>
        <p:txBody>
          <a:bodyPr>
            <a:normAutofit/>
          </a:bodyPr>
          <a:lstStyle/>
          <a:p>
            <a:pPr marL="0" indent="0">
              <a:buNone/>
            </a:pPr>
            <a:r>
              <a:rPr lang="en-US" dirty="0" smtClean="0"/>
              <a:t>Cloud computing takes virtualization one step further:</a:t>
            </a:r>
          </a:p>
          <a:p>
            <a:r>
              <a:rPr lang="en-US" dirty="0" smtClean="0"/>
              <a:t>You don’t need to own the hardware</a:t>
            </a:r>
          </a:p>
          <a:p>
            <a:r>
              <a:rPr lang="en-US" dirty="0" smtClean="0"/>
              <a:t>Resources are rented as needed from a cloud</a:t>
            </a:r>
          </a:p>
          <a:p>
            <a:r>
              <a:rPr lang="en-US" dirty="0" smtClean="0"/>
              <a:t>Various providers allow creating virtual servers:</a:t>
            </a:r>
          </a:p>
          <a:p>
            <a:pPr lvl="1"/>
            <a:r>
              <a:rPr lang="en-US" dirty="0" smtClean="0"/>
              <a:t>Choose the OS and software each instance will have</a:t>
            </a:r>
          </a:p>
          <a:p>
            <a:pPr lvl="1"/>
            <a:r>
              <a:rPr lang="en-US" dirty="0" smtClean="0"/>
              <a:t>The chosen OS will run on a large server farm</a:t>
            </a:r>
          </a:p>
          <a:p>
            <a:pPr lvl="1"/>
            <a:r>
              <a:rPr lang="en-US" dirty="0" smtClean="0"/>
              <a:t>Can instantiate more virtual servers or shut down existing ones within minutes</a:t>
            </a:r>
          </a:p>
          <a:p>
            <a:r>
              <a:rPr lang="en-US" dirty="0" smtClean="0"/>
              <a:t>You get billed only for what you used</a:t>
            </a:r>
          </a:p>
        </p:txBody>
      </p:sp>
    </p:spTree>
    <p:extLst>
      <p:ext uri="{BB962C8B-B14F-4D97-AF65-F5344CB8AC3E}">
        <p14:creationId xmlns:p14="http://schemas.microsoft.com/office/powerpoint/2010/main" xmlns="" val="51029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Security Challenges</a:t>
            </a:r>
            <a:endParaRPr lang="en-US" dirty="0"/>
          </a:p>
        </p:txBody>
      </p:sp>
      <p:sp>
        <p:nvSpPr>
          <p:cNvPr id="3" name="Content Placeholder 2"/>
          <p:cNvSpPr>
            <a:spLocks noGrp="1"/>
          </p:cNvSpPr>
          <p:nvPr>
            <p:ph idx="1"/>
          </p:nvPr>
        </p:nvSpPr>
        <p:spPr>
          <a:xfrm>
            <a:off x="183799" y="1600200"/>
            <a:ext cx="8722098" cy="5101129"/>
          </a:xfrm>
        </p:spPr>
        <p:txBody>
          <a:bodyPr>
            <a:normAutofit lnSpcReduction="10000"/>
          </a:bodyPr>
          <a:lstStyle/>
          <a:p>
            <a:pPr marL="0" indent="0">
              <a:buNone/>
            </a:pPr>
            <a:r>
              <a:rPr lang="en-US" dirty="0" smtClean="0"/>
              <a:t>The </a:t>
            </a:r>
            <a:r>
              <a:rPr lang="en-US" dirty="0" smtClean="0">
                <a:solidFill>
                  <a:srgbClr val="FF0000"/>
                </a:solidFill>
              </a:rPr>
              <a:t>trusted computing base </a:t>
            </a:r>
            <a:r>
              <a:rPr lang="en-US" dirty="0" smtClean="0"/>
              <a:t>(TCB) of a virtual machine is too large.</a:t>
            </a:r>
          </a:p>
          <a:p>
            <a:r>
              <a:rPr lang="en-US" dirty="0" smtClean="0"/>
              <a:t>TCB: A small amount of software and hardware that security depends on and that we distinguish from a much larger amount that can misbehave without affecting security*</a:t>
            </a:r>
          </a:p>
          <a:p>
            <a:r>
              <a:rPr lang="en-US" dirty="0" smtClean="0"/>
              <a:t>Smaller TCB </a:t>
            </a:r>
            <a:r>
              <a:rPr lang="en-US" dirty="0" smtClean="0">
                <a:sym typeface="Wingdings"/>
              </a:rPr>
              <a:t> more security</a:t>
            </a:r>
          </a:p>
          <a:p>
            <a:pPr marL="0" indent="0">
              <a:buNone/>
            </a:pPr>
            <a:endParaRPr lang="en-US" altLang="zh-CN" dirty="0" smtClean="0">
              <a:sym typeface="Wingdings"/>
            </a:endParaRPr>
          </a:p>
          <a:p>
            <a:pPr marL="0" indent="0">
              <a:buNone/>
            </a:pPr>
            <a:r>
              <a:rPr lang="en-US" altLang="zh-CN" dirty="0">
                <a:latin typeface="Arial" charset="0"/>
                <a:ea typeface="黑体" pitchFamily="2" charset="-122"/>
                <a:sym typeface="Wingdings"/>
              </a:rPr>
              <a:t>*</a:t>
            </a:r>
            <a:r>
              <a:rPr lang="en-US" altLang="zh-CN" sz="2400" dirty="0" smtClean="0">
                <a:latin typeface="Arial" charset="0"/>
                <a:ea typeface="黑体" pitchFamily="2" charset="-122"/>
              </a:rPr>
              <a:t>Lampson et al.,</a:t>
            </a:r>
            <a:r>
              <a:rPr lang="en-US" altLang="zh-CN" sz="2400" dirty="0" smtClean="0">
                <a:latin typeface="Arial" charset="0"/>
              </a:rPr>
              <a:t> “</a:t>
            </a:r>
            <a:r>
              <a:rPr lang="en-US" altLang="zh-CN" sz="2400" dirty="0" smtClean="0">
                <a:latin typeface="Arial" charset="0"/>
                <a:ea typeface="黑体" pitchFamily="2" charset="-122"/>
              </a:rPr>
              <a:t>Authentication in distributed systems: Theory and practice,” ACM TCS 1992</a:t>
            </a:r>
            <a:endParaRPr lang="en-GB" altLang="zh-CN" sz="2400" dirty="0" smtClean="0">
              <a:latin typeface="Arial" charset="0"/>
              <a:ea typeface="黑体" pitchFamily="2" charset="-122"/>
            </a:endParaRPr>
          </a:p>
          <a:p>
            <a:endParaRPr lang="en-US" dirty="0"/>
          </a:p>
        </p:txBody>
      </p:sp>
    </p:spTree>
    <p:extLst>
      <p:ext uri="{BB962C8B-B14F-4D97-AF65-F5344CB8AC3E}">
        <p14:creationId xmlns:p14="http://schemas.microsoft.com/office/powerpoint/2010/main" xmlns="" val="64934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Z:\home\work\lectures\xenintro\arch.bmp"/>
          <p:cNvPicPr>
            <a:picLocks noChangeAspect="1" noChangeArrowheads="1"/>
          </p:cNvPicPr>
          <p:nvPr/>
        </p:nvPicPr>
        <p:blipFill>
          <a:blip r:embed="rId2" cstate="print"/>
          <a:srcRect t="1736" r="1215"/>
          <a:stretch>
            <a:fillRect/>
          </a:stretch>
        </p:blipFill>
        <p:spPr bwMode="auto">
          <a:xfrm>
            <a:off x="4572000" y="1628775"/>
            <a:ext cx="4273550" cy="2971800"/>
          </a:xfrm>
          <a:prstGeom prst="rect">
            <a:avLst/>
          </a:prstGeom>
          <a:noFill/>
          <a:ln w="9525">
            <a:noFill/>
            <a:miter lim="800000"/>
            <a:headEnd/>
            <a:tailEnd/>
          </a:ln>
        </p:spPr>
      </p:pic>
      <p:sp>
        <p:nvSpPr>
          <p:cNvPr id="5" name="标题 1"/>
          <p:cNvSpPr txBox="1">
            <a:spLocks/>
          </p:cNvSpPr>
          <p:nvPr/>
        </p:nvSpPr>
        <p:spPr>
          <a:xfrm>
            <a:off x="167090" y="362787"/>
            <a:ext cx="8976910" cy="5619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dirty="0" err="1" smtClean="0">
                <a:latin typeface="+mn-lt"/>
              </a:rPr>
              <a:t>Xen</a:t>
            </a:r>
            <a:r>
              <a:rPr lang="en-US" altLang="zh-CN" dirty="0" smtClean="0">
                <a:latin typeface="+mn-lt"/>
              </a:rPr>
              <a:t> Virtualization </a:t>
            </a:r>
            <a:r>
              <a:rPr lang="en-US" altLang="zh-CN" dirty="0">
                <a:latin typeface="+mn-lt"/>
              </a:rPr>
              <a:t>A</a:t>
            </a:r>
            <a:r>
              <a:rPr lang="en-US" altLang="zh-CN" dirty="0" smtClean="0">
                <a:latin typeface="+mn-lt"/>
              </a:rPr>
              <a:t>rchitecture and the Threat </a:t>
            </a:r>
            <a:r>
              <a:rPr lang="en-US" altLang="zh-CN" dirty="0">
                <a:latin typeface="+mn-lt"/>
              </a:rPr>
              <a:t>M</a:t>
            </a:r>
            <a:r>
              <a:rPr lang="en-US" altLang="zh-CN" dirty="0" smtClean="0">
                <a:latin typeface="+mn-lt"/>
              </a:rPr>
              <a:t>odel</a:t>
            </a:r>
            <a:endParaRPr lang="en-US" altLang="zh-CN" dirty="0">
              <a:latin typeface="+mn-lt"/>
            </a:endParaRPr>
          </a:p>
        </p:txBody>
      </p:sp>
      <p:sp>
        <p:nvSpPr>
          <p:cNvPr id="6" name="内容占位符 2"/>
          <p:cNvSpPr txBox="1">
            <a:spLocks/>
          </p:cNvSpPr>
          <p:nvPr/>
        </p:nvSpPr>
        <p:spPr>
          <a:xfrm>
            <a:off x="261616" y="1203236"/>
            <a:ext cx="8583934" cy="30582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altLang="zh-CN" sz="2800" dirty="0" smtClean="0"/>
              <a:t>Management VM – Dom0</a:t>
            </a:r>
          </a:p>
          <a:p>
            <a:pPr>
              <a:lnSpc>
                <a:spcPct val="150000"/>
              </a:lnSpc>
            </a:pPr>
            <a:r>
              <a:rPr lang="en-US" altLang="zh-CN" sz="2800" dirty="0" smtClean="0"/>
              <a:t>Guest VM – Dom</a:t>
            </a:r>
          </a:p>
          <a:p>
            <a:pPr>
              <a:lnSpc>
                <a:spcPct val="150000"/>
              </a:lnSpc>
            </a:pPr>
            <a:r>
              <a:rPr lang="en-US" altLang="zh-CN" sz="2800" dirty="0" smtClean="0"/>
              <a:t>Dom0 may be malicious</a:t>
            </a:r>
          </a:p>
          <a:p>
            <a:pPr lvl="1"/>
            <a:r>
              <a:rPr lang="en-US" altLang="zh-CN" dirty="0" smtClean="0"/>
              <a:t>Vulnerabilities </a:t>
            </a:r>
          </a:p>
          <a:p>
            <a:pPr lvl="1"/>
            <a:r>
              <a:rPr lang="en-US" altLang="zh-CN" dirty="0" smtClean="0"/>
              <a:t>Device drivers</a:t>
            </a:r>
          </a:p>
          <a:p>
            <a:pPr lvl="1"/>
            <a:r>
              <a:rPr lang="en-US" altLang="zh-CN" dirty="0" smtClean="0"/>
              <a:t>Careless/malicious </a:t>
            </a:r>
            <a:br>
              <a:rPr lang="en-US" altLang="zh-CN" dirty="0" smtClean="0"/>
            </a:br>
            <a:r>
              <a:rPr lang="en-US" altLang="zh-CN" dirty="0" smtClean="0"/>
              <a:t>administration</a:t>
            </a:r>
          </a:p>
          <a:p>
            <a:r>
              <a:rPr lang="en-US" altLang="zh-CN" sz="2800" dirty="0" smtClean="0"/>
              <a:t>Dom0 is in the TCB of </a:t>
            </a:r>
            <a:r>
              <a:rPr lang="en-US" altLang="zh-CN" sz="2800" dirty="0" err="1" smtClean="0"/>
              <a:t>DomU</a:t>
            </a:r>
            <a:r>
              <a:rPr lang="en-US" altLang="zh-CN" sz="2800" dirty="0" smtClean="0"/>
              <a:t> because it can access the memory of </a:t>
            </a:r>
            <a:r>
              <a:rPr lang="en-US" altLang="zh-CN" sz="2800" dirty="0" err="1" smtClean="0"/>
              <a:t>DomU</a:t>
            </a:r>
            <a:r>
              <a:rPr lang="en-US" altLang="zh-CN" sz="2800" dirty="0" smtClean="0"/>
              <a:t>, which may cause information leakage/modification</a:t>
            </a:r>
            <a:endParaRPr lang="en-US" altLang="zh-CN" sz="2800" dirty="0"/>
          </a:p>
        </p:txBody>
      </p:sp>
    </p:spTree>
    <p:extLst>
      <p:ext uri="{BB962C8B-B14F-4D97-AF65-F5344CB8AC3E}">
        <p14:creationId xmlns:p14="http://schemas.microsoft.com/office/powerpoint/2010/main" xmlns="" val="289499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Virtualization Security Requirements</a:t>
            </a:r>
            <a:endParaRPr lang="en-US" dirty="0"/>
          </a:p>
        </p:txBody>
      </p:sp>
      <p:sp>
        <p:nvSpPr>
          <p:cNvPr id="3" name="Content Placeholder 2"/>
          <p:cNvSpPr>
            <a:spLocks noGrp="1"/>
          </p:cNvSpPr>
          <p:nvPr>
            <p:ph idx="1"/>
          </p:nvPr>
        </p:nvSpPr>
        <p:spPr/>
        <p:txBody>
          <a:bodyPr>
            <a:normAutofit/>
          </a:bodyPr>
          <a:lstStyle/>
          <a:p>
            <a:pPr>
              <a:lnSpc>
                <a:spcPct val="150000"/>
              </a:lnSpc>
            </a:pPr>
            <a:r>
              <a:rPr lang="en-US" altLang="zh-CN" sz="3100" dirty="0" smtClean="0"/>
              <a:t>Scenario: A client uses the service of a cloud computing company to build a remote VM</a:t>
            </a:r>
          </a:p>
          <a:p>
            <a:pPr lvl="1">
              <a:lnSpc>
                <a:spcPct val="150000"/>
              </a:lnSpc>
            </a:pPr>
            <a:r>
              <a:rPr lang="en-US" altLang="zh-CN" dirty="0" smtClean="0"/>
              <a:t> A secure network interface	</a:t>
            </a:r>
          </a:p>
          <a:p>
            <a:pPr lvl="1">
              <a:lnSpc>
                <a:spcPct val="150000"/>
              </a:lnSpc>
            </a:pPr>
            <a:r>
              <a:rPr lang="en-US" altLang="zh-CN" dirty="0" smtClean="0"/>
              <a:t> A secure secondary storage</a:t>
            </a:r>
          </a:p>
          <a:p>
            <a:pPr lvl="1">
              <a:lnSpc>
                <a:spcPct val="150000"/>
              </a:lnSpc>
            </a:pPr>
            <a:r>
              <a:rPr lang="en-US" altLang="zh-CN" dirty="0" smtClean="0"/>
              <a:t> A secure run-time environment</a:t>
            </a:r>
          </a:p>
          <a:p>
            <a:pPr lvl="2"/>
            <a:r>
              <a:rPr lang="en-US" altLang="zh-CN" dirty="0" smtClean="0"/>
              <a:t>Build, save, restore, destroy</a:t>
            </a:r>
          </a:p>
          <a:p>
            <a:endParaRPr lang="en-US" dirty="0"/>
          </a:p>
        </p:txBody>
      </p:sp>
    </p:spTree>
    <p:extLst>
      <p:ext uri="{BB962C8B-B14F-4D97-AF65-F5344CB8AC3E}">
        <p14:creationId xmlns:p14="http://schemas.microsoft.com/office/powerpoint/2010/main" xmlns="" val="3960935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TotalTime>
  <Words>788</Words>
  <Application>Microsoft Macintosh PowerPoint</Application>
  <PresentationFormat>On-screen Show (4:3)</PresentationFormat>
  <Paragraphs>123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Virtualization and Cloud Computing</vt:lpstr>
      <vt:lpstr>Definition</vt:lpstr>
      <vt:lpstr>Virtualization Architecture</vt:lpstr>
      <vt:lpstr>Hypervisor</vt:lpstr>
      <vt:lpstr>Benefits of Virtualization</vt:lpstr>
      <vt:lpstr>Virtualization in Cloud Computing</vt:lpstr>
      <vt:lpstr>Virtualization Security Challenges</vt:lpstr>
      <vt:lpstr>Slide 8</vt:lpstr>
      <vt:lpstr>Virtualization Security Requirements</vt:lpstr>
      <vt:lpstr>Virtualization Security Requirements</vt:lpstr>
      <vt:lpstr>Smaller TCB Solution</vt:lpstr>
      <vt:lpstr>Domain building</vt:lpstr>
      <vt:lpstr>Domain save/restore</vt:lpstr>
      <vt:lpstr>Hypervisor Vulnerabilities</vt:lpstr>
      <vt:lpstr>NoHype*</vt:lpstr>
      <vt:lpstr>Roles of the Hypervisor</vt:lpstr>
      <vt:lpstr>Removing the Hypervisor</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Cloud Computing</dc:title>
  <dc:creator>John</dc:creator>
  <cp:lastModifiedBy>PROJECT30</cp:lastModifiedBy>
  <cp:revision>18</cp:revision>
  <dcterms:created xsi:type="dcterms:W3CDTF">2013-07-05T18:38:13Z</dcterms:created>
  <dcterms:modified xsi:type="dcterms:W3CDTF">2022-03-02T04:53:53Z</dcterms:modified>
</cp:coreProperties>
</file>