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commentAuthors.xml" ContentType="application/vnd.openxmlformats-officedocument.presentationml.commentAuthors+xml"/>
  <Override PartName="/ppt/diagrams/layout3.xml" ContentType="application/vnd.openxmlformats-officedocument.drawingml.diagramLayout+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diagrams/data1.xml" ContentType="application/vnd.openxmlformats-officedocument.drawingml.diagramData+xml"/>
  <Override PartName="/ppt/notesSlides/notesSlide5.xml" ContentType="application/vnd.openxmlformats-officedocument.presentationml.notesSlide+xml"/>
  <Override PartName="/ppt/diagrams/colors3.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diagrams/colors2.xml" ContentType="application/vnd.openxmlformats-officedocument.drawingml.diagramColors+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notesSlides/notesSlide19.xml" ContentType="application/vnd.openxmlformats-officedocument.presentationml.notesSlid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diagrams/layout2.xml" ContentType="application/vnd.openxmlformats-officedocument.drawingml.diagram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94" r:id="rId2"/>
    <p:sldId id="307" r:id="rId3"/>
    <p:sldId id="300" r:id="rId4"/>
    <p:sldId id="308" r:id="rId5"/>
    <p:sldId id="299" r:id="rId6"/>
    <p:sldId id="312" r:id="rId7"/>
    <p:sldId id="302" r:id="rId8"/>
    <p:sldId id="303" r:id="rId9"/>
    <p:sldId id="311" r:id="rId10"/>
    <p:sldId id="304" r:id="rId11"/>
    <p:sldId id="295" r:id="rId12"/>
    <p:sldId id="314" r:id="rId13"/>
    <p:sldId id="316" r:id="rId14"/>
    <p:sldId id="318" r:id="rId15"/>
    <p:sldId id="317" r:id="rId16"/>
    <p:sldId id="319" r:id="rId17"/>
    <p:sldId id="320" r:id="rId18"/>
    <p:sldId id="321" r:id="rId19"/>
    <p:sldId id="322" r:id="rId20"/>
    <p:sldId id="323" r:id="rId21"/>
    <p:sldId id="313" r:id="rId22"/>
    <p:sldId id="324" r:id="rId23"/>
    <p:sldId id="329" r:id="rId24"/>
    <p:sldId id="325"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hris Haddad"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63553" autoAdjust="0"/>
  </p:normalViewPr>
  <p:slideViewPr>
    <p:cSldViewPr>
      <p:cViewPr varScale="1">
        <p:scale>
          <a:sx n="41" d="100"/>
          <a:sy n="41" d="100"/>
        </p:scale>
        <p:origin x="-2178" y="-102"/>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AA2638-9176-4549-8EE9-A10322303D07}" type="doc">
      <dgm:prSet loTypeId="urn:microsoft.com/office/officeart/2005/8/layout/gear1" loCatId="" qsTypeId="urn:microsoft.com/office/officeart/2005/8/quickstyle/simple4" qsCatId="simple" csTypeId="urn:microsoft.com/office/officeart/2005/8/colors/accent3_4" csCatId="accent3" phldr="1"/>
      <dgm:spPr/>
      <dgm:t>
        <a:bodyPr/>
        <a:lstStyle/>
        <a:p>
          <a:endParaRPr lang="en-US"/>
        </a:p>
      </dgm:t>
    </dgm:pt>
    <dgm:pt modelId="{DDA426DE-4FE6-154F-8C15-00E6EDF3EEFD}">
      <dgm:prSet phldrT="[Text]"/>
      <dgm:spPr>
        <a:gradFill flip="none" rotWithShape="1">
          <a:gsLst>
            <a:gs pos="35000">
              <a:schemeClr val="accent5">
                <a:lumMod val="75000"/>
              </a:schemeClr>
            </a:gs>
            <a:gs pos="100000">
              <a:srgbClr val="FFFFFF"/>
            </a:gs>
          </a:gsLst>
          <a:path path="circle">
            <a:fillToRect l="50000" t="50000" r="50000" b="50000"/>
          </a:path>
          <a:tileRect/>
        </a:gradFill>
        <a:ln>
          <a:solidFill>
            <a:schemeClr val="lt1">
              <a:hueOff val="0"/>
              <a:satOff val="0"/>
              <a:lumOff val="0"/>
            </a:schemeClr>
          </a:solidFill>
        </a:ln>
      </dgm:spPr>
      <dgm:t>
        <a:bodyPr/>
        <a:lstStyle/>
        <a:p>
          <a:r>
            <a:rPr lang="en-US" dirty="0" smtClean="0"/>
            <a:t>Resource pooling</a:t>
          </a:r>
          <a:endParaRPr lang="en-US" dirty="0"/>
        </a:p>
      </dgm:t>
    </dgm:pt>
    <dgm:pt modelId="{BBB6EFC3-327C-0B46-8409-199BE77F015F}" type="parTrans" cxnId="{81CF0B05-E76D-7341-9397-A1B3621BD9DA}">
      <dgm:prSet/>
      <dgm:spPr/>
      <dgm:t>
        <a:bodyPr/>
        <a:lstStyle/>
        <a:p>
          <a:endParaRPr lang="en-US"/>
        </a:p>
      </dgm:t>
    </dgm:pt>
    <dgm:pt modelId="{7A76A30E-D2B3-D14D-8F37-CBB04FC3C14D}" type="sibTrans" cxnId="{81CF0B05-E76D-7341-9397-A1B3621BD9DA}">
      <dgm:prSet/>
      <dgm:spPr>
        <a:solidFill>
          <a:schemeClr val="accent5">
            <a:lumMod val="60000"/>
            <a:lumOff val="40000"/>
          </a:schemeClr>
        </a:solidFill>
      </dgm:spPr>
      <dgm:t>
        <a:bodyPr/>
        <a:lstStyle/>
        <a:p>
          <a:endParaRPr lang="en-US"/>
        </a:p>
      </dgm:t>
    </dgm:pt>
    <dgm:pt modelId="{CD36632C-2AFB-7046-9949-5AE439C2BF14}">
      <dgm:prSet phldrT="[Text]" custT="1"/>
      <dgm:spPr>
        <a:noFill/>
      </dgm:spPr>
      <dgm:t>
        <a:bodyPr/>
        <a:lstStyle/>
        <a:p>
          <a:r>
            <a:rPr lang="en-US" sz="2000" dirty="0" smtClean="0"/>
            <a:t>Flexible workload assignment</a:t>
          </a:r>
          <a:endParaRPr lang="en-US" sz="2000" dirty="0"/>
        </a:p>
      </dgm:t>
    </dgm:pt>
    <dgm:pt modelId="{F5861B74-047E-6E4B-9E1C-23A0E75E1D7B}" type="parTrans" cxnId="{4DAA6CC1-2862-0A4F-A1BD-F61D10A66E90}">
      <dgm:prSet/>
      <dgm:spPr/>
      <dgm:t>
        <a:bodyPr/>
        <a:lstStyle/>
        <a:p>
          <a:endParaRPr lang="en-US"/>
        </a:p>
      </dgm:t>
    </dgm:pt>
    <dgm:pt modelId="{7257B4AF-92BA-A044-8992-88109FC556AB}" type="sibTrans" cxnId="{4DAA6CC1-2862-0A4F-A1BD-F61D10A66E90}">
      <dgm:prSet/>
      <dgm:spPr/>
      <dgm:t>
        <a:bodyPr/>
        <a:lstStyle/>
        <a:p>
          <a:endParaRPr lang="en-US"/>
        </a:p>
      </dgm:t>
    </dgm:pt>
    <dgm:pt modelId="{B50BB81E-97B5-334F-8992-865488612E8C}">
      <dgm:prSet phldrT="[Text]"/>
      <dgm:spPr>
        <a:gradFill flip="none" rotWithShape="1">
          <a:gsLst>
            <a:gs pos="35000">
              <a:schemeClr val="accent5">
                <a:lumMod val="75000"/>
              </a:schemeClr>
            </a:gs>
            <a:gs pos="100000">
              <a:srgbClr val="FFFFFF"/>
            </a:gs>
          </a:gsLst>
          <a:path path="circle">
            <a:fillToRect l="50000" t="50000" r="50000" b="50000"/>
          </a:path>
          <a:tileRect/>
        </a:gradFill>
        <a:ln>
          <a:solidFill>
            <a:schemeClr val="lt1">
              <a:hueOff val="0"/>
              <a:satOff val="0"/>
              <a:lumOff val="0"/>
            </a:schemeClr>
          </a:solidFill>
        </a:ln>
      </dgm:spPr>
      <dgm:t>
        <a:bodyPr/>
        <a:lstStyle/>
        <a:p>
          <a:r>
            <a:rPr lang="en-US" dirty="0" smtClean="0"/>
            <a:t>Rapid Elasticity</a:t>
          </a:r>
          <a:endParaRPr lang="en-US" dirty="0"/>
        </a:p>
      </dgm:t>
    </dgm:pt>
    <dgm:pt modelId="{2CCB8A0A-97D9-1643-8228-D88DC79A3ED4}" type="parTrans" cxnId="{0CC1F6A1-131E-D64B-A6D0-0767463A842A}">
      <dgm:prSet/>
      <dgm:spPr/>
      <dgm:t>
        <a:bodyPr/>
        <a:lstStyle/>
        <a:p>
          <a:endParaRPr lang="en-US"/>
        </a:p>
      </dgm:t>
    </dgm:pt>
    <dgm:pt modelId="{75DFCB6B-B7C1-8F4F-BABD-C53F477EB087}" type="sibTrans" cxnId="{0CC1F6A1-131E-D64B-A6D0-0767463A842A}">
      <dgm:prSet/>
      <dgm:spPr>
        <a:solidFill>
          <a:schemeClr val="accent5">
            <a:lumMod val="60000"/>
            <a:lumOff val="40000"/>
          </a:schemeClr>
        </a:solidFill>
      </dgm:spPr>
      <dgm:t>
        <a:bodyPr/>
        <a:lstStyle/>
        <a:p>
          <a:endParaRPr lang="en-US"/>
        </a:p>
      </dgm:t>
    </dgm:pt>
    <dgm:pt modelId="{E0928553-5AB1-2641-8B7B-F3CB2BDA893B}">
      <dgm:prSet phldrT="[Text]" custT="1"/>
      <dgm:spPr>
        <a:noFill/>
      </dgm:spPr>
      <dgm:t>
        <a:bodyPr/>
        <a:lstStyle/>
        <a:p>
          <a:r>
            <a:rPr lang="en-US" sz="2000" dirty="0" smtClean="0"/>
            <a:t>Multi-tenancy</a:t>
          </a:r>
          <a:endParaRPr lang="en-US" sz="2000" dirty="0"/>
        </a:p>
      </dgm:t>
    </dgm:pt>
    <dgm:pt modelId="{BE3C0242-3C0D-9C4E-A76A-DF4A5883E356}" type="parTrans" cxnId="{3C31485A-B179-FF42-AE62-56B07C92CCA3}">
      <dgm:prSet/>
      <dgm:spPr/>
      <dgm:t>
        <a:bodyPr/>
        <a:lstStyle/>
        <a:p>
          <a:endParaRPr lang="en-US"/>
        </a:p>
      </dgm:t>
    </dgm:pt>
    <dgm:pt modelId="{01DB52A1-C00C-CE41-9701-FE83E9EB8B8F}" type="sibTrans" cxnId="{3C31485A-B179-FF42-AE62-56B07C92CCA3}">
      <dgm:prSet/>
      <dgm:spPr/>
      <dgm:t>
        <a:bodyPr/>
        <a:lstStyle/>
        <a:p>
          <a:endParaRPr lang="en-US"/>
        </a:p>
      </dgm:t>
    </dgm:pt>
    <dgm:pt modelId="{6CB42D12-C0AE-9147-9290-633EF97A5DC5}">
      <dgm:prSet phldrT="[Text]" custT="1"/>
      <dgm:spPr>
        <a:noFill/>
      </dgm:spPr>
      <dgm:t>
        <a:bodyPr/>
        <a:lstStyle/>
        <a:p>
          <a:r>
            <a:rPr lang="en-US" sz="2000" dirty="0" smtClean="0"/>
            <a:t>Resource utilization</a:t>
          </a:r>
          <a:endParaRPr lang="en-US" sz="2000" dirty="0"/>
        </a:p>
      </dgm:t>
    </dgm:pt>
    <dgm:pt modelId="{6464715D-0404-004C-9DCF-BE6F755F02F4}" type="parTrans" cxnId="{5C20E590-C9DC-F346-86EA-64062B63EF16}">
      <dgm:prSet/>
      <dgm:spPr/>
      <dgm:t>
        <a:bodyPr/>
        <a:lstStyle/>
        <a:p>
          <a:endParaRPr lang="en-US"/>
        </a:p>
      </dgm:t>
    </dgm:pt>
    <dgm:pt modelId="{3973438E-D26D-DE4F-A45E-3E504F2A5B15}" type="sibTrans" cxnId="{5C20E590-C9DC-F346-86EA-64062B63EF16}">
      <dgm:prSet/>
      <dgm:spPr/>
      <dgm:t>
        <a:bodyPr/>
        <a:lstStyle/>
        <a:p>
          <a:endParaRPr lang="en-US"/>
        </a:p>
      </dgm:t>
    </dgm:pt>
    <dgm:pt modelId="{C29B03F1-8321-484E-AA0B-3D55408A57C7}">
      <dgm:prSet phldrT="[Text]" custT="1"/>
      <dgm:spPr>
        <a:noFill/>
      </dgm:spPr>
      <dgm:t>
        <a:bodyPr/>
        <a:lstStyle/>
        <a:p>
          <a:r>
            <a:rPr lang="en-US" sz="2000" dirty="0" smtClean="0"/>
            <a:t>Shared, virtual infrastructure</a:t>
          </a:r>
          <a:endParaRPr lang="en-US" sz="2000" dirty="0"/>
        </a:p>
      </dgm:t>
    </dgm:pt>
    <dgm:pt modelId="{3B2F6138-7FB3-D449-8882-A99C8C88A85F}" type="parTrans" cxnId="{F397CD9D-FD51-FB47-8344-8B7DF1DA541D}">
      <dgm:prSet/>
      <dgm:spPr/>
      <dgm:t>
        <a:bodyPr/>
        <a:lstStyle/>
        <a:p>
          <a:endParaRPr lang="en-US"/>
        </a:p>
      </dgm:t>
    </dgm:pt>
    <dgm:pt modelId="{F7780F36-B96B-3741-ACD2-4E55C4AC5292}" type="sibTrans" cxnId="{F397CD9D-FD51-FB47-8344-8B7DF1DA541D}">
      <dgm:prSet/>
      <dgm:spPr/>
      <dgm:t>
        <a:bodyPr/>
        <a:lstStyle/>
        <a:p>
          <a:endParaRPr lang="en-US"/>
        </a:p>
      </dgm:t>
    </dgm:pt>
    <dgm:pt modelId="{5694EBA1-16D3-4F41-9C7F-6C8C84E483AC}">
      <dgm:prSet phldrT="[Text]"/>
      <dgm:spPr>
        <a:gradFill flip="none" rotWithShape="1">
          <a:gsLst>
            <a:gs pos="35000">
              <a:schemeClr val="accent5">
                <a:lumMod val="75000"/>
              </a:schemeClr>
            </a:gs>
            <a:gs pos="100000">
              <a:srgbClr val="FFFFFF"/>
            </a:gs>
          </a:gsLst>
          <a:path path="circle">
            <a:fillToRect l="50000" t="50000" r="50000" b="50000"/>
          </a:path>
          <a:tileRect/>
        </a:gradFill>
        <a:ln>
          <a:solidFill>
            <a:schemeClr val="lt1">
              <a:hueOff val="0"/>
              <a:satOff val="0"/>
              <a:lumOff val="0"/>
            </a:schemeClr>
          </a:solidFill>
        </a:ln>
      </dgm:spPr>
      <dgm:t>
        <a:bodyPr/>
        <a:lstStyle/>
        <a:p>
          <a:r>
            <a:rPr lang="en-US" dirty="0" smtClean="0"/>
            <a:t>On-demand self-service</a:t>
          </a:r>
          <a:endParaRPr lang="en-US" dirty="0"/>
        </a:p>
      </dgm:t>
    </dgm:pt>
    <dgm:pt modelId="{3D7EFBD7-A9B0-4241-8FE9-F6207A7E07AA}" type="parTrans" cxnId="{8489BFE8-45F3-104C-BBF2-43CAD4EF9D87}">
      <dgm:prSet/>
      <dgm:spPr/>
      <dgm:t>
        <a:bodyPr/>
        <a:lstStyle/>
        <a:p>
          <a:endParaRPr lang="en-US"/>
        </a:p>
      </dgm:t>
    </dgm:pt>
    <dgm:pt modelId="{ED02ACC0-9833-0742-B2B5-0E972EF0FBD3}" type="sibTrans" cxnId="{8489BFE8-45F3-104C-BBF2-43CAD4EF9D87}">
      <dgm:prSet/>
      <dgm:spPr>
        <a:solidFill>
          <a:schemeClr val="accent5">
            <a:lumMod val="60000"/>
            <a:lumOff val="40000"/>
          </a:schemeClr>
        </a:solidFill>
      </dgm:spPr>
      <dgm:t>
        <a:bodyPr/>
        <a:lstStyle/>
        <a:p>
          <a:endParaRPr lang="en-US"/>
        </a:p>
      </dgm:t>
    </dgm:pt>
    <dgm:pt modelId="{0F7DD3D6-7861-5E43-AE18-32C2053C0A8C}">
      <dgm:prSet phldrT="[Text]" custT="1"/>
      <dgm:spPr>
        <a:noFill/>
      </dgm:spPr>
      <dgm:t>
        <a:bodyPr/>
        <a:lstStyle/>
        <a:p>
          <a:r>
            <a:rPr lang="en-US" sz="2000" dirty="0" smtClean="0"/>
            <a:t>Standard service offerings</a:t>
          </a:r>
          <a:endParaRPr lang="en-US" sz="2000" dirty="0"/>
        </a:p>
      </dgm:t>
    </dgm:pt>
    <dgm:pt modelId="{EF6CF486-A01E-8B4B-8685-9E9E860755D5}" type="parTrans" cxnId="{6529BAC7-7E32-B24A-B1BE-5D2228845B8B}">
      <dgm:prSet/>
      <dgm:spPr/>
      <dgm:t>
        <a:bodyPr/>
        <a:lstStyle/>
        <a:p>
          <a:endParaRPr lang="en-US"/>
        </a:p>
      </dgm:t>
    </dgm:pt>
    <dgm:pt modelId="{DFF840B4-6424-AC4A-831C-F2B3A93FA466}" type="sibTrans" cxnId="{6529BAC7-7E32-B24A-B1BE-5D2228845B8B}">
      <dgm:prSet/>
      <dgm:spPr/>
      <dgm:t>
        <a:bodyPr/>
        <a:lstStyle/>
        <a:p>
          <a:endParaRPr lang="en-US"/>
        </a:p>
      </dgm:t>
    </dgm:pt>
    <dgm:pt modelId="{FEE937D1-F35E-514E-9902-5D71688AE1E3}">
      <dgm:prSet phldrT="[Text]" custT="1"/>
      <dgm:spPr>
        <a:noFill/>
      </dgm:spPr>
      <dgm:t>
        <a:bodyPr/>
        <a:lstStyle/>
        <a:p>
          <a:r>
            <a:rPr lang="en-US" sz="2000" dirty="0" smtClean="0"/>
            <a:t>Quick startup and automation</a:t>
          </a:r>
          <a:endParaRPr lang="en-US" sz="2000" dirty="0"/>
        </a:p>
      </dgm:t>
    </dgm:pt>
    <dgm:pt modelId="{94A55CA8-6FF9-6D47-AC64-D4047A802063}" type="parTrans" cxnId="{FB2CE136-BF7B-7F4F-A8D7-07D1C8366409}">
      <dgm:prSet/>
      <dgm:spPr/>
      <dgm:t>
        <a:bodyPr/>
        <a:lstStyle/>
        <a:p>
          <a:endParaRPr lang="en-US"/>
        </a:p>
      </dgm:t>
    </dgm:pt>
    <dgm:pt modelId="{A4584A32-D305-DA49-B616-F1A5D39997C3}" type="sibTrans" cxnId="{FB2CE136-BF7B-7F4F-A8D7-07D1C8366409}">
      <dgm:prSet/>
      <dgm:spPr/>
      <dgm:t>
        <a:bodyPr/>
        <a:lstStyle/>
        <a:p>
          <a:endParaRPr lang="en-US"/>
        </a:p>
      </dgm:t>
    </dgm:pt>
    <dgm:pt modelId="{7A0314C8-3E0D-7449-900D-91BC41160971}">
      <dgm:prSet phldrT="[Text]" custT="1"/>
      <dgm:spPr>
        <a:noFill/>
      </dgm:spPr>
      <dgm:t>
        <a:bodyPr/>
        <a:lstStyle/>
        <a:p>
          <a:r>
            <a:rPr lang="en-US" sz="2000" dirty="0" smtClean="0"/>
            <a:t>Stateless services</a:t>
          </a:r>
          <a:endParaRPr lang="en-US" sz="2000" dirty="0"/>
        </a:p>
      </dgm:t>
    </dgm:pt>
    <dgm:pt modelId="{2294FCEA-E7D8-2B48-AA42-A7E5674560DC}" type="parTrans" cxnId="{54FD2698-1330-EA46-B1E8-552E505EC50C}">
      <dgm:prSet/>
      <dgm:spPr/>
      <dgm:t>
        <a:bodyPr/>
        <a:lstStyle/>
        <a:p>
          <a:endParaRPr lang="en-US"/>
        </a:p>
      </dgm:t>
    </dgm:pt>
    <dgm:pt modelId="{7511BAB3-2869-6D45-B3EA-27908441D3ED}" type="sibTrans" cxnId="{54FD2698-1330-EA46-B1E8-552E505EC50C}">
      <dgm:prSet/>
      <dgm:spPr/>
      <dgm:t>
        <a:bodyPr/>
        <a:lstStyle/>
        <a:p>
          <a:endParaRPr lang="en-US"/>
        </a:p>
      </dgm:t>
    </dgm:pt>
    <dgm:pt modelId="{06CD41AA-5319-8C40-922D-BC75FCAEB50C}">
      <dgm:prSet phldrT="[Text]" custT="1"/>
      <dgm:spPr>
        <a:noFill/>
      </dgm:spPr>
      <dgm:t>
        <a:bodyPr/>
        <a:lstStyle/>
        <a:p>
          <a:r>
            <a:rPr lang="en-US" sz="2000" dirty="0" smtClean="0"/>
            <a:t>Rapid provisioning</a:t>
          </a:r>
          <a:endParaRPr lang="en-US" sz="2000" dirty="0"/>
        </a:p>
      </dgm:t>
    </dgm:pt>
    <dgm:pt modelId="{911AA3BB-10BA-1149-8536-C1EC6FD5F820}" type="parTrans" cxnId="{9063E0D0-7735-8E45-B5D2-A32155F7A97B}">
      <dgm:prSet/>
      <dgm:spPr/>
      <dgm:t>
        <a:bodyPr/>
        <a:lstStyle/>
        <a:p>
          <a:endParaRPr lang="en-US"/>
        </a:p>
      </dgm:t>
    </dgm:pt>
    <dgm:pt modelId="{5142DB51-0BE1-BD49-A251-C68136EC1BA0}" type="sibTrans" cxnId="{9063E0D0-7735-8E45-B5D2-A32155F7A97B}">
      <dgm:prSet/>
      <dgm:spPr/>
      <dgm:t>
        <a:bodyPr/>
        <a:lstStyle/>
        <a:p>
          <a:endParaRPr lang="en-US"/>
        </a:p>
      </dgm:t>
    </dgm:pt>
    <dgm:pt modelId="{10179F36-0E2C-1D44-B43D-3AFB8D927645}">
      <dgm:prSet phldrT="[Text]" custT="1"/>
      <dgm:spPr>
        <a:noFill/>
      </dgm:spPr>
      <dgm:t>
        <a:bodyPr/>
        <a:lstStyle/>
        <a:p>
          <a:r>
            <a:rPr lang="en-US" sz="2000" dirty="0" smtClean="0"/>
            <a:t>Flexible topology</a:t>
          </a:r>
          <a:endParaRPr lang="en-US" sz="2000" dirty="0"/>
        </a:p>
      </dgm:t>
    </dgm:pt>
    <dgm:pt modelId="{7950D1A7-9A11-464C-A27A-3F40A403D0A4}" type="parTrans" cxnId="{3C75C36B-AA3E-CB44-A4C9-75E2DEE1B7C0}">
      <dgm:prSet/>
      <dgm:spPr/>
      <dgm:t>
        <a:bodyPr/>
        <a:lstStyle/>
        <a:p>
          <a:endParaRPr lang="en-US"/>
        </a:p>
      </dgm:t>
    </dgm:pt>
    <dgm:pt modelId="{23E941C3-2DD1-B346-89ED-E401F1A9636C}" type="sibTrans" cxnId="{3C75C36B-AA3E-CB44-A4C9-75E2DEE1B7C0}">
      <dgm:prSet/>
      <dgm:spPr/>
      <dgm:t>
        <a:bodyPr/>
        <a:lstStyle/>
        <a:p>
          <a:endParaRPr lang="en-US"/>
        </a:p>
      </dgm:t>
    </dgm:pt>
    <dgm:pt modelId="{A55EEA57-5FDD-6E45-809F-6AB6FBF00131}">
      <dgm:prSet phldrT="[Text]" custT="1"/>
      <dgm:spPr>
        <a:noFill/>
      </dgm:spPr>
      <dgm:t>
        <a:bodyPr/>
        <a:lstStyle/>
        <a:p>
          <a:r>
            <a:rPr lang="en-US" sz="2000" dirty="0" smtClean="0"/>
            <a:t>Interoperability</a:t>
          </a:r>
          <a:endParaRPr lang="en-US" sz="2000" dirty="0"/>
        </a:p>
      </dgm:t>
    </dgm:pt>
    <dgm:pt modelId="{4DB9B4A5-020F-0940-B68C-25BAA4B1E980}" type="parTrans" cxnId="{A72C90AA-7571-4D45-B01B-A0672CC95D79}">
      <dgm:prSet/>
      <dgm:spPr/>
      <dgm:t>
        <a:bodyPr/>
        <a:lstStyle/>
        <a:p>
          <a:endParaRPr lang="en-US"/>
        </a:p>
      </dgm:t>
    </dgm:pt>
    <dgm:pt modelId="{5A93CD97-01DE-144F-91E9-756B12B11E18}" type="sibTrans" cxnId="{A72C90AA-7571-4D45-B01B-A0672CC95D79}">
      <dgm:prSet/>
      <dgm:spPr/>
      <dgm:t>
        <a:bodyPr/>
        <a:lstStyle/>
        <a:p>
          <a:endParaRPr lang="en-US"/>
        </a:p>
      </dgm:t>
    </dgm:pt>
    <dgm:pt modelId="{AF2E7F9B-86D1-1E46-A38D-ED3D1015939D}">
      <dgm:prSet phldrT="[Text]" custT="1"/>
      <dgm:spPr>
        <a:noFill/>
      </dgm:spPr>
      <dgm:t>
        <a:bodyPr/>
        <a:lstStyle/>
        <a:p>
          <a:r>
            <a:rPr lang="en-US" sz="2000" dirty="0" smtClean="0"/>
            <a:t>High Quality of Service</a:t>
          </a:r>
          <a:endParaRPr lang="en-US" sz="2000" dirty="0"/>
        </a:p>
      </dgm:t>
    </dgm:pt>
    <dgm:pt modelId="{87D82862-5CC4-574E-A13A-C4FFE92C5956}" type="parTrans" cxnId="{0A2CA99F-8F8B-7249-8354-D0EDABCB48AB}">
      <dgm:prSet/>
      <dgm:spPr/>
      <dgm:t>
        <a:bodyPr/>
        <a:lstStyle/>
        <a:p>
          <a:endParaRPr lang="en-US"/>
        </a:p>
      </dgm:t>
    </dgm:pt>
    <dgm:pt modelId="{D75FDC38-6341-A04E-9812-0419329B2E78}" type="sibTrans" cxnId="{0A2CA99F-8F8B-7249-8354-D0EDABCB48AB}">
      <dgm:prSet/>
      <dgm:spPr/>
      <dgm:t>
        <a:bodyPr/>
        <a:lstStyle/>
        <a:p>
          <a:endParaRPr lang="en-US"/>
        </a:p>
      </dgm:t>
    </dgm:pt>
    <dgm:pt modelId="{CB2EA2EA-D94E-F944-90C3-935CA6DEBCC6}" type="pres">
      <dgm:prSet presAssocID="{30AA2638-9176-4549-8EE9-A10322303D07}" presName="composite" presStyleCnt="0">
        <dgm:presLayoutVars>
          <dgm:chMax val="3"/>
          <dgm:animLvl val="lvl"/>
          <dgm:resizeHandles val="exact"/>
        </dgm:presLayoutVars>
      </dgm:prSet>
      <dgm:spPr/>
      <dgm:t>
        <a:bodyPr/>
        <a:lstStyle/>
        <a:p>
          <a:endParaRPr lang="en-US"/>
        </a:p>
      </dgm:t>
    </dgm:pt>
    <dgm:pt modelId="{04B5856F-6B76-CE4E-A647-0085C3A44EBE}" type="pres">
      <dgm:prSet presAssocID="{DDA426DE-4FE6-154F-8C15-00E6EDF3EEFD}" presName="gear1" presStyleLbl="node1" presStyleIdx="0" presStyleCnt="3" custLinFactNeighborX="-3066" custLinFactNeighborY="-2264">
        <dgm:presLayoutVars>
          <dgm:chMax val="1"/>
          <dgm:bulletEnabled val="1"/>
        </dgm:presLayoutVars>
      </dgm:prSet>
      <dgm:spPr/>
      <dgm:t>
        <a:bodyPr/>
        <a:lstStyle/>
        <a:p>
          <a:endParaRPr lang="en-US"/>
        </a:p>
      </dgm:t>
    </dgm:pt>
    <dgm:pt modelId="{5A8A6BFA-25C7-0045-BE92-87C38D005DD8}" type="pres">
      <dgm:prSet presAssocID="{DDA426DE-4FE6-154F-8C15-00E6EDF3EEFD}" presName="gear1srcNode" presStyleLbl="node1" presStyleIdx="0" presStyleCnt="3"/>
      <dgm:spPr/>
      <dgm:t>
        <a:bodyPr/>
        <a:lstStyle/>
        <a:p>
          <a:endParaRPr lang="en-US"/>
        </a:p>
      </dgm:t>
    </dgm:pt>
    <dgm:pt modelId="{EF7A35A9-B2A4-DE4F-8AF9-8DF9CB803A98}" type="pres">
      <dgm:prSet presAssocID="{DDA426DE-4FE6-154F-8C15-00E6EDF3EEFD}" presName="gear1dstNode" presStyleLbl="node1" presStyleIdx="0" presStyleCnt="3"/>
      <dgm:spPr/>
      <dgm:t>
        <a:bodyPr/>
        <a:lstStyle/>
        <a:p>
          <a:endParaRPr lang="en-US"/>
        </a:p>
      </dgm:t>
    </dgm:pt>
    <dgm:pt modelId="{E46F99B8-7033-164D-B1F5-7E1799C87298}" type="pres">
      <dgm:prSet presAssocID="{DDA426DE-4FE6-154F-8C15-00E6EDF3EEFD}" presName="gear1ch" presStyleLbl="fgAcc1" presStyleIdx="0" presStyleCnt="3" custScaleX="208296" custLinFactNeighborX="81505" custLinFactNeighborY="-15958">
        <dgm:presLayoutVars>
          <dgm:chMax val="0"/>
          <dgm:bulletEnabled val="1"/>
        </dgm:presLayoutVars>
      </dgm:prSet>
      <dgm:spPr/>
      <dgm:t>
        <a:bodyPr/>
        <a:lstStyle/>
        <a:p>
          <a:endParaRPr lang="en-US"/>
        </a:p>
      </dgm:t>
    </dgm:pt>
    <dgm:pt modelId="{17CF7D4C-8E8F-2D46-9FB1-80904ABD1FC6}" type="pres">
      <dgm:prSet presAssocID="{5694EBA1-16D3-4F41-9C7F-6C8C84E483AC}" presName="gear2" presStyleLbl="node1" presStyleIdx="1" presStyleCnt="3" custLinFactNeighborX="-1430" custLinFactNeighborY="-1820">
        <dgm:presLayoutVars>
          <dgm:chMax val="1"/>
          <dgm:bulletEnabled val="1"/>
        </dgm:presLayoutVars>
      </dgm:prSet>
      <dgm:spPr/>
      <dgm:t>
        <a:bodyPr/>
        <a:lstStyle/>
        <a:p>
          <a:endParaRPr lang="en-US"/>
        </a:p>
      </dgm:t>
    </dgm:pt>
    <dgm:pt modelId="{DCA1CFC6-5692-6643-8477-4495D6FBBD09}" type="pres">
      <dgm:prSet presAssocID="{5694EBA1-16D3-4F41-9C7F-6C8C84E483AC}" presName="gear2srcNode" presStyleLbl="node1" presStyleIdx="1" presStyleCnt="3"/>
      <dgm:spPr/>
      <dgm:t>
        <a:bodyPr/>
        <a:lstStyle/>
        <a:p>
          <a:endParaRPr lang="en-US"/>
        </a:p>
      </dgm:t>
    </dgm:pt>
    <dgm:pt modelId="{C2BCB28E-1D52-1645-8A52-9332B466A7BA}" type="pres">
      <dgm:prSet presAssocID="{5694EBA1-16D3-4F41-9C7F-6C8C84E483AC}" presName="gear2dstNode" presStyleLbl="node1" presStyleIdx="1" presStyleCnt="3"/>
      <dgm:spPr/>
      <dgm:t>
        <a:bodyPr/>
        <a:lstStyle/>
        <a:p>
          <a:endParaRPr lang="en-US"/>
        </a:p>
      </dgm:t>
    </dgm:pt>
    <dgm:pt modelId="{7686BD61-AFA9-544B-80D2-AE289FE1E309}" type="pres">
      <dgm:prSet presAssocID="{5694EBA1-16D3-4F41-9C7F-6C8C84E483AC}" presName="gear2ch" presStyleLbl="fgAcc1" presStyleIdx="1" presStyleCnt="3" custScaleX="196114" custLinFactNeighborX="-67921" custLinFactNeighborY="23504">
        <dgm:presLayoutVars>
          <dgm:chMax val="0"/>
          <dgm:bulletEnabled val="1"/>
        </dgm:presLayoutVars>
      </dgm:prSet>
      <dgm:spPr/>
      <dgm:t>
        <a:bodyPr/>
        <a:lstStyle/>
        <a:p>
          <a:endParaRPr lang="en-US"/>
        </a:p>
      </dgm:t>
    </dgm:pt>
    <dgm:pt modelId="{2DB3BA5C-008E-7441-B0D1-96317CB468D7}" type="pres">
      <dgm:prSet presAssocID="{B50BB81E-97B5-334F-8992-865488612E8C}" presName="gear3" presStyleLbl="node1" presStyleIdx="2" presStyleCnt="3" custLinFactNeighborX="1690" custLinFactNeighborY="563"/>
      <dgm:spPr/>
      <dgm:t>
        <a:bodyPr/>
        <a:lstStyle/>
        <a:p>
          <a:endParaRPr lang="en-US"/>
        </a:p>
      </dgm:t>
    </dgm:pt>
    <dgm:pt modelId="{696E395A-350B-ED48-A3B5-330F5D7F7135}" type="pres">
      <dgm:prSet presAssocID="{B50BB81E-97B5-334F-8992-865488612E8C}" presName="gear3tx" presStyleLbl="node1" presStyleIdx="2" presStyleCnt="3">
        <dgm:presLayoutVars>
          <dgm:chMax val="1"/>
          <dgm:bulletEnabled val="1"/>
        </dgm:presLayoutVars>
      </dgm:prSet>
      <dgm:spPr/>
      <dgm:t>
        <a:bodyPr/>
        <a:lstStyle/>
        <a:p>
          <a:endParaRPr lang="en-US"/>
        </a:p>
      </dgm:t>
    </dgm:pt>
    <dgm:pt modelId="{B1328964-BF54-EF4C-B51C-A76BDC5A690F}" type="pres">
      <dgm:prSet presAssocID="{B50BB81E-97B5-334F-8992-865488612E8C}" presName="gear3srcNode" presStyleLbl="node1" presStyleIdx="2" presStyleCnt="3"/>
      <dgm:spPr/>
      <dgm:t>
        <a:bodyPr/>
        <a:lstStyle/>
        <a:p>
          <a:endParaRPr lang="en-US"/>
        </a:p>
      </dgm:t>
    </dgm:pt>
    <dgm:pt modelId="{82900E57-C233-CA46-A128-59DB7F0F760D}" type="pres">
      <dgm:prSet presAssocID="{B50BB81E-97B5-334F-8992-865488612E8C}" presName="gear3dstNode" presStyleLbl="node1" presStyleIdx="2" presStyleCnt="3"/>
      <dgm:spPr/>
      <dgm:t>
        <a:bodyPr/>
        <a:lstStyle/>
        <a:p>
          <a:endParaRPr lang="en-US"/>
        </a:p>
      </dgm:t>
    </dgm:pt>
    <dgm:pt modelId="{EBABBA68-A4A9-E747-B8A2-8C483D5DF175}" type="pres">
      <dgm:prSet presAssocID="{B50BB81E-97B5-334F-8992-865488612E8C}" presName="gear3ch" presStyleLbl="fgAcc1" presStyleIdx="2" presStyleCnt="3" custScaleX="148898" custScaleY="137281" custLinFactNeighborX="36655" custLinFactNeighborY="-46118">
        <dgm:presLayoutVars>
          <dgm:chMax val="0"/>
          <dgm:bulletEnabled val="1"/>
        </dgm:presLayoutVars>
      </dgm:prSet>
      <dgm:spPr/>
      <dgm:t>
        <a:bodyPr/>
        <a:lstStyle/>
        <a:p>
          <a:endParaRPr lang="en-US"/>
        </a:p>
      </dgm:t>
    </dgm:pt>
    <dgm:pt modelId="{C887D55A-978C-6941-A133-FBF40DC85D7A}" type="pres">
      <dgm:prSet presAssocID="{7A76A30E-D2B3-D14D-8F37-CBB04FC3C14D}" presName="connector1" presStyleLbl="sibTrans2D1" presStyleIdx="0" presStyleCnt="3" custLinFactNeighborX="3990" custLinFactNeighborY="-10374"/>
      <dgm:spPr/>
      <dgm:t>
        <a:bodyPr/>
        <a:lstStyle/>
        <a:p>
          <a:endParaRPr lang="en-US"/>
        </a:p>
      </dgm:t>
    </dgm:pt>
    <dgm:pt modelId="{EBDD19AB-F258-8F4E-BC29-144035CDE6D4}" type="pres">
      <dgm:prSet presAssocID="{ED02ACC0-9833-0742-B2B5-0E972EF0FBD3}" presName="connector2" presStyleLbl="sibTrans2D1" presStyleIdx="1" presStyleCnt="3" custLinFactNeighborX="-1647" custLinFactNeighborY="-9882"/>
      <dgm:spPr/>
      <dgm:t>
        <a:bodyPr/>
        <a:lstStyle/>
        <a:p>
          <a:endParaRPr lang="en-US"/>
        </a:p>
      </dgm:t>
    </dgm:pt>
    <dgm:pt modelId="{966A0A69-3020-764A-AC9A-32FF59C0EBE9}" type="pres">
      <dgm:prSet presAssocID="{75DFCB6B-B7C1-8F4F-BABD-C53F477EB087}" presName="connector3" presStyleLbl="sibTrans2D1" presStyleIdx="2" presStyleCnt="3" custLinFactNeighborX="3563" custLinFactNeighborY="-5090"/>
      <dgm:spPr/>
      <dgm:t>
        <a:bodyPr/>
        <a:lstStyle/>
        <a:p>
          <a:endParaRPr lang="en-US"/>
        </a:p>
      </dgm:t>
    </dgm:pt>
  </dgm:ptLst>
  <dgm:cxnLst>
    <dgm:cxn modelId="{F397CD9D-FD51-FB47-8344-8B7DF1DA541D}" srcId="{DDA426DE-4FE6-154F-8C15-00E6EDF3EEFD}" destId="{C29B03F1-8321-484E-AA0B-3D55408A57C7}" srcOrd="2" destOrd="0" parTransId="{3B2F6138-7FB3-D449-8882-A99C8C88A85F}" sibTransId="{F7780F36-B96B-3741-ACD2-4E55C4AC5292}"/>
    <dgm:cxn modelId="{4631A5C7-D4F0-4B47-9590-73E1EFE3E376}" type="presOf" srcId="{AF2E7F9B-86D1-1E46-A38D-ED3D1015939D}" destId="{EBABBA68-A4A9-E747-B8A2-8C483D5DF175}" srcOrd="0" destOrd="3" presId="urn:microsoft.com/office/officeart/2005/8/layout/gear1"/>
    <dgm:cxn modelId="{2ECE1E3A-3390-DD42-98F6-4798FE7A5815}" type="presOf" srcId="{B50BB81E-97B5-334F-8992-865488612E8C}" destId="{82900E57-C233-CA46-A128-59DB7F0F760D}" srcOrd="3" destOrd="0" presId="urn:microsoft.com/office/officeart/2005/8/layout/gear1"/>
    <dgm:cxn modelId="{9063E0D0-7735-8E45-B5D2-A32155F7A97B}" srcId="{B50BB81E-97B5-334F-8992-865488612E8C}" destId="{06CD41AA-5319-8C40-922D-BC75FCAEB50C}" srcOrd="1" destOrd="0" parTransId="{911AA3BB-10BA-1149-8536-C1EC6FD5F820}" sibTransId="{5142DB51-0BE1-BD49-A251-C68136EC1BA0}"/>
    <dgm:cxn modelId="{A72C90AA-7571-4D45-B01B-A0672CC95D79}" srcId="{DDA426DE-4FE6-154F-8C15-00E6EDF3EEFD}" destId="{A55EEA57-5FDD-6E45-809F-6AB6FBF00131}" srcOrd="3" destOrd="0" parTransId="{4DB9B4A5-020F-0940-B68C-25BAA4B1E980}" sibTransId="{5A93CD97-01DE-144F-91E9-756B12B11E18}"/>
    <dgm:cxn modelId="{4DAA6CC1-2862-0A4F-A1BD-F61D10A66E90}" srcId="{5694EBA1-16D3-4F41-9C7F-6C8C84E483AC}" destId="{CD36632C-2AFB-7046-9949-5AE439C2BF14}" srcOrd="0" destOrd="0" parTransId="{F5861B74-047E-6E4B-9E1C-23A0E75E1D7B}" sibTransId="{7257B4AF-92BA-A044-8992-88109FC556AB}"/>
    <dgm:cxn modelId="{71EBDDAF-CCFC-674E-97FB-6C879904985E}" type="presOf" srcId="{ED02ACC0-9833-0742-B2B5-0E972EF0FBD3}" destId="{EBDD19AB-F258-8F4E-BC29-144035CDE6D4}" srcOrd="0" destOrd="0" presId="urn:microsoft.com/office/officeart/2005/8/layout/gear1"/>
    <dgm:cxn modelId="{6CE02C21-87AC-4A49-A7AC-804E7D122C3B}" type="presOf" srcId="{5694EBA1-16D3-4F41-9C7F-6C8C84E483AC}" destId="{DCA1CFC6-5692-6643-8477-4495D6FBBD09}" srcOrd="1" destOrd="0" presId="urn:microsoft.com/office/officeart/2005/8/layout/gear1"/>
    <dgm:cxn modelId="{D3E8F5F1-FD82-7B48-A1A7-6120AA447ED1}" type="presOf" srcId="{0F7DD3D6-7861-5E43-AE18-32C2053C0A8C}" destId="{7686BD61-AFA9-544B-80D2-AE289FE1E309}" srcOrd="0" destOrd="1" presId="urn:microsoft.com/office/officeart/2005/8/layout/gear1"/>
    <dgm:cxn modelId="{AF73479D-FB01-E940-966B-CA059629F474}" type="presOf" srcId="{30AA2638-9176-4549-8EE9-A10322303D07}" destId="{CB2EA2EA-D94E-F944-90C3-935CA6DEBCC6}" srcOrd="0" destOrd="0" presId="urn:microsoft.com/office/officeart/2005/8/layout/gear1"/>
    <dgm:cxn modelId="{0A2CA99F-8F8B-7249-8354-D0EDABCB48AB}" srcId="{B50BB81E-97B5-334F-8992-865488612E8C}" destId="{AF2E7F9B-86D1-1E46-A38D-ED3D1015939D}" srcOrd="3" destOrd="0" parTransId="{87D82862-5CC4-574E-A13A-C4FFE92C5956}" sibTransId="{D75FDC38-6341-A04E-9812-0419329B2E78}"/>
    <dgm:cxn modelId="{D1DA3939-3665-434F-B1EA-49FE9220F8C6}" type="presOf" srcId="{B50BB81E-97B5-334F-8992-865488612E8C}" destId="{696E395A-350B-ED48-A3B5-330F5D7F7135}" srcOrd="1" destOrd="0" presId="urn:microsoft.com/office/officeart/2005/8/layout/gear1"/>
    <dgm:cxn modelId="{63357434-868B-B446-B6C5-99E81A99E74C}" type="presOf" srcId="{B50BB81E-97B5-334F-8992-865488612E8C}" destId="{B1328964-BF54-EF4C-B51C-A76BDC5A690F}" srcOrd="2" destOrd="0" presId="urn:microsoft.com/office/officeart/2005/8/layout/gear1"/>
    <dgm:cxn modelId="{56B91C59-D20F-F646-9C45-A18399A9C4F3}" type="presOf" srcId="{DDA426DE-4FE6-154F-8C15-00E6EDF3EEFD}" destId="{EF7A35A9-B2A4-DE4F-8AF9-8DF9CB803A98}" srcOrd="2" destOrd="0" presId="urn:microsoft.com/office/officeart/2005/8/layout/gear1"/>
    <dgm:cxn modelId="{1C18592E-CD87-7646-872D-0F933193C073}" type="presOf" srcId="{6CB42D12-C0AE-9147-9290-633EF97A5DC5}" destId="{E46F99B8-7033-164D-B1F5-7E1799C87298}" srcOrd="0" destOrd="1" presId="urn:microsoft.com/office/officeart/2005/8/layout/gear1"/>
    <dgm:cxn modelId="{6529BAC7-7E32-B24A-B1BE-5D2228845B8B}" srcId="{5694EBA1-16D3-4F41-9C7F-6C8C84E483AC}" destId="{0F7DD3D6-7861-5E43-AE18-32C2053C0A8C}" srcOrd="1" destOrd="0" parTransId="{EF6CF486-A01E-8B4B-8685-9E9E860755D5}" sibTransId="{DFF840B4-6424-AC4A-831C-F2B3A93FA466}"/>
    <dgm:cxn modelId="{FB2CE136-BF7B-7F4F-A8D7-07D1C8366409}" srcId="{5694EBA1-16D3-4F41-9C7F-6C8C84E483AC}" destId="{FEE937D1-F35E-514E-9902-5D71688AE1E3}" srcOrd="2" destOrd="0" parTransId="{94A55CA8-6FF9-6D47-AC64-D4047A802063}" sibTransId="{A4584A32-D305-DA49-B616-F1A5D39997C3}"/>
    <dgm:cxn modelId="{66A1BC9E-0226-FD40-948D-50A6BB338510}" type="presOf" srcId="{7A76A30E-D2B3-D14D-8F37-CBB04FC3C14D}" destId="{C887D55A-978C-6941-A133-FBF40DC85D7A}" srcOrd="0" destOrd="0" presId="urn:microsoft.com/office/officeart/2005/8/layout/gear1"/>
    <dgm:cxn modelId="{8BD9CF60-81C1-5744-A6AD-37480714FCF3}" type="presOf" srcId="{5694EBA1-16D3-4F41-9C7F-6C8C84E483AC}" destId="{17CF7D4C-8E8F-2D46-9FB1-80904ABD1FC6}" srcOrd="0" destOrd="0" presId="urn:microsoft.com/office/officeart/2005/8/layout/gear1"/>
    <dgm:cxn modelId="{D1C3265D-D8C3-AD48-A2BB-ACE81329A0FC}" type="presOf" srcId="{E0928553-5AB1-2641-8B7B-F3CB2BDA893B}" destId="{E46F99B8-7033-164D-B1F5-7E1799C87298}" srcOrd="0" destOrd="0" presId="urn:microsoft.com/office/officeart/2005/8/layout/gear1"/>
    <dgm:cxn modelId="{9CEEB6A0-01B7-A44C-8B81-4C9C6145203A}" type="presOf" srcId="{FEE937D1-F35E-514E-9902-5D71688AE1E3}" destId="{7686BD61-AFA9-544B-80D2-AE289FE1E309}" srcOrd="0" destOrd="2" presId="urn:microsoft.com/office/officeart/2005/8/layout/gear1"/>
    <dgm:cxn modelId="{54FD2698-1330-EA46-B1E8-552E505EC50C}" srcId="{B50BB81E-97B5-334F-8992-865488612E8C}" destId="{7A0314C8-3E0D-7449-900D-91BC41160971}" srcOrd="0" destOrd="0" parTransId="{2294FCEA-E7D8-2B48-AA42-A7E5674560DC}" sibTransId="{7511BAB3-2869-6D45-B3EA-27908441D3ED}"/>
    <dgm:cxn modelId="{5C20E590-C9DC-F346-86EA-64062B63EF16}" srcId="{DDA426DE-4FE6-154F-8C15-00E6EDF3EEFD}" destId="{6CB42D12-C0AE-9147-9290-633EF97A5DC5}" srcOrd="1" destOrd="0" parTransId="{6464715D-0404-004C-9DCF-BE6F755F02F4}" sibTransId="{3973438E-D26D-DE4F-A45E-3E504F2A5B15}"/>
    <dgm:cxn modelId="{12F7C4E6-6D0B-1D47-ADF0-41A846327369}" type="presOf" srcId="{5694EBA1-16D3-4F41-9C7F-6C8C84E483AC}" destId="{C2BCB28E-1D52-1645-8A52-9332B466A7BA}" srcOrd="2" destOrd="0" presId="urn:microsoft.com/office/officeart/2005/8/layout/gear1"/>
    <dgm:cxn modelId="{C392A792-556D-3B47-9984-8FD06F1D7F01}" type="presOf" srcId="{DDA426DE-4FE6-154F-8C15-00E6EDF3EEFD}" destId="{5A8A6BFA-25C7-0045-BE92-87C38D005DD8}" srcOrd="1" destOrd="0" presId="urn:microsoft.com/office/officeart/2005/8/layout/gear1"/>
    <dgm:cxn modelId="{5942F001-D065-2142-B8C3-5DD619F8EBF7}" type="presOf" srcId="{7A0314C8-3E0D-7449-900D-91BC41160971}" destId="{EBABBA68-A4A9-E747-B8A2-8C483D5DF175}" srcOrd="0" destOrd="0" presId="urn:microsoft.com/office/officeart/2005/8/layout/gear1"/>
    <dgm:cxn modelId="{73D140E2-5AFF-2345-9DA2-3374A29776F3}" type="presOf" srcId="{06CD41AA-5319-8C40-922D-BC75FCAEB50C}" destId="{EBABBA68-A4A9-E747-B8A2-8C483D5DF175}" srcOrd="0" destOrd="1" presId="urn:microsoft.com/office/officeart/2005/8/layout/gear1"/>
    <dgm:cxn modelId="{0CC1F6A1-131E-D64B-A6D0-0767463A842A}" srcId="{30AA2638-9176-4549-8EE9-A10322303D07}" destId="{B50BB81E-97B5-334F-8992-865488612E8C}" srcOrd="2" destOrd="0" parTransId="{2CCB8A0A-97D9-1643-8228-D88DC79A3ED4}" sibTransId="{75DFCB6B-B7C1-8F4F-BABD-C53F477EB087}"/>
    <dgm:cxn modelId="{81CF0B05-E76D-7341-9397-A1B3621BD9DA}" srcId="{30AA2638-9176-4549-8EE9-A10322303D07}" destId="{DDA426DE-4FE6-154F-8C15-00E6EDF3EEFD}" srcOrd="0" destOrd="0" parTransId="{BBB6EFC3-327C-0B46-8409-199BE77F015F}" sibTransId="{7A76A30E-D2B3-D14D-8F37-CBB04FC3C14D}"/>
    <dgm:cxn modelId="{3C75C36B-AA3E-CB44-A4C9-75E2DEE1B7C0}" srcId="{B50BB81E-97B5-334F-8992-865488612E8C}" destId="{10179F36-0E2C-1D44-B43D-3AFB8D927645}" srcOrd="2" destOrd="0" parTransId="{7950D1A7-9A11-464C-A27A-3F40A403D0A4}" sibTransId="{23E941C3-2DD1-B346-89ED-E401F1A9636C}"/>
    <dgm:cxn modelId="{3C31485A-B179-FF42-AE62-56B07C92CCA3}" srcId="{DDA426DE-4FE6-154F-8C15-00E6EDF3EEFD}" destId="{E0928553-5AB1-2641-8B7B-F3CB2BDA893B}" srcOrd="0" destOrd="0" parTransId="{BE3C0242-3C0D-9C4E-A76A-DF4A5883E356}" sibTransId="{01DB52A1-C00C-CE41-9701-FE83E9EB8B8F}"/>
    <dgm:cxn modelId="{8489BFE8-45F3-104C-BBF2-43CAD4EF9D87}" srcId="{30AA2638-9176-4549-8EE9-A10322303D07}" destId="{5694EBA1-16D3-4F41-9C7F-6C8C84E483AC}" srcOrd="1" destOrd="0" parTransId="{3D7EFBD7-A9B0-4241-8FE9-F6207A7E07AA}" sibTransId="{ED02ACC0-9833-0742-B2B5-0E972EF0FBD3}"/>
    <dgm:cxn modelId="{BBBF5B07-AC8B-C641-8FD1-777CB9B23C83}" type="presOf" srcId="{CD36632C-2AFB-7046-9949-5AE439C2BF14}" destId="{7686BD61-AFA9-544B-80D2-AE289FE1E309}" srcOrd="0" destOrd="0" presId="urn:microsoft.com/office/officeart/2005/8/layout/gear1"/>
    <dgm:cxn modelId="{EB9A4F5D-EEEB-C94C-AC4E-9D42AE5DB095}" type="presOf" srcId="{75DFCB6B-B7C1-8F4F-BABD-C53F477EB087}" destId="{966A0A69-3020-764A-AC9A-32FF59C0EBE9}" srcOrd="0" destOrd="0" presId="urn:microsoft.com/office/officeart/2005/8/layout/gear1"/>
    <dgm:cxn modelId="{E2905F14-A6F4-3340-A2A4-B38B079E8B60}" type="presOf" srcId="{C29B03F1-8321-484E-AA0B-3D55408A57C7}" destId="{E46F99B8-7033-164D-B1F5-7E1799C87298}" srcOrd="0" destOrd="2" presId="urn:microsoft.com/office/officeart/2005/8/layout/gear1"/>
    <dgm:cxn modelId="{75F46364-0A44-5544-9B32-669B06E1D4FC}" type="presOf" srcId="{B50BB81E-97B5-334F-8992-865488612E8C}" destId="{2DB3BA5C-008E-7441-B0D1-96317CB468D7}" srcOrd="0" destOrd="0" presId="urn:microsoft.com/office/officeart/2005/8/layout/gear1"/>
    <dgm:cxn modelId="{95D1E624-B898-0C42-BE45-BF230367E99C}" type="presOf" srcId="{10179F36-0E2C-1D44-B43D-3AFB8D927645}" destId="{EBABBA68-A4A9-E747-B8A2-8C483D5DF175}" srcOrd="0" destOrd="2" presId="urn:microsoft.com/office/officeart/2005/8/layout/gear1"/>
    <dgm:cxn modelId="{12459923-F793-CC49-8317-5133E92CAEF2}" type="presOf" srcId="{DDA426DE-4FE6-154F-8C15-00E6EDF3EEFD}" destId="{04B5856F-6B76-CE4E-A647-0085C3A44EBE}" srcOrd="0" destOrd="0" presId="urn:microsoft.com/office/officeart/2005/8/layout/gear1"/>
    <dgm:cxn modelId="{28D221C3-3C43-B04F-AF3C-0463438A20A8}" type="presOf" srcId="{A55EEA57-5FDD-6E45-809F-6AB6FBF00131}" destId="{E46F99B8-7033-164D-B1F5-7E1799C87298}" srcOrd="0" destOrd="3" presId="urn:microsoft.com/office/officeart/2005/8/layout/gear1"/>
    <dgm:cxn modelId="{CD967223-BE42-8C43-8754-7E1ED70BB5A7}" type="presParOf" srcId="{CB2EA2EA-D94E-F944-90C3-935CA6DEBCC6}" destId="{04B5856F-6B76-CE4E-A647-0085C3A44EBE}" srcOrd="0" destOrd="0" presId="urn:microsoft.com/office/officeart/2005/8/layout/gear1"/>
    <dgm:cxn modelId="{3685D4F9-7580-BC48-94BB-CDDA13187BCA}" type="presParOf" srcId="{CB2EA2EA-D94E-F944-90C3-935CA6DEBCC6}" destId="{5A8A6BFA-25C7-0045-BE92-87C38D005DD8}" srcOrd="1" destOrd="0" presId="urn:microsoft.com/office/officeart/2005/8/layout/gear1"/>
    <dgm:cxn modelId="{9992B003-5439-C342-A54E-7AC03BB09585}" type="presParOf" srcId="{CB2EA2EA-D94E-F944-90C3-935CA6DEBCC6}" destId="{EF7A35A9-B2A4-DE4F-8AF9-8DF9CB803A98}" srcOrd="2" destOrd="0" presId="urn:microsoft.com/office/officeart/2005/8/layout/gear1"/>
    <dgm:cxn modelId="{60C91158-3F23-F74E-A5A8-5C47808B84CB}" type="presParOf" srcId="{CB2EA2EA-D94E-F944-90C3-935CA6DEBCC6}" destId="{E46F99B8-7033-164D-B1F5-7E1799C87298}" srcOrd="3" destOrd="0" presId="urn:microsoft.com/office/officeart/2005/8/layout/gear1"/>
    <dgm:cxn modelId="{BD49877C-8F73-DD47-803C-881FE43891FA}" type="presParOf" srcId="{CB2EA2EA-D94E-F944-90C3-935CA6DEBCC6}" destId="{17CF7D4C-8E8F-2D46-9FB1-80904ABD1FC6}" srcOrd="4" destOrd="0" presId="urn:microsoft.com/office/officeart/2005/8/layout/gear1"/>
    <dgm:cxn modelId="{5F4AE834-DD95-E34E-A9D5-21B1A26B9989}" type="presParOf" srcId="{CB2EA2EA-D94E-F944-90C3-935CA6DEBCC6}" destId="{DCA1CFC6-5692-6643-8477-4495D6FBBD09}" srcOrd="5" destOrd="0" presId="urn:microsoft.com/office/officeart/2005/8/layout/gear1"/>
    <dgm:cxn modelId="{1F912755-CEBC-C043-8045-B2A22790193F}" type="presParOf" srcId="{CB2EA2EA-D94E-F944-90C3-935CA6DEBCC6}" destId="{C2BCB28E-1D52-1645-8A52-9332B466A7BA}" srcOrd="6" destOrd="0" presId="urn:microsoft.com/office/officeart/2005/8/layout/gear1"/>
    <dgm:cxn modelId="{3F0F3BAF-0C5B-F949-A681-1682B8346E0E}" type="presParOf" srcId="{CB2EA2EA-D94E-F944-90C3-935CA6DEBCC6}" destId="{7686BD61-AFA9-544B-80D2-AE289FE1E309}" srcOrd="7" destOrd="0" presId="urn:microsoft.com/office/officeart/2005/8/layout/gear1"/>
    <dgm:cxn modelId="{0B767EBE-6DD5-6B4C-B49B-FBE7C13F7AC9}" type="presParOf" srcId="{CB2EA2EA-D94E-F944-90C3-935CA6DEBCC6}" destId="{2DB3BA5C-008E-7441-B0D1-96317CB468D7}" srcOrd="8" destOrd="0" presId="urn:microsoft.com/office/officeart/2005/8/layout/gear1"/>
    <dgm:cxn modelId="{7DE2D46F-CC7B-1446-906E-640DB6D6B87A}" type="presParOf" srcId="{CB2EA2EA-D94E-F944-90C3-935CA6DEBCC6}" destId="{696E395A-350B-ED48-A3B5-330F5D7F7135}" srcOrd="9" destOrd="0" presId="urn:microsoft.com/office/officeart/2005/8/layout/gear1"/>
    <dgm:cxn modelId="{7C3B114C-0FA2-AA4B-A541-1B5967AA7E75}" type="presParOf" srcId="{CB2EA2EA-D94E-F944-90C3-935CA6DEBCC6}" destId="{B1328964-BF54-EF4C-B51C-A76BDC5A690F}" srcOrd="10" destOrd="0" presId="urn:microsoft.com/office/officeart/2005/8/layout/gear1"/>
    <dgm:cxn modelId="{3B67444A-475A-0246-BA6A-E47DCFC368E0}" type="presParOf" srcId="{CB2EA2EA-D94E-F944-90C3-935CA6DEBCC6}" destId="{82900E57-C233-CA46-A128-59DB7F0F760D}" srcOrd="11" destOrd="0" presId="urn:microsoft.com/office/officeart/2005/8/layout/gear1"/>
    <dgm:cxn modelId="{4EEAEB32-0998-024C-9D2E-EC094B8D3306}" type="presParOf" srcId="{CB2EA2EA-D94E-F944-90C3-935CA6DEBCC6}" destId="{EBABBA68-A4A9-E747-B8A2-8C483D5DF175}" srcOrd="12" destOrd="0" presId="urn:microsoft.com/office/officeart/2005/8/layout/gear1"/>
    <dgm:cxn modelId="{A5B3982A-AFE5-9C42-8395-7DCF3156B362}" type="presParOf" srcId="{CB2EA2EA-D94E-F944-90C3-935CA6DEBCC6}" destId="{C887D55A-978C-6941-A133-FBF40DC85D7A}" srcOrd="13" destOrd="0" presId="urn:microsoft.com/office/officeart/2005/8/layout/gear1"/>
    <dgm:cxn modelId="{CE46984C-28A3-4447-B73E-A3FB803508B8}" type="presParOf" srcId="{CB2EA2EA-D94E-F944-90C3-935CA6DEBCC6}" destId="{EBDD19AB-F258-8F4E-BC29-144035CDE6D4}" srcOrd="14" destOrd="0" presId="urn:microsoft.com/office/officeart/2005/8/layout/gear1"/>
    <dgm:cxn modelId="{9BD16411-7B92-304F-8DF5-5BE59696EC27}" type="presParOf" srcId="{CB2EA2EA-D94E-F944-90C3-935CA6DEBCC6}" destId="{966A0A69-3020-764A-AC9A-32FF59C0EBE9}" srcOrd="15" destOrd="0" presId="urn:microsoft.com/office/officeart/2005/8/layout/gear1"/>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5B71C08-FC21-8D41-8761-74DF99F40CB2}" type="doc">
      <dgm:prSet loTypeId="urn:microsoft.com/office/officeart/2005/8/layout/cycle4#1" loCatId="" qsTypeId="urn:microsoft.com/office/officeart/2005/8/quickstyle/simple1" qsCatId="simple" csTypeId="urn:microsoft.com/office/officeart/2005/8/colors/accent3_2" csCatId="accent3" phldr="1"/>
      <dgm:spPr/>
      <dgm:t>
        <a:bodyPr/>
        <a:lstStyle/>
        <a:p>
          <a:endParaRPr lang="en-US"/>
        </a:p>
      </dgm:t>
    </dgm:pt>
    <dgm:pt modelId="{160C0CA9-046A-8C49-9191-31D53E1CC35A}">
      <dgm:prSet custT="1"/>
      <dgm:spPr/>
      <dgm:t>
        <a:bodyPr/>
        <a:lstStyle/>
        <a:p>
          <a:pPr rtl="0"/>
          <a:r>
            <a:rPr lang="en-US" sz="1800" b="0" dirty="0" err="1" smtClean="0">
              <a:solidFill>
                <a:srgbClr val="000000"/>
              </a:solidFill>
            </a:rPr>
            <a:t>Dev</a:t>
          </a:r>
          <a:r>
            <a:rPr lang="en-US" sz="1800" b="0" dirty="0" smtClean="0">
              <a:solidFill>
                <a:srgbClr val="000000"/>
              </a:solidFill>
            </a:rPr>
            <a:t> Ops Tooling</a:t>
          </a:r>
          <a:endParaRPr lang="en-US" sz="1800" b="0" dirty="0">
            <a:solidFill>
              <a:srgbClr val="000000"/>
            </a:solidFill>
          </a:endParaRPr>
        </a:p>
      </dgm:t>
    </dgm:pt>
    <dgm:pt modelId="{06C80D6F-B786-3943-9689-69B5DBB44E02}" type="parTrans" cxnId="{1690B9AF-7B97-7D4C-950C-82FBDE58A102}">
      <dgm:prSet/>
      <dgm:spPr/>
      <dgm:t>
        <a:bodyPr/>
        <a:lstStyle/>
        <a:p>
          <a:endParaRPr lang="en-US"/>
        </a:p>
      </dgm:t>
    </dgm:pt>
    <dgm:pt modelId="{F7ED32C2-EEF8-FB47-8C2F-75F17D0AB344}" type="sibTrans" cxnId="{1690B9AF-7B97-7D4C-950C-82FBDE58A102}">
      <dgm:prSet/>
      <dgm:spPr/>
      <dgm:t>
        <a:bodyPr/>
        <a:lstStyle/>
        <a:p>
          <a:endParaRPr lang="en-US"/>
        </a:p>
      </dgm:t>
    </dgm:pt>
    <dgm:pt modelId="{8A1AD4BC-F09A-0A46-B838-16324A78EC71}">
      <dgm:prSet custT="1"/>
      <dgm:spPr/>
      <dgm:t>
        <a:bodyPr/>
        <a:lstStyle/>
        <a:p>
          <a:pPr rtl="0"/>
          <a:r>
            <a:rPr lang="en-US" sz="1800" dirty="0" smtClean="0">
              <a:solidFill>
                <a:srgbClr val="000000"/>
              </a:solidFill>
            </a:rPr>
            <a:t>Automated Governance</a:t>
          </a:r>
          <a:endParaRPr lang="en-US" sz="1800" dirty="0">
            <a:solidFill>
              <a:srgbClr val="000000"/>
            </a:solidFill>
          </a:endParaRPr>
        </a:p>
      </dgm:t>
    </dgm:pt>
    <dgm:pt modelId="{FD3D84C1-06A1-9F40-AC62-51D2648105A3}" type="parTrans" cxnId="{F0D4D6F6-EC95-AE45-A414-BBA59F914987}">
      <dgm:prSet/>
      <dgm:spPr/>
      <dgm:t>
        <a:bodyPr/>
        <a:lstStyle/>
        <a:p>
          <a:endParaRPr lang="en-US"/>
        </a:p>
      </dgm:t>
    </dgm:pt>
    <dgm:pt modelId="{A0B62AC8-99C0-7A4C-9637-19A99AB36E2E}" type="sibTrans" cxnId="{F0D4D6F6-EC95-AE45-A414-BBA59F914987}">
      <dgm:prSet/>
      <dgm:spPr/>
      <dgm:t>
        <a:bodyPr/>
        <a:lstStyle/>
        <a:p>
          <a:endParaRPr lang="en-US"/>
        </a:p>
      </dgm:t>
    </dgm:pt>
    <dgm:pt modelId="{0110BE43-DC09-924E-BB83-F751B256BB3F}">
      <dgm:prSet custT="1"/>
      <dgm:spPr/>
      <dgm:t>
        <a:bodyPr/>
        <a:lstStyle/>
        <a:p>
          <a:pPr rtl="0"/>
          <a:r>
            <a:rPr lang="en-US" sz="1800" dirty="0" smtClean="0">
              <a:solidFill>
                <a:srgbClr val="000000"/>
              </a:solidFill>
            </a:rPr>
            <a:t>Service Level Management</a:t>
          </a:r>
          <a:endParaRPr lang="en-US" sz="1800" dirty="0">
            <a:solidFill>
              <a:srgbClr val="000000"/>
            </a:solidFill>
          </a:endParaRPr>
        </a:p>
      </dgm:t>
    </dgm:pt>
    <dgm:pt modelId="{D976EE88-AE27-9643-B394-DF13C70921E8}" type="parTrans" cxnId="{32C567ED-1A37-2849-9D98-D8466BBDCE1D}">
      <dgm:prSet/>
      <dgm:spPr/>
      <dgm:t>
        <a:bodyPr/>
        <a:lstStyle/>
        <a:p>
          <a:endParaRPr lang="en-US"/>
        </a:p>
      </dgm:t>
    </dgm:pt>
    <dgm:pt modelId="{1FCD084F-DE99-2045-8D9A-09F62C82FE4D}" type="sibTrans" cxnId="{32C567ED-1A37-2849-9D98-D8466BBDCE1D}">
      <dgm:prSet/>
      <dgm:spPr/>
      <dgm:t>
        <a:bodyPr/>
        <a:lstStyle/>
        <a:p>
          <a:endParaRPr lang="en-US"/>
        </a:p>
      </dgm:t>
    </dgm:pt>
    <dgm:pt modelId="{6E7034E9-7EDC-0F40-9880-7B2593FE89E0}">
      <dgm:prSet custT="1"/>
      <dgm:spPr/>
      <dgm:t>
        <a:bodyPr/>
        <a:lstStyle/>
        <a:p>
          <a:pPr rtl="0"/>
          <a:r>
            <a:rPr lang="en-US" sz="1800" dirty="0" smtClean="0">
              <a:solidFill>
                <a:srgbClr val="000000"/>
              </a:solidFill>
            </a:rPr>
            <a:t>Consumption based Funding</a:t>
          </a:r>
          <a:endParaRPr lang="en-US" sz="1800" dirty="0">
            <a:solidFill>
              <a:srgbClr val="000000"/>
            </a:solidFill>
          </a:endParaRPr>
        </a:p>
      </dgm:t>
    </dgm:pt>
    <dgm:pt modelId="{79007B3D-3175-1F48-AA2B-05436212FA0D}" type="parTrans" cxnId="{7CEC94F4-B376-304A-B4A7-6E6D425D692A}">
      <dgm:prSet/>
      <dgm:spPr/>
      <dgm:t>
        <a:bodyPr/>
        <a:lstStyle/>
        <a:p>
          <a:endParaRPr lang="en-US"/>
        </a:p>
      </dgm:t>
    </dgm:pt>
    <dgm:pt modelId="{55891064-8FE1-044C-8FE0-92A3F6922608}" type="sibTrans" cxnId="{7CEC94F4-B376-304A-B4A7-6E6D425D692A}">
      <dgm:prSet/>
      <dgm:spPr/>
      <dgm:t>
        <a:bodyPr/>
        <a:lstStyle/>
        <a:p>
          <a:endParaRPr lang="en-US"/>
        </a:p>
      </dgm:t>
    </dgm:pt>
    <dgm:pt modelId="{647D2B3D-C9C3-1246-86A5-599DC4F3CE4F}">
      <dgm:prSet custT="1"/>
      <dgm:spPr/>
      <dgm:t>
        <a:bodyPr/>
        <a:lstStyle/>
        <a:p>
          <a:pPr rtl="0"/>
          <a:r>
            <a:rPr lang="en-US" sz="1600" b="1" dirty="0" smtClean="0"/>
            <a:t>Self service configuration</a:t>
          </a:r>
          <a:endParaRPr lang="en-US" sz="1600" b="1" dirty="0"/>
        </a:p>
      </dgm:t>
    </dgm:pt>
    <dgm:pt modelId="{48A181D6-8733-8246-AE8F-5B7A313AE2E0}" type="parTrans" cxnId="{797914AE-5326-0B4D-A16F-0D5EC3C127E0}">
      <dgm:prSet/>
      <dgm:spPr/>
      <dgm:t>
        <a:bodyPr/>
        <a:lstStyle/>
        <a:p>
          <a:endParaRPr lang="en-US"/>
        </a:p>
      </dgm:t>
    </dgm:pt>
    <dgm:pt modelId="{968ABB8F-5BF6-0C4E-8AA2-F60D46B8E86C}" type="sibTrans" cxnId="{797914AE-5326-0B4D-A16F-0D5EC3C127E0}">
      <dgm:prSet/>
      <dgm:spPr/>
      <dgm:t>
        <a:bodyPr/>
        <a:lstStyle/>
        <a:p>
          <a:endParaRPr lang="en-US"/>
        </a:p>
      </dgm:t>
    </dgm:pt>
    <dgm:pt modelId="{BA41E628-D70F-9649-8FE8-3051391F642D}">
      <dgm:prSet custT="1"/>
      <dgm:spPr/>
      <dgm:t>
        <a:bodyPr/>
        <a:lstStyle/>
        <a:p>
          <a:pPr rtl="0"/>
          <a:r>
            <a:rPr lang="en-US" sz="1600" b="1" dirty="0" smtClean="0"/>
            <a:t>Automated provisioning</a:t>
          </a:r>
          <a:endParaRPr lang="en-US" sz="1600" b="1" dirty="0"/>
        </a:p>
      </dgm:t>
    </dgm:pt>
    <dgm:pt modelId="{689879E8-3F24-EC43-8437-DC47B34FF0CE}" type="parTrans" cxnId="{511A5A85-DC2F-B747-949F-5FA1994B716E}">
      <dgm:prSet/>
      <dgm:spPr/>
      <dgm:t>
        <a:bodyPr/>
        <a:lstStyle/>
        <a:p>
          <a:endParaRPr lang="en-US"/>
        </a:p>
      </dgm:t>
    </dgm:pt>
    <dgm:pt modelId="{77F13CE7-EE53-754F-B1F0-DB0CD8819BF2}" type="sibTrans" cxnId="{511A5A85-DC2F-B747-949F-5FA1994B716E}">
      <dgm:prSet/>
      <dgm:spPr/>
      <dgm:t>
        <a:bodyPr/>
        <a:lstStyle/>
        <a:p>
          <a:endParaRPr lang="en-US"/>
        </a:p>
      </dgm:t>
    </dgm:pt>
    <dgm:pt modelId="{8F0E5766-D07C-BB42-B553-20D49D98BA85}">
      <dgm:prSet custT="1"/>
      <dgm:spPr/>
      <dgm:t>
        <a:bodyPr/>
        <a:lstStyle/>
        <a:p>
          <a:pPr algn="r" rtl="0"/>
          <a:r>
            <a:rPr lang="en-US" sz="1600" b="1" dirty="0" smtClean="0"/>
            <a:t>Service catalogue</a:t>
          </a:r>
          <a:endParaRPr lang="en-US" sz="1600" dirty="0"/>
        </a:p>
      </dgm:t>
    </dgm:pt>
    <dgm:pt modelId="{6011D073-9A8B-B649-A91E-9EFE13623D1F}" type="parTrans" cxnId="{058DD7A1-8678-1742-BB5A-36FF109758BF}">
      <dgm:prSet/>
      <dgm:spPr/>
      <dgm:t>
        <a:bodyPr/>
        <a:lstStyle/>
        <a:p>
          <a:endParaRPr lang="en-US"/>
        </a:p>
      </dgm:t>
    </dgm:pt>
    <dgm:pt modelId="{8F287C33-FFC4-944D-8127-AAE4E3A5F2E8}" type="sibTrans" cxnId="{058DD7A1-8678-1742-BB5A-36FF109758BF}">
      <dgm:prSet/>
      <dgm:spPr/>
      <dgm:t>
        <a:bodyPr/>
        <a:lstStyle/>
        <a:p>
          <a:endParaRPr lang="en-US"/>
        </a:p>
      </dgm:t>
    </dgm:pt>
    <dgm:pt modelId="{2FE9B557-7428-544A-9D83-DB5A3D8397E7}">
      <dgm:prSet custT="1"/>
      <dgm:spPr/>
      <dgm:t>
        <a:bodyPr/>
        <a:lstStyle/>
        <a:p>
          <a:pPr algn="r"/>
          <a:r>
            <a:rPr lang="en-US" sz="1600" b="1" dirty="0" smtClean="0"/>
            <a:t>Service tiers</a:t>
          </a:r>
        </a:p>
      </dgm:t>
    </dgm:pt>
    <dgm:pt modelId="{7B3F999E-DD2D-BF4B-AE3D-6FBDCCDDA17A}" type="parTrans" cxnId="{71482522-65C1-214D-81A1-ED666FB79593}">
      <dgm:prSet/>
      <dgm:spPr/>
      <dgm:t>
        <a:bodyPr/>
        <a:lstStyle/>
        <a:p>
          <a:endParaRPr lang="en-US"/>
        </a:p>
      </dgm:t>
    </dgm:pt>
    <dgm:pt modelId="{87160C3A-0FB5-B546-BD45-F51C56D7AB17}" type="sibTrans" cxnId="{71482522-65C1-214D-81A1-ED666FB79593}">
      <dgm:prSet/>
      <dgm:spPr/>
      <dgm:t>
        <a:bodyPr/>
        <a:lstStyle/>
        <a:p>
          <a:endParaRPr lang="en-US"/>
        </a:p>
      </dgm:t>
    </dgm:pt>
    <dgm:pt modelId="{30A106C2-C737-CC48-8DE2-51E3D6CB6753}">
      <dgm:prSet custT="1"/>
      <dgm:spPr/>
      <dgm:t>
        <a:bodyPr/>
        <a:lstStyle/>
        <a:p>
          <a:pPr algn="r"/>
          <a:r>
            <a:rPr lang="en-US" sz="1600" b="1" dirty="0" smtClean="0"/>
            <a:t>Demand and capacity management</a:t>
          </a:r>
        </a:p>
      </dgm:t>
    </dgm:pt>
    <dgm:pt modelId="{579E6D7F-CDA8-5544-810E-64C78E7983BE}" type="parTrans" cxnId="{353F8094-343C-0347-BC5E-BD9BAFA0ACBA}">
      <dgm:prSet/>
      <dgm:spPr/>
      <dgm:t>
        <a:bodyPr/>
        <a:lstStyle/>
        <a:p>
          <a:endParaRPr lang="en-US"/>
        </a:p>
      </dgm:t>
    </dgm:pt>
    <dgm:pt modelId="{BDBA58EA-EA79-2340-94EB-C4F1B361100A}" type="sibTrans" cxnId="{353F8094-343C-0347-BC5E-BD9BAFA0ACBA}">
      <dgm:prSet/>
      <dgm:spPr/>
      <dgm:t>
        <a:bodyPr/>
        <a:lstStyle/>
        <a:p>
          <a:endParaRPr lang="en-US"/>
        </a:p>
      </dgm:t>
    </dgm:pt>
    <dgm:pt modelId="{D447B463-A885-7440-B3AE-6B1C4F4BD2D7}">
      <dgm:prSet custT="1"/>
      <dgm:spPr/>
      <dgm:t>
        <a:bodyPr/>
        <a:lstStyle/>
        <a:p>
          <a:pPr algn="r" rtl="0"/>
          <a:r>
            <a:rPr lang="en-US" sz="1600" b="1" dirty="0" smtClean="0"/>
            <a:t>Resource monitoring</a:t>
          </a:r>
          <a:endParaRPr lang="en-US" sz="1600" dirty="0"/>
        </a:p>
      </dgm:t>
    </dgm:pt>
    <dgm:pt modelId="{C651232A-4EE2-2B44-8750-43BB4C9E0B52}" type="parTrans" cxnId="{3DF7E752-36AC-344A-8D30-708789518187}">
      <dgm:prSet/>
      <dgm:spPr/>
      <dgm:t>
        <a:bodyPr/>
        <a:lstStyle/>
        <a:p>
          <a:endParaRPr lang="en-US"/>
        </a:p>
      </dgm:t>
    </dgm:pt>
    <dgm:pt modelId="{6B484855-EED2-0546-95DC-D443EE56A851}" type="sibTrans" cxnId="{3DF7E752-36AC-344A-8D30-708789518187}">
      <dgm:prSet/>
      <dgm:spPr/>
      <dgm:t>
        <a:bodyPr/>
        <a:lstStyle/>
        <a:p>
          <a:endParaRPr lang="en-US"/>
        </a:p>
      </dgm:t>
    </dgm:pt>
    <dgm:pt modelId="{C86DB7F5-D720-0549-8C5B-F270645239E0}">
      <dgm:prSet custT="1"/>
      <dgm:spPr/>
      <dgm:t>
        <a:bodyPr/>
        <a:lstStyle/>
        <a:p>
          <a:pPr algn="r"/>
          <a:r>
            <a:rPr lang="en-US" sz="1600" b="1" dirty="0" smtClean="0"/>
            <a:t>Resource management</a:t>
          </a:r>
        </a:p>
      </dgm:t>
    </dgm:pt>
    <dgm:pt modelId="{6AFC4436-5696-8845-8445-E4ECD6496071}" type="parTrans" cxnId="{01B017C6-652C-7147-BFA0-5F041AE3EF13}">
      <dgm:prSet/>
      <dgm:spPr/>
      <dgm:t>
        <a:bodyPr/>
        <a:lstStyle/>
        <a:p>
          <a:endParaRPr lang="en-US"/>
        </a:p>
      </dgm:t>
    </dgm:pt>
    <dgm:pt modelId="{0B84A57F-767C-4245-87C0-C60831679C66}" type="sibTrans" cxnId="{01B017C6-652C-7147-BFA0-5F041AE3EF13}">
      <dgm:prSet/>
      <dgm:spPr/>
      <dgm:t>
        <a:bodyPr/>
        <a:lstStyle/>
        <a:p>
          <a:endParaRPr lang="en-US"/>
        </a:p>
      </dgm:t>
    </dgm:pt>
    <dgm:pt modelId="{232FE7F8-4F45-2E46-92A3-5009A1138F2D}">
      <dgm:prSet custT="1"/>
      <dgm:spPr/>
      <dgm:t>
        <a:bodyPr/>
        <a:lstStyle/>
        <a:p>
          <a:pPr rtl="0"/>
          <a:r>
            <a:rPr lang="en-US" sz="1600" b="1" dirty="0" smtClean="0"/>
            <a:t>Metering</a:t>
          </a:r>
          <a:endParaRPr lang="en-US" sz="1600" dirty="0"/>
        </a:p>
      </dgm:t>
    </dgm:pt>
    <dgm:pt modelId="{06398E6B-6B0F-354B-B108-79C7AB6F6ED2}" type="parTrans" cxnId="{8DABB5B3-885D-B34D-A0B2-16CA4B04AC7B}">
      <dgm:prSet/>
      <dgm:spPr/>
      <dgm:t>
        <a:bodyPr/>
        <a:lstStyle/>
        <a:p>
          <a:endParaRPr lang="en-US"/>
        </a:p>
      </dgm:t>
    </dgm:pt>
    <dgm:pt modelId="{29B0A77D-4EEA-F241-9B31-5D6577704B1B}" type="sibTrans" cxnId="{8DABB5B3-885D-B34D-A0B2-16CA4B04AC7B}">
      <dgm:prSet/>
      <dgm:spPr/>
      <dgm:t>
        <a:bodyPr/>
        <a:lstStyle/>
        <a:p>
          <a:endParaRPr lang="en-US"/>
        </a:p>
      </dgm:t>
    </dgm:pt>
    <dgm:pt modelId="{B5DEDAD5-67A9-5A48-8CD4-2DB105BE273F}">
      <dgm:prSet custT="1"/>
      <dgm:spPr/>
      <dgm:t>
        <a:bodyPr/>
        <a:lstStyle/>
        <a:p>
          <a:r>
            <a:rPr lang="en-US" sz="1600" b="1" dirty="0" smtClean="0"/>
            <a:t>Reporting</a:t>
          </a:r>
        </a:p>
      </dgm:t>
    </dgm:pt>
    <dgm:pt modelId="{E75DCC31-2073-8C4F-B948-1A618DBC1BA4}" type="parTrans" cxnId="{7259CAE6-5CC8-2141-B545-D6A8CBD48E65}">
      <dgm:prSet/>
      <dgm:spPr/>
      <dgm:t>
        <a:bodyPr/>
        <a:lstStyle/>
        <a:p>
          <a:endParaRPr lang="en-US"/>
        </a:p>
      </dgm:t>
    </dgm:pt>
    <dgm:pt modelId="{58A16F53-EC51-9C4B-B8F2-559935DFF5F6}" type="sibTrans" cxnId="{7259CAE6-5CC8-2141-B545-D6A8CBD48E65}">
      <dgm:prSet/>
      <dgm:spPr/>
      <dgm:t>
        <a:bodyPr/>
        <a:lstStyle/>
        <a:p>
          <a:endParaRPr lang="en-US"/>
        </a:p>
      </dgm:t>
    </dgm:pt>
    <dgm:pt modelId="{83306556-F0CB-7845-9540-A80C119727EA}">
      <dgm:prSet custT="1"/>
      <dgm:spPr/>
      <dgm:t>
        <a:bodyPr/>
        <a:lstStyle/>
        <a:p>
          <a:r>
            <a:rPr lang="en-US" sz="1600" b="1" dirty="0" smtClean="0"/>
            <a:t>Billing</a:t>
          </a:r>
        </a:p>
      </dgm:t>
    </dgm:pt>
    <dgm:pt modelId="{DCD4B3F3-6F19-954C-BF12-9A4D4D6D13BC}" type="parTrans" cxnId="{DDDF80FE-7A82-BE40-BE84-A8335CBE51F1}">
      <dgm:prSet/>
      <dgm:spPr/>
      <dgm:t>
        <a:bodyPr/>
        <a:lstStyle/>
        <a:p>
          <a:endParaRPr lang="en-US"/>
        </a:p>
      </dgm:t>
    </dgm:pt>
    <dgm:pt modelId="{83C0AC27-C9A9-9044-A8EC-E70579A8A8C1}" type="sibTrans" cxnId="{DDDF80FE-7A82-BE40-BE84-A8335CBE51F1}">
      <dgm:prSet/>
      <dgm:spPr/>
      <dgm:t>
        <a:bodyPr/>
        <a:lstStyle/>
        <a:p>
          <a:endParaRPr lang="en-US"/>
        </a:p>
      </dgm:t>
    </dgm:pt>
    <dgm:pt modelId="{E40B721F-49E5-3448-A8FF-4F45CD239382}">
      <dgm:prSet custT="1"/>
      <dgm:spPr/>
      <dgm:t>
        <a:bodyPr/>
        <a:lstStyle/>
        <a:p>
          <a:pPr algn="r"/>
          <a:r>
            <a:rPr lang="en-US" sz="1600" b="1" dirty="0" smtClean="0"/>
            <a:t>Performance management</a:t>
          </a:r>
        </a:p>
      </dgm:t>
    </dgm:pt>
    <dgm:pt modelId="{37A1D7E9-FB6E-E247-A13D-A92D66AC0727}" type="parTrans" cxnId="{515E643F-1ED8-EA4F-94AE-5C2CEF4C0C59}">
      <dgm:prSet/>
      <dgm:spPr/>
      <dgm:t>
        <a:bodyPr/>
        <a:lstStyle/>
        <a:p>
          <a:endParaRPr lang="en-US"/>
        </a:p>
      </dgm:t>
    </dgm:pt>
    <dgm:pt modelId="{B561C4ED-EAA3-824D-9C72-F19BC1EEAFCC}" type="sibTrans" cxnId="{515E643F-1ED8-EA4F-94AE-5C2CEF4C0C59}">
      <dgm:prSet/>
      <dgm:spPr/>
      <dgm:t>
        <a:bodyPr/>
        <a:lstStyle/>
        <a:p>
          <a:endParaRPr lang="en-US"/>
        </a:p>
      </dgm:t>
    </dgm:pt>
    <dgm:pt modelId="{A0CEB509-C31F-934B-A96F-E6B8511D89B4}">
      <dgm:prSet custT="1"/>
      <dgm:spPr/>
      <dgm:t>
        <a:bodyPr/>
        <a:lstStyle/>
        <a:p>
          <a:pPr rtl="0"/>
          <a:r>
            <a:rPr lang="en-US" sz="1600" b="1" dirty="0" smtClean="0"/>
            <a:t>Policy configuration</a:t>
          </a:r>
          <a:endParaRPr lang="en-US" sz="1600" b="1" dirty="0"/>
        </a:p>
      </dgm:t>
    </dgm:pt>
    <dgm:pt modelId="{03993949-E49B-5C43-91AA-EFBEC49CBE74}" type="parTrans" cxnId="{863ADED5-D8BB-3345-98DC-0667D607816A}">
      <dgm:prSet/>
      <dgm:spPr/>
      <dgm:t>
        <a:bodyPr/>
        <a:lstStyle/>
        <a:p>
          <a:endParaRPr lang="en-US"/>
        </a:p>
      </dgm:t>
    </dgm:pt>
    <dgm:pt modelId="{CD9643DB-A0B0-7C45-9E7B-2D68BC929A6E}" type="sibTrans" cxnId="{863ADED5-D8BB-3345-98DC-0667D607816A}">
      <dgm:prSet/>
      <dgm:spPr/>
      <dgm:t>
        <a:bodyPr/>
        <a:lstStyle/>
        <a:p>
          <a:endParaRPr lang="en-US"/>
        </a:p>
      </dgm:t>
    </dgm:pt>
    <dgm:pt modelId="{48D04780-BBEC-B14E-ABAF-875CCB5FC984}">
      <dgm:prSet custT="1"/>
      <dgm:spPr/>
      <dgm:t>
        <a:bodyPr/>
        <a:lstStyle/>
        <a:p>
          <a:pPr algn="r"/>
          <a:r>
            <a:rPr lang="en-US" sz="1600" b="1" dirty="0" smtClean="0"/>
            <a:t>Lifecycle management</a:t>
          </a:r>
        </a:p>
      </dgm:t>
    </dgm:pt>
    <dgm:pt modelId="{9FA52154-0349-C047-83BE-45525C639E00}" type="parTrans" cxnId="{D75F57C7-022E-7A4E-AEAD-006DAC72E60A}">
      <dgm:prSet/>
      <dgm:spPr/>
      <dgm:t>
        <a:bodyPr/>
        <a:lstStyle/>
        <a:p>
          <a:endParaRPr lang="en-US"/>
        </a:p>
      </dgm:t>
    </dgm:pt>
    <dgm:pt modelId="{B571E94C-2FE3-5D43-A98C-D1C0D693655F}" type="sibTrans" cxnId="{D75F57C7-022E-7A4E-AEAD-006DAC72E60A}">
      <dgm:prSet/>
      <dgm:spPr/>
      <dgm:t>
        <a:bodyPr/>
        <a:lstStyle/>
        <a:p>
          <a:endParaRPr lang="en-US"/>
        </a:p>
      </dgm:t>
    </dgm:pt>
    <dgm:pt modelId="{1156AFDD-5388-B942-9635-17047AC48CE1}">
      <dgm:prSet custT="1"/>
      <dgm:spPr/>
      <dgm:t>
        <a:bodyPr/>
        <a:lstStyle/>
        <a:p>
          <a:pPr rtl="0"/>
          <a:r>
            <a:rPr lang="en-US" sz="1600" b="1" dirty="0" smtClean="0"/>
            <a:t>Process automation</a:t>
          </a:r>
          <a:endParaRPr lang="en-US" sz="1600" b="1" dirty="0"/>
        </a:p>
      </dgm:t>
    </dgm:pt>
    <dgm:pt modelId="{FB238082-04D5-9346-8313-7E45BD77EBB9}" type="parTrans" cxnId="{FE6A4257-7019-4244-86DF-E708E648F8BC}">
      <dgm:prSet/>
      <dgm:spPr/>
      <dgm:t>
        <a:bodyPr/>
        <a:lstStyle/>
        <a:p>
          <a:endParaRPr lang="en-US"/>
        </a:p>
      </dgm:t>
    </dgm:pt>
    <dgm:pt modelId="{28408A28-3A48-7A41-9CC7-EF5892C5FC55}" type="sibTrans" cxnId="{FE6A4257-7019-4244-86DF-E708E648F8BC}">
      <dgm:prSet/>
      <dgm:spPr/>
      <dgm:t>
        <a:bodyPr/>
        <a:lstStyle/>
        <a:p>
          <a:endParaRPr lang="en-US"/>
        </a:p>
      </dgm:t>
    </dgm:pt>
    <dgm:pt modelId="{8E6E8C12-9ED7-0C46-8D8E-E3AAEFA88DC8}">
      <dgm:prSet custT="1"/>
      <dgm:spPr/>
      <dgm:t>
        <a:bodyPr/>
        <a:lstStyle/>
        <a:p>
          <a:pPr algn="r"/>
          <a:r>
            <a:rPr lang="en-US" sz="1600" b="1" dirty="0" smtClean="0"/>
            <a:t>Traffic orchestration</a:t>
          </a:r>
        </a:p>
      </dgm:t>
    </dgm:pt>
    <dgm:pt modelId="{9DEFDB21-F2EE-054C-ABAB-727D8F225A87}" type="parTrans" cxnId="{55D2F83A-01AF-E94B-BB2B-F0EEDE15ECD9}">
      <dgm:prSet/>
      <dgm:spPr/>
      <dgm:t>
        <a:bodyPr/>
        <a:lstStyle/>
        <a:p>
          <a:endParaRPr lang="en-US"/>
        </a:p>
      </dgm:t>
    </dgm:pt>
    <dgm:pt modelId="{F7138731-8919-B446-8A4B-6FC2DA61A586}" type="sibTrans" cxnId="{55D2F83A-01AF-E94B-BB2B-F0EEDE15ECD9}">
      <dgm:prSet/>
      <dgm:spPr/>
      <dgm:t>
        <a:bodyPr/>
        <a:lstStyle/>
        <a:p>
          <a:endParaRPr lang="en-US"/>
        </a:p>
      </dgm:t>
    </dgm:pt>
    <dgm:pt modelId="{5208484F-3340-6847-B51F-97A3984E9B02}">
      <dgm:prSet custT="1"/>
      <dgm:spPr/>
      <dgm:t>
        <a:bodyPr/>
        <a:lstStyle/>
        <a:p>
          <a:pPr algn="r"/>
          <a:r>
            <a:rPr lang="en-US" sz="1600" b="1" dirty="0" smtClean="0"/>
            <a:t>Infrastructure Authority integration</a:t>
          </a:r>
        </a:p>
      </dgm:t>
    </dgm:pt>
    <dgm:pt modelId="{92A65AF8-02A0-A148-A161-CC8BF6A8D039}" type="parTrans" cxnId="{6728BCD3-835B-A949-A2A2-B2B90890FF7F}">
      <dgm:prSet/>
      <dgm:spPr/>
      <dgm:t>
        <a:bodyPr/>
        <a:lstStyle/>
        <a:p>
          <a:endParaRPr lang="en-US"/>
        </a:p>
      </dgm:t>
    </dgm:pt>
    <dgm:pt modelId="{69BBBB24-CC19-3944-BADB-A17D2FC8974B}" type="sibTrans" cxnId="{6728BCD3-835B-A949-A2A2-B2B90890FF7F}">
      <dgm:prSet/>
      <dgm:spPr/>
      <dgm:t>
        <a:bodyPr/>
        <a:lstStyle/>
        <a:p>
          <a:endParaRPr lang="en-US"/>
        </a:p>
      </dgm:t>
    </dgm:pt>
    <dgm:pt modelId="{A22C65AC-813A-4E48-B5A0-0F5CA4164E9B}" type="pres">
      <dgm:prSet presAssocID="{F5B71C08-FC21-8D41-8761-74DF99F40CB2}" presName="cycleMatrixDiagram" presStyleCnt="0">
        <dgm:presLayoutVars>
          <dgm:chMax val="1"/>
          <dgm:dir/>
          <dgm:animLvl val="lvl"/>
          <dgm:resizeHandles val="exact"/>
        </dgm:presLayoutVars>
      </dgm:prSet>
      <dgm:spPr/>
      <dgm:t>
        <a:bodyPr/>
        <a:lstStyle/>
        <a:p>
          <a:endParaRPr lang="en-US"/>
        </a:p>
      </dgm:t>
    </dgm:pt>
    <dgm:pt modelId="{8BFD42F6-75D4-A94A-8C56-9D3359EF97F2}" type="pres">
      <dgm:prSet presAssocID="{F5B71C08-FC21-8D41-8761-74DF99F40CB2}" presName="children" presStyleCnt="0"/>
      <dgm:spPr/>
    </dgm:pt>
    <dgm:pt modelId="{FDFE2BFA-5144-F443-B22B-D747F970D2BC}" type="pres">
      <dgm:prSet presAssocID="{F5B71C08-FC21-8D41-8761-74DF99F40CB2}" presName="child1group" presStyleCnt="0"/>
      <dgm:spPr/>
    </dgm:pt>
    <dgm:pt modelId="{FE9D1DB6-9EA2-B143-9ABE-32CFA82A535A}" type="pres">
      <dgm:prSet presAssocID="{F5B71C08-FC21-8D41-8761-74DF99F40CB2}" presName="child1" presStyleLbl="bgAcc1" presStyleIdx="0" presStyleCnt="4" custScaleX="153688" custScaleY="124709" custLinFactNeighborX="11618" custLinFactNeighborY="0"/>
      <dgm:spPr/>
      <dgm:t>
        <a:bodyPr/>
        <a:lstStyle/>
        <a:p>
          <a:endParaRPr lang="en-US"/>
        </a:p>
      </dgm:t>
    </dgm:pt>
    <dgm:pt modelId="{F5E62836-B14C-7C43-82C9-823E2ED65718}" type="pres">
      <dgm:prSet presAssocID="{F5B71C08-FC21-8D41-8761-74DF99F40CB2}" presName="child1Text" presStyleLbl="bgAcc1" presStyleIdx="0" presStyleCnt="4">
        <dgm:presLayoutVars>
          <dgm:bulletEnabled val="1"/>
        </dgm:presLayoutVars>
      </dgm:prSet>
      <dgm:spPr/>
      <dgm:t>
        <a:bodyPr/>
        <a:lstStyle/>
        <a:p>
          <a:endParaRPr lang="en-US"/>
        </a:p>
      </dgm:t>
    </dgm:pt>
    <dgm:pt modelId="{B9648612-4CF7-F04F-AFC8-058F2B8DB615}" type="pres">
      <dgm:prSet presAssocID="{F5B71C08-FC21-8D41-8761-74DF99F40CB2}" presName="child2group" presStyleCnt="0"/>
      <dgm:spPr/>
    </dgm:pt>
    <dgm:pt modelId="{D2A03BB0-A54A-3340-A7C0-CA7CCF981F6E}" type="pres">
      <dgm:prSet presAssocID="{F5B71C08-FC21-8D41-8761-74DF99F40CB2}" presName="child2" presStyleLbl="bgAcc1" presStyleIdx="1" presStyleCnt="4" custScaleX="153688" custScaleY="132685" custLinFactNeighborX="18444" custLinFactNeighborY="-1814"/>
      <dgm:spPr/>
      <dgm:t>
        <a:bodyPr/>
        <a:lstStyle/>
        <a:p>
          <a:endParaRPr lang="en-US"/>
        </a:p>
      </dgm:t>
    </dgm:pt>
    <dgm:pt modelId="{554A81C7-3EFF-9449-8363-9BB9E08B9BC2}" type="pres">
      <dgm:prSet presAssocID="{F5B71C08-FC21-8D41-8761-74DF99F40CB2}" presName="child2Text" presStyleLbl="bgAcc1" presStyleIdx="1" presStyleCnt="4">
        <dgm:presLayoutVars>
          <dgm:bulletEnabled val="1"/>
        </dgm:presLayoutVars>
      </dgm:prSet>
      <dgm:spPr/>
      <dgm:t>
        <a:bodyPr/>
        <a:lstStyle/>
        <a:p>
          <a:endParaRPr lang="en-US"/>
        </a:p>
      </dgm:t>
    </dgm:pt>
    <dgm:pt modelId="{8BC5B882-6936-5542-9977-6136DA4A8716}" type="pres">
      <dgm:prSet presAssocID="{F5B71C08-FC21-8D41-8761-74DF99F40CB2}" presName="child3group" presStyleCnt="0"/>
      <dgm:spPr/>
    </dgm:pt>
    <dgm:pt modelId="{F3DCC54F-6982-5548-8A9A-2E0BDBF30C18}" type="pres">
      <dgm:prSet presAssocID="{F5B71C08-FC21-8D41-8761-74DF99F40CB2}" presName="child3" presStyleLbl="bgAcc1" presStyleIdx="2" presStyleCnt="4" custScaleX="153688" custScaleY="96507" custLinFactNeighborX="17687" custLinFactNeighborY="-28840"/>
      <dgm:spPr/>
      <dgm:t>
        <a:bodyPr/>
        <a:lstStyle/>
        <a:p>
          <a:endParaRPr lang="en-US"/>
        </a:p>
      </dgm:t>
    </dgm:pt>
    <dgm:pt modelId="{B668B0A0-18E5-5B49-963C-63DC2D768746}" type="pres">
      <dgm:prSet presAssocID="{F5B71C08-FC21-8D41-8761-74DF99F40CB2}" presName="child3Text" presStyleLbl="bgAcc1" presStyleIdx="2" presStyleCnt="4">
        <dgm:presLayoutVars>
          <dgm:bulletEnabled val="1"/>
        </dgm:presLayoutVars>
      </dgm:prSet>
      <dgm:spPr/>
      <dgm:t>
        <a:bodyPr/>
        <a:lstStyle/>
        <a:p>
          <a:endParaRPr lang="en-US"/>
        </a:p>
      </dgm:t>
    </dgm:pt>
    <dgm:pt modelId="{E18119F4-50FB-324E-A923-6B5FF4ABF363}" type="pres">
      <dgm:prSet presAssocID="{F5B71C08-FC21-8D41-8761-74DF99F40CB2}" presName="child4group" presStyleCnt="0"/>
      <dgm:spPr/>
    </dgm:pt>
    <dgm:pt modelId="{80B1972C-8150-6C43-89EB-AF2BB90ECE49}" type="pres">
      <dgm:prSet presAssocID="{F5B71C08-FC21-8D41-8761-74DF99F40CB2}" presName="child4" presStyleLbl="bgAcc1" presStyleIdx="3" presStyleCnt="4" custScaleX="153688" custScaleY="101064" custLinFactNeighborX="11618" custLinFactNeighborY="-29829"/>
      <dgm:spPr/>
      <dgm:t>
        <a:bodyPr/>
        <a:lstStyle/>
        <a:p>
          <a:endParaRPr lang="en-US"/>
        </a:p>
      </dgm:t>
    </dgm:pt>
    <dgm:pt modelId="{FCDD883C-1783-8A46-A9F5-990DAF432A05}" type="pres">
      <dgm:prSet presAssocID="{F5B71C08-FC21-8D41-8761-74DF99F40CB2}" presName="child4Text" presStyleLbl="bgAcc1" presStyleIdx="3" presStyleCnt="4">
        <dgm:presLayoutVars>
          <dgm:bulletEnabled val="1"/>
        </dgm:presLayoutVars>
      </dgm:prSet>
      <dgm:spPr/>
      <dgm:t>
        <a:bodyPr/>
        <a:lstStyle/>
        <a:p>
          <a:endParaRPr lang="en-US"/>
        </a:p>
      </dgm:t>
    </dgm:pt>
    <dgm:pt modelId="{BF25634C-3AA9-2946-B8E2-41BA01102DB6}" type="pres">
      <dgm:prSet presAssocID="{F5B71C08-FC21-8D41-8761-74DF99F40CB2}" presName="childPlaceholder" presStyleCnt="0"/>
      <dgm:spPr/>
    </dgm:pt>
    <dgm:pt modelId="{FD8F01DF-E888-FA4C-B063-4B5AC9DE99D1}" type="pres">
      <dgm:prSet presAssocID="{F5B71C08-FC21-8D41-8761-74DF99F40CB2}" presName="circle" presStyleCnt="0"/>
      <dgm:spPr/>
    </dgm:pt>
    <dgm:pt modelId="{221A060F-BFBF-3D41-9B2A-0EA3D1ACAEA2}" type="pres">
      <dgm:prSet presAssocID="{F5B71C08-FC21-8D41-8761-74DF99F40CB2}" presName="quadrant1" presStyleLbl="node1" presStyleIdx="0" presStyleCnt="4" custScaleX="108530" custScaleY="91830" custLinFactNeighborX="10035">
        <dgm:presLayoutVars>
          <dgm:chMax val="1"/>
          <dgm:bulletEnabled val="1"/>
        </dgm:presLayoutVars>
      </dgm:prSet>
      <dgm:spPr/>
      <dgm:t>
        <a:bodyPr/>
        <a:lstStyle/>
        <a:p>
          <a:endParaRPr lang="en-US"/>
        </a:p>
      </dgm:t>
    </dgm:pt>
    <dgm:pt modelId="{ECEE9A90-D041-C341-9417-C6FCF2DA84E0}" type="pres">
      <dgm:prSet presAssocID="{F5B71C08-FC21-8D41-8761-74DF99F40CB2}" presName="quadrant2" presStyleLbl="node1" presStyleIdx="1" presStyleCnt="4" custScaleX="106470" custScaleY="91830" custLinFactNeighborX="13380">
        <dgm:presLayoutVars>
          <dgm:chMax val="1"/>
          <dgm:bulletEnabled val="1"/>
        </dgm:presLayoutVars>
      </dgm:prSet>
      <dgm:spPr/>
      <dgm:t>
        <a:bodyPr/>
        <a:lstStyle/>
        <a:p>
          <a:endParaRPr lang="en-US"/>
        </a:p>
      </dgm:t>
    </dgm:pt>
    <dgm:pt modelId="{CD810299-4749-804F-B095-08F6054940A1}" type="pres">
      <dgm:prSet presAssocID="{F5B71C08-FC21-8D41-8761-74DF99F40CB2}" presName="quadrant3" presStyleLbl="node1" presStyleIdx="2" presStyleCnt="4" custScaleX="104841" custScaleY="91830" custLinFactNeighborX="12042" custLinFactNeighborY="-12042">
        <dgm:presLayoutVars>
          <dgm:chMax val="1"/>
          <dgm:bulletEnabled val="1"/>
        </dgm:presLayoutVars>
      </dgm:prSet>
      <dgm:spPr/>
      <dgm:t>
        <a:bodyPr/>
        <a:lstStyle/>
        <a:p>
          <a:endParaRPr lang="en-US"/>
        </a:p>
      </dgm:t>
    </dgm:pt>
    <dgm:pt modelId="{029AD8F1-DEDC-1C42-A0BD-8BBB2FFA0B72}" type="pres">
      <dgm:prSet presAssocID="{F5B71C08-FC21-8D41-8761-74DF99F40CB2}" presName="quadrant4" presStyleLbl="node1" presStyleIdx="3" presStyleCnt="4" custScaleX="108530" custScaleY="91830" custLinFactNeighborX="10035" custLinFactNeighborY="-12042">
        <dgm:presLayoutVars>
          <dgm:chMax val="1"/>
          <dgm:bulletEnabled val="1"/>
        </dgm:presLayoutVars>
      </dgm:prSet>
      <dgm:spPr/>
      <dgm:t>
        <a:bodyPr/>
        <a:lstStyle/>
        <a:p>
          <a:endParaRPr lang="en-US"/>
        </a:p>
      </dgm:t>
    </dgm:pt>
    <dgm:pt modelId="{4962B604-B342-EC4B-9AED-F6D65DD79751}" type="pres">
      <dgm:prSet presAssocID="{F5B71C08-FC21-8D41-8761-74DF99F40CB2}" presName="quadrantPlaceholder" presStyleCnt="0"/>
      <dgm:spPr/>
    </dgm:pt>
    <dgm:pt modelId="{3FB7CBCB-0287-1746-A9D4-6FFA1EE393A1}" type="pres">
      <dgm:prSet presAssocID="{F5B71C08-FC21-8D41-8761-74DF99F40CB2}" presName="center1" presStyleLbl="fgShp" presStyleIdx="0" presStyleCnt="2" custLinFactNeighborX="27118"/>
      <dgm:spPr>
        <a:noFill/>
        <a:ln>
          <a:noFill/>
        </a:ln>
      </dgm:spPr>
    </dgm:pt>
    <dgm:pt modelId="{849E2E46-3DC3-EC49-A006-0529BE819503}" type="pres">
      <dgm:prSet presAssocID="{F5B71C08-FC21-8D41-8761-74DF99F40CB2}" presName="center2" presStyleLbl="fgShp" presStyleIdx="1" presStyleCnt="2" custLinFactNeighborX="30992" custLinFactNeighborY="-28951"/>
      <dgm:spPr>
        <a:noFill/>
        <a:ln>
          <a:noFill/>
        </a:ln>
      </dgm:spPr>
    </dgm:pt>
  </dgm:ptLst>
  <dgm:cxnLst>
    <dgm:cxn modelId="{2AF11646-D2ED-D042-96CC-0D00ACD1C742}" type="presOf" srcId="{232FE7F8-4F45-2E46-92A3-5009A1138F2D}" destId="{FCDD883C-1783-8A46-A9F5-990DAF432A05}" srcOrd="1" destOrd="0" presId="urn:microsoft.com/office/officeart/2005/8/layout/cycle4#1"/>
    <dgm:cxn modelId="{EF016E6C-4C1B-6247-80B8-3B2D93385060}" type="presOf" srcId="{8E6E8C12-9ED7-0C46-8D8E-E3AAEFA88DC8}" destId="{F3DCC54F-6982-5548-8A9A-2E0BDBF30C18}" srcOrd="0" destOrd="3" presId="urn:microsoft.com/office/officeart/2005/8/layout/cycle4#1"/>
    <dgm:cxn modelId="{515E643F-1ED8-EA4F-94AE-5C2CEF4C0C59}" srcId="{0110BE43-DC09-924E-BB83-F751B256BB3F}" destId="{E40B721F-49E5-3448-A8FF-4F45CD239382}" srcOrd="2" destOrd="0" parTransId="{37A1D7E9-FB6E-E247-A13D-A92D66AC0727}" sibTransId="{B561C4ED-EAA3-824D-9C72-F19BC1EEAFCC}"/>
    <dgm:cxn modelId="{FB3A2896-09EC-4D44-9906-F5FEE87F2A14}" type="presOf" srcId="{E40B721F-49E5-3448-A8FF-4F45CD239382}" destId="{B668B0A0-18E5-5B49-963C-63DC2D768746}" srcOrd="1" destOrd="2" presId="urn:microsoft.com/office/officeart/2005/8/layout/cycle4#1"/>
    <dgm:cxn modelId="{9FFC3729-275D-B444-A7DD-1BE743554A9D}" type="presOf" srcId="{83306556-F0CB-7845-9540-A80C119727EA}" destId="{FCDD883C-1783-8A46-A9F5-990DAF432A05}" srcOrd="1" destOrd="2" presId="urn:microsoft.com/office/officeart/2005/8/layout/cycle4#1"/>
    <dgm:cxn modelId="{01B017C6-652C-7147-BFA0-5F041AE3EF13}" srcId="{0110BE43-DC09-924E-BB83-F751B256BB3F}" destId="{C86DB7F5-D720-0549-8C5B-F270645239E0}" srcOrd="1" destOrd="0" parTransId="{6AFC4436-5696-8845-8445-E4ECD6496071}" sibTransId="{0B84A57F-767C-4245-87C0-C60831679C66}"/>
    <dgm:cxn modelId="{B505594A-6C0E-524A-8981-37E4FF4F31D0}" type="presOf" srcId="{6E7034E9-7EDC-0F40-9880-7B2593FE89E0}" destId="{029AD8F1-DEDC-1C42-A0BD-8BBB2FFA0B72}" srcOrd="0" destOrd="0" presId="urn:microsoft.com/office/officeart/2005/8/layout/cycle4#1"/>
    <dgm:cxn modelId="{32C567ED-1A37-2849-9D98-D8466BBDCE1D}" srcId="{F5B71C08-FC21-8D41-8761-74DF99F40CB2}" destId="{0110BE43-DC09-924E-BB83-F751B256BB3F}" srcOrd="2" destOrd="0" parTransId="{D976EE88-AE27-9643-B394-DF13C70921E8}" sibTransId="{1FCD084F-DE99-2045-8D9A-09F62C82FE4D}"/>
    <dgm:cxn modelId="{0B0613A6-ABC3-B940-AB1F-A21C3FDD3085}" type="presOf" srcId="{0110BE43-DC09-924E-BB83-F751B256BB3F}" destId="{CD810299-4749-804F-B095-08F6054940A1}" srcOrd="0" destOrd="0" presId="urn:microsoft.com/office/officeart/2005/8/layout/cycle4#1"/>
    <dgm:cxn modelId="{7CEC94F4-B376-304A-B4A7-6E6D425D692A}" srcId="{F5B71C08-FC21-8D41-8761-74DF99F40CB2}" destId="{6E7034E9-7EDC-0F40-9880-7B2593FE89E0}" srcOrd="3" destOrd="0" parTransId="{79007B3D-3175-1F48-AA2B-05436212FA0D}" sibTransId="{55891064-8FE1-044C-8FE0-92A3F6922608}"/>
    <dgm:cxn modelId="{353F8094-343C-0347-BC5E-BD9BAFA0ACBA}" srcId="{8A1AD4BC-F09A-0A46-B838-16324A78EC71}" destId="{30A106C2-C737-CC48-8DE2-51E3D6CB6753}" srcOrd="2" destOrd="0" parTransId="{579E6D7F-CDA8-5544-810E-64C78E7983BE}" sibTransId="{BDBA58EA-EA79-2340-94EB-C4F1B361100A}"/>
    <dgm:cxn modelId="{058DD7A1-8678-1742-BB5A-36FF109758BF}" srcId="{8A1AD4BC-F09A-0A46-B838-16324A78EC71}" destId="{8F0E5766-D07C-BB42-B553-20D49D98BA85}" srcOrd="0" destOrd="0" parTransId="{6011D073-9A8B-B649-A91E-9EFE13623D1F}" sibTransId="{8F287C33-FFC4-944D-8127-AAE4E3A5F2E8}"/>
    <dgm:cxn modelId="{15DEC642-7BCF-FA41-B2C4-81FC28FFA46E}" type="presOf" srcId="{8F0E5766-D07C-BB42-B553-20D49D98BA85}" destId="{554A81C7-3EFF-9449-8363-9BB9E08B9BC2}" srcOrd="1" destOrd="0" presId="urn:microsoft.com/office/officeart/2005/8/layout/cycle4#1"/>
    <dgm:cxn modelId="{3C50B49C-E832-B649-8F6B-2C996912F86E}" type="presOf" srcId="{647D2B3D-C9C3-1246-86A5-599DC4F3CE4F}" destId="{FE9D1DB6-9EA2-B143-9ABE-32CFA82A535A}" srcOrd="0" destOrd="0" presId="urn:microsoft.com/office/officeart/2005/8/layout/cycle4#1"/>
    <dgm:cxn modelId="{8DABB5B3-885D-B34D-A0B2-16CA4B04AC7B}" srcId="{6E7034E9-7EDC-0F40-9880-7B2593FE89E0}" destId="{232FE7F8-4F45-2E46-92A3-5009A1138F2D}" srcOrd="0" destOrd="0" parTransId="{06398E6B-6B0F-354B-B108-79C7AB6F6ED2}" sibTransId="{29B0A77D-4EEA-F241-9B31-5D6577704B1B}"/>
    <dgm:cxn modelId="{84EF358A-82E3-AB4C-9C5B-3DFC65154AD6}" type="presOf" srcId="{8A1AD4BC-F09A-0A46-B838-16324A78EC71}" destId="{ECEE9A90-D041-C341-9417-C6FCF2DA84E0}" srcOrd="0" destOrd="0" presId="urn:microsoft.com/office/officeart/2005/8/layout/cycle4#1"/>
    <dgm:cxn modelId="{D53D9C89-1CFB-8A4F-A60F-E1EEAC388EA5}" type="presOf" srcId="{B5DEDAD5-67A9-5A48-8CD4-2DB105BE273F}" destId="{80B1972C-8150-6C43-89EB-AF2BB90ECE49}" srcOrd="0" destOrd="1" presId="urn:microsoft.com/office/officeart/2005/8/layout/cycle4#1"/>
    <dgm:cxn modelId="{71482522-65C1-214D-81A1-ED666FB79593}" srcId="{8A1AD4BC-F09A-0A46-B838-16324A78EC71}" destId="{2FE9B557-7428-544A-9D83-DB5A3D8397E7}" srcOrd="1" destOrd="0" parTransId="{7B3F999E-DD2D-BF4B-AE3D-6FBDCCDDA17A}" sibTransId="{87160C3A-0FB5-B546-BD45-F51C56D7AB17}"/>
    <dgm:cxn modelId="{8B12B9FD-74E2-E44B-A040-519C7AD7B9D2}" type="presOf" srcId="{5208484F-3340-6847-B51F-97A3984E9B02}" destId="{554A81C7-3EFF-9449-8363-9BB9E08B9BC2}" srcOrd="1" destOrd="4" presId="urn:microsoft.com/office/officeart/2005/8/layout/cycle4#1"/>
    <dgm:cxn modelId="{806A2C53-6E34-7843-838B-3BE4738610F9}" type="presOf" srcId="{F5B71C08-FC21-8D41-8761-74DF99F40CB2}" destId="{A22C65AC-813A-4E48-B5A0-0F5CA4164E9B}" srcOrd="0" destOrd="0" presId="urn:microsoft.com/office/officeart/2005/8/layout/cycle4#1"/>
    <dgm:cxn modelId="{FE6A4257-7019-4244-86DF-E708E648F8BC}" srcId="{160C0CA9-046A-8C49-9191-31D53E1CC35A}" destId="{1156AFDD-5388-B942-9635-17047AC48CE1}" srcOrd="3" destOrd="0" parTransId="{FB238082-04D5-9346-8313-7E45BD77EBB9}" sibTransId="{28408A28-3A48-7A41-9CC7-EF5892C5FC55}"/>
    <dgm:cxn modelId="{2B1F5D9A-86EB-534F-B476-D93789228F4F}" type="presOf" srcId="{BA41E628-D70F-9649-8FE8-3051391F642D}" destId="{F5E62836-B14C-7C43-82C9-823E2ED65718}" srcOrd="1" destOrd="1" presId="urn:microsoft.com/office/officeart/2005/8/layout/cycle4#1"/>
    <dgm:cxn modelId="{863ADED5-D8BB-3345-98DC-0667D607816A}" srcId="{160C0CA9-046A-8C49-9191-31D53E1CC35A}" destId="{A0CEB509-C31F-934B-A96F-E6B8511D89B4}" srcOrd="2" destOrd="0" parTransId="{03993949-E49B-5C43-91AA-EFBEC49CBE74}" sibTransId="{CD9643DB-A0B0-7C45-9E7B-2D68BC929A6E}"/>
    <dgm:cxn modelId="{D4BC162E-C0FF-E34B-AC96-8CC019F87FAD}" type="presOf" srcId="{30A106C2-C737-CC48-8DE2-51E3D6CB6753}" destId="{D2A03BB0-A54A-3340-A7C0-CA7CCF981F6E}" srcOrd="0" destOrd="2" presId="urn:microsoft.com/office/officeart/2005/8/layout/cycle4#1"/>
    <dgm:cxn modelId="{F46A66D7-685C-0842-80CD-4127E6D7FE12}" type="presOf" srcId="{48D04780-BBEC-B14E-ABAF-875CCB5FC984}" destId="{554A81C7-3EFF-9449-8363-9BB9E08B9BC2}" srcOrd="1" destOrd="3" presId="urn:microsoft.com/office/officeart/2005/8/layout/cycle4#1"/>
    <dgm:cxn modelId="{6728BCD3-835B-A949-A2A2-B2B90890FF7F}" srcId="{8A1AD4BC-F09A-0A46-B838-16324A78EC71}" destId="{5208484F-3340-6847-B51F-97A3984E9B02}" srcOrd="4" destOrd="0" parTransId="{92A65AF8-02A0-A148-A161-CC8BF6A8D039}" sibTransId="{69BBBB24-CC19-3944-BADB-A17D2FC8974B}"/>
    <dgm:cxn modelId="{435D5D9B-919F-1E40-849E-CF6403EA1F4B}" type="presOf" srcId="{5208484F-3340-6847-B51F-97A3984E9B02}" destId="{D2A03BB0-A54A-3340-A7C0-CA7CCF981F6E}" srcOrd="0" destOrd="4" presId="urn:microsoft.com/office/officeart/2005/8/layout/cycle4#1"/>
    <dgm:cxn modelId="{D75F57C7-022E-7A4E-AEAD-006DAC72E60A}" srcId="{8A1AD4BC-F09A-0A46-B838-16324A78EC71}" destId="{48D04780-BBEC-B14E-ABAF-875CCB5FC984}" srcOrd="3" destOrd="0" parTransId="{9FA52154-0349-C047-83BE-45525C639E00}" sibTransId="{B571E94C-2FE3-5D43-A98C-D1C0D693655F}"/>
    <dgm:cxn modelId="{041F67DA-BE6D-2441-98BB-374340A29431}" type="presOf" srcId="{B5DEDAD5-67A9-5A48-8CD4-2DB105BE273F}" destId="{FCDD883C-1783-8A46-A9F5-990DAF432A05}" srcOrd="1" destOrd="1" presId="urn:microsoft.com/office/officeart/2005/8/layout/cycle4#1"/>
    <dgm:cxn modelId="{0A70D7D9-344C-8D48-ABB1-C2D5F15C0635}" type="presOf" srcId="{30A106C2-C737-CC48-8DE2-51E3D6CB6753}" destId="{554A81C7-3EFF-9449-8363-9BB9E08B9BC2}" srcOrd="1" destOrd="2" presId="urn:microsoft.com/office/officeart/2005/8/layout/cycle4#1"/>
    <dgm:cxn modelId="{3DF7E752-36AC-344A-8D30-708789518187}" srcId="{0110BE43-DC09-924E-BB83-F751B256BB3F}" destId="{D447B463-A885-7440-B3AE-6B1C4F4BD2D7}" srcOrd="0" destOrd="0" parTransId="{C651232A-4EE2-2B44-8750-43BB4C9E0B52}" sibTransId="{6B484855-EED2-0546-95DC-D443EE56A851}"/>
    <dgm:cxn modelId="{797914AE-5326-0B4D-A16F-0D5EC3C127E0}" srcId="{160C0CA9-046A-8C49-9191-31D53E1CC35A}" destId="{647D2B3D-C9C3-1246-86A5-599DC4F3CE4F}" srcOrd="0" destOrd="0" parTransId="{48A181D6-8733-8246-AE8F-5B7A313AE2E0}" sibTransId="{968ABB8F-5BF6-0C4E-8AA2-F60D46B8E86C}"/>
    <dgm:cxn modelId="{0F948144-3577-8541-903A-45CF09513AF7}" type="presOf" srcId="{647D2B3D-C9C3-1246-86A5-599DC4F3CE4F}" destId="{F5E62836-B14C-7C43-82C9-823E2ED65718}" srcOrd="1" destOrd="0" presId="urn:microsoft.com/office/officeart/2005/8/layout/cycle4#1"/>
    <dgm:cxn modelId="{69905D8F-442D-1B46-8A6B-6C66C4880542}" type="presOf" srcId="{E40B721F-49E5-3448-A8FF-4F45CD239382}" destId="{F3DCC54F-6982-5548-8A9A-2E0BDBF30C18}" srcOrd="0" destOrd="2" presId="urn:microsoft.com/office/officeart/2005/8/layout/cycle4#1"/>
    <dgm:cxn modelId="{746DF823-B86A-CC4B-BFB3-B05E41D1A907}" type="presOf" srcId="{8E6E8C12-9ED7-0C46-8D8E-E3AAEFA88DC8}" destId="{B668B0A0-18E5-5B49-963C-63DC2D768746}" srcOrd="1" destOrd="3" presId="urn:microsoft.com/office/officeart/2005/8/layout/cycle4#1"/>
    <dgm:cxn modelId="{80E21FA7-C75F-224D-8FDD-168C31CB7EA4}" type="presOf" srcId="{C86DB7F5-D720-0549-8C5B-F270645239E0}" destId="{F3DCC54F-6982-5548-8A9A-2E0BDBF30C18}" srcOrd="0" destOrd="1" presId="urn:microsoft.com/office/officeart/2005/8/layout/cycle4#1"/>
    <dgm:cxn modelId="{430245DB-1DB1-7C44-BF32-5D5098BEC083}" type="presOf" srcId="{C86DB7F5-D720-0549-8C5B-F270645239E0}" destId="{B668B0A0-18E5-5B49-963C-63DC2D768746}" srcOrd="1" destOrd="1" presId="urn:microsoft.com/office/officeart/2005/8/layout/cycle4#1"/>
    <dgm:cxn modelId="{CC10DA13-EE93-3E4B-921F-9D1139A11478}" type="presOf" srcId="{48D04780-BBEC-B14E-ABAF-875CCB5FC984}" destId="{D2A03BB0-A54A-3340-A7C0-CA7CCF981F6E}" srcOrd="0" destOrd="3" presId="urn:microsoft.com/office/officeart/2005/8/layout/cycle4#1"/>
    <dgm:cxn modelId="{6507B378-7F25-2940-B2F0-C5A97C63B176}" type="presOf" srcId="{232FE7F8-4F45-2E46-92A3-5009A1138F2D}" destId="{80B1972C-8150-6C43-89EB-AF2BB90ECE49}" srcOrd="0" destOrd="0" presId="urn:microsoft.com/office/officeart/2005/8/layout/cycle4#1"/>
    <dgm:cxn modelId="{91B7C9DB-BEA6-3A4D-8340-59D5662439FE}" type="presOf" srcId="{D447B463-A885-7440-B3AE-6B1C4F4BD2D7}" destId="{B668B0A0-18E5-5B49-963C-63DC2D768746}" srcOrd="1" destOrd="0" presId="urn:microsoft.com/office/officeart/2005/8/layout/cycle4#1"/>
    <dgm:cxn modelId="{DFE67062-8F05-B94A-9D20-BAFC49773D69}" type="presOf" srcId="{A0CEB509-C31F-934B-A96F-E6B8511D89B4}" destId="{FE9D1DB6-9EA2-B143-9ABE-32CFA82A535A}" srcOrd="0" destOrd="2" presId="urn:microsoft.com/office/officeart/2005/8/layout/cycle4#1"/>
    <dgm:cxn modelId="{8E3B614A-B38E-AD42-9763-B599280E813E}" type="presOf" srcId="{BA41E628-D70F-9649-8FE8-3051391F642D}" destId="{FE9D1DB6-9EA2-B143-9ABE-32CFA82A535A}" srcOrd="0" destOrd="1" presId="urn:microsoft.com/office/officeart/2005/8/layout/cycle4#1"/>
    <dgm:cxn modelId="{2BD01003-BD23-ED4B-A8E0-D513AF481650}" type="presOf" srcId="{D447B463-A885-7440-B3AE-6B1C4F4BD2D7}" destId="{F3DCC54F-6982-5548-8A9A-2E0BDBF30C18}" srcOrd="0" destOrd="0" presId="urn:microsoft.com/office/officeart/2005/8/layout/cycle4#1"/>
    <dgm:cxn modelId="{836550AE-D207-F74B-89F9-3463962D0214}" type="presOf" srcId="{83306556-F0CB-7845-9540-A80C119727EA}" destId="{80B1972C-8150-6C43-89EB-AF2BB90ECE49}" srcOrd="0" destOrd="2" presId="urn:microsoft.com/office/officeart/2005/8/layout/cycle4#1"/>
    <dgm:cxn modelId="{511A5A85-DC2F-B747-949F-5FA1994B716E}" srcId="{160C0CA9-046A-8C49-9191-31D53E1CC35A}" destId="{BA41E628-D70F-9649-8FE8-3051391F642D}" srcOrd="1" destOrd="0" parTransId="{689879E8-3F24-EC43-8437-DC47B34FF0CE}" sibTransId="{77F13CE7-EE53-754F-B1F0-DB0CD8819BF2}"/>
    <dgm:cxn modelId="{F0D4D6F6-EC95-AE45-A414-BBA59F914987}" srcId="{F5B71C08-FC21-8D41-8761-74DF99F40CB2}" destId="{8A1AD4BC-F09A-0A46-B838-16324A78EC71}" srcOrd="1" destOrd="0" parTransId="{FD3D84C1-06A1-9F40-AC62-51D2648105A3}" sibTransId="{A0B62AC8-99C0-7A4C-9637-19A99AB36E2E}"/>
    <dgm:cxn modelId="{B8BAF890-18DD-8940-8EC1-BA77C43CFF7E}" type="presOf" srcId="{A0CEB509-C31F-934B-A96F-E6B8511D89B4}" destId="{F5E62836-B14C-7C43-82C9-823E2ED65718}" srcOrd="1" destOrd="2" presId="urn:microsoft.com/office/officeart/2005/8/layout/cycle4#1"/>
    <dgm:cxn modelId="{F2386C91-4BA2-784E-9963-178761AE2B81}" type="presOf" srcId="{2FE9B557-7428-544A-9D83-DB5A3D8397E7}" destId="{D2A03BB0-A54A-3340-A7C0-CA7CCF981F6E}" srcOrd="0" destOrd="1" presId="urn:microsoft.com/office/officeart/2005/8/layout/cycle4#1"/>
    <dgm:cxn modelId="{1690B9AF-7B97-7D4C-950C-82FBDE58A102}" srcId="{F5B71C08-FC21-8D41-8761-74DF99F40CB2}" destId="{160C0CA9-046A-8C49-9191-31D53E1CC35A}" srcOrd="0" destOrd="0" parTransId="{06C80D6F-B786-3943-9689-69B5DBB44E02}" sibTransId="{F7ED32C2-EEF8-FB47-8C2F-75F17D0AB344}"/>
    <dgm:cxn modelId="{D924061D-494F-2C40-9BA6-A550599AEE47}" type="presOf" srcId="{160C0CA9-046A-8C49-9191-31D53E1CC35A}" destId="{221A060F-BFBF-3D41-9B2A-0EA3D1ACAEA2}" srcOrd="0" destOrd="0" presId="urn:microsoft.com/office/officeart/2005/8/layout/cycle4#1"/>
    <dgm:cxn modelId="{DDDF80FE-7A82-BE40-BE84-A8335CBE51F1}" srcId="{6E7034E9-7EDC-0F40-9880-7B2593FE89E0}" destId="{83306556-F0CB-7845-9540-A80C119727EA}" srcOrd="2" destOrd="0" parTransId="{DCD4B3F3-6F19-954C-BF12-9A4D4D6D13BC}" sibTransId="{83C0AC27-C9A9-9044-A8EC-E70579A8A8C1}"/>
    <dgm:cxn modelId="{5AAC749B-E5CD-A74B-9858-444F1AF344DB}" type="presOf" srcId="{1156AFDD-5388-B942-9635-17047AC48CE1}" destId="{FE9D1DB6-9EA2-B143-9ABE-32CFA82A535A}" srcOrd="0" destOrd="3" presId="urn:microsoft.com/office/officeart/2005/8/layout/cycle4#1"/>
    <dgm:cxn modelId="{777D87B9-E2E2-C049-A91D-D2872CD0F27E}" type="presOf" srcId="{1156AFDD-5388-B942-9635-17047AC48CE1}" destId="{F5E62836-B14C-7C43-82C9-823E2ED65718}" srcOrd="1" destOrd="3" presId="urn:microsoft.com/office/officeart/2005/8/layout/cycle4#1"/>
    <dgm:cxn modelId="{55D2F83A-01AF-E94B-BB2B-F0EEDE15ECD9}" srcId="{0110BE43-DC09-924E-BB83-F751B256BB3F}" destId="{8E6E8C12-9ED7-0C46-8D8E-E3AAEFA88DC8}" srcOrd="3" destOrd="0" parTransId="{9DEFDB21-F2EE-054C-ABAB-727D8F225A87}" sibTransId="{F7138731-8919-B446-8A4B-6FC2DA61A586}"/>
    <dgm:cxn modelId="{E78EBCDF-50E0-8946-B956-9F9AEE546C61}" type="presOf" srcId="{8F0E5766-D07C-BB42-B553-20D49D98BA85}" destId="{D2A03BB0-A54A-3340-A7C0-CA7CCF981F6E}" srcOrd="0" destOrd="0" presId="urn:microsoft.com/office/officeart/2005/8/layout/cycle4#1"/>
    <dgm:cxn modelId="{52E1F16E-D0FD-6944-8726-600CEF95CB1B}" type="presOf" srcId="{2FE9B557-7428-544A-9D83-DB5A3D8397E7}" destId="{554A81C7-3EFF-9449-8363-9BB9E08B9BC2}" srcOrd="1" destOrd="1" presId="urn:microsoft.com/office/officeart/2005/8/layout/cycle4#1"/>
    <dgm:cxn modelId="{7259CAE6-5CC8-2141-B545-D6A8CBD48E65}" srcId="{6E7034E9-7EDC-0F40-9880-7B2593FE89E0}" destId="{B5DEDAD5-67A9-5A48-8CD4-2DB105BE273F}" srcOrd="1" destOrd="0" parTransId="{E75DCC31-2073-8C4F-B948-1A618DBC1BA4}" sibTransId="{58A16F53-EC51-9C4B-B8F2-559935DFF5F6}"/>
    <dgm:cxn modelId="{4283A8A1-7A60-4B46-AF5F-8D97D7CCF0F1}" type="presParOf" srcId="{A22C65AC-813A-4E48-B5A0-0F5CA4164E9B}" destId="{8BFD42F6-75D4-A94A-8C56-9D3359EF97F2}" srcOrd="0" destOrd="0" presId="urn:microsoft.com/office/officeart/2005/8/layout/cycle4#1"/>
    <dgm:cxn modelId="{4031E3D3-73ED-B447-9C76-AA34B735EBEA}" type="presParOf" srcId="{8BFD42F6-75D4-A94A-8C56-9D3359EF97F2}" destId="{FDFE2BFA-5144-F443-B22B-D747F970D2BC}" srcOrd="0" destOrd="0" presId="urn:microsoft.com/office/officeart/2005/8/layout/cycle4#1"/>
    <dgm:cxn modelId="{89B91A7F-0042-154D-A53B-2F9066AA34B1}" type="presParOf" srcId="{FDFE2BFA-5144-F443-B22B-D747F970D2BC}" destId="{FE9D1DB6-9EA2-B143-9ABE-32CFA82A535A}" srcOrd="0" destOrd="0" presId="urn:microsoft.com/office/officeart/2005/8/layout/cycle4#1"/>
    <dgm:cxn modelId="{DA944717-32FB-C643-AE78-66870DB61C37}" type="presParOf" srcId="{FDFE2BFA-5144-F443-B22B-D747F970D2BC}" destId="{F5E62836-B14C-7C43-82C9-823E2ED65718}" srcOrd="1" destOrd="0" presId="urn:microsoft.com/office/officeart/2005/8/layout/cycle4#1"/>
    <dgm:cxn modelId="{33CC7BBE-46A6-D345-ADA4-892FA77EAB9C}" type="presParOf" srcId="{8BFD42F6-75D4-A94A-8C56-9D3359EF97F2}" destId="{B9648612-4CF7-F04F-AFC8-058F2B8DB615}" srcOrd="1" destOrd="0" presId="urn:microsoft.com/office/officeart/2005/8/layout/cycle4#1"/>
    <dgm:cxn modelId="{D007747A-38C3-5C4C-873D-6947AF8CAEA0}" type="presParOf" srcId="{B9648612-4CF7-F04F-AFC8-058F2B8DB615}" destId="{D2A03BB0-A54A-3340-A7C0-CA7CCF981F6E}" srcOrd="0" destOrd="0" presId="urn:microsoft.com/office/officeart/2005/8/layout/cycle4#1"/>
    <dgm:cxn modelId="{E066AAF1-C854-8743-A8D3-8ABD27658801}" type="presParOf" srcId="{B9648612-4CF7-F04F-AFC8-058F2B8DB615}" destId="{554A81C7-3EFF-9449-8363-9BB9E08B9BC2}" srcOrd="1" destOrd="0" presId="urn:microsoft.com/office/officeart/2005/8/layout/cycle4#1"/>
    <dgm:cxn modelId="{333302A2-A135-4146-94AB-3CFFFA90064A}" type="presParOf" srcId="{8BFD42F6-75D4-A94A-8C56-9D3359EF97F2}" destId="{8BC5B882-6936-5542-9977-6136DA4A8716}" srcOrd="2" destOrd="0" presId="urn:microsoft.com/office/officeart/2005/8/layout/cycle4#1"/>
    <dgm:cxn modelId="{E87D982E-DE1B-3B41-99C7-85C9A7AA405E}" type="presParOf" srcId="{8BC5B882-6936-5542-9977-6136DA4A8716}" destId="{F3DCC54F-6982-5548-8A9A-2E0BDBF30C18}" srcOrd="0" destOrd="0" presId="urn:microsoft.com/office/officeart/2005/8/layout/cycle4#1"/>
    <dgm:cxn modelId="{7A74CC1A-99FD-3E40-B755-2C5652B7DFB5}" type="presParOf" srcId="{8BC5B882-6936-5542-9977-6136DA4A8716}" destId="{B668B0A0-18E5-5B49-963C-63DC2D768746}" srcOrd="1" destOrd="0" presId="urn:microsoft.com/office/officeart/2005/8/layout/cycle4#1"/>
    <dgm:cxn modelId="{B1DF20BE-A244-4E44-B861-2C74AE94A5C9}" type="presParOf" srcId="{8BFD42F6-75D4-A94A-8C56-9D3359EF97F2}" destId="{E18119F4-50FB-324E-A923-6B5FF4ABF363}" srcOrd="3" destOrd="0" presId="urn:microsoft.com/office/officeart/2005/8/layout/cycle4#1"/>
    <dgm:cxn modelId="{0D70C097-2D61-EC45-93F0-CD7941365DF0}" type="presParOf" srcId="{E18119F4-50FB-324E-A923-6B5FF4ABF363}" destId="{80B1972C-8150-6C43-89EB-AF2BB90ECE49}" srcOrd="0" destOrd="0" presId="urn:microsoft.com/office/officeart/2005/8/layout/cycle4#1"/>
    <dgm:cxn modelId="{FB006BFB-6FBE-9340-B604-8494EE37BC4F}" type="presParOf" srcId="{E18119F4-50FB-324E-A923-6B5FF4ABF363}" destId="{FCDD883C-1783-8A46-A9F5-990DAF432A05}" srcOrd="1" destOrd="0" presId="urn:microsoft.com/office/officeart/2005/8/layout/cycle4#1"/>
    <dgm:cxn modelId="{815627F4-6CB0-044F-A805-71AE3E0569BD}" type="presParOf" srcId="{8BFD42F6-75D4-A94A-8C56-9D3359EF97F2}" destId="{BF25634C-3AA9-2946-B8E2-41BA01102DB6}" srcOrd="4" destOrd="0" presId="urn:microsoft.com/office/officeart/2005/8/layout/cycle4#1"/>
    <dgm:cxn modelId="{93AD4963-BF7D-184F-A626-CEF7E5618342}" type="presParOf" srcId="{A22C65AC-813A-4E48-B5A0-0F5CA4164E9B}" destId="{FD8F01DF-E888-FA4C-B063-4B5AC9DE99D1}" srcOrd="1" destOrd="0" presId="urn:microsoft.com/office/officeart/2005/8/layout/cycle4#1"/>
    <dgm:cxn modelId="{03D34D09-E447-CE48-9A22-1E6233C2E583}" type="presParOf" srcId="{FD8F01DF-E888-FA4C-B063-4B5AC9DE99D1}" destId="{221A060F-BFBF-3D41-9B2A-0EA3D1ACAEA2}" srcOrd="0" destOrd="0" presId="urn:microsoft.com/office/officeart/2005/8/layout/cycle4#1"/>
    <dgm:cxn modelId="{F1D639CC-81E9-6E41-86F7-F8DA22639438}" type="presParOf" srcId="{FD8F01DF-E888-FA4C-B063-4B5AC9DE99D1}" destId="{ECEE9A90-D041-C341-9417-C6FCF2DA84E0}" srcOrd="1" destOrd="0" presId="urn:microsoft.com/office/officeart/2005/8/layout/cycle4#1"/>
    <dgm:cxn modelId="{875727DA-6986-C645-A121-8B036B4915B7}" type="presParOf" srcId="{FD8F01DF-E888-FA4C-B063-4B5AC9DE99D1}" destId="{CD810299-4749-804F-B095-08F6054940A1}" srcOrd="2" destOrd="0" presId="urn:microsoft.com/office/officeart/2005/8/layout/cycle4#1"/>
    <dgm:cxn modelId="{9C2BDB66-7921-E347-90BD-2B5620F05762}" type="presParOf" srcId="{FD8F01DF-E888-FA4C-B063-4B5AC9DE99D1}" destId="{029AD8F1-DEDC-1C42-A0BD-8BBB2FFA0B72}" srcOrd="3" destOrd="0" presId="urn:microsoft.com/office/officeart/2005/8/layout/cycle4#1"/>
    <dgm:cxn modelId="{5F4C2FA1-A381-104D-844C-F5EC06857651}" type="presParOf" srcId="{FD8F01DF-E888-FA4C-B063-4B5AC9DE99D1}" destId="{4962B604-B342-EC4B-9AED-F6D65DD79751}" srcOrd="4" destOrd="0" presId="urn:microsoft.com/office/officeart/2005/8/layout/cycle4#1"/>
    <dgm:cxn modelId="{391BEBD7-373F-5343-99F7-3E9005C7A314}" type="presParOf" srcId="{A22C65AC-813A-4E48-B5A0-0F5CA4164E9B}" destId="{3FB7CBCB-0287-1746-A9D4-6FFA1EE393A1}" srcOrd="2" destOrd="0" presId="urn:microsoft.com/office/officeart/2005/8/layout/cycle4#1"/>
    <dgm:cxn modelId="{F066F079-A72B-F042-8C09-9DF12025BAB2}" type="presParOf" srcId="{A22C65AC-813A-4E48-B5A0-0F5CA4164E9B}" destId="{849E2E46-3DC3-EC49-A006-0529BE819503}" srcOrd="3" destOrd="0" presId="urn:microsoft.com/office/officeart/2005/8/layout/cycle4#1"/>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EE63032-C7E4-F54D-A778-B6BAB322C9B5}" type="doc">
      <dgm:prSet loTypeId="urn:microsoft.com/office/officeart/2005/8/layout/vList5" loCatId="" qsTypeId="urn:microsoft.com/office/officeart/2005/8/quickstyle/simple4" qsCatId="simple" csTypeId="urn:microsoft.com/office/officeart/2005/8/colors/accent1_2" csCatId="accent1" phldr="1"/>
      <dgm:spPr/>
      <dgm:t>
        <a:bodyPr/>
        <a:lstStyle/>
        <a:p>
          <a:endParaRPr lang="en-US"/>
        </a:p>
      </dgm:t>
    </dgm:pt>
    <dgm:pt modelId="{7C3903E0-8B01-A445-B496-B5FA95AE2F1C}">
      <dgm:prSet phldrT="[Text]"/>
      <dgm:spPr/>
      <dgm:t>
        <a:bodyPr/>
        <a:lstStyle/>
        <a:p>
          <a:r>
            <a:rPr lang="en-US" dirty="0" smtClean="0"/>
            <a:t>Component Services</a:t>
          </a:r>
          <a:endParaRPr lang="en-US" dirty="0"/>
        </a:p>
      </dgm:t>
    </dgm:pt>
    <dgm:pt modelId="{7887D2FC-30FF-B741-A20E-8B06325ADB97}" type="parTrans" cxnId="{A4CF748D-A516-4344-AE42-A77A85EAE592}">
      <dgm:prSet/>
      <dgm:spPr/>
      <dgm:t>
        <a:bodyPr/>
        <a:lstStyle/>
        <a:p>
          <a:endParaRPr lang="en-US"/>
        </a:p>
      </dgm:t>
    </dgm:pt>
    <dgm:pt modelId="{05A05649-5373-7345-9ABB-244CE213D005}" type="sibTrans" cxnId="{A4CF748D-A516-4344-AE42-A77A85EAE592}">
      <dgm:prSet/>
      <dgm:spPr/>
      <dgm:t>
        <a:bodyPr/>
        <a:lstStyle/>
        <a:p>
          <a:endParaRPr lang="en-US"/>
        </a:p>
      </dgm:t>
    </dgm:pt>
    <dgm:pt modelId="{CCF9301A-DEE7-914A-9691-E73EBF03C985}">
      <dgm:prSet phldrT="[Text]"/>
      <dgm:spPr/>
      <dgm:t>
        <a:bodyPr/>
        <a:lstStyle/>
        <a:p>
          <a:r>
            <a:rPr lang="en-US" dirty="0" smtClean="0"/>
            <a:t>Users, workspaces, transactions</a:t>
          </a:r>
          <a:endParaRPr lang="en-US" dirty="0"/>
        </a:p>
      </dgm:t>
    </dgm:pt>
    <dgm:pt modelId="{281A1392-0266-F247-B6AD-6B8B6769CFBE}" type="parTrans" cxnId="{71BEE97B-11D0-CF40-8E43-606776D25DA8}">
      <dgm:prSet/>
      <dgm:spPr/>
      <dgm:t>
        <a:bodyPr/>
        <a:lstStyle/>
        <a:p>
          <a:endParaRPr lang="en-US"/>
        </a:p>
      </dgm:t>
    </dgm:pt>
    <dgm:pt modelId="{61598C17-F129-4D41-95F8-178E72A88DA1}" type="sibTrans" cxnId="{71BEE97B-11D0-CF40-8E43-606776D25DA8}">
      <dgm:prSet/>
      <dgm:spPr/>
      <dgm:t>
        <a:bodyPr/>
        <a:lstStyle/>
        <a:p>
          <a:endParaRPr lang="en-US"/>
        </a:p>
      </dgm:t>
    </dgm:pt>
    <dgm:pt modelId="{D02162C2-B0EC-A945-9F93-04CBCF5B765E}">
      <dgm:prSet phldrT="[Text]"/>
      <dgm:spPr/>
      <dgm:t>
        <a:bodyPr/>
        <a:lstStyle/>
        <a:p>
          <a:r>
            <a:rPr lang="en-US" dirty="0" smtClean="0"/>
            <a:t>Application Platform</a:t>
          </a:r>
          <a:endParaRPr lang="en-US" dirty="0"/>
        </a:p>
      </dgm:t>
    </dgm:pt>
    <dgm:pt modelId="{85FB7957-F4EB-3F4F-BEC8-AAD91D153866}" type="parTrans" cxnId="{D250F4DE-9BBC-4345-A758-BD0BFE2A33E0}">
      <dgm:prSet/>
      <dgm:spPr/>
      <dgm:t>
        <a:bodyPr/>
        <a:lstStyle/>
        <a:p>
          <a:endParaRPr lang="en-US"/>
        </a:p>
      </dgm:t>
    </dgm:pt>
    <dgm:pt modelId="{B5708E94-E985-2940-ADFD-A99697070827}" type="sibTrans" cxnId="{D250F4DE-9BBC-4345-A758-BD0BFE2A33E0}">
      <dgm:prSet/>
      <dgm:spPr/>
      <dgm:t>
        <a:bodyPr/>
        <a:lstStyle/>
        <a:p>
          <a:endParaRPr lang="en-US"/>
        </a:p>
      </dgm:t>
    </dgm:pt>
    <dgm:pt modelId="{5F0925BE-71C3-C849-9187-310AD7560039}">
      <dgm:prSet phldrT="[Text]"/>
      <dgm:spPr/>
      <dgm:t>
        <a:bodyPr/>
        <a:lstStyle/>
        <a:p>
          <a:r>
            <a:rPr lang="en-US" dirty="0" smtClean="0"/>
            <a:t>Application session, frameworks</a:t>
          </a:r>
          <a:endParaRPr lang="en-US" dirty="0"/>
        </a:p>
      </dgm:t>
    </dgm:pt>
    <dgm:pt modelId="{6D8F04F0-BDDA-A647-8182-9CC6D00D6B8A}" type="parTrans" cxnId="{C282BF8A-880A-5947-A3B0-E46BA698EBBA}">
      <dgm:prSet/>
      <dgm:spPr/>
      <dgm:t>
        <a:bodyPr/>
        <a:lstStyle/>
        <a:p>
          <a:endParaRPr lang="en-US"/>
        </a:p>
      </dgm:t>
    </dgm:pt>
    <dgm:pt modelId="{86D25450-EAB2-2049-901A-06240E582457}" type="sibTrans" cxnId="{C282BF8A-880A-5947-A3B0-E46BA698EBBA}">
      <dgm:prSet/>
      <dgm:spPr/>
      <dgm:t>
        <a:bodyPr/>
        <a:lstStyle/>
        <a:p>
          <a:endParaRPr lang="en-US"/>
        </a:p>
      </dgm:t>
    </dgm:pt>
    <dgm:pt modelId="{48613B4C-1B86-A643-8B37-49A20E387526}">
      <dgm:prSet phldrT="[Text]"/>
      <dgm:spPr/>
      <dgm:t>
        <a:bodyPr/>
        <a:lstStyle/>
        <a:p>
          <a:r>
            <a:rPr lang="en-US" dirty="0" smtClean="0"/>
            <a:t>Application instance, .war files</a:t>
          </a:r>
          <a:endParaRPr lang="en-US" dirty="0"/>
        </a:p>
      </dgm:t>
    </dgm:pt>
    <dgm:pt modelId="{493B992E-A224-0A43-9819-C855A7C7DEBB}" type="parTrans" cxnId="{12B911C5-67FB-8D46-8096-2AD25354A30B}">
      <dgm:prSet/>
      <dgm:spPr/>
      <dgm:t>
        <a:bodyPr/>
        <a:lstStyle/>
        <a:p>
          <a:endParaRPr lang="en-US"/>
        </a:p>
      </dgm:t>
    </dgm:pt>
    <dgm:pt modelId="{A21E8175-1013-DD42-ABBF-77D88A768B23}" type="sibTrans" cxnId="{12B911C5-67FB-8D46-8096-2AD25354A30B}">
      <dgm:prSet/>
      <dgm:spPr/>
      <dgm:t>
        <a:bodyPr/>
        <a:lstStyle/>
        <a:p>
          <a:endParaRPr lang="en-US"/>
        </a:p>
      </dgm:t>
    </dgm:pt>
    <dgm:pt modelId="{0CAA2915-9461-4F45-AE25-2B146915A188}">
      <dgm:prSet phldrT="[Text]"/>
      <dgm:spPr/>
      <dgm:t>
        <a:bodyPr/>
        <a:lstStyle/>
        <a:p>
          <a:r>
            <a:rPr lang="en-US" dirty="0" smtClean="0"/>
            <a:t>Hardware Infrastructure</a:t>
          </a:r>
          <a:endParaRPr lang="en-US" dirty="0"/>
        </a:p>
      </dgm:t>
    </dgm:pt>
    <dgm:pt modelId="{4AACFB4D-7D7D-6D41-A393-7921B532B07C}" type="parTrans" cxnId="{5FB3C917-18E3-4149-BD57-351EF999698F}">
      <dgm:prSet/>
      <dgm:spPr/>
      <dgm:t>
        <a:bodyPr/>
        <a:lstStyle/>
        <a:p>
          <a:endParaRPr lang="en-US"/>
        </a:p>
      </dgm:t>
    </dgm:pt>
    <dgm:pt modelId="{30193239-BB2F-1642-A8F4-49E049D0A58A}" type="sibTrans" cxnId="{5FB3C917-18E3-4149-BD57-351EF999698F}">
      <dgm:prSet/>
      <dgm:spPr/>
      <dgm:t>
        <a:bodyPr/>
        <a:lstStyle/>
        <a:p>
          <a:endParaRPr lang="en-US"/>
        </a:p>
      </dgm:t>
    </dgm:pt>
    <dgm:pt modelId="{67B18535-76F0-5746-86E6-076CC095CC75}">
      <dgm:prSet phldrT="[Text]"/>
      <dgm:spPr/>
      <dgm:t>
        <a:bodyPr/>
        <a:lstStyle/>
        <a:p>
          <a:r>
            <a:rPr lang="en-US" dirty="0" smtClean="0"/>
            <a:t>Command line interface, bash shell</a:t>
          </a:r>
          <a:endParaRPr lang="en-US" dirty="0"/>
        </a:p>
      </dgm:t>
    </dgm:pt>
    <dgm:pt modelId="{26DDD507-5AFF-6845-928C-0D2218ECA72C}" type="parTrans" cxnId="{1D879065-5277-3349-9FCE-814D702AEB7B}">
      <dgm:prSet/>
      <dgm:spPr/>
      <dgm:t>
        <a:bodyPr/>
        <a:lstStyle/>
        <a:p>
          <a:endParaRPr lang="en-US"/>
        </a:p>
      </dgm:t>
    </dgm:pt>
    <dgm:pt modelId="{40BEF7F2-CADE-D542-ADE6-69E073C7F3E5}" type="sibTrans" cxnId="{1D879065-5277-3349-9FCE-814D702AEB7B}">
      <dgm:prSet/>
      <dgm:spPr/>
      <dgm:t>
        <a:bodyPr/>
        <a:lstStyle/>
        <a:p>
          <a:endParaRPr lang="en-US"/>
        </a:p>
      </dgm:t>
    </dgm:pt>
    <dgm:pt modelId="{7D5C3D6D-FEB7-2545-9997-198D0DE9AE36}">
      <dgm:prSet phldrT="[Text]"/>
      <dgm:spPr/>
      <dgm:t>
        <a:bodyPr/>
        <a:lstStyle/>
        <a:p>
          <a:r>
            <a:rPr lang="en-US" dirty="0" smtClean="0"/>
            <a:t>Machine size, JVM configuration</a:t>
          </a:r>
          <a:endParaRPr lang="en-US" dirty="0"/>
        </a:p>
      </dgm:t>
    </dgm:pt>
    <dgm:pt modelId="{A2A8E1E2-49CE-914E-BC26-245CEEB921BA}" type="parTrans" cxnId="{D41A4621-7A93-4740-8A83-954B379E13F9}">
      <dgm:prSet/>
      <dgm:spPr/>
      <dgm:t>
        <a:bodyPr/>
        <a:lstStyle/>
        <a:p>
          <a:endParaRPr lang="en-US"/>
        </a:p>
      </dgm:t>
    </dgm:pt>
    <dgm:pt modelId="{79B06C7D-797F-6440-B978-0AD0AB8163E5}" type="sibTrans" cxnId="{D41A4621-7A93-4740-8A83-954B379E13F9}">
      <dgm:prSet/>
      <dgm:spPr/>
      <dgm:t>
        <a:bodyPr/>
        <a:lstStyle/>
        <a:p>
          <a:endParaRPr lang="en-US"/>
        </a:p>
      </dgm:t>
    </dgm:pt>
    <dgm:pt modelId="{FA7B3041-53FE-EC41-8654-F2467CB8FE8C}">
      <dgm:prSet phldrT="[Text]"/>
      <dgm:spPr/>
      <dgm:t>
        <a:bodyPr/>
        <a:lstStyle/>
        <a:p>
          <a:r>
            <a:rPr lang="en-US" dirty="0" smtClean="0"/>
            <a:t>Services, channels,  API</a:t>
          </a:r>
          <a:endParaRPr lang="en-US" dirty="0"/>
        </a:p>
      </dgm:t>
    </dgm:pt>
    <dgm:pt modelId="{4776A5CA-8AC8-524A-9DCB-D10A673182FC}" type="parTrans" cxnId="{42B348AA-3E05-1547-BBE4-EE3FD74306FD}">
      <dgm:prSet/>
      <dgm:spPr/>
      <dgm:t>
        <a:bodyPr/>
        <a:lstStyle/>
        <a:p>
          <a:endParaRPr lang="en-US"/>
        </a:p>
      </dgm:t>
    </dgm:pt>
    <dgm:pt modelId="{9E42B29F-DDB0-9D4B-9AFC-EE1C3D1A4623}" type="sibTrans" cxnId="{42B348AA-3E05-1547-BBE4-EE3FD74306FD}">
      <dgm:prSet/>
      <dgm:spPr/>
      <dgm:t>
        <a:bodyPr/>
        <a:lstStyle/>
        <a:p>
          <a:endParaRPr lang="en-US"/>
        </a:p>
      </dgm:t>
    </dgm:pt>
    <dgm:pt modelId="{3E69B298-5BB3-3A48-AE49-37533B5DEA95}">
      <dgm:prSet phldrT="[Text]"/>
      <dgm:spPr/>
      <dgm:t>
        <a:bodyPr/>
        <a:lstStyle/>
        <a:p>
          <a:r>
            <a:rPr lang="en-US" dirty="0" smtClean="0"/>
            <a:t>Installing infrastructure</a:t>
          </a:r>
          <a:endParaRPr lang="en-US" dirty="0"/>
        </a:p>
      </dgm:t>
    </dgm:pt>
    <dgm:pt modelId="{2D1B7018-E666-A841-BD5E-8C5F854CDBFC}" type="parTrans" cxnId="{8226949A-EC94-774A-A287-37A2FA8E9469}">
      <dgm:prSet/>
      <dgm:spPr/>
    </dgm:pt>
    <dgm:pt modelId="{EED8EFEA-F769-7C4A-A810-BCD84A4FF372}" type="sibTrans" cxnId="{8226949A-EC94-774A-A287-37A2FA8E9469}">
      <dgm:prSet/>
      <dgm:spPr/>
    </dgm:pt>
    <dgm:pt modelId="{6A7BC8E0-57F9-D346-BCC7-784B5B6ADBA3}">
      <dgm:prSet phldrT="[Text]"/>
      <dgm:spPr/>
      <dgm:t>
        <a:bodyPr/>
        <a:lstStyle/>
        <a:p>
          <a:r>
            <a:rPr lang="en-US" dirty="0" smtClean="0"/>
            <a:t>Installing application</a:t>
          </a:r>
          <a:endParaRPr lang="en-US" dirty="0"/>
        </a:p>
      </dgm:t>
    </dgm:pt>
    <dgm:pt modelId="{A35FF6F4-456F-CF41-8745-E8A2CF4B2213}" type="parTrans" cxnId="{32C2B71B-F05A-5B4B-A6DF-C836B7C6C73D}">
      <dgm:prSet/>
      <dgm:spPr/>
    </dgm:pt>
    <dgm:pt modelId="{1608E7C8-D99A-F549-B27A-12292B600FB5}" type="sibTrans" cxnId="{32C2B71B-F05A-5B4B-A6DF-C836B7C6C73D}">
      <dgm:prSet/>
      <dgm:spPr/>
    </dgm:pt>
    <dgm:pt modelId="{43D2ACB6-6DC9-CE41-94C4-DE3A19965D79}" type="pres">
      <dgm:prSet presAssocID="{9EE63032-C7E4-F54D-A778-B6BAB322C9B5}" presName="Name0" presStyleCnt="0">
        <dgm:presLayoutVars>
          <dgm:dir/>
          <dgm:animLvl val="lvl"/>
          <dgm:resizeHandles val="exact"/>
        </dgm:presLayoutVars>
      </dgm:prSet>
      <dgm:spPr/>
      <dgm:t>
        <a:bodyPr/>
        <a:lstStyle/>
        <a:p>
          <a:endParaRPr lang="en-US"/>
        </a:p>
      </dgm:t>
    </dgm:pt>
    <dgm:pt modelId="{E481BFF9-B7C8-FB49-8741-036B133544FE}" type="pres">
      <dgm:prSet presAssocID="{7C3903E0-8B01-A445-B496-B5FA95AE2F1C}" presName="linNode" presStyleCnt="0"/>
      <dgm:spPr/>
    </dgm:pt>
    <dgm:pt modelId="{9A6EB24A-A56B-F448-9E32-7EC90EE3B9C8}" type="pres">
      <dgm:prSet presAssocID="{7C3903E0-8B01-A445-B496-B5FA95AE2F1C}" presName="parentText" presStyleLbl="node1" presStyleIdx="0" presStyleCnt="3" custScaleX="78776" custLinFactNeighborX="-4743">
        <dgm:presLayoutVars>
          <dgm:chMax val="1"/>
          <dgm:bulletEnabled val="1"/>
        </dgm:presLayoutVars>
      </dgm:prSet>
      <dgm:spPr/>
      <dgm:t>
        <a:bodyPr/>
        <a:lstStyle/>
        <a:p>
          <a:endParaRPr lang="en-US"/>
        </a:p>
      </dgm:t>
    </dgm:pt>
    <dgm:pt modelId="{9EF69B3B-0314-9F49-8FF6-7E01885BDB93}" type="pres">
      <dgm:prSet presAssocID="{7C3903E0-8B01-A445-B496-B5FA95AE2F1C}" presName="descendantText" presStyleLbl="alignAccFollowNode1" presStyleIdx="0" presStyleCnt="3">
        <dgm:presLayoutVars>
          <dgm:bulletEnabled val="1"/>
        </dgm:presLayoutVars>
      </dgm:prSet>
      <dgm:spPr/>
      <dgm:t>
        <a:bodyPr/>
        <a:lstStyle/>
        <a:p>
          <a:endParaRPr lang="en-US"/>
        </a:p>
      </dgm:t>
    </dgm:pt>
    <dgm:pt modelId="{F9D67505-3D92-4E46-9ED3-D7B1490B1A44}" type="pres">
      <dgm:prSet presAssocID="{05A05649-5373-7345-9ABB-244CE213D005}" presName="sp" presStyleCnt="0"/>
      <dgm:spPr/>
    </dgm:pt>
    <dgm:pt modelId="{2A187144-205E-364D-B077-ECDD8276EA48}" type="pres">
      <dgm:prSet presAssocID="{D02162C2-B0EC-A945-9F93-04CBCF5B765E}" presName="linNode" presStyleCnt="0"/>
      <dgm:spPr/>
    </dgm:pt>
    <dgm:pt modelId="{7416A371-9308-8043-BB4C-8D5F0F8B6573}" type="pres">
      <dgm:prSet presAssocID="{D02162C2-B0EC-A945-9F93-04CBCF5B765E}" presName="parentText" presStyleLbl="node1" presStyleIdx="1" presStyleCnt="3" custScaleX="78776" custLinFactNeighborX="-4743">
        <dgm:presLayoutVars>
          <dgm:chMax val="1"/>
          <dgm:bulletEnabled val="1"/>
        </dgm:presLayoutVars>
      </dgm:prSet>
      <dgm:spPr/>
      <dgm:t>
        <a:bodyPr/>
        <a:lstStyle/>
        <a:p>
          <a:endParaRPr lang="en-US"/>
        </a:p>
      </dgm:t>
    </dgm:pt>
    <dgm:pt modelId="{58BDB931-904B-9647-84DB-4FBB5A182342}" type="pres">
      <dgm:prSet presAssocID="{D02162C2-B0EC-A945-9F93-04CBCF5B765E}" presName="descendantText" presStyleLbl="alignAccFollowNode1" presStyleIdx="1" presStyleCnt="3">
        <dgm:presLayoutVars>
          <dgm:bulletEnabled val="1"/>
        </dgm:presLayoutVars>
      </dgm:prSet>
      <dgm:spPr/>
      <dgm:t>
        <a:bodyPr/>
        <a:lstStyle/>
        <a:p>
          <a:endParaRPr lang="en-US"/>
        </a:p>
      </dgm:t>
    </dgm:pt>
    <dgm:pt modelId="{48985853-494B-C14E-ADC9-7F240481F804}" type="pres">
      <dgm:prSet presAssocID="{B5708E94-E985-2940-ADFD-A99697070827}" presName="sp" presStyleCnt="0"/>
      <dgm:spPr/>
    </dgm:pt>
    <dgm:pt modelId="{E1D799F8-DE1A-CF42-ADB9-8538B37CC6D5}" type="pres">
      <dgm:prSet presAssocID="{0CAA2915-9461-4F45-AE25-2B146915A188}" presName="linNode" presStyleCnt="0"/>
      <dgm:spPr/>
    </dgm:pt>
    <dgm:pt modelId="{F95CF9F0-3BE3-2543-BEDE-702D97AE5CF5}" type="pres">
      <dgm:prSet presAssocID="{0CAA2915-9461-4F45-AE25-2B146915A188}" presName="parentText" presStyleLbl="node1" presStyleIdx="2" presStyleCnt="3" custScaleX="78776" custLinFactNeighborX="-4743">
        <dgm:presLayoutVars>
          <dgm:chMax val="1"/>
          <dgm:bulletEnabled val="1"/>
        </dgm:presLayoutVars>
      </dgm:prSet>
      <dgm:spPr/>
      <dgm:t>
        <a:bodyPr/>
        <a:lstStyle/>
        <a:p>
          <a:endParaRPr lang="en-US"/>
        </a:p>
      </dgm:t>
    </dgm:pt>
    <dgm:pt modelId="{DF668AAF-9A89-AA49-8AAC-9E9B7F16FB55}" type="pres">
      <dgm:prSet presAssocID="{0CAA2915-9461-4F45-AE25-2B146915A188}" presName="descendantText" presStyleLbl="alignAccFollowNode1" presStyleIdx="2" presStyleCnt="3">
        <dgm:presLayoutVars>
          <dgm:bulletEnabled val="1"/>
        </dgm:presLayoutVars>
      </dgm:prSet>
      <dgm:spPr/>
      <dgm:t>
        <a:bodyPr/>
        <a:lstStyle/>
        <a:p>
          <a:endParaRPr lang="en-US"/>
        </a:p>
      </dgm:t>
    </dgm:pt>
  </dgm:ptLst>
  <dgm:cxnLst>
    <dgm:cxn modelId="{D250F4DE-9BBC-4345-A758-BD0BFE2A33E0}" srcId="{9EE63032-C7E4-F54D-A778-B6BAB322C9B5}" destId="{D02162C2-B0EC-A945-9F93-04CBCF5B765E}" srcOrd="1" destOrd="0" parTransId="{85FB7957-F4EB-3F4F-BEC8-AAD91D153866}" sibTransId="{B5708E94-E985-2940-ADFD-A99697070827}"/>
    <dgm:cxn modelId="{D41A4621-7A93-4740-8A83-954B379E13F9}" srcId="{0CAA2915-9461-4F45-AE25-2B146915A188}" destId="{7D5C3D6D-FEB7-2545-9997-198D0DE9AE36}" srcOrd="1" destOrd="0" parTransId="{A2A8E1E2-49CE-914E-BC26-245CEEB921BA}" sibTransId="{79B06C7D-797F-6440-B978-0AD0AB8163E5}"/>
    <dgm:cxn modelId="{42B348AA-3E05-1547-BBE4-EE3FD74306FD}" srcId="{7C3903E0-8B01-A445-B496-B5FA95AE2F1C}" destId="{FA7B3041-53FE-EC41-8654-F2467CB8FE8C}" srcOrd="1" destOrd="0" parTransId="{4776A5CA-8AC8-524A-9DCB-D10A673182FC}" sibTransId="{9E42B29F-DDB0-9D4B-9AFC-EE1C3D1A4623}"/>
    <dgm:cxn modelId="{469DE030-D7DC-3E45-BDA5-E3DE54F39AE7}" type="presOf" srcId="{6A7BC8E0-57F9-D346-BCC7-784B5B6ADBA3}" destId="{58BDB931-904B-9647-84DB-4FBB5A182342}" srcOrd="0" destOrd="2" presId="urn:microsoft.com/office/officeart/2005/8/layout/vList5"/>
    <dgm:cxn modelId="{1D879065-5277-3349-9FCE-814D702AEB7B}" srcId="{0CAA2915-9461-4F45-AE25-2B146915A188}" destId="{67B18535-76F0-5746-86E6-076CC095CC75}" srcOrd="0" destOrd="0" parTransId="{26DDD507-5AFF-6845-928C-0D2218ECA72C}" sibTransId="{40BEF7F2-CADE-D542-ADE6-69E073C7F3E5}"/>
    <dgm:cxn modelId="{12B911C5-67FB-8D46-8096-2AD25354A30B}" srcId="{D02162C2-B0EC-A945-9F93-04CBCF5B765E}" destId="{48613B4C-1B86-A643-8B37-49A20E387526}" srcOrd="1" destOrd="0" parTransId="{493B992E-A224-0A43-9819-C855A7C7DEBB}" sibTransId="{A21E8175-1013-DD42-ABBF-77D88A768B23}"/>
    <dgm:cxn modelId="{4BAD9A65-1600-784F-A5F3-036BFB54BB4C}" type="presOf" srcId="{48613B4C-1B86-A643-8B37-49A20E387526}" destId="{58BDB931-904B-9647-84DB-4FBB5A182342}" srcOrd="0" destOrd="1" presId="urn:microsoft.com/office/officeart/2005/8/layout/vList5"/>
    <dgm:cxn modelId="{5FB3C917-18E3-4149-BD57-351EF999698F}" srcId="{9EE63032-C7E4-F54D-A778-B6BAB322C9B5}" destId="{0CAA2915-9461-4F45-AE25-2B146915A188}" srcOrd="2" destOrd="0" parTransId="{4AACFB4D-7D7D-6D41-A393-7921B532B07C}" sibTransId="{30193239-BB2F-1642-A8F4-49E049D0A58A}"/>
    <dgm:cxn modelId="{8226949A-EC94-774A-A287-37A2FA8E9469}" srcId="{0CAA2915-9461-4F45-AE25-2B146915A188}" destId="{3E69B298-5BB3-3A48-AE49-37533B5DEA95}" srcOrd="2" destOrd="0" parTransId="{2D1B7018-E666-A841-BD5E-8C5F854CDBFC}" sibTransId="{EED8EFEA-F769-7C4A-A810-BCD84A4FF372}"/>
    <dgm:cxn modelId="{D946BB5D-EF7A-0C46-B5DB-694EB1AFC1D2}" type="presOf" srcId="{5F0925BE-71C3-C849-9187-310AD7560039}" destId="{58BDB931-904B-9647-84DB-4FBB5A182342}" srcOrd="0" destOrd="0" presId="urn:microsoft.com/office/officeart/2005/8/layout/vList5"/>
    <dgm:cxn modelId="{71BEE97B-11D0-CF40-8E43-606776D25DA8}" srcId="{7C3903E0-8B01-A445-B496-B5FA95AE2F1C}" destId="{CCF9301A-DEE7-914A-9691-E73EBF03C985}" srcOrd="0" destOrd="0" parTransId="{281A1392-0266-F247-B6AD-6B8B6769CFBE}" sibTransId="{61598C17-F129-4D41-95F8-178E72A88DA1}"/>
    <dgm:cxn modelId="{F44E7724-0A73-834C-8520-5E01F37DB3CE}" type="presOf" srcId="{FA7B3041-53FE-EC41-8654-F2467CB8FE8C}" destId="{9EF69B3B-0314-9F49-8FF6-7E01885BDB93}" srcOrd="0" destOrd="1" presId="urn:microsoft.com/office/officeart/2005/8/layout/vList5"/>
    <dgm:cxn modelId="{00275C79-1A79-784F-96D3-9AD45546362C}" type="presOf" srcId="{67B18535-76F0-5746-86E6-076CC095CC75}" destId="{DF668AAF-9A89-AA49-8AAC-9E9B7F16FB55}" srcOrd="0" destOrd="0" presId="urn:microsoft.com/office/officeart/2005/8/layout/vList5"/>
    <dgm:cxn modelId="{A4CF748D-A516-4344-AE42-A77A85EAE592}" srcId="{9EE63032-C7E4-F54D-A778-B6BAB322C9B5}" destId="{7C3903E0-8B01-A445-B496-B5FA95AE2F1C}" srcOrd="0" destOrd="0" parTransId="{7887D2FC-30FF-B741-A20E-8B06325ADB97}" sibTransId="{05A05649-5373-7345-9ABB-244CE213D005}"/>
    <dgm:cxn modelId="{2F7F599E-CE45-0943-949A-F16619603B14}" type="presOf" srcId="{0CAA2915-9461-4F45-AE25-2B146915A188}" destId="{F95CF9F0-3BE3-2543-BEDE-702D97AE5CF5}" srcOrd="0" destOrd="0" presId="urn:microsoft.com/office/officeart/2005/8/layout/vList5"/>
    <dgm:cxn modelId="{354BC0D6-EEEB-2C40-9F4D-15AFF8B86F12}" type="presOf" srcId="{7C3903E0-8B01-A445-B496-B5FA95AE2F1C}" destId="{9A6EB24A-A56B-F448-9E32-7EC90EE3B9C8}" srcOrd="0" destOrd="0" presId="urn:microsoft.com/office/officeart/2005/8/layout/vList5"/>
    <dgm:cxn modelId="{5B5552F0-A654-AD44-9383-3D587B07A8D8}" type="presOf" srcId="{9EE63032-C7E4-F54D-A778-B6BAB322C9B5}" destId="{43D2ACB6-6DC9-CE41-94C4-DE3A19965D79}" srcOrd="0" destOrd="0" presId="urn:microsoft.com/office/officeart/2005/8/layout/vList5"/>
    <dgm:cxn modelId="{A71136A0-C0AC-074A-A445-1419AD8F06DD}" type="presOf" srcId="{D02162C2-B0EC-A945-9F93-04CBCF5B765E}" destId="{7416A371-9308-8043-BB4C-8D5F0F8B6573}" srcOrd="0" destOrd="0" presId="urn:microsoft.com/office/officeart/2005/8/layout/vList5"/>
    <dgm:cxn modelId="{C282BF8A-880A-5947-A3B0-E46BA698EBBA}" srcId="{D02162C2-B0EC-A945-9F93-04CBCF5B765E}" destId="{5F0925BE-71C3-C849-9187-310AD7560039}" srcOrd="0" destOrd="0" parTransId="{6D8F04F0-BDDA-A647-8182-9CC6D00D6B8A}" sibTransId="{86D25450-EAB2-2049-901A-06240E582457}"/>
    <dgm:cxn modelId="{B869D3B6-FC43-8348-96E1-1EC2C32A5A4A}" type="presOf" srcId="{CCF9301A-DEE7-914A-9691-E73EBF03C985}" destId="{9EF69B3B-0314-9F49-8FF6-7E01885BDB93}" srcOrd="0" destOrd="0" presId="urn:microsoft.com/office/officeart/2005/8/layout/vList5"/>
    <dgm:cxn modelId="{4A9EB89A-AAD8-E544-A91B-622ED467A02D}" type="presOf" srcId="{7D5C3D6D-FEB7-2545-9997-198D0DE9AE36}" destId="{DF668AAF-9A89-AA49-8AAC-9E9B7F16FB55}" srcOrd="0" destOrd="1" presId="urn:microsoft.com/office/officeart/2005/8/layout/vList5"/>
    <dgm:cxn modelId="{3B4D269D-DB79-F841-BD5E-E4340B6A283C}" type="presOf" srcId="{3E69B298-5BB3-3A48-AE49-37533B5DEA95}" destId="{DF668AAF-9A89-AA49-8AAC-9E9B7F16FB55}" srcOrd="0" destOrd="2" presId="urn:microsoft.com/office/officeart/2005/8/layout/vList5"/>
    <dgm:cxn modelId="{32C2B71B-F05A-5B4B-A6DF-C836B7C6C73D}" srcId="{D02162C2-B0EC-A945-9F93-04CBCF5B765E}" destId="{6A7BC8E0-57F9-D346-BCC7-784B5B6ADBA3}" srcOrd="2" destOrd="0" parTransId="{A35FF6F4-456F-CF41-8745-E8A2CF4B2213}" sibTransId="{1608E7C8-D99A-F549-B27A-12292B600FB5}"/>
    <dgm:cxn modelId="{81099E1D-7541-AC47-8E2D-DD5DCAB88B19}" type="presParOf" srcId="{43D2ACB6-6DC9-CE41-94C4-DE3A19965D79}" destId="{E481BFF9-B7C8-FB49-8741-036B133544FE}" srcOrd="0" destOrd="0" presId="urn:microsoft.com/office/officeart/2005/8/layout/vList5"/>
    <dgm:cxn modelId="{F83EBAE0-6970-6E4F-9CA6-7A44560B6CFF}" type="presParOf" srcId="{E481BFF9-B7C8-FB49-8741-036B133544FE}" destId="{9A6EB24A-A56B-F448-9E32-7EC90EE3B9C8}" srcOrd="0" destOrd="0" presId="urn:microsoft.com/office/officeart/2005/8/layout/vList5"/>
    <dgm:cxn modelId="{101D98EB-52C2-104A-93A0-C0BF03E1BA93}" type="presParOf" srcId="{E481BFF9-B7C8-FB49-8741-036B133544FE}" destId="{9EF69B3B-0314-9F49-8FF6-7E01885BDB93}" srcOrd="1" destOrd="0" presId="urn:microsoft.com/office/officeart/2005/8/layout/vList5"/>
    <dgm:cxn modelId="{AC2E3381-F422-D549-AAC3-F49DBCDF342B}" type="presParOf" srcId="{43D2ACB6-6DC9-CE41-94C4-DE3A19965D79}" destId="{F9D67505-3D92-4E46-9ED3-D7B1490B1A44}" srcOrd="1" destOrd="0" presId="urn:microsoft.com/office/officeart/2005/8/layout/vList5"/>
    <dgm:cxn modelId="{6344DBDF-31F5-DA4A-935F-299F6B17D4AA}" type="presParOf" srcId="{43D2ACB6-6DC9-CE41-94C4-DE3A19965D79}" destId="{2A187144-205E-364D-B077-ECDD8276EA48}" srcOrd="2" destOrd="0" presId="urn:microsoft.com/office/officeart/2005/8/layout/vList5"/>
    <dgm:cxn modelId="{A3CF91D7-45C6-9646-8701-2375980B6F62}" type="presParOf" srcId="{2A187144-205E-364D-B077-ECDD8276EA48}" destId="{7416A371-9308-8043-BB4C-8D5F0F8B6573}" srcOrd="0" destOrd="0" presId="urn:microsoft.com/office/officeart/2005/8/layout/vList5"/>
    <dgm:cxn modelId="{75F82914-2ACB-4E48-B06D-DAC2528B4D6F}" type="presParOf" srcId="{2A187144-205E-364D-B077-ECDD8276EA48}" destId="{58BDB931-904B-9647-84DB-4FBB5A182342}" srcOrd="1" destOrd="0" presId="urn:microsoft.com/office/officeart/2005/8/layout/vList5"/>
    <dgm:cxn modelId="{993F3428-6239-7A47-AF78-6041CDD43BC5}" type="presParOf" srcId="{43D2ACB6-6DC9-CE41-94C4-DE3A19965D79}" destId="{48985853-494B-C14E-ADC9-7F240481F804}" srcOrd="3" destOrd="0" presId="urn:microsoft.com/office/officeart/2005/8/layout/vList5"/>
    <dgm:cxn modelId="{BCE1032E-B1CF-BD4E-A8C2-D8CF8418288D}" type="presParOf" srcId="{43D2ACB6-6DC9-CE41-94C4-DE3A19965D79}" destId="{E1D799F8-DE1A-CF42-ADB9-8538B37CC6D5}" srcOrd="4" destOrd="0" presId="urn:microsoft.com/office/officeart/2005/8/layout/vList5"/>
    <dgm:cxn modelId="{5D11A551-D93A-5B49-8861-C789B27AD434}" type="presParOf" srcId="{E1D799F8-DE1A-CF42-ADB9-8538B37CC6D5}" destId="{F95CF9F0-3BE3-2543-BEDE-702D97AE5CF5}" srcOrd="0" destOrd="0" presId="urn:microsoft.com/office/officeart/2005/8/layout/vList5"/>
    <dgm:cxn modelId="{2131FEEC-3469-1743-AEB0-70ED215429A6}" type="presParOf" srcId="{E1D799F8-DE1A-CF42-ADB9-8538B37CC6D5}" destId="{DF668AAF-9A89-AA49-8AAC-9E9B7F16FB55}" srcOrd="1" destOrd="0" presId="urn:microsoft.com/office/officeart/2005/8/layout/vList5"/>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B5856F-6B76-CE4E-A647-0085C3A44EBE}">
      <dsp:nvSpPr>
        <dsp:cNvPr id="0" name=""/>
        <dsp:cNvSpPr/>
      </dsp:nvSpPr>
      <dsp:spPr>
        <a:xfrm>
          <a:off x="4200485" y="2447527"/>
          <a:ext cx="3076554" cy="3076554"/>
        </a:xfrm>
        <a:prstGeom prst="gear9">
          <a:avLst/>
        </a:prstGeom>
        <a:gradFill flip="none" rotWithShape="1">
          <a:gsLst>
            <a:gs pos="35000">
              <a:schemeClr val="accent5">
                <a:lumMod val="75000"/>
              </a:schemeClr>
            </a:gs>
            <a:gs pos="100000">
              <a:srgbClr val="FFFFFF"/>
            </a:gs>
          </a:gsLst>
          <a:path path="circle">
            <a:fillToRect l="50000" t="50000" r="50000" b="50000"/>
          </a:path>
          <a:tileRect/>
        </a:gradFill>
        <a:ln>
          <a:solidFill>
            <a:schemeClr val="lt1">
              <a:hueOff val="0"/>
              <a:satOff val="0"/>
              <a:lumOff val="0"/>
            </a:schemeClr>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sz="1900" kern="1200" dirty="0" smtClean="0"/>
            <a:t>Resource pooling</a:t>
          </a:r>
          <a:endParaRPr lang="en-US" sz="1900" kern="1200" dirty="0"/>
        </a:p>
      </dsp:txBody>
      <dsp:txXfrm>
        <a:off x="4819009" y="3168195"/>
        <a:ext cx="1839506" cy="1581412"/>
      </dsp:txXfrm>
    </dsp:sp>
    <dsp:sp modelId="{E46F99B8-7033-164D-B1F5-7E1799C87298}">
      <dsp:nvSpPr>
        <dsp:cNvPr id="0" name=""/>
        <dsp:cNvSpPr/>
      </dsp:nvSpPr>
      <dsp:spPr>
        <a:xfrm>
          <a:off x="4438848" y="4231594"/>
          <a:ext cx="4078034" cy="1174684"/>
        </a:xfrm>
        <a:prstGeom prst="roundRect">
          <a:avLst>
            <a:gd name="adj" fmla="val 10000"/>
          </a:avLst>
        </a:prstGeom>
        <a:noFill/>
        <a:ln w="9525" cap="flat" cmpd="sng" algn="ctr">
          <a:solidFill>
            <a:schemeClr val="accent3">
              <a:shade val="5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t>Multi-tenancy</a:t>
          </a:r>
          <a:endParaRPr lang="en-US" sz="2000" kern="1200" dirty="0"/>
        </a:p>
        <a:p>
          <a:pPr marL="228600" lvl="1" indent="-228600" algn="l" defTabSz="889000">
            <a:lnSpc>
              <a:spcPct val="90000"/>
            </a:lnSpc>
            <a:spcBef>
              <a:spcPct val="0"/>
            </a:spcBef>
            <a:spcAft>
              <a:spcPct val="15000"/>
            </a:spcAft>
            <a:buChar char="••"/>
          </a:pPr>
          <a:r>
            <a:rPr lang="en-US" sz="2000" kern="1200" dirty="0" smtClean="0"/>
            <a:t>Resource utilization</a:t>
          </a:r>
          <a:endParaRPr lang="en-US" sz="2000" kern="1200" dirty="0"/>
        </a:p>
        <a:p>
          <a:pPr marL="228600" lvl="1" indent="-228600" algn="l" defTabSz="889000">
            <a:lnSpc>
              <a:spcPct val="90000"/>
            </a:lnSpc>
            <a:spcBef>
              <a:spcPct val="0"/>
            </a:spcBef>
            <a:spcAft>
              <a:spcPct val="15000"/>
            </a:spcAft>
            <a:buChar char="••"/>
          </a:pPr>
          <a:r>
            <a:rPr lang="en-US" sz="2000" kern="1200" dirty="0" smtClean="0"/>
            <a:t>Shared, virtual infrastructure</a:t>
          </a:r>
          <a:endParaRPr lang="en-US" sz="2000" kern="1200" dirty="0"/>
        </a:p>
        <a:p>
          <a:pPr marL="228600" lvl="1" indent="-228600" algn="l" defTabSz="889000">
            <a:lnSpc>
              <a:spcPct val="90000"/>
            </a:lnSpc>
            <a:spcBef>
              <a:spcPct val="0"/>
            </a:spcBef>
            <a:spcAft>
              <a:spcPct val="15000"/>
            </a:spcAft>
            <a:buChar char="••"/>
          </a:pPr>
          <a:r>
            <a:rPr lang="en-US" sz="2000" kern="1200" dirty="0" smtClean="0"/>
            <a:t>Interoperability</a:t>
          </a:r>
          <a:endParaRPr lang="en-US" sz="2000" kern="1200" dirty="0"/>
        </a:p>
      </dsp:txBody>
      <dsp:txXfrm>
        <a:off x="4473253" y="4265999"/>
        <a:ext cx="4009224" cy="1105874"/>
      </dsp:txXfrm>
    </dsp:sp>
    <dsp:sp modelId="{17CF7D4C-8E8F-2D46-9FB1-80904ABD1FC6}">
      <dsp:nvSpPr>
        <dsp:cNvPr id="0" name=""/>
        <dsp:cNvSpPr/>
      </dsp:nvSpPr>
      <dsp:spPr>
        <a:xfrm>
          <a:off x="2472821" y="1749272"/>
          <a:ext cx="2237494" cy="2237494"/>
        </a:xfrm>
        <a:prstGeom prst="gear6">
          <a:avLst/>
        </a:prstGeom>
        <a:gradFill flip="none" rotWithShape="1">
          <a:gsLst>
            <a:gs pos="35000">
              <a:schemeClr val="accent5">
                <a:lumMod val="75000"/>
              </a:schemeClr>
            </a:gs>
            <a:gs pos="100000">
              <a:srgbClr val="FFFFFF"/>
            </a:gs>
          </a:gsLst>
          <a:path path="circle">
            <a:fillToRect l="50000" t="50000" r="50000" b="50000"/>
          </a:path>
          <a:tileRect/>
        </a:gradFill>
        <a:ln>
          <a:solidFill>
            <a:schemeClr val="lt1">
              <a:hueOff val="0"/>
              <a:satOff val="0"/>
              <a:lumOff val="0"/>
            </a:schemeClr>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sz="1900" kern="1200" dirty="0" smtClean="0"/>
            <a:t>On-demand self-service</a:t>
          </a:r>
          <a:endParaRPr lang="en-US" sz="1900" kern="1200" dirty="0"/>
        </a:p>
      </dsp:txBody>
      <dsp:txXfrm>
        <a:off x="3036117" y="2315972"/>
        <a:ext cx="1110902" cy="1104094"/>
      </dsp:txXfrm>
    </dsp:sp>
    <dsp:sp modelId="{7686BD61-AFA9-544B-80D2-AE289FE1E309}">
      <dsp:nvSpPr>
        <dsp:cNvPr id="0" name=""/>
        <dsp:cNvSpPr/>
      </dsp:nvSpPr>
      <dsp:spPr>
        <a:xfrm>
          <a:off x="0" y="3520464"/>
          <a:ext cx="3839534" cy="1174684"/>
        </a:xfrm>
        <a:prstGeom prst="roundRect">
          <a:avLst>
            <a:gd name="adj" fmla="val 10000"/>
          </a:avLst>
        </a:prstGeom>
        <a:noFill/>
        <a:ln w="9525" cap="flat" cmpd="sng" algn="ctr">
          <a:solidFill>
            <a:schemeClr val="accent3">
              <a:shade val="50000"/>
              <a:hueOff val="178371"/>
              <a:satOff val="-2846"/>
              <a:lumOff val="2740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t>Flexible workload assignment</a:t>
          </a:r>
          <a:endParaRPr lang="en-US" sz="2000" kern="1200" dirty="0"/>
        </a:p>
        <a:p>
          <a:pPr marL="228600" lvl="1" indent="-228600" algn="l" defTabSz="889000">
            <a:lnSpc>
              <a:spcPct val="90000"/>
            </a:lnSpc>
            <a:spcBef>
              <a:spcPct val="0"/>
            </a:spcBef>
            <a:spcAft>
              <a:spcPct val="15000"/>
            </a:spcAft>
            <a:buChar char="••"/>
          </a:pPr>
          <a:r>
            <a:rPr lang="en-US" sz="2000" kern="1200" dirty="0" smtClean="0"/>
            <a:t>Standard service offerings</a:t>
          </a:r>
          <a:endParaRPr lang="en-US" sz="2000" kern="1200" dirty="0"/>
        </a:p>
        <a:p>
          <a:pPr marL="228600" lvl="1" indent="-228600" algn="l" defTabSz="889000">
            <a:lnSpc>
              <a:spcPct val="90000"/>
            </a:lnSpc>
            <a:spcBef>
              <a:spcPct val="0"/>
            </a:spcBef>
            <a:spcAft>
              <a:spcPct val="15000"/>
            </a:spcAft>
            <a:buChar char="••"/>
          </a:pPr>
          <a:r>
            <a:rPr lang="en-US" sz="2000" kern="1200" dirty="0" smtClean="0"/>
            <a:t>Quick startup and automation</a:t>
          </a:r>
          <a:endParaRPr lang="en-US" sz="2000" kern="1200" dirty="0"/>
        </a:p>
      </dsp:txBody>
      <dsp:txXfrm>
        <a:off x="34405" y="3554869"/>
        <a:ext cx="3770724" cy="1105874"/>
      </dsp:txXfrm>
    </dsp:sp>
    <dsp:sp modelId="{2DB3BA5C-008E-7441-B0D1-96317CB468D7}">
      <dsp:nvSpPr>
        <dsp:cNvPr id="0" name=""/>
        <dsp:cNvSpPr/>
      </dsp:nvSpPr>
      <dsp:spPr>
        <a:xfrm rot="20700000">
          <a:off x="3803418" y="261469"/>
          <a:ext cx="2192287" cy="2192287"/>
        </a:xfrm>
        <a:prstGeom prst="gear6">
          <a:avLst/>
        </a:prstGeom>
        <a:gradFill flip="none" rotWithShape="1">
          <a:gsLst>
            <a:gs pos="35000">
              <a:schemeClr val="accent5">
                <a:lumMod val="75000"/>
              </a:schemeClr>
            </a:gs>
            <a:gs pos="100000">
              <a:srgbClr val="FFFFFF"/>
            </a:gs>
          </a:gsLst>
          <a:path path="circle">
            <a:fillToRect l="50000" t="50000" r="50000" b="50000"/>
          </a:path>
          <a:tileRect/>
        </a:gradFill>
        <a:ln>
          <a:solidFill>
            <a:schemeClr val="lt1">
              <a:hueOff val="0"/>
              <a:satOff val="0"/>
              <a:lumOff val="0"/>
            </a:schemeClr>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sz="1900" kern="1200" dirty="0" smtClean="0"/>
            <a:t>Rapid Elasticity</a:t>
          </a:r>
          <a:endParaRPr lang="en-US" sz="1900" kern="1200" dirty="0"/>
        </a:p>
      </dsp:txBody>
      <dsp:txXfrm rot="-20700000">
        <a:off x="4284251" y="742302"/>
        <a:ext cx="1230621" cy="1230621"/>
      </dsp:txXfrm>
    </dsp:sp>
    <dsp:sp modelId="{EBABBA68-A4A9-E747-B8A2-8C483D5DF175}">
      <dsp:nvSpPr>
        <dsp:cNvPr id="0" name=""/>
        <dsp:cNvSpPr/>
      </dsp:nvSpPr>
      <dsp:spPr>
        <a:xfrm>
          <a:off x="5652529" y="0"/>
          <a:ext cx="2915135" cy="1612618"/>
        </a:xfrm>
        <a:prstGeom prst="roundRect">
          <a:avLst>
            <a:gd name="adj" fmla="val 10000"/>
          </a:avLst>
        </a:prstGeom>
        <a:noFill/>
        <a:ln w="9525" cap="flat" cmpd="sng" algn="ctr">
          <a:solidFill>
            <a:schemeClr val="accent3">
              <a:shade val="50000"/>
              <a:hueOff val="178371"/>
              <a:satOff val="-2846"/>
              <a:lumOff val="2740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t>Stateless services</a:t>
          </a:r>
          <a:endParaRPr lang="en-US" sz="2000" kern="1200" dirty="0"/>
        </a:p>
        <a:p>
          <a:pPr marL="228600" lvl="1" indent="-228600" algn="l" defTabSz="889000">
            <a:lnSpc>
              <a:spcPct val="90000"/>
            </a:lnSpc>
            <a:spcBef>
              <a:spcPct val="0"/>
            </a:spcBef>
            <a:spcAft>
              <a:spcPct val="15000"/>
            </a:spcAft>
            <a:buChar char="••"/>
          </a:pPr>
          <a:r>
            <a:rPr lang="en-US" sz="2000" kern="1200" dirty="0" smtClean="0"/>
            <a:t>Rapid provisioning</a:t>
          </a:r>
          <a:endParaRPr lang="en-US" sz="2000" kern="1200" dirty="0"/>
        </a:p>
        <a:p>
          <a:pPr marL="228600" lvl="1" indent="-228600" algn="l" defTabSz="889000">
            <a:lnSpc>
              <a:spcPct val="90000"/>
            </a:lnSpc>
            <a:spcBef>
              <a:spcPct val="0"/>
            </a:spcBef>
            <a:spcAft>
              <a:spcPct val="15000"/>
            </a:spcAft>
            <a:buChar char="••"/>
          </a:pPr>
          <a:r>
            <a:rPr lang="en-US" sz="2000" kern="1200" dirty="0" smtClean="0"/>
            <a:t>Flexible topology</a:t>
          </a:r>
          <a:endParaRPr lang="en-US" sz="2000" kern="1200" dirty="0"/>
        </a:p>
        <a:p>
          <a:pPr marL="228600" lvl="1" indent="-228600" algn="l" defTabSz="889000">
            <a:lnSpc>
              <a:spcPct val="90000"/>
            </a:lnSpc>
            <a:spcBef>
              <a:spcPct val="0"/>
            </a:spcBef>
            <a:spcAft>
              <a:spcPct val="15000"/>
            </a:spcAft>
            <a:buChar char="••"/>
          </a:pPr>
          <a:r>
            <a:rPr lang="en-US" sz="2000" kern="1200" dirty="0" smtClean="0"/>
            <a:t>High Quality of Service</a:t>
          </a:r>
          <a:endParaRPr lang="en-US" sz="2000" kern="1200" dirty="0"/>
        </a:p>
      </dsp:txBody>
      <dsp:txXfrm>
        <a:off x="5699761" y="47232"/>
        <a:ext cx="2820671" cy="1518154"/>
      </dsp:txXfrm>
    </dsp:sp>
    <dsp:sp modelId="{C887D55A-978C-6941-A133-FBF40DC85D7A}">
      <dsp:nvSpPr>
        <dsp:cNvPr id="0" name=""/>
        <dsp:cNvSpPr/>
      </dsp:nvSpPr>
      <dsp:spPr>
        <a:xfrm>
          <a:off x="4231034" y="1635445"/>
          <a:ext cx="3937989" cy="3937989"/>
        </a:xfrm>
        <a:prstGeom prst="circularArrow">
          <a:avLst>
            <a:gd name="adj1" fmla="val 4688"/>
            <a:gd name="adj2" fmla="val 299029"/>
            <a:gd name="adj3" fmla="val 2541849"/>
            <a:gd name="adj4" fmla="val 15807019"/>
            <a:gd name="adj5" fmla="val 5469"/>
          </a:avLst>
        </a:prstGeom>
        <a:solidFill>
          <a:schemeClr val="accent5">
            <a:lumMod val="60000"/>
            <a:lumOff val="4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EBDD19AB-F258-8F4E-BC29-144035CDE6D4}">
      <dsp:nvSpPr>
        <dsp:cNvPr id="0" name=""/>
        <dsp:cNvSpPr/>
      </dsp:nvSpPr>
      <dsp:spPr>
        <a:xfrm>
          <a:off x="2061437" y="1006173"/>
          <a:ext cx="2861195" cy="2861195"/>
        </a:xfrm>
        <a:prstGeom prst="leftCircularArrow">
          <a:avLst>
            <a:gd name="adj1" fmla="val 6452"/>
            <a:gd name="adj2" fmla="val 429999"/>
            <a:gd name="adj3" fmla="val 10489124"/>
            <a:gd name="adj4" fmla="val 14837806"/>
            <a:gd name="adj5" fmla="val 7527"/>
          </a:avLst>
        </a:prstGeom>
        <a:solidFill>
          <a:schemeClr val="accent5">
            <a:lumMod val="60000"/>
            <a:lumOff val="4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966A0A69-3020-764A-AC9A-32FF59C0EBE9}">
      <dsp:nvSpPr>
        <dsp:cNvPr id="0" name=""/>
        <dsp:cNvSpPr/>
      </dsp:nvSpPr>
      <dsp:spPr>
        <a:xfrm>
          <a:off x="3360860" y="-396870"/>
          <a:ext cx="3084944" cy="3084944"/>
        </a:xfrm>
        <a:prstGeom prst="circularArrow">
          <a:avLst>
            <a:gd name="adj1" fmla="val 5984"/>
            <a:gd name="adj2" fmla="val 394124"/>
            <a:gd name="adj3" fmla="val 13313824"/>
            <a:gd name="adj4" fmla="val 10508221"/>
            <a:gd name="adj5" fmla="val 6981"/>
          </a:avLst>
        </a:prstGeom>
        <a:solidFill>
          <a:schemeClr val="accent5">
            <a:lumMod val="60000"/>
            <a:lumOff val="4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DCC54F-6982-5548-8A9A-2E0BDBF30C18}">
      <dsp:nvSpPr>
        <dsp:cNvPr id="0" name=""/>
        <dsp:cNvSpPr/>
      </dsp:nvSpPr>
      <dsp:spPr>
        <a:xfrm>
          <a:off x="5075892" y="3237077"/>
          <a:ext cx="3893331" cy="1583664"/>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171450" lvl="1" indent="-171450" algn="r" defTabSz="711200" rtl="0">
            <a:lnSpc>
              <a:spcPct val="90000"/>
            </a:lnSpc>
            <a:spcBef>
              <a:spcPct val="0"/>
            </a:spcBef>
            <a:spcAft>
              <a:spcPct val="15000"/>
            </a:spcAft>
            <a:buChar char="••"/>
          </a:pPr>
          <a:r>
            <a:rPr lang="en-US" sz="1600" b="1" kern="1200" dirty="0" smtClean="0"/>
            <a:t>Resource monitoring</a:t>
          </a:r>
          <a:endParaRPr lang="en-US" sz="1600" kern="1200" dirty="0"/>
        </a:p>
        <a:p>
          <a:pPr marL="171450" lvl="1" indent="-171450" algn="r" defTabSz="711200">
            <a:lnSpc>
              <a:spcPct val="90000"/>
            </a:lnSpc>
            <a:spcBef>
              <a:spcPct val="0"/>
            </a:spcBef>
            <a:spcAft>
              <a:spcPct val="15000"/>
            </a:spcAft>
            <a:buChar char="••"/>
          </a:pPr>
          <a:r>
            <a:rPr lang="en-US" sz="1600" b="1" kern="1200" dirty="0" smtClean="0"/>
            <a:t>Resource management</a:t>
          </a:r>
        </a:p>
        <a:p>
          <a:pPr marL="171450" lvl="1" indent="-171450" algn="r" defTabSz="711200">
            <a:lnSpc>
              <a:spcPct val="90000"/>
            </a:lnSpc>
            <a:spcBef>
              <a:spcPct val="0"/>
            </a:spcBef>
            <a:spcAft>
              <a:spcPct val="15000"/>
            </a:spcAft>
            <a:buChar char="••"/>
          </a:pPr>
          <a:r>
            <a:rPr lang="en-US" sz="1600" b="1" kern="1200" dirty="0" smtClean="0"/>
            <a:t>Performance management</a:t>
          </a:r>
        </a:p>
        <a:p>
          <a:pPr marL="171450" lvl="1" indent="-171450" algn="r" defTabSz="711200">
            <a:lnSpc>
              <a:spcPct val="90000"/>
            </a:lnSpc>
            <a:spcBef>
              <a:spcPct val="0"/>
            </a:spcBef>
            <a:spcAft>
              <a:spcPct val="15000"/>
            </a:spcAft>
            <a:buChar char="••"/>
          </a:pPr>
          <a:r>
            <a:rPr lang="en-US" sz="1600" b="1" kern="1200" dirty="0" smtClean="0"/>
            <a:t>Traffic orchestration</a:t>
          </a:r>
        </a:p>
      </dsp:txBody>
      <dsp:txXfrm>
        <a:off x="6278679" y="3667781"/>
        <a:ext cx="2655755" cy="1118172"/>
      </dsp:txXfrm>
    </dsp:sp>
    <dsp:sp modelId="{80B1972C-8150-6C43-89EB-AF2BB90ECE49}">
      <dsp:nvSpPr>
        <dsp:cNvPr id="0" name=""/>
        <dsp:cNvSpPr/>
      </dsp:nvSpPr>
      <dsp:spPr>
        <a:xfrm>
          <a:off x="788918" y="3183458"/>
          <a:ext cx="3893331" cy="1658444"/>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171450" lvl="1" indent="-171450" algn="l" defTabSz="711200" rtl="0">
            <a:lnSpc>
              <a:spcPct val="90000"/>
            </a:lnSpc>
            <a:spcBef>
              <a:spcPct val="0"/>
            </a:spcBef>
            <a:spcAft>
              <a:spcPct val="15000"/>
            </a:spcAft>
            <a:buChar char="••"/>
          </a:pPr>
          <a:r>
            <a:rPr lang="en-US" sz="1600" b="1" kern="1200" dirty="0" smtClean="0"/>
            <a:t>Metering</a:t>
          </a:r>
          <a:endParaRPr lang="en-US" sz="1600" kern="1200" dirty="0"/>
        </a:p>
        <a:p>
          <a:pPr marL="171450" lvl="1" indent="-171450" algn="l" defTabSz="711200">
            <a:lnSpc>
              <a:spcPct val="90000"/>
            </a:lnSpc>
            <a:spcBef>
              <a:spcPct val="0"/>
            </a:spcBef>
            <a:spcAft>
              <a:spcPct val="15000"/>
            </a:spcAft>
            <a:buChar char="••"/>
          </a:pPr>
          <a:r>
            <a:rPr lang="en-US" sz="1600" b="1" kern="1200" dirty="0" smtClean="0"/>
            <a:t>Reporting</a:t>
          </a:r>
        </a:p>
        <a:p>
          <a:pPr marL="171450" lvl="1" indent="-171450" algn="l" defTabSz="711200">
            <a:lnSpc>
              <a:spcPct val="90000"/>
            </a:lnSpc>
            <a:spcBef>
              <a:spcPct val="0"/>
            </a:spcBef>
            <a:spcAft>
              <a:spcPct val="15000"/>
            </a:spcAft>
            <a:buChar char="••"/>
          </a:pPr>
          <a:r>
            <a:rPr lang="en-US" sz="1600" b="1" kern="1200" dirty="0" smtClean="0"/>
            <a:t>Billing</a:t>
          </a:r>
        </a:p>
      </dsp:txBody>
      <dsp:txXfrm>
        <a:off x="825349" y="3634500"/>
        <a:ext cx="2652469" cy="1170971"/>
      </dsp:txXfrm>
    </dsp:sp>
    <dsp:sp modelId="{D2A03BB0-A54A-3340-A7C0-CA7CCF981F6E}">
      <dsp:nvSpPr>
        <dsp:cNvPr id="0" name=""/>
        <dsp:cNvSpPr/>
      </dsp:nvSpPr>
      <dsp:spPr>
        <a:xfrm>
          <a:off x="5095069" y="-73591"/>
          <a:ext cx="3893331" cy="2177340"/>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171450" lvl="1" indent="-171450" algn="r" defTabSz="711200" rtl="0">
            <a:lnSpc>
              <a:spcPct val="90000"/>
            </a:lnSpc>
            <a:spcBef>
              <a:spcPct val="0"/>
            </a:spcBef>
            <a:spcAft>
              <a:spcPct val="15000"/>
            </a:spcAft>
            <a:buChar char="••"/>
          </a:pPr>
          <a:r>
            <a:rPr lang="en-US" sz="1600" b="1" kern="1200" dirty="0" smtClean="0"/>
            <a:t>Service catalogue</a:t>
          </a:r>
          <a:endParaRPr lang="en-US" sz="1600" kern="1200" dirty="0"/>
        </a:p>
        <a:p>
          <a:pPr marL="171450" lvl="1" indent="-171450" algn="r" defTabSz="711200">
            <a:lnSpc>
              <a:spcPct val="90000"/>
            </a:lnSpc>
            <a:spcBef>
              <a:spcPct val="0"/>
            </a:spcBef>
            <a:spcAft>
              <a:spcPct val="15000"/>
            </a:spcAft>
            <a:buChar char="••"/>
          </a:pPr>
          <a:r>
            <a:rPr lang="en-US" sz="1600" b="1" kern="1200" dirty="0" smtClean="0"/>
            <a:t>Service tiers</a:t>
          </a:r>
        </a:p>
        <a:p>
          <a:pPr marL="171450" lvl="1" indent="-171450" algn="r" defTabSz="711200">
            <a:lnSpc>
              <a:spcPct val="90000"/>
            </a:lnSpc>
            <a:spcBef>
              <a:spcPct val="0"/>
            </a:spcBef>
            <a:spcAft>
              <a:spcPct val="15000"/>
            </a:spcAft>
            <a:buChar char="••"/>
          </a:pPr>
          <a:r>
            <a:rPr lang="en-US" sz="1600" b="1" kern="1200" dirty="0" smtClean="0"/>
            <a:t>Demand and capacity management</a:t>
          </a:r>
        </a:p>
        <a:p>
          <a:pPr marL="171450" lvl="1" indent="-171450" algn="r" defTabSz="711200">
            <a:lnSpc>
              <a:spcPct val="90000"/>
            </a:lnSpc>
            <a:spcBef>
              <a:spcPct val="0"/>
            </a:spcBef>
            <a:spcAft>
              <a:spcPct val="15000"/>
            </a:spcAft>
            <a:buChar char="••"/>
          </a:pPr>
          <a:r>
            <a:rPr lang="en-US" sz="1600" b="1" kern="1200" dirty="0" smtClean="0"/>
            <a:t>Lifecycle management</a:t>
          </a:r>
        </a:p>
        <a:p>
          <a:pPr marL="171450" lvl="1" indent="-171450" algn="r" defTabSz="711200">
            <a:lnSpc>
              <a:spcPct val="90000"/>
            </a:lnSpc>
            <a:spcBef>
              <a:spcPct val="0"/>
            </a:spcBef>
            <a:spcAft>
              <a:spcPct val="15000"/>
            </a:spcAft>
            <a:buChar char="••"/>
          </a:pPr>
          <a:r>
            <a:rPr lang="en-US" sz="1600" b="1" kern="1200" dirty="0" smtClean="0"/>
            <a:t>Infrastructure Authority integration</a:t>
          </a:r>
        </a:p>
      </dsp:txBody>
      <dsp:txXfrm>
        <a:off x="6310897" y="-25762"/>
        <a:ext cx="2629673" cy="1537347"/>
      </dsp:txXfrm>
    </dsp:sp>
    <dsp:sp modelId="{FE9D1DB6-9EA2-B143-9ABE-32CFA82A535A}">
      <dsp:nvSpPr>
        <dsp:cNvPr id="0" name=""/>
        <dsp:cNvSpPr/>
      </dsp:nvSpPr>
      <dsp:spPr>
        <a:xfrm>
          <a:off x="788918" y="-8149"/>
          <a:ext cx="3893331" cy="2046455"/>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171450" lvl="1" indent="-171450" algn="l" defTabSz="711200" rtl="0">
            <a:lnSpc>
              <a:spcPct val="90000"/>
            </a:lnSpc>
            <a:spcBef>
              <a:spcPct val="0"/>
            </a:spcBef>
            <a:spcAft>
              <a:spcPct val="15000"/>
            </a:spcAft>
            <a:buChar char="••"/>
          </a:pPr>
          <a:r>
            <a:rPr lang="en-US" sz="1600" b="1" kern="1200" dirty="0" smtClean="0"/>
            <a:t>Self service configuration</a:t>
          </a:r>
          <a:endParaRPr lang="en-US" sz="1600" b="1" kern="1200" dirty="0"/>
        </a:p>
        <a:p>
          <a:pPr marL="171450" lvl="1" indent="-171450" algn="l" defTabSz="711200" rtl="0">
            <a:lnSpc>
              <a:spcPct val="90000"/>
            </a:lnSpc>
            <a:spcBef>
              <a:spcPct val="0"/>
            </a:spcBef>
            <a:spcAft>
              <a:spcPct val="15000"/>
            </a:spcAft>
            <a:buChar char="••"/>
          </a:pPr>
          <a:r>
            <a:rPr lang="en-US" sz="1600" b="1" kern="1200" dirty="0" smtClean="0"/>
            <a:t>Automated provisioning</a:t>
          </a:r>
          <a:endParaRPr lang="en-US" sz="1600" b="1" kern="1200" dirty="0"/>
        </a:p>
        <a:p>
          <a:pPr marL="171450" lvl="1" indent="-171450" algn="l" defTabSz="711200" rtl="0">
            <a:lnSpc>
              <a:spcPct val="90000"/>
            </a:lnSpc>
            <a:spcBef>
              <a:spcPct val="0"/>
            </a:spcBef>
            <a:spcAft>
              <a:spcPct val="15000"/>
            </a:spcAft>
            <a:buChar char="••"/>
          </a:pPr>
          <a:r>
            <a:rPr lang="en-US" sz="1600" b="1" kern="1200" dirty="0" smtClean="0"/>
            <a:t>Policy configuration</a:t>
          </a:r>
          <a:endParaRPr lang="en-US" sz="1600" b="1" kern="1200" dirty="0"/>
        </a:p>
        <a:p>
          <a:pPr marL="171450" lvl="1" indent="-171450" algn="l" defTabSz="711200" rtl="0">
            <a:lnSpc>
              <a:spcPct val="90000"/>
            </a:lnSpc>
            <a:spcBef>
              <a:spcPct val="0"/>
            </a:spcBef>
            <a:spcAft>
              <a:spcPct val="15000"/>
            </a:spcAft>
            <a:buChar char="••"/>
          </a:pPr>
          <a:r>
            <a:rPr lang="en-US" sz="1600" b="1" kern="1200" dirty="0" smtClean="0"/>
            <a:t>Process automation</a:t>
          </a:r>
          <a:endParaRPr lang="en-US" sz="1600" b="1" kern="1200" dirty="0"/>
        </a:p>
      </dsp:txBody>
      <dsp:txXfrm>
        <a:off x="833872" y="36805"/>
        <a:ext cx="2635423" cy="1444933"/>
      </dsp:txXfrm>
    </dsp:sp>
    <dsp:sp modelId="{221A060F-BFBF-3D41-9B2A-0EA3D1ACAEA2}">
      <dsp:nvSpPr>
        <dsp:cNvPr id="0" name=""/>
        <dsp:cNvSpPr/>
      </dsp:nvSpPr>
      <dsp:spPr>
        <a:xfrm>
          <a:off x="2364266" y="447867"/>
          <a:ext cx="2409861" cy="2039045"/>
        </a:xfrm>
        <a:prstGeom prst="pieWedg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rtl="0">
            <a:lnSpc>
              <a:spcPct val="90000"/>
            </a:lnSpc>
            <a:spcBef>
              <a:spcPct val="0"/>
            </a:spcBef>
            <a:spcAft>
              <a:spcPct val="35000"/>
            </a:spcAft>
          </a:pPr>
          <a:r>
            <a:rPr lang="en-US" sz="1800" b="0" kern="1200" dirty="0" err="1" smtClean="0">
              <a:solidFill>
                <a:srgbClr val="000000"/>
              </a:solidFill>
            </a:rPr>
            <a:t>Dev</a:t>
          </a:r>
          <a:r>
            <a:rPr lang="en-US" sz="1800" b="0" kern="1200" dirty="0" smtClean="0">
              <a:solidFill>
                <a:srgbClr val="000000"/>
              </a:solidFill>
            </a:rPr>
            <a:t> Ops Tooling</a:t>
          </a:r>
          <a:endParaRPr lang="en-US" sz="1800" b="0" kern="1200" dirty="0">
            <a:solidFill>
              <a:srgbClr val="000000"/>
            </a:solidFill>
          </a:endParaRPr>
        </a:p>
      </dsp:txBody>
      <dsp:txXfrm>
        <a:off x="3070098" y="1045089"/>
        <a:ext cx="1704029" cy="1441823"/>
      </dsp:txXfrm>
    </dsp:sp>
    <dsp:sp modelId="{ECEE9A90-D041-C341-9417-C6FCF2DA84E0}">
      <dsp:nvSpPr>
        <dsp:cNvPr id="0" name=""/>
        <dsp:cNvSpPr/>
      </dsp:nvSpPr>
      <dsp:spPr>
        <a:xfrm rot="5400000">
          <a:off x="4946967" y="285330"/>
          <a:ext cx="2039045" cy="2364120"/>
        </a:xfrm>
        <a:prstGeom prst="pieWedg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rtl="0">
            <a:lnSpc>
              <a:spcPct val="90000"/>
            </a:lnSpc>
            <a:spcBef>
              <a:spcPct val="0"/>
            </a:spcBef>
            <a:spcAft>
              <a:spcPct val="35000"/>
            </a:spcAft>
          </a:pPr>
          <a:r>
            <a:rPr lang="en-US" sz="1800" kern="1200" dirty="0" smtClean="0">
              <a:solidFill>
                <a:srgbClr val="000000"/>
              </a:solidFill>
            </a:rPr>
            <a:t>Automated Governance</a:t>
          </a:r>
          <a:endParaRPr lang="en-US" sz="1800" kern="1200" dirty="0">
            <a:solidFill>
              <a:srgbClr val="000000"/>
            </a:solidFill>
          </a:endParaRPr>
        </a:p>
      </dsp:txBody>
      <dsp:txXfrm rot="-5400000">
        <a:off x="4784430" y="1045090"/>
        <a:ext cx="1671685" cy="1441823"/>
      </dsp:txXfrm>
    </dsp:sp>
    <dsp:sp modelId="{CD810299-4749-804F-B095-08F6054940A1}">
      <dsp:nvSpPr>
        <dsp:cNvPr id="0" name=""/>
        <dsp:cNvSpPr/>
      </dsp:nvSpPr>
      <dsp:spPr>
        <a:xfrm rot="10800000">
          <a:off x="4772806" y="2503499"/>
          <a:ext cx="2327949" cy="2039045"/>
        </a:xfrm>
        <a:prstGeom prst="pieWedg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rtl="0">
            <a:lnSpc>
              <a:spcPct val="90000"/>
            </a:lnSpc>
            <a:spcBef>
              <a:spcPct val="0"/>
            </a:spcBef>
            <a:spcAft>
              <a:spcPct val="35000"/>
            </a:spcAft>
          </a:pPr>
          <a:r>
            <a:rPr lang="en-US" sz="1800" kern="1200" dirty="0" smtClean="0">
              <a:solidFill>
                <a:srgbClr val="000000"/>
              </a:solidFill>
            </a:rPr>
            <a:t>Service Level Management</a:t>
          </a:r>
          <a:endParaRPr lang="en-US" sz="1800" kern="1200" dirty="0">
            <a:solidFill>
              <a:srgbClr val="000000"/>
            </a:solidFill>
          </a:endParaRPr>
        </a:p>
      </dsp:txBody>
      <dsp:txXfrm rot="10800000">
        <a:off x="4772806" y="2503499"/>
        <a:ext cx="1646109" cy="1441823"/>
      </dsp:txXfrm>
    </dsp:sp>
    <dsp:sp modelId="{029AD8F1-DEDC-1C42-A0BD-8BBB2FFA0B72}">
      <dsp:nvSpPr>
        <dsp:cNvPr id="0" name=""/>
        <dsp:cNvSpPr/>
      </dsp:nvSpPr>
      <dsp:spPr>
        <a:xfrm rot="16200000">
          <a:off x="2549674" y="2318090"/>
          <a:ext cx="2039045" cy="2409861"/>
        </a:xfrm>
        <a:prstGeom prst="pieWedg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rtl="0">
            <a:lnSpc>
              <a:spcPct val="90000"/>
            </a:lnSpc>
            <a:spcBef>
              <a:spcPct val="0"/>
            </a:spcBef>
            <a:spcAft>
              <a:spcPct val="35000"/>
            </a:spcAft>
          </a:pPr>
          <a:r>
            <a:rPr lang="en-US" sz="1800" kern="1200" dirty="0" smtClean="0">
              <a:solidFill>
                <a:srgbClr val="000000"/>
              </a:solidFill>
            </a:rPr>
            <a:t>Consumption based Funding</a:t>
          </a:r>
          <a:endParaRPr lang="en-US" sz="1800" kern="1200" dirty="0">
            <a:solidFill>
              <a:srgbClr val="000000"/>
            </a:solidFill>
          </a:endParaRPr>
        </a:p>
      </dsp:txBody>
      <dsp:txXfrm rot="5400000">
        <a:off x="3070098" y="2503498"/>
        <a:ext cx="1704029" cy="1441823"/>
      </dsp:txXfrm>
    </dsp:sp>
    <dsp:sp modelId="{3FB7CBCB-0287-1746-A9D4-6FFA1EE393A1}">
      <dsp:nvSpPr>
        <dsp:cNvPr id="0" name=""/>
        <dsp:cNvSpPr/>
      </dsp:nvSpPr>
      <dsp:spPr>
        <a:xfrm>
          <a:off x="4332459" y="2167373"/>
          <a:ext cx="766647" cy="666649"/>
        </a:xfrm>
        <a:prstGeom prst="circularArrow">
          <a:avLst/>
        </a:prstGeom>
        <a:noFill/>
        <a:ln w="25400" cap="flat" cmpd="sng" algn="ctr">
          <a:noFill/>
          <a:prstDash val="solid"/>
        </a:ln>
        <a:effectLst/>
      </dsp:spPr>
      <dsp:style>
        <a:lnRef idx="2">
          <a:scrgbClr r="0" g="0" b="0"/>
        </a:lnRef>
        <a:fillRef idx="1">
          <a:scrgbClr r="0" g="0" b="0"/>
        </a:fillRef>
        <a:effectRef idx="0">
          <a:scrgbClr r="0" g="0" b="0"/>
        </a:effectRef>
        <a:fontRef idx="minor"/>
      </dsp:style>
    </dsp:sp>
    <dsp:sp modelId="{849E2E46-3DC3-EC49-A006-0529BE819503}">
      <dsp:nvSpPr>
        <dsp:cNvPr id="0" name=""/>
        <dsp:cNvSpPr/>
      </dsp:nvSpPr>
      <dsp:spPr>
        <a:xfrm rot="10800000">
          <a:off x="4362159" y="2230775"/>
          <a:ext cx="766647" cy="666649"/>
        </a:xfrm>
        <a:prstGeom prst="circularArrow">
          <a:avLst/>
        </a:prstGeom>
        <a:noFill/>
        <a:ln w="25400"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F69B3B-0314-9F49-8FF6-7E01885BDB93}">
      <dsp:nvSpPr>
        <dsp:cNvPr id="0" name=""/>
        <dsp:cNvSpPr/>
      </dsp:nvSpPr>
      <dsp:spPr>
        <a:xfrm rot="5400000">
          <a:off x="4991735" y="-2048284"/>
          <a:ext cx="1166849" cy="5559552"/>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smtClean="0"/>
            <a:t>Users, workspaces, transactions</a:t>
          </a:r>
          <a:endParaRPr lang="en-US" sz="2100" kern="1200" dirty="0"/>
        </a:p>
        <a:p>
          <a:pPr marL="228600" lvl="1" indent="-228600" algn="l" defTabSz="933450">
            <a:lnSpc>
              <a:spcPct val="90000"/>
            </a:lnSpc>
            <a:spcBef>
              <a:spcPct val="0"/>
            </a:spcBef>
            <a:spcAft>
              <a:spcPct val="15000"/>
            </a:spcAft>
            <a:buChar char="••"/>
          </a:pPr>
          <a:r>
            <a:rPr lang="en-US" sz="2100" kern="1200" dirty="0" smtClean="0"/>
            <a:t>Services, channels,  API</a:t>
          </a:r>
          <a:endParaRPr lang="en-US" sz="2100" kern="1200" dirty="0"/>
        </a:p>
      </dsp:txBody>
      <dsp:txXfrm rot="-5400000">
        <a:off x="2795384" y="205028"/>
        <a:ext cx="5502591" cy="1052927"/>
      </dsp:txXfrm>
    </dsp:sp>
    <dsp:sp modelId="{9A6EB24A-A56B-F448-9E32-7EC90EE3B9C8}">
      <dsp:nvSpPr>
        <dsp:cNvPr id="0" name=""/>
        <dsp:cNvSpPr/>
      </dsp:nvSpPr>
      <dsp:spPr>
        <a:xfrm>
          <a:off x="68174" y="2209"/>
          <a:ext cx="2463520" cy="1458562"/>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US" sz="2800" kern="1200" dirty="0" smtClean="0"/>
            <a:t>Component Services</a:t>
          </a:r>
          <a:endParaRPr lang="en-US" sz="2800" kern="1200" dirty="0"/>
        </a:p>
      </dsp:txBody>
      <dsp:txXfrm>
        <a:off x="139375" y="73410"/>
        <a:ext cx="2321118" cy="1316160"/>
      </dsp:txXfrm>
    </dsp:sp>
    <dsp:sp modelId="{58BDB931-904B-9647-84DB-4FBB5A182342}">
      <dsp:nvSpPr>
        <dsp:cNvPr id="0" name=""/>
        <dsp:cNvSpPr/>
      </dsp:nvSpPr>
      <dsp:spPr>
        <a:xfrm rot="5400000">
          <a:off x="4991735" y="-516794"/>
          <a:ext cx="1166849" cy="5559552"/>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smtClean="0"/>
            <a:t>Application session, frameworks</a:t>
          </a:r>
          <a:endParaRPr lang="en-US" sz="2100" kern="1200" dirty="0"/>
        </a:p>
        <a:p>
          <a:pPr marL="228600" lvl="1" indent="-228600" algn="l" defTabSz="933450">
            <a:lnSpc>
              <a:spcPct val="90000"/>
            </a:lnSpc>
            <a:spcBef>
              <a:spcPct val="0"/>
            </a:spcBef>
            <a:spcAft>
              <a:spcPct val="15000"/>
            </a:spcAft>
            <a:buChar char="••"/>
          </a:pPr>
          <a:r>
            <a:rPr lang="en-US" sz="2100" kern="1200" dirty="0" smtClean="0"/>
            <a:t>Application instance, .war files</a:t>
          </a:r>
          <a:endParaRPr lang="en-US" sz="2100" kern="1200" dirty="0"/>
        </a:p>
        <a:p>
          <a:pPr marL="228600" lvl="1" indent="-228600" algn="l" defTabSz="933450">
            <a:lnSpc>
              <a:spcPct val="90000"/>
            </a:lnSpc>
            <a:spcBef>
              <a:spcPct val="0"/>
            </a:spcBef>
            <a:spcAft>
              <a:spcPct val="15000"/>
            </a:spcAft>
            <a:buChar char="••"/>
          </a:pPr>
          <a:r>
            <a:rPr lang="en-US" sz="2100" kern="1200" dirty="0" smtClean="0"/>
            <a:t>Installing application</a:t>
          </a:r>
          <a:endParaRPr lang="en-US" sz="2100" kern="1200" dirty="0"/>
        </a:p>
      </dsp:txBody>
      <dsp:txXfrm rot="-5400000">
        <a:off x="2795384" y="1736518"/>
        <a:ext cx="5502591" cy="1052927"/>
      </dsp:txXfrm>
    </dsp:sp>
    <dsp:sp modelId="{7416A371-9308-8043-BB4C-8D5F0F8B6573}">
      <dsp:nvSpPr>
        <dsp:cNvPr id="0" name=""/>
        <dsp:cNvSpPr/>
      </dsp:nvSpPr>
      <dsp:spPr>
        <a:xfrm>
          <a:off x="68174" y="1533700"/>
          <a:ext cx="2463520" cy="1458562"/>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US" sz="2800" kern="1200" dirty="0" smtClean="0"/>
            <a:t>Application Platform</a:t>
          </a:r>
          <a:endParaRPr lang="en-US" sz="2800" kern="1200" dirty="0"/>
        </a:p>
      </dsp:txBody>
      <dsp:txXfrm>
        <a:off x="139375" y="1604901"/>
        <a:ext cx="2321118" cy="1316160"/>
      </dsp:txXfrm>
    </dsp:sp>
    <dsp:sp modelId="{DF668AAF-9A89-AA49-8AAC-9E9B7F16FB55}">
      <dsp:nvSpPr>
        <dsp:cNvPr id="0" name=""/>
        <dsp:cNvSpPr/>
      </dsp:nvSpPr>
      <dsp:spPr>
        <a:xfrm rot="5400000">
          <a:off x="4991735" y="1014695"/>
          <a:ext cx="1166849" cy="5559552"/>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smtClean="0"/>
            <a:t>Command line interface, bash shell</a:t>
          </a:r>
          <a:endParaRPr lang="en-US" sz="2100" kern="1200" dirty="0"/>
        </a:p>
        <a:p>
          <a:pPr marL="228600" lvl="1" indent="-228600" algn="l" defTabSz="933450">
            <a:lnSpc>
              <a:spcPct val="90000"/>
            </a:lnSpc>
            <a:spcBef>
              <a:spcPct val="0"/>
            </a:spcBef>
            <a:spcAft>
              <a:spcPct val="15000"/>
            </a:spcAft>
            <a:buChar char="••"/>
          </a:pPr>
          <a:r>
            <a:rPr lang="en-US" sz="2100" kern="1200" dirty="0" smtClean="0"/>
            <a:t>Machine size, JVM configuration</a:t>
          </a:r>
          <a:endParaRPr lang="en-US" sz="2100" kern="1200" dirty="0"/>
        </a:p>
        <a:p>
          <a:pPr marL="228600" lvl="1" indent="-228600" algn="l" defTabSz="933450">
            <a:lnSpc>
              <a:spcPct val="90000"/>
            </a:lnSpc>
            <a:spcBef>
              <a:spcPct val="0"/>
            </a:spcBef>
            <a:spcAft>
              <a:spcPct val="15000"/>
            </a:spcAft>
            <a:buChar char="••"/>
          </a:pPr>
          <a:r>
            <a:rPr lang="en-US" sz="2100" kern="1200" dirty="0" smtClean="0"/>
            <a:t>Installing infrastructure</a:t>
          </a:r>
          <a:endParaRPr lang="en-US" sz="2100" kern="1200" dirty="0"/>
        </a:p>
      </dsp:txBody>
      <dsp:txXfrm rot="-5400000">
        <a:off x="2795384" y="3268008"/>
        <a:ext cx="5502591" cy="1052927"/>
      </dsp:txXfrm>
    </dsp:sp>
    <dsp:sp modelId="{F95CF9F0-3BE3-2543-BEDE-702D97AE5CF5}">
      <dsp:nvSpPr>
        <dsp:cNvPr id="0" name=""/>
        <dsp:cNvSpPr/>
      </dsp:nvSpPr>
      <dsp:spPr>
        <a:xfrm>
          <a:off x="68174" y="3065190"/>
          <a:ext cx="2463520" cy="1458562"/>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US" sz="2800" kern="1200" dirty="0" smtClean="0"/>
            <a:t>Hardware Infrastructure</a:t>
          </a:r>
          <a:endParaRPr lang="en-US" sz="2800" kern="1200" dirty="0"/>
        </a:p>
      </dsp:txBody>
      <dsp:txXfrm>
        <a:off x="139375" y="3136391"/>
        <a:ext cx="2321118" cy="1316160"/>
      </dsp:txXfrm>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ycle4#1">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354DEB-3D55-4488-91F3-8C45C702EE5D}" type="datetimeFigureOut">
              <a:rPr lang="en-US" smtClean="0"/>
              <a:pPr/>
              <a:t>1/31/2022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530E30-508A-4B67-9790-B310016AEEC0}" type="slidenum">
              <a:rPr lang="en-US" smtClean="0"/>
              <a:pPr/>
              <a:t>‹#›</a:t>
            </a:fld>
            <a:endParaRPr lang="en-US"/>
          </a:p>
        </p:txBody>
      </p:sp>
    </p:spTree>
    <p:extLst>
      <p:ext uri="{BB962C8B-B14F-4D97-AF65-F5344CB8AC3E}">
        <p14:creationId xmlns="" xmlns:p14="http://schemas.microsoft.com/office/powerpoint/2010/main" val="26542058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csrc.nist.gov/publications/drafts/800-146/Draft-NIST-SP800-146.pdf"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blog.cobia.net/cobiacomm/2011/11/07/know-your-cloud-dimensions/"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blog.cobia.net/cobiacomm/2011/11/02/paas-evaluation-framework-for-cios-and-architects/"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csrc.nist.gov/publications/drafts/800-146/Draft-NIST-SP800-146.pdf"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058863" y="1681163"/>
            <a:ext cx="4740275" cy="3556000"/>
          </a:xfrm>
        </p:spPr>
      </p:sp>
      <p:sp>
        <p:nvSpPr>
          <p:cNvPr id="5" name="Notes Placeholder 4"/>
          <p:cNvSpPr>
            <a:spLocks noGrp="1"/>
          </p:cNvSpPr>
          <p:nvPr>
            <p:ph type="body" idx="1"/>
          </p:nvPr>
        </p:nvSpPr>
        <p:spPr>
          <a:xfrm>
            <a:off x="145622" y="5559971"/>
            <a:ext cx="6565224" cy="2943892"/>
          </a:xfrm>
        </p:spPr>
        <p:txBody>
          <a:bodyPr>
            <a:normAutofit/>
          </a:bodyPr>
          <a:lstStyle/>
          <a:p>
            <a:pPr>
              <a:spcBef>
                <a:spcPts val="291"/>
              </a:spcBef>
              <a:spcAft>
                <a:spcPts val="291"/>
              </a:spcAft>
            </a:pPr>
            <a:r>
              <a:rPr lang="en-US" dirty="0" smtClean="0">
                <a:cs typeface="Times" pitchFamily="18" charset="0"/>
              </a:rPr>
              <a:t>The company's cloud adoption and legacy modernization strategies will dictate relative priorities of their application migration goals.</a:t>
            </a:r>
          </a:p>
          <a:p>
            <a:pPr>
              <a:spcBef>
                <a:spcPts val="291"/>
              </a:spcBef>
              <a:spcAft>
                <a:spcPts val="291"/>
              </a:spcAft>
            </a:pPr>
            <a:endParaRPr lang="en-US" b="1" dirty="0" smtClean="0">
              <a:cs typeface="Times" pitchFamily="18" charset="0"/>
            </a:endParaRPr>
          </a:p>
          <a:p>
            <a:pPr>
              <a:spcBef>
                <a:spcPts val="291"/>
              </a:spcBef>
              <a:spcAft>
                <a:spcPts val="291"/>
              </a:spcAft>
            </a:pPr>
            <a:r>
              <a:rPr lang="en-US" b="1" dirty="0" smtClean="0">
                <a:cs typeface="Times" pitchFamily="18" charset="0"/>
              </a:rPr>
              <a:t>Rapidly</a:t>
            </a:r>
            <a:r>
              <a:rPr lang="en-US" b="1" baseline="0" dirty="0" smtClean="0">
                <a:cs typeface="Times" pitchFamily="18" charset="0"/>
              </a:rPr>
              <a:t> deliver new capabilities</a:t>
            </a:r>
          </a:p>
          <a:p>
            <a:pPr>
              <a:spcBef>
                <a:spcPts val="291"/>
              </a:spcBef>
              <a:spcAft>
                <a:spcPts val="291"/>
              </a:spcAft>
            </a:pPr>
            <a:r>
              <a:rPr lang="en-US" b="1" baseline="0" dirty="0" smtClean="0">
                <a:cs typeface="Times" pitchFamily="18" charset="0"/>
              </a:rPr>
              <a:t>Provide access to all devices, customers, and partners</a:t>
            </a:r>
          </a:p>
          <a:p>
            <a:pPr>
              <a:spcBef>
                <a:spcPts val="291"/>
              </a:spcBef>
              <a:spcAft>
                <a:spcPts val="291"/>
              </a:spcAft>
            </a:pPr>
            <a:r>
              <a:rPr lang="en-US" b="1" baseline="0" dirty="0" smtClean="0">
                <a:cs typeface="Times" pitchFamily="18" charset="0"/>
              </a:rPr>
              <a:t>Integrate with other Web and Cloud applications</a:t>
            </a:r>
          </a:p>
          <a:p>
            <a:pPr>
              <a:spcBef>
                <a:spcPts val="291"/>
              </a:spcBef>
              <a:spcAft>
                <a:spcPts val="291"/>
              </a:spcAft>
            </a:pPr>
            <a:r>
              <a:rPr lang="en-US" b="1" baseline="0" dirty="0" smtClean="0">
                <a:cs typeface="Times" pitchFamily="18" charset="0"/>
              </a:rPr>
              <a:t>Reduce time to market</a:t>
            </a:r>
          </a:p>
          <a:p>
            <a:pPr>
              <a:spcBef>
                <a:spcPts val="291"/>
              </a:spcBef>
              <a:spcAft>
                <a:spcPts val="291"/>
              </a:spcAft>
            </a:pPr>
            <a:r>
              <a:rPr lang="en-US" b="1" baseline="0" dirty="0" smtClean="0">
                <a:cs typeface="Times" pitchFamily="18" charset="0"/>
              </a:rPr>
              <a:t>Re-use existing investments</a:t>
            </a:r>
          </a:p>
          <a:p>
            <a:pPr>
              <a:spcBef>
                <a:spcPts val="291"/>
              </a:spcBef>
              <a:spcAft>
                <a:spcPts val="291"/>
              </a:spcAft>
            </a:pPr>
            <a:r>
              <a:rPr lang="en-US" b="1" baseline="0" dirty="0" smtClean="0">
                <a:cs typeface="Times" pitchFamily="18" charset="0"/>
              </a:rPr>
              <a:t>Cost effectively scale environment to meet business demand</a:t>
            </a:r>
          </a:p>
          <a:p>
            <a:pPr>
              <a:spcBef>
                <a:spcPts val="291"/>
              </a:spcBef>
              <a:spcAft>
                <a:spcPts val="291"/>
              </a:spcAft>
            </a:pPr>
            <a:r>
              <a:rPr lang="en-US" b="1" baseline="0" dirty="0" smtClean="0">
                <a:cs typeface="Times" pitchFamily="18" charset="0"/>
              </a:rPr>
              <a:t>Avoid operating expenses and preserve capital</a:t>
            </a:r>
          </a:p>
          <a:p>
            <a:pPr>
              <a:spcBef>
                <a:spcPts val="291"/>
              </a:spcBef>
              <a:spcAft>
                <a:spcPts val="291"/>
              </a:spcAft>
            </a:pPr>
            <a:r>
              <a:rPr lang="en-US" b="1" baseline="0" dirty="0" smtClean="0">
                <a:cs typeface="Times" pitchFamily="18" charset="0"/>
              </a:rPr>
              <a:t>Increase operational efficiency</a:t>
            </a:r>
          </a:p>
          <a:p>
            <a:pPr>
              <a:spcBef>
                <a:spcPts val="291"/>
              </a:spcBef>
              <a:spcAft>
                <a:spcPts val="291"/>
              </a:spcAft>
            </a:pPr>
            <a:r>
              <a:rPr lang="en-US" b="1" baseline="0" dirty="0" smtClean="0">
                <a:cs typeface="Times" pitchFamily="18" charset="0"/>
              </a:rPr>
              <a:t>Reduce data center footprint</a:t>
            </a:r>
          </a:p>
          <a:p>
            <a:pPr>
              <a:spcBef>
                <a:spcPts val="291"/>
              </a:spcBef>
              <a:spcAft>
                <a:spcPts val="291"/>
              </a:spcAft>
            </a:pPr>
            <a:endParaRPr lang="en-US" b="1" dirty="0" smtClean="0">
              <a:cs typeface="Times"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As an application platform in the Cloud, PaaS should facilitate Cloud characteristics (i.e. elastic scale, on-demand self service, resource pooling, and consumption based pricing).  While all middleware vendors purport to deliver a platform product or service powering the Cloud, all PaaS offerings do not deliver appropriate granularity, abstraction, capabilities, simplicity, and solution breadth.  When attempting to achieve Cloud characteristics, development teams often specify the following goals</a:t>
            </a:r>
          </a:p>
          <a:p>
            <a:r>
              <a:rPr lang="en-US" sz="1200" kern="1200" dirty="0" smtClean="0">
                <a:solidFill>
                  <a:schemeClr val="tx1"/>
                </a:solidFill>
                <a:effectLst/>
                <a:latin typeface="+mn-lt"/>
                <a:ea typeface="+mn-ea"/>
                <a:cs typeface="+mn-cs"/>
              </a:rPr>
              <a:t> </a:t>
            </a:r>
          </a:p>
          <a:p>
            <a:pPr lvl="0"/>
            <a:r>
              <a:rPr lang="en-US" sz="1200" u="none" strike="noStrike" kern="1200" dirty="0" smtClean="0">
                <a:solidFill>
                  <a:schemeClr val="tx1"/>
                </a:solidFill>
                <a:effectLst/>
                <a:latin typeface="+mn-lt"/>
                <a:ea typeface="+mn-ea"/>
                <a:cs typeface="+mn-cs"/>
              </a:rPr>
              <a:t>Ensure an application satisfies consumer demand while maximizing resource utilization</a:t>
            </a:r>
          </a:p>
          <a:p>
            <a:pPr marL="171450" lvl="0" indent="-171450">
              <a:buFont typeface="Arial"/>
              <a:buChar char="•"/>
            </a:pPr>
            <a:r>
              <a:rPr lang="en-US" sz="1200" u="none" strike="noStrike" kern="1200" dirty="0" smtClean="0">
                <a:solidFill>
                  <a:schemeClr val="tx1"/>
                </a:solidFill>
                <a:effectLst/>
                <a:latin typeface="+mn-lt"/>
                <a:ea typeface="+mn-ea"/>
                <a:cs typeface="+mn-cs"/>
              </a:rPr>
              <a:t>Scale workload processing and increase performance while minimizing infrastructure spend</a:t>
            </a:r>
          </a:p>
          <a:p>
            <a:pPr marL="171450" lvl="0" indent="-171450">
              <a:buFont typeface="Arial"/>
              <a:buChar char="•"/>
            </a:pPr>
            <a:r>
              <a:rPr lang="en-US" sz="1200" u="none" strike="noStrike" kern="1200" dirty="0" smtClean="0">
                <a:solidFill>
                  <a:schemeClr val="tx1"/>
                </a:solidFill>
                <a:effectLst/>
                <a:latin typeface="+mn-lt"/>
                <a:ea typeface="+mn-ea"/>
                <a:cs typeface="+mn-cs"/>
              </a:rPr>
              <a:t>Allocate, provision, monitor, manage, and administer resources and policies across multiple tenants, nodes, and locations</a:t>
            </a:r>
          </a:p>
          <a:p>
            <a:pPr marL="171450" lvl="0" indent="-171450">
              <a:buFont typeface="Arial"/>
              <a:buChar char="•"/>
            </a:pPr>
            <a:r>
              <a:rPr lang="en-US" sz="1200" u="none" strike="noStrike" kern="1200" dirty="0" smtClean="0">
                <a:solidFill>
                  <a:schemeClr val="tx1"/>
                </a:solidFill>
                <a:effectLst/>
                <a:latin typeface="+mn-lt"/>
                <a:ea typeface="+mn-ea"/>
                <a:cs typeface="+mn-cs"/>
              </a:rPr>
              <a:t>Rapidly deploy application and service components on a preferred topology that meets deterministic performance requirements (e.g., replication, utilization, latency, bandwidth, and coherency)</a:t>
            </a:r>
          </a:p>
          <a:p>
            <a:pPr marL="171450" indent="-171450">
              <a:buFont typeface="Arial"/>
              <a:buChar char="•"/>
            </a:pPr>
            <a:endParaRPr lang="en-US" dirty="0" smtClean="0"/>
          </a:p>
          <a:p>
            <a:r>
              <a:rPr lang="en-US" sz="1200" kern="1200" dirty="0" smtClean="0">
                <a:solidFill>
                  <a:schemeClr val="tx1"/>
                </a:solidFill>
                <a:effectLst/>
                <a:latin typeface="+mn-lt"/>
                <a:ea typeface="+mn-ea"/>
                <a:cs typeface="+mn-cs"/>
              </a:rPr>
              <a:t>To achieve these goals, PaaS offerings can be evaluated and compared across the following criteria categories:</a:t>
            </a:r>
          </a:p>
          <a:p>
            <a:pPr lvl="0"/>
            <a:r>
              <a:rPr lang="en-US" sz="1200" u="none" strike="noStrike" kern="1200" dirty="0" smtClean="0">
                <a:solidFill>
                  <a:schemeClr val="tx1"/>
                </a:solidFill>
                <a:effectLst/>
                <a:latin typeface="+mn-lt"/>
                <a:ea typeface="+mn-ea"/>
                <a:cs typeface="+mn-cs"/>
              </a:rPr>
              <a:t>Cloud Characteristics</a:t>
            </a:r>
          </a:p>
          <a:p>
            <a:pPr lvl="1"/>
            <a:r>
              <a:rPr lang="en-US" sz="1200" u="none" strike="noStrike" kern="1200" dirty="0" smtClean="0">
                <a:solidFill>
                  <a:schemeClr val="tx1"/>
                </a:solidFill>
                <a:effectLst/>
                <a:latin typeface="+mn-lt"/>
                <a:ea typeface="+mn-ea"/>
                <a:cs typeface="+mn-cs"/>
              </a:rPr>
              <a:t>Measures characteristics (i.e. on-demand self-service, resource pooling, rapid elasticity, and measured service) used to distinguish Cloud solutions from traditional application solutions. </a:t>
            </a:r>
          </a:p>
          <a:p>
            <a:pPr lvl="0"/>
            <a:r>
              <a:rPr lang="en-US" sz="1200" u="none" strike="noStrike" kern="1200" dirty="0" smtClean="0">
                <a:solidFill>
                  <a:schemeClr val="tx1"/>
                </a:solidFill>
                <a:effectLst/>
                <a:latin typeface="+mn-lt"/>
                <a:ea typeface="+mn-ea"/>
                <a:cs typeface="+mn-cs"/>
              </a:rPr>
              <a:t>Cloud Dimensions</a:t>
            </a:r>
          </a:p>
          <a:p>
            <a:pPr lvl="1"/>
            <a:r>
              <a:rPr lang="en-US" sz="1200" u="none" strike="noStrike" kern="1200" dirty="0" smtClean="0">
                <a:solidFill>
                  <a:schemeClr val="tx1"/>
                </a:solidFill>
                <a:effectLst/>
                <a:latin typeface="+mn-lt"/>
                <a:ea typeface="+mn-ea"/>
                <a:cs typeface="+mn-cs"/>
              </a:rPr>
              <a:t>Measures how widely the solution can be shared (i.e. private, public, community), who is responsible for PaaS environment management (i.e. internal, external), and where the PaaS is located (i.e. on-premise, outsourced) options</a:t>
            </a:r>
          </a:p>
          <a:p>
            <a:pPr lvl="0"/>
            <a:r>
              <a:rPr lang="en-US" sz="1200" u="none" strike="noStrike" kern="1200" dirty="0" smtClean="0">
                <a:solidFill>
                  <a:schemeClr val="tx1"/>
                </a:solidFill>
                <a:effectLst/>
                <a:latin typeface="+mn-lt"/>
                <a:ea typeface="+mn-ea"/>
                <a:cs typeface="+mn-cs"/>
              </a:rPr>
              <a:t>Production Ready</a:t>
            </a:r>
          </a:p>
          <a:p>
            <a:pPr lvl="1"/>
            <a:r>
              <a:rPr lang="en-US" sz="1200" u="none" strike="noStrike" kern="1200" dirty="0" smtClean="0">
                <a:solidFill>
                  <a:schemeClr val="tx1"/>
                </a:solidFill>
                <a:effectLst/>
                <a:latin typeface="+mn-lt"/>
                <a:ea typeface="+mn-ea"/>
                <a:cs typeface="+mn-cs"/>
              </a:rPr>
              <a:t>Measures PaaS maturity and suitability for enterprise, mission critical level use</a:t>
            </a:r>
          </a:p>
          <a:p>
            <a:pPr lvl="0"/>
            <a:r>
              <a:rPr lang="en-US" sz="1200" u="none" strike="noStrike" kern="1200" dirty="0" smtClean="0">
                <a:solidFill>
                  <a:schemeClr val="tx1"/>
                </a:solidFill>
                <a:effectLst/>
                <a:latin typeface="+mn-lt"/>
                <a:ea typeface="+mn-ea"/>
                <a:cs typeface="+mn-cs"/>
              </a:rPr>
              <a:t>DevOps Activities and Lifecycle Phases</a:t>
            </a:r>
          </a:p>
          <a:p>
            <a:pPr lvl="1"/>
            <a:r>
              <a:rPr lang="en-US" sz="1200" u="none" strike="noStrike" kern="1200" dirty="0" smtClean="0">
                <a:solidFill>
                  <a:schemeClr val="tx1"/>
                </a:solidFill>
                <a:effectLst/>
                <a:latin typeface="+mn-lt"/>
                <a:ea typeface="+mn-ea"/>
                <a:cs typeface="+mn-cs"/>
              </a:rPr>
              <a:t>Measures how to design, construct, deploy, and manage applications and services using DevOps practices (i.e. continuous integration, continuous delivery, automated release management, and incremental testing)</a:t>
            </a:r>
          </a:p>
          <a:p>
            <a:pPr lvl="0"/>
            <a:r>
              <a:rPr lang="en-US" sz="1200" u="none" strike="noStrike" kern="1200" dirty="0" smtClean="0">
                <a:solidFill>
                  <a:schemeClr val="tx1"/>
                </a:solidFill>
                <a:effectLst/>
                <a:latin typeface="+mn-lt"/>
                <a:ea typeface="+mn-ea"/>
                <a:cs typeface="+mn-cs"/>
              </a:rPr>
              <a:t>Cloud Architecture</a:t>
            </a:r>
          </a:p>
          <a:p>
            <a:pPr lvl="1"/>
            <a:r>
              <a:rPr lang="en-US" sz="1200" u="none" strike="noStrike" kern="1200" dirty="0" smtClean="0">
                <a:solidFill>
                  <a:schemeClr val="tx1"/>
                </a:solidFill>
                <a:effectLst/>
                <a:latin typeface="+mn-lt"/>
                <a:ea typeface="+mn-ea"/>
                <a:cs typeface="+mn-cs"/>
              </a:rPr>
              <a:t>Measures architecture principles, concepts, and patterns enabling applications to dynamically execute parallel workloads across a highly distributed environment</a:t>
            </a:r>
          </a:p>
          <a:p>
            <a:pPr lvl="0"/>
            <a:r>
              <a:rPr lang="en-US" sz="1200" u="none" strike="noStrike" kern="1200" dirty="0" smtClean="0">
                <a:solidFill>
                  <a:schemeClr val="tx1"/>
                </a:solidFill>
                <a:effectLst/>
                <a:latin typeface="+mn-lt"/>
                <a:ea typeface="+mn-ea"/>
                <a:cs typeface="+mn-cs"/>
              </a:rPr>
              <a:t>Platform Services</a:t>
            </a:r>
          </a:p>
          <a:p>
            <a:pPr lvl="1"/>
            <a:r>
              <a:rPr lang="en-US" sz="1200" u="none" strike="noStrike" kern="1200" dirty="0" smtClean="0">
                <a:solidFill>
                  <a:schemeClr val="tx1"/>
                </a:solidFill>
                <a:effectLst/>
                <a:latin typeface="+mn-lt"/>
                <a:ea typeface="+mn-ea"/>
                <a:cs typeface="+mn-cs"/>
              </a:rPr>
              <a:t>Measures how completely the PaaS satisfies development of complex applications by providing comprehensive application middleware components and services</a:t>
            </a:r>
          </a:p>
          <a:p>
            <a:pPr lvl="0"/>
            <a:r>
              <a:rPr lang="en-US" sz="1200" u="none" strike="noStrike" kern="1200" dirty="0" smtClean="0">
                <a:solidFill>
                  <a:schemeClr val="tx1"/>
                </a:solidFill>
                <a:effectLst/>
                <a:latin typeface="+mn-lt"/>
                <a:ea typeface="+mn-ea"/>
                <a:cs typeface="+mn-cs"/>
              </a:rPr>
              <a:t>Programming Model</a:t>
            </a:r>
          </a:p>
          <a:p>
            <a:pPr lvl="1"/>
            <a:r>
              <a:rPr lang="en-US" sz="1200" u="none" strike="noStrike" kern="1200" dirty="0" smtClean="0">
                <a:solidFill>
                  <a:schemeClr val="tx1"/>
                </a:solidFill>
                <a:effectLst/>
                <a:latin typeface="+mn-lt"/>
                <a:ea typeface="+mn-ea"/>
                <a:cs typeface="+mn-cs"/>
              </a:rPr>
              <a:t>Measures programming languages and frameworks, which facilitates building applications and services exhibiting Cloud characteristics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21530E30-508A-4B67-9790-B310016AEEC0}" type="slidenum">
              <a:rPr lang="en-US" smtClean="0"/>
              <a:pPr/>
              <a:t>13</a:t>
            </a:fld>
            <a:endParaRPr lang="en-US"/>
          </a:p>
        </p:txBody>
      </p:sp>
    </p:spTree>
    <p:extLst>
      <p:ext uri="{BB962C8B-B14F-4D97-AF65-F5344CB8AC3E}">
        <p14:creationId xmlns="" xmlns:p14="http://schemas.microsoft.com/office/powerpoint/2010/main" val="3433087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Cloud characteristics define how the Cloud solution differs from traditional, terrestrial infrastructure.   As defined by </a:t>
            </a:r>
            <a:r>
              <a:rPr lang="en-US" sz="1200" u="sng" kern="1200" dirty="0" smtClean="0">
                <a:solidFill>
                  <a:schemeClr val="tx1"/>
                </a:solidFill>
                <a:effectLst/>
                <a:latin typeface="+mn-lt"/>
                <a:ea typeface="+mn-ea"/>
                <a:cs typeface="+mn-cs"/>
                <a:hlinkClick r:id="rId3"/>
              </a:rPr>
              <a:t>NIST</a:t>
            </a:r>
            <a:r>
              <a:rPr lang="en-US" sz="1200" kern="1200" dirty="0" smtClean="0">
                <a:solidFill>
                  <a:schemeClr val="tx1"/>
                </a:solidFill>
                <a:effectLst/>
                <a:latin typeface="+mn-lt"/>
                <a:ea typeface="+mn-ea"/>
                <a:cs typeface="+mn-cs"/>
              </a:rPr>
              <a:t>, Cloudy solutions exhibit the following characteristics:</a:t>
            </a:r>
          </a:p>
          <a:p>
            <a:pPr marL="171450" lvl="0" indent="-171450">
              <a:buFont typeface="Arial"/>
              <a:buChar char="•"/>
            </a:pPr>
            <a:r>
              <a:rPr lang="en-US" sz="1200" u="none" strike="noStrike" kern="1200" dirty="0" smtClean="0">
                <a:solidFill>
                  <a:schemeClr val="tx1"/>
                </a:solidFill>
                <a:effectLst/>
                <a:latin typeface="+mn-lt"/>
                <a:ea typeface="+mn-ea"/>
                <a:cs typeface="+mn-cs"/>
              </a:rPr>
              <a:t>On-demand self-service</a:t>
            </a:r>
          </a:p>
          <a:p>
            <a:pPr marL="171450" lvl="0" indent="-171450">
              <a:buFont typeface="Arial"/>
              <a:buChar char="•"/>
            </a:pPr>
            <a:r>
              <a:rPr lang="en-US" sz="1200" u="none" strike="noStrike" kern="1200" dirty="0" smtClean="0">
                <a:solidFill>
                  <a:schemeClr val="tx1"/>
                </a:solidFill>
                <a:effectLst/>
                <a:latin typeface="+mn-lt"/>
                <a:ea typeface="+mn-ea"/>
                <a:cs typeface="+mn-cs"/>
              </a:rPr>
              <a:t>Resource pooling</a:t>
            </a:r>
          </a:p>
          <a:p>
            <a:pPr marL="171450" lvl="0" indent="-171450">
              <a:buFont typeface="Arial"/>
              <a:buChar char="•"/>
            </a:pPr>
            <a:r>
              <a:rPr lang="en-US" sz="1200" u="none" strike="noStrike" kern="1200" dirty="0" smtClean="0">
                <a:solidFill>
                  <a:schemeClr val="tx1"/>
                </a:solidFill>
                <a:effectLst/>
                <a:latin typeface="+mn-lt"/>
                <a:ea typeface="+mn-ea"/>
                <a:cs typeface="+mn-cs"/>
              </a:rPr>
              <a:t>Rapid elasticity</a:t>
            </a:r>
          </a:p>
          <a:p>
            <a:pPr marL="171450" lvl="0" indent="-171450">
              <a:buFont typeface="Arial"/>
              <a:buChar char="•"/>
            </a:pPr>
            <a:r>
              <a:rPr lang="en-US" sz="1200" u="none" strike="noStrike" kern="1200" dirty="0" smtClean="0">
                <a:solidFill>
                  <a:schemeClr val="tx1"/>
                </a:solidFill>
                <a:effectLst/>
                <a:latin typeface="+mn-lt"/>
                <a:ea typeface="+mn-ea"/>
                <a:cs typeface="+mn-cs"/>
              </a:rPr>
              <a:t>Measured service or pay per use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On-demand self-service breadth and depth are key evaluation sub-criteria.  Can solution architects and end-users subscribe to applications, services, data repositories, and communication channels?  Alternatively, is the on-demand self-service capability a lower level mechanism that can reserve and allocate hardware infrastructure (e.g. machine instances, storage)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Resource pools can be reserved on a fixed or dynamic basis.   While fixed reservations deliver higher assurance of faster application response, dynamic resource reservation optimizes expense.  Just in time resource allocation in conjunction with true measured service where charges are applied only when an application is processing a service request will lower expense.   Many organizations pay for warm application instances, which are infrequently used. Sophisticated PaaS environments allocate resources and limit usage based on policy and context.   The environment may limit usage by throttling messages, time slicing resource execution, or queuing demand.</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PaaS offerings score high (10) when they exhibit cloud characteristics at the appropriate abstraction level (i.e. application component, application service, data set, business process), and score low (1) when they only enable self-service, pooling, elasticity, and pay per use for IT infrastructure assets (i.e. machine, network I/O, storage bytes).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For more information on Cloud characteristics, read the </a:t>
            </a:r>
            <a:r>
              <a:rPr lang="en-US" sz="1200" u="sng" kern="1200" dirty="0" smtClean="0">
                <a:solidFill>
                  <a:schemeClr val="tx1"/>
                </a:solidFill>
                <a:effectLst/>
                <a:latin typeface="+mn-lt"/>
                <a:ea typeface="+mn-ea"/>
                <a:cs typeface="+mn-cs"/>
                <a:hlinkClick r:id="rId3"/>
              </a:rPr>
              <a:t>NIST Draft - Cloud Computing Synopsis and Recommendations</a:t>
            </a:r>
            <a:r>
              <a:rPr lang="en-US" sz="120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21530E30-508A-4B67-9790-B310016AEEC0}" type="slidenum">
              <a:rPr lang="en-US" smtClean="0"/>
              <a:pPr/>
              <a:t>14</a:t>
            </a:fld>
            <a:endParaRPr lang="en-US"/>
          </a:p>
        </p:txBody>
      </p:sp>
    </p:spTree>
    <p:extLst>
      <p:ext uri="{BB962C8B-B14F-4D97-AF65-F5344CB8AC3E}">
        <p14:creationId xmlns="" xmlns:p14="http://schemas.microsoft.com/office/powerpoint/2010/main" val="19835906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evaluation criteria measures how widely the solution can be shared (i.e. private, public, community), who is responsible for PaaS environment management (i.e. internal, external), and where the PaaS is located (i.e. on-premise, outsourced) options.  Before selecting PaaS infrastructure, understand how sharing, location, and responsibility impact your decision.  Public, private, or community attributes specify how widely the cloud service is shared; a sharing dimension.  Internal or external denote the consumer's view of the Cloud's service interface.  The view is associated with a consumer's responsibility for service development, operations, and management; a responsibility dimension.  A third dimension, on-premise or outsourced, describes where the service assets are located; a location dimension.   A hybrid cloud strategy delivers, spans, and connects clouds across all dimension attributes.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Your organization and team will often be confronted with delivering, connecting, and spanning solutions across diverse private and public Cloud environments.  Your Platform as a Service architecture and platform service offering should provide a holistic hybrid environment consistently applying governance and policies across internal and external Clouds.  Hybrid cloud use cases require interoperability, federation, SOA principles, and infrastructure services to bridge Cloud environments into a unified platform.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PaaS offerings score high (10) when they can run within all dimension coordinates, and score low (1) when they only run within a subset of the dimensions.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For more information on Cloud dimensions, view </a:t>
            </a:r>
            <a:r>
              <a:rPr lang="en-US" sz="1200" kern="1200" dirty="0" smtClean="0">
                <a:solidFill>
                  <a:schemeClr val="tx1"/>
                </a:solidFill>
                <a:effectLst/>
                <a:latin typeface="+mn-lt"/>
                <a:ea typeface="+mn-ea"/>
                <a:cs typeface="+mn-cs"/>
                <a:hlinkClick r:id="rId3"/>
              </a:rPr>
              <a:t>Chris’ blog post</a:t>
            </a:r>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21530E30-508A-4B67-9790-B310016AEEC0}" type="slidenum">
              <a:rPr lang="en-US" smtClean="0"/>
              <a:pPr/>
              <a:t>15</a:t>
            </a:fld>
            <a:endParaRPr lang="en-US"/>
          </a:p>
        </p:txBody>
      </p:sp>
    </p:spTree>
    <p:extLst>
      <p:ext uri="{BB962C8B-B14F-4D97-AF65-F5344CB8AC3E}">
        <p14:creationId xmlns="" xmlns:p14="http://schemas.microsoft.com/office/powerpoint/2010/main" val="34585475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category measures PaaS maturity and suitability for enterprise, mission critical level use.  The production ready criteria category measures whether:</a:t>
            </a:r>
          </a:p>
          <a:p>
            <a:pPr marL="171450" lvl="0" indent="-171450">
              <a:buFont typeface="Arial"/>
              <a:buChar char="•"/>
            </a:pPr>
            <a:r>
              <a:rPr lang="en-US" sz="1200" u="none" strike="noStrike" kern="1200" dirty="0" smtClean="0">
                <a:solidFill>
                  <a:schemeClr val="tx1"/>
                </a:solidFill>
                <a:effectLst/>
                <a:latin typeface="+mn-lt"/>
                <a:ea typeface="+mn-ea"/>
                <a:cs typeface="+mn-cs"/>
              </a:rPr>
              <a:t>The service provider offers production support warranties </a:t>
            </a:r>
          </a:p>
          <a:p>
            <a:pPr marL="171450" lvl="0" indent="-171450">
              <a:buFont typeface="Arial"/>
              <a:buChar char="•"/>
            </a:pPr>
            <a:r>
              <a:rPr lang="en-US" sz="1200" u="none" strike="noStrike" kern="1200" dirty="0" smtClean="0">
                <a:solidFill>
                  <a:schemeClr val="tx1"/>
                </a:solidFill>
                <a:effectLst/>
                <a:latin typeface="+mn-lt"/>
                <a:ea typeface="+mn-ea"/>
                <a:cs typeface="+mn-cs"/>
              </a:rPr>
              <a:t>The PaaS offering services a significant number of paying customers</a:t>
            </a:r>
          </a:p>
          <a:p>
            <a:pPr marL="171450" lvl="0" indent="-171450">
              <a:buFont typeface="Arial"/>
              <a:buChar char="•"/>
            </a:pPr>
            <a:r>
              <a:rPr lang="en-US" sz="1200" u="none" strike="noStrike" kern="1200" dirty="0" smtClean="0">
                <a:solidFill>
                  <a:schemeClr val="tx1"/>
                </a:solidFill>
                <a:effectLst/>
                <a:latin typeface="+mn-lt"/>
                <a:ea typeface="+mn-ea"/>
                <a:cs typeface="+mn-cs"/>
              </a:rPr>
              <a:t>The PaaS service maturity</a:t>
            </a:r>
          </a:p>
          <a:p>
            <a:pPr marL="171450" lvl="0" indent="-171450">
              <a:buFont typeface="Arial"/>
              <a:buChar char="•"/>
            </a:pPr>
            <a:r>
              <a:rPr lang="en-US" sz="1200" u="none" strike="noStrike" kern="1200" dirty="0" smtClean="0">
                <a:solidFill>
                  <a:schemeClr val="tx1"/>
                </a:solidFill>
                <a:effectLst/>
                <a:latin typeface="+mn-lt"/>
                <a:ea typeface="+mn-ea"/>
                <a:cs typeface="+mn-cs"/>
              </a:rPr>
              <a:t>The Service Level Agreement (SLA) quality</a:t>
            </a:r>
          </a:p>
          <a:p>
            <a:pPr marL="171450" lvl="0" indent="-171450">
              <a:buFont typeface="Arial"/>
              <a:buChar char="•"/>
            </a:pPr>
            <a:r>
              <a:rPr lang="en-US" sz="1200" u="none" strike="noStrike" kern="1200" dirty="0" smtClean="0">
                <a:solidFill>
                  <a:schemeClr val="tx1"/>
                </a:solidFill>
                <a:effectLst/>
                <a:latin typeface="+mn-lt"/>
                <a:ea typeface="+mn-ea"/>
                <a:cs typeface="+mn-cs"/>
              </a:rPr>
              <a:t>The Quality of Service (</a:t>
            </a:r>
            <a:r>
              <a:rPr lang="en-US" sz="1200" u="none" strike="noStrike" kern="1200" dirty="0" err="1" smtClean="0">
                <a:solidFill>
                  <a:schemeClr val="tx1"/>
                </a:solidFill>
                <a:effectLst/>
                <a:latin typeface="+mn-lt"/>
                <a:ea typeface="+mn-ea"/>
                <a:cs typeface="+mn-cs"/>
              </a:rPr>
              <a:t>QoS</a:t>
            </a:r>
            <a:r>
              <a:rPr lang="en-US" sz="1200" u="none" strike="noStrike" kern="1200" dirty="0" smtClean="0">
                <a:solidFill>
                  <a:schemeClr val="tx1"/>
                </a:solidFill>
                <a:effectLst/>
                <a:latin typeface="+mn-lt"/>
                <a:ea typeface="+mn-ea"/>
                <a:cs typeface="+mn-cs"/>
              </a:rPr>
              <a:t>) warranted by the service provider</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 production ready PaaS offering will be supported by sophisticated service level management capabilities.  The PaaS offering should include the following service level management capabilities:</a:t>
            </a:r>
          </a:p>
          <a:p>
            <a:pPr marL="171450" lvl="0" indent="-171450">
              <a:buFont typeface="Arial"/>
              <a:buChar char="•"/>
            </a:pPr>
            <a:r>
              <a:rPr lang="en-US" sz="1200" u="none" strike="noStrike" kern="1200" dirty="0" smtClean="0">
                <a:solidFill>
                  <a:schemeClr val="tx1"/>
                </a:solidFill>
                <a:effectLst/>
                <a:latin typeface="+mn-lt"/>
                <a:ea typeface="+mn-ea"/>
                <a:cs typeface="+mn-cs"/>
              </a:rPr>
              <a:t>Resource monitoring</a:t>
            </a:r>
          </a:p>
          <a:p>
            <a:pPr marL="171450" lvl="0" indent="-171450">
              <a:buFont typeface="Arial"/>
              <a:buChar char="•"/>
            </a:pPr>
            <a:r>
              <a:rPr lang="en-US" sz="1200" u="none" strike="noStrike" kern="1200" dirty="0" smtClean="0">
                <a:solidFill>
                  <a:schemeClr val="tx1"/>
                </a:solidFill>
                <a:effectLst/>
                <a:latin typeface="+mn-lt"/>
                <a:ea typeface="+mn-ea"/>
                <a:cs typeface="+mn-cs"/>
              </a:rPr>
              <a:t>Resource management</a:t>
            </a:r>
          </a:p>
          <a:p>
            <a:pPr marL="171450" lvl="0" indent="-171450">
              <a:buFont typeface="Arial"/>
              <a:buChar char="•"/>
            </a:pPr>
            <a:r>
              <a:rPr lang="en-US" sz="1200" u="none" strike="noStrike" kern="1200" dirty="0" smtClean="0">
                <a:solidFill>
                  <a:schemeClr val="tx1"/>
                </a:solidFill>
                <a:effectLst/>
                <a:latin typeface="+mn-lt"/>
                <a:ea typeface="+mn-ea"/>
                <a:cs typeface="+mn-cs"/>
              </a:rPr>
              <a:t>Resource quota management</a:t>
            </a:r>
          </a:p>
          <a:p>
            <a:pPr marL="171450" lvl="0" indent="-171450">
              <a:buFont typeface="Arial"/>
              <a:buChar char="•"/>
            </a:pPr>
            <a:r>
              <a:rPr lang="en-US" sz="1200" u="none" strike="noStrike" kern="1200" dirty="0" smtClean="0">
                <a:solidFill>
                  <a:schemeClr val="tx1"/>
                </a:solidFill>
                <a:effectLst/>
                <a:latin typeface="+mn-lt"/>
                <a:ea typeface="+mn-ea"/>
                <a:cs typeface="+mn-cs"/>
              </a:rPr>
              <a:t>Performance management</a:t>
            </a:r>
          </a:p>
          <a:p>
            <a:pPr marL="171450" lvl="0" indent="-171450">
              <a:buFont typeface="Arial"/>
              <a:buChar char="•"/>
            </a:pPr>
            <a:r>
              <a:rPr lang="en-US" sz="1200" u="none" strike="noStrike" kern="1200" dirty="0" smtClean="0">
                <a:solidFill>
                  <a:schemeClr val="tx1"/>
                </a:solidFill>
                <a:effectLst/>
                <a:latin typeface="+mn-lt"/>
                <a:ea typeface="+mn-ea"/>
                <a:cs typeface="+mn-cs"/>
              </a:rPr>
              <a:t>Traffic orchestration (i.e. message throttling, message routing, message correlation)</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PaaS offerings score high (10) when they are fully supported, mature, and fulfill comprehensive service level and quality of service requirements.  PaaS offerings score low (1) when they are pre-production releases and do not warrant service levels.</a:t>
            </a:r>
          </a:p>
          <a:p>
            <a:endParaRPr lang="en-US" dirty="0"/>
          </a:p>
        </p:txBody>
      </p:sp>
      <p:sp>
        <p:nvSpPr>
          <p:cNvPr id="4" name="Slide Number Placeholder 3"/>
          <p:cNvSpPr>
            <a:spLocks noGrp="1"/>
          </p:cNvSpPr>
          <p:nvPr>
            <p:ph type="sldNum" sz="quarter" idx="10"/>
          </p:nvPr>
        </p:nvSpPr>
        <p:spPr/>
        <p:txBody>
          <a:bodyPr/>
          <a:lstStyle/>
          <a:p>
            <a:fld id="{21530E30-508A-4B67-9790-B310016AEEC0}" type="slidenum">
              <a:rPr lang="en-US" smtClean="0"/>
              <a:pPr/>
              <a:t>16</a:t>
            </a:fld>
            <a:endParaRPr lang="en-US"/>
          </a:p>
        </p:txBody>
      </p:sp>
    </p:spTree>
    <p:extLst>
      <p:ext uri="{BB962C8B-B14F-4D97-AF65-F5344CB8AC3E}">
        <p14:creationId xmlns="" xmlns:p14="http://schemas.microsoft.com/office/powerpoint/2010/main" val="16288296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criteria category measures support for DevOps activities across software development life-cycle phases (i.e. design, develop, test, build, deploy, manage).  The category describes the tools and processes used manage application construction and maintenance tasks. Relevant sub-categories include:</a:t>
            </a:r>
          </a:p>
          <a:p>
            <a:pPr marL="171450" lvl="0" indent="-171450">
              <a:buFont typeface="Arial"/>
              <a:buChar char="•"/>
            </a:pPr>
            <a:r>
              <a:rPr lang="en-US" sz="1200" u="none" strike="noStrike" kern="1200" dirty="0" smtClean="0">
                <a:solidFill>
                  <a:schemeClr val="tx1"/>
                </a:solidFill>
                <a:effectLst/>
                <a:latin typeface="+mn-lt"/>
                <a:ea typeface="+mn-ea"/>
                <a:cs typeface="+mn-cs"/>
              </a:rPr>
              <a:t>PaaS integration with on-premise software development life-cycle tooling</a:t>
            </a:r>
          </a:p>
          <a:p>
            <a:pPr marL="171450" lvl="0" indent="-171450">
              <a:buFont typeface="Arial"/>
              <a:buChar char="•"/>
            </a:pPr>
            <a:r>
              <a:rPr lang="en-US" sz="1200" u="none" strike="noStrike" kern="1200" dirty="0" smtClean="0">
                <a:solidFill>
                  <a:schemeClr val="tx1"/>
                </a:solidFill>
                <a:effectLst/>
                <a:latin typeface="+mn-lt"/>
                <a:ea typeface="+mn-ea"/>
                <a:cs typeface="+mn-cs"/>
              </a:rPr>
              <a:t>PaaS integration with on-premise automated service governance tooling and policy repositories</a:t>
            </a:r>
          </a:p>
          <a:p>
            <a:pPr marL="171450" lvl="0" indent="-171450">
              <a:buFont typeface="Arial"/>
              <a:buChar char="•"/>
            </a:pPr>
            <a:r>
              <a:rPr lang="en-US" sz="1200" u="none" strike="noStrike" kern="1200" dirty="0" smtClean="0">
                <a:solidFill>
                  <a:schemeClr val="tx1"/>
                </a:solidFill>
                <a:effectLst/>
                <a:latin typeface="+mn-lt"/>
                <a:ea typeface="+mn-ea"/>
                <a:cs typeface="+mn-cs"/>
              </a:rPr>
              <a:t>Supported DevOps activities (e.g. automated provisioning, self-service configuration, process automation, continuous integration, continuous deployment)</a:t>
            </a:r>
          </a:p>
          <a:p>
            <a:pPr marL="171450" lvl="0" indent="-171450">
              <a:buFont typeface="Arial"/>
              <a:buChar char="•"/>
            </a:pPr>
            <a:r>
              <a:rPr lang="en-US" sz="1200" u="none" strike="noStrike" kern="1200" dirty="0" smtClean="0">
                <a:solidFill>
                  <a:schemeClr val="tx1"/>
                </a:solidFill>
                <a:effectLst/>
                <a:latin typeface="+mn-lt"/>
                <a:ea typeface="+mn-ea"/>
                <a:cs typeface="+mn-cs"/>
              </a:rPr>
              <a:t>Automated governance including:</a:t>
            </a:r>
          </a:p>
          <a:p>
            <a:pPr marL="628650" lvl="1" indent="-171450">
              <a:buFont typeface="Arial"/>
              <a:buChar char="•"/>
            </a:pPr>
            <a:r>
              <a:rPr lang="en-US" sz="1200" u="none" strike="noStrike" kern="1200" dirty="0" smtClean="0">
                <a:solidFill>
                  <a:schemeClr val="tx1"/>
                </a:solidFill>
                <a:effectLst/>
                <a:latin typeface="+mn-lt"/>
                <a:ea typeface="+mn-ea"/>
                <a:cs typeface="+mn-cs"/>
              </a:rPr>
              <a:t>Service catalogue and service tiers</a:t>
            </a:r>
          </a:p>
          <a:p>
            <a:pPr marL="628650" lvl="1" indent="-171450">
              <a:buFont typeface="Arial"/>
              <a:buChar char="•"/>
            </a:pPr>
            <a:r>
              <a:rPr lang="en-US" sz="1200" u="none" strike="noStrike" kern="1200" dirty="0" smtClean="0">
                <a:solidFill>
                  <a:schemeClr val="tx1"/>
                </a:solidFill>
                <a:effectLst/>
                <a:latin typeface="+mn-lt"/>
                <a:ea typeface="+mn-ea"/>
                <a:cs typeface="+mn-cs"/>
              </a:rPr>
              <a:t>Demand and capacity management</a:t>
            </a:r>
          </a:p>
          <a:p>
            <a:pPr marL="628650" lvl="1" indent="-171450">
              <a:buFont typeface="Arial"/>
              <a:buChar char="•"/>
            </a:pPr>
            <a:r>
              <a:rPr lang="en-US" sz="1200" u="none" strike="noStrike" kern="1200" dirty="0" smtClean="0">
                <a:solidFill>
                  <a:schemeClr val="tx1"/>
                </a:solidFill>
                <a:effectLst/>
                <a:latin typeface="+mn-lt"/>
                <a:ea typeface="+mn-ea"/>
                <a:cs typeface="+mn-cs"/>
              </a:rPr>
              <a:t>Life-cycle management</a:t>
            </a:r>
          </a:p>
          <a:p>
            <a:pPr marL="628650" lvl="1" indent="-171450">
              <a:buFont typeface="Arial"/>
              <a:buChar char="•"/>
            </a:pPr>
            <a:r>
              <a:rPr lang="en-US" sz="1200" u="none" strike="noStrike" kern="1200" dirty="0" smtClean="0">
                <a:solidFill>
                  <a:schemeClr val="tx1"/>
                </a:solidFill>
                <a:effectLst/>
                <a:latin typeface="+mn-lt"/>
                <a:ea typeface="+mn-ea"/>
                <a:cs typeface="+mn-cs"/>
              </a:rPr>
              <a:t>Infrastructure Authority integration</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PaaS offerings score high (10) when they are well integrated with preferred software development life-cycle tooling across all application life-cycle phases.  PaaS offerings score low (1) when they deliver a disconnected and </a:t>
            </a:r>
            <a:r>
              <a:rPr lang="en-US" sz="1200" kern="1200" dirty="0" err="1" smtClean="0">
                <a:solidFill>
                  <a:schemeClr val="tx1"/>
                </a:solidFill>
                <a:effectLst/>
                <a:latin typeface="+mn-lt"/>
                <a:ea typeface="+mn-ea"/>
                <a:cs typeface="+mn-cs"/>
              </a:rPr>
              <a:t>siloed</a:t>
            </a:r>
            <a:r>
              <a:rPr lang="en-US" sz="1200" kern="1200" dirty="0" smtClean="0">
                <a:solidFill>
                  <a:schemeClr val="tx1"/>
                </a:solidFill>
                <a:effectLst/>
                <a:latin typeface="+mn-lt"/>
                <a:ea typeface="+mn-ea"/>
                <a:cs typeface="+mn-cs"/>
              </a:rPr>
              <a:t> design, development, deployment, and management experience.</a:t>
            </a:r>
          </a:p>
          <a:p>
            <a:endParaRPr lang="en-US" dirty="0"/>
          </a:p>
        </p:txBody>
      </p:sp>
      <p:sp>
        <p:nvSpPr>
          <p:cNvPr id="4" name="Slide Number Placeholder 3"/>
          <p:cNvSpPr>
            <a:spLocks noGrp="1"/>
          </p:cNvSpPr>
          <p:nvPr>
            <p:ph type="sldNum" sz="quarter" idx="10"/>
          </p:nvPr>
        </p:nvSpPr>
        <p:spPr/>
        <p:txBody>
          <a:bodyPr/>
          <a:lstStyle/>
          <a:p>
            <a:fld id="{21530E30-508A-4B67-9790-B310016AEEC0}" type="slidenum">
              <a:rPr lang="en-US" smtClean="0"/>
              <a:pPr/>
              <a:t>17</a:t>
            </a:fld>
            <a:endParaRPr lang="en-US"/>
          </a:p>
        </p:txBody>
      </p:sp>
    </p:spTree>
    <p:extLst>
      <p:ext uri="{BB962C8B-B14F-4D97-AF65-F5344CB8AC3E}">
        <p14:creationId xmlns="" xmlns:p14="http://schemas.microsoft.com/office/powerpoint/2010/main" val="26172233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category measures architecture principles, concepts, and patterns enabling applications to dynamically execute parallel workloads across a highly distributed environment.  The PaaS architecture model should shield application developers, integrators, and architects from infrastructure, natively support cloud characteristics, and exhibit Cloudy architectural attributes (i.e. tenancy, dynamic discovery).   Cloud architectural attributes should span the entire solution stack, and not be constrained to components below the application server. The Cloud Architecture criteria category measures conformance with architecture principles enabling:</a:t>
            </a:r>
          </a:p>
          <a:p>
            <a:r>
              <a:rPr lang="en-US" sz="1200" b="1"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Measured service or pay per use</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Evaluate the PaaS solution for fine-grained metering, billing, and reporting of business entities, activities, and interactions.  For example, can the PaaS meter the number of workspaces created, users added, or business transactions executed?  </a:t>
            </a:r>
          </a:p>
          <a:p>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Rapid elasticity</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Mature PaaS offerings scale discrete application service instances rather than scaling monolithic application instances.  An ability to rapidly provision small footprint services based on user demand will increase application density and infrastructure utilization.  PaaS offerings should exhibit rapid service provisioning, flexible resource allocation, and distributed topologies.  Implicit support for shared nothing architecture and the Thirteen Dwarf patterns (e.g. </a:t>
            </a:r>
            <a:r>
              <a:rPr lang="en-US" sz="1200" kern="1200" dirty="0" err="1" smtClean="0">
                <a:solidFill>
                  <a:schemeClr val="tx1"/>
                </a:solidFill>
                <a:effectLst/>
                <a:latin typeface="+mn-lt"/>
                <a:ea typeface="+mn-ea"/>
                <a:cs typeface="+mn-cs"/>
              </a:rPr>
              <a:t>MapReduce</a:t>
            </a:r>
            <a:r>
              <a:rPr lang="en-US" sz="1200" kern="1200" dirty="0" smtClean="0">
                <a:solidFill>
                  <a:schemeClr val="tx1"/>
                </a:solidFill>
                <a:effectLst/>
                <a:latin typeface="+mn-lt"/>
                <a:ea typeface="+mn-ea"/>
                <a:cs typeface="+mn-cs"/>
              </a:rPr>
              <a:t>) enables application decomposition, parallel processing, and resource coordination.</a:t>
            </a:r>
          </a:p>
          <a:p>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On-demand self-service</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Mature PaaS offerings do more than push application bits to a Cloud node. Mature PaaS offerings perform flexible, run-time workload assignment and automated startup of standard service offerings.  Cloud architecture components include a Cloud controller, Cloud service provisioning, and Cloud load balancer. </a:t>
            </a:r>
          </a:p>
          <a:p>
            <a:r>
              <a:rPr lang="en-US" sz="1200" b="1"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Resource Pooling</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Mature PaaS offerings supply shared everything containers to hosted applications.  Multi-tenancy is incorporated throughout the solution stack (i.e. network, processing, storage, managed code container, application platform engines, frameworks, and application logic).   Resource utilization is tracked by business transaction or business entity access, and resource allocation conforms to well-defined policies.  Distributed caches are used to share resources across entitled tenants while enforcing security.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PaaS offerings score high (10) when they deliver enhanced capabilities at high abstraction and fine granularity.  PaaS offerings score low (1) when they do not extend capabilities beyond levels offered by traditional application platform infrastructure.</a:t>
            </a:r>
          </a:p>
          <a:p>
            <a:endParaRPr lang="en-US" dirty="0"/>
          </a:p>
        </p:txBody>
      </p:sp>
      <p:sp>
        <p:nvSpPr>
          <p:cNvPr id="4" name="Slide Number Placeholder 3"/>
          <p:cNvSpPr>
            <a:spLocks noGrp="1"/>
          </p:cNvSpPr>
          <p:nvPr>
            <p:ph type="sldNum" sz="quarter" idx="10"/>
          </p:nvPr>
        </p:nvSpPr>
        <p:spPr/>
        <p:txBody>
          <a:bodyPr/>
          <a:lstStyle/>
          <a:p>
            <a:fld id="{21530E30-508A-4B67-9790-B310016AEEC0}" type="slidenum">
              <a:rPr lang="en-US" smtClean="0"/>
              <a:pPr/>
              <a:t>18</a:t>
            </a:fld>
            <a:endParaRPr lang="en-US"/>
          </a:p>
        </p:txBody>
      </p:sp>
    </p:spTree>
    <p:extLst>
      <p:ext uri="{BB962C8B-B14F-4D97-AF65-F5344CB8AC3E}">
        <p14:creationId xmlns="" xmlns:p14="http://schemas.microsoft.com/office/powerpoint/2010/main" val="18459003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category measures how completely the PaaS satisfies development of complex applications by providing comprehensive application middleware components and services.  Teams compose platform services to rapidly design, develop, deliver, deploy, and manage applications.  Platform services span the following broad categories:</a:t>
            </a:r>
          </a:p>
          <a:p>
            <a:pPr marL="171450" lvl="0" indent="-171450">
              <a:buFont typeface="Arial"/>
              <a:buChar char="•"/>
            </a:pPr>
            <a:r>
              <a:rPr lang="en-US" sz="1200" u="none" strike="noStrike" kern="1200" dirty="0" smtClean="0">
                <a:solidFill>
                  <a:schemeClr val="tx1"/>
                </a:solidFill>
                <a:effectLst/>
                <a:latin typeface="+mn-lt"/>
                <a:ea typeface="+mn-ea"/>
                <a:cs typeface="+mn-cs"/>
              </a:rPr>
              <a:t>Presentation services</a:t>
            </a:r>
          </a:p>
          <a:p>
            <a:pPr marL="171450" lvl="0" indent="-171450">
              <a:buFont typeface="Arial"/>
              <a:buChar char="•"/>
            </a:pPr>
            <a:r>
              <a:rPr lang="en-US" sz="1200" u="none" strike="noStrike" kern="1200" dirty="0" smtClean="0">
                <a:solidFill>
                  <a:schemeClr val="tx1"/>
                </a:solidFill>
                <a:effectLst/>
                <a:latin typeface="+mn-lt"/>
                <a:ea typeface="+mn-ea"/>
                <a:cs typeface="+mn-cs"/>
              </a:rPr>
              <a:t>Application and service container services</a:t>
            </a:r>
          </a:p>
          <a:p>
            <a:pPr marL="171450" lvl="0" indent="-171450">
              <a:buFont typeface="Arial"/>
              <a:buChar char="•"/>
            </a:pPr>
            <a:r>
              <a:rPr lang="en-US" sz="1200" u="none" strike="noStrike" kern="1200" dirty="0" smtClean="0">
                <a:solidFill>
                  <a:schemeClr val="tx1"/>
                </a:solidFill>
                <a:effectLst/>
                <a:latin typeface="+mn-lt"/>
                <a:ea typeface="+mn-ea"/>
                <a:cs typeface="+mn-cs"/>
              </a:rPr>
              <a:t>Business process and business rule services</a:t>
            </a:r>
          </a:p>
          <a:p>
            <a:pPr marL="171450" lvl="0" indent="-171450">
              <a:buFont typeface="Arial"/>
              <a:buChar char="•"/>
            </a:pPr>
            <a:r>
              <a:rPr lang="en-US" sz="1200" u="none" strike="noStrike" kern="1200" dirty="0" smtClean="0">
                <a:solidFill>
                  <a:schemeClr val="tx1"/>
                </a:solidFill>
                <a:effectLst/>
                <a:latin typeface="+mn-lt"/>
                <a:ea typeface="+mn-ea"/>
                <a:cs typeface="+mn-cs"/>
              </a:rPr>
              <a:t>Integration services and message brokers</a:t>
            </a:r>
          </a:p>
          <a:p>
            <a:pPr marL="171450" lvl="0" indent="-171450">
              <a:buFont typeface="Arial"/>
              <a:buChar char="•"/>
            </a:pPr>
            <a:r>
              <a:rPr lang="en-US" sz="1200" u="none" strike="noStrike" kern="1200" dirty="0" smtClean="0">
                <a:solidFill>
                  <a:schemeClr val="tx1"/>
                </a:solidFill>
                <a:effectLst/>
                <a:latin typeface="+mn-lt"/>
                <a:ea typeface="+mn-ea"/>
                <a:cs typeface="+mn-cs"/>
              </a:rPr>
              <a:t>Composite application services (i.e. </a:t>
            </a:r>
            <a:r>
              <a:rPr lang="en-US" sz="1200" u="none" strike="noStrike" kern="1200" dirty="0" err="1" smtClean="0">
                <a:solidFill>
                  <a:schemeClr val="tx1"/>
                </a:solidFill>
                <a:effectLst/>
                <a:latin typeface="+mn-lt"/>
                <a:ea typeface="+mn-ea"/>
                <a:cs typeface="+mn-cs"/>
              </a:rPr>
              <a:t>mashups</a:t>
            </a:r>
            <a:r>
              <a:rPr lang="en-US" sz="1200" u="none" strike="noStrike" kern="1200" dirty="0" smtClean="0">
                <a:solidFill>
                  <a:schemeClr val="tx1"/>
                </a:solidFill>
                <a:effectLst/>
                <a:latin typeface="+mn-lt"/>
                <a:ea typeface="+mn-ea"/>
                <a:cs typeface="+mn-cs"/>
              </a:rPr>
              <a:t> and orchestration)</a:t>
            </a:r>
          </a:p>
          <a:p>
            <a:pPr marL="171450" lvl="0" indent="-171450">
              <a:buFont typeface="Arial"/>
              <a:buChar char="•"/>
            </a:pPr>
            <a:r>
              <a:rPr lang="en-US" sz="1200" u="none" strike="noStrike" kern="1200" dirty="0" smtClean="0">
                <a:solidFill>
                  <a:schemeClr val="tx1"/>
                </a:solidFill>
                <a:effectLst/>
                <a:latin typeface="+mn-lt"/>
                <a:ea typeface="+mn-ea"/>
                <a:cs typeface="+mn-cs"/>
              </a:rPr>
              <a:t>Complex event processing services</a:t>
            </a:r>
          </a:p>
          <a:p>
            <a:pPr marL="171450" lvl="0" indent="-171450">
              <a:buFont typeface="Arial"/>
              <a:buChar char="•"/>
            </a:pPr>
            <a:r>
              <a:rPr lang="en-US" sz="1200" u="none" strike="noStrike" kern="1200" dirty="0" smtClean="0">
                <a:solidFill>
                  <a:schemeClr val="tx1"/>
                </a:solidFill>
                <a:effectLst/>
                <a:latin typeface="+mn-lt"/>
                <a:ea typeface="+mn-ea"/>
                <a:cs typeface="+mn-cs"/>
              </a:rPr>
              <a:t>Data access and persistence services</a:t>
            </a:r>
          </a:p>
          <a:p>
            <a:pPr marL="171450" lvl="0" indent="-171450">
              <a:buFont typeface="Arial"/>
              <a:buChar char="•"/>
            </a:pPr>
            <a:r>
              <a:rPr lang="en-US" sz="1200" u="none" strike="noStrike" kern="1200" dirty="0" smtClean="0">
                <a:solidFill>
                  <a:schemeClr val="tx1"/>
                </a:solidFill>
                <a:effectLst/>
                <a:latin typeface="+mn-lt"/>
                <a:ea typeface="+mn-ea"/>
                <a:cs typeface="+mn-cs"/>
              </a:rPr>
              <a:t>Development governance</a:t>
            </a:r>
          </a:p>
          <a:p>
            <a:pPr marL="171450" lvl="0" indent="-171450">
              <a:buFont typeface="Arial"/>
              <a:buChar char="•"/>
            </a:pPr>
            <a:r>
              <a:rPr lang="en-US" sz="1200" u="none" strike="noStrike" kern="1200" dirty="0" smtClean="0">
                <a:solidFill>
                  <a:schemeClr val="tx1"/>
                </a:solidFill>
                <a:effectLst/>
                <a:latin typeface="+mn-lt"/>
                <a:ea typeface="+mn-ea"/>
                <a:cs typeface="+mn-cs"/>
              </a:rPr>
              <a:t>Application life-cycle management</a:t>
            </a:r>
          </a:p>
          <a:p>
            <a:pPr marL="171450" lvl="0" indent="-171450">
              <a:buFont typeface="Arial"/>
              <a:buChar char="•"/>
            </a:pPr>
            <a:r>
              <a:rPr lang="en-US" sz="1200" u="none" strike="noStrike" kern="1200" dirty="0" smtClean="0">
                <a:solidFill>
                  <a:schemeClr val="tx1"/>
                </a:solidFill>
                <a:effectLst/>
                <a:latin typeface="+mn-lt"/>
                <a:ea typeface="+mn-ea"/>
                <a:cs typeface="+mn-cs"/>
              </a:rPr>
              <a:t>Automated run-time governance services</a:t>
            </a:r>
          </a:p>
          <a:p>
            <a:pPr marL="171450" lvl="0" indent="-171450">
              <a:buFont typeface="Arial"/>
              <a:buChar char="•"/>
            </a:pPr>
            <a:r>
              <a:rPr lang="en-US" sz="1200" u="none" strike="noStrike" kern="1200" dirty="0" smtClean="0">
                <a:solidFill>
                  <a:schemeClr val="tx1"/>
                </a:solidFill>
                <a:effectLst/>
                <a:latin typeface="+mn-lt"/>
                <a:ea typeface="+mn-ea"/>
                <a:cs typeface="+mn-cs"/>
              </a:rPr>
              <a:t>Policy registry and repository services</a:t>
            </a:r>
          </a:p>
          <a:p>
            <a:pPr marL="171450" lvl="0" indent="-171450">
              <a:buFont typeface="Arial"/>
              <a:buChar char="•"/>
            </a:pPr>
            <a:r>
              <a:rPr lang="en-US" sz="1200" u="none" strike="noStrike" kern="1200" dirty="0" smtClean="0">
                <a:solidFill>
                  <a:schemeClr val="tx1"/>
                </a:solidFill>
                <a:effectLst/>
                <a:latin typeface="+mn-lt"/>
                <a:ea typeface="+mn-ea"/>
                <a:cs typeface="+mn-cs"/>
              </a:rPr>
              <a:t>Identity management</a:t>
            </a:r>
          </a:p>
          <a:p>
            <a:pPr marL="171450" lvl="0" indent="-171450">
              <a:buFont typeface="Arial"/>
              <a:buChar char="•"/>
            </a:pPr>
            <a:r>
              <a:rPr lang="en-US" sz="1200" u="none" strike="noStrike" kern="1200" dirty="0" smtClean="0">
                <a:solidFill>
                  <a:schemeClr val="tx1"/>
                </a:solidFill>
                <a:effectLst/>
                <a:latin typeface="+mn-lt"/>
                <a:ea typeface="+mn-ea"/>
                <a:cs typeface="+mn-cs"/>
              </a:rPr>
              <a:t>Security</a:t>
            </a:r>
          </a:p>
          <a:p>
            <a:pPr marL="171450" lvl="0" indent="-171450">
              <a:buFont typeface="Arial"/>
              <a:buChar char="•"/>
            </a:pPr>
            <a:r>
              <a:rPr lang="en-US" sz="1200" u="none" strike="noStrike" kern="1200" dirty="0" smtClean="0">
                <a:solidFill>
                  <a:schemeClr val="tx1"/>
                </a:solidFill>
                <a:effectLst/>
                <a:latin typeface="+mn-lt"/>
                <a:ea typeface="+mn-ea"/>
                <a:cs typeface="+mn-cs"/>
              </a:rPr>
              <a:t>Service level management</a:t>
            </a:r>
          </a:p>
          <a:p>
            <a:pPr marL="171450" lvl="0" indent="-171450">
              <a:buFont typeface="Arial"/>
              <a:buChar char="•"/>
            </a:pPr>
            <a:r>
              <a:rPr lang="en-US" sz="1200" u="none" strike="noStrike" kern="1200" dirty="0" smtClean="0">
                <a:solidFill>
                  <a:schemeClr val="tx1"/>
                </a:solidFill>
                <a:effectLst/>
                <a:latin typeface="+mn-lt"/>
                <a:ea typeface="+mn-ea"/>
                <a:cs typeface="+mn-cs"/>
              </a:rPr>
              <a:t>Compute, network, and storage infrastructure services</a:t>
            </a:r>
          </a:p>
          <a:p>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complete, unified platform decreases integration cost, reduces solution complexity, and enables uniformly applying policy and process.  PaaS offerings score high (10) when they deliver a comprehensive platform service list and score low (1) when they offer a small subset of the platform required to effectively deliver complex applications and services.</a:t>
            </a:r>
          </a:p>
          <a:p>
            <a:endParaRPr lang="en-US" dirty="0"/>
          </a:p>
        </p:txBody>
      </p:sp>
      <p:sp>
        <p:nvSpPr>
          <p:cNvPr id="4" name="Slide Number Placeholder 3"/>
          <p:cNvSpPr>
            <a:spLocks noGrp="1"/>
          </p:cNvSpPr>
          <p:nvPr>
            <p:ph type="sldNum" sz="quarter" idx="10"/>
          </p:nvPr>
        </p:nvSpPr>
        <p:spPr/>
        <p:txBody>
          <a:bodyPr/>
          <a:lstStyle/>
          <a:p>
            <a:fld id="{21530E30-508A-4B67-9790-B310016AEEC0}" type="slidenum">
              <a:rPr lang="en-US" smtClean="0"/>
              <a:pPr/>
              <a:t>19</a:t>
            </a:fld>
            <a:endParaRPr lang="en-US"/>
          </a:p>
        </p:txBody>
      </p:sp>
    </p:spTree>
    <p:extLst>
      <p:ext uri="{BB962C8B-B14F-4D97-AF65-F5344CB8AC3E}">
        <p14:creationId xmlns="" xmlns:p14="http://schemas.microsoft.com/office/powerpoint/2010/main" val="37862824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programming model category measures programming languages and frameworks, which facilitates building applications and services exhibiting Cloud characteristics.  The Cloud programming model is fundamentally different from the web programming model which fueled Java EE’s popularity.  To maximize cloud benefits, development teams must adopt new programming models, architecture patterns, and frameworks.  The actor model, service composition, </a:t>
            </a:r>
            <a:r>
              <a:rPr lang="en-US" sz="1200" kern="1200" dirty="0" err="1" smtClean="0">
                <a:solidFill>
                  <a:schemeClr val="tx1"/>
                </a:solidFill>
                <a:effectLst/>
                <a:latin typeface="+mn-lt"/>
                <a:ea typeface="+mn-ea"/>
                <a:cs typeface="+mn-cs"/>
              </a:rPr>
              <a:t>RESTful</a:t>
            </a:r>
            <a:r>
              <a:rPr lang="en-US" sz="1200" kern="1200" dirty="0" smtClean="0">
                <a:solidFill>
                  <a:schemeClr val="tx1"/>
                </a:solidFill>
                <a:effectLst/>
                <a:latin typeface="+mn-lt"/>
                <a:ea typeface="+mn-ea"/>
                <a:cs typeface="+mn-cs"/>
              </a:rPr>
              <a:t> interactions, policy injection, and tenant aware frameworks extend Java into the Cloud.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 Cloud programming model facilitates building applications and services, which exhibit Cloud characteristics.  The programming model should be congruent with Cloud architecture principles and patterns.  Example detailed criteria include:</a:t>
            </a:r>
          </a:p>
          <a:p>
            <a:pPr marL="171450" lvl="0" indent="-171450">
              <a:buFont typeface="Arial"/>
              <a:buChar char="•"/>
            </a:pPr>
            <a:r>
              <a:rPr lang="en-US" sz="1200" u="none" strike="noStrike" kern="1200" dirty="0" smtClean="0">
                <a:solidFill>
                  <a:schemeClr val="tx1"/>
                </a:solidFill>
                <a:effectLst/>
                <a:latin typeface="+mn-lt"/>
                <a:ea typeface="+mn-ea"/>
                <a:cs typeface="+mn-cs"/>
              </a:rPr>
              <a:t>Actor model (i.e. message passing instead of function invocation</a:t>
            </a:r>
          </a:p>
          <a:p>
            <a:pPr marL="171450" lvl="0" indent="-171450">
              <a:buFont typeface="Arial"/>
              <a:buChar char="•"/>
            </a:pPr>
            <a:r>
              <a:rPr lang="en-US" sz="1200" u="none" strike="noStrike" kern="1200" dirty="0" err="1" smtClean="0">
                <a:solidFill>
                  <a:schemeClr val="tx1"/>
                </a:solidFill>
                <a:effectLst/>
                <a:latin typeface="+mn-lt"/>
                <a:ea typeface="+mn-ea"/>
                <a:cs typeface="+mn-cs"/>
              </a:rPr>
              <a:t>RESTful</a:t>
            </a:r>
            <a:r>
              <a:rPr lang="en-US" sz="1200" u="none" strike="noStrike" kern="1200" dirty="0" smtClean="0">
                <a:solidFill>
                  <a:schemeClr val="tx1"/>
                </a:solidFill>
                <a:effectLst/>
                <a:latin typeface="+mn-lt"/>
                <a:ea typeface="+mn-ea"/>
                <a:cs typeface="+mn-cs"/>
              </a:rPr>
              <a:t> interactions</a:t>
            </a:r>
          </a:p>
          <a:p>
            <a:pPr marL="171450" lvl="0" indent="-171450">
              <a:buFont typeface="Arial"/>
              <a:buChar char="•"/>
            </a:pPr>
            <a:r>
              <a:rPr lang="en-US" sz="1200" u="none" strike="noStrike" kern="1200" dirty="0" smtClean="0">
                <a:solidFill>
                  <a:schemeClr val="tx1"/>
                </a:solidFill>
                <a:effectLst/>
                <a:latin typeface="+mn-lt"/>
                <a:ea typeface="+mn-ea"/>
                <a:cs typeface="+mn-cs"/>
              </a:rPr>
              <a:t>Dynamic recoverability</a:t>
            </a:r>
          </a:p>
          <a:p>
            <a:pPr marL="171450" lvl="0" indent="-171450">
              <a:buFont typeface="Arial"/>
              <a:buChar char="•"/>
            </a:pPr>
            <a:r>
              <a:rPr lang="en-US" sz="1200" u="none" strike="noStrike" kern="1200" dirty="0" smtClean="0">
                <a:solidFill>
                  <a:schemeClr val="tx1"/>
                </a:solidFill>
                <a:effectLst/>
                <a:latin typeface="+mn-lt"/>
                <a:ea typeface="+mn-ea"/>
                <a:cs typeface="+mn-cs"/>
              </a:rPr>
              <a:t>Consensus protocols</a:t>
            </a:r>
          </a:p>
          <a:p>
            <a:pPr marL="171450" lvl="0" indent="-171450">
              <a:buFont typeface="Arial"/>
              <a:buChar char="•"/>
            </a:pPr>
            <a:r>
              <a:rPr lang="en-US" sz="1200" u="none" strike="noStrike" kern="1200" dirty="0" smtClean="0">
                <a:solidFill>
                  <a:schemeClr val="tx1"/>
                </a:solidFill>
                <a:effectLst/>
                <a:latin typeface="+mn-lt"/>
                <a:ea typeface="+mn-ea"/>
                <a:cs typeface="+mn-cs"/>
              </a:rPr>
              <a:t>Asynchronous rather than synchronous interactions</a:t>
            </a:r>
          </a:p>
          <a:p>
            <a:pPr marL="171450" lvl="0" indent="-171450">
              <a:buFont typeface="Arial"/>
              <a:buChar char="•"/>
            </a:pPr>
            <a:r>
              <a:rPr lang="en-US" sz="1200" u="none" strike="noStrike" kern="1200" dirty="0" smtClean="0">
                <a:solidFill>
                  <a:schemeClr val="tx1"/>
                </a:solidFill>
                <a:effectLst/>
                <a:latin typeface="+mn-lt"/>
                <a:ea typeface="+mn-ea"/>
                <a:cs typeface="+mn-cs"/>
              </a:rPr>
              <a:t>Shared nothing architecture</a:t>
            </a:r>
          </a:p>
          <a:p>
            <a:pPr marL="171450" lvl="0" indent="-171450">
              <a:buFont typeface="Arial"/>
              <a:buChar char="•"/>
            </a:pPr>
            <a:r>
              <a:rPr lang="en-US" sz="1200" u="none" strike="noStrike" kern="1200" dirty="0" smtClean="0">
                <a:solidFill>
                  <a:schemeClr val="tx1"/>
                </a:solidFill>
                <a:effectLst/>
                <a:latin typeface="+mn-lt"/>
                <a:ea typeface="+mn-ea"/>
                <a:cs typeface="+mn-cs"/>
              </a:rPr>
              <a:t>Data partitioning and </a:t>
            </a:r>
            <a:r>
              <a:rPr lang="en-US" sz="1200" u="none" strike="noStrike" kern="1200" dirty="0" err="1" smtClean="0">
                <a:solidFill>
                  <a:schemeClr val="tx1"/>
                </a:solidFill>
                <a:effectLst/>
                <a:latin typeface="+mn-lt"/>
                <a:ea typeface="+mn-ea"/>
                <a:cs typeface="+mn-cs"/>
              </a:rPr>
              <a:t>sharding</a:t>
            </a:r>
            <a:endParaRPr lang="en-US" sz="1200" u="none" strike="noStrike" kern="1200" dirty="0" smtClean="0">
              <a:solidFill>
                <a:schemeClr val="tx1"/>
              </a:solidFill>
              <a:effectLst/>
              <a:latin typeface="+mn-lt"/>
              <a:ea typeface="+mn-ea"/>
              <a:cs typeface="+mn-cs"/>
            </a:endParaRPr>
          </a:p>
          <a:p>
            <a:pPr marL="171450" lvl="0" indent="-171450">
              <a:buFont typeface="Arial"/>
              <a:buChar char="•"/>
            </a:pPr>
            <a:r>
              <a:rPr lang="en-US" sz="1200" u="none" strike="noStrike" kern="1200" dirty="0" smtClean="0">
                <a:solidFill>
                  <a:schemeClr val="tx1"/>
                </a:solidFill>
                <a:effectLst/>
                <a:latin typeface="+mn-lt"/>
                <a:ea typeface="+mn-ea"/>
                <a:cs typeface="+mn-cs"/>
              </a:rPr>
              <a:t>Federated data queries</a:t>
            </a:r>
          </a:p>
          <a:p>
            <a:pPr marL="171450" lvl="0" indent="-171450">
              <a:buFont typeface="Arial"/>
              <a:buChar char="•"/>
            </a:pPr>
            <a:r>
              <a:rPr lang="en-US" sz="1200" u="none" strike="noStrike" kern="1200" dirty="0" smtClean="0">
                <a:solidFill>
                  <a:schemeClr val="tx1"/>
                </a:solidFill>
                <a:effectLst/>
                <a:latin typeface="+mn-lt"/>
                <a:ea typeface="+mn-ea"/>
                <a:cs typeface="+mn-cs"/>
              </a:rPr>
              <a:t>Service orchestration</a:t>
            </a:r>
          </a:p>
          <a:p>
            <a:pPr marL="171450" lvl="0" indent="-171450">
              <a:buFont typeface="Arial"/>
              <a:buChar char="•"/>
            </a:pPr>
            <a:r>
              <a:rPr lang="en-US" sz="1200" u="none" strike="noStrike" kern="1200" dirty="0" smtClean="0">
                <a:solidFill>
                  <a:schemeClr val="tx1"/>
                </a:solidFill>
                <a:effectLst/>
                <a:latin typeface="+mn-lt"/>
                <a:ea typeface="+mn-ea"/>
                <a:cs typeface="+mn-cs"/>
              </a:rPr>
              <a:t>Functional programming</a:t>
            </a:r>
          </a:p>
          <a:p>
            <a:pPr marL="171450" lvl="0" indent="-171450">
              <a:buFont typeface="Arial"/>
              <a:buChar char="•"/>
            </a:pPr>
            <a:r>
              <a:rPr lang="en-US" sz="1200" u="none" strike="noStrike" kern="1200" dirty="0" err="1" smtClean="0">
                <a:solidFill>
                  <a:schemeClr val="tx1"/>
                </a:solidFill>
                <a:effectLst/>
                <a:latin typeface="+mn-lt"/>
                <a:ea typeface="+mn-ea"/>
                <a:cs typeface="+mn-cs"/>
              </a:rPr>
              <a:t>MapReduce</a:t>
            </a:r>
            <a:endParaRPr lang="en-US" sz="1200" u="none" strike="noStrike"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PaaS offerings score high (10) when the programming model explicitly supports parallel processing, distributed interactions, shared nothing architecture, workload decomposition, and hide infrastructure complexity.  PaaS offerings score low (1) when they expose data center infrastructure concepts (i.e. machines, storage parameters, network addresses) and do not elastically scale beyond traditional application server clusters. </a:t>
            </a:r>
          </a:p>
          <a:p>
            <a:endParaRPr lang="en-US" dirty="0"/>
          </a:p>
        </p:txBody>
      </p:sp>
      <p:sp>
        <p:nvSpPr>
          <p:cNvPr id="4" name="Slide Number Placeholder 3"/>
          <p:cNvSpPr>
            <a:spLocks noGrp="1"/>
          </p:cNvSpPr>
          <p:nvPr>
            <p:ph type="sldNum" sz="quarter" idx="10"/>
          </p:nvPr>
        </p:nvSpPr>
        <p:spPr/>
        <p:txBody>
          <a:bodyPr/>
          <a:lstStyle/>
          <a:p>
            <a:fld id="{21530E30-508A-4B67-9790-B310016AEEC0}" type="slidenum">
              <a:rPr lang="en-US" smtClean="0"/>
              <a:pPr/>
              <a:t>20</a:t>
            </a:fld>
            <a:endParaRPr lang="en-US"/>
          </a:p>
        </p:txBody>
      </p:sp>
    </p:spTree>
    <p:extLst>
      <p:ext uri="{BB962C8B-B14F-4D97-AF65-F5344CB8AC3E}">
        <p14:creationId xmlns="" xmlns:p14="http://schemas.microsoft.com/office/powerpoint/2010/main" val="13830039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See blog post: </a:t>
            </a:r>
            <a:r>
              <a:rPr lang="en-US" u="sng" dirty="0" smtClean="0">
                <a:hlinkClick r:id="rId3"/>
              </a:rPr>
              <a:t>http://blog.cobia.net/cobiacomm/2011/11/02/paas-evaluation-framework-for-cios-and-architects/</a:t>
            </a:r>
            <a:endParaRPr lang="en-US" dirty="0" smtClean="0"/>
          </a:p>
          <a:p>
            <a:endParaRPr lang="en-US" dirty="0"/>
          </a:p>
        </p:txBody>
      </p:sp>
      <p:sp>
        <p:nvSpPr>
          <p:cNvPr id="4" name="Slide Number Placeholder 3"/>
          <p:cNvSpPr>
            <a:spLocks noGrp="1"/>
          </p:cNvSpPr>
          <p:nvPr>
            <p:ph type="sldNum" sz="quarter" idx="10"/>
          </p:nvPr>
        </p:nvSpPr>
        <p:spPr/>
        <p:txBody>
          <a:bodyPr/>
          <a:lstStyle/>
          <a:p>
            <a:fld id="{21530E30-508A-4B67-9790-B310016AEEC0}" type="slidenum">
              <a:rPr lang="en-US" smtClean="0"/>
              <a:pPr/>
              <a:t>21</a:t>
            </a:fld>
            <a:endParaRPr lang="en-US"/>
          </a:p>
        </p:txBody>
      </p:sp>
    </p:spTree>
    <p:extLst>
      <p:ext uri="{BB962C8B-B14F-4D97-AF65-F5344CB8AC3E}">
        <p14:creationId xmlns="" xmlns:p14="http://schemas.microsoft.com/office/powerpoint/2010/main" val="32070973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Agreeing on a strategic goal and gaining stakeholder buy-in is only the first step.   Teams should define key metrics, baseline current performance, and create a quick start project plan to prove PaaS benefits.   Metrics can be divided into foundational, optimal, and transformational categories. A few example metrics to consider are:</a:t>
            </a:r>
          </a:p>
          <a:p>
            <a:r>
              <a:rPr lang="en-US" sz="1200" kern="1200" dirty="0" smtClean="0">
                <a:solidFill>
                  <a:schemeClr val="tx1"/>
                </a:solidFill>
                <a:effectLst/>
                <a:latin typeface="+mn-lt"/>
                <a:ea typeface="+mn-ea"/>
                <a:cs typeface="+mn-cs"/>
              </a:rPr>
              <a:t> </a:t>
            </a:r>
          </a:p>
          <a:p>
            <a:pPr lvl="0"/>
            <a:r>
              <a:rPr lang="en-US" sz="1200" u="none" strike="noStrike" kern="1200" dirty="0" smtClean="0">
                <a:solidFill>
                  <a:schemeClr val="tx1"/>
                </a:solidFill>
                <a:effectLst/>
                <a:latin typeface="+mn-lt"/>
                <a:ea typeface="+mn-ea"/>
                <a:cs typeface="+mn-cs"/>
              </a:rPr>
              <a:t>Foundation</a:t>
            </a:r>
          </a:p>
          <a:p>
            <a:pPr marL="628650" lvl="1" indent="-171450">
              <a:buFont typeface="Arial"/>
              <a:buChar char="•"/>
            </a:pPr>
            <a:r>
              <a:rPr lang="en-US" sz="1200" u="none" strike="noStrike" kern="1200" dirty="0" smtClean="0">
                <a:solidFill>
                  <a:schemeClr val="tx1"/>
                </a:solidFill>
                <a:effectLst/>
                <a:latin typeface="+mn-lt"/>
                <a:ea typeface="+mn-ea"/>
                <a:cs typeface="+mn-cs"/>
              </a:rPr>
              <a:t>Time to create new application environment</a:t>
            </a:r>
          </a:p>
          <a:p>
            <a:pPr marL="628650" lvl="1" indent="-171450">
              <a:buFont typeface="Arial"/>
              <a:buChar char="•"/>
            </a:pPr>
            <a:r>
              <a:rPr lang="en-US" sz="1200" u="none" strike="noStrike" kern="1200" dirty="0" smtClean="0">
                <a:solidFill>
                  <a:schemeClr val="tx1"/>
                </a:solidFill>
                <a:effectLst/>
                <a:latin typeface="+mn-lt"/>
                <a:ea typeface="+mn-ea"/>
                <a:cs typeface="+mn-cs"/>
              </a:rPr>
              <a:t>Time to redeploy application</a:t>
            </a:r>
          </a:p>
          <a:p>
            <a:pPr lvl="0"/>
            <a:r>
              <a:rPr lang="en-US" sz="1200" u="none" strike="noStrike" kern="1200" dirty="0" smtClean="0">
                <a:solidFill>
                  <a:schemeClr val="tx1"/>
                </a:solidFill>
                <a:effectLst/>
                <a:latin typeface="+mn-lt"/>
                <a:ea typeface="+mn-ea"/>
                <a:cs typeface="+mn-cs"/>
              </a:rPr>
              <a:t>Optimize</a:t>
            </a:r>
          </a:p>
          <a:p>
            <a:pPr marL="628650" lvl="1" indent="-171450">
              <a:buFont typeface="Arial"/>
              <a:buChar char="•"/>
            </a:pPr>
            <a:r>
              <a:rPr lang="en-US" sz="1200" u="none" strike="noStrike" kern="1200" dirty="0" smtClean="0">
                <a:solidFill>
                  <a:schemeClr val="tx1"/>
                </a:solidFill>
                <a:effectLst/>
                <a:latin typeface="+mn-lt"/>
                <a:ea typeface="+mn-ea"/>
                <a:cs typeface="+mn-cs"/>
              </a:rPr>
              <a:t>Minimum and maximum scale </a:t>
            </a:r>
          </a:p>
          <a:p>
            <a:pPr marL="628650" lvl="1" indent="-171450">
              <a:buFont typeface="Arial"/>
              <a:buChar char="•"/>
            </a:pPr>
            <a:r>
              <a:rPr lang="en-US" sz="1200" u="none" strike="noStrike" kern="1200" dirty="0" smtClean="0">
                <a:solidFill>
                  <a:schemeClr val="tx1"/>
                </a:solidFill>
                <a:effectLst/>
                <a:latin typeface="+mn-lt"/>
                <a:ea typeface="+mn-ea"/>
                <a:cs typeface="+mn-cs"/>
              </a:rPr>
              <a:t>Scale frequency (i.e. time to scale up/down)</a:t>
            </a:r>
          </a:p>
          <a:p>
            <a:pPr lvl="0"/>
            <a:r>
              <a:rPr lang="en-US" sz="1200" u="none" strike="noStrike" kern="1200" dirty="0" smtClean="0">
                <a:solidFill>
                  <a:schemeClr val="tx1"/>
                </a:solidFill>
                <a:effectLst/>
                <a:latin typeface="+mn-lt"/>
                <a:ea typeface="+mn-ea"/>
                <a:cs typeface="+mn-cs"/>
              </a:rPr>
              <a:t>Transformation</a:t>
            </a:r>
          </a:p>
          <a:p>
            <a:pPr marL="628650" lvl="1" indent="-171450">
              <a:buFont typeface="Arial"/>
              <a:buChar char="•"/>
            </a:pPr>
            <a:r>
              <a:rPr lang="en-US" sz="1200" u="none" strike="noStrike" kern="1200" dirty="0" smtClean="0">
                <a:solidFill>
                  <a:schemeClr val="tx1"/>
                </a:solidFill>
                <a:effectLst/>
                <a:latin typeface="+mn-lt"/>
                <a:ea typeface="+mn-ea"/>
                <a:cs typeface="+mn-cs"/>
              </a:rPr>
              <a:t>Time and effort required integrating business process, event processor – creating a complex app.</a:t>
            </a:r>
          </a:p>
          <a:p>
            <a:pPr marL="628650" lvl="1" indent="-171450">
              <a:buFont typeface="Arial"/>
              <a:buChar char="•"/>
            </a:pPr>
            <a:r>
              <a:rPr lang="en-US" sz="1200" u="none" strike="noStrike" kern="1200" dirty="0" smtClean="0">
                <a:solidFill>
                  <a:schemeClr val="tx1"/>
                </a:solidFill>
                <a:effectLst/>
                <a:latin typeface="+mn-lt"/>
                <a:ea typeface="+mn-ea"/>
                <a:cs typeface="+mn-cs"/>
              </a:rPr>
              <a:t>Time and effort required to apply policy across tenant(s)</a:t>
            </a:r>
          </a:p>
          <a:p>
            <a:pPr marL="628650" lvl="1" indent="-171450">
              <a:buFont typeface="Arial"/>
              <a:buChar char="•"/>
            </a:pPr>
            <a:r>
              <a:rPr lang="en-US" sz="1200" u="none" strike="noStrike" kern="1200" dirty="0" smtClean="0">
                <a:solidFill>
                  <a:schemeClr val="tx1"/>
                </a:solidFill>
                <a:effectLst/>
                <a:latin typeface="+mn-lt"/>
                <a:ea typeface="+mn-ea"/>
                <a:cs typeface="+mn-cs"/>
              </a:rPr>
              <a:t>Cost to operate application per user or transaction</a:t>
            </a:r>
          </a:p>
          <a:p>
            <a:endParaRPr lang="en-US" dirty="0"/>
          </a:p>
        </p:txBody>
      </p:sp>
      <p:sp>
        <p:nvSpPr>
          <p:cNvPr id="4" name="Slide Number Placeholder 3"/>
          <p:cNvSpPr>
            <a:spLocks noGrp="1"/>
          </p:cNvSpPr>
          <p:nvPr>
            <p:ph type="sldNum" sz="quarter" idx="10"/>
          </p:nvPr>
        </p:nvSpPr>
        <p:spPr/>
        <p:txBody>
          <a:bodyPr/>
          <a:lstStyle/>
          <a:p>
            <a:fld id="{21530E30-508A-4B67-9790-B310016AEEC0}" type="slidenum">
              <a:rPr lang="en-US" smtClean="0"/>
              <a:pPr/>
              <a:t>22</a:t>
            </a:fld>
            <a:endParaRPr lang="en-US"/>
          </a:p>
        </p:txBody>
      </p:sp>
    </p:spTree>
    <p:extLst>
      <p:ext uri="{BB962C8B-B14F-4D97-AF65-F5344CB8AC3E}">
        <p14:creationId xmlns="" xmlns:p14="http://schemas.microsoft.com/office/powerpoint/2010/main" val="1667939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noTextEdit="1"/>
          </p:cNvSpPr>
          <p:nvPr>
            <p:ph type="sldImg"/>
          </p:nvPr>
        </p:nvSpPr>
        <p:spPr bwMode="auto">
          <a:xfrm>
            <a:off x="1058863" y="1681163"/>
            <a:ext cx="4740275" cy="35560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 name="Notes Placeholder 2"/>
          <p:cNvSpPr>
            <a:spLocks noGrp="1"/>
          </p:cNvSpPr>
          <p:nvPr>
            <p:ph type="body" idx="1"/>
          </p:nvPr>
        </p:nvSpPr>
        <p:spPr/>
        <p:txBody>
          <a:bodyPr>
            <a:normAutofit fontScale="92500" lnSpcReduction="20000"/>
          </a:bodyPr>
          <a:lstStyle/>
          <a:p>
            <a:pPr marL="339499" lvl="1" indent="-339499" fontAlgn="auto">
              <a:spcBef>
                <a:spcPts val="0"/>
              </a:spcBef>
              <a:spcAft>
                <a:spcPts val="0"/>
              </a:spcAft>
              <a:buClr>
                <a:schemeClr val="accent1"/>
              </a:buClr>
              <a:tabLst>
                <a:tab pos="227882" algn="l"/>
              </a:tabLst>
              <a:defRPr/>
            </a:pPr>
            <a:r>
              <a:rPr lang="en-US" sz="2700" dirty="0">
                <a:ea typeface="+mn-ea"/>
              </a:rPr>
              <a:t>What do I need to learn? </a:t>
            </a:r>
          </a:p>
          <a:p>
            <a:pPr marL="339499" lvl="1" indent="-339499" fontAlgn="auto">
              <a:spcBef>
                <a:spcPts val="0"/>
              </a:spcBef>
              <a:spcAft>
                <a:spcPts val="0"/>
              </a:spcAft>
              <a:buClr>
                <a:schemeClr val="accent1"/>
              </a:buClr>
              <a:buFont typeface="Times" pitchFamily="18" charset="0"/>
              <a:buChar char="•"/>
              <a:tabLst>
                <a:tab pos="227882" algn="l"/>
              </a:tabLst>
              <a:defRPr/>
            </a:pPr>
            <a:r>
              <a:rPr lang="en-US" sz="2700" dirty="0">
                <a:ea typeface="+mn-ea"/>
              </a:rPr>
              <a:t>Determine how to allocate, provision, monitor, manage, and administer resources across multiple tenants</a:t>
            </a:r>
          </a:p>
          <a:p>
            <a:pPr marL="339499" lvl="1" indent="-339499" fontAlgn="auto">
              <a:spcBef>
                <a:spcPts val="0"/>
              </a:spcBef>
              <a:spcAft>
                <a:spcPts val="0"/>
              </a:spcAft>
              <a:buClr>
                <a:schemeClr val="accent1"/>
              </a:buClr>
              <a:buFont typeface="Times" pitchFamily="18" charset="0"/>
              <a:buChar char="•"/>
              <a:tabLst>
                <a:tab pos="227882" algn="l"/>
              </a:tabLst>
              <a:defRPr/>
            </a:pPr>
            <a:r>
              <a:rPr lang="en-US" sz="2700" dirty="0">
                <a:ea typeface="+mn-ea"/>
              </a:rPr>
              <a:t>Manage resource capacity to ensure consumer demand is satisfied while maximizing resource utilization</a:t>
            </a:r>
          </a:p>
          <a:p>
            <a:pPr marL="339499" lvl="1" indent="-339499" fontAlgn="auto">
              <a:spcBef>
                <a:spcPts val="0"/>
              </a:spcBef>
              <a:spcAft>
                <a:spcPts val="0"/>
              </a:spcAft>
              <a:buClr>
                <a:schemeClr val="accent1"/>
              </a:buClr>
              <a:buFont typeface="Times" pitchFamily="18" charset="0"/>
              <a:buChar char="•"/>
              <a:tabLst>
                <a:tab pos="227882" algn="l"/>
              </a:tabLst>
              <a:defRPr/>
            </a:pPr>
            <a:r>
              <a:rPr lang="en-US" dirty="0" smtClean="0">
                <a:ea typeface="+mn-ea"/>
              </a:rPr>
              <a:t>Scale workload processing while minimizing infrastructure spend</a:t>
            </a:r>
          </a:p>
          <a:p>
            <a:pPr fontAlgn="auto">
              <a:spcBef>
                <a:spcPts val="0"/>
              </a:spcBef>
              <a:spcAft>
                <a:spcPts val="0"/>
              </a:spcAft>
              <a:defRPr/>
            </a:pPr>
            <a:endParaRPr lang="en-US" dirty="0" smtClean="0">
              <a:ea typeface="+mn-ea"/>
              <a:cs typeface="+mn-cs"/>
            </a:endParaRPr>
          </a:p>
          <a:p>
            <a:pPr fontAlgn="auto">
              <a:spcBef>
                <a:spcPts val="0"/>
              </a:spcBef>
              <a:spcAft>
                <a:spcPts val="0"/>
              </a:spcAft>
              <a:defRPr/>
            </a:pPr>
            <a:endParaRPr lang="en-US" dirty="0" smtClean="0">
              <a:ea typeface="+mn-ea"/>
              <a:cs typeface="+mn-cs"/>
            </a:endParaRPr>
          </a:p>
        </p:txBody>
      </p:sp>
      <p:sp>
        <p:nvSpPr>
          <p:cNvPr id="27651" name="Date Placeholder 3"/>
          <p:cNvSpPr>
            <a:spLocks noGrp="1"/>
          </p:cNvSpPr>
          <p:nvPr>
            <p:ph type="dt"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89292" tIns="44646" rIns="89292" bIns="44646" numCol="1" anchor="t" anchorCtr="0" compatLnSpc="1">
            <a:prstTxWarp prst="textNoShape">
              <a:avLst/>
            </a:prstTxWarp>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eaLnBrk="0" fontAlgn="base" hangingPunct="0">
              <a:lnSpc>
                <a:spcPct val="90000"/>
              </a:lnSpc>
              <a:spcBef>
                <a:spcPct val="30000"/>
              </a:spcBef>
              <a:spcAft>
                <a:spcPct val="10000"/>
              </a:spcAft>
            </a:pPr>
            <a:fld id="{4FF11175-B589-3F41-A643-E763F3EB5C40}" type="datetime1">
              <a:rPr lang="en-US" sz="2300">
                <a:latin typeface="Arial" charset="0"/>
                <a:cs typeface="Arial Unicode MS" charset="0"/>
              </a:rPr>
              <a:pPr algn="ctr" eaLnBrk="0" fontAlgn="base" hangingPunct="0">
                <a:lnSpc>
                  <a:spcPct val="90000"/>
                </a:lnSpc>
                <a:spcBef>
                  <a:spcPct val="30000"/>
                </a:spcBef>
                <a:spcAft>
                  <a:spcPct val="10000"/>
                </a:spcAft>
              </a:pPr>
              <a:t>1/31/2022</a:t>
            </a:fld>
            <a:endParaRPr lang="en-US" sz="2300">
              <a:latin typeface="Arial" charset="0"/>
              <a:cs typeface="Arial Unicode MS"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today’s IT environment, demonstrating tangible improvement is often illusive.  Rather than simply stating a goal, randomly selecting a PaaS provider, installing an application on the PaaS, and declaring success, your team has an opportunity to demonstrate and </a:t>
            </a:r>
            <a:r>
              <a:rPr lang="en-US" sz="1200" b="1" kern="1200" dirty="0" smtClean="0">
                <a:solidFill>
                  <a:schemeClr val="tx1"/>
                </a:solidFill>
                <a:effectLst/>
                <a:latin typeface="+mn-lt"/>
                <a:ea typeface="+mn-ea"/>
                <a:cs typeface="+mn-cs"/>
              </a:rPr>
              <a:t>prove</a:t>
            </a:r>
            <a:r>
              <a:rPr lang="en-US" sz="1200" kern="1200" dirty="0" smtClean="0">
                <a:solidFill>
                  <a:schemeClr val="tx1"/>
                </a:solidFill>
                <a:effectLst/>
                <a:latin typeface="+mn-lt"/>
                <a:ea typeface="+mn-ea"/>
                <a:cs typeface="+mn-cs"/>
              </a:rPr>
              <a:t> how PaaS capabilities can improve agility, efficiency, or platform economics. Your team should correlate quick start demonstration use cases with PaaS capabilities and key metrics.  The following listing details a sample plan:</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1530E30-508A-4B67-9790-B310016AEEC0}" type="slidenum">
              <a:rPr lang="en-US" smtClean="0"/>
              <a:pPr/>
              <a:t>23</a:t>
            </a:fld>
            <a:endParaRPr lang="en-US"/>
          </a:p>
        </p:txBody>
      </p:sp>
    </p:spTree>
    <p:extLst>
      <p:ext uri="{BB962C8B-B14F-4D97-AF65-F5344CB8AC3E}">
        <p14:creationId xmlns="" xmlns:p14="http://schemas.microsoft.com/office/powerpoint/2010/main" val="12816228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kern="1200" dirty="0" smtClean="0">
              <a:solidFill>
                <a:schemeClr val="tx1"/>
              </a:solidFill>
              <a:effectLst/>
              <a:latin typeface="+mn-lt"/>
              <a:ea typeface="+mn-ea"/>
              <a:cs typeface="+mn-cs"/>
            </a:endParaRPr>
          </a:p>
          <a:p>
            <a:endParaRPr lang="en-US"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DevOps Tooling and On-demand self-service</a:t>
            </a:r>
          </a:p>
          <a:p>
            <a:pPr lvl="0"/>
            <a:r>
              <a:rPr lang="en-US" sz="1200" u="none" strike="noStrike" kern="1200" dirty="0" smtClean="0">
                <a:solidFill>
                  <a:schemeClr val="tx1"/>
                </a:solidFill>
                <a:effectLst/>
                <a:latin typeface="+mn-lt"/>
                <a:ea typeface="+mn-ea"/>
                <a:cs typeface="+mn-cs"/>
              </a:rPr>
              <a:t>Use Cases</a:t>
            </a:r>
          </a:p>
          <a:p>
            <a:pPr marL="628650" lvl="1" indent="-171450">
              <a:buFont typeface="Arial"/>
              <a:buChar char="•"/>
            </a:pPr>
            <a:r>
              <a:rPr lang="en-US" sz="1200" u="none" strike="noStrike" kern="1200" dirty="0" smtClean="0">
                <a:solidFill>
                  <a:schemeClr val="tx1"/>
                </a:solidFill>
                <a:effectLst/>
                <a:latin typeface="+mn-lt"/>
                <a:ea typeface="+mn-ea"/>
                <a:cs typeface="+mn-cs"/>
              </a:rPr>
              <a:t>Rapidly provision application environment</a:t>
            </a:r>
          </a:p>
          <a:p>
            <a:pPr marL="628650" lvl="1" indent="-171450">
              <a:buFont typeface="Arial"/>
              <a:buChar char="•"/>
            </a:pPr>
            <a:r>
              <a:rPr lang="en-US" sz="1200" u="none" strike="noStrike" kern="1200" dirty="0" smtClean="0">
                <a:solidFill>
                  <a:schemeClr val="tx1"/>
                </a:solidFill>
                <a:effectLst/>
                <a:latin typeface="+mn-lt"/>
                <a:ea typeface="+mn-ea"/>
                <a:cs typeface="+mn-cs"/>
              </a:rPr>
              <a:t>Rapidly provision application tenant</a:t>
            </a:r>
          </a:p>
          <a:p>
            <a:pPr marL="628650" lvl="1" indent="-171450">
              <a:buFont typeface="Arial"/>
              <a:buChar char="•"/>
            </a:pPr>
            <a:r>
              <a:rPr lang="en-US" sz="1200" u="none" strike="noStrike" kern="1200" dirty="0" smtClean="0">
                <a:solidFill>
                  <a:schemeClr val="tx1"/>
                </a:solidFill>
                <a:effectLst/>
                <a:latin typeface="+mn-lt"/>
                <a:ea typeface="+mn-ea"/>
                <a:cs typeface="+mn-cs"/>
              </a:rPr>
              <a:t>Allocate, provision, monitor, manage, and administer resources across multiple tenants, nodes, and locations</a:t>
            </a:r>
          </a:p>
          <a:p>
            <a:pPr marL="628650" lvl="1" indent="-171450">
              <a:buFont typeface="Arial"/>
              <a:buChar char="•"/>
            </a:pPr>
            <a:r>
              <a:rPr lang="en-US" sz="1200" u="none" strike="noStrike" kern="1200" dirty="0" smtClean="0">
                <a:solidFill>
                  <a:schemeClr val="tx1"/>
                </a:solidFill>
                <a:effectLst/>
                <a:latin typeface="+mn-lt"/>
                <a:ea typeface="+mn-ea"/>
                <a:cs typeface="+mn-cs"/>
              </a:rPr>
              <a:t>Develop complex, composite integrated applications</a:t>
            </a:r>
          </a:p>
          <a:p>
            <a:pPr lvl="0"/>
            <a:r>
              <a:rPr lang="en-US" sz="1200" u="none" strike="noStrike" kern="1200" dirty="0" smtClean="0">
                <a:solidFill>
                  <a:schemeClr val="tx1"/>
                </a:solidFill>
                <a:effectLst/>
                <a:latin typeface="+mn-lt"/>
                <a:ea typeface="+mn-ea"/>
                <a:cs typeface="+mn-cs"/>
              </a:rPr>
              <a:t>Key metrics</a:t>
            </a:r>
          </a:p>
          <a:p>
            <a:pPr marL="628650" lvl="1" indent="-171450">
              <a:buFont typeface="Arial"/>
              <a:buChar char="•"/>
            </a:pPr>
            <a:r>
              <a:rPr lang="en-US" sz="1200" u="none" strike="noStrike" kern="1200" dirty="0" smtClean="0">
                <a:solidFill>
                  <a:schemeClr val="tx1"/>
                </a:solidFill>
                <a:effectLst/>
                <a:latin typeface="+mn-lt"/>
                <a:ea typeface="+mn-ea"/>
                <a:cs typeface="+mn-cs"/>
              </a:rPr>
              <a:t>Time to create new application environment</a:t>
            </a:r>
          </a:p>
          <a:p>
            <a:pPr marL="628650" lvl="1" indent="-171450">
              <a:buFont typeface="Arial"/>
              <a:buChar char="•"/>
            </a:pPr>
            <a:r>
              <a:rPr lang="en-US" sz="1200" u="none" strike="noStrike" kern="1200" dirty="0" smtClean="0">
                <a:solidFill>
                  <a:schemeClr val="tx1"/>
                </a:solidFill>
                <a:effectLst/>
                <a:latin typeface="+mn-lt"/>
                <a:ea typeface="+mn-ea"/>
                <a:cs typeface="+mn-cs"/>
              </a:rPr>
              <a:t>Time to redeploy application</a:t>
            </a:r>
          </a:p>
          <a:p>
            <a:endParaRPr lang="en-US" dirty="0"/>
          </a:p>
        </p:txBody>
      </p:sp>
      <p:sp>
        <p:nvSpPr>
          <p:cNvPr id="4" name="Slide Number Placeholder 3"/>
          <p:cNvSpPr>
            <a:spLocks noGrp="1"/>
          </p:cNvSpPr>
          <p:nvPr>
            <p:ph type="sldNum" sz="quarter" idx="10"/>
          </p:nvPr>
        </p:nvSpPr>
        <p:spPr/>
        <p:txBody>
          <a:bodyPr/>
          <a:lstStyle/>
          <a:p>
            <a:fld id="{21530E30-508A-4B67-9790-B310016AEEC0}" type="slidenum">
              <a:rPr lang="en-US" smtClean="0"/>
              <a:pPr/>
              <a:t>24</a:t>
            </a:fld>
            <a:endParaRPr lang="en-US"/>
          </a:p>
        </p:txBody>
      </p:sp>
    </p:spTree>
    <p:extLst>
      <p:ext uri="{BB962C8B-B14F-4D97-AF65-F5344CB8AC3E}">
        <p14:creationId xmlns="" xmlns:p14="http://schemas.microsoft.com/office/powerpoint/2010/main" val="28438605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Platform as a Service resides within the space between Software as a Service (SaaS) and Infrastructure as a Service (IaaS). IaaS delivers basic network, storage, and compute- processing capabilities as standardized, scalable service offerings. Example IaaS offerings include Amazon EC2/S3, Windows Azure VM Role, and </a:t>
            </a:r>
            <a:r>
              <a:rPr lang="en-US" sz="1200" kern="1200" dirty="0" err="1" smtClean="0">
                <a:solidFill>
                  <a:schemeClr val="tx1"/>
                </a:solidFill>
                <a:effectLst/>
                <a:latin typeface="+mn-lt"/>
                <a:ea typeface="+mn-ea"/>
                <a:cs typeface="+mn-cs"/>
              </a:rPr>
              <a:t>RackSpace</a:t>
            </a:r>
            <a:r>
              <a:rPr lang="en-US" sz="1200" kern="1200" dirty="0" smtClean="0">
                <a:solidFill>
                  <a:schemeClr val="tx1"/>
                </a:solidFill>
                <a:effectLst/>
                <a:latin typeface="+mn-lt"/>
                <a:ea typeface="+mn-ea"/>
                <a:cs typeface="+mn-cs"/>
              </a:rPr>
              <a:t> Cloud Servers). Software as a Service delivers business software capabilities (e.g. expense reporting, logistics, benefits enrollment) and information feeds as online web applications and web services. Pioneered in the early 2000’s, SaaS was used to by independent software vendors to efficiently deliver an application without requiring on-premise installation, remote updates, and cost prohibitive instance management. Platform as a Service is application middleware offered as a service to developers, integrators, and architects.</a:t>
            </a:r>
          </a:p>
          <a:p>
            <a:r>
              <a:rPr lang="en-US" sz="1200" kern="1200" dirty="0" smtClean="0">
                <a:solidFill>
                  <a:schemeClr val="tx1"/>
                </a:solidFill>
                <a:effectLst/>
                <a:latin typeface="+mn-lt"/>
                <a:ea typeface="+mn-ea"/>
                <a:cs typeface="+mn-cs"/>
              </a:rPr>
              <a:t>Infrastructure as a Service offers development team a bare-bones infrastructure environment, which requires adding middleware, application frameworks, and infrastructure services (i.e. identity, entitlement, application logging). IaaS encapsulates hardware complexity and applies operational best practices. Operation teams create IaaS Clouds by applying virtualization, automation, and standardization to hardware provisioning and allocation tasks. As teams look to apply provisioning and automation to the application platform, interest in DevOps has grown.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DevOps movement creates a collaborative environment bridging development and operation team members. DevOps enables team members to jointly design, build, and deploy business application and service solutions. The environment closes the gap between business requirements, policies, available run- time resources, and solution development.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Development and operation teams use Platform as a Service to design, build, and deliver customized applications or information services. Instead of relying on standardized SaaS, teams using PaaS have more control over solution architecture, quality of service, user experience, data models, identity, integration, and business logic. PaaS offerings often support </a:t>
            </a:r>
            <a:r>
              <a:rPr lang="en-US" sz="1200" kern="1200" dirty="0" err="1" smtClean="0">
                <a:solidFill>
                  <a:schemeClr val="tx1"/>
                </a:solidFill>
                <a:effectLst/>
                <a:latin typeface="+mn-lt"/>
                <a:ea typeface="+mn-ea"/>
                <a:cs typeface="+mn-cs"/>
              </a:rPr>
              <a:t>DevOp</a:t>
            </a:r>
            <a:r>
              <a:rPr lang="en-US" sz="1200" kern="1200" dirty="0" smtClean="0">
                <a:solidFill>
                  <a:schemeClr val="tx1"/>
                </a:solidFill>
                <a:effectLst/>
                <a:latin typeface="+mn-lt"/>
                <a:ea typeface="+mn-ea"/>
                <a:cs typeface="+mn-cs"/>
              </a:rPr>
              <a:t> practices, which include self-service, automated provisioning, continuous integration, and continuous delivery.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Figure 1 illustrates the Platform as a Service space, which incorporates IaaS DevOps practices and increases solution customization options. IaaS could be considered an unfinished house requiring appliances, cabinetry, and fixtures. At the other spectrum extreme, SaaS offers a fully furnished dwelling with little customization. Even if purple dotted lime décor is not your personal style, a SaaS may require you to sit on the purple dotted lime green couch. Alternatively, a PaaS offers a finished house with an array of personalized furniture choices. Because the industry broadly defines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PaaS as the level above hardware infrastructure and below business applications, development teams do not commonly have clear comparison criteria to intelligently evaluate frameworks or determine adoption benefits. At a minimum, PaaS offerings differ from traditional application platforms by shielding teams from direct infrastructure ownership, management, and complexity. </a:t>
            </a:r>
          </a:p>
          <a:p>
            <a:r>
              <a:rPr lang="en-US" sz="1200" kern="1200" dirty="0" smtClean="0">
                <a:solidFill>
                  <a:schemeClr val="tx1"/>
                </a:solidFill>
                <a:effectLst/>
                <a:latin typeface="+mn-lt"/>
                <a:ea typeface="+mn-ea"/>
                <a:cs typeface="+mn-cs"/>
              </a:rPr>
              <a:t>Figure 1. Relationship between Platform as a Service and other Cloud service layers</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21530E30-508A-4B67-9790-B310016AEEC0}" type="slidenum">
              <a:rPr lang="en-US" smtClean="0"/>
              <a:pPr/>
              <a:t>4</a:t>
            </a:fld>
            <a:endParaRPr lang="en-US"/>
          </a:p>
        </p:txBody>
      </p:sp>
    </p:spTree>
    <p:extLst>
      <p:ext uri="{BB962C8B-B14F-4D97-AF65-F5344CB8AC3E}">
        <p14:creationId xmlns="" xmlns:p14="http://schemas.microsoft.com/office/powerpoint/2010/main" val="7511414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maximize business benefit, PaaS offerings should significantly exhibit essential Cloud characteristics. The </a:t>
            </a:r>
            <a:r>
              <a:rPr lang="en-US" sz="1200" u="none" strike="noStrike" kern="1200" dirty="0" smtClean="0">
                <a:solidFill>
                  <a:schemeClr val="tx1"/>
                </a:solidFill>
                <a:effectLst/>
                <a:latin typeface="+mn-lt"/>
                <a:ea typeface="+mn-ea"/>
                <a:cs typeface="+mn-cs"/>
                <a:hlinkClick r:id="rId3"/>
              </a:rPr>
              <a:t>NIST Draft – Cloud Computing Synopsis and Recommendations</a:t>
            </a:r>
            <a:r>
              <a:rPr lang="en-US" sz="1200" kern="1200" dirty="0" smtClean="0">
                <a:solidFill>
                  <a:schemeClr val="tx1"/>
                </a:solidFill>
                <a:effectLst/>
                <a:latin typeface="+mn-lt"/>
                <a:ea typeface="+mn-ea"/>
                <a:cs typeface="+mn-cs"/>
              </a:rPr>
              <a:t> defines Cloud characteristics as:</a:t>
            </a:r>
          </a:p>
          <a:p>
            <a:r>
              <a:rPr lang="en-US" sz="1200" kern="1200" dirty="0" smtClean="0">
                <a:solidFill>
                  <a:schemeClr val="tx1"/>
                </a:solidFill>
                <a:effectLst/>
                <a:latin typeface="+mn-lt"/>
                <a:ea typeface="+mn-ea"/>
                <a:cs typeface="+mn-cs"/>
              </a:rPr>
              <a:t>• On-demand self-service</a:t>
            </a:r>
          </a:p>
          <a:p>
            <a:r>
              <a:rPr lang="en-US" sz="1200" kern="1200" dirty="0" smtClean="0">
                <a:solidFill>
                  <a:schemeClr val="tx1"/>
                </a:solidFill>
                <a:effectLst/>
                <a:latin typeface="+mn-lt"/>
                <a:ea typeface="+mn-ea"/>
                <a:cs typeface="+mn-cs"/>
              </a:rPr>
              <a:t>• Broad network access</a:t>
            </a:r>
          </a:p>
          <a:p>
            <a:r>
              <a:rPr lang="en-US" sz="1200" kern="1200" dirty="0" smtClean="0">
                <a:solidFill>
                  <a:schemeClr val="tx1"/>
                </a:solidFill>
                <a:effectLst/>
                <a:latin typeface="+mn-lt"/>
                <a:ea typeface="+mn-ea"/>
                <a:cs typeface="+mn-cs"/>
              </a:rPr>
              <a:t>• Resource pooling</a:t>
            </a:r>
          </a:p>
          <a:p>
            <a:r>
              <a:rPr lang="en-US" sz="1200" kern="1200" dirty="0" smtClean="0">
                <a:solidFill>
                  <a:schemeClr val="tx1"/>
                </a:solidFill>
                <a:effectLst/>
                <a:latin typeface="+mn-lt"/>
                <a:ea typeface="+mn-ea"/>
                <a:cs typeface="+mn-cs"/>
              </a:rPr>
              <a:t>• Rapid elasticity</a:t>
            </a:r>
          </a:p>
          <a:p>
            <a:r>
              <a:rPr lang="en-US" sz="1200" kern="1200" dirty="0" smtClean="0">
                <a:solidFill>
                  <a:schemeClr val="tx1"/>
                </a:solidFill>
                <a:effectLst/>
                <a:latin typeface="+mn-lt"/>
                <a:ea typeface="+mn-ea"/>
                <a:cs typeface="+mn-cs"/>
              </a:rPr>
              <a:t>• Measured service</a:t>
            </a:r>
          </a:p>
          <a:p>
            <a:endParaRPr lang="en-US"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Measured service or pay per use</a:t>
            </a:r>
          </a:p>
          <a:p>
            <a:r>
              <a:rPr lang="en-US" sz="1200" kern="1200" dirty="0" smtClean="0">
                <a:solidFill>
                  <a:schemeClr val="tx1"/>
                </a:solidFill>
                <a:effectLst/>
                <a:latin typeface="+mn-lt"/>
                <a:ea typeface="+mn-ea"/>
                <a:cs typeface="+mn-cs"/>
              </a:rPr>
              <a:t>The first Cloud characteristic, measured service, enables pay-as-you-go consumption models and user subscription to metered services.   Usage is monitored, and the system generates bills based on charging model.  To close the perception gap between business end-users and IT teams, the Cloud solution should bill for business value or business metrics instead of billing for IT resources.  Business end-users do not easily correlate business value with an invoice for CPU time, network I/O, or data storage bytes.  In contrast, business focused IT teams communicate value and charges based on number of users, processed forms, received marketing pieces, or sales transactions.  A cloud native PaaS supports monitoring, metering, and billing based on business oriented entities. </a:t>
            </a:r>
          </a:p>
          <a:p>
            <a:endParaRPr lang="en-US"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Rapid Elasticity</a:t>
            </a:r>
          </a:p>
          <a:p>
            <a:r>
              <a:rPr lang="en-US" sz="1200" kern="1200" dirty="0" smtClean="0">
                <a:solidFill>
                  <a:schemeClr val="tx1"/>
                </a:solidFill>
                <a:effectLst/>
                <a:latin typeface="+mn-lt"/>
                <a:ea typeface="+mn-ea"/>
                <a:cs typeface="+mn-cs"/>
              </a:rPr>
              <a:t>A </a:t>
            </a:r>
            <a:r>
              <a:rPr lang="en-US" sz="1200" kern="1200" dirty="0" err="1" smtClean="0">
                <a:solidFill>
                  <a:schemeClr val="tx1"/>
                </a:solidFill>
                <a:effectLst/>
                <a:latin typeface="+mn-lt"/>
                <a:ea typeface="+mn-ea"/>
                <a:cs typeface="+mn-cs"/>
              </a:rPr>
              <a:t>stateful</a:t>
            </a:r>
            <a:r>
              <a:rPr lang="en-US" sz="1200" kern="1200" dirty="0" smtClean="0">
                <a:solidFill>
                  <a:schemeClr val="tx1"/>
                </a:solidFill>
                <a:effectLst/>
                <a:latin typeface="+mn-lt"/>
                <a:ea typeface="+mn-ea"/>
                <a:cs typeface="+mn-cs"/>
              </a:rPr>
              <a:t> monolithic application server cluster connected to a relational database does not efficiently scale with rapid elastically.  Dynamic discoverability and rapid provisioning can instantiate processing and message nodes across a flexible and distributed topology.  Applications exposing stateless services (or where state is transparently cached and available to instances) will seamlessly expand and contract to execute on available resources.  A cloud native PaaS will interoperate with cloud management components to coordinate spinning up and tearing down instances based on user, message, and business transaction load in addition to raw infrastructure load (i.e. CPU and memory utilization).</a:t>
            </a:r>
          </a:p>
          <a:p>
            <a:endParaRPr lang="en-US"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Resource Pooling</a:t>
            </a:r>
          </a:p>
          <a:p>
            <a:r>
              <a:rPr lang="en-US" sz="1200" kern="1200" dirty="0" smtClean="0">
                <a:solidFill>
                  <a:schemeClr val="tx1"/>
                </a:solidFill>
                <a:effectLst/>
                <a:latin typeface="+mn-lt"/>
                <a:ea typeface="+mn-ea"/>
                <a:cs typeface="+mn-cs"/>
              </a:rPr>
              <a:t>Development and operation teams are familiar with resource pooling.  Platform environments commonly pool memory, code libraries, database connections, and resource bundles for use across multiple requests or application instances.  But because hardware isolation has traditionally been required to enforce quality of service and security, hardware resource utilization has traditionally been extremely low (~5-15%).  While virtualization is often used to increase application-machine density and raise machine utilization, virtualization efforts often result in only (~50-60%) utilization.  With PaaS level multi-tenancy, deterministic performance, and application container level isolation, an organization could possible shrink it’s hardware footprint by half.  Sophisticated PaaS environments allocate resources and limit usage based on policy and context.   The environment may limit usage by throttling messages, time slicing resource execution, or queuing demand.</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Integration and SOA run-time infrastructure supports the resource sharing and interoperability required to deliver effective resource pools.  As teams start to pool resources beyond a single Cloud environment, integration is required to merge disparate identities, entitlements, policies, and resource models.  As teams start to deliver application capabilities as Cloud services, a policy aware SOA run-time infrastructure pools service instances, manages service instance lifecycle, and mediates access.</a:t>
            </a:r>
          </a:p>
          <a:p>
            <a:endParaRPr lang="en-US"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On-demand self-service</a:t>
            </a:r>
          </a:p>
          <a:p>
            <a:r>
              <a:rPr lang="en-US" sz="1200" kern="1200" dirty="0" smtClean="0">
                <a:solidFill>
                  <a:schemeClr val="tx1"/>
                </a:solidFill>
                <a:effectLst/>
                <a:latin typeface="+mn-lt"/>
                <a:ea typeface="+mn-ea"/>
                <a:cs typeface="+mn-cs"/>
              </a:rPr>
              <a:t>On-demand self-service requires infrastructure automation to flexibly assign workloads and decrease provisioning periods.  If teams excessively customize an environment, they will increase time to market, lower resource pooling, and create a complex environment, which is difficult to manage and maintain.  Users should predominantly subscribe to standard platform service offerings, and your team should minimize exceptions.  </a:t>
            </a:r>
          </a:p>
          <a:p>
            <a:pPr fontAlgn="auto">
              <a:spcBef>
                <a:spcPts val="0"/>
              </a:spcBef>
              <a:spcAft>
                <a:spcPts val="0"/>
              </a:spcAft>
              <a:defRPr/>
            </a:pPr>
            <a:endParaRPr lang="en-US" dirty="0" smtClean="0">
              <a:ea typeface="+mn-ea"/>
              <a:cs typeface="+mn-cs"/>
            </a:endParaRPr>
          </a:p>
          <a:p>
            <a:pPr fontAlgn="auto">
              <a:spcBef>
                <a:spcPts val="0"/>
              </a:spcBef>
              <a:spcAft>
                <a:spcPts val="0"/>
              </a:spcAft>
              <a:defRPr/>
            </a:pPr>
            <a:endParaRPr lang="en-US" dirty="0">
              <a:ea typeface="+mn-ea"/>
              <a:cs typeface="+mn-cs"/>
            </a:endParaRPr>
          </a:p>
        </p:txBody>
      </p:sp>
      <p:sp>
        <p:nvSpPr>
          <p:cNvPr id="26627"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fontAlgn="base">
              <a:spcBef>
                <a:spcPct val="0"/>
              </a:spcBef>
              <a:spcAft>
                <a:spcPct val="0"/>
              </a:spcAft>
            </a:pPr>
            <a:fld id="{4CBED5D3-D3AB-EA4D-A05C-6820BE5C0E9D}" type="slidenum">
              <a:rPr lang="en-US"/>
              <a:pPr fontAlgn="base">
                <a:spcBef>
                  <a:spcPct val="0"/>
                </a:spcBef>
                <a:spcAft>
                  <a:spcPct val="0"/>
                </a:spcAft>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 name="Notes Placeholder 2"/>
          <p:cNvSpPr>
            <a:spLocks noGrp="1"/>
          </p:cNvSpPr>
          <p:nvPr>
            <p:ph type="body" idx="1"/>
          </p:nvPr>
        </p:nvSpPr>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Some solution architects find Cloud characteristics and supporting PaaS attributes too abstract and infrastructure focused.   Architects may be more interested in delivering measurable business value, shielding IT personnel from complex dependencies, and deliver a productive development and operations (i.e. DevOps) environment.  The following PaaS capabilities (See Figure 4) are used to achieve these objectives:</a:t>
            </a:r>
          </a:p>
          <a:p>
            <a:pPr marL="171450" lvl="0" indent="-171450">
              <a:buFont typeface="Arial"/>
              <a:buChar char="•"/>
            </a:pPr>
            <a:r>
              <a:rPr lang="en-US" sz="1200" u="none" strike="noStrike" kern="1200" dirty="0" smtClean="0">
                <a:solidFill>
                  <a:schemeClr val="tx1"/>
                </a:solidFill>
                <a:effectLst/>
                <a:latin typeface="+mn-lt"/>
                <a:ea typeface="+mn-ea"/>
                <a:cs typeface="+mn-cs"/>
              </a:rPr>
              <a:t>DevOps Tooling</a:t>
            </a:r>
          </a:p>
          <a:p>
            <a:pPr marL="171450" lvl="0" indent="-171450">
              <a:buFont typeface="Arial"/>
              <a:buChar char="•"/>
            </a:pPr>
            <a:r>
              <a:rPr lang="en-US" sz="1200" u="none" strike="noStrike" kern="1200" dirty="0" smtClean="0">
                <a:solidFill>
                  <a:schemeClr val="tx1"/>
                </a:solidFill>
                <a:effectLst/>
                <a:latin typeface="+mn-lt"/>
                <a:ea typeface="+mn-ea"/>
                <a:cs typeface="+mn-cs"/>
              </a:rPr>
              <a:t>Automated Governance</a:t>
            </a:r>
          </a:p>
          <a:p>
            <a:pPr marL="171450" lvl="0" indent="-171450">
              <a:buFont typeface="Arial"/>
              <a:buChar char="•"/>
            </a:pPr>
            <a:r>
              <a:rPr lang="en-US" sz="1200" u="none" strike="noStrike" kern="1200" dirty="0" smtClean="0">
                <a:solidFill>
                  <a:schemeClr val="tx1"/>
                </a:solidFill>
                <a:effectLst/>
                <a:latin typeface="+mn-lt"/>
                <a:ea typeface="+mn-ea"/>
                <a:cs typeface="+mn-cs"/>
              </a:rPr>
              <a:t>Service Level Management</a:t>
            </a:r>
          </a:p>
          <a:p>
            <a:pPr marL="171450" lvl="0" indent="-171450">
              <a:buFont typeface="Arial"/>
              <a:buChar char="•"/>
            </a:pPr>
            <a:r>
              <a:rPr lang="en-US" sz="1200" u="none" strike="noStrike" kern="1200" dirty="0" smtClean="0">
                <a:solidFill>
                  <a:schemeClr val="tx1"/>
                </a:solidFill>
                <a:effectLst/>
                <a:latin typeface="+mn-lt"/>
                <a:ea typeface="+mn-ea"/>
                <a:cs typeface="+mn-cs"/>
              </a:rPr>
              <a:t>Consumption based pricing</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Figure 4: Platform as a Service (PaaS) Capabilities and supporting practices</a:t>
            </a:r>
          </a:p>
          <a:p>
            <a:r>
              <a:rPr lang="en-US" sz="1200" kern="1200" dirty="0" smtClean="0">
                <a:solidFill>
                  <a:schemeClr val="tx1"/>
                </a:solidFill>
                <a:effectLst/>
                <a:latin typeface="+mn-lt"/>
                <a:ea typeface="+mn-ea"/>
                <a:cs typeface="+mn-cs"/>
              </a:rPr>
              <a:t> </a:t>
            </a:r>
          </a:p>
          <a:p>
            <a:pPr>
              <a:spcBef>
                <a:spcPct val="0"/>
              </a:spcBef>
            </a:pPr>
            <a:endParaRPr lang="en-US" dirty="0" smtClean="0">
              <a:latin typeface="Calibri" charset="0"/>
            </a:endParaRPr>
          </a:p>
          <a:p>
            <a:r>
              <a:rPr lang="en-US" sz="1200" b="1" kern="1200" dirty="0" smtClean="0">
                <a:solidFill>
                  <a:schemeClr val="tx1"/>
                </a:solidFill>
                <a:effectLst/>
                <a:latin typeface="+mn-lt"/>
                <a:ea typeface="+mn-ea"/>
                <a:cs typeface="+mn-cs"/>
              </a:rPr>
              <a:t>DevOps Tooling</a:t>
            </a:r>
          </a:p>
          <a:p>
            <a:r>
              <a:rPr lang="en-US" sz="1200" kern="1200" dirty="0" smtClean="0">
                <a:solidFill>
                  <a:schemeClr val="tx1"/>
                </a:solidFill>
                <a:effectLst/>
                <a:latin typeface="+mn-lt"/>
                <a:ea typeface="+mn-ea"/>
                <a:cs typeface="+mn-cs"/>
              </a:rPr>
              <a:t>DevOps tooling creates an environment fostering collaboration between development and operations team members.  Practice and tooling enable teams to implement self-service configuration, automated provisioning, policy configuration, and process automation practices which bridge the design, build, deploy, and manage phases within the software development life-cycle.  By integrating DevOps tooling with on-demand resource instances, teams can reduce time to market and increase agility.  </a:t>
            </a:r>
          </a:p>
          <a:p>
            <a:pPr>
              <a:spcBef>
                <a:spcPct val="0"/>
              </a:spcBef>
            </a:pPr>
            <a:endParaRPr lang="en-US" dirty="0" smtClean="0">
              <a:latin typeface="Calibri" charset="0"/>
            </a:endParaRPr>
          </a:p>
          <a:p>
            <a:pPr>
              <a:spcBef>
                <a:spcPct val="0"/>
              </a:spcBef>
            </a:pPr>
            <a:endParaRPr lang="en-US" dirty="0" smtClean="0">
              <a:latin typeface="Calibri" charset="0"/>
            </a:endParaRPr>
          </a:p>
          <a:p>
            <a:r>
              <a:rPr lang="en-US" sz="1200" b="1" kern="1200" dirty="0" smtClean="0">
                <a:solidFill>
                  <a:schemeClr val="tx1"/>
                </a:solidFill>
                <a:effectLst/>
                <a:latin typeface="+mn-lt"/>
                <a:ea typeface="+mn-ea"/>
                <a:cs typeface="+mn-cs"/>
              </a:rPr>
              <a:t>Automated Governance</a:t>
            </a:r>
          </a:p>
          <a:p>
            <a:r>
              <a:rPr lang="en-US" sz="1200" kern="1200" dirty="0" smtClean="0">
                <a:solidFill>
                  <a:schemeClr val="tx1"/>
                </a:solidFill>
                <a:effectLst/>
                <a:latin typeface="+mn-lt"/>
                <a:ea typeface="+mn-ea"/>
                <a:cs typeface="+mn-cs"/>
              </a:rPr>
              <a:t>Governance is a practice, which defines policies, people, and processes.  Effective governance mitigates risks, improves performance, and facilitates correct actions.</a:t>
            </a:r>
          </a:p>
          <a:p>
            <a:r>
              <a:rPr lang="en-US" sz="1200" kern="1200" dirty="0" smtClean="0">
                <a:solidFill>
                  <a:schemeClr val="tx1"/>
                </a:solidFill>
                <a:effectLst/>
                <a:latin typeface="+mn-lt"/>
                <a:ea typeface="+mn-ea"/>
                <a:cs typeface="+mn-cs"/>
              </a:rPr>
              <a:t> Automated governance enables application and infrastructure services to efficiently scale across numerous consumers and providers while effectively monetizing, maintaining, and securing assets and consumer-provider interactions.  By publishing a service catalogue offering tiered levels of service, teams can promote standard offerings that meet customer requirements.  By streamlining access and approval, automated governance encourages customers to choose standard offerings and reduce cost.   Scaling a Cloud environment while right-sizing available capacity is non-trivial, and the infrastructure must support demand management and capacity management activities. When organizations move beyond their first Cloud service release, automated lifecycle management becomes a predominant concern.  To effectively manage the service lifecycle, the infrastructure must report on service versions, subscribed consumers, and usage trends.  In the run-time environment, an infrastructure authority component makes resource allocation decisions, which are enforced by service level management components. </a:t>
            </a:r>
          </a:p>
          <a:p>
            <a:endParaRPr lang="en-US"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Service Level Management</a:t>
            </a:r>
          </a:p>
          <a:p>
            <a:r>
              <a:rPr lang="en-US" sz="1200" kern="1200" dirty="0" smtClean="0">
                <a:solidFill>
                  <a:schemeClr val="tx1"/>
                </a:solidFill>
                <a:effectLst/>
                <a:latin typeface="+mn-lt"/>
                <a:ea typeface="+mn-ea"/>
                <a:cs typeface="+mn-cs"/>
              </a:rPr>
              <a:t>Service level management enforces governance policies. PaaS infrastructure should integrate service level management activities throughout the solution stack (i.e. network, processing, storage, managed code container, application platform engines, and application logic).  Resource monitoring, resource management, performance management, and traffic orchestration must monitor, manage, and optimize machine node instances, message routing, application service location, tenant security, and session state.  Intelligent service level management on Cloud native PaaS infrastructure has the ability to raise infrastructure utilization while maintaining quality of service.  </a:t>
            </a:r>
          </a:p>
          <a:p>
            <a:endParaRPr lang="en-US"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Consumption Based Pricing</a:t>
            </a:r>
          </a:p>
          <a:p>
            <a:r>
              <a:rPr lang="en-US" sz="1200" kern="1200" dirty="0" smtClean="0">
                <a:solidFill>
                  <a:schemeClr val="tx1"/>
                </a:solidFill>
                <a:effectLst/>
                <a:latin typeface="+mn-lt"/>
                <a:ea typeface="+mn-ea"/>
                <a:cs typeface="+mn-cs"/>
              </a:rPr>
              <a:t>Today, cloud consumption based pricing reflects IT asset monetization (e.g. machine instance per hour, network I/O, storage bytes).  However, business users don’t really care how many instances are running in the Cloud.  Business users care about business entities, business activity performance, and associated cost.  Table 1 below illustrates various pricing units. For example, the number of market leads generated by a marketing piece, or cost to process an insurance policy.  Decoupling metering and billing from IT assets and shifting the reporting model to focus on business activity and holistic IT cost will positively change the IT investment conversation.  Coupling multi-tenant metering and billing with business activity monitoring and reporting will facilitate the shift.</a:t>
            </a:r>
          </a:p>
          <a:p>
            <a:r>
              <a:rPr lang="en-US" sz="1200" kern="1200" dirty="0" smtClean="0">
                <a:solidFill>
                  <a:schemeClr val="tx1"/>
                </a:solidFill>
                <a:effectLst/>
                <a:latin typeface="+mn-lt"/>
                <a:ea typeface="+mn-ea"/>
                <a:cs typeface="+mn-cs"/>
              </a:rPr>
              <a:t> </a:t>
            </a:r>
          </a:p>
          <a:p>
            <a:pPr>
              <a:spcBef>
                <a:spcPct val="0"/>
              </a:spcBef>
            </a:pPr>
            <a:endParaRPr lang="en-US" dirty="0" smtClean="0">
              <a:latin typeface="Calibri" charset="0"/>
            </a:endParaRPr>
          </a:p>
          <a:p>
            <a:pPr>
              <a:spcBef>
                <a:spcPct val="0"/>
              </a:spcBef>
            </a:pPr>
            <a:endParaRPr lang="en-US" dirty="0">
              <a:latin typeface="Calibri" charset="0"/>
            </a:endParaRPr>
          </a:p>
          <a:p>
            <a:pPr>
              <a:spcBef>
                <a:spcPct val="0"/>
              </a:spcBef>
            </a:pPr>
            <a:r>
              <a:rPr lang="en-US" dirty="0">
                <a:latin typeface="Calibri" charset="0"/>
              </a:rPr>
              <a:t>“Cloud consumers of PaaS can employ the tools and execution resources provided by cloud providers to develop, test, deploy and manage the applications hosted in a cloud environment. PaaS consumers can be application developers who design and implement application software, application testers who run and test applications in cloud-based environments, application </a:t>
            </a:r>
            <a:r>
              <a:rPr lang="en-US" dirty="0" err="1">
                <a:latin typeface="Calibri" charset="0"/>
              </a:rPr>
              <a:t>deployers</a:t>
            </a:r>
            <a:r>
              <a:rPr lang="en-US" dirty="0">
                <a:latin typeface="Calibri" charset="0"/>
              </a:rPr>
              <a:t> who publish applications into the cloud, and application administrators who configure and monitor application performance on a platform. PaaS consumers can be billed according to, processing, database storage and network resources consumed by the PaaS application, and the duration of the platform usage.”</a:t>
            </a:r>
          </a:p>
          <a:p>
            <a:pPr>
              <a:spcBef>
                <a:spcPct val="0"/>
              </a:spcBef>
            </a:pPr>
            <a:r>
              <a:rPr lang="en-US" dirty="0">
                <a:latin typeface="Calibri" charset="0"/>
              </a:rPr>
              <a:t>Source: http://</a:t>
            </a:r>
            <a:r>
              <a:rPr lang="en-US" dirty="0" err="1">
                <a:latin typeface="Calibri" charset="0"/>
              </a:rPr>
              <a:t>collaborate.nist.gov</a:t>
            </a:r>
            <a:r>
              <a:rPr lang="en-US" dirty="0">
                <a:latin typeface="Calibri" charset="0"/>
              </a:rPr>
              <a:t>/</a:t>
            </a:r>
            <a:r>
              <a:rPr lang="en-US" dirty="0" err="1">
                <a:latin typeface="Calibri" charset="0"/>
              </a:rPr>
              <a:t>twiki</a:t>
            </a:r>
            <a:r>
              <a:rPr lang="en-US" dirty="0">
                <a:latin typeface="Calibri" charset="0"/>
              </a:rPr>
              <a:t>-cloud-computing/pub/</a:t>
            </a:r>
            <a:r>
              <a:rPr lang="en-US" dirty="0" err="1">
                <a:latin typeface="Calibri" charset="0"/>
              </a:rPr>
              <a:t>CloudComputing</a:t>
            </a:r>
            <a:r>
              <a:rPr lang="en-US" dirty="0">
                <a:latin typeface="Calibri" charset="0"/>
              </a:rPr>
              <a:t>/</a:t>
            </a:r>
            <a:r>
              <a:rPr lang="en-US" dirty="0" err="1">
                <a:latin typeface="Calibri" charset="0"/>
              </a:rPr>
              <a:t>ReferenceArchitectureTaxonomy</a:t>
            </a:r>
            <a:r>
              <a:rPr lang="en-US" dirty="0">
                <a:latin typeface="Calibri" charset="0"/>
              </a:rPr>
              <a:t>/NIST_SP_500-292_-_090611.pdf</a:t>
            </a:r>
          </a:p>
          <a:p>
            <a:pPr>
              <a:spcBef>
                <a:spcPct val="0"/>
              </a:spcBef>
            </a:pPr>
            <a:endParaRPr lang="en-US" dirty="0">
              <a:latin typeface="Calibri" charset="0"/>
            </a:endParaRPr>
          </a:p>
          <a:p>
            <a:pPr>
              <a:spcBef>
                <a:spcPct val="0"/>
              </a:spcBef>
            </a:pPr>
            <a:r>
              <a:rPr lang="en-US" dirty="0">
                <a:latin typeface="Calibri" charset="0"/>
              </a:rPr>
              <a:t>“For PaaS, the Cloud Provider manages the computing infrastructure for the platform and runs the cloud software that provides the components of the platform, such as runtime software execution stack, databases, and other middleware components. The PaaS Cloud Provider typically also supports the development, deployment and management process of the PaaS Cloud Consumer by providing tools such as integrated development environments (IDEs), development version of cloud software, software development kits (SDKs), deployment and management tools. The PaaS Cloud Consumer has control over the applications and possibly some the hosting environment settings, but has no or limited access to the infrastructure underlying the platform such as network, servers, operating systems (OS), or storage.”</a:t>
            </a:r>
          </a:p>
          <a:p>
            <a:pPr>
              <a:spcBef>
                <a:spcPct val="0"/>
              </a:spcBef>
            </a:pPr>
            <a:r>
              <a:rPr lang="en-US" dirty="0">
                <a:latin typeface="Calibri" charset="0"/>
              </a:rPr>
              <a:t>Source: http://</a:t>
            </a:r>
            <a:r>
              <a:rPr lang="en-US" dirty="0" err="1">
                <a:latin typeface="Calibri" charset="0"/>
              </a:rPr>
              <a:t>collaborate.nist.gov</a:t>
            </a:r>
            <a:r>
              <a:rPr lang="en-US" dirty="0">
                <a:latin typeface="Calibri" charset="0"/>
              </a:rPr>
              <a:t>/</a:t>
            </a:r>
            <a:r>
              <a:rPr lang="en-US" dirty="0" err="1">
                <a:latin typeface="Calibri" charset="0"/>
              </a:rPr>
              <a:t>twiki</a:t>
            </a:r>
            <a:r>
              <a:rPr lang="en-US" dirty="0">
                <a:latin typeface="Calibri" charset="0"/>
              </a:rPr>
              <a:t>-cloud-computing/pub/</a:t>
            </a:r>
            <a:r>
              <a:rPr lang="en-US" dirty="0" err="1">
                <a:latin typeface="Calibri" charset="0"/>
              </a:rPr>
              <a:t>CloudComputing</a:t>
            </a:r>
            <a:r>
              <a:rPr lang="en-US" dirty="0">
                <a:latin typeface="Calibri" charset="0"/>
              </a:rPr>
              <a:t>/</a:t>
            </a:r>
            <a:r>
              <a:rPr lang="en-US" dirty="0" err="1">
                <a:latin typeface="Calibri" charset="0"/>
              </a:rPr>
              <a:t>ReferenceArchitectureTaxonomy</a:t>
            </a:r>
            <a:r>
              <a:rPr lang="en-US" dirty="0">
                <a:latin typeface="Calibri" charset="0"/>
              </a:rPr>
              <a:t>/NIST_SP_500-292_-_090611.pdf</a:t>
            </a:r>
          </a:p>
          <a:p>
            <a:pPr>
              <a:spcBef>
                <a:spcPct val="0"/>
              </a:spcBef>
            </a:pPr>
            <a:endParaRPr lang="en-US" dirty="0">
              <a:latin typeface="Calibri" charset="0"/>
            </a:endParaRPr>
          </a:p>
          <a:p>
            <a:pPr>
              <a:spcBef>
                <a:spcPct val="0"/>
              </a:spcBef>
            </a:pPr>
            <a:endParaRPr lang="en-US" dirty="0">
              <a:latin typeface="Calibri" charset="0"/>
            </a:endParaRPr>
          </a:p>
        </p:txBody>
      </p:sp>
      <p:sp>
        <p:nvSpPr>
          <p:cNvPr id="28675"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fontAlgn="base">
              <a:spcBef>
                <a:spcPct val="0"/>
              </a:spcBef>
              <a:spcAft>
                <a:spcPct val="0"/>
              </a:spcAft>
            </a:pPr>
            <a:fld id="{995E00BA-6A42-334B-8F19-B33757BB4A6C}" type="slidenum">
              <a:rPr lang="en-US"/>
              <a:pPr fontAlgn="base">
                <a:spcBef>
                  <a:spcPct val="0"/>
                </a:spcBef>
                <a:spcAft>
                  <a:spcPct val="0"/>
                </a:spcAft>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Cloud computing, PaaS, and DevOps tooling is an opportunity to raise infrastructure abstraction.  Figure 5 demonstrates the continuum from hardware infrastructure to business entities.  DevOps tooling integrated with PaaS should shield developers from hardware infrastructure concerns and expose business entities.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While Cloud washed PaaS does often facilitates hardware infrastructure configuration, enables rapid infrastructure installation, and delivers machine level access to Cloud machines, the Cloud washed PaaS environment does not shield development team members from hardware infrastructure complexity.  Development team members must still be experts in machine sizing, Java Virtual Machine (JVM) configuration, and network topologies.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Some PaaS environments do hide hardware infrastructure concerns and instead expose application platform entities.  Application developers can work with familiar application platform entities (i.e. .war files, application frameworks, application sessions), easily install applications on the Cloud, and configure application instances.  Cloud environment exposing application platform entities will deliver a familiar application development model and provide the team with a high level of control.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With both the hardware infrastructure and application platform abstraction levels, teams can often forklift existing applications into the Cloud with few modifications.   The migrated applications will run in the Cloud, but will not be purpose-built for the Cloud. If Cloud benefits are derived by delivering capabilities ‘as a service’, business entities should be exposed, composed, connected, consumed, and orchestrated as services.  A business entity perspective is required to decompose applications and flexibly distribute the entities across Cloud nodes. PaaS environments exposing APIs, services, and communication channels deliver application building blocks at an appropriate abstraction level. Multi-tenancy is extended inside the application, and tenancy can be applied to users, workspaces, and transactions. </a:t>
            </a: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1530E30-508A-4B67-9790-B310016AEEC0}" type="slidenum">
              <a:rPr lang="en-US" smtClean="0"/>
              <a:pPr/>
              <a:t>7</a:t>
            </a:fld>
            <a:endParaRPr lang="en-US"/>
          </a:p>
        </p:txBody>
      </p:sp>
    </p:spTree>
    <p:extLst>
      <p:ext uri="{BB962C8B-B14F-4D97-AF65-F5344CB8AC3E}">
        <p14:creationId xmlns="" xmlns:p14="http://schemas.microsoft.com/office/powerpoint/2010/main" val="6969853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4"/>
          <p:cNvSpPr>
            <a:spLocks noGrp="1" noRot="1" noChangeAspect="1"/>
          </p:cNvSpPr>
          <p:nvPr>
            <p:ph type="sldImg"/>
          </p:nvPr>
        </p:nvSpPr>
        <p:spPr bwMode="auto">
          <a:xfrm>
            <a:off x="1058863" y="1681163"/>
            <a:ext cx="4740275" cy="35560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9698" name="Notes Placeholder 5"/>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A Platform as a Service offering should promote deploying applications onto a flexible, distributed topology.  To maximize Cloud characteristics, a PaaS should facilitate scaling way out (e.g. across cloud zones, data centers) and automatically distribute fine-grained service component resources.  Figure 6 presents a logical view of a cloud application executing across a distributed topology.  The Integration Services PaaS service component is used to connect application service components and external cloud services by message passing, not function invocation.  Integration services commonly include a Enterprise Service Bus (ESB), service governance registry, service gateways, and message brokers.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Figure 6: Cloudy Topology</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4"/>
          <p:cNvSpPr>
            <a:spLocks noGrp="1" noRot="1" noChangeAspect="1"/>
          </p:cNvSpPr>
          <p:nvPr>
            <p:ph type="sldImg"/>
          </p:nvPr>
        </p:nvSpPr>
        <p:spPr bwMode="auto">
          <a:xfrm>
            <a:off x="1058863" y="1681163"/>
            <a:ext cx="4740275" cy="35560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9698" name="Notes Placeholder 5"/>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ts val="288"/>
              </a:spcBef>
            </a:pPr>
            <a:r>
              <a:rPr lang="en-US">
                <a:latin typeface="Calibri" charset="0"/>
                <a:cs typeface="Times" charset="0"/>
              </a:rPr>
              <a:t>The diagram shows a target architecture for an application deployed on aPaaS. This architecture emphasizes the "services," not the technology stack. Not just infrastructure services like security, but application services (messaging, data stores, integration) have been factored out. Separate tiers into distinct executing units. Developers can only do topology tricks if they have service design principles baked into software design: clean separation of concerns, loose coupling and functionality refactored into services. Shared nothing is preferable. Importance of service contract and service interface is paramount. When you start to pull things apart like this you need well described interfaces. You want to normalize those interfaces — to avoid n (to power of m) relationships.</a:t>
            </a:r>
          </a:p>
          <a:p>
            <a:pPr>
              <a:spcBef>
                <a:spcPts val="288"/>
              </a:spcBef>
            </a:pPr>
            <a:r>
              <a:rPr lang="en-US">
                <a:latin typeface="Calibri" charset="0"/>
                <a:cs typeface="Times" charset="0"/>
              </a:rPr>
              <a:t>Cloud target architecture blends patterns such as distributed caching, asynchronous messaging and parallel processing. When everything is a service, middleware itself is virtualized. A mind-set switch is required — IT becomes a service provider, not a technology provider. Public aPaaS providers like Google, Microsoft amd Amazon understand this. Using networked managed services instead of including them in an app/package on a VM, e.g., App Engine: BigTable, TaskQueues, Memcache; Azure: SQL Azure, AppFabric; Amazon: RDS and SQS. Burton has talked about this for 10 years as the Infrastructure Services Model. The "service" in aPaaS is not just services for operating the platform, but also a collection of application services for building systems.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3"/>
          <p:cNvSpPr>
            <a:spLocks noGrp="1" noRot="1" noChangeAspect="1"/>
          </p:cNvSpPr>
          <p:nvPr>
            <p:ph type="sldImg"/>
          </p:nvPr>
        </p:nvSpPr>
        <p:spPr bwMode="auto">
          <a:xfrm>
            <a:off x="1058863" y="1681163"/>
            <a:ext cx="4740275" cy="35560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0722" name="Notes Placeholder 4"/>
          <p:cNvSpPr>
            <a:spLocks noGrp="1"/>
          </p:cNvSpPr>
          <p:nvPr>
            <p:ph type="body" idx="1"/>
          </p:nvPr>
        </p:nvSpPr>
        <p:spPr bwMode="auto">
          <a:xfrm>
            <a:off x="146050" y="5551488"/>
            <a:ext cx="6711950" cy="2944812"/>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a:latin typeface="Calibri" charset="0"/>
                <a:cs typeface="Times" charset="0"/>
              </a:rPr>
              <a:t>Definition:</a:t>
            </a:r>
            <a:r>
              <a:rPr lang="en-US">
                <a:latin typeface="Calibri" charset="0"/>
                <a:cs typeface="Times" charset="0"/>
              </a:rPr>
              <a:t> "Rebuild" your solution on a provider's application platform, while discarding code for an existing application. Rebuild requires rearchitecting the application for a new container (e.g., from Java to .NET). "Forward-compatible" or incompatible PaaS tends to result. Not all existing programming models, frameworks, and languages will be retained. </a:t>
            </a:r>
            <a:br>
              <a:rPr lang="en-US">
                <a:latin typeface="Calibri" charset="0"/>
                <a:cs typeface="Times" charset="0"/>
              </a:rPr>
            </a:br>
            <a:r>
              <a:rPr lang="en-US" b="1">
                <a:latin typeface="Calibri" charset="0"/>
                <a:cs typeface="Times" charset="0"/>
              </a:rPr>
              <a:t>What services am I consuming? </a:t>
            </a:r>
            <a:r>
              <a:rPr lang="en-US">
                <a:latin typeface="Calibri" charset="0"/>
                <a:cs typeface="Times" charset="0"/>
              </a:rPr>
              <a:t>An externally managed application platform to build and run applications. </a:t>
            </a:r>
            <a:br>
              <a:rPr lang="en-US">
                <a:latin typeface="Calibri" charset="0"/>
                <a:cs typeface="Times" charset="0"/>
              </a:rPr>
            </a:br>
            <a:r>
              <a:rPr lang="en-US" b="1">
                <a:latin typeface="Calibri" charset="0"/>
                <a:cs typeface="Times" charset="0"/>
              </a:rPr>
              <a:t>Audience: </a:t>
            </a:r>
            <a:r>
              <a:rPr lang="en-US">
                <a:latin typeface="Calibri" charset="0"/>
                <a:cs typeface="Times" charset="0"/>
              </a:rPr>
              <a:t>Professional and "citizen" developers.</a:t>
            </a:r>
            <a:br>
              <a:rPr lang="en-US">
                <a:latin typeface="Calibri" charset="0"/>
                <a:cs typeface="Times" charset="0"/>
              </a:rPr>
            </a:br>
            <a:r>
              <a:rPr lang="en-US" b="1">
                <a:latin typeface="Calibri" charset="0"/>
                <a:cs typeface="Times" charset="0"/>
              </a:rPr>
              <a:t>Examples: </a:t>
            </a:r>
            <a:r>
              <a:rPr lang="en-US">
                <a:latin typeface="Calibri" charset="0"/>
                <a:cs typeface="Times" charset="0"/>
              </a:rPr>
              <a:t>Building a force.com application for order management; Modernizing a C and FORTRAN financial risk calculation application by redesigning it in C#, then using Windows Azure platform libraries and tools to deploy it to Microsoft's cloud.</a:t>
            </a:r>
            <a:br>
              <a:rPr lang="en-US">
                <a:latin typeface="Calibri" charset="0"/>
                <a:cs typeface="Times" charset="0"/>
              </a:rPr>
            </a:br>
            <a:r>
              <a:rPr lang="en-US" b="1">
                <a:latin typeface="Calibri" charset="0"/>
                <a:cs typeface="Times" charset="0"/>
              </a:rPr>
              <a:t>Advantages: </a:t>
            </a:r>
            <a:r>
              <a:rPr lang="en-US">
                <a:latin typeface="Calibri" charset="0"/>
                <a:cs typeface="Times" charset="0"/>
              </a:rPr>
              <a:t>Developer productivity is improved with tools that allow application templates and data models to be customized, metadata-driven engines, and communities that supply prebuilt components. Transparent automatic scalability. Allows non-professional developers the opportunity to develop and deploy simple applications into production. Multitenancy means the provider manages upgrades and patches. </a:t>
            </a:r>
            <a:r>
              <a:rPr lang="en-US" b="1">
                <a:latin typeface="Calibri" charset="0"/>
                <a:cs typeface="Times" charset="0"/>
              </a:rPr>
              <a:t>Disadvantages: </a:t>
            </a:r>
            <a:r>
              <a:rPr lang="en-US">
                <a:latin typeface="Calibri" charset="0"/>
                <a:cs typeface="Times" charset="0"/>
              </a:rPr>
              <a:t>Lock-in and PaaS immaturity are the primary disadvantages. Abandoning familiar programming languages and frameworks means that second sourcing strategies to mitigate lock-in risk may not work.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407CF92-40BA-491C-91EC-141F383EBA43}" type="datetime1">
              <a:rPr lang="en-US" smtClean="0"/>
              <a:pPr/>
              <a:t>1/31/2022</a:t>
            </a:fld>
            <a:endParaRPr lang="en-US"/>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F25AAEB5-E81D-4084-BA8B-B4E4CC7321A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AFA00EB-3E9E-44C9-AE3E-56505991875A}" type="datetime1">
              <a:rPr lang="en-US" smtClean="0"/>
              <a:pPr/>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5AAEB5-E81D-4084-BA8B-B4E4CC7321A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BBC8D17-BFFE-4CAA-93F6-1C88A5D7BE29}" type="datetime1">
              <a:rPr lang="en-US" smtClean="0"/>
              <a:pPr/>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5AAEB5-E81D-4084-BA8B-B4E4CC7321A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A595282-4DC4-45D7-B3E7-7E8E174EC1CF}" type="datetime1">
              <a:rPr lang="en-US" smtClean="0"/>
              <a:pPr/>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5AAEB5-E81D-4084-BA8B-B4E4CC7321A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6D40BC4-D594-4D6F-A254-E19F78E91441}" type="datetime1">
              <a:rPr lang="en-US" smtClean="0"/>
              <a:pPr/>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5AAEB5-E81D-4084-BA8B-B4E4CC7321A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BF07692-C879-41D7-B6BC-E68EC3FAC94C}" type="datetime1">
              <a:rPr lang="en-US" smtClean="0"/>
              <a:pPr/>
              <a:t>1/31/2022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5AAEB5-E81D-4084-BA8B-B4E4CC7321A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D409D7F-7643-4184-865F-C40C3312B630}" type="datetime1">
              <a:rPr lang="en-US" smtClean="0"/>
              <a:pPr/>
              <a:t>1/31/2022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5AAEB5-E81D-4084-BA8B-B4E4CC7321A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8502DA9-507D-4C95-B51B-1B78AB7C72C6}" type="datetime1">
              <a:rPr lang="en-US" smtClean="0"/>
              <a:pPr/>
              <a:t>1/31/2022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5AAEB5-E81D-4084-BA8B-B4E4CC7321A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B50807-7B28-4E31-A435-EEB2FEFE22B7}" type="datetime1">
              <a:rPr lang="en-US" smtClean="0"/>
              <a:pPr/>
              <a:t>1/31/2022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5AAEB5-E81D-4084-BA8B-B4E4CC7321A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180AEEA-FD86-4B32-8FCD-8AF38588BDFE}" type="datetime1">
              <a:rPr lang="en-US" smtClean="0"/>
              <a:pPr/>
              <a:t>1/31/2022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5AAEB5-E81D-4084-BA8B-B4E4CC7321A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44355FA-97A4-427D-BF79-147484AAA71E}" type="datetime1">
              <a:rPr lang="en-US" smtClean="0"/>
              <a:pPr/>
              <a:t>1/31/2022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F25AAEB5-E81D-4084-BA8B-B4E4CC7321A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7B6D708-81B5-4F70-8EA7-47223BB9208E}" type="datetime1">
              <a:rPr lang="en-US" smtClean="0"/>
              <a:pPr/>
              <a:t>1/31/2022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25AAEB5-E81D-4084-BA8B-B4E4CC7321A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blog.cobia.net/cobiacomm/2011/11/02/paas-evaluation-framework-for-cios-and-architects/"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r>
              <a:rPr lang="en-US" dirty="0" smtClean="0"/>
              <a:t>Platform as a Service Criteria</a:t>
            </a:r>
            <a:endParaRPr lang="en-US" dirty="0"/>
          </a:p>
        </p:txBody>
      </p:sp>
      <p:sp>
        <p:nvSpPr>
          <p:cNvPr id="3" name="Content Placeholder 2"/>
          <p:cNvSpPr>
            <a:spLocks noGrp="1"/>
          </p:cNvSpPr>
          <p:nvPr>
            <p:ph idx="1"/>
          </p:nvPr>
        </p:nvSpPr>
        <p:spPr>
          <a:xfrm>
            <a:off x="457200" y="1219200"/>
            <a:ext cx="8229600" cy="5029200"/>
          </a:xfrm>
        </p:spPr>
        <p:txBody>
          <a:bodyPr>
            <a:normAutofit/>
          </a:bodyPr>
          <a:lstStyle/>
          <a:p>
            <a:r>
              <a:rPr lang="en-US" dirty="0" smtClean="0"/>
              <a:t>Goals and outcomes</a:t>
            </a:r>
          </a:p>
          <a:p>
            <a:r>
              <a:rPr lang="en-US" dirty="0" smtClean="0"/>
              <a:t>Cloud Characteristics</a:t>
            </a:r>
          </a:p>
          <a:p>
            <a:r>
              <a:rPr lang="en-US" dirty="0" smtClean="0"/>
              <a:t>What is Platform as a Service?</a:t>
            </a:r>
          </a:p>
          <a:p>
            <a:pPr lvl="1"/>
            <a:r>
              <a:rPr lang="en-US" dirty="0" smtClean="0"/>
              <a:t>Capabilities, Abstractions, and Scale</a:t>
            </a:r>
          </a:p>
          <a:p>
            <a:r>
              <a:rPr lang="en-US" dirty="0" smtClean="0"/>
              <a:t>Platform as a Service Reference Architecture</a:t>
            </a:r>
          </a:p>
          <a:p>
            <a:r>
              <a:rPr lang="en-US" dirty="0" smtClean="0"/>
              <a:t>Platform as a Service Evaluation Framework</a:t>
            </a:r>
          </a:p>
          <a:p>
            <a:r>
              <a:rPr lang="en-US" dirty="0" smtClean="0"/>
              <a:t>Key Metrics</a:t>
            </a:r>
          </a:p>
          <a:p>
            <a:r>
              <a:rPr lang="en-US" dirty="0" smtClean="0"/>
              <a:t>Quick Start Use Cases</a:t>
            </a:r>
            <a:endParaRPr lang="en-US" dirty="0"/>
          </a:p>
        </p:txBody>
      </p:sp>
    </p:spTree>
    <p:extLst>
      <p:ext uri="{BB962C8B-B14F-4D97-AF65-F5344CB8AC3E}">
        <p14:creationId xmlns="" xmlns:p14="http://schemas.microsoft.com/office/powerpoint/2010/main" val="4188508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a:xfrm>
            <a:off x="0" y="0"/>
            <a:ext cx="9144000" cy="1143000"/>
          </a:xfrm>
        </p:spPr>
        <p:txBody>
          <a:bodyPr/>
          <a:lstStyle/>
          <a:p>
            <a:r>
              <a:rPr lang="en-US" dirty="0">
                <a:latin typeface="Calibri" charset="0"/>
              </a:rPr>
              <a:t>Vertical Climb</a:t>
            </a:r>
          </a:p>
        </p:txBody>
      </p:sp>
      <p:grpSp>
        <p:nvGrpSpPr>
          <p:cNvPr id="6" name="Group 82"/>
          <p:cNvGrpSpPr>
            <a:grpSpLocks/>
          </p:cNvGrpSpPr>
          <p:nvPr/>
        </p:nvGrpSpPr>
        <p:grpSpPr bwMode="auto">
          <a:xfrm>
            <a:off x="341313" y="1192213"/>
            <a:ext cx="7897812" cy="5372100"/>
            <a:chOff x="402939" y="1267691"/>
            <a:chExt cx="7898180" cy="5372508"/>
          </a:xfrm>
        </p:grpSpPr>
        <p:sp>
          <p:nvSpPr>
            <p:cNvPr id="34" name="Rounded Rectangle 33"/>
            <p:cNvSpPr/>
            <p:nvPr/>
          </p:nvSpPr>
          <p:spPr>
            <a:xfrm>
              <a:off x="5018016" y="1267691"/>
              <a:ext cx="2303570" cy="400080"/>
            </a:xfrm>
            <a:prstGeom prst="roundRect">
              <a:avLst/>
            </a:prstGeom>
            <a:noFill/>
            <a:ln>
              <a:noFill/>
            </a:ln>
            <a:effectLst/>
          </p:spPr>
          <p:style>
            <a:lnRef idx="1">
              <a:schemeClr val="accent2"/>
            </a:lnRef>
            <a:fillRef idx="3">
              <a:schemeClr val="accent2"/>
            </a:fillRef>
            <a:effectRef idx="2">
              <a:schemeClr val="accent2"/>
            </a:effectRef>
            <a:fontRef idx="minor">
              <a:schemeClr val="lt1"/>
            </a:fontRef>
          </p:style>
          <p:txBody>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fontAlgn="auto">
                <a:spcBef>
                  <a:spcPts val="0"/>
                </a:spcBef>
                <a:spcAft>
                  <a:spcPts val="0"/>
                </a:spcAft>
                <a:defRPr/>
              </a:pPr>
              <a:r>
                <a:rPr lang="en-US" sz="1600" dirty="0" smtClean="0">
                  <a:solidFill>
                    <a:schemeClr val="tx1"/>
                  </a:solidFill>
                  <a:latin typeface="Arial" pitchFamily="34" charset="0"/>
                  <a:ea typeface="Arial Unicode MS" pitchFamily="34" charset="-128"/>
                  <a:cs typeface="Arial" pitchFamily="34" charset="0"/>
                </a:rPr>
                <a:t>Vertical Application 3</a:t>
              </a:r>
            </a:p>
          </p:txBody>
        </p:sp>
        <p:sp>
          <p:nvSpPr>
            <p:cNvPr id="35" name="Left Brace 34"/>
            <p:cNvSpPr/>
            <p:nvPr/>
          </p:nvSpPr>
          <p:spPr>
            <a:xfrm flipH="1">
              <a:off x="7202518" y="4477860"/>
              <a:ext cx="204798" cy="2124236"/>
            </a:xfrm>
            <a:prstGeom prst="leftBrace">
              <a:avLst>
                <a:gd name="adj1" fmla="val 0"/>
                <a:gd name="adj2" fmla="val 50000"/>
              </a:avLst>
            </a:prstGeom>
            <a:noFill/>
            <a:ln w="19050">
              <a:solidFill>
                <a:schemeClr val="accent6">
                  <a:lumMod val="50000"/>
                </a:schemeClr>
              </a:solidFill>
            </a:ln>
          </p:spPr>
          <p:style>
            <a:lnRef idx="1">
              <a:schemeClr val="dk1"/>
            </a:lnRef>
            <a:fillRef idx="0">
              <a:schemeClr val="dk1"/>
            </a:fillRef>
            <a:effectRef idx="0">
              <a:schemeClr val="dk1"/>
            </a:effectRef>
            <a:fontRef idx="minor">
              <a:schemeClr val="tx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spcBef>
                  <a:spcPts val="0"/>
                </a:spcBef>
                <a:spcAft>
                  <a:spcPts val="0"/>
                </a:spcAft>
                <a:defRPr/>
              </a:pPr>
              <a:endParaRPr lang="en-US" sz="2400" dirty="0">
                <a:latin typeface="Arial" pitchFamily="34" charset="0"/>
                <a:ea typeface="Arial Unicode MS" pitchFamily="34" charset="-128"/>
                <a:cs typeface="Arial" pitchFamily="34" charset="0"/>
              </a:endParaRPr>
            </a:p>
          </p:txBody>
        </p:sp>
        <p:sp>
          <p:nvSpPr>
            <p:cNvPr id="14359" name="TextBox 64"/>
            <p:cNvSpPr txBox="1">
              <a:spLocks noChangeArrowheads="1"/>
            </p:cNvSpPr>
            <p:nvPr/>
          </p:nvSpPr>
          <p:spPr bwMode="auto">
            <a:xfrm flipH="1">
              <a:off x="7407278" y="4238720"/>
              <a:ext cx="800219" cy="17597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eaVert">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defTabSz="914400"/>
              <a:r>
                <a:rPr lang="en-US" sz="2000">
                  <a:latin typeface="Arial" charset="0"/>
                  <a:ea typeface="Arial Unicode MS" charset="0"/>
                </a:rPr>
                <a:t>Managed</a:t>
              </a:r>
              <a:br>
                <a:rPr lang="en-US" sz="2000">
                  <a:latin typeface="Arial" charset="0"/>
                  <a:ea typeface="Arial Unicode MS" charset="0"/>
                </a:rPr>
              </a:br>
              <a:r>
                <a:rPr lang="en-US" sz="2000">
                  <a:latin typeface="Arial" charset="0"/>
                  <a:ea typeface="Arial Unicode MS" charset="0"/>
                </a:rPr>
                <a:t> by PaaS</a:t>
              </a:r>
            </a:p>
          </p:txBody>
        </p:sp>
        <p:sp>
          <p:nvSpPr>
            <p:cNvPr id="48" name="Left Brace 47"/>
            <p:cNvSpPr/>
            <p:nvPr/>
          </p:nvSpPr>
          <p:spPr>
            <a:xfrm flipH="1">
              <a:off x="7202518" y="1713812"/>
              <a:ext cx="95254" cy="1609847"/>
            </a:xfrm>
            <a:prstGeom prst="leftBrace">
              <a:avLst>
                <a:gd name="adj1" fmla="val 0"/>
                <a:gd name="adj2" fmla="val 50000"/>
              </a:avLst>
            </a:prstGeom>
            <a:ln w="19050">
              <a:solidFill>
                <a:schemeClr val="accent6">
                  <a:lumMod val="60000"/>
                  <a:lumOff val="40000"/>
                </a:schemeClr>
              </a:solidFill>
            </a:ln>
          </p:spPr>
          <p:style>
            <a:lnRef idx="1">
              <a:schemeClr val="dk1"/>
            </a:lnRef>
            <a:fillRef idx="0">
              <a:schemeClr val="dk1"/>
            </a:fillRef>
            <a:effectRef idx="0">
              <a:schemeClr val="dk1"/>
            </a:effectRef>
            <a:fontRef idx="minor">
              <a:schemeClr val="tx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spcBef>
                  <a:spcPts val="0"/>
                </a:spcBef>
                <a:spcAft>
                  <a:spcPts val="0"/>
                </a:spcAft>
                <a:defRPr/>
              </a:pPr>
              <a:endParaRPr lang="en-US" sz="2400" dirty="0">
                <a:latin typeface="Arial" pitchFamily="34" charset="0"/>
                <a:ea typeface="Arial Unicode MS" pitchFamily="34" charset="-128"/>
                <a:cs typeface="Arial" pitchFamily="34" charset="0"/>
              </a:endParaRPr>
            </a:p>
          </p:txBody>
        </p:sp>
        <p:sp>
          <p:nvSpPr>
            <p:cNvPr id="49" name="TextBox 52"/>
            <p:cNvSpPr txBox="1"/>
            <p:nvPr/>
          </p:nvSpPr>
          <p:spPr>
            <a:xfrm rot="10800000" flipH="1">
              <a:off x="7500900" y="2039977"/>
              <a:ext cx="800219" cy="1075548"/>
            </a:xfrm>
            <a:prstGeom prst="rect">
              <a:avLst/>
            </a:prstGeom>
            <a:noFill/>
          </p:spPr>
          <p:txBody>
            <a:bodyPr vert="vert27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spcBef>
                  <a:spcPts val="0"/>
                </a:spcBef>
                <a:spcAft>
                  <a:spcPts val="0"/>
                </a:spcAft>
                <a:defRPr/>
              </a:pPr>
              <a:r>
                <a:rPr lang="en-US" sz="2000" dirty="0" smtClean="0">
                  <a:latin typeface="Arial" pitchFamily="34" charset="0"/>
                  <a:ea typeface="Arial Unicode MS" pitchFamily="34" charset="-128"/>
                  <a:cs typeface="Arial" pitchFamily="34" charset="0"/>
                </a:rPr>
                <a:t>Vertical Summit</a:t>
              </a:r>
              <a:endParaRPr lang="en-US" sz="2000" dirty="0">
                <a:latin typeface="Arial" pitchFamily="34" charset="0"/>
                <a:ea typeface="Arial Unicode MS" pitchFamily="34" charset="-128"/>
                <a:cs typeface="Arial" pitchFamily="34" charset="0"/>
              </a:endParaRPr>
            </a:p>
          </p:txBody>
        </p:sp>
        <p:sp>
          <p:nvSpPr>
            <p:cNvPr id="74" name="Rounded Rectangle 73"/>
            <p:cNvSpPr/>
            <p:nvPr/>
          </p:nvSpPr>
          <p:spPr>
            <a:xfrm>
              <a:off x="402939" y="5998800"/>
              <a:ext cx="6785291" cy="260370"/>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r>
                <a:rPr lang="en-US" dirty="0" smtClean="0">
                  <a:solidFill>
                    <a:schemeClr val="tx1"/>
                  </a:solidFill>
                  <a:latin typeface="Arial" pitchFamily="34" charset="0"/>
                  <a:ea typeface="Arial Unicode MS" pitchFamily="34" charset="-128"/>
                  <a:cs typeface="Arial" pitchFamily="34" charset="0"/>
                </a:rPr>
                <a:t>OS/Hypervisor</a:t>
              </a:r>
            </a:p>
          </p:txBody>
        </p:sp>
        <p:sp>
          <p:nvSpPr>
            <p:cNvPr id="75" name="Rounded Rectangle 74"/>
            <p:cNvSpPr/>
            <p:nvPr/>
          </p:nvSpPr>
          <p:spPr>
            <a:xfrm>
              <a:off x="402939" y="5627297"/>
              <a:ext cx="6785291" cy="307998"/>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r>
                <a:rPr lang="en-US" dirty="0" smtClean="0">
                  <a:solidFill>
                    <a:schemeClr val="tx1"/>
                  </a:solidFill>
                  <a:latin typeface="Arial" pitchFamily="34" charset="0"/>
                  <a:ea typeface="Arial Unicode MS" pitchFamily="34" charset="-128"/>
                  <a:cs typeface="Arial" pitchFamily="34" charset="0"/>
                </a:rPr>
                <a:t>Containers</a:t>
              </a:r>
            </a:p>
          </p:txBody>
        </p:sp>
        <p:sp>
          <p:nvSpPr>
            <p:cNvPr id="76" name="Rounded Rectangle 75"/>
            <p:cNvSpPr/>
            <p:nvPr/>
          </p:nvSpPr>
          <p:spPr>
            <a:xfrm>
              <a:off x="402939" y="6317912"/>
              <a:ext cx="6785291" cy="322287"/>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r>
                <a:rPr lang="en-US" dirty="0" smtClean="0">
                  <a:solidFill>
                    <a:schemeClr val="tx1"/>
                  </a:solidFill>
                  <a:latin typeface="Arial" pitchFamily="34" charset="0"/>
                  <a:ea typeface="Arial Unicode MS" pitchFamily="34" charset="-128"/>
                  <a:cs typeface="Arial" pitchFamily="34" charset="0"/>
                </a:rPr>
                <a:t>Hardware</a:t>
              </a:r>
            </a:p>
          </p:txBody>
        </p:sp>
        <p:sp>
          <p:nvSpPr>
            <p:cNvPr id="77" name="Rounded Rectangle 76"/>
            <p:cNvSpPr/>
            <p:nvPr/>
          </p:nvSpPr>
          <p:spPr>
            <a:xfrm>
              <a:off x="402939" y="4477860"/>
              <a:ext cx="6785291" cy="522327"/>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r>
                <a:rPr lang="en-US" dirty="0" smtClean="0">
                  <a:solidFill>
                    <a:schemeClr val="tx1"/>
                  </a:solidFill>
                  <a:latin typeface="Arial" pitchFamily="34" charset="0"/>
                  <a:ea typeface="Arial Unicode MS" pitchFamily="34" charset="-128"/>
                  <a:cs typeface="Arial" pitchFamily="34" charset="0"/>
                </a:rPr>
                <a:t>Programming Languages</a:t>
              </a:r>
            </a:p>
          </p:txBody>
        </p:sp>
        <p:sp>
          <p:nvSpPr>
            <p:cNvPr id="78" name="Rounded Rectangle 77"/>
            <p:cNvSpPr/>
            <p:nvPr/>
          </p:nvSpPr>
          <p:spPr>
            <a:xfrm>
              <a:off x="402939" y="5058929"/>
              <a:ext cx="6785291" cy="520740"/>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lIns="0" rIns="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r>
                <a:rPr lang="en-US" dirty="0" smtClean="0">
                  <a:solidFill>
                    <a:schemeClr val="tx1"/>
                  </a:solidFill>
                  <a:latin typeface="Arial" pitchFamily="34" charset="0"/>
                  <a:ea typeface="Arial Unicode MS" pitchFamily="34" charset="-128"/>
                  <a:cs typeface="Arial" pitchFamily="34" charset="0"/>
                </a:rPr>
                <a:t>Frameworks</a:t>
              </a:r>
            </a:p>
          </p:txBody>
        </p:sp>
        <p:sp>
          <p:nvSpPr>
            <p:cNvPr id="79" name="Rounded Rectangle 78"/>
            <p:cNvSpPr/>
            <p:nvPr/>
          </p:nvSpPr>
          <p:spPr>
            <a:xfrm>
              <a:off x="5149785" y="2334572"/>
              <a:ext cx="2038445" cy="520740"/>
            </a:xfrm>
            <a:prstGeom prst="roundRect">
              <a:avLst/>
            </a:prstGeom>
            <a:solidFill>
              <a:schemeClr val="accent6">
                <a:lumMod val="60000"/>
                <a:lumOff val="40000"/>
              </a:schemeClr>
            </a:solidFill>
            <a:ln>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r>
                <a:rPr lang="en-US" dirty="0" smtClean="0">
                  <a:solidFill>
                    <a:srgbClr val="000000"/>
                  </a:solidFill>
                  <a:latin typeface="Arial" pitchFamily="34" charset="0"/>
                  <a:ea typeface="Arial Unicode MS" pitchFamily="34" charset="-128"/>
                  <a:cs typeface="Arial" pitchFamily="34" charset="0"/>
                </a:rPr>
                <a:t>App Source Code</a:t>
              </a:r>
            </a:p>
          </p:txBody>
        </p:sp>
        <p:sp>
          <p:nvSpPr>
            <p:cNvPr id="80" name="Rounded Rectangle 79"/>
            <p:cNvSpPr/>
            <p:nvPr/>
          </p:nvSpPr>
          <p:spPr>
            <a:xfrm>
              <a:off x="5149785" y="1759853"/>
              <a:ext cx="2038445" cy="520740"/>
            </a:xfrm>
            <a:prstGeom prst="roundRect">
              <a:avLst/>
            </a:prstGeom>
            <a:solidFill>
              <a:schemeClr val="accent6">
                <a:lumMod val="60000"/>
                <a:lumOff val="40000"/>
              </a:schemeClr>
            </a:solidFill>
            <a:ln>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r>
                <a:rPr lang="en-US" dirty="0" smtClean="0">
                  <a:solidFill>
                    <a:srgbClr val="000000"/>
                  </a:solidFill>
                  <a:latin typeface="Arial" pitchFamily="34" charset="0"/>
                  <a:ea typeface="Arial Unicode MS" pitchFamily="34" charset="-128"/>
                  <a:cs typeface="Arial" pitchFamily="34" charset="0"/>
                </a:rPr>
                <a:t>App Data</a:t>
              </a:r>
            </a:p>
          </p:txBody>
        </p:sp>
      </p:grpSp>
      <p:sp>
        <p:nvSpPr>
          <p:cNvPr id="42" name="Left Brace 41"/>
          <p:cNvSpPr/>
          <p:nvPr/>
        </p:nvSpPr>
        <p:spPr>
          <a:xfrm flipH="1">
            <a:off x="7140575" y="3440113"/>
            <a:ext cx="179388" cy="849312"/>
          </a:xfrm>
          <a:prstGeom prst="leftBrace">
            <a:avLst>
              <a:gd name="adj1" fmla="val 0"/>
              <a:gd name="adj2" fmla="val 50000"/>
            </a:avLst>
          </a:prstGeom>
          <a:ln w="19050">
            <a:solidFill>
              <a:schemeClr val="accent6">
                <a:lumMod val="75000"/>
              </a:schemeClr>
            </a:solidFill>
          </a:ln>
        </p:spPr>
        <p:style>
          <a:lnRef idx="1">
            <a:schemeClr val="dk1"/>
          </a:lnRef>
          <a:fillRef idx="0">
            <a:schemeClr val="dk1"/>
          </a:fillRef>
          <a:effectRef idx="0">
            <a:schemeClr val="dk1"/>
          </a:effectRef>
          <a:fontRef idx="minor">
            <a:schemeClr val="tx1"/>
          </a:fontRef>
        </p:style>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spcBef>
                <a:spcPts val="0"/>
              </a:spcBef>
              <a:spcAft>
                <a:spcPts val="0"/>
              </a:spcAft>
              <a:defRPr/>
            </a:pPr>
            <a:endParaRPr lang="en-US" sz="2400" dirty="0">
              <a:latin typeface="Arial" pitchFamily="34" charset="0"/>
              <a:ea typeface="Arial Unicode MS" pitchFamily="34" charset="-128"/>
              <a:cs typeface="Arial" pitchFamily="34" charset="0"/>
            </a:endParaRPr>
          </a:p>
        </p:txBody>
      </p:sp>
      <p:sp>
        <p:nvSpPr>
          <p:cNvPr id="43" name="TextBox 52"/>
          <p:cNvSpPr txBox="1"/>
          <p:nvPr/>
        </p:nvSpPr>
        <p:spPr>
          <a:xfrm rot="10800000" flipH="1">
            <a:off x="7374275" y="3231819"/>
            <a:ext cx="800219" cy="1075548"/>
          </a:xfrm>
          <a:prstGeom prst="rect">
            <a:avLst/>
          </a:prstGeom>
          <a:noFill/>
        </p:spPr>
        <p:txBody>
          <a:bodyPr vert="vert27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spcBef>
                <a:spcPts val="0"/>
              </a:spcBef>
              <a:spcAft>
                <a:spcPts val="0"/>
              </a:spcAft>
              <a:defRPr/>
            </a:pPr>
            <a:r>
              <a:rPr lang="en-US" sz="2000" dirty="0" smtClean="0">
                <a:latin typeface="Arial" pitchFamily="34" charset="0"/>
                <a:ea typeface="Arial Unicode MS" pitchFamily="34" charset="-128"/>
                <a:cs typeface="Arial" pitchFamily="34" charset="0"/>
              </a:rPr>
              <a:t>Vertical API</a:t>
            </a:r>
            <a:endParaRPr lang="en-US" sz="2000" dirty="0">
              <a:latin typeface="Arial" pitchFamily="34" charset="0"/>
              <a:ea typeface="Arial Unicode MS" pitchFamily="34" charset="-128"/>
              <a:cs typeface="Arial" pitchFamily="34" charset="0"/>
            </a:endParaRPr>
          </a:p>
        </p:txBody>
      </p:sp>
      <p:sp>
        <p:nvSpPr>
          <p:cNvPr id="45" name="Rounded Rectangle 44"/>
          <p:cNvSpPr/>
          <p:nvPr/>
        </p:nvSpPr>
        <p:spPr>
          <a:xfrm>
            <a:off x="2601913" y="3448050"/>
            <a:ext cx="4521200" cy="442913"/>
          </a:xfrm>
          <a:prstGeom prst="round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r>
              <a:rPr lang="en-US" dirty="0" smtClean="0">
                <a:solidFill>
                  <a:schemeClr val="bg1"/>
                </a:solidFill>
                <a:latin typeface="Arial" pitchFamily="34" charset="0"/>
                <a:ea typeface="Arial Unicode MS" pitchFamily="34" charset="-128"/>
                <a:cs typeface="Arial" pitchFamily="34" charset="0"/>
              </a:rPr>
              <a:t>Domain Services</a:t>
            </a:r>
          </a:p>
        </p:txBody>
      </p:sp>
      <p:sp>
        <p:nvSpPr>
          <p:cNvPr id="51" name="Rounded Rectangle 50"/>
          <p:cNvSpPr/>
          <p:nvPr/>
        </p:nvSpPr>
        <p:spPr>
          <a:xfrm>
            <a:off x="2601913" y="3933825"/>
            <a:ext cx="4521200" cy="395288"/>
          </a:xfrm>
          <a:prstGeom prst="round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r>
              <a:rPr lang="en-US" dirty="0" smtClean="0">
                <a:solidFill>
                  <a:schemeClr val="bg1"/>
                </a:solidFill>
                <a:latin typeface="Arial" pitchFamily="34" charset="0"/>
                <a:ea typeface="Arial Unicode MS" pitchFamily="34" charset="-128"/>
                <a:cs typeface="Arial" pitchFamily="34" charset="0"/>
              </a:rPr>
              <a:t>Domain Artifacts</a:t>
            </a:r>
          </a:p>
        </p:txBody>
      </p:sp>
      <p:sp>
        <p:nvSpPr>
          <p:cNvPr id="52" name="Rounded Rectangle 51"/>
          <p:cNvSpPr/>
          <p:nvPr/>
        </p:nvSpPr>
        <p:spPr>
          <a:xfrm>
            <a:off x="5084763" y="2828925"/>
            <a:ext cx="2038350" cy="520700"/>
          </a:xfrm>
          <a:prstGeom prst="roundRect">
            <a:avLst/>
          </a:prstGeom>
          <a:solidFill>
            <a:schemeClr val="accent6">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r>
              <a:rPr lang="en-US" dirty="0" smtClean="0">
                <a:solidFill>
                  <a:srgbClr val="000000"/>
                </a:solidFill>
                <a:latin typeface="Arial" pitchFamily="34" charset="0"/>
                <a:ea typeface="Arial Unicode MS" pitchFamily="34" charset="-128"/>
                <a:cs typeface="Arial" pitchFamily="34" charset="0"/>
              </a:rPr>
              <a:t>App Configuration</a:t>
            </a:r>
          </a:p>
        </p:txBody>
      </p:sp>
      <p:sp>
        <p:nvSpPr>
          <p:cNvPr id="53" name="Rounded Rectangle 52"/>
          <p:cNvSpPr/>
          <p:nvPr/>
        </p:nvSpPr>
        <p:spPr>
          <a:xfrm>
            <a:off x="369888" y="3444875"/>
            <a:ext cx="2108200" cy="474663"/>
          </a:xfrm>
          <a:prstGeom prst="round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r>
              <a:rPr lang="en-US" dirty="0" smtClean="0">
                <a:solidFill>
                  <a:schemeClr val="bg1"/>
                </a:solidFill>
                <a:latin typeface="Arial" pitchFamily="34" charset="0"/>
                <a:ea typeface="Arial Unicode MS" pitchFamily="34" charset="-128"/>
                <a:cs typeface="Arial" pitchFamily="34" charset="0"/>
              </a:rPr>
              <a:t>Domain Services</a:t>
            </a:r>
          </a:p>
        </p:txBody>
      </p:sp>
      <p:sp>
        <p:nvSpPr>
          <p:cNvPr id="54" name="Rounded Rectangle 53"/>
          <p:cNvSpPr/>
          <p:nvPr/>
        </p:nvSpPr>
        <p:spPr>
          <a:xfrm>
            <a:off x="369888" y="3933825"/>
            <a:ext cx="2108200" cy="423863"/>
          </a:xfrm>
          <a:prstGeom prst="round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r>
              <a:rPr lang="en-US" dirty="0" smtClean="0">
                <a:solidFill>
                  <a:schemeClr val="bg1"/>
                </a:solidFill>
                <a:latin typeface="Arial" pitchFamily="34" charset="0"/>
                <a:ea typeface="Arial Unicode MS" pitchFamily="34" charset="-128"/>
                <a:cs typeface="Arial" pitchFamily="34" charset="0"/>
              </a:rPr>
              <a:t>Domain Artifacts</a:t>
            </a:r>
          </a:p>
        </p:txBody>
      </p:sp>
      <p:grpSp>
        <p:nvGrpSpPr>
          <p:cNvPr id="14346" name="Group 6"/>
          <p:cNvGrpSpPr>
            <a:grpSpLocks/>
          </p:cNvGrpSpPr>
          <p:nvPr/>
        </p:nvGrpSpPr>
        <p:grpSpPr bwMode="auto">
          <a:xfrm>
            <a:off x="341313" y="1638300"/>
            <a:ext cx="2038350" cy="1735138"/>
            <a:chOff x="340746" y="1638226"/>
            <a:chExt cx="2039112" cy="1735035"/>
          </a:xfrm>
        </p:grpSpPr>
        <p:sp>
          <p:nvSpPr>
            <p:cNvPr id="57" name="Rounded Rectangle 56"/>
            <p:cNvSpPr/>
            <p:nvPr/>
          </p:nvSpPr>
          <p:spPr>
            <a:xfrm>
              <a:off x="340746" y="2212867"/>
              <a:ext cx="2039112" cy="522257"/>
            </a:xfrm>
            <a:prstGeom prst="roundRect">
              <a:avLst/>
            </a:prstGeom>
            <a:solidFill>
              <a:schemeClr val="accent6">
                <a:lumMod val="60000"/>
                <a:lumOff val="40000"/>
              </a:schemeClr>
            </a:solidFill>
            <a:ln>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r>
                <a:rPr lang="en-US" dirty="0" smtClean="0">
                  <a:solidFill>
                    <a:srgbClr val="000000"/>
                  </a:solidFill>
                  <a:latin typeface="Arial" pitchFamily="34" charset="0"/>
                  <a:ea typeface="Arial Unicode MS" pitchFamily="34" charset="-128"/>
                  <a:cs typeface="Arial" pitchFamily="34" charset="0"/>
                </a:rPr>
                <a:t>App Source Code</a:t>
              </a:r>
            </a:p>
          </p:txBody>
        </p:sp>
        <p:sp>
          <p:nvSpPr>
            <p:cNvPr id="58" name="Rounded Rectangle 57"/>
            <p:cNvSpPr/>
            <p:nvPr/>
          </p:nvSpPr>
          <p:spPr>
            <a:xfrm>
              <a:off x="340746" y="1638226"/>
              <a:ext cx="2039112" cy="520669"/>
            </a:xfrm>
            <a:prstGeom prst="roundRect">
              <a:avLst/>
            </a:prstGeom>
            <a:solidFill>
              <a:schemeClr val="accent6">
                <a:lumMod val="60000"/>
                <a:lumOff val="40000"/>
              </a:schemeClr>
            </a:solidFill>
            <a:ln>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r>
                <a:rPr lang="en-US" dirty="0" smtClean="0">
                  <a:solidFill>
                    <a:srgbClr val="000000"/>
                  </a:solidFill>
                  <a:latin typeface="Arial" pitchFamily="34" charset="0"/>
                  <a:ea typeface="Arial Unicode MS" pitchFamily="34" charset="-128"/>
                  <a:cs typeface="Arial" pitchFamily="34" charset="0"/>
                </a:rPr>
                <a:t>App Data</a:t>
              </a:r>
            </a:p>
          </p:txBody>
        </p:sp>
        <p:sp>
          <p:nvSpPr>
            <p:cNvPr id="82" name="Rounded Rectangle 81"/>
            <p:cNvSpPr/>
            <p:nvPr/>
          </p:nvSpPr>
          <p:spPr>
            <a:xfrm>
              <a:off x="340746" y="2852592"/>
              <a:ext cx="2039112" cy="520669"/>
            </a:xfrm>
            <a:prstGeom prst="roundRect">
              <a:avLst/>
            </a:prstGeom>
            <a:solidFill>
              <a:schemeClr val="accent6">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r>
                <a:rPr lang="en-US" dirty="0" smtClean="0">
                  <a:solidFill>
                    <a:srgbClr val="000000"/>
                  </a:solidFill>
                  <a:latin typeface="Arial" pitchFamily="34" charset="0"/>
                  <a:ea typeface="Arial Unicode MS" pitchFamily="34" charset="-128"/>
                  <a:cs typeface="Arial" pitchFamily="34" charset="0"/>
                </a:rPr>
                <a:t>App Configuration</a:t>
              </a:r>
            </a:p>
          </p:txBody>
        </p:sp>
      </p:grpSp>
      <p:grpSp>
        <p:nvGrpSpPr>
          <p:cNvPr id="14347" name="Group 82"/>
          <p:cNvGrpSpPr>
            <a:grpSpLocks/>
          </p:cNvGrpSpPr>
          <p:nvPr/>
        </p:nvGrpSpPr>
        <p:grpSpPr bwMode="auto">
          <a:xfrm>
            <a:off x="2625725" y="1647825"/>
            <a:ext cx="2038350" cy="1735138"/>
            <a:chOff x="340746" y="1638226"/>
            <a:chExt cx="2039112" cy="1735035"/>
          </a:xfrm>
        </p:grpSpPr>
        <p:sp>
          <p:nvSpPr>
            <p:cNvPr id="84" name="Rounded Rectangle 83"/>
            <p:cNvSpPr/>
            <p:nvPr/>
          </p:nvSpPr>
          <p:spPr>
            <a:xfrm>
              <a:off x="340746" y="2212867"/>
              <a:ext cx="2039112" cy="522257"/>
            </a:xfrm>
            <a:prstGeom prst="roundRect">
              <a:avLst/>
            </a:prstGeom>
            <a:solidFill>
              <a:schemeClr val="accent6">
                <a:lumMod val="60000"/>
                <a:lumOff val="40000"/>
              </a:schemeClr>
            </a:solidFill>
            <a:ln>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r>
                <a:rPr lang="en-US" dirty="0" smtClean="0">
                  <a:solidFill>
                    <a:srgbClr val="000000"/>
                  </a:solidFill>
                  <a:latin typeface="Arial" pitchFamily="34" charset="0"/>
                  <a:ea typeface="Arial Unicode MS" pitchFamily="34" charset="-128"/>
                  <a:cs typeface="Arial" pitchFamily="34" charset="0"/>
                </a:rPr>
                <a:t>App Source Code</a:t>
              </a:r>
            </a:p>
          </p:txBody>
        </p:sp>
        <p:sp>
          <p:nvSpPr>
            <p:cNvPr id="85" name="Rounded Rectangle 84"/>
            <p:cNvSpPr/>
            <p:nvPr/>
          </p:nvSpPr>
          <p:spPr>
            <a:xfrm>
              <a:off x="340746" y="1638226"/>
              <a:ext cx="2039112" cy="520669"/>
            </a:xfrm>
            <a:prstGeom prst="roundRect">
              <a:avLst/>
            </a:prstGeom>
            <a:solidFill>
              <a:schemeClr val="accent6">
                <a:lumMod val="60000"/>
                <a:lumOff val="40000"/>
              </a:schemeClr>
            </a:solidFill>
            <a:ln>
              <a:solidFill>
                <a:schemeClr val="accent6">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r>
                <a:rPr lang="en-US" dirty="0" smtClean="0">
                  <a:solidFill>
                    <a:srgbClr val="000000"/>
                  </a:solidFill>
                  <a:latin typeface="Arial" pitchFamily="34" charset="0"/>
                  <a:ea typeface="Arial Unicode MS" pitchFamily="34" charset="-128"/>
                  <a:cs typeface="Arial" pitchFamily="34" charset="0"/>
                </a:rPr>
                <a:t>App Data</a:t>
              </a:r>
            </a:p>
          </p:txBody>
        </p:sp>
        <p:sp>
          <p:nvSpPr>
            <p:cNvPr id="86" name="Rounded Rectangle 85"/>
            <p:cNvSpPr/>
            <p:nvPr/>
          </p:nvSpPr>
          <p:spPr>
            <a:xfrm>
              <a:off x="340746" y="2852592"/>
              <a:ext cx="2039112" cy="520669"/>
            </a:xfrm>
            <a:prstGeom prst="roundRect">
              <a:avLst/>
            </a:prstGeom>
            <a:solidFill>
              <a:schemeClr val="accent6">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r>
                <a:rPr lang="en-US" dirty="0" smtClean="0">
                  <a:solidFill>
                    <a:srgbClr val="000000"/>
                  </a:solidFill>
                  <a:latin typeface="Arial" pitchFamily="34" charset="0"/>
                  <a:ea typeface="Arial Unicode MS" pitchFamily="34" charset="-128"/>
                  <a:cs typeface="Arial" pitchFamily="34" charset="0"/>
                </a:rPr>
                <a:t>App Configuration</a:t>
              </a:r>
            </a:p>
          </p:txBody>
        </p:sp>
      </p:grpSp>
      <p:sp>
        <p:nvSpPr>
          <p:cNvPr id="87" name="Rounded Rectangle 86"/>
          <p:cNvSpPr/>
          <p:nvPr/>
        </p:nvSpPr>
        <p:spPr>
          <a:xfrm>
            <a:off x="341313" y="1144588"/>
            <a:ext cx="2136775" cy="400050"/>
          </a:xfrm>
          <a:prstGeom prst="roundRect">
            <a:avLst/>
          </a:prstGeom>
          <a:noFill/>
          <a:ln>
            <a:noFill/>
          </a:ln>
          <a:effectLst/>
        </p:spPr>
        <p:style>
          <a:lnRef idx="1">
            <a:schemeClr val="accent2"/>
          </a:lnRef>
          <a:fillRef idx="3">
            <a:schemeClr val="accent2"/>
          </a:fillRef>
          <a:effectRef idx="2">
            <a:schemeClr val="accent2"/>
          </a:effectRef>
          <a:fontRef idx="minor">
            <a:schemeClr val="lt1"/>
          </a:fontRef>
        </p:style>
        <p:txBody>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fontAlgn="auto">
              <a:spcBef>
                <a:spcPts val="0"/>
              </a:spcBef>
              <a:spcAft>
                <a:spcPts val="0"/>
              </a:spcAft>
              <a:defRPr/>
            </a:pPr>
            <a:r>
              <a:rPr lang="en-US" sz="1600" dirty="0" smtClean="0">
                <a:solidFill>
                  <a:schemeClr val="tx1"/>
                </a:solidFill>
                <a:latin typeface="Arial" pitchFamily="34" charset="0"/>
                <a:ea typeface="Arial Unicode MS" pitchFamily="34" charset="-128"/>
                <a:cs typeface="Arial" pitchFamily="34" charset="0"/>
              </a:rPr>
              <a:t>Vertical Application 1</a:t>
            </a:r>
          </a:p>
        </p:txBody>
      </p:sp>
      <p:sp>
        <p:nvSpPr>
          <p:cNvPr id="88" name="Rounded Rectangle 87"/>
          <p:cNvSpPr/>
          <p:nvPr/>
        </p:nvSpPr>
        <p:spPr>
          <a:xfrm>
            <a:off x="2601913" y="1155700"/>
            <a:ext cx="2136775" cy="400050"/>
          </a:xfrm>
          <a:prstGeom prst="roundRect">
            <a:avLst/>
          </a:prstGeom>
          <a:noFill/>
          <a:ln>
            <a:noFill/>
          </a:ln>
          <a:effectLst/>
        </p:spPr>
        <p:style>
          <a:lnRef idx="1">
            <a:schemeClr val="accent2"/>
          </a:lnRef>
          <a:fillRef idx="3">
            <a:schemeClr val="accent2"/>
          </a:fillRef>
          <a:effectRef idx="2">
            <a:schemeClr val="accent2"/>
          </a:effectRef>
          <a:fontRef idx="minor">
            <a:schemeClr val="lt1"/>
          </a:fontRef>
        </p:style>
        <p:txBody>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fontAlgn="auto">
              <a:spcBef>
                <a:spcPts val="0"/>
              </a:spcBef>
              <a:spcAft>
                <a:spcPts val="0"/>
              </a:spcAft>
              <a:defRPr/>
            </a:pPr>
            <a:r>
              <a:rPr lang="en-US" sz="1600" dirty="0" smtClean="0">
                <a:solidFill>
                  <a:schemeClr val="tx1"/>
                </a:solidFill>
                <a:latin typeface="Arial" pitchFamily="34" charset="0"/>
                <a:ea typeface="Arial Unicode MS" pitchFamily="34" charset="-128"/>
                <a:cs typeface="Arial" pitchFamily="34" charset="0"/>
              </a:rPr>
              <a:t>Vertical Application 2</a:t>
            </a:r>
          </a:p>
        </p:txBody>
      </p:sp>
    </p:spTree>
    <p:extLst>
      <p:ext uri="{BB962C8B-B14F-4D97-AF65-F5344CB8AC3E}">
        <p14:creationId xmlns="" xmlns:p14="http://schemas.microsoft.com/office/powerpoint/2010/main" val="133888716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dirty="0" smtClean="0"/>
              <a:t>Shared Middleware Services</a:t>
            </a:r>
            <a:endParaRPr lang="en-US" dirty="0"/>
          </a:p>
        </p:txBody>
      </p:sp>
      <p:pic>
        <p:nvPicPr>
          <p:cNvPr id="5" name="Content Placeholder 4" descr="wso2-platform-diagram-v3-01.png"/>
          <p:cNvPicPr>
            <a:picLocks noGrp="1" noChangeAspect="1"/>
          </p:cNvPicPr>
          <p:nvPr>
            <p:ph idx="1"/>
          </p:nvPr>
        </p:nvPicPr>
        <p:blipFill>
          <a:blip r:embed="rId2">
            <a:extLst>
              <a:ext uri="{28A0092B-C50C-407E-A947-70E740481C1C}">
                <a14:useLocalDpi xmlns="" xmlns:a14="http://schemas.microsoft.com/office/drawing/2010/main" val="0"/>
              </a:ext>
            </a:extLst>
          </a:blip>
          <a:srcRect t="7882" b="7882"/>
          <a:stretch>
            <a:fillRect/>
          </a:stretch>
        </p:blipFill>
        <p:spPr>
          <a:xfrm>
            <a:off x="457200" y="914400"/>
            <a:ext cx="8229600" cy="5410200"/>
          </a:xfrm>
        </p:spPr>
      </p:pic>
    </p:spTree>
    <p:extLst>
      <p:ext uri="{BB962C8B-B14F-4D97-AF65-F5344CB8AC3E}">
        <p14:creationId xmlns="" xmlns:p14="http://schemas.microsoft.com/office/powerpoint/2010/main" val="29418533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r>
              <a:rPr lang="en-US" dirty="0" smtClean="0"/>
              <a:t>Core Services in WSO2 Stratos</a:t>
            </a:r>
            <a:endParaRPr lang="en-US" dirty="0"/>
          </a:p>
        </p:txBody>
      </p:sp>
      <p:sp>
        <p:nvSpPr>
          <p:cNvPr id="4" name="Content Placeholder 3"/>
          <p:cNvSpPr>
            <a:spLocks noGrp="1"/>
          </p:cNvSpPr>
          <p:nvPr>
            <p:ph sz="half" idx="1"/>
          </p:nvPr>
        </p:nvSpPr>
        <p:spPr>
          <a:xfrm>
            <a:off x="76200" y="1600200"/>
            <a:ext cx="4343400" cy="4525963"/>
          </a:xfrm>
        </p:spPr>
        <p:txBody>
          <a:bodyPr>
            <a:normAutofit fontScale="85000" lnSpcReduction="10000"/>
          </a:bodyPr>
          <a:lstStyle/>
          <a:p>
            <a:r>
              <a:rPr lang="en-US" dirty="0" smtClean="0"/>
              <a:t>All the services from Carbon Servers in Multi-tenant mode:</a:t>
            </a:r>
          </a:p>
          <a:p>
            <a:pPr lvl="1"/>
            <a:r>
              <a:rPr lang="en-US" dirty="0" smtClean="0"/>
              <a:t>Enterprise Service Bus</a:t>
            </a:r>
          </a:p>
          <a:p>
            <a:pPr lvl="1"/>
            <a:r>
              <a:rPr lang="en-US" dirty="0" smtClean="0"/>
              <a:t>Application Server</a:t>
            </a:r>
          </a:p>
          <a:p>
            <a:pPr lvl="1"/>
            <a:r>
              <a:rPr lang="en-US" dirty="0" smtClean="0"/>
              <a:t>Data Services</a:t>
            </a:r>
          </a:p>
          <a:p>
            <a:pPr lvl="1"/>
            <a:r>
              <a:rPr lang="en-US" dirty="0" smtClean="0"/>
              <a:t>Business Process Management</a:t>
            </a:r>
          </a:p>
          <a:p>
            <a:pPr lvl="1"/>
            <a:r>
              <a:rPr lang="en-US" dirty="0" smtClean="0"/>
              <a:t>Governance</a:t>
            </a:r>
          </a:p>
          <a:p>
            <a:pPr lvl="1"/>
            <a:r>
              <a:rPr lang="en-US" dirty="0" smtClean="0"/>
              <a:t>Identity and Entitlement</a:t>
            </a:r>
          </a:p>
          <a:p>
            <a:pPr lvl="1"/>
            <a:r>
              <a:rPr lang="en-US" dirty="0" smtClean="0"/>
              <a:t>Rules and Complex Event Processing</a:t>
            </a:r>
          </a:p>
          <a:p>
            <a:pPr lvl="1"/>
            <a:r>
              <a:rPr lang="en-US" dirty="0" smtClean="0"/>
              <a:t>Business Activity Monitoring</a:t>
            </a:r>
          </a:p>
          <a:p>
            <a:pPr lvl="1"/>
            <a:r>
              <a:rPr lang="en-US" dirty="0" err="1" smtClean="0"/>
              <a:t>Mashup</a:t>
            </a:r>
            <a:r>
              <a:rPr lang="en-US" dirty="0" smtClean="0"/>
              <a:t> and Portal</a:t>
            </a:r>
          </a:p>
          <a:p>
            <a:pPr lvl="1"/>
            <a:r>
              <a:rPr lang="en-US" dirty="0" smtClean="0"/>
              <a:t>Message Broker</a:t>
            </a:r>
            <a:endParaRPr lang="en-US" dirty="0"/>
          </a:p>
        </p:txBody>
      </p:sp>
      <p:sp>
        <p:nvSpPr>
          <p:cNvPr id="5" name="Content Placeholder 4"/>
          <p:cNvSpPr>
            <a:spLocks noGrp="1"/>
          </p:cNvSpPr>
          <p:nvPr>
            <p:ph sz="half" idx="2"/>
          </p:nvPr>
        </p:nvSpPr>
        <p:spPr>
          <a:xfrm>
            <a:off x="4876800" y="1600200"/>
            <a:ext cx="4038600" cy="4724400"/>
          </a:xfrm>
        </p:spPr>
        <p:txBody>
          <a:bodyPr>
            <a:normAutofit fontScale="85000" lnSpcReduction="10000"/>
          </a:bodyPr>
          <a:lstStyle/>
          <a:p>
            <a:pPr marL="0" indent="0">
              <a:buNone/>
            </a:pPr>
            <a:r>
              <a:rPr lang="en-US" dirty="0" smtClean="0"/>
              <a:t>Plus core cloud services</a:t>
            </a:r>
          </a:p>
          <a:p>
            <a:pPr lvl="1"/>
            <a:r>
              <a:rPr lang="en-US" dirty="0" err="1" smtClean="0"/>
              <a:t>Stratos</a:t>
            </a:r>
            <a:r>
              <a:rPr lang="en-US" dirty="0" smtClean="0"/>
              <a:t> Controller</a:t>
            </a:r>
          </a:p>
          <a:p>
            <a:pPr lvl="1"/>
            <a:r>
              <a:rPr lang="en-US" dirty="0" smtClean="0"/>
              <a:t>Elastic Load Balancer</a:t>
            </a:r>
          </a:p>
          <a:p>
            <a:pPr lvl="1"/>
            <a:r>
              <a:rPr lang="en-US" dirty="0"/>
              <a:t>Ghost </a:t>
            </a:r>
            <a:r>
              <a:rPr lang="en-US" dirty="0" err="1"/>
              <a:t>Deployer</a:t>
            </a:r>
            <a:endParaRPr lang="en-US" dirty="0"/>
          </a:p>
          <a:p>
            <a:pPr lvl="1"/>
            <a:r>
              <a:rPr lang="en-US" dirty="0" smtClean="0"/>
              <a:t>Column Storage Services (CSS) and Relational Storage Services (RSS)</a:t>
            </a:r>
          </a:p>
          <a:p>
            <a:pPr lvl="2"/>
            <a:r>
              <a:rPr lang="en-US" dirty="0" smtClean="0"/>
              <a:t>Based on Cassandra and MySQL</a:t>
            </a:r>
          </a:p>
          <a:p>
            <a:pPr lvl="1"/>
            <a:r>
              <a:rPr lang="en-US" dirty="0" smtClean="0"/>
              <a:t>Distributed Cloud Logging</a:t>
            </a:r>
          </a:p>
          <a:p>
            <a:pPr lvl="1"/>
            <a:r>
              <a:rPr lang="en-US" dirty="0" smtClean="0"/>
              <a:t>Billing and Metering</a:t>
            </a:r>
          </a:p>
          <a:p>
            <a:pPr lvl="1"/>
            <a:r>
              <a:rPr lang="en-US" dirty="0" smtClean="0"/>
              <a:t>Google Apps Integration</a:t>
            </a:r>
          </a:p>
          <a:p>
            <a:pPr lvl="1"/>
            <a:r>
              <a:rPr lang="en-US" dirty="0" smtClean="0"/>
              <a:t>Deployment Synchronizer (now with SVN support)</a:t>
            </a:r>
          </a:p>
          <a:p>
            <a:pPr lvl="1"/>
            <a:endParaRPr lang="en-US" dirty="0"/>
          </a:p>
        </p:txBody>
      </p:sp>
    </p:spTree>
    <p:extLst>
      <p:ext uri="{BB962C8B-B14F-4D97-AF65-F5344CB8AC3E}">
        <p14:creationId xmlns="" xmlns:p14="http://schemas.microsoft.com/office/powerpoint/2010/main" val="4622396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r>
              <a:rPr lang="en-US" dirty="0" smtClean="0"/>
              <a:t>PaaS Evaluation Framework</a:t>
            </a:r>
            <a:endParaRPr lang="en-US" dirty="0"/>
          </a:p>
        </p:txBody>
      </p:sp>
      <p:sp>
        <p:nvSpPr>
          <p:cNvPr id="3" name="Content Placeholder 2"/>
          <p:cNvSpPr>
            <a:spLocks noGrp="1"/>
          </p:cNvSpPr>
          <p:nvPr>
            <p:ph idx="1"/>
          </p:nvPr>
        </p:nvSpPr>
        <p:spPr/>
        <p:txBody>
          <a:bodyPr/>
          <a:lstStyle/>
          <a:p>
            <a:r>
              <a:rPr lang="en-US" dirty="0" smtClean="0"/>
              <a:t>Cloud Characteristics</a:t>
            </a:r>
          </a:p>
          <a:p>
            <a:r>
              <a:rPr lang="en-US" dirty="0" smtClean="0"/>
              <a:t>Cloud Dimensions</a:t>
            </a:r>
          </a:p>
          <a:p>
            <a:r>
              <a:rPr lang="en-US" dirty="0" smtClean="0"/>
              <a:t>Production Ready</a:t>
            </a:r>
          </a:p>
          <a:p>
            <a:r>
              <a:rPr lang="en-US" dirty="0" smtClean="0"/>
              <a:t>DevOps Activities and Phases</a:t>
            </a:r>
          </a:p>
          <a:p>
            <a:r>
              <a:rPr lang="en-US" dirty="0" smtClean="0"/>
              <a:t>Cloud Architecture</a:t>
            </a:r>
          </a:p>
          <a:p>
            <a:r>
              <a:rPr lang="en-US" dirty="0" smtClean="0"/>
              <a:t>Platform Services</a:t>
            </a:r>
          </a:p>
          <a:p>
            <a:r>
              <a:rPr lang="en-US" dirty="0" smtClean="0"/>
              <a:t>Programming Model</a:t>
            </a:r>
          </a:p>
          <a:p>
            <a:endParaRPr lang="en-US" dirty="0" smtClean="0"/>
          </a:p>
          <a:p>
            <a:endParaRPr lang="en-US" dirty="0" smtClean="0"/>
          </a:p>
          <a:p>
            <a:endParaRPr lang="en-US" dirty="0" smtClean="0"/>
          </a:p>
          <a:p>
            <a:endParaRPr lang="en-US" dirty="0"/>
          </a:p>
        </p:txBody>
      </p:sp>
    </p:spTree>
    <p:extLst>
      <p:ext uri="{BB962C8B-B14F-4D97-AF65-F5344CB8AC3E}">
        <p14:creationId xmlns="" xmlns:p14="http://schemas.microsoft.com/office/powerpoint/2010/main" val="117188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r>
              <a:rPr lang="en-US" dirty="0" smtClean="0"/>
              <a:t>PaaS Evaluation Framework</a:t>
            </a:r>
            <a:endParaRPr lang="en-US" dirty="0"/>
          </a:p>
        </p:txBody>
      </p:sp>
      <p:sp>
        <p:nvSpPr>
          <p:cNvPr id="3" name="Content Placeholder 2"/>
          <p:cNvSpPr>
            <a:spLocks noGrp="1"/>
          </p:cNvSpPr>
          <p:nvPr>
            <p:ph idx="1"/>
          </p:nvPr>
        </p:nvSpPr>
        <p:spPr>
          <a:xfrm>
            <a:off x="457200" y="1036637"/>
            <a:ext cx="8458200" cy="5287963"/>
          </a:xfrm>
        </p:spPr>
        <p:txBody>
          <a:bodyPr/>
          <a:lstStyle/>
          <a:p>
            <a:pPr marL="0" indent="0">
              <a:buNone/>
            </a:pPr>
            <a:r>
              <a:rPr lang="en-US" sz="2800" b="1" dirty="0" smtClean="0"/>
              <a:t>Cloud Characteristics</a:t>
            </a:r>
          </a:p>
          <a:p>
            <a:r>
              <a:rPr lang="en-US" dirty="0" smtClean="0"/>
              <a:t>On-demand self-service</a:t>
            </a:r>
          </a:p>
          <a:p>
            <a:r>
              <a:rPr lang="en-US" dirty="0" smtClean="0"/>
              <a:t>Rapid Elasticity</a:t>
            </a:r>
          </a:p>
          <a:p>
            <a:r>
              <a:rPr lang="en-US" dirty="0" smtClean="0"/>
              <a:t>Resource Pooling</a:t>
            </a:r>
          </a:p>
          <a:p>
            <a:r>
              <a:rPr lang="en-US" dirty="0" smtClean="0"/>
              <a:t>Measured service / pay-as-you go consumption</a:t>
            </a:r>
          </a:p>
          <a:p>
            <a:endParaRPr lang="en-US" dirty="0" smtClean="0"/>
          </a:p>
          <a:p>
            <a:endParaRPr lang="en-US" dirty="0" smtClean="0"/>
          </a:p>
          <a:p>
            <a:endParaRPr lang="en-US" dirty="0" smtClean="0"/>
          </a:p>
          <a:p>
            <a:endParaRPr lang="en-US" dirty="0"/>
          </a:p>
        </p:txBody>
      </p:sp>
    </p:spTree>
    <p:extLst>
      <p:ext uri="{BB962C8B-B14F-4D97-AF65-F5344CB8AC3E}">
        <p14:creationId xmlns="" xmlns:p14="http://schemas.microsoft.com/office/powerpoint/2010/main" val="3140570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r>
              <a:rPr lang="en-US" dirty="0" smtClean="0"/>
              <a:t>PaaS Evaluation Framework</a:t>
            </a:r>
            <a:endParaRPr lang="en-US" dirty="0"/>
          </a:p>
        </p:txBody>
      </p:sp>
      <p:sp>
        <p:nvSpPr>
          <p:cNvPr id="3" name="Content Placeholder 2"/>
          <p:cNvSpPr>
            <a:spLocks noGrp="1"/>
          </p:cNvSpPr>
          <p:nvPr>
            <p:ph idx="1"/>
          </p:nvPr>
        </p:nvSpPr>
        <p:spPr>
          <a:xfrm>
            <a:off x="457200" y="990600"/>
            <a:ext cx="8229600" cy="5135563"/>
          </a:xfrm>
        </p:spPr>
        <p:txBody>
          <a:bodyPr/>
          <a:lstStyle/>
          <a:p>
            <a:pPr marL="0" indent="0">
              <a:buNone/>
            </a:pPr>
            <a:r>
              <a:rPr lang="en-US" sz="2800" b="1" dirty="0" smtClean="0"/>
              <a:t>Cloud Dimensions</a:t>
            </a:r>
          </a:p>
          <a:p>
            <a:r>
              <a:rPr lang="en-US" dirty="0" smtClean="0"/>
              <a:t>Sharing</a:t>
            </a:r>
          </a:p>
          <a:p>
            <a:pPr lvl="1"/>
            <a:r>
              <a:rPr lang="en-US" dirty="0" smtClean="0"/>
              <a:t>Private / Public / Community</a:t>
            </a:r>
          </a:p>
          <a:p>
            <a:r>
              <a:rPr lang="en-US" dirty="0" smtClean="0"/>
              <a:t>Responsibility</a:t>
            </a:r>
          </a:p>
          <a:p>
            <a:pPr lvl="1"/>
            <a:r>
              <a:rPr lang="en-US" dirty="0" smtClean="0"/>
              <a:t>Internal / External</a:t>
            </a:r>
          </a:p>
          <a:p>
            <a:r>
              <a:rPr lang="en-US" dirty="0" smtClean="0"/>
              <a:t>Location</a:t>
            </a:r>
          </a:p>
          <a:p>
            <a:pPr lvl="1"/>
            <a:r>
              <a:rPr lang="en-US" dirty="0" smtClean="0"/>
              <a:t>On-premise / outsourced</a:t>
            </a:r>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 xmlns:p14="http://schemas.microsoft.com/office/powerpoint/2010/main" val="3140570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r>
              <a:rPr lang="en-US" dirty="0" smtClean="0"/>
              <a:t>PaaS Evaluation Framework</a:t>
            </a:r>
            <a:endParaRPr lang="en-US" dirty="0"/>
          </a:p>
        </p:txBody>
      </p:sp>
      <p:sp>
        <p:nvSpPr>
          <p:cNvPr id="3" name="Content Placeholder 2"/>
          <p:cNvSpPr>
            <a:spLocks noGrp="1"/>
          </p:cNvSpPr>
          <p:nvPr>
            <p:ph idx="1"/>
          </p:nvPr>
        </p:nvSpPr>
        <p:spPr>
          <a:xfrm>
            <a:off x="457200" y="1066800"/>
            <a:ext cx="8229600" cy="5059363"/>
          </a:xfrm>
        </p:spPr>
        <p:txBody>
          <a:bodyPr>
            <a:normAutofit/>
          </a:bodyPr>
          <a:lstStyle/>
          <a:p>
            <a:pPr marL="0" indent="0">
              <a:buNone/>
            </a:pPr>
            <a:r>
              <a:rPr lang="en-US" sz="3000" b="1" dirty="0" smtClean="0"/>
              <a:t>Production Ready</a:t>
            </a:r>
          </a:p>
          <a:p>
            <a:r>
              <a:rPr lang="en-US" dirty="0" smtClean="0"/>
              <a:t>PaaS Maturity</a:t>
            </a:r>
          </a:p>
          <a:p>
            <a:r>
              <a:rPr lang="en-US" dirty="0" smtClean="0"/>
              <a:t>Suitability for enterprise and mission critical use</a:t>
            </a:r>
          </a:p>
          <a:p>
            <a:pPr lvl="1"/>
            <a:r>
              <a:rPr lang="en-US" dirty="0" smtClean="0"/>
              <a:t>Service level agreement (SLA) quality</a:t>
            </a:r>
          </a:p>
          <a:p>
            <a:pPr lvl="1"/>
            <a:r>
              <a:rPr lang="en-US" dirty="0" smtClean="0"/>
              <a:t>Quality of Service warranted by the service provider</a:t>
            </a:r>
          </a:p>
          <a:p>
            <a:r>
              <a:rPr lang="en-US" dirty="0" smtClean="0"/>
              <a:t>Service level management capabilities</a:t>
            </a:r>
          </a:p>
          <a:p>
            <a:pPr lvl="1"/>
            <a:r>
              <a:rPr lang="en-US" dirty="0" smtClean="0"/>
              <a:t>Resource monitoring and management</a:t>
            </a:r>
          </a:p>
          <a:p>
            <a:pPr lvl="1"/>
            <a:r>
              <a:rPr lang="en-US" dirty="0" smtClean="0"/>
              <a:t>Resource quota and performance management</a:t>
            </a:r>
          </a:p>
          <a:p>
            <a:pPr lvl="1"/>
            <a:r>
              <a:rPr lang="en-US" dirty="0" smtClean="0"/>
              <a:t>Traffic orchestration</a:t>
            </a:r>
          </a:p>
          <a:p>
            <a:endParaRPr lang="en-US" dirty="0" smtClean="0"/>
          </a:p>
          <a:p>
            <a:endParaRPr lang="en-US" dirty="0" smtClean="0"/>
          </a:p>
          <a:p>
            <a:endParaRPr lang="en-US" dirty="0" smtClean="0"/>
          </a:p>
          <a:p>
            <a:endParaRPr lang="en-US" dirty="0"/>
          </a:p>
        </p:txBody>
      </p:sp>
    </p:spTree>
    <p:extLst>
      <p:ext uri="{BB962C8B-B14F-4D97-AF65-F5344CB8AC3E}">
        <p14:creationId xmlns="" xmlns:p14="http://schemas.microsoft.com/office/powerpoint/2010/main" val="31405701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r>
              <a:rPr lang="en-US" dirty="0" smtClean="0"/>
              <a:t>PaaS Evaluation Framework</a:t>
            </a:r>
            <a:endParaRPr lang="en-US" dirty="0"/>
          </a:p>
        </p:txBody>
      </p:sp>
      <p:sp>
        <p:nvSpPr>
          <p:cNvPr id="3" name="Content Placeholder 2"/>
          <p:cNvSpPr>
            <a:spLocks noGrp="1"/>
          </p:cNvSpPr>
          <p:nvPr>
            <p:ph idx="1"/>
          </p:nvPr>
        </p:nvSpPr>
        <p:spPr>
          <a:xfrm>
            <a:off x="457200" y="1143000"/>
            <a:ext cx="8229600" cy="4983163"/>
          </a:xfrm>
        </p:spPr>
        <p:txBody>
          <a:bodyPr>
            <a:normAutofit/>
          </a:bodyPr>
          <a:lstStyle/>
          <a:p>
            <a:pPr marL="0" indent="0">
              <a:buNone/>
            </a:pPr>
            <a:r>
              <a:rPr lang="en-US" sz="3000" b="1" dirty="0" smtClean="0"/>
              <a:t>DevOps Activities and Phases</a:t>
            </a:r>
          </a:p>
          <a:p>
            <a:r>
              <a:rPr lang="en-US" dirty="0" smtClean="0"/>
              <a:t>Automated provisioning, self-service configuration, continuous integration, continuous delivery, automated release management, incremental testing</a:t>
            </a:r>
          </a:p>
          <a:p>
            <a:r>
              <a:rPr lang="en-US" dirty="0" smtClean="0"/>
              <a:t>PaaS integration with on-premise software development life-cycle tooling</a:t>
            </a:r>
          </a:p>
          <a:p>
            <a:r>
              <a:rPr lang="en-US" dirty="0" smtClean="0"/>
              <a:t>Automated governance including:</a:t>
            </a:r>
          </a:p>
          <a:p>
            <a:pPr lvl="1"/>
            <a:r>
              <a:rPr lang="en-US" dirty="0" smtClean="0"/>
              <a:t>Service catalogue and service tiers</a:t>
            </a:r>
          </a:p>
          <a:p>
            <a:pPr lvl="1"/>
            <a:r>
              <a:rPr lang="en-US" dirty="0" smtClean="0"/>
              <a:t>Demand and capacity management</a:t>
            </a:r>
          </a:p>
          <a:p>
            <a:pPr lvl="1"/>
            <a:r>
              <a:rPr lang="en-US" dirty="0" smtClean="0"/>
              <a:t>Life-cycle management</a:t>
            </a:r>
          </a:p>
          <a:p>
            <a:pPr lvl="1"/>
            <a:r>
              <a:rPr lang="en-US" dirty="0" smtClean="0"/>
              <a:t>Infrastructure authority integration</a:t>
            </a:r>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 xmlns:p14="http://schemas.microsoft.com/office/powerpoint/2010/main" val="31405701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r>
              <a:rPr lang="en-US" dirty="0" smtClean="0"/>
              <a:t>PaaS Evaluation Framework</a:t>
            </a:r>
            <a:endParaRPr lang="en-US" dirty="0"/>
          </a:p>
        </p:txBody>
      </p:sp>
      <p:sp>
        <p:nvSpPr>
          <p:cNvPr id="3" name="Content Placeholder 2"/>
          <p:cNvSpPr>
            <a:spLocks noGrp="1"/>
          </p:cNvSpPr>
          <p:nvPr>
            <p:ph idx="1"/>
          </p:nvPr>
        </p:nvSpPr>
        <p:spPr>
          <a:xfrm>
            <a:off x="152400" y="1295400"/>
            <a:ext cx="8763000" cy="5334000"/>
          </a:xfrm>
        </p:spPr>
        <p:txBody>
          <a:bodyPr>
            <a:normAutofit/>
          </a:bodyPr>
          <a:lstStyle/>
          <a:p>
            <a:pPr marL="0" indent="0">
              <a:buNone/>
            </a:pPr>
            <a:r>
              <a:rPr lang="en-US" sz="3000" b="1" dirty="0" smtClean="0"/>
              <a:t>Cloud Architecture</a:t>
            </a:r>
          </a:p>
          <a:p>
            <a:r>
              <a:rPr lang="en-US" dirty="0" smtClean="0"/>
              <a:t>Tenancy, dynamic discovery, and distributed cache</a:t>
            </a:r>
          </a:p>
          <a:p>
            <a:r>
              <a:rPr lang="en-US" dirty="0" smtClean="0"/>
              <a:t>Fine-grained metering, billing, and reporting of business entities, activities, and interactions</a:t>
            </a:r>
          </a:p>
          <a:p>
            <a:r>
              <a:rPr lang="en-US" dirty="0" smtClean="0"/>
              <a:t>Scale discrete application service instances instead of scaling monolithic application instances</a:t>
            </a:r>
          </a:p>
          <a:p>
            <a:r>
              <a:rPr lang="en-US" dirty="0" smtClean="0"/>
              <a:t>Shared nothing architecture, Thirteen Dwarf Patterns, parallel processing, resource coordination</a:t>
            </a:r>
          </a:p>
          <a:p>
            <a:r>
              <a:rPr lang="en-US" dirty="0" smtClean="0"/>
              <a:t>Cloud service provisioning and load balancer</a:t>
            </a:r>
          </a:p>
          <a:p>
            <a:endParaRPr lang="en-US" dirty="0" smtClean="0"/>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 xmlns:p14="http://schemas.microsoft.com/office/powerpoint/2010/main" val="31405701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PaaS Evaluation Framework</a:t>
            </a:r>
            <a:endParaRPr lang="en-US" dirty="0"/>
          </a:p>
        </p:txBody>
      </p:sp>
      <p:sp>
        <p:nvSpPr>
          <p:cNvPr id="3" name="Content Placeholder 2"/>
          <p:cNvSpPr>
            <a:spLocks noGrp="1"/>
          </p:cNvSpPr>
          <p:nvPr>
            <p:ph idx="1"/>
          </p:nvPr>
        </p:nvSpPr>
        <p:spPr>
          <a:xfrm>
            <a:off x="457200" y="990600"/>
            <a:ext cx="8229600" cy="5562600"/>
          </a:xfrm>
        </p:spPr>
        <p:txBody>
          <a:bodyPr>
            <a:normAutofit fontScale="85000" lnSpcReduction="20000"/>
          </a:bodyPr>
          <a:lstStyle/>
          <a:p>
            <a:pPr marL="0" indent="0">
              <a:buNone/>
            </a:pPr>
            <a:r>
              <a:rPr lang="en-US" sz="4000" b="1" dirty="0" smtClean="0"/>
              <a:t>Platform Services</a:t>
            </a:r>
          </a:p>
          <a:p>
            <a:pPr marL="171450" lvl="0" indent="-171450">
              <a:buFont typeface="Arial"/>
              <a:buChar char="•"/>
            </a:pPr>
            <a:r>
              <a:rPr lang="en-US" dirty="0" smtClean="0"/>
              <a:t>Presentation </a:t>
            </a:r>
            <a:r>
              <a:rPr lang="en-US" dirty="0"/>
              <a:t>services</a:t>
            </a:r>
          </a:p>
          <a:p>
            <a:pPr marL="171450" lvl="0" indent="-171450">
              <a:buFont typeface="Arial"/>
              <a:buChar char="•"/>
            </a:pPr>
            <a:r>
              <a:rPr lang="en-US" dirty="0"/>
              <a:t>Application and service container services</a:t>
            </a:r>
          </a:p>
          <a:p>
            <a:pPr marL="171450" lvl="0" indent="-171450">
              <a:buFont typeface="Arial"/>
              <a:buChar char="•"/>
            </a:pPr>
            <a:r>
              <a:rPr lang="en-US" dirty="0"/>
              <a:t>Business process and business rule services</a:t>
            </a:r>
          </a:p>
          <a:p>
            <a:pPr marL="171450" lvl="0" indent="-171450">
              <a:buFont typeface="Arial"/>
              <a:buChar char="•"/>
            </a:pPr>
            <a:r>
              <a:rPr lang="en-US" dirty="0"/>
              <a:t>Integration services and message brokers</a:t>
            </a:r>
          </a:p>
          <a:p>
            <a:pPr marL="171450" lvl="0" indent="-171450">
              <a:buFont typeface="Arial"/>
              <a:buChar char="•"/>
            </a:pPr>
            <a:r>
              <a:rPr lang="en-US" dirty="0"/>
              <a:t>Composite application services (i.e. </a:t>
            </a:r>
            <a:r>
              <a:rPr lang="en-US" dirty="0" err="1"/>
              <a:t>mashups</a:t>
            </a:r>
            <a:r>
              <a:rPr lang="en-US" dirty="0"/>
              <a:t> and orchestration)</a:t>
            </a:r>
          </a:p>
          <a:p>
            <a:pPr marL="171450" lvl="0" indent="-171450">
              <a:buFont typeface="Arial"/>
              <a:buChar char="•"/>
            </a:pPr>
            <a:r>
              <a:rPr lang="en-US" dirty="0"/>
              <a:t>Complex event processing services</a:t>
            </a:r>
          </a:p>
          <a:p>
            <a:pPr marL="171450" lvl="0" indent="-171450">
              <a:buFont typeface="Arial"/>
              <a:buChar char="•"/>
            </a:pPr>
            <a:r>
              <a:rPr lang="en-US" dirty="0"/>
              <a:t>Data access and persistence services</a:t>
            </a:r>
          </a:p>
          <a:p>
            <a:pPr marL="171450" lvl="0" indent="-171450">
              <a:buFont typeface="Arial"/>
              <a:buChar char="•"/>
            </a:pPr>
            <a:r>
              <a:rPr lang="en-US" dirty="0"/>
              <a:t>Development governance</a:t>
            </a:r>
          </a:p>
          <a:p>
            <a:pPr marL="171450" lvl="0" indent="-171450">
              <a:buFont typeface="Arial"/>
              <a:buChar char="•"/>
            </a:pPr>
            <a:r>
              <a:rPr lang="en-US" dirty="0"/>
              <a:t>Application life-cycle management</a:t>
            </a:r>
          </a:p>
          <a:p>
            <a:pPr marL="171450" lvl="0" indent="-171450">
              <a:buFont typeface="Arial"/>
              <a:buChar char="•"/>
            </a:pPr>
            <a:r>
              <a:rPr lang="en-US" dirty="0"/>
              <a:t>Automated run-time governance services</a:t>
            </a:r>
          </a:p>
          <a:p>
            <a:pPr marL="171450" lvl="0" indent="-171450">
              <a:buFont typeface="Arial"/>
              <a:buChar char="•"/>
            </a:pPr>
            <a:r>
              <a:rPr lang="en-US" dirty="0"/>
              <a:t>Policy registry and repository services</a:t>
            </a:r>
          </a:p>
          <a:p>
            <a:pPr marL="171450" lvl="0" indent="-171450">
              <a:buFont typeface="Arial"/>
              <a:buChar char="•"/>
            </a:pPr>
            <a:r>
              <a:rPr lang="en-US" dirty="0"/>
              <a:t>Identity management</a:t>
            </a:r>
          </a:p>
          <a:p>
            <a:pPr marL="171450" lvl="0" indent="-171450">
              <a:buFont typeface="Arial"/>
              <a:buChar char="•"/>
            </a:pPr>
            <a:r>
              <a:rPr lang="en-US" dirty="0"/>
              <a:t>Security</a:t>
            </a:r>
          </a:p>
          <a:p>
            <a:pPr marL="171450" lvl="0" indent="-171450">
              <a:buFont typeface="Arial"/>
              <a:buChar char="•"/>
            </a:pPr>
            <a:r>
              <a:rPr lang="en-US" dirty="0"/>
              <a:t>Service level management</a:t>
            </a:r>
          </a:p>
          <a:p>
            <a:pPr marL="171450" lvl="0" indent="-171450">
              <a:buFont typeface="Arial"/>
              <a:buChar char="•"/>
            </a:pPr>
            <a:r>
              <a:rPr lang="en-US" dirty="0"/>
              <a:t>Compute, network, and storage infrastructure services</a:t>
            </a:r>
          </a:p>
          <a:p>
            <a:endParaRPr lang="en-US" dirty="0" smtClean="0"/>
          </a:p>
          <a:p>
            <a:endParaRPr lang="en-US" dirty="0" smtClean="0"/>
          </a:p>
          <a:p>
            <a:endParaRPr lang="en-US" dirty="0" smtClean="0"/>
          </a:p>
          <a:p>
            <a:endParaRPr lang="en-US" dirty="0"/>
          </a:p>
        </p:txBody>
      </p:sp>
    </p:spTree>
    <p:extLst>
      <p:ext uri="{BB962C8B-B14F-4D97-AF65-F5344CB8AC3E}">
        <p14:creationId xmlns="" xmlns:p14="http://schemas.microsoft.com/office/powerpoint/2010/main" val="3177099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9220200" cy="1143000"/>
          </a:xfrm>
        </p:spPr>
        <p:txBody>
          <a:bodyPr/>
          <a:lstStyle/>
          <a:p>
            <a:r>
              <a:rPr lang="en-US" dirty="0" err="1" smtClean="0"/>
              <a:t>PaaS</a:t>
            </a:r>
            <a:r>
              <a:rPr lang="en-US" dirty="0" smtClean="0"/>
              <a:t> Objectives for CIOs</a:t>
            </a:r>
            <a:endParaRPr lang="en-US" dirty="0"/>
          </a:p>
        </p:txBody>
      </p:sp>
      <p:sp>
        <p:nvSpPr>
          <p:cNvPr id="4" name="Rectangle 3"/>
          <p:cNvSpPr/>
          <p:nvPr/>
        </p:nvSpPr>
        <p:spPr bwMode="auto">
          <a:xfrm>
            <a:off x="1077641" y="3253339"/>
            <a:ext cx="2151530" cy="1317812"/>
          </a:xfrm>
          <a:prstGeom prst="rect">
            <a:avLst/>
          </a:prstGeom>
          <a:solidFill>
            <a:schemeClr val="accent6">
              <a:lumMod val="60000"/>
              <a:lumOff val="40000"/>
            </a:schemeClr>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lvl="0" algn="ctr"/>
            <a:r>
              <a:rPr lang="en-US" sz="1800" dirty="0" smtClean="0">
                <a:latin typeface="Arial" pitchFamily="34" charset="0"/>
              </a:rPr>
              <a:t>Reduce time to market</a:t>
            </a:r>
            <a:endParaRPr lang="en-US" sz="1800" dirty="0">
              <a:latin typeface="Arial" pitchFamily="34" charset="0"/>
            </a:endParaRPr>
          </a:p>
        </p:txBody>
      </p:sp>
      <p:sp>
        <p:nvSpPr>
          <p:cNvPr id="6" name="Rectangle 5"/>
          <p:cNvSpPr/>
          <p:nvPr/>
        </p:nvSpPr>
        <p:spPr bwMode="auto">
          <a:xfrm>
            <a:off x="1061564" y="4800600"/>
            <a:ext cx="2151530" cy="1317812"/>
          </a:xfrm>
          <a:prstGeom prst="rect">
            <a:avLst/>
          </a:prstGeom>
          <a:solidFill>
            <a:schemeClr val="accent6">
              <a:lumMod val="50000"/>
            </a:schemeClr>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lvl="0" algn="ctr"/>
            <a:r>
              <a:rPr lang="en-US" sz="1800" dirty="0" smtClean="0">
                <a:solidFill>
                  <a:schemeClr val="bg1"/>
                </a:solidFill>
                <a:latin typeface="Arial" pitchFamily="34" charset="0"/>
              </a:rPr>
              <a:t>Avoid operating expenses, preserve capital</a:t>
            </a:r>
            <a:endParaRPr lang="en-US" sz="1800" dirty="0">
              <a:solidFill>
                <a:schemeClr val="bg1"/>
              </a:solidFill>
              <a:latin typeface="Arial" pitchFamily="34" charset="0"/>
            </a:endParaRPr>
          </a:p>
        </p:txBody>
      </p:sp>
      <p:sp>
        <p:nvSpPr>
          <p:cNvPr id="7" name="Rectangle 6"/>
          <p:cNvSpPr/>
          <p:nvPr/>
        </p:nvSpPr>
        <p:spPr bwMode="auto">
          <a:xfrm>
            <a:off x="1061564" y="1448157"/>
            <a:ext cx="2151530" cy="1317812"/>
          </a:xfrm>
          <a:prstGeom prst="rect">
            <a:avLst/>
          </a:prstGeom>
          <a:solidFill>
            <a:schemeClr val="accent6">
              <a:lumMod val="75000"/>
            </a:schemeClr>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lvl="0" algn="ctr"/>
            <a:r>
              <a:rPr lang="en-US" sz="1800" dirty="0" smtClean="0">
                <a:solidFill>
                  <a:srgbClr val="000000"/>
                </a:solidFill>
                <a:latin typeface="Arial" pitchFamily="34" charset="0"/>
              </a:rPr>
              <a:t>Rapidly deliver new capabilities</a:t>
            </a:r>
            <a:endParaRPr lang="en-US" sz="1800" dirty="0">
              <a:solidFill>
                <a:srgbClr val="000000"/>
              </a:solidFill>
              <a:latin typeface="Arial" pitchFamily="34" charset="0"/>
            </a:endParaRPr>
          </a:p>
        </p:txBody>
      </p:sp>
      <p:sp>
        <p:nvSpPr>
          <p:cNvPr id="8" name="Rectangle 7"/>
          <p:cNvSpPr/>
          <p:nvPr/>
        </p:nvSpPr>
        <p:spPr bwMode="auto">
          <a:xfrm>
            <a:off x="5934271" y="3253339"/>
            <a:ext cx="2151530" cy="1317812"/>
          </a:xfrm>
          <a:prstGeom prst="rect">
            <a:avLst/>
          </a:prstGeom>
          <a:solidFill>
            <a:schemeClr val="accent6">
              <a:lumMod val="60000"/>
              <a:lumOff val="40000"/>
            </a:schemeClr>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dirty="0">
                <a:latin typeface="Arial" pitchFamily="34" charset="0"/>
              </a:rPr>
              <a:t>Cost effectively scale environment to meet business demand</a:t>
            </a:r>
          </a:p>
        </p:txBody>
      </p:sp>
      <p:sp>
        <p:nvSpPr>
          <p:cNvPr id="9" name="Rectangle 8"/>
          <p:cNvSpPr/>
          <p:nvPr/>
        </p:nvSpPr>
        <p:spPr bwMode="auto">
          <a:xfrm>
            <a:off x="3489879" y="4800600"/>
            <a:ext cx="2151530" cy="1317812"/>
          </a:xfrm>
          <a:prstGeom prst="rect">
            <a:avLst/>
          </a:prstGeom>
          <a:solidFill>
            <a:schemeClr val="accent6">
              <a:lumMod val="50000"/>
            </a:schemeClr>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dirty="0">
                <a:solidFill>
                  <a:schemeClr val="bg1"/>
                </a:solidFill>
                <a:latin typeface="Arial" pitchFamily="34" charset="0"/>
              </a:rPr>
              <a:t>Increase operational efficiency</a:t>
            </a:r>
          </a:p>
        </p:txBody>
      </p:sp>
      <p:sp>
        <p:nvSpPr>
          <p:cNvPr id="10" name="Rectangle 9"/>
          <p:cNvSpPr/>
          <p:nvPr/>
        </p:nvSpPr>
        <p:spPr bwMode="auto">
          <a:xfrm>
            <a:off x="5918194" y="4800600"/>
            <a:ext cx="2151530" cy="1317812"/>
          </a:xfrm>
          <a:prstGeom prst="rect">
            <a:avLst/>
          </a:prstGeom>
          <a:solidFill>
            <a:schemeClr val="accent6">
              <a:lumMod val="50000"/>
            </a:schemeClr>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dirty="0" smtClean="0">
                <a:solidFill>
                  <a:schemeClr val="bg1"/>
                </a:solidFill>
                <a:latin typeface="Arial" pitchFamily="34" charset="0"/>
              </a:rPr>
              <a:t>Reduce </a:t>
            </a:r>
            <a:r>
              <a:rPr lang="en-US" dirty="0">
                <a:solidFill>
                  <a:schemeClr val="bg1"/>
                </a:solidFill>
                <a:latin typeface="Arial" pitchFamily="34" charset="0"/>
              </a:rPr>
              <a:t>data center </a:t>
            </a:r>
            <a:r>
              <a:rPr lang="en-US" dirty="0" smtClean="0">
                <a:solidFill>
                  <a:schemeClr val="bg1"/>
                </a:solidFill>
                <a:latin typeface="Arial" pitchFamily="34" charset="0"/>
              </a:rPr>
              <a:t>footprint</a:t>
            </a:r>
            <a:endParaRPr lang="en-US" dirty="0">
              <a:solidFill>
                <a:schemeClr val="bg1"/>
              </a:solidFill>
              <a:latin typeface="Arial" pitchFamily="34" charset="0"/>
            </a:endParaRPr>
          </a:p>
        </p:txBody>
      </p:sp>
      <p:sp>
        <p:nvSpPr>
          <p:cNvPr id="11" name="Rectangle 10"/>
          <p:cNvSpPr/>
          <p:nvPr/>
        </p:nvSpPr>
        <p:spPr bwMode="auto">
          <a:xfrm>
            <a:off x="3489879" y="3253339"/>
            <a:ext cx="2151530" cy="1317812"/>
          </a:xfrm>
          <a:prstGeom prst="rect">
            <a:avLst/>
          </a:prstGeom>
          <a:solidFill>
            <a:schemeClr val="accent6">
              <a:lumMod val="60000"/>
              <a:lumOff val="40000"/>
            </a:schemeClr>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dirty="0">
                <a:latin typeface="Arial" pitchFamily="34" charset="0"/>
              </a:rPr>
              <a:t>Re-use existing investments</a:t>
            </a:r>
          </a:p>
        </p:txBody>
      </p:sp>
      <p:sp>
        <p:nvSpPr>
          <p:cNvPr id="12" name="Rectangle 11"/>
          <p:cNvSpPr/>
          <p:nvPr/>
        </p:nvSpPr>
        <p:spPr bwMode="auto">
          <a:xfrm>
            <a:off x="3505956" y="1448157"/>
            <a:ext cx="2151530" cy="1317812"/>
          </a:xfrm>
          <a:prstGeom prst="rect">
            <a:avLst/>
          </a:prstGeom>
          <a:solidFill>
            <a:schemeClr val="accent6">
              <a:lumMod val="75000"/>
            </a:schemeClr>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dirty="0">
                <a:solidFill>
                  <a:srgbClr val="000000"/>
                </a:solidFill>
                <a:latin typeface="Arial" pitchFamily="34" charset="0"/>
              </a:rPr>
              <a:t>Provide access to all devices,</a:t>
            </a:r>
          </a:p>
          <a:p>
            <a:pPr algn="ctr"/>
            <a:r>
              <a:rPr lang="en-US" dirty="0">
                <a:solidFill>
                  <a:srgbClr val="000000"/>
                </a:solidFill>
                <a:latin typeface="Arial" pitchFamily="34" charset="0"/>
              </a:rPr>
              <a:t>customers, and partners</a:t>
            </a:r>
          </a:p>
        </p:txBody>
      </p:sp>
      <p:sp>
        <p:nvSpPr>
          <p:cNvPr id="13" name="Rectangle 12"/>
          <p:cNvSpPr/>
          <p:nvPr/>
        </p:nvSpPr>
        <p:spPr bwMode="auto">
          <a:xfrm>
            <a:off x="5934271" y="1448157"/>
            <a:ext cx="2151530" cy="1317812"/>
          </a:xfrm>
          <a:prstGeom prst="rect">
            <a:avLst/>
          </a:prstGeom>
          <a:solidFill>
            <a:schemeClr val="accent6">
              <a:lumMod val="75000"/>
            </a:schemeClr>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dirty="0">
                <a:solidFill>
                  <a:srgbClr val="000000"/>
                </a:solidFill>
                <a:latin typeface="Arial" pitchFamily="34" charset="0"/>
              </a:rPr>
              <a:t>Integrate with other </a:t>
            </a:r>
            <a:r>
              <a:rPr lang="en-US" dirty="0" smtClean="0">
                <a:solidFill>
                  <a:srgbClr val="000000"/>
                </a:solidFill>
                <a:latin typeface="Arial" pitchFamily="34" charset="0"/>
              </a:rPr>
              <a:t>Web and Cloud Applications</a:t>
            </a:r>
            <a:endParaRPr lang="en-US" dirty="0">
              <a:solidFill>
                <a:srgbClr val="000000"/>
              </a:solidFill>
              <a:latin typeface="Arial" pitchFamily="34" charset="0"/>
            </a:endParaRPr>
          </a:p>
        </p:txBody>
      </p:sp>
    </p:spTree>
    <p:extLst>
      <p:ext uri="{BB962C8B-B14F-4D97-AF65-F5344CB8AC3E}">
        <p14:creationId xmlns="" xmlns:p14="http://schemas.microsoft.com/office/powerpoint/2010/main" val="234952998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PaaS Evaluation Framework</a:t>
            </a:r>
            <a:endParaRPr lang="en-US" dirty="0"/>
          </a:p>
        </p:txBody>
      </p:sp>
      <p:sp>
        <p:nvSpPr>
          <p:cNvPr id="3" name="Content Placeholder 2"/>
          <p:cNvSpPr>
            <a:spLocks noGrp="1"/>
          </p:cNvSpPr>
          <p:nvPr>
            <p:ph idx="1"/>
          </p:nvPr>
        </p:nvSpPr>
        <p:spPr>
          <a:xfrm>
            <a:off x="457200" y="1219200"/>
            <a:ext cx="8229600" cy="5029200"/>
          </a:xfrm>
        </p:spPr>
        <p:txBody>
          <a:bodyPr>
            <a:normAutofit fontScale="92500" lnSpcReduction="20000"/>
          </a:bodyPr>
          <a:lstStyle/>
          <a:p>
            <a:pPr marL="0" indent="0">
              <a:buNone/>
            </a:pPr>
            <a:r>
              <a:rPr lang="en-US" sz="3600" b="1" dirty="0" smtClean="0"/>
              <a:t>Programming Model</a:t>
            </a:r>
          </a:p>
          <a:p>
            <a:pPr marL="171450" lvl="0" indent="-171450">
              <a:buFont typeface="Arial"/>
              <a:buChar char="•"/>
            </a:pPr>
            <a:r>
              <a:rPr lang="en-US" dirty="0"/>
              <a:t>Actor model (i.e. message passing instead of function invocation</a:t>
            </a:r>
          </a:p>
          <a:p>
            <a:pPr marL="171450" lvl="0" indent="-171450">
              <a:buFont typeface="Arial"/>
              <a:buChar char="•"/>
            </a:pPr>
            <a:r>
              <a:rPr lang="en-US" dirty="0" err="1"/>
              <a:t>RESTful</a:t>
            </a:r>
            <a:r>
              <a:rPr lang="en-US" dirty="0"/>
              <a:t> interactions</a:t>
            </a:r>
          </a:p>
          <a:p>
            <a:pPr marL="171450" lvl="0" indent="-171450">
              <a:buFont typeface="Arial"/>
              <a:buChar char="•"/>
            </a:pPr>
            <a:r>
              <a:rPr lang="en-US" dirty="0"/>
              <a:t>Dynamic recoverability</a:t>
            </a:r>
          </a:p>
          <a:p>
            <a:pPr marL="171450" lvl="0" indent="-171450">
              <a:buFont typeface="Arial"/>
              <a:buChar char="•"/>
            </a:pPr>
            <a:r>
              <a:rPr lang="en-US" dirty="0"/>
              <a:t>Consensus protocols</a:t>
            </a:r>
          </a:p>
          <a:p>
            <a:pPr marL="171450" lvl="0" indent="-171450">
              <a:buFont typeface="Arial"/>
              <a:buChar char="•"/>
            </a:pPr>
            <a:r>
              <a:rPr lang="en-US" dirty="0"/>
              <a:t>Asynchronous rather than synchronous interactions</a:t>
            </a:r>
          </a:p>
          <a:p>
            <a:pPr marL="171450" lvl="0" indent="-171450">
              <a:buFont typeface="Arial"/>
              <a:buChar char="•"/>
            </a:pPr>
            <a:r>
              <a:rPr lang="en-US" dirty="0"/>
              <a:t>Shared nothing architecture</a:t>
            </a:r>
          </a:p>
          <a:p>
            <a:pPr marL="171450" lvl="0" indent="-171450">
              <a:buFont typeface="Arial"/>
              <a:buChar char="•"/>
            </a:pPr>
            <a:r>
              <a:rPr lang="en-US" dirty="0"/>
              <a:t>Data partitioning and </a:t>
            </a:r>
            <a:r>
              <a:rPr lang="en-US" dirty="0" err="1"/>
              <a:t>sharding</a:t>
            </a:r>
            <a:endParaRPr lang="en-US" dirty="0"/>
          </a:p>
          <a:p>
            <a:pPr marL="171450" lvl="0" indent="-171450">
              <a:buFont typeface="Arial"/>
              <a:buChar char="•"/>
            </a:pPr>
            <a:r>
              <a:rPr lang="en-US" dirty="0"/>
              <a:t>Federated data queries</a:t>
            </a:r>
          </a:p>
          <a:p>
            <a:pPr marL="171450" lvl="0" indent="-171450">
              <a:buFont typeface="Arial"/>
              <a:buChar char="•"/>
            </a:pPr>
            <a:r>
              <a:rPr lang="en-US" dirty="0"/>
              <a:t>Service orchestration</a:t>
            </a:r>
          </a:p>
          <a:p>
            <a:pPr marL="171450" lvl="0" indent="-171450">
              <a:buFont typeface="Arial"/>
              <a:buChar char="•"/>
            </a:pPr>
            <a:r>
              <a:rPr lang="en-US" dirty="0"/>
              <a:t>Functional programming</a:t>
            </a:r>
          </a:p>
          <a:p>
            <a:pPr marL="171450" lvl="0" indent="-171450">
              <a:buFont typeface="Arial"/>
              <a:buChar char="•"/>
            </a:pPr>
            <a:r>
              <a:rPr lang="en-US" dirty="0" err="1"/>
              <a:t>MapReduce</a:t>
            </a:r>
            <a:endParaRPr lang="en-US" dirty="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 xmlns:p14="http://schemas.microsoft.com/office/powerpoint/2010/main" val="31770997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13"/>
            <a:ext cx="8229600" cy="452687"/>
          </a:xfrm>
        </p:spPr>
        <p:txBody>
          <a:bodyPr>
            <a:normAutofit fontScale="90000"/>
          </a:bodyPr>
          <a:lstStyle/>
          <a:p>
            <a:r>
              <a:rPr lang="en-US" sz="3200" dirty="0" smtClean="0"/>
              <a:t>Platform Comparison</a:t>
            </a:r>
            <a:endParaRPr lang="en-US" sz="3200" dirty="0"/>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1586039953"/>
              </p:ext>
            </p:extLst>
          </p:nvPr>
        </p:nvGraphicFramePr>
        <p:xfrm>
          <a:off x="0" y="533400"/>
          <a:ext cx="8991600" cy="2514599"/>
        </p:xfrm>
        <a:graphic>
          <a:graphicData uri="http://schemas.openxmlformats.org/drawingml/2006/table">
            <a:tbl>
              <a:tblPr firstRow="1" bandRow="1">
                <a:tableStyleId>{5C22544A-7EE6-4342-B048-85BDC9FD1C3A}</a:tableStyleId>
              </a:tblPr>
              <a:tblGrid>
                <a:gridCol w="1676400"/>
                <a:gridCol w="571500"/>
                <a:gridCol w="1123950"/>
                <a:gridCol w="1123950"/>
                <a:gridCol w="1123950"/>
                <a:gridCol w="1123950"/>
                <a:gridCol w="1123950"/>
                <a:gridCol w="1123950"/>
              </a:tblGrid>
              <a:tr h="345364">
                <a:tc>
                  <a:txBody>
                    <a:bodyPr/>
                    <a:lstStyle/>
                    <a:p>
                      <a:pPr algn="ctr" fontAlgn="b"/>
                      <a:r>
                        <a:rPr lang="en-US" sz="1200" b="0" i="0" u="none" strike="noStrike" dirty="0">
                          <a:solidFill>
                            <a:srgbClr val="000000"/>
                          </a:solidFill>
                          <a:effectLst/>
                          <a:latin typeface="Calibri"/>
                        </a:rPr>
                        <a:t> </a:t>
                      </a:r>
                    </a:p>
                  </a:txBody>
                  <a:tcPr marL="12700" marR="12700" marT="12700" marB="0" anchor="b"/>
                </a:tc>
                <a:tc>
                  <a:txBody>
                    <a:bodyPr/>
                    <a:lstStyle/>
                    <a:p>
                      <a:pPr algn="ctr" fontAlgn="ctr"/>
                      <a:r>
                        <a:rPr lang="en-US" sz="1400" b="0" i="0" u="none" strike="noStrike">
                          <a:solidFill>
                            <a:srgbClr val="000000"/>
                          </a:solidFill>
                          <a:effectLst/>
                          <a:latin typeface="Calibri"/>
                        </a:rPr>
                        <a:t>Stratos</a:t>
                      </a:r>
                    </a:p>
                  </a:txBody>
                  <a:tcPr marL="12700" marR="12700" marT="12700" marB="0" anchor="ctr"/>
                </a:tc>
                <a:tc>
                  <a:txBody>
                    <a:bodyPr/>
                    <a:lstStyle/>
                    <a:p>
                      <a:pPr algn="ctr" fontAlgn="ctr"/>
                      <a:r>
                        <a:rPr lang="en-US" sz="1400" b="0" i="0" u="none" strike="noStrike">
                          <a:solidFill>
                            <a:srgbClr val="000000"/>
                          </a:solidFill>
                          <a:effectLst/>
                          <a:latin typeface="Calibri"/>
                        </a:rPr>
                        <a:t>Google App Engine</a:t>
                      </a:r>
                    </a:p>
                  </a:txBody>
                  <a:tcPr marL="12700" marR="12700" marT="12700" marB="0" anchor="ctr"/>
                </a:tc>
                <a:tc>
                  <a:txBody>
                    <a:bodyPr/>
                    <a:lstStyle/>
                    <a:p>
                      <a:pPr algn="ctr" fontAlgn="ctr"/>
                      <a:r>
                        <a:rPr lang="en-US" sz="1400" b="0" i="0" u="none" strike="noStrike">
                          <a:solidFill>
                            <a:srgbClr val="000000"/>
                          </a:solidFill>
                          <a:effectLst/>
                          <a:latin typeface="Calibri"/>
                        </a:rPr>
                        <a:t>Amazon Beanstalk</a:t>
                      </a:r>
                    </a:p>
                  </a:txBody>
                  <a:tcPr marL="12700" marR="12700" marT="12700" marB="0" anchor="ctr"/>
                </a:tc>
                <a:tc>
                  <a:txBody>
                    <a:bodyPr/>
                    <a:lstStyle/>
                    <a:p>
                      <a:pPr algn="ctr" fontAlgn="ctr"/>
                      <a:r>
                        <a:rPr lang="en-US" sz="1400" b="0" i="0" u="none" strike="noStrike">
                          <a:solidFill>
                            <a:srgbClr val="000000"/>
                          </a:solidFill>
                          <a:effectLst/>
                          <a:latin typeface="Calibri"/>
                        </a:rPr>
                        <a:t>Heroku</a:t>
                      </a:r>
                    </a:p>
                  </a:txBody>
                  <a:tcPr marL="12700" marR="12700" marT="12700" marB="0" anchor="ctr"/>
                </a:tc>
                <a:tc>
                  <a:txBody>
                    <a:bodyPr/>
                    <a:lstStyle/>
                    <a:p>
                      <a:pPr algn="ctr" fontAlgn="ctr"/>
                      <a:r>
                        <a:rPr lang="en-US" sz="1400" b="0" i="0" u="none" strike="noStrike">
                          <a:solidFill>
                            <a:srgbClr val="000000"/>
                          </a:solidFill>
                          <a:effectLst/>
                          <a:latin typeface="Calibri"/>
                        </a:rPr>
                        <a:t>CloudBees RUN@Cloud</a:t>
                      </a:r>
                    </a:p>
                  </a:txBody>
                  <a:tcPr marL="12700" marR="12700" marT="12700" marB="0" anchor="ctr"/>
                </a:tc>
                <a:tc>
                  <a:txBody>
                    <a:bodyPr/>
                    <a:lstStyle/>
                    <a:p>
                      <a:pPr algn="ctr" fontAlgn="ctr"/>
                      <a:r>
                        <a:rPr lang="en-US" sz="1400" b="0" i="0" u="none" strike="noStrike">
                          <a:solidFill>
                            <a:srgbClr val="000000"/>
                          </a:solidFill>
                          <a:effectLst/>
                          <a:latin typeface="Calibri"/>
                        </a:rPr>
                        <a:t>Red Hat OpenShift</a:t>
                      </a:r>
                    </a:p>
                  </a:txBody>
                  <a:tcPr marL="12700" marR="12700" marT="12700" marB="0" anchor="ctr"/>
                </a:tc>
                <a:tc>
                  <a:txBody>
                    <a:bodyPr/>
                    <a:lstStyle/>
                    <a:p>
                      <a:pPr algn="ctr" fontAlgn="ctr"/>
                      <a:r>
                        <a:rPr lang="en-US" sz="1400" b="0" i="0" u="none" strike="noStrike">
                          <a:solidFill>
                            <a:srgbClr val="000000"/>
                          </a:solidFill>
                          <a:effectLst/>
                          <a:latin typeface="Calibri"/>
                        </a:rPr>
                        <a:t>VMWare CloudFoundry</a:t>
                      </a:r>
                    </a:p>
                  </a:txBody>
                  <a:tcPr marL="12700" marR="12700" marT="12700" marB="0" anchor="ctr"/>
                </a:tc>
              </a:tr>
              <a:tr h="345364">
                <a:tc>
                  <a:txBody>
                    <a:bodyPr/>
                    <a:lstStyle/>
                    <a:p>
                      <a:pPr algn="l" fontAlgn="b"/>
                      <a:r>
                        <a:rPr lang="en-US" sz="1400" b="0" i="0" u="none" strike="noStrike">
                          <a:solidFill>
                            <a:srgbClr val="000000"/>
                          </a:solidFill>
                          <a:effectLst/>
                          <a:latin typeface="Calibri"/>
                        </a:rPr>
                        <a:t>Cloud Characteristics</a:t>
                      </a:r>
                    </a:p>
                  </a:txBody>
                  <a:tcPr marL="12700" marR="12700" marT="12700" marB="0" anchor="b"/>
                </a:tc>
                <a:tc>
                  <a:txBody>
                    <a:bodyPr/>
                    <a:lstStyle/>
                    <a:p>
                      <a:pPr algn="ctr" fontAlgn="b"/>
                      <a:r>
                        <a:rPr lang="en-US" sz="1400" b="0" i="0" u="none" strike="noStrike">
                          <a:solidFill>
                            <a:srgbClr val="000000"/>
                          </a:solidFill>
                          <a:effectLst/>
                          <a:latin typeface="Calibri"/>
                        </a:rPr>
                        <a:t>5</a:t>
                      </a:r>
                    </a:p>
                  </a:txBody>
                  <a:tcPr marL="12700" marR="12700" marT="12700" marB="0" anchor="b"/>
                </a:tc>
                <a:tc>
                  <a:txBody>
                    <a:bodyPr/>
                    <a:lstStyle/>
                    <a:p>
                      <a:pPr algn="ctr" fontAlgn="b"/>
                      <a:r>
                        <a:rPr lang="en-US" sz="1400" b="0" i="0" u="none" strike="noStrike">
                          <a:solidFill>
                            <a:srgbClr val="000000"/>
                          </a:solidFill>
                          <a:effectLst/>
                          <a:latin typeface="Calibri"/>
                        </a:rPr>
                        <a:t>7</a:t>
                      </a:r>
                    </a:p>
                  </a:txBody>
                  <a:tcPr marL="12700" marR="12700" marT="12700" marB="0" anchor="b"/>
                </a:tc>
                <a:tc>
                  <a:txBody>
                    <a:bodyPr/>
                    <a:lstStyle/>
                    <a:p>
                      <a:pPr algn="ctr" fontAlgn="b"/>
                      <a:r>
                        <a:rPr lang="en-US" sz="1400" b="0" i="0" u="none" strike="noStrike">
                          <a:solidFill>
                            <a:srgbClr val="000000"/>
                          </a:solidFill>
                          <a:effectLst/>
                          <a:latin typeface="Calibri"/>
                        </a:rPr>
                        <a:t>3</a:t>
                      </a:r>
                    </a:p>
                  </a:txBody>
                  <a:tcPr marL="12700" marR="12700" marT="12700" marB="0" anchor="b"/>
                </a:tc>
                <a:tc>
                  <a:txBody>
                    <a:bodyPr/>
                    <a:lstStyle/>
                    <a:p>
                      <a:pPr algn="ctr" fontAlgn="b"/>
                      <a:r>
                        <a:rPr lang="en-US" sz="1400" b="0" i="0" u="none" strike="noStrike">
                          <a:solidFill>
                            <a:srgbClr val="000000"/>
                          </a:solidFill>
                          <a:effectLst/>
                          <a:latin typeface="Calibri"/>
                        </a:rPr>
                        <a:t>3</a:t>
                      </a:r>
                    </a:p>
                  </a:txBody>
                  <a:tcPr marL="12700" marR="12700" marT="12700" marB="0" anchor="b"/>
                </a:tc>
                <a:tc>
                  <a:txBody>
                    <a:bodyPr/>
                    <a:lstStyle/>
                    <a:p>
                      <a:pPr algn="ctr" fontAlgn="b"/>
                      <a:r>
                        <a:rPr lang="en-US" sz="1400" b="0" i="0" u="none" strike="noStrike">
                          <a:solidFill>
                            <a:srgbClr val="000000"/>
                          </a:solidFill>
                          <a:effectLst/>
                          <a:latin typeface="Calibri"/>
                        </a:rPr>
                        <a:t>3</a:t>
                      </a:r>
                    </a:p>
                  </a:txBody>
                  <a:tcPr marL="12700" marR="12700" marT="12700" marB="0" anchor="b"/>
                </a:tc>
                <a:tc>
                  <a:txBody>
                    <a:bodyPr/>
                    <a:lstStyle/>
                    <a:p>
                      <a:pPr algn="ctr" fontAlgn="b"/>
                      <a:r>
                        <a:rPr lang="en-US" sz="1400" b="0" i="0" u="none" strike="noStrike">
                          <a:solidFill>
                            <a:srgbClr val="000000"/>
                          </a:solidFill>
                          <a:effectLst/>
                          <a:latin typeface="Calibri"/>
                        </a:rPr>
                        <a:t>3</a:t>
                      </a:r>
                    </a:p>
                  </a:txBody>
                  <a:tcPr marL="12700" marR="12700" marT="12700" marB="0" anchor="b"/>
                </a:tc>
                <a:tc>
                  <a:txBody>
                    <a:bodyPr/>
                    <a:lstStyle/>
                    <a:p>
                      <a:pPr algn="ctr" fontAlgn="b"/>
                      <a:r>
                        <a:rPr lang="en-US" sz="1400" b="0" i="0" u="none" strike="noStrike">
                          <a:solidFill>
                            <a:srgbClr val="000000"/>
                          </a:solidFill>
                          <a:effectLst/>
                          <a:latin typeface="Calibri"/>
                        </a:rPr>
                        <a:t>3</a:t>
                      </a:r>
                    </a:p>
                  </a:txBody>
                  <a:tcPr marL="12700" marR="12700" marT="12700" marB="0" anchor="b"/>
                </a:tc>
              </a:tr>
              <a:tr h="226136">
                <a:tc>
                  <a:txBody>
                    <a:bodyPr/>
                    <a:lstStyle/>
                    <a:p>
                      <a:pPr algn="l" fontAlgn="b"/>
                      <a:r>
                        <a:rPr lang="en-US" sz="1400" b="0" i="0" u="none" strike="noStrike">
                          <a:solidFill>
                            <a:srgbClr val="000000"/>
                          </a:solidFill>
                          <a:effectLst/>
                          <a:latin typeface="Calibri"/>
                        </a:rPr>
                        <a:t>Cloud Dimensions</a:t>
                      </a:r>
                    </a:p>
                  </a:txBody>
                  <a:tcPr marL="12700" marR="12700" marT="12700" marB="0" anchor="b"/>
                </a:tc>
                <a:tc>
                  <a:txBody>
                    <a:bodyPr/>
                    <a:lstStyle/>
                    <a:p>
                      <a:pPr algn="ctr" fontAlgn="b"/>
                      <a:r>
                        <a:rPr lang="en-US" sz="1400" b="0" i="0" u="none" strike="noStrike">
                          <a:solidFill>
                            <a:srgbClr val="000000"/>
                          </a:solidFill>
                          <a:effectLst/>
                          <a:latin typeface="Calibri"/>
                        </a:rPr>
                        <a:t>7</a:t>
                      </a:r>
                    </a:p>
                  </a:txBody>
                  <a:tcPr marL="12700" marR="12700" marT="12700" marB="0" anchor="b"/>
                </a:tc>
                <a:tc>
                  <a:txBody>
                    <a:bodyPr/>
                    <a:lstStyle/>
                    <a:p>
                      <a:pPr algn="ctr" fontAlgn="b"/>
                      <a:r>
                        <a:rPr lang="en-US" sz="1400" b="0" i="0" u="none" strike="noStrike">
                          <a:solidFill>
                            <a:srgbClr val="000000"/>
                          </a:solidFill>
                          <a:effectLst/>
                          <a:latin typeface="Calibri"/>
                        </a:rPr>
                        <a:t>3</a:t>
                      </a:r>
                    </a:p>
                  </a:txBody>
                  <a:tcPr marL="12700" marR="12700" marT="12700" marB="0" anchor="b"/>
                </a:tc>
                <a:tc>
                  <a:txBody>
                    <a:bodyPr/>
                    <a:lstStyle/>
                    <a:p>
                      <a:pPr algn="ctr" fontAlgn="b"/>
                      <a:r>
                        <a:rPr lang="en-US" sz="1400" b="0" i="0" u="none" strike="noStrike">
                          <a:solidFill>
                            <a:srgbClr val="000000"/>
                          </a:solidFill>
                          <a:effectLst/>
                          <a:latin typeface="Calibri"/>
                        </a:rPr>
                        <a:t>3</a:t>
                      </a:r>
                    </a:p>
                  </a:txBody>
                  <a:tcPr marL="12700" marR="12700" marT="12700" marB="0" anchor="b"/>
                </a:tc>
                <a:tc>
                  <a:txBody>
                    <a:bodyPr/>
                    <a:lstStyle/>
                    <a:p>
                      <a:pPr algn="ctr" fontAlgn="b"/>
                      <a:r>
                        <a:rPr lang="en-US" sz="1400" b="0" i="0" u="none" strike="noStrike">
                          <a:solidFill>
                            <a:srgbClr val="000000"/>
                          </a:solidFill>
                          <a:effectLst/>
                          <a:latin typeface="Calibri"/>
                        </a:rPr>
                        <a:t>3</a:t>
                      </a:r>
                    </a:p>
                  </a:txBody>
                  <a:tcPr marL="12700" marR="12700" marT="12700" marB="0" anchor="b"/>
                </a:tc>
                <a:tc>
                  <a:txBody>
                    <a:bodyPr/>
                    <a:lstStyle/>
                    <a:p>
                      <a:pPr algn="ctr" fontAlgn="b"/>
                      <a:r>
                        <a:rPr lang="en-US" sz="1400" b="0" i="0" u="none" strike="noStrike">
                          <a:solidFill>
                            <a:srgbClr val="000000"/>
                          </a:solidFill>
                          <a:effectLst/>
                          <a:latin typeface="Calibri"/>
                        </a:rPr>
                        <a:t>3</a:t>
                      </a:r>
                    </a:p>
                  </a:txBody>
                  <a:tcPr marL="12700" marR="12700" marT="12700" marB="0" anchor="b"/>
                </a:tc>
                <a:tc>
                  <a:txBody>
                    <a:bodyPr/>
                    <a:lstStyle/>
                    <a:p>
                      <a:pPr algn="ctr" fontAlgn="b"/>
                      <a:r>
                        <a:rPr lang="en-US" sz="1400" b="0" i="0" u="none" strike="noStrike">
                          <a:solidFill>
                            <a:srgbClr val="000000"/>
                          </a:solidFill>
                          <a:effectLst/>
                          <a:latin typeface="Calibri"/>
                        </a:rPr>
                        <a:t>3</a:t>
                      </a:r>
                    </a:p>
                  </a:txBody>
                  <a:tcPr marL="12700" marR="12700" marT="12700" marB="0" anchor="b"/>
                </a:tc>
                <a:tc>
                  <a:txBody>
                    <a:bodyPr/>
                    <a:lstStyle/>
                    <a:p>
                      <a:pPr algn="ctr" fontAlgn="b"/>
                      <a:r>
                        <a:rPr lang="en-US" sz="1400" b="0" i="0" u="none" strike="noStrike">
                          <a:solidFill>
                            <a:srgbClr val="000000"/>
                          </a:solidFill>
                          <a:effectLst/>
                          <a:latin typeface="Calibri"/>
                        </a:rPr>
                        <a:t>7</a:t>
                      </a:r>
                    </a:p>
                  </a:txBody>
                  <a:tcPr marL="12700" marR="12700" marT="12700" marB="0" anchor="b"/>
                </a:tc>
              </a:tr>
              <a:tr h="266623">
                <a:tc>
                  <a:txBody>
                    <a:bodyPr/>
                    <a:lstStyle/>
                    <a:p>
                      <a:pPr algn="l" fontAlgn="b"/>
                      <a:r>
                        <a:rPr lang="en-US" sz="1400" b="0" i="0" u="none" strike="noStrike">
                          <a:solidFill>
                            <a:srgbClr val="000000"/>
                          </a:solidFill>
                          <a:effectLst/>
                          <a:latin typeface="Calibri"/>
                        </a:rPr>
                        <a:t>Production Ready</a:t>
                      </a:r>
                    </a:p>
                  </a:txBody>
                  <a:tcPr marL="12700" marR="12700" marT="12700" marB="0" anchor="b"/>
                </a:tc>
                <a:tc>
                  <a:txBody>
                    <a:bodyPr/>
                    <a:lstStyle/>
                    <a:p>
                      <a:pPr algn="ctr" fontAlgn="b"/>
                      <a:r>
                        <a:rPr lang="en-US" sz="1400" b="0" i="0" u="none" strike="noStrike">
                          <a:solidFill>
                            <a:srgbClr val="000000"/>
                          </a:solidFill>
                          <a:effectLst/>
                          <a:latin typeface="Calibri"/>
                        </a:rPr>
                        <a:t>5</a:t>
                      </a:r>
                    </a:p>
                  </a:txBody>
                  <a:tcPr marL="12700" marR="12700" marT="12700" marB="0" anchor="b"/>
                </a:tc>
                <a:tc>
                  <a:txBody>
                    <a:bodyPr/>
                    <a:lstStyle/>
                    <a:p>
                      <a:pPr algn="ctr" fontAlgn="b"/>
                      <a:r>
                        <a:rPr lang="en-US" sz="1400" b="0" i="0" u="none" strike="noStrike">
                          <a:solidFill>
                            <a:srgbClr val="000000"/>
                          </a:solidFill>
                          <a:effectLst/>
                          <a:latin typeface="Calibri"/>
                        </a:rPr>
                        <a:t>5</a:t>
                      </a:r>
                    </a:p>
                  </a:txBody>
                  <a:tcPr marL="12700" marR="12700" marT="12700" marB="0" anchor="b"/>
                </a:tc>
                <a:tc>
                  <a:txBody>
                    <a:bodyPr/>
                    <a:lstStyle/>
                    <a:p>
                      <a:pPr algn="ctr" fontAlgn="b"/>
                      <a:r>
                        <a:rPr lang="en-US" sz="1400" b="0" i="0" u="none" strike="noStrike">
                          <a:solidFill>
                            <a:srgbClr val="000000"/>
                          </a:solidFill>
                          <a:effectLst/>
                          <a:latin typeface="Calibri"/>
                        </a:rPr>
                        <a:t>5</a:t>
                      </a:r>
                    </a:p>
                  </a:txBody>
                  <a:tcPr marL="12700" marR="12700" marT="12700" marB="0" anchor="b"/>
                </a:tc>
                <a:tc>
                  <a:txBody>
                    <a:bodyPr/>
                    <a:lstStyle/>
                    <a:p>
                      <a:pPr algn="ctr" fontAlgn="b"/>
                      <a:r>
                        <a:rPr lang="en-US" sz="1400" b="0" i="0" u="none" strike="noStrike">
                          <a:solidFill>
                            <a:srgbClr val="000000"/>
                          </a:solidFill>
                          <a:effectLst/>
                          <a:latin typeface="Calibri"/>
                        </a:rPr>
                        <a:t>0</a:t>
                      </a:r>
                    </a:p>
                  </a:txBody>
                  <a:tcPr marL="12700" marR="12700" marT="12700" marB="0" anchor="b"/>
                </a:tc>
                <a:tc>
                  <a:txBody>
                    <a:bodyPr/>
                    <a:lstStyle/>
                    <a:p>
                      <a:pPr algn="ctr" fontAlgn="b"/>
                      <a:r>
                        <a:rPr lang="en-US" sz="1400" b="0" i="0" u="none" strike="noStrike">
                          <a:solidFill>
                            <a:srgbClr val="000000"/>
                          </a:solidFill>
                          <a:effectLst/>
                          <a:latin typeface="Calibri"/>
                        </a:rPr>
                        <a:t>3</a:t>
                      </a:r>
                    </a:p>
                  </a:txBody>
                  <a:tcPr marL="12700" marR="12700" marT="12700" marB="0" anchor="b"/>
                </a:tc>
                <a:tc>
                  <a:txBody>
                    <a:bodyPr/>
                    <a:lstStyle/>
                    <a:p>
                      <a:pPr algn="ctr" fontAlgn="b"/>
                      <a:r>
                        <a:rPr lang="en-US" sz="1400" b="0" i="0" u="none" strike="noStrike">
                          <a:solidFill>
                            <a:srgbClr val="000000"/>
                          </a:solidFill>
                          <a:effectLst/>
                          <a:latin typeface="Calibri"/>
                        </a:rPr>
                        <a:t>0</a:t>
                      </a:r>
                    </a:p>
                  </a:txBody>
                  <a:tcPr marL="12700" marR="12700" marT="12700" marB="0" anchor="b"/>
                </a:tc>
                <a:tc>
                  <a:txBody>
                    <a:bodyPr/>
                    <a:lstStyle/>
                    <a:p>
                      <a:pPr algn="ctr" fontAlgn="b"/>
                      <a:r>
                        <a:rPr lang="en-US" sz="1400" b="0" i="0" u="none" strike="noStrike">
                          <a:solidFill>
                            <a:srgbClr val="000000"/>
                          </a:solidFill>
                          <a:effectLst/>
                          <a:latin typeface="Calibri"/>
                        </a:rPr>
                        <a:t>0</a:t>
                      </a:r>
                    </a:p>
                  </a:txBody>
                  <a:tcPr marL="12700" marR="12700" marT="12700" marB="0" anchor="b"/>
                </a:tc>
              </a:tr>
              <a:tr h="345364">
                <a:tc>
                  <a:txBody>
                    <a:bodyPr/>
                    <a:lstStyle/>
                    <a:p>
                      <a:pPr algn="l" fontAlgn="b"/>
                      <a:r>
                        <a:rPr lang="en-US" sz="1400" b="0" i="0" u="none" strike="noStrike">
                          <a:solidFill>
                            <a:srgbClr val="000000"/>
                          </a:solidFill>
                          <a:effectLst/>
                          <a:latin typeface="Calibri"/>
                        </a:rPr>
                        <a:t>DevOps activities and phases</a:t>
                      </a:r>
                    </a:p>
                  </a:txBody>
                  <a:tcPr marL="12700" marR="12700" marT="12700" marB="0" anchor="b"/>
                </a:tc>
                <a:tc>
                  <a:txBody>
                    <a:bodyPr/>
                    <a:lstStyle/>
                    <a:p>
                      <a:pPr algn="ctr" fontAlgn="b"/>
                      <a:r>
                        <a:rPr lang="en-US" sz="1400" b="0" i="0" u="none" strike="noStrike">
                          <a:solidFill>
                            <a:srgbClr val="000000"/>
                          </a:solidFill>
                          <a:effectLst/>
                          <a:latin typeface="Calibri"/>
                        </a:rPr>
                        <a:t>5</a:t>
                      </a:r>
                    </a:p>
                  </a:txBody>
                  <a:tcPr marL="12700" marR="12700" marT="12700" marB="0" anchor="b"/>
                </a:tc>
                <a:tc>
                  <a:txBody>
                    <a:bodyPr/>
                    <a:lstStyle/>
                    <a:p>
                      <a:pPr algn="ctr" fontAlgn="b"/>
                      <a:r>
                        <a:rPr lang="en-US" sz="1400" b="0" i="0" u="none" strike="noStrike">
                          <a:solidFill>
                            <a:srgbClr val="000000"/>
                          </a:solidFill>
                          <a:effectLst/>
                          <a:latin typeface="Calibri"/>
                        </a:rPr>
                        <a:t>2</a:t>
                      </a:r>
                    </a:p>
                  </a:txBody>
                  <a:tcPr marL="12700" marR="12700" marT="12700" marB="0" anchor="b"/>
                </a:tc>
                <a:tc>
                  <a:txBody>
                    <a:bodyPr/>
                    <a:lstStyle/>
                    <a:p>
                      <a:pPr algn="ctr" fontAlgn="b"/>
                      <a:r>
                        <a:rPr lang="en-US" sz="1400" b="0" i="0" u="none" strike="noStrike">
                          <a:solidFill>
                            <a:srgbClr val="000000"/>
                          </a:solidFill>
                          <a:effectLst/>
                          <a:latin typeface="Calibri"/>
                        </a:rPr>
                        <a:t>2</a:t>
                      </a:r>
                    </a:p>
                  </a:txBody>
                  <a:tcPr marL="12700" marR="12700" marT="12700" marB="0" anchor="b"/>
                </a:tc>
                <a:tc>
                  <a:txBody>
                    <a:bodyPr/>
                    <a:lstStyle/>
                    <a:p>
                      <a:pPr algn="ctr" fontAlgn="b"/>
                      <a:r>
                        <a:rPr lang="en-US" sz="1400" b="0" i="0" u="none" strike="noStrike">
                          <a:solidFill>
                            <a:srgbClr val="000000"/>
                          </a:solidFill>
                          <a:effectLst/>
                          <a:latin typeface="Calibri"/>
                        </a:rPr>
                        <a:t>2</a:t>
                      </a:r>
                    </a:p>
                  </a:txBody>
                  <a:tcPr marL="12700" marR="12700" marT="12700" marB="0" anchor="b"/>
                </a:tc>
                <a:tc>
                  <a:txBody>
                    <a:bodyPr/>
                    <a:lstStyle/>
                    <a:p>
                      <a:pPr algn="ctr" fontAlgn="b"/>
                      <a:r>
                        <a:rPr lang="en-US" sz="1400" b="0" i="0" u="none" strike="noStrike">
                          <a:solidFill>
                            <a:srgbClr val="000000"/>
                          </a:solidFill>
                          <a:effectLst/>
                          <a:latin typeface="Calibri"/>
                        </a:rPr>
                        <a:t>7</a:t>
                      </a:r>
                    </a:p>
                  </a:txBody>
                  <a:tcPr marL="12700" marR="12700" marT="12700" marB="0" anchor="b"/>
                </a:tc>
                <a:tc>
                  <a:txBody>
                    <a:bodyPr/>
                    <a:lstStyle/>
                    <a:p>
                      <a:pPr algn="ctr" fontAlgn="b"/>
                      <a:r>
                        <a:rPr lang="en-US" sz="1400" b="0" i="0" u="none" strike="noStrike">
                          <a:solidFill>
                            <a:srgbClr val="000000"/>
                          </a:solidFill>
                          <a:effectLst/>
                          <a:latin typeface="Calibri"/>
                        </a:rPr>
                        <a:t>5</a:t>
                      </a:r>
                    </a:p>
                  </a:txBody>
                  <a:tcPr marL="12700" marR="12700" marT="12700" marB="0" anchor="b"/>
                </a:tc>
                <a:tc>
                  <a:txBody>
                    <a:bodyPr/>
                    <a:lstStyle/>
                    <a:p>
                      <a:pPr algn="ctr" fontAlgn="b"/>
                      <a:r>
                        <a:rPr lang="en-US" sz="1400" b="0" i="0" u="none" strike="noStrike">
                          <a:solidFill>
                            <a:srgbClr val="000000"/>
                          </a:solidFill>
                          <a:effectLst/>
                          <a:latin typeface="Calibri"/>
                        </a:rPr>
                        <a:t>5</a:t>
                      </a:r>
                    </a:p>
                  </a:txBody>
                  <a:tcPr marL="12700" marR="12700" marT="12700" marB="0" anchor="b"/>
                </a:tc>
              </a:tr>
              <a:tr h="226136">
                <a:tc>
                  <a:txBody>
                    <a:bodyPr/>
                    <a:lstStyle/>
                    <a:p>
                      <a:pPr algn="l" fontAlgn="b"/>
                      <a:r>
                        <a:rPr lang="en-US" sz="1400" b="0" i="0" u="none" strike="noStrike">
                          <a:solidFill>
                            <a:srgbClr val="000000"/>
                          </a:solidFill>
                          <a:effectLst/>
                          <a:latin typeface="Calibri"/>
                        </a:rPr>
                        <a:t>Cloud Architecture</a:t>
                      </a:r>
                    </a:p>
                  </a:txBody>
                  <a:tcPr marL="12700" marR="12700" marT="12700" marB="0" anchor="b"/>
                </a:tc>
                <a:tc>
                  <a:txBody>
                    <a:bodyPr/>
                    <a:lstStyle/>
                    <a:p>
                      <a:pPr algn="ctr" fontAlgn="b"/>
                      <a:r>
                        <a:rPr lang="en-US" sz="1400" b="0" i="0" u="none" strike="noStrike">
                          <a:solidFill>
                            <a:srgbClr val="000000"/>
                          </a:solidFill>
                          <a:effectLst/>
                          <a:latin typeface="Calibri"/>
                        </a:rPr>
                        <a:t>5</a:t>
                      </a:r>
                    </a:p>
                  </a:txBody>
                  <a:tcPr marL="12700" marR="12700" marT="12700" marB="0" anchor="b"/>
                </a:tc>
                <a:tc>
                  <a:txBody>
                    <a:bodyPr/>
                    <a:lstStyle/>
                    <a:p>
                      <a:pPr algn="ctr" fontAlgn="b"/>
                      <a:r>
                        <a:rPr lang="en-US" sz="1400" b="0" i="0" u="none" strike="noStrike">
                          <a:solidFill>
                            <a:srgbClr val="000000"/>
                          </a:solidFill>
                          <a:effectLst/>
                          <a:latin typeface="Calibri"/>
                        </a:rPr>
                        <a:t>7</a:t>
                      </a:r>
                    </a:p>
                  </a:txBody>
                  <a:tcPr marL="12700" marR="12700" marT="12700" marB="0" anchor="b"/>
                </a:tc>
                <a:tc>
                  <a:txBody>
                    <a:bodyPr/>
                    <a:lstStyle/>
                    <a:p>
                      <a:pPr algn="ctr" fontAlgn="b"/>
                      <a:r>
                        <a:rPr lang="en-US" sz="1400" b="0" i="0" u="none" strike="noStrike">
                          <a:solidFill>
                            <a:srgbClr val="000000"/>
                          </a:solidFill>
                          <a:effectLst/>
                          <a:latin typeface="Calibri"/>
                        </a:rPr>
                        <a:t>3</a:t>
                      </a:r>
                    </a:p>
                  </a:txBody>
                  <a:tcPr marL="12700" marR="12700" marT="12700" marB="0" anchor="b"/>
                </a:tc>
                <a:tc>
                  <a:txBody>
                    <a:bodyPr/>
                    <a:lstStyle/>
                    <a:p>
                      <a:pPr algn="ctr" fontAlgn="b"/>
                      <a:r>
                        <a:rPr lang="en-US" sz="1400" b="0" i="0" u="none" strike="noStrike">
                          <a:solidFill>
                            <a:srgbClr val="000000"/>
                          </a:solidFill>
                          <a:effectLst/>
                          <a:latin typeface="Calibri"/>
                        </a:rPr>
                        <a:t>3</a:t>
                      </a:r>
                    </a:p>
                  </a:txBody>
                  <a:tcPr marL="12700" marR="12700" marT="12700" marB="0" anchor="b"/>
                </a:tc>
                <a:tc>
                  <a:txBody>
                    <a:bodyPr/>
                    <a:lstStyle/>
                    <a:p>
                      <a:pPr algn="ctr" fontAlgn="b"/>
                      <a:r>
                        <a:rPr lang="en-US" sz="1400" b="0" i="0" u="none" strike="noStrike">
                          <a:solidFill>
                            <a:srgbClr val="000000"/>
                          </a:solidFill>
                          <a:effectLst/>
                          <a:latin typeface="Calibri"/>
                        </a:rPr>
                        <a:t>3</a:t>
                      </a:r>
                    </a:p>
                  </a:txBody>
                  <a:tcPr marL="12700" marR="12700" marT="12700" marB="0" anchor="b"/>
                </a:tc>
                <a:tc>
                  <a:txBody>
                    <a:bodyPr/>
                    <a:lstStyle/>
                    <a:p>
                      <a:pPr algn="ctr" fontAlgn="b"/>
                      <a:r>
                        <a:rPr lang="en-US" sz="1400" b="0" i="0" u="none" strike="noStrike">
                          <a:solidFill>
                            <a:srgbClr val="000000"/>
                          </a:solidFill>
                          <a:effectLst/>
                          <a:latin typeface="Calibri"/>
                        </a:rPr>
                        <a:t>3</a:t>
                      </a:r>
                    </a:p>
                  </a:txBody>
                  <a:tcPr marL="12700" marR="12700" marT="12700" marB="0" anchor="b"/>
                </a:tc>
                <a:tc>
                  <a:txBody>
                    <a:bodyPr/>
                    <a:lstStyle/>
                    <a:p>
                      <a:pPr algn="ctr" fontAlgn="b"/>
                      <a:r>
                        <a:rPr lang="en-US" sz="1400" b="0" i="0" u="none" strike="noStrike">
                          <a:solidFill>
                            <a:srgbClr val="000000"/>
                          </a:solidFill>
                          <a:effectLst/>
                          <a:latin typeface="Calibri"/>
                        </a:rPr>
                        <a:t>3</a:t>
                      </a:r>
                    </a:p>
                  </a:txBody>
                  <a:tcPr marL="12700" marR="12700" marT="12700" marB="0" anchor="b"/>
                </a:tc>
              </a:tr>
              <a:tr h="226136">
                <a:tc>
                  <a:txBody>
                    <a:bodyPr/>
                    <a:lstStyle/>
                    <a:p>
                      <a:pPr algn="l" fontAlgn="b"/>
                      <a:r>
                        <a:rPr lang="en-US" sz="1400" b="0" i="0" u="none" strike="noStrike">
                          <a:solidFill>
                            <a:srgbClr val="000000"/>
                          </a:solidFill>
                          <a:effectLst/>
                          <a:latin typeface="Calibri"/>
                        </a:rPr>
                        <a:t>Platform Services</a:t>
                      </a:r>
                    </a:p>
                  </a:txBody>
                  <a:tcPr marL="12700" marR="12700" marT="12700" marB="0" anchor="b"/>
                </a:tc>
                <a:tc>
                  <a:txBody>
                    <a:bodyPr/>
                    <a:lstStyle/>
                    <a:p>
                      <a:pPr algn="ctr" fontAlgn="b"/>
                      <a:r>
                        <a:rPr lang="en-US" sz="1400" b="0" i="0" u="none" strike="noStrike">
                          <a:solidFill>
                            <a:srgbClr val="000000"/>
                          </a:solidFill>
                          <a:effectLst/>
                          <a:latin typeface="Calibri"/>
                        </a:rPr>
                        <a:t>10</a:t>
                      </a:r>
                    </a:p>
                  </a:txBody>
                  <a:tcPr marL="12700" marR="12700" marT="12700" marB="0" anchor="b"/>
                </a:tc>
                <a:tc>
                  <a:txBody>
                    <a:bodyPr/>
                    <a:lstStyle/>
                    <a:p>
                      <a:pPr algn="ctr" fontAlgn="b"/>
                      <a:r>
                        <a:rPr lang="en-US" sz="1400" b="0" i="0" u="none" strike="noStrike">
                          <a:solidFill>
                            <a:srgbClr val="000000"/>
                          </a:solidFill>
                          <a:effectLst/>
                          <a:latin typeface="Calibri"/>
                        </a:rPr>
                        <a:t>4</a:t>
                      </a:r>
                    </a:p>
                  </a:txBody>
                  <a:tcPr marL="12700" marR="12700" marT="12700" marB="0" anchor="b"/>
                </a:tc>
                <a:tc>
                  <a:txBody>
                    <a:bodyPr/>
                    <a:lstStyle/>
                    <a:p>
                      <a:pPr algn="ctr" fontAlgn="b"/>
                      <a:r>
                        <a:rPr lang="en-US" sz="1400" b="0" i="0" u="none" strike="noStrike">
                          <a:solidFill>
                            <a:srgbClr val="000000"/>
                          </a:solidFill>
                          <a:effectLst/>
                          <a:latin typeface="Calibri"/>
                        </a:rPr>
                        <a:t>4</a:t>
                      </a:r>
                    </a:p>
                  </a:txBody>
                  <a:tcPr marL="12700" marR="12700" marT="12700" marB="0" anchor="b"/>
                </a:tc>
                <a:tc>
                  <a:txBody>
                    <a:bodyPr/>
                    <a:lstStyle/>
                    <a:p>
                      <a:pPr algn="ctr" fontAlgn="b"/>
                      <a:r>
                        <a:rPr lang="en-US" sz="1400" b="0" i="0" u="none" strike="noStrike">
                          <a:solidFill>
                            <a:srgbClr val="000000"/>
                          </a:solidFill>
                          <a:effectLst/>
                          <a:latin typeface="Calibri"/>
                        </a:rPr>
                        <a:t>2</a:t>
                      </a:r>
                    </a:p>
                  </a:txBody>
                  <a:tcPr marL="12700" marR="12700" marT="12700" marB="0" anchor="b"/>
                </a:tc>
                <a:tc>
                  <a:txBody>
                    <a:bodyPr/>
                    <a:lstStyle/>
                    <a:p>
                      <a:pPr algn="ctr" fontAlgn="b"/>
                      <a:r>
                        <a:rPr lang="en-US" sz="1400" b="0" i="0" u="none" strike="noStrike">
                          <a:solidFill>
                            <a:srgbClr val="000000"/>
                          </a:solidFill>
                          <a:effectLst/>
                          <a:latin typeface="Calibri"/>
                        </a:rPr>
                        <a:t>2</a:t>
                      </a:r>
                    </a:p>
                  </a:txBody>
                  <a:tcPr marL="12700" marR="12700" marT="12700" marB="0" anchor="b"/>
                </a:tc>
                <a:tc>
                  <a:txBody>
                    <a:bodyPr/>
                    <a:lstStyle/>
                    <a:p>
                      <a:pPr algn="ctr" fontAlgn="b"/>
                      <a:r>
                        <a:rPr lang="en-US" sz="1400" b="0" i="0" u="none" strike="noStrike">
                          <a:solidFill>
                            <a:srgbClr val="000000"/>
                          </a:solidFill>
                          <a:effectLst/>
                          <a:latin typeface="Calibri"/>
                        </a:rPr>
                        <a:t>2</a:t>
                      </a:r>
                    </a:p>
                  </a:txBody>
                  <a:tcPr marL="12700" marR="12700" marT="12700" marB="0" anchor="b"/>
                </a:tc>
                <a:tc>
                  <a:txBody>
                    <a:bodyPr/>
                    <a:lstStyle/>
                    <a:p>
                      <a:pPr algn="ctr" fontAlgn="b"/>
                      <a:r>
                        <a:rPr lang="en-US" sz="1400" b="0" i="0" u="none" strike="noStrike">
                          <a:solidFill>
                            <a:srgbClr val="000000"/>
                          </a:solidFill>
                          <a:effectLst/>
                          <a:latin typeface="Calibri"/>
                        </a:rPr>
                        <a:t>2</a:t>
                      </a:r>
                    </a:p>
                  </a:txBody>
                  <a:tcPr marL="12700" marR="12700" marT="12700" marB="0" anchor="b"/>
                </a:tc>
              </a:tr>
              <a:tr h="345364">
                <a:tc>
                  <a:txBody>
                    <a:bodyPr/>
                    <a:lstStyle/>
                    <a:p>
                      <a:pPr algn="l" fontAlgn="b"/>
                      <a:r>
                        <a:rPr lang="en-US" sz="1400" b="0" i="0" u="none" strike="noStrike">
                          <a:solidFill>
                            <a:srgbClr val="000000"/>
                          </a:solidFill>
                          <a:effectLst/>
                          <a:latin typeface="Calibri"/>
                        </a:rPr>
                        <a:t>Programming Model</a:t>
                      </a:r>
                    </a:p>
                  </a:txBody>
                  <a:tcPr marL="12700" marR="12700" marT="12700" marB="0" anchor="b"/>
                </a:tc>
                <a:tc>
                  <a:txBody>
                    <a:bodyPr/>
                    <a:lstStyle/>
                    <a:p>
                      <a:pPr algn="ctr" fontAlgn="b"/>
                      <a:r>
                        <a:rPr lang="en-US" sz="1400" b="0" i="0" u="none" strike="noStrike">
                          <a:solidFill>
                            <a:srgbClr val="000000"/>
                          </a:solidFill>
                          <a:effectLst/>
                          <a:latin typeface="Calibri"/>
                        </a:rPr>
                        <a:t>2</a:t>
                      </a:r>
                    </a:p>
                  </a:txBody>
                  <a:tcPr marL="12700" marR="12700" marT="12700" marB="0" anchor="b"/>
                </a:tc>
                <a:tc>
                  <a:txBody>
                    <a:bodyPr/>
                    <a:lstStyle/>
                    <a:p>
                      <a:pPr algn="ctr" fontAlgn="b"/>
                      <a:r>
                        <a:rPr lang="en-US" sz="1400" b="0" i="0" u="none" strike="noStrike">
                          <a:solidFill>
                            <a:srgbClr val="000000"/>
                          </a:solidFill>
                          <a:effectLst/>
                          <a:latin typeface="Calibri"/>
                        </a:rPr>
                        <a:t>5</a:t>
                      </a:r>
                    </a:p>
                  </a:txBody>
                  <a:tcPr marL="12700" marR="12700" marT="12700" marB="0" anchor="b"/>
                </a:tc>
                <a:tc>
                  <a:txBody>
                    <a:bodyPr/>
                    <a:lstStyle/>
                    <a:p>
                      <a:pPr algn="ctr" fontAlgn="b"/>
                      <a:r>
                        <a:rPr lang="en-US" sz="1400" b="0" i="0" u="none" strike="noStrike" dirty="0">
                          <a:solidFill>
                            <a:srgbClr val="000000"/>
                          </a:solidFill>
                          <a:effectLst/>
                          <a:latin typeface="Calibri"/>
                        </a:rPr>
                        <a:t>1</a:t>
                      </a:r>
                    </a:p>
                  </a:txBody>
                  <a:tcPr marL="12700" marR="12700" marT="12700" marB="0" anchor="b"/>
                </a:tc>
                <a:tc>
                  <a:txBody>
                    <a:bodyPr/>
                    <a:lstStyle/>
                    <a:p>
                      <a:pPr algn="ctr" fontAlgn="b"/>
                      <a:r>
                        <a:rPr lang="en-US" sz="1400" b="0" i="0" u="none" strike="noStrike">
                          <a:solidFill>
                            <a:srgbClr val="000000"/>
                          </a:solidFill>
                          <a:effectLst/>
                          <a:latin typeface="Calibri"/>
                        </a:rPr>
                        <a:t>1</a:t>
                      </a:r>
                    </a:p>
                  </a:txBody>
                  <a:tcPr marL="12700" marR="12700" marT="12700" marB="0" anchor="b"/>
                </a:tc>
                <a:tc>
                  <a:txBody>
                    <a:bodyPr/>
                    <a:lstStyle/>
                    <a:p>
                      <a:pPr algn="ctr" fontAlgn="b"/>
                      <a:r>
                        <a:rPr lang="en-US" sz="1400" b="0" i="0" u="none" strike="noStrike">
                          <a:solidFill>
                            <a:srgbClr val="000000"/>
                          </a:solidFill>
                          <a:effectLst/>
                          <a:latin typeface="Calibri"/>
                        </a:rPr>
                        <a:t>1</a:t>
                      </a:r>
                    </a:p>
                  </a:txBody>
                  <a:tcPr marL="12700" marR="12700" marT="12700" marB="0" anchor="b"/>
                </a:tc>
                <a:tc>
                  <a:txBody>
                    <a:bodyPr/>
                    <a:lstStyle/>
                    <a:p>
                      <a:pPr algn="ctr" fontAlgn="b"/>
                      <a:r>
                        <a:rPr lang="en-US" sz="1400" b="0" i="0" u="none" strike="noStrike">
                          <a:solidFill>
                            <a:srgbClr val="000000"/>
                          </a:solidFill>
                          <a:effectLst/>
                          <a:latin typeface="Calibri"/>
                        </a:rPr>
                        <a:t>1</a:t>
                      </a:r>
                    </a:p>
                  </a:txBody>
                  <a:tcPr marL="12700" marR="12700" marT="12700" marB="0" anchor="b"/>
                </a:tc>
                <a:tc>
                  <a:txBody>
                    <a:bodyPr/>
                    <a:lstStyle/>
                    <a:p>
                      <a:pPr algn="ctr" fontAlgn="b"/>
                      <a:r>
                        <a:rPr lang="en-US" sz="1400" b="0" i="0" u="none" strike="noStrike" dirty="0">
                          <a:solidFill>
                            <a:srgbClr val="000000"/>
                          </a:solidFill>
                          <a:effectLst/>
                          <a:latin typeface="Calibri"/>
                        </a:rPr>
                        <a:t>1</a:t>
                      </a:r>
                    </a:p>
                  </a:txBody>
                  <a:tcPr marL="12700" marR="12700" marT="12700" marB="0" anchor="b"/>
                </a:tc>
              </a:tr>
            </a:tbl>
          </a:graphicData>
        </a:graphic>
      </p:graphicFrame>
      <p:pic>
        <p:nvPicPr>
          <p:cNvPr id="5" name="Picture 4" descr="PaaSComparison-v2.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0" y="3048000"/>
            <a:ext cx="9144000" cy="3288741"/>
          </a:xfrm>
          <a:prstGeom prst="rect">
            <a:avLst/>
          </a:prstGeom>
        </p:spPr>
      </p:pic>
      <p:sp>
        <p:nvSpPr>
          <p:cNvPr id="3" name="Rectangle 2"/>
          <p:cNvSpPr/>
          <p:nvPr/>
        </p:nvSpPr>
        <p:spPr>
          <a:xfrm>
            <a:off x="1219200" y="6248400"/>
            <a:ext cx="6781800" cy="646331"/>
          </a:xfrm>
          <a:prstGeom prst="rect">
            <a:avLst/>
          </a:prstGeom>
        </p:spPr>
        <p:txBody>
          <a:bodyPr wrap="square">
            <a:spAutoFit/>
          </a:bodyPr>
          <a:lstStyle/>
          <a:p>
            <a:r>
              <a:rPr lang="en-US" u="sng" dirty="0">
                <a:hlinkClick r:id="rId4"/>
              </a:rPr>
              <a:t>http://blog.cobia.net/cobiacomm/2011/11/02/paas-evaluation-framework-for-cios-and-architects/</a:t>
            </a:r>
            <a:endParaRPr lang="en-US" dirty="0"/>
          </a:p>
        </p:txBody>
      </p:sp>
    </p:spTree>
    <p:extLst>
      <p:ext uri="{BB962C8B-B14F-4D97-AF65-F5344CB8AC3E}">
        <p14:creationId xmlns="" xmlns:p14="http://schemas.microsoft.com/office/powerpoint/2010/main" val="18922445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r>
              <a:rPr lang="en-US" dirty="0" smtClean="0"/>
              <a:t>Key Metrics</a:t>
            </a:r>
            <a:endParaRPr lang="en-US" dirty="0"/>
          </a:p>
        </p:txBody>
      </p:sp>
      <p:sp>
        <p:nvSpPr>
          <p:cNvPr id="3" name="Content Placeholder 2"/>
          <p:cNvSpPr>
            <a:spLocks noGrp="1"/>
          </p:cNvSpPr>
          <p:nvPr>
            <p:ph idx="1"/>
          </p:nvPr>
        </p:nvSpPr>
        <p:spPr/>
        <p:txBody>
          <a:bodyPr>
            <a:normAutofit lnSpcReduction="10000"/>
          </a:bodyPr>
          <a:lstStyle/>
          <a:p>
            <a:r>
              <a:rPr lang="en-US" dirty="0" smtClean="0"/>
              <a:t>Foundation</a:t>
            </a:r>
          </a:p>
          <a:p>
            <a:pPr marL="742950" lvl="2" indent="-342900"/>
            <a:r>
              <a:rPr lang="en-US" dirty="0"/>
              <a:t>Time to create new application environment</a:t>
            </a:r>
          </a:p>
          <a:p>
            <a:pPr marL="742950" lvl="2" indent="-342900"/>
            <a:r>
              <a:rPr lang="en-US" dirty="0"/>
              <a:t>Time to redeploy application</a:t>
            </a:r>
          </a:p>
          <a:p>
            <a:pPr marL="342900" lvl="1" indent="-342900">
              <a:buFont typeface="Arial" pitchFamily="34" charset="0"/>
              <a:buChar char="•"/>
            </a:pPr>
            <a:r>
              <a:rPr lang="en-US" sz="3200" dirty="0"/>
              <a:t>Optimize</a:t>
            </a:r>
          </a:p>
          <a:p>
            <a:pPr marL="742950" lvl="2" indent="-342900"/>
            <a:r>
              <a:rPr lang="en-US" dirty="0"/>
              <a:t>Minimum and maximum scale </a:t>
            </a:r>
          </a:p>
          <a:p>
            <a:pPr marL="742950" lvl="2" indent="-342900"/>
            <a:r>
              <a:rPr lang="en-US" dirty="0"/>
              <a:t>Scale frequency (i.e. time to scale up/down)</a:t>
            </a:r>
          </a:p>
          <a:p>
            <a:pPr marL="342900" lvl="1" indent="-342900">
              <a:buFont typeface="Arial" pitchFamily="34" charset="0"/>
              <a:buChar char="•"/>
            </a:pPr>
            <a:r>
              <a:rPr lang="en-US" sz="3200" dirty="0"/>
              <a:t>Transformation</a:t>
            </a:r>
          </a:p>
          <a:p>
            <a:pPr marL="742950" lvl="2" indent="-342900"/>
            <a:r>
              <a:rPr lang="en-US" dirty="0"/>
              <a:t>Time and effort required integrating business process, event processor – creating a complex app.</a:t>
            </a:r>
          </a:p>
          <a:p>
            <a:pPr marL="742950" lvl="2" indent="-342900"/>
            <a:r>
              <a:rPr lang="en-US" dirty="0"/>
              <a:t>Time and effort required to apply policy across tenant(s)</a:t>
            </a:r>
          </a:p>
          <a:p>
            <a:pPr marL="742950" lvl="2" indent="-342900"/>
            <a:r>
              <a:rPr lang="en-US" dirty="0"/>
              <a:t>Cost to operate application per user or transaction</a:t>
            </a:r>
          </a:p>
          <a:p>
            <a:endParaRPr lang="en-US" dirty="0"/>
          </a:p>
        </p:txBody>
      </p:sp>
    </p:spTree>
    <p:extLst>
      <p:ext uri="{BB962C8B-B14F-4D97-AF65-F5344CB8AC3E}">
        <p14:creationId xmlns="" xmlns:p14="http://schemas.microsoft.com/office/powerpoint/2010/main" val="34396340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r>
              <a:rPr lang="en-US" dirty="0" smtClean="0"/>
              <a:t>Quick Start Use Cases</a:t>
            </a:r>
            <a:endParaRPr lang="en-US" dirty="0"/>
          </a:p>
        </p:txBody>
      </p:sp>
      <p:sp>
        <p:nvSpPr>
          <p:cNvPr id="3" name="Content Placeholder 2"/>
          <p:cNvSpPr>
            <a:spLocks noGrp="1"/>
          </p:cNvSpPr>
          <p:nvPr>
            <p:ph idx="1"/>
          </p:nvPr>
        </p:nvSpPr>
        <p:spPr/>
        <p:txBody>
          <a:bodyPr/>
          <a:lstStyle/>
          <a:p>
            <a:r>
              <a:rPr lang="en-US" b="1" dirty="0"/>
              <a:t>DevOps Tooling and On-demand self-</a:t>
            </a:r>
            <a:r>
              <a:rPr lang="en-US" b="1" dirty="0" smtClean="0"/>
              <a:t>service</a:t>
            </a:r>
          </a:p>
          <a:p>
            <a:r>
              <a:rPr lang="en-US" b="1" dirty="0"/>
              <a:t>Automated </a:t>
            </a:r>
            <a:r>
              <a:rPr lang="en-US" b="1" dirty="0" smtClean="0"/>
              <a:t>Governance</a:t>
            </a:r>
          </a:p>
          <a:p>
            <a:r>
              <a:rPr lang="en-US" b="1" dirty="0"/>
              <a:t>Service level management and elastic scale</a:t>
            </a:r>
          </a:p>
          <a:p>
            <a:r>
              <a:rPr lang="en-US" b="1" dirty="0"/>
              <a:t>Consumption based pricing and billing</a:t>
            </a:r>
          </a:p>
          <a:p>
            <a:endParaRPr lang="en-US" b="1" dirty="0"/>
          </a:p>
          <a:p>
            <a:endParaRPr lang="en-US" b="1" dirty="0"/>
          </a:p>
          <a:p>
            <a:endParaRPr lang="en-US" dirty="0"/>
          </a:p>
        </p:txBody>
      </p:sp>
    </p:spTree>
    <p:extLst>
      <p:ext uri="{BB962C8B-B14F-4D97-AF65-F5344CB8AC3E}">
        <p14:creationId xmlns="" xmlns:p14="http://schemas.microsoft.com/office/powerpoint/2010/main" val="29416711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r>
              <a:rPr lang="en-US" dirty="0" smtClean="0"/>
              <a:t>Quick Start Use Cases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dirty="0"/>
              <a:t>DevOps Tooling and On-demand self-service</a:t>
            </a:r>
          </a:p>
          <a:p>
            <a:pPr lvl="0"/>
            <a:r>
              <a:rPr lang="en-US" dirty="0"/>
              <a:t>Use Cases</a:t>
            </a:r>
          </a:p>
          <a:p>
            <a:pPr lvl="1"/>
            <a:r>
              <a:rPr lang="en-US" dirty="0"/>
              <a:t>Rapidly provision application environment</a:t>
            </a:r>
          </a:p>
          <a:p>
            <a:pPr lvl="1"/>
            <a:r>
              <a:rPr lang="en-US" dirty="0"/>
              <a:t>Rapidly provision application tenant</a:t>
            </a:r>
          </a:p>
          <a:p>
            <a:pPr lvl="1"/>
            <a:r>
              <a:rPr lang="en-US" dirty="0"/>
              <a:t>Allocate, provision, monitor, manage, and administer resources across multiple tenants, nodes, and locations</a:t>
            </a:r>
          </a:p>
          <a:p>
            <a:pPr lvl="1"/>
            <a:r>
              <a:rPr lang="en-US" dirty="0"/>
              <a:t>Develop complex, composite integrated applications</a:t>
            </a:r>
          </a:p>
          <a:p>
            <a:pPr lvl="0"/>
            <a:r>
              <a:rPr lang="en-US" dirty="0"/>
              <a:t>Key metrics</a:t>
            </a:r>
          </a:p>
          <a:p>
            <a:pPr lvl="1"/>
            <a:r>
              <a:rPr lang="en-US" dirty="0"/>
              <a:t>Time to create new application environment</a:t>
            </a:r>
          </a:p>
          <a:p>
            <a:pPr lvl="1"/>
            <a:r>
              <a:rPr lang="en-US" dirty="0"/>
              <a:t>Time to redeploy application</a:t>
            </a:r>
          </a:p>
          <a:p>
            <a:endParaRPr lang="en-US" dirty="0"/>
          </a:p>
        </p:txBody>
      </p:sp>
    </p:spTree>
    <p:extLst>
      <p:ext uri="{BB962C8B-B14F-4D97-AF65-F5344CB8AC3E}">
        <p14:creationId xmlns="" xmlns:p14="http://schemas.microsoft.com/office/powerpoint/2010/main" val="1933074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le 1"/>
          <p:cNvSpPr>
            <a:spLocks noGrp="1"/>
          </p:cNvSpPr>
          <p:nvPr>
            <p:ph type="title"/>
          </p:nvPr>
        </p:nvSpPr>
        <p:spPr>
          <a:xfrm>
            <a:off x="0" y="0"/>
            <a:ext cx="9144000" cy="1143000"/>
          </a:xfrm>
        </p:spPr>
        <p:txBody>
          <a:bodyPr>
            <a:normAutofit fontScale="90000"/>
          </a:bodyPr>
          <a:lstStyle/>
          <a:p>
            <a:r>
              <a:rPr lang="en-US" dirty="0" err="1">
                <a:latin typeface="Calibri" charset="0"/>
              </a:rPr>
              <a:t>PaaS</a:t>
            </a:r>
            <a:r>
              <a:rPr lang="en-US" dirty="0">
                <a:latin typeface="Calibri" charset="0"/>
              </a:rPr>
              <a:t> </a:t>
            </a:r>
            <a:r>
              <a:rPr lang="en-US" dirty="0" smtClean="0">
                <a:latin typeface="Calibri" charset="0"/>
              </a:rPr>
              <a:t>Objectives for Developers and Infrastructure Specialists</a:t>
            </a:r>
            <a:endParaRPr lang="en-US" dirty="0">
              <a:latin typeface="Calibri" charset="0"/>
            </a:endParaRPr>
          </a:p>
        </p:txBody>
      </p:sp>
      <p:sp>
        <p:nvSpPr>
          <p:cNvPr id="3" name="Content Placeholder 2"/>
          <p:cNvSpPr>
            <a:spLocks noGrp="1"/>
          </p:cNvSpPr>
          <p:nvPr>
            <p:ph idx="1"/>
          </p:nvPr>
        </p:nvSpPr>
        <p:spPr>
          <a:xfrm>
            <a:off x="276225" y="1062037"/>
            <a:ext cx="8305800" cy="5338763"/>
          </a:xfrm>
        </p:spPr>
        <p:txBody>
          <a:bodyPr rtlCol="0">
            <a:normAutofit fontScale="92500" lnSpcReduction="10000"/>
          </a:bodyPr>
          <a:lstStyle/>
          <a:p>
            <a:pPr marL="342900" lvl="1" indent="-342900" fontAlgn="auto">
              <a:spcAft>
                <a:spcPts val="0"/>
              </a:spcAft>
              <a:buClr>
                <a:srgbClr val="6E96D5"/>
              </a:buClr>
              <a:buFont typeface="Arial"/>
              <a:buChar char="•"/>
              <a:tabLst>
                <a:tab pos="233363" algn="l"/>
              </a:tabLst>
              <a:defRPr/>
            </a:pPr>
            <a:r>
              <a:rPr lang="en-US" sz="3200" dirty="0">
                <a:ea typeface="+mn-ea"/>
              </a:rPr>
              <a:t>Ensure application satisfies consumer demand while maximizing resource utilization</a:t>
            </a:r>
          </a:p>
          <a:p>
            <a:pPr marL="342900" lvl="2" indent="-342900" fontAlgn="auto">
              <a:spcAft>
                <a:spcPts val="0"/>
              </a:spcAft>
              <a:buClr>
                <a:srgbClr val="6E96D5"/>
              </a:buClr>
              <a:buFont typeface="Arial"/>
              <a:buChar char="•"/>
              <a:defRPr/>
            </a:pPr>
            <a:r>
              <a:rPr lang="en-US" sz="3200" dirty="0">
                <a:ea typeface="+mn-ea"/>
              </a:rPr>
              <a:t>Scale workload processing and increase performance while minimizing infrastructure spend</a:t>
            </a:r>
          </a:p>
          <a:p>
            <a:pPr marL="342900" lvl="1" indent="-342900" fontAlgn="auto">
              <a:spcAft>
                <a:spcPts val="0"/>
              </a:spcAft>
              <a:buClr>
                <a:srgbClr val="6E96D5"/>
              </a:buClr>
              <a:buFont typeface="Arial"/>
              <a:buChar char="•"/>
              <a:defRPr/>
            </a:pPr>
            <a:r>
              <a:rPr lang="en-US" sz="3200" dirty="0">
                <a:ea typeface="+mn-ea"/>
              </a:rPr>
              <a:t>Allocate, provision, monitor, manage, and administer resources across multiple tenants, nodes, and locations</a:t>
            </a:r>
          </a:p>
          <a:p>
            <a:pPr marL="342900" lvl="1" indent="-342900" fontAlgn="auto">
              <a:spcAft>
                <a:spcPts val="0"/>
              </a:spcAft>
              <a:buClr>
                <a:srgbClr val="6E96D5"/>
              </a:buClr>
              <a:buFont typeface="Arial"/>
              <a:buChar char="•"/>
              <a:defRPr/>
            </a:pPr>
            <a:r>
              <a:rPr lang="en-US" sz="3200" dirty="0">
                <a:ea typeface="+mn-ea"/>
              </a:rPr>
              <a:t>Deploy on preferred topology that meets deterministic performance requirements (e.g., replication, utilization, latency, bandwidth, and coherency)</a:t>
            </a:r>
          </a:p>
          <a:p>
            <a:pPr fontAlgn="auto">
              <a:spcAft>
                <a:spcPts val="0"/>
              </a:spcAft>
              <a:buFont typeface="Arial"/>
              <a:buChar char="•"/>
              <a:defRPr/>
            </a:pPr>
            <a:endParaRPr lang="en-US" dirty="0" smtClean="0">
              <a:ea typeface="+mn-ea"/>
              <a:cs typeface="+mn-cs"/>
            </a:endParaRPr>
          </a:p>
          <a:p>
            <a:pPr fontAlgn="auto">
              <a:spcAft>
                <a:spcPts val="0"/>
              </a:spcAft>
              <a:buFont typeface="Arial"/>
              <a:buChar char="•"/>
              <a:defRPr/>
            </a:pPr>
            <a:endParaRPr lang="en-US" dirty="0" smtClean="0">
              <a:ea typeface="+mn-ea"/>
              <a:cs typeface="+mn-cs"/>
            </a:endParaRPr>
          </a:p>
        </p:txBody>
      </p:sp>
      <p:sp>
        <p:nvSpPr>
          <p:cNvPr id="10243" name="Slide Number Placeholder 3"/>
          <p:cNvSpPr>
            <a:spLocks noGrp="1"/>
          </p:cNvSpPr>
          <p:nvPr>
            <p:ph type="sldNum" sz="quarter" idx="12"/>
          </p:nvPr>
        </p:nvSpPr>
        <p:spPr bwMode="auto">
          <a:xfrm>
            <a:off x="457200" y="6356350"/>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eaLnBrk="0" fontAlgn="base" hangingPunct="0">
              <a:lnSpc>
                <a:spcPct val="90000"/>
              </a:lnSpc>
              <a:spcBef>
                <a:spcPct val="0"/>
              </a:spcBef>
              <a:spcAft>
                <a:spcPct val="0"/>
              </a:spcAft>
            </a:pPr>
            <a:fld id="{73F442B4-9D80-0C4E-9AA8-0DB6F662DDC9}" type="slidenum">
              <a:rPr lang="en-US" sz="1000">
                <a:latin typeface="Comic Sans MS" charset="0"/>
                <a:cs typeface="Arial Unicode MS" charset="0"/>
              </a:rPr>
              <a:pPr eaLnBrk="0" fontAlgn="base" hangingPunct="0">
                <a:lnSpc>
                  <a:spcPct val="90000"/>
                </a:lnSpc>
                <a:spcBef>
                  <a:spcPct val="0"/>
                </a:spcBef>
                <a:spcAft>
                  <a:spcPct val="0"/>
                </a:spcAft>
              </a:pPr>
              <a:t>3</a:t>
            </a:fld>
            <a:endParaRPr lang="en-US" sz="1000">
              <a:latin typeface="Comic Sans MS" charset="0"/>
              <a:cs typeface="Arial Unicode MS" charset="0"/>
            </a:endParaRPr>
          </a:p>
        </p:txBody>
      </p:sp>
    </p:spTree>
    <p:extLst>
      <p:ext uri="{BB962C8B-B14F-4D97-AF65-F5344CB8AC3E}">
        <p14:creationId xmlns="" xmlns:p14="http://schemas.microsoft.com/office/powerpoint/2010/main" val="2005529928"/>
      </p:ext>
    </p:extLst>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r>
              <a:rPr lang="en-US" dirty="0" smtClean="0"/>
              <a:t>What is Platform as a Service?</a:t>
            </a:r>
            <a:endParaRPr lang="en-US" dirty="0"/>
          </a:p>
        </p:txBody>
      </p:sp>
      <p:pic>
        <p:nvPicPr>
          <p:cNvPr id="4" name="Content Placeholder 3" descr="PaaS-Space.png"/>
          <p:cNvPicPr>
            <a:picLocks noGrp="1" noChangeAspect="1"/>
          </p:cNvPicPr>
          <p:nvPr>
            <p:ph idx="1"/>
          </p:nvPr>
        </p:nvPicPr>
        <p:blipFill>
          <a:blip r:embed="rId3">
            <a:extLst>
              <a:ext uri="{28A0092B-C50C-407E-A947-70E740481C1C}">
                <a14:useLocalDpi xmlns="" xmlns:a14="http://schemas.microsoft.com/office/drawing/2010/main" val="0"/>
              </a:ext>
            </a:extLst>
          </a:blip>
          <a:stretch>
            <a:fillRect/>
          </a:stretch>
        </p:blipFill>
        <p:spPr>
          <a:xfrm>
            <a:off x="700449" y="1935163"/>
            <a:ext cx="7743102" cy="4389437"/>
          </a:xfrm>
        </p:spPr>
      </p:pic>
    </p:spTree>
    <p:extLst>
      <p:ext uri="{BB962C8B-B14F-4D97-AF65-F5344CB8AC3E}">
        <p14:creationId xmlns="" xmlns:p14="http://schemas.microsoft.com/office/powerpoint/2010/main" val="4016507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rtlCol="0">
            <a:normAutofit fontScale="90000"/>
          </a:bodyPr>
          <a:lstStyle/>
          <a:p>
            <a:pPr fontAlgn="auto">
              <a:spcAft>
                <a:spcPts val="0"/>
              </a:spcAft>
              <a:defRPr/>
            </a:pPr>
            <a:r>
              <a:rPr lang="en-US" dirty="0" smtClean="0">
                <a:ea typeface="+mj-ea"/>
                <a:cs typeface="+mj-cs"/>
              </a:rPr>
              <a:t>Cloud Characteristics and Architecture </a:t>
            </a:r>
            <a:endParaRPr lang="en-US" dirty="0">
              <a:ea typeface="+mj-ea"/>
              <a:cs typeface="+mj-cs"/>
            </a:endParaRPr>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2010592394"/>
              </p:ext>
            </p:extLst>
          </p:nvPr>
        </p:nvGraphicFramePr>
        <p:xfrm>
          <a:off x="169920" y="1164103"/>
          <a:ext cx="8686800" cy="55937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Pentagon 4"/>
          <p:cNvSpPr/>
          <p:nvPr/>
        </p:nvSpPr>
        <p:spPr>
          <a:xfrm>
            <a:off x="169921" y="1164103"/>
            <a:ext cx="2285585" cy="1689024"/>
          </a:xfrm>
          <a:prstGeom prst="homePlate">
            <a:avLst/>
          </a:prstGeom>
          <a:ln>
            <a:gradFill flip="none" rotWithShape="1">
              <a:gsLst>
                <a:gs pos="0">
                  <a:schemeClr val="accent1">
                    <a:shade val="95000"/>
                    <a:satMod val="105000"/>
                    <a:alpha val="59000"/>
                  </a:schemeClr>
                </a:gs>
                <a:gs pos="100000">
                  <a:srgbClr val="FFFFFF"/>
                </a:gs>
              </a:gsLst>
              <a:path path="circle">
                <a:fillToRect l="50000" t="50000" r="50000" b="50000"/>
              </a:path>
              <a:tileRect/>
            </a:gra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dirty="0"/>
              <a:t>Measured service or pay per use</a:t>
            </a:r>
          </a:p>
        </p:txBody>
      </p:sp>
      <p:sp>
        <p:nvSpPr>
          <p:cNvPr id="3" name="TextBox 2"/>
          <p:cNvSpPr txBox="1"/>
          <p:nvPr/>
        </p:nvSpPr>
        <p:spPr>
          <a:xfrm>
            <a:off x="169863" y="2816225"/>
            <a:ext cx="1982787" cy="1323975"/>
          </a:xfrm>
          <a:prstGeom prst="rect">
            <a:avLst/>
          </a:prstGeom>
          <a:noFill/>
          <a:ln w="12700" cap="rnd">
            <a:solidFill>
              <a:schemeClr val="accent3"/>
            </a:solidFill>
          </a:ln>
        </p:spPr>
        <p:txBody>
          <a:bodyPr>
            <a:spAutoFit/>
          </a:bodyPr>
          <a:lstStyle/>
          <a:p>
            <a:pPr marL="285750" indent="-285750" fontAlgn="auto">
              <a:spcBef>
                <a:spcPts val="0"/>
              </a:spcBef>
              <a:spcAft>
                <a:spcPts val="0"/>
              </a:spcAft>
              <a:buFont typeface="Arial"/>
              <a:buChar char="•"/>
              <a:defRPr/>
            </a:pPr>
            <a:r>
              <a:rPr lang="en-US" sz="2000" dirty="0">
                <a:latin typeface="+mn-lt"/>
                <a:ea typeface="+mn-ea"/>
                <a:cs typeface="+mn-cs"/>
              </a:rPr>
              <a:t>Fine-grained metering</a:t>
            </a:r>
          </a:p>
          <a:p>
            <a:pPr marL="285750" indent="-285750" fontAlgn="auto">
              <a:spcBef>
                <a:spcPts val="0"/>
              </a:spcBef>
              <a:spcAft>
                <a:spcPts val="0"/>
              </a:spcAft>
              <a:buFont typeface="Arial"/>
              <a:buChar char="•"/>
              <a:defRPr/>
            </a:pPr>
            <a:r>
              <a:rPr lang="en-US" sz="2000" dirty="0">
                <a:latin typeface="+mn-lt"/>
                <a:ea typeface="+mn-ea"/>
                <a:cs typeface="+mn-cs"/>
              </a:rPr>
              <a:t>Billing</a:t>
            </a:r>
          </a:p>
          <a:p>
            <a:pPr marL="285750" indent="-285750" fontAlgn="auto">
              <a:spcBef>
                <a:spcPts val="0"/>
              </a:spcBef>
              <a:spcAft>
                <a:spcPts val="0"/>
              </a:spcAft>
              <a:buFont typeface="Arial"/>
              <a:buChar char="•"/>
              <a:defRPr/>
            </a:pPr>
            <a:r>
              <a:rPr lang="en-US" sz="2000" dirty="0">
                <a:latin typeface="+mn-lt"/>
                <a:ea typeface="+mn-ea"/>
                <a:cs typeface="+mn-cs"/>
              </a:rPr>
              <a:t>Reporting</a:t>
            </a:r>
          </a:p>
        </p:txBody>
      </p:sp>
    </p:spTree>
    <p:extLst>
      <p:ext uri="{BB962C8B-B14F-4D97-AF65-F5344CB8AC3E}">
        <p14:creationId xmlns="" xmlns:p14="http://schemas.microsoft.com/office/powerpoint/2010/main" val="32664531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 xmlns:p14="http://schemas.microsoft.com/office/powerpoint/2010/main" val="872785806"/>
              </p:ext>
            </p:extLst>
          </p:nvPr>
        </p:nvGraphicFramePr>
        <p:xfrm>
          <a:off x="-100368" y="1192297"/>
          <a:ext cx="9015768" cy="5257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265" name="Title 1"/>
          <p:cNvSpPr>
            <a:spLocks noGrp="1"/>
          </p:cNvSpPr>
          <p:nvPr>
            <p:ph type="title"/>
          </p:nvPr>
        </p:nvSpPr>
        <p:spPr>
          <a:xfrm>
            <a:off x="0" y="47625"/>
            <a:ext cx="9144000" cy="917575"/>
          </a:xfrm>
        </p:spPr>
        <p:txBody>
          <a:bodyPr/>
          <a:lstStyle/>
          <a:p>
            <a:r>
              <a:rPr lang="en-US" dirty="0">
                <a:latin typeface="Calibri" charset="0"/>
              </a:rPr>
              <a:t>Platform as a Service Capabilities</a:t>
            </a:r>
          </a:p>
        </p:txBody>
      </p:sp>
    </p:spTree>
    <p:extLst>
      <p:ext uri="{BB962C8B-B14F-4D97-AF65-F5344CB8AC3E}">
        <p14:creationId xmlns="" xmlns:p14="http://schemas.microsoft.com/office/powerpoint/2010/main" val="839993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0" y="0"/>
            <a:ext cx="9144000" cy="1143000"/>
          </a:xfrm>
        </p:spPr>
        <p:txBody>
          <a:bodyPr/>
          <a:lstStyle/>
          <a:p>
            <a:r>
              <a:rPr lang="en-US" dirty="0">
                <a:latin typeface="Calibri" charset="0"/>
              </a:rPr>
              <a:t>PaaS Abstraction Levels</a:t>
            </a:r>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339255401"/>
              </p:ext>
            </p:extLst>
          </p:nvPr>
        </p:nvGraphicFramePr>
        <p:xfrm>
          <a:off x="457200" y="1600200"/>
          <a:ext cx="86868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 xmlns:p14="http://schemas.microsoft.com/office/powerpoint/2010/main" val="2565491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3" name="Picture 35" descr="cloud_white.png"/>
          <p:cNvPicPr>
            <a:picLocks noChangeAspect="1"/>
          </p:cNvPicPr>
          <p:nvPr/>
        </p:nvPicPr>
        <p:blipFill>
          <a:blip r:embed="rId3">
            <a:clrChange>
              <a:clrFrom>
                <a:srgbClr val="FFFFFF"/>
              </a:clrFrom>
              <a:clrTo>
                <a:srgbClr val="FFFFFF">
                  <a:alpha val="0"/>
                </a:srgbClr>
              </a:clrTo>
            </a:clrChange>
            <a:extLst>
              <a:ext uri="{28A0092B-C50C-407E-A947-70E740481C1C}">
                <a14:useLocalDpi xmlns="" xmlns:a14="http://schemas.microsoft.com/office/drawing/2010/main" val="0"/>
              </a:ext>
            </a:extLst>
          </a:blip>
          <a:srcRect/>
          <a:stretch>
            <a:fillRect/>
          </a:stretch>
        </p:blipFill>
        <p:spPr bwMode="auto">
          <a:xfrm>
            <a:off x="695325" y="1116013"/>
            <a:ext cx="8448675" cy="5164137"/>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pic>
      <p:sp>
        <p:nvSpPr>
          <p:cNvPr id="33" name="Content Placeholder 2"/>
          <p:cNvSpPr txBox="1">
            <a:spLocks/>
          </p:cNvSpPr>
          <p:nvPr/>
        </p:nvSpPr>
        <p:spPr bwMode="gray">
          <a:xfrm>
            <a:off x="1239838" y="1227138"/>
            <a:ext cx="8245475" cy="5275262"/>
          </a:xfrm>
          <a:prstGeom prst="rect">
            <a:avLst/>
          </a:prstGeom>
          <a:noFill/>
          <a:ln w="9525">
            <a:noFill/>
            <a:miter lim="800000"/>
            <a:headEnd/>
            <a:tailEnd/>
          </a:ln>
          <a:effectLst/>
        </p:spPr>
        <p:txBody>
          <a:bodyPr/>
          <a:lstStyle/>
          <a:p>
            <a:pPr marL="347663" indent="-347663" fontAlgn="auto">
              <a:spcBef>
                <a:spcPct val="30000"/>
              </a:spcBef>
              <a:spcAft>
                <a:spcPct val="10000"/>
              </a:spcAft>
              <a:buClr>
                <a:schemeClr val="accent1"/>
              </a:buClr>
              <a:buFont typeface="Times" pitchFamily="18" charset="0"/>
              <a:buChar char="•"/>
              <a:defRPr/>
            </a:pPr>
            <a:endParaRPr lang="en-US" sz="1200" kern="0" dirty="0">
              <a:latin typeface="+mn-lt"/>
              <a:ea typeface="ＭＳ Ｐゴシック"/>
              <a:cs typeface="ＭＳ Ｐゴシック"/>
            </a:endParaRPr>
          </a:p>
        </p:txBody>
      </p:sp>
      <p:sp>
        <p:nvSpPr>
          <p:cNvPr id="35" name="Rectangle 34"/>
          <p:cNvSpPr/>
          <p:nvPr/>
        </p:nvSpPr>
        <p:spPr>
          <a:xfrm>
            <a:off x="6705600" y="3765550"/>
            <a:ext cx="1620838" cy="750888"/>
          </a:xfrm>
          <a:prstGeom prst="rect">
            <a:avLst/>
          </a:prstGeom>
          <a:solidFill>
            <a:srgbClr val="6E96D5"/>
          </a:solidFill>
          <a:ln w="19050">
            <a:solidFill>
              <a:srgbClr val="00529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auto" hangingPunct="0">
              <a:lnSpc>
                <a:spcPct val="90000"/>
              </a:lnSpc>
              <a:spcBef>
                <a:spcPct val="30000"/>
              </a:spcBef>
              <a:spcAft>
                <a:spcPct val="10000"/>
              </a:spcAft>
              <a:defRPr/>
            </a:pPr>
            <a:r>
              <a:rPr lang="en-US" sz="1600" dirty="0"/>
              <a:t>Resource</a:t>
            </a:r>
            <a:br>
              <a:rPr lang="en-US" sz="1600" dirty="0"/>
            </a:br>
            <a:r>
              <a:rPr lang="en-US" sz="1600" dirty="0"/>
              <a:t>Tier</a:t>
            </a:r>
          </a:p>
        </p:txBody>
      </p:sp>
      <p:sp>
        <p:nvSpPr>
          <p:cNvPr id="13316" name="Title 1"/>
          <p:cNvSpPr>
            <a:spLocks noGrp="1"/>
          </p:cNvSpPr>
          <p:nvPr>
            <p:ph type="title"/>
          </p:nvPr>
        </p:nvSpPr>
        <p:spPr>
          <a:xfrm>
            <a:off x="0" y="0"/>
            <a:ext cx="9144000" cy="1143000"/>
          </a:xfrm>
        </p:spPr>
        <p:txBody>
          <a:bodyPr/>
          <a:lstStyle/>
          <a:p>
            <a:r>
              <a:rPr lang="en-US" dirty="0">
                <a:latin typeface="Calibri" charset="0"/>
              </a:rPr>
              <a:t>Cloud Scale</a:t>
            </a:r>
          </a:p>
        </p:txBody>
      </p:sp>
      <p:sp>
        <p:nvSpPr>
          <p:cNvPr id="17" name="Rectangle 16"/>
          <p:cNvSpPr/>
          <p:nvPr/>
        </p:nvSpPr>
        <p:spPr>
          <a:xfrm>
            <a:off x="4284663" y="1616075"/>
            <a:ext cx="1371600" cy="762000"/>
          </a:xfrm>
          <a:prstGeom prst="rect">
            <a:avLst/>
          </a:prstGeom>
          <a:solidFill>
            <a:srgbClr val="374B6A"/>
          </a:solidFill>
          <a:ln w="19050">
            <a:solidFill>
              <a:srgbClr val="CDCDC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auto" hangingPunct="0">
              <a:lnSpc>
                <a:spcPct val="90000"/>
              </a:lnSpc>
              <a:spcBef>
                <a:spcPct val="30000"/>
              </a:spcBef>
              <a:spcAft>
                <a:spcPct val="10000"/>
              </a:spcAft>
              <a:defRPr/>
            </a:pPr>
            <a:r>
              <a:rPr lang="en-US" sz="1600" dirty="0"/>
              <a:t>Functional Role</a:t>
            </a:r>
          </a:p>
        </p:txBody>
      </p:sp>
      <p:sp>
        <p:nvSpPr>
          <p:cNvPr id="18" name="Rectangle 17"/>
          <p:cNvSpPr/>
          <p:nvPr/>
        </p:nvSpPr>
        <p:spPr>
          <a:xfrm>
            <a:off x="82550" y="3284538"/>
            <a:ext cx="1619250" cy="6096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auto" hangingPunct="0">
              <a:lnSpc>
                <a:spcPct val="90000"/>
              </a:lnSpc>
              <a:spcBef>
                <a:spcPct val="30000"/>
              </a:spcBef>
              <a:spcAft>
                <a:spcPct val="10000"/>
              </a:spcAft>
              <a:defRPr/>
            </a:pPr>
            <a:r>
              <a:rPr lang="en-US" sz="1600" dirty="0"/>
              <a:t>Client Tier</a:t>
            </a:r>
          </a:p>
        </p:txBody>
      </p:sp>
      <p:sp>
        <p:nvSpPr>
          <p:cNvPr id="28" name="Rectangle 27"/>
          <p:cNvSpPr/>
          <p:nvPr/>
        </p:nvSpPr>
        <p:spPr>
          <a:xfrm>
            <a:off x="3352800" y="4876800"/>
            <a:ext cx="2514600"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auto" hangingPunct="0">
              <a:lnSpc>
                <a:spcPct val="90000"/>
              </a:lnSpc>
              <a:spcBef>
                <a:spcPct val="30000"/>
              </a:spcBef>
              <a:spcAft>
                <a:spcPct val="10000"/>
              </a:spcAft>
              <a:defRPr/>
            </a:pPr>
            <a:r>
              <a:rPr lang="en-US" sz="1600" dirty="0"/>
              <a:t>Integration Services</a:t>
            </a:r>
          </a:p>
        </p:txBody>
      </p:sp>
      <p:sp>
        <p:nvSpPr>
          <p:cNvPr id="29" name="Rectangle 28"/>
          <p:cNvSpPr/>
          <p:nvPr/>
        </p:nvSpPr>
        <p:spPr>
          <a:xfrm>
            <a:off x="3314700" y="3894138"/>
            <a:ext cx="2590800" cy="523875"/>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auto" hangingPunct="0">
              <a:lnSpc>
                <a:spcPct val="90000"/>
              </a:lnSpc>
              <a:spcBef>
                <a:spcPct val="30000"/>
              </a:spcBef>
              <a:spcAft>
                <a:spcPct val="10000"/>
              </a:spcAft>
              <a:defRPr/>
            </a:pPr>
            <a:r>
              <a:rPr lang="en-US" sz="1600" dirty="0"/>
              <a:t>Integration Services</a:t>
            </a:r>
          </a:p>
        </p:txBody>
      </p:sp>
      <p:sp>
        <p:nvSpPr>
          <p:cNvPr id="34" name="Rectangle 33"/>
          <p:cNvSpPr/>
          <p:nvPr/>
        </p:nvSpPr>
        <p:spPr>
          <a:xfrm>
            <a:off x="7010400" y="4029075"/>
            <a:ext cx="1620838" cy="750888"/>
          </a:xfrm>
          <a:prstGeom prst="rect">
            <a:avLst/>
          </a:prstGeom>
          <a:solidFill>
            <a:srgbClr val="6E96D5"/>
          </a:solidFill>
          <a:ln w="19050">
            <a:solidFill>
              <a:srgbClr val="00529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auto" hangingPunct="0">
              <a:lnSpc>
                <a:spcPct val="90000"/>
              </a:lnSpc>
              <a:spcBef>
                <a:spcPct val="30000"/>
              </a:spcBef>
              <a:spcAft>
                <a:spcPct val="10000"/>
              </a:spcAft>
              <a:defRPr/>
            </a:pPr>
            <a:r>
              <a:rPr lang="en-US" sz="1600" dirty="0"/>
              <a:t>Resource</a:t>
            </a:r>
            <a:br>
              <a:rPr lang="en-US" sz="1600" dirty="0"/>
            </a:br>
            <a:r>
              <a:rPr lang="en-US" sz="1600" dirty="0"/>
              <a:t>Services</a:t>
            </a:r>
          </a:p>
        </p:txBody>
      </p:sp>
      <p:cxnSp>
        <p:nvCxnSpPr>
          <p:cNvPr id="37" name="Straight Connector 36"/>
          <p:cNvCxnSpPr/>
          <p:nvPr/>
        </p:nvCxnSpPr>
        <p:spPr>
          <a:xfrm>
            <a:off x="685800" y="5334000"/>
            <a:ext cx="8229600" cy="0"/>
          </a:xfrm>
          <a:prstGeom prst="line">
            <a:avLst/>
          </a:prstGeom>
          <a:ln w="19050">
            <a:solidFill>
              <a:srgbClr val="00529B"/>
            </a:solidFill>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4513263" y="1946275"/>
            <a:ext cx="1371600" cy="762000"/>
          </a:xfrm>
          <a:prstGeom prst="rect">
            <a:avLst/>
          </a:prstGeom>
          <a:solidFill>
            <a:srgbClr val="374B6A"/>
          </a:solidFill>
          <a:ln w="19050">
            <a:solidFill>
              <a:srgbClr val="CDCDC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auto" hangingPunct="0">
              <a:lnSpc>
                <a:spcPct val="90000"/>
              </a:lnSpc>
              <a:spcBef>
                <a:spcPct val="30000"/>
              </a:spcBef>
              <a:spcAft>
                <a:spcPct val="10000"/>
              </a:spcAft>
              <a:defRPr/>
            </a:pPr>
            <a:r>
              <a:rPr lang="en-US" sz="1600" dirty="0"/>
              <a:t>Functional Role</a:t>
            </a:r>
          </a:p>
        </p:txBody>
      </p:sp>
      <p:sp>
        <p:nvSpPr>
          <p:cNvPr id="9" name="Rectangle 8"/>
          <p:cNvSpPr/>
          <p:nvPr/>
        </p:nvSpPr>
        <p:spPr>
          <a:xfrm>
            <a:off x="2197100" y="1638300"/>
            <a:ext cx="1679575" cy="796925"/>
          </a:xfrm>
          <a:prstGeom prst="rect">
            <a:avLst/>
          </a:prstGeom>
          <a:solidFill>
            <a:schemeClr val="accent3">
              <a:lumMod val="60000"/>
              <a:lumOff val="40000"/>
            </a:schemeClr>
          </a:solidFill>
          <a:ln w="19050">
            <a:solidFill>
              <a:srgbClr val="96969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auto" hangingPunct="0">
              <a:lnSpc>
                <a:spcPct val="90000"/>
              </a:lnSpc>
              <a:spcBef>
                <a:spcPct val="30000"/>
              </a:spcBef>
              <a:spcAft>
                <a:spcPct val="10000"/>
              </a:spcAft>
              <a:defRPr/>
            </a:pPr>
            <a:r>
              <a:rPr lang="en-US" sz="1600" dirty="0">
                <a:solidFill>
                  <a:schemeClr val="tx1"/>
                </a:solidFill>
              </a:rPr>
              <a:t>Presentation and </a:t>
            </a:r>
            <a:r>
              <a:rPr lang="en-US" sz="1600" dirty="0" err="1">
                <a:solidFill>
                  <a:schemeClr val="tx1"/>
                </a:solidFill>
              </a:rPr>
              <a:t>Mashups</a:t>
            </a:r>
            <a:endParaRPr lang="en-US" sz="1600" dirty="0">
              <a:solidFill>
                <a:schemeClr val="tx1"/>
              </a:solidFill>
            </a:endParaRPr>
          </a:p>
        </p:txBody>
      </p:sp>
      <p:sp>
        <p:nvSpPr>
          <p:cNvPr id="44" name="Rectangle 43"/>
          <p:cNvSpPr/>
          <p:nvPr/>
        </p:nvSpPr>
        <p:spPr>
          <a:xfrm>
            <a:off x="4818063" y="2276475"/>
            <a:ext cx="1371600" cy="762000"/>
          </a:xfrm>
          <a:prstGeom prst="rect">
            <a:avLst/>
          </a:prstGeom>
          <a:solidFill>
            <a:srgbClr val="374B6A"/>
          </a:solidFill>
          <a:ln w="19050">
            <a:solidFill>
              <a:srgbClr val="CDCDC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auto" hangingPunct="0">
              <a:lnSpc>
                <a:spcPct val="90000"/>
              </a:lnSpc>
              <a:spcBef>
                <a:spcPct val="30000"/>
              </a:spcBef>
              <a:spcAft>
                <a:spcPct val="10000"/>
              </a:spcAft>
              <a:defRPr/>
            </a:pPr>
            <a:r>
              <a:rPr lang="en-US" sz="1600" dirty="0"/>
              <a:t>Functional Role</a:t>
            </a:r>
          </a:p>
        </p:txBody>
      </p:sp>
      <p:sp>
        <p:nvSpPr>
          <p:cNvPr id="16" name="Rectangle 15"/>
          <p:cNvSpPr/>
          <p:nvPr/>
        </p:nvSpPr>
        <p:spPr>
          <a:xfrm>
            <a:off x="4970463" y="2606675"/>
            <a:ext cx="1371600" cy="762000"/>
          </a:xfrm>
          <a:prstGeom prst="rect">
            <a:avLst/>
          </a:prstGeom>
          <a:solidFill>
            <a:srgbClr val="374B6A"/>
          </a:solidFill>
          <a:ln w="19050">
            <a:solidFill>
              <a:srgbClr val="CDCDC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auto" hangingPunct="0">
              <a:lnSpc>
                <a:spcPct val="90000"/>
              </a:lnSpc>
              <a:spcBef>
                <a:spcPct val="30000"/>
              </a:spcBef>
              <a:spcAft>
                <a:spcPct val="10000"/>
              </a:spcAft>
              <a:defRPr/>
            </a:pPr>
            <a:r>
              <a:rPr lang="en-US" sz="1600" dirty="0"/>
              <a:t>Functional code</a:t>
            </a:r>
          </a:p>
        </p:txBody>
      </p:sp>
      <p:cxnSp>
        <p:nvCxnSpPr>
          <p:cNvPr id="49" name="Straight Arrow Connector 48"/>
          <p:cNvCxnSpPr/>
          <p:nvPr/>
        </p:nvCxnSpPr>
        <p:spPr>
          <a:xfrm rot="5400000">
            <a:off x="3696494" y="3694906"/>
            <a:ext cx="533400" cy="1588"/>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5214938" y="3368675"/>
            <a:ext cx="0" cy="625475"/>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35" idx="1"/>
            <a:endCxn id="29" idx="3"/>
          </p:cNvCxnSpPr>
          <p:nvPr/>
        </p:nvCxnSpPr>
        <p:spPr>
          <a:xfrm flipH="1">
            <a:off x="5905500" y="4141788"/>
            <a:ext cx="800100" cy="14287"/>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29" idx="2"/>
            <a:endCxn id="28" idx="0"/>
          </p:cNvCxnSpPr>
          <p:nvPr/>
        </p:nvCxnSpPr>
        <p:spPr>
          <a:xfrm flipH="1">
            <a:off x="4610100" y="4418013"/>
            <a:ext cx="0" cy="458787"/>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2349500" y="1970088"/>
            <a:ext cx="1641475" cy="796925"/>
          </a:xfrm>
          <a:prstGeom prst="rect">
            <a:avLst/>
          </a:prstGeom>
          <a:solidFill>
            <a:schemeClr val="accent3">
              <a:lumMod val="60000"/>
              <a:lumOff val="40000"/>
            </a:schemeClr>
          </a:solidFill>
          <a:ln w="19050">
            <a:solidFill>
              <a:srgbClr val="96969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auto" hangingPunct="0">
              <a:lnSpc>
                <a:spcPct val="90000"/>
              </a:lnSpc>
              <a:spcBef>
                <a:spcPct val="30000"/>
              </a:spcBef>
              <a:spcAft>
                <a:spcPct val="10000"/>
              </a:spcAft>
              <a:defRPr/>
            </a:pPr>
            <a:r>
              <a:rPr lang="en-US" sz="1600" dirty="0">
                <a:solidFill>
                  <a:schemeClr val="tx1"/>
                </a:solidFill>
              </a:rPr>
              <a:t>Presentation Role</a:t>
            </a:r>
          </a:p>
        </p:txBody>
      </p:sp>
      <p:sp>
        <p:nvSpPr>
          <p:cNvPr id="56" name="Rectangle 55"/>
          <p:cNvSpPr/>
          <p:nvPr/>
        </p:nvSpPr>
        <p:spPr>
          <a:xfrm>
            <a:off x="2501900" y="2300288"/>
            <a:ext cx="1641475" cy="796925"/>
          </a:xfrm>
          <a:prstGeom prst="rect">
            <a:avLst/>
          </a:prstGeom>
          <a:solidFill>
            <a:schemeClr val="accent3">
              <a:lumMod val="60000"/>
              <a:lumOff val="40000"/>
            </a:schemeClr>
          </a:solidFill>
          <a:ln w="19050">
            <a:solidFill>
              <a:srgbClr val="96969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auto" hangingPunct="0">
              <a:lnSpc>
                <a:spcPct val="90000"/>
              </a:lnSpc>
              <a:spcBef>
                <a:spcPct val="30000"/>
              </a:spcBef>
              <a:spcAft>
                <a:spcPct val="10000"/>
              </a:spcAft>
              <a:defRPr/>
            </a:pPr>
            <a:r>
              <a:rPr lang="en-US" sz="1600" dirty="0">
                <a:solidFill>
                  <a:schemeClr val="tx1"/>
                </a:solidFill>
              </a:rPr>
              <a:t>Presentation and </a:t>
            </a:r>
            <a:r>
              <a:rPr lang="en-US" sz="1600" dirty="0" err="1">
                <a:solidFill>
                  <a:schemeClr val="tx1"/>
                </a:solidFill>
              </a:rPr>
              <a:t>Mashups</a:t>
            </a:r>
            <a:endParaRPr lang="en-US" sz="1600" dirty="0">
              <a:solidFill>
                <a:schemeClr val="tx1"/>
              </a:solidFill>
            </a:endParaRPr>
          </a:p>
        </p:txBody>
      </p:sp>
      <p:sp>
        <p:nvSpPr>
          <p:cNvPr id="57" name="Rectangle 56"/>
          <p:cNvSpPr/>
          <p:nvPr/>
        </p:nvSpPr>
        <p:spPr>
          <a:xfrm>
            <a:off x="2690813" y="2632075"/>
            <a:ext cx="1641475" cy="796925"/>
          </a:xfrm>
          <a:prstGeom prst="rect">
            <a:avLst/>
          </a:prstGeom>
          <a:solidFill>
            <a:schemeClr val="accent3">
              <a:lumMod val="60000"/>
              <a:lumOff val="40000"/>
            </a:schemeClr>
          </a:solidFill>
          <a:ln w="19050">
            <a:solidFill>
              <a:srgbClr val="96969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600" dirty="0">
                <a:solidFill>
                  <a:schemeClr val="tx1"/>
                </a:solidFill>
              </a:rPr>
              <a:t>Presentation and </a:t>
            </a:r>
            <a:r>
              <a:rPr lang="en-US" sz="1600" dirty="0" err="1">
                <a:solidFill>
                  <a:schemeClr val="tx1"/>
                </a:solidFill>
              </a:rPr>
              <a:t>Mashups</a:t>
            </a:r>
            <a:endParaRPr lang="en-US" sz="1600" dirty="0">
              <a:solidFill>
                <a:schemeClr val="tx1"/>
              </a:solidFill>
            </a:endParaRPr>
          </a:p>
        </p:txBody>
      </p:sp>
      <p:sp>
        <p:nvSpPr>
          <p:cNvPr id="31" name="Rectangle 30"/>
          <p:cNvSpPr/>
          <p:nvPr/>
        </p:nvSpPr>
        <p:spPr>
          <a:xfrm>
            <a:off x="7315200" y="4427538"/>
            <a:ext cx="1620838" cy="752475"/>
          </a:xfrm>
          <a:prstGeom prst="rect">
            <a:avLst/>
          </a:prstGeom>
          <a:solidFill>
            <a:srgbClr val="6E96D5"/>
          </a:solidFill>
          <a:ln w="19050">
            <a:solidFill>
              <a:srgbClr val="00529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auto" hangingPunct="0">
              <a:lnSpc>
                <a:spcPct val="90000"/>
              </a:lnSpc>
              <a:spcBef>
                <a:spcPct val="30000"/>
              </a:spcBef>
              <a:spcAft>
                <a:spcPct val="10000"/>
              </a:spcAft>
              <a:defRPr/>
            </a:pPr>
            <a:r>
              <a:rPr lang="en-US" sz="1600" dirty="0"/>
              <a:t>Resource</a:t>
            </a:r>
            <a:br>
              <a:rPr lang="en-US" sz="1600" dirty="0"/>
            </a:br>
            <a:r>
              <a:rPr lang="en-US" sz="1600" dirty="0"/>
              <a:t>Services</a:t>
            </a:r>
          </a:p>
        </p:txBody>
      </p:sp>
      <p:pic>
        <p:nvPicPr>
          <p:cNvPr id="13335" name="Picture 4" descr="diagram angle"/>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6778625" y="5526088"/>
            <a:ext cx="2008188" cy="13319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72" name="Elbow Connector 71"/>
          <p:cNvCxnSpPr/>
          <p:nvPr/>
        </p:nvCxnSpPr>
        <p:spPr>
          <a:xfrm>
            <a:off x="5029200" y="5334000"/>
            <a:ext cx="1905000" cy="768350"/>
          </a:xfrm>
          <a:prstGeom prst="bentConnector3">
            <a:avLst>
              <a:gd name="adj1" fmla="val -4"/>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337" name="TextBox 31"/>
          <p:cNvSpPr txBox="1">
            <a:spLocks noChangeArrowheads="1"/>
          </p:cNvSpPr>
          <p:nvPr/>
        </p:nvSpPr>
        <p:spPr bwMode="auto">
          <a:xfrm>
            <a:off x="5518150" y="6267450"/>
            <a:ext cx="1538288"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a:t>Private Applications</a:t>
            </a:r>
          </a:p>
        </p:txBody>
      </p:sp>
      <p:pic>
        <p:nvPicPr>
          <p:cNvPr id="13338" name="Picture 37" descr="cloud_white.png"/>
          <p:cNvPicPr>
            <a:picLocks noChangeAspect="1"/>
          </p:cNvPicPr>
          <p:nvPr/>
        </p:nvPicPr>
        <p:blipFill>
          <a:blip r:embed="rId3">
            <a:clrChange>
              <a:clrFrom>
                <a:srgbClr val="FFFFFF"/>
              </a:clrFrom>
              <a:clrTo>
                <a:srgbClr val="FFFFFF">
                  <a:alpha val="0"/>
                </a:srgbClr>
              </a:clrTo>
            </a:clrChange>
            <a:extLst>
              <a:ext uri="{28A0092B-C50C-407E-A947-70E740481C1C}">
                <a14:useLocalDpi xmlns="" xmlns:a14="http://schemas.microsoft.com/office/drawing/2010/main" val="0"/>
              </a:ext>
            </a:extLst>
          </a:blip>
          <a:srcRect/>
          <a:stretch>
            <a:fillRect/>
          </a:stretch>
        </p:blipFill>
        <p:spPr bwMode="auto">
          <a:xfrm>
            <a:off x="0" y="5526088"/>
            <a:ext cx="3544888" cy="1150937"/>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pic>
      <p:sp>
        <p:nvSpPr>
          <p:cNvPr id="13339" name="TextBox 38"/>
          <p:cNvSpPr txBox="1">
            <a:spLocks noChangeArrowheads="1"/>
          </p:cNvSpPr>
          <p:nvPr/>
        </p:nvSpPr>
        <p:spPr bwMode="auto">
          <a:xfrm>
            <a:off x="862013" y="5889625"/>
            <a:ext cx="2682875"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2000"/>
              <a:t>Public Cloud Services</a:t>
            </a:r>
          </a:p>
        </p:txBody>
      </p:sp>
      <p:cxnSp>
        <p:nvCxnSpPr>
          <p:cNvPr id="70" name="Elbow Connector 69"/>
          <p:cNvCxnSpPr>
            <a:stCxn id="28" idx="2"/>
            <a:endCxn id="13339" idx="3"/>
          </p:cNvCxnSpPr>
          <p:nvPr/>
        </p:nvCxnSpPr>
        <p:spPr>
          <a:xfrm rot="5400000">
            <a:off x="3707606" y="5171282"/>
            <a:ext cx="739775" cy="1065212"/>
          </a:xfrm>
          <a:prstGeom prst="bentConnector2">
            <a:avLst/>
          </a:prstGeom>
          <a:ln w="28575">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6553200" y="1314450"/>
            <a:ext cx="1371600" cy="762000"/>
          </a:xfrm>
          <a:prstGeom prst="rect">
            <a:avLst/>
          </a:prstGeom>
          <a:solidFill>
            <a:schemeClr val="accent4">
              <a:lumMod val="75000"/>
            </a:schemeClr>
          </a:solidFill>
          <a:ln w="19050">
            <a:solidFill>
              <a:srgbClr val="CDCDC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auto" hangingPunct="0">
              <a:lnSpc>
                <a:spcPct val="90000"/>
              </a:lnSpc>
              <a:spcBef>
                <a:spcPct val="30000"/>
              </a:spcBef>
              <a:spcAft>
                <a:spcPct val="10000"/>
              </a:spcAft>
              <a:defRPr/>
            </a:pPr>
            <a:r>
              <a:rPr lang="en-US" sz="1600" dirty="0"/>
              <a:t>Business </a:t>
            </a:r>
            <a:r>
              <a:rPr lang="en-US" sz="1600" dirty="0" err="1"/>
              <a:t>Proces</a:t>
            </a:r>
            <a:endParaRPr lang="en-US" sz="1600" dirty="0"/>
          </a:p>
        </p:txBody>
      </p:sp>
      <p:sp>
        <p:nvSpPr>
          <p:cNvPr id="41" name="Rectangle 40"/>
          <p:cNvSpPr/>
          <p:nvPr/>
        </p:nvSpPr>
        <p:spPr>
          <a:xfrm>
            <a:off x="6781800" y="1644650"/>
            <a:ext cx="1371600" cy="762000"/>
          </a:xfrm>
          <a:prstGeom prst="rect">
            <a:avLst/>
          </a:prstGeom>
          <a:solidFill>
            <a:schemeClr val="accent4">
              <a:lumMod val="75000"/>
            </a:schemeClr>
          </a:solidFill>
          <a:ln w="19050">
            <a:solidFill>
              <a:srgbClr val="CDCDC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auto" hangingPunct="0">
              <a:lnSpc>
                <a:spcPct val="90000"/>
              </a:lnSpc>
              <a:spcBef>
                <a:spcPct val="30000"/>
              </a:spcBef>
              <a:spcAft>
                <a:spcPct val="10000"/>
              </a:spcAft>
              <a:defRPr/>
            </a:pPr>
            <a:r>
              <a:rPr lang="en-US" sz="1600" dirty="0"/>
              <a:t>Business Process</a:t>
            </a:r>
          </a:p>
        </p:txBody>
      </p:sp>
      <p:sp>
        <p:nvSpPr>
          <p:cNvPr id="42" name="Rectangle 41"/>
          <p:cNvSpPr/>
          <p:nvPr/>
        </p:nvSpPr>
        <p:spPr>
          <a:xfrm>
            <a:off x="7086600" y="1974850"/>
            <a:ext cx="1371600" cy="762000"/>
          </a:xfrm>
          <a:prstGeom prst="rect">
            <a:avLst/>
          </a:prstGeom>
          <a:solidFill>
            <a:schemeClr val="accent4">
              <a:lumMod val="75000"/>
            </a:schemeClr>
          </a:solidFill>
          <a:ln w="19050">
            <a:solidFill>
              <a:srgbClr val="CDCDC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auto" hangingPunct="0">
              <a:lnSpc>
                <a:spcPct val="90000"/>
              </a:lnSpc>
              <a:spcBef>
                <a:spcPct val="30000"/>
              </a:spcBef>
              <a:spcAft>
                <a:spcPct val="10000"/>
              </a:spcAft>
              <a:defRPr/>
            </a:pPr>
            <a:r>
              <a:rPr lang="en-US" sz="1600" dirty="0"/>
              <a:t>Business Process</a:t>
            </a:r>
          </a:p>
        </p:txBody>
      </p:sp>
      <p:sp>
        <p:nvSpPr>
          <p:cNvPr id="43" name="Rectangle 42"/>
          <p:cNvSpPr/>
          <p:nvPr/>
        </p:nvSpPr>
        <p:spPr>
          <a:xfrm>
            <a:off x="7239000" y="2305050"/>
            <a:ext cx="1547813" cy="762000"/>
          </a:xfrm>
          <a:prstGeom prst="rect">
            <a:avLst/>
          </a:prstGeom>
          <a:solidFill>
            <a:schemeClr val="accent4">
              <a:lumMod val="75000"/>
            </a:schemeClr>
          </a:solidFill>
          <a:ln w="19050">
            <a:solidFill>
              <a:srgbClr val="CDCDC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auto" hangingPunct="0">
              <a:lnSpc>
                <a:spcPct val="90000"/>
              </a:lnSpc>
              <a:spcBef>
                <a:spcPct val="30000"/>
              </a:spcBef>
              <a:spcAft>
                <a:spcPct val="10000"/>
              </a:spcAft>
              <a:defRPr/>
            </a:pPr>
            <a:r>
              <a:rPr lang="en-US" sz="1600" dirty="0"/>
              <a:t>Business Process and Business Rules</a:t>
            </a:r>
          </a:p>
        </p:txBody>
      </p:sp>
      <p:cxnSp>
        <p:nvCxnSpPr>
          <p:cNvPr id="3" name="Elbow Connector 2"/>
          <p:cNvCxnSpPr>
            <a:stCxn id="18" idx="2"/>
            <a:endCxn id="29" idx="1"/>
          </p:cNvCxnSpPr>
          <p:nvPr/>
        </p:nvCxnSpPr>
        <p:spPr>
          <a:xfrm rot="16200000" flipH="1">
            <a:off x="1972469" y="2813844"/>
            <a:ext cx="261937" cy="2422525"/>
          </a:xfrm>
          <a:prstGeom prst="bentConnector2">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43" idx="1"/>
          </p:cNvCxnSpPr>
          <p:nvPr/>
        </p:nvCxnSpPr>
        <p:spPr>
          <a:xfrm rot="10800000" flipV="1">
            <a:off x="5518150" y="2686050"/>
            <a:ext cx="1720850" cy="1208088"/>
          </a:xfrm>
          <a:prstGeom prst="bentConnector3">
            <a:avLst>
              <a:gd name="adj1" fmla="val 4121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3516028086"/>
      </p:ext>
    </p:extLst>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Picture 35" descr="cloud_white.png"/>
          <p:cNvPicPr>
            <a:picLocks noChangeAspect="1"/>
          </p:cNvPicPr>
          <p:nvPr/>
        </p:nvPicPr>
        <p:blipFill>
          <a:blip r:embed="rId3">
            <a:clrChange>
              <a:clrFrom>
                <a:srgbClr val="FFFFFF"/>
              </a:clrFrom>
              <a:clrTo>
                <a:srgbClr val="FFFFFF">
                  <a:alpha val="0"/>
                </a:srgbClr>
              </a:clrTo>
            </a:clrChange>
            <a:extLst>
              <a:ext uri="{28A0092B-C50C-407E-A947-70E740481C1C}">
                <a14:useLocalDpi xmlns="" xmlns:a14="http://schemas.microsoft.com/office/drawing/2010/main" val="0"/>
              </a:ext>
            </a:extLst>
          </a:blip>
          <a:srcRect/>
          <a:stretch>
            <a:fillRect/>
          </a:stretch>
        </p:blipFill>
        <p:spPr bwMode="auto">
          <a:xfrm>
            <a:off x="6172200" y="4267200"/>
            <a:ext cx="2819400" cy="20574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pic>
      <p:pic>
        <p:nvPicPr>
          <p:cNvPr id="45" name="Picture 35" descr="cloud_white.png"/>
          <p:cNvPicPr>
            <a:picLocks noChangeAspect="1"/>
          </p:cNvPicPr>
          <p:nvPr/>
        </p:nvPicPr>
        <p:blipFill>
          <a:blip r:embed="rId3">
            <a:clrChange>
              <a:clrFrom>
                <a:srgbClr val="FFFFFF"/>
              </a:clrFrom>
              <a:clrTo>
                <a:srgbClr val="FFFFFF">
                  <a:alpha val="0"/>
                </a:srgbClr>
              </a:clrTo>
            </a:clrChange>
            <a:extLst>
              <a:ext uri="{28A0092B-C50C-407E-A947-70E740481C1C}">
                <a14:useLocalDpi xmlns="" xmlns:a14="http://schemas.microsoft.com/office/drawing/2010/main" val="0"/>
              </a:ext>
            </a:extLst>
          </a:blip>
          <a:srcRect/>
          <a:stretch>
            <a:fillRect/>
          </a:stretch>
        </p:blipFill>
        <p:spPr bwMode="auto">
          <a:xfrm>
            <a:off x="2590800" y="1828800"/>
            <a:ext cx="4114800" cy="24384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pic>
      <p:pic>
        <p:nvPicPr>
          <p:cNvPr id="13313" name="Picture 35" descr="cloud_white.png"/>
          <p:cNvPicPr>
            <a:picLocks noChangeAspect="1"/>
          </p:cNvPicPr>
          <p:nvPr/>
        </p:nvPicPr>
        <p:blipFill>
          <a:blip r:embed="rId3">
            <a:clrChange>
              <a:clrFrom>
                <a:srgbClr val="FFFFFF"/>
              </a:clrFrom>
              <a:clrTo>
                <a:srgbClr val="FFFFFF">
                  <a:alpha val="0"/>
                </a:srgbClr>
              </a:clrTo>
            </a:clrChange>
            <a:extLst>
              <a:ext uri="{28A0092B-C50C-407E-A947-70E740481C1C}">
                <a14:useLocalDpi xmlns="" xmlns:a14="http://schemas.microsoft.com/office/drawing/2010/main" val="0"/>
              </a:ext>
            </a:extLst>
          </a:blip>
          <a:srcRect/>
          <a:stretch>
            <a:fillRect/>
          </a:stretch>
        </p:blipFill>
        <p:spPr bwMode="auto">
          <a:xfrm>
            <a:off x="-76200" y="4419600"/>
            <a:ext cx="3318342" cy="25146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pic>
      <p:sp>
        <p:nvSpPr>
          <p:cNvPr id="13316" name="Title 1"/>
          <p:cNvSpPr>
            <a:spLocks noGrp="1"/>
          </p:cNvSpPr>
          <p:nvPr>
            <p:ph type="title"/>
          </p:nvPr>
        </p:nvSpPr>
        <p:spPr>
          <a:xfrm>
            <a:off x="0" y="0"/>
            <a:ext cx="9144000" cy="1143000"/>
          </a:xfrm>
        </p:spPr>
        <p:txBody>
          <a:bodyPr/>
          <a:lstStyle/>
          <a:p>
            <a:r>
              <a:rPr lang="en-US" dirty="0" smtClean="0">
                <a:latin typeface="Calibri" charset="0"/>
              </a:rPr>
              <a:t>Bridging Clouds</a:t>
            </a:r>
            <a:endParaRPr lang="en-US" dirty="0">
              <a:latin typeface="Calibri" charset="0"/>
            </a:endParaRPr>
          </a:p>
        </p:txBody>
      </p:sp>
      <p:sp>
        <p:nvSpPr>
          <p:cNvPr id="18" name="Rectangle 17"/>
          <p:cNvSpPr/>
          <p:nvPr/>
        </p:nvSpPr>
        <p:spPr>
          <a:xfrm>
            <a:off x="4781550" y="990600"/>
            <a:ext cx="1619250" cy="6096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auto" hangingPunct="0">
              <a:lnSpc>
                <a:spcPct val="90000"/>
              </a:lnSpc>
              <a:spcBef>
                <a:spcPct val="30000"/>
              </a:spcBef>
              <a:spcAft>
                <a:spcPct val="10000"/>
              </a:spcAft>
              <a:defRPr/>
            </a:pPr>
            <a:r>
              <a:rPr lang="en-US" sz="1600" dirty="0" smtClean="0"/>
              <a:t>Mobile Application</a:t>
            </a:r>
            <a:endParaRPr lang="en-US" sz="1600" dirty="0"/>
          </a:p>
        </p:txBody>
      </p:sp>
      <p:cxnSp>
        <p:nvCxnSpPr>
          <p:cNvPr id="37" name="Straight Connector 36"/>
          <p:cNvCxnSpPr/>
          <p:nvPr/>
        </p:nvCxnSpPr>
        <p:spPr>
          <a:xfrm>
            <a:off x="0" y="3124200"/>
            <a:ext cx="8915400" cy="0"/>
          </a:xfrm>
          <a:prstGeom prst="line">
            <a:avLst/>
          </a:prstGeom>
          <a:ln w="19050">
            <a:solidFill>
              <a:srgbClr val="00529B"/>
            </a:solidFill>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18" idx="2"/>
            <a:endCxn id="32" idx="7"/>
          </p:cNvCxnSpPr>
          <p:nvPr/>
        </p:nvCxnSpPr>
        <p:spPr>
          <a:xfrm flipH="1">
            <a:off x="4739063" y="1600200"/>
            <a:ext cx="852112" cy="457200"/>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a:xfrm>
            <a:off x="6477000" y="4419600"/>
            <a:ext cx="2133600" cy="1676400"/>
            <a:chOff x="6705600" y="3276600"/>
            <a:chExt cx="2133600" cy="1676400"/>
          </a:xfrm>
        </p:grpSpPr>
        <p:pic>
          <p:nvPicPr>
            <p:cNvPr id="13335" name="Picture 4" descr="diagram angle"/>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6754812" y="3621088"/>
              <a:ext cx="2008188" cy="13319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337" name="TextBox 31"/>
            <p:cNvSpPr txBox="1">
              <a:spLocks noChangeArrowheads="1"/>
            </p:cNvSpPr>
            <p:nvPr/>
          </p:nvSpPr>
          <p:spPr bwMode="auto">
            <a:xfrm>
              <a:off x="6705600" y="3276600"/>
              <a:ext cx="213360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dirty="0" smtClean="0"/>
                <a:t>Application Portfolio</a:t>
              </a:r>
              <a:endParaRPr lang="en-US" dirty="0"/>
            </a:p>
          </p:txBody>
        </p:sp>
      </p:grpSp>
      <p:grpSp>
        <p:nvGrpSpPr>
          <p:cNvPr id="27" name="Group 26"/>
          <p:cNvGrpSpPr/>
          <p:nvPr/>
        </p:nvGrpSpPr>
        <p:grpSpPr>
          <a:xfrm>
            <a:off x="3200400" y="4800600"/>
            <a:ext cx="2667000" cy="923332"/>
            <a:chOff x="3124200" y="3427758"/>
            <a:chExt cx="3048000" cy="1152179"/>
          </a:xfrm>
        </p:grpSpPr>
        <p:pic>
          <p:nvPicPr>
            <p:cNvPr id="13338" name="Picture 37" descr="cloud_white.png"/>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 xmlns:a14="http://schemas.microsoft.com/office/drawing/2010/main" val="0"/>
                </a:ext>
              </a:extLst>
            </a:blip>
            <a:srcRect/>
            <a:stretch>
              <a:fillRect/>
            </a:stretch>
          </p:blipFill>
          <p:spPr bwMode="auto">
            <a:xfrm>
              <a:off x="3124200" y="3429000"/>
              <a:ext cx="3048000" cy="1150937"/>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pic>
        <p:sp>
          <p:nvSpPr>
            <p:cNvPr id="13339" name="TextBox 38"/>
            <p:cNvSpPr txBox="1">
              <a:spLocks noChangeArrowheads="1"/>
            </p:cNvSpPr>
            <p:nvPr/>
          </p:nvSpPr>
          <p:spPr bwMode="auto">
            <a:xfrm>
              <a:off x="4076661" y="3427758"/>
              <a:ext cx="1137597" cy="11521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a:r>
                <a:rPr lang="en-US" dirty="0" smtClean="0"/>
                <a:t>Hybrid </a:t>
              </a:r>
            </a:p>
            <a:p>
              <a:pPr algn="ctr"/>
              <a:r>
                <a:rPr lang="en-US" dirty="0" smtClean="0"/>
                <a:t>Platform </a:t>
              </a:r>
            </a:p>
            <a:p>
              <a:pPr algn="ctr"/>
              <a:r>
                <a:rPr lang="en-US" dirty="0" smtClean="0"/>
                <a:t>Services</a:t>
              </a:r>
              <a:endParaRPr lang="en-US" dirty="0"/>
            </a:p>
          </p:txBody>
        </p:sp>
      </p:grpSp>
      <p:grpSp>
        <p:nvGrpSpPr>
          <p:cNvPr id="24" name="Group 23"/>
          <p:cNvGrpSpPr/>
          <p:nvPr/>
        </p:nvGrpSpPr>
        <p:grpSpPr>
          <a:xfrm>
            <a:off x="609600" y="4876801"/>
            <a:ext cx="2133600" cy="1828799"/>
            <a:chOff x="609600" y="1447801"/>
            <a:chExt cx="2133600" cy="1828799"/>
          </a:xfrm>
        </p:grpSpPr>
        <p:sp>
          <p:nvSpPr>
            <p:cNvPr id="57" name="Rectangle 56"/>
            <p:cNvSpPr/>
            <p:nvPr/>
          </p:nvSpPr>
          <p:spPr>
            <a:xfrm>
              <a:off x="609600" y="1447801"/>
              <a:ext cx="2133600" cy="457200"/>
            </a:xfrm>
            <a:prstGeom prst="rect">
              <a:avLst/>
            </a:prstGeom>
            <a:solidFill>
              <a:schemeClr val="accent3">
                <a:lumMod val="60000"/>
                <a:lumOff val="40000"/>
              </a:schemeClr>
            </a:solidFill>
            <a:ln w="19050">
              <a:solidFill>
                <a:srgbClr val="96969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dirty="0">
                  <a:solidFill>
                    <a:schemeClr val="tx1"/>
                  </a:solidFill>
                </a:rPr>
                <a:t>Presentation </a:t>
              </a:r>
              <a:r>
                <a:rPr lang="en-US" sz="1600" dirty="0" smtClean="0">
                  <a:solidFill>
                    <a:schemeClr val="tx1"/>
                  </a:solidFill>
                </a:rPr>
                <a:t>Services</a:t>
              </a:r>
              <a:endParaRPr lang="en-US" sz="1600" dirty="0">
                <a:solidFill>
                  <a:schemeClr val="tx1"/>
                </a:solidFill>
              </a:endParaRPr>
            </a:p>
          </p:txBody>
        </p:sp>
        <p:sp>
          <p:nvSpPr>
            <p:cNvPr id="31" name="Rectangle 30"/>
            <p:cNvSpPr/>
            <p:nvPr/>
          </p:nvSpPr>
          <p:spPr>
            <a:xfrm>
              <a:off x="609600" y="2590800"/>
              <a:ext cx="2133600" cy="304801"/>
            </a:xfrm>
            <a:prstGeom prst="rect">
              <a:avLst/>
            </a:prstGeom>
            <a:solidFill>
              <a:srgbClr val="6E96D5"/>
            </a:solidFill>
            <a:ln w="19050">
              <a:solidFill>
                <a:srgbClr val="00529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auto" hangingPunct="0">
                <a:lnSpc>
                  <a:spcPct val="90000"/>
                </a:lnSpc>
                <a:spcBef>
                  <a:spcPct val="30000"/>
                </a:spcBef>
                <a:spcAft>
                  <a:spcPct val="10000"/>
                </a:spcAft>
                <a:defRPr/>
              </a:pPr>
              <a:r>
                <a:rPr lang="en-US" sz="1600" dirty="0" smtClean="0">
                  <a:solidFill>
                    <a:schemeClr val="tx1"/>
                  </a:solidFill>
                </a:rPr>
                <a:t>Resources Services</a:t>
              </a:r>
              <a:endParaRPr lang="en-US" sz="1600" dirty="0">
                <a:solidFill>
                  <a:schemeClr val="tx1"/>
                </a:solidFill>
              </a:endParaRPr>
            </a:p>
          </p:txBody>
        </p:sp>
        <p:sp>
          <p:nvSpPr>
            <p:cNvPr id="16" name="Rectangle 15"/>
            <p:cNvSpPr/>
            <p:nvPr/>
          </p:nvSpPr>
          <p:spPr>
            <a:xfrm>
              <a:off x="1676400" y="1828800"/>
              <a:ext cx="1066800" cy="762000"/>
            </a:xfrm>
            <a:prstGeom prst="rect">
              <a:avLst/>
            </a:prstGeom>
            <a:solidFill>
              <a:srgbClr val="374B6A"/>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eaLnBrk="0" fontAlgn="auto" hangingPunct="0">
                <a:lnSpc>
                  <a:spcPct val="90000"/>
                </a:lnSpc>
                <a:spcBef>
                  <a:spcPct val="30000"/>
                </a:spcBef>
                <a:spcAft>
                  <a:spcPct val="10000"/>
                </a:spcAft>
                <a:defRPr/>
              </a:pPr>
              <a:r>
                <a:rPr lang="en-US" sz="1400" dirty="0"/>
                <a:t>Functional </a:t>
              </a:r>
              <a:r>
                <a:rPr lang="en-US" sz="1400" dirty="0" smtClean="0"/>
                <a:t>Services</a:t>
              </a:r>
              <a:endParaRPr lang="en-US" sz="1400" dirty="0"/>
            </a:p>
          </p:txBody>
        </p:sp>
        <p:sp>
          <p:nvSpPr>
            <p:cNvPr id="42" name="Rectangle 41"/>
            <p:cNvSpPr/>
            <p:nvPr/>
          </p:nvSpPr>
          <p:spPr>
            <a:xfrm>
              <a:off x="609600" y="1828800"/>
              <a:ext cx="1219200" cy="762000"/>
            </a:xfrm>
            <a:prstGeom prst="rect">
              <a:avLst/>
            </a:prstGeom>
            <a:solidFill>
              <a:schemeClr val="accent4">
                <a:lumMod val="75000"/>
              </a:schemeClr>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auto" hangingPunct="0">
                <a:lnSpc>
                  <a:spcPct val="90000"/>
                </a:lnSpc>
                <a:spcBef>
                  <a:spcPct val="30000"/>
                </a:spcBef>
                <a:spcAft>
                  <a:spcPct val="10000"/>
                </a:spcAft>
                <a:defRPr/>
              </a:pPr>
              <a:r>
                <a:rPr lang="en-US" sz="1400" dirty="0"/>
                <a:t>Business </a:t>
              </a:r>
              <a:r>
                <a:rPr lang="en-US" sz="1400" dirty="0" smtClean="0"/>
                <a:t>Process and Rules Services</a:t>
              </a:r>
              <a:endParaRPr lang="en-US" sz="1400" dirty="0"/>
            </a:p>
          </p:txBody>
        </p:sp>
        <p:sp>
          <p:nvSpPr>
            <p:cNvPr id="53" name="Rectangle 52"/>
            <p:cNvSpPr/>
            <p:nvPr/>
          </p:nvSpPr>
          <p:spPr>
            <a:xfrm>
              <a:off x="609600" y="2895600"/>
              <a:ext cx="2133600" cy="381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auto" hangingPunct="0">
                <a:lnSpc>
                  <a:spcPct val="90000"/>
                </a:lnSpc>
                <a:spcBef>
                  <a:spcPct val="30000"/>
                </a:spcBef>
                <a:spcAft>
                  <a:spcPct val="10000"/>
                </a:spcAft>
                <a:defRPr/>
              </a:pPr>
              <a:r>
                <a:rPr lang="en-US" sz="1600" dirty="0"/>
                <a:t>Integration Services</a:t>
              </a:r>
            </a:p>
          </p:txBody>
        </p:sp>
      </p:grpSp>
      <p:sp>
        <p:nvSpPr>
          <p:cNvPr id="58" name="Rectangle 57"/>
          <p:cNvSpPr/>
          <p:nvPr/>
        </p:nvSpPr>
        <p:spPr>
          <a:xfrm>
            <a:off x="2343150" y="990600"/>
            <a:ext cx="1619250" cy="6096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auto" hangingPunct="0">
              <a:lnSpc>
                <a:spcPct val="90000"/>
              </a:lnSpc>
              <a:spcBef>
                <a:spcPct val="30000"/>
              </a:spcBef>
              <a:spcAft>
                <a:spcPct val="10000"/>
              </a:spcAft>
              <a:defRPr/>
            </a:pPr>
            <a:r>
              <a:rPr lang="en-US" sz="1600" dirty="0" smtClean="0"/>
              <a:t>Composite Application</a:t>
            </a:r>
            <a:endParaRPr lang="en-US" sz="1600" dirty="0"/>
          </a:p>
        </p:txBody>
      </p:sp>
      <p:sp>
        <p:nvSpPr>
          <p:cNvPr id="59" name="TextBox 31"/>
          <p:cNvSpPr txBox="1">
            <a:spLocks noChangeArrowheads="1"/>
          </p:cNvSpPr>
          <p:nvPr/>
        </p:nvSpPr>
        <p:spPr bwMode="auto">
          <a:xfrm>
            <a:off x="381000" y="4495800"/>
            <a:ext cx="266700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a:r>
              <a:rPr lang="en-US" dirty="0" smtClean="0"/>
              <a:t>Business Service Portfolio</a:t>
            </a:r>
            <a:endParaRPr lang="en-US" dirty="0"/>
          </a:p>
        </p:txBody>
      </p:sp>
      <p:cxnSp>
        <p:nvCxnSpPr>
          <p:cNvPr id="60" name="Straight Arrow Connector 59"/>
          <p:cNvCxnSpPr>
            <a:stCxn id="58" idx="2"/>
            <a:endCxn id="32" idx="6"/>
          </p:cNvCxnSpPr>
          <p:nvPr/>
        </p:nvCxnSpPr>
        <p:spPr>
          <a:xfrm>
            <a:off x="3152775" y="1600200"/>
            <a:ext cx="947362" cy="457200"/>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3200400" y="3438525"/>
            <a:ext cx="2590800" cy="523875"/>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auto" hangingPunct="0">
              <a:lnSpc>
                <a:spcPct val="90000"/>
              </a:lnSpc>
              <a:spcBef>
                <a:spcPct val="30000"/>
              </a:spcBef>
              <a:spcAft>
                <a:spcPct val="10000"/>
              </a:spcAft>
              <a:defRPr/>
            </a:pPr>
            <a:r>
              <a:rPr lang="en-US" sz="1600" dirty="0" smtClean="0"/>
              <a:t>Integration Services</a:t>
            </a:r>
            <a:endParaRPr lang="en-US" sz="1600" dirty="0"/>
          </a:p>
        </p:txBody>
      </p:sp>
      <p:sp>
        <p:nvSpPr>
          <p:cNvPr id="32" name="Octagon 31"/>
          <p:cNvSpPr/>
          <p:nvPr/>
        </p:nvSpPr>
        <p:spPr>
          <a:xfrm>
            <a:off x="3810000" y="2057400"/>
            <a:ext cx="1219200" cy="990600"/>
          </a:xfrm>
          <a:prstGeom prst="octag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Cloud API Endpoint</a:t>
            </a:r>
            <a:endParaRPr lang="en-US" sz="1600" dirty="0"/>
          </a:p>
        </p:txBody>
      </p:sp>
      <p:cxnSp>
        <p:nvCxnSpPr>
          <p:cNvPr id="46" name="Elbow Connector 45"/>
          <p:cNvCxnSpPr>
            <a:stCxn id="62" idx="2"/>
            <a:endCxn id="13338" idx="0"/>
          </p:cNvCxnSpPr>
          <p:nvPr/>
        </p:nvCxnSpPr>
        <p:spPr>
          <a:xfrm rot="16200000" flipH="1">
            <a:off x="4095253" y="4362947"/>
            <a:ext cx="839195" cy="38100"/>
          </a:xfrm>
          <a:prstGeom prst="bentConnector3">
            <a:avLst>
              <a:gd name="adj1" fmla="val 56486"/>
            </a:avLst>
          </a:prstGeom>
          <a:ln w="28575" cmpd="sng">
            <a:headEnd type="arrow"/>
            <a:tailEnd type="arrow"/>
          </a:ln>
        </p:spPr>
        <p:style>
          <a:lnRef idx="2">
            <a:schemeClr val="accent3"/>
          </a:lnRef>
          <a:fillRef idx="0">
            <a:schemeClr val="accent3"/>
          </a:fillRef>
          <a:effectRef idx="1">
            <a:schemeClr val="accent3"/>
          </a:effectRef>
          <a:fontRef idx="minor">
            <a:schemeClr val="tx1"/>
          </a:fontRef>
        </p:style>
      </p:cxnSp>
      <p:cxnSp>
        <p:nvCxnSpPr>
          <p:cNvPr id="68" name="Elbow Connector 67"/>
          <p:cNvCxnSpPr>
            <a:stCxn id="62" idx="2"/>
            <a:endCxn id="13337" idx="0"/>
          </p:cNvCxnSpPr>
          <p:nvPr/>
        </p:nvCxnSpPr>
        <p:spPr>
          <a:xfrm rot="16200000" flipH="1">
            <a:off x="5791200" y="2667000"/>
            <a:ext cx="457200" cy="3048000"/>
          </a:xfrm>
          <a:prstGeom prst="bentConnector3">
            <a:avLst>
              <a:gd name="adj1" fmla="val 50000"/>
            </a:avLst>
          </a:prstGeom>
          <a:ln w="28575" cmpd="sng">
            <a:headEnd type="arrow"/>
            <a:tailEnd type="arrow"/>
          </a:ln>
        </p:spPr>
        <p:style>
          <a:lnRef idx="2">
            <a:schemeClr val="accent3"/>
          </a:lnRef>
          <a:fillRef idx="0">
            <a:schemeClr val="accent3"/>
          </a:fillRef>
          <a:effectRef idx="1">
            <a:schemeClr val="accent3"/>
          </a:effectRef>
          <a:fontRef idx="minor">
            <a:schemeClr val="tx1"/>
          </a:fontRef>
        </p:style>
      </p:cxnSp>
      <p:cxnSp>
        <p:nvCxnSpPr>
          <p:cNvPr id="71" name="Elbow Connector 70"/>
          <p:cNvCxnSpPr>
            <a:stCxn id="62" idx="2"/>
            <a:endCxn id="59" idx="0"/>
          </p:cNvCxnSpPr>
          <p:nvPr/>
        </p:nvCxnSpPr>
        <p:spPr>
          <a:xfrm rot="5400000">
            <a:off x="2838450" y="2838450"/>
            <a:ext cx="533400" cy="2781300"/>
          </a:xfrm>
          <a:prstGeom prst="bentConnector3">
            <a:avLst>
              <a:gd name="adj1" fmla="val 50000"/>
            </a:avLst>
          </a:prstGeom>
          <a:ln w="28575" cmpd="sng">
            <a:headEnd type="arrow"/>
            <a:tailEnd type="arrow"/>
          </a:ln>
        </p:spPr>
        <p:style>
          <a:lnRef idx="2">
            <a:schemeClr val="accent3"/>
          </a:lnRef>
          <a:fillRef idx="0">
            <a:schemeClr val="accent3"/>
          </a:fillRef>
          <a:effectRef idx="1">
            <a:schemeClr val="accent3"/>
          </a:effectRef>
          <a:fontRef idx="minor">
            <a:schemeClr val="tx1"/>
          </a:fontRef>
        </p:style>
      </p:cxnSp>
      <p:pic>
        <p:nvPicPr>
          <p:cNvPr id="76" name="Picture 35" descr="cloud_white.png"/>
          <p:cNvPicPr>
            <a:picLocks noChangeAspect="1"/>
          </p:cNvPicPr>
          <p:nvPr/>
        </p:nvPicPr>
        <p:blipFill>
          <a:blip r:embed="rId3">
            <a:clrChange>
              <a:clrFrom>
                <a:srgbClr val="FFFFFF"/>
              </a:clrFrom>
              <a:clrTo>
                <a:srgbClr val="FFFFFF">
                  <a:alpha val="0"/>
                </a:srgbClr>
              </a:clrTo>
            </a:clrChange>
            <a:extLst>
              <a:ext uri="{28A0092B-C50C-407E-A947-70E740481C1C}">
                <a14:useLocalDpi xmlns="" xmlns:a14="http://schemas.microsoft.com/office/drawing/2010/main" val="0"/>
              </a:ext>
            </a:extLst>
          </a:blip>
          <a:srcRect/>
          <a:stretch>
            <a:fillRect/>
          </a:stretch>
        </p:blipFill>
        <p:spPr bwMode="auto">
          <a:xfrm>
            <a:off x="6781800" y="228600"/>
            <a:ext cx="2148877" cy="29718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pic>
      <p:sp>
        <p:nvSpPr>
          <p:cNvPr id="78" name="TextBox 31"/>
          <p:cNvSpPr txBox="1">
            <a:spLocks noChangeArrowheads="1"/>
          </p:cNvSpPr>
          <p:nvPr/>
        </p:nvSpPr>
        <p:spPr bwMode="auto">
          <a:xfrm>
            <a:off x="6781800" y="801469"/>
            <a:ext cx="2133600"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a:r>
              <a:rPr lang="en-US" dirty="0" smtClean="0"/>
              <a:t>Infrastructure as a Service (IaaS)</a:t>
            </a:r>
            <a:endParaRPr lang="en-US" dirty="0"/>
          </a:p>
        </p:txBody>
      </p:sp>
      <p:pic>
        <p:nvPicPr>
          <p:cNvPr id="79" name="Picture 35" descr="cloud_white.png"/>
          <p:cNvPicPr>
            <a:picLocks noChangeAspect="1"/>
          </p:cNvPicPr>
          <p:nvPr/>
        </p:nvPicPr>
        <p:blipFill>
          <a:blip r:embed="rId3">
            <a:clrChange>
              <a:clrFrom>
                <a:srgbClr val="FFFFFF"/>
              </a:clrFrom>
              <a:clrTo>
                <a:srgbClr val="FFFFFF">
                  <a:alpha val="0"/>
                </a:srgbClr>
              </a:clrTo>
            </a:clrChange>
            <a:extLst>
              <a:ext uri="{28A0092B-C50C-407E-A947-70E740481C1C}">
                <a14:useLocalDpi xmlns="" xmlns:a14="http://schemas.microsoft.com/office/drawing/2010/main" val="0"/>
              </a:ext>
            </a:extLst>
          </a:blip>
          <a:srcRect/>
          <a:stretch>
            <a:fillRect/>
          </a:stretch>
        </p:blipFill>
        <p:spPr bwMode="auto">
          <a:xfrm>
            <a:off x="76200" y="1143000"/>
            <a:ext cx="2148877" cy="1628393"/>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pic>
      <p:sp>
        <p:nvSpPr>
          <p:cNvPr id="80" name="TextBox 31"/>
          <p:cNvSpPr txBox="1">
            <a:spLocks noChangeArrowheads="1"/>
          </p:cNvSpPr>
          <p:nvPr/>
        </p:nvSpPr>
        <p:spPr bwMode="auto">
          <a:xfrm>
            <a:off x="0" y="1752600"/>
            <a:ext cx="213360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a:r>
              <a:rPr lang="en-US" dirty="0" smtClean="0"/>
              <a:t>SaaS Application</a:t>
            </a:r>
            <a:endParaRPr lang="en-US" dirty="0"/>
          </a:p>
        </p:txBody>
      </p:sp>
      <p:cxnSp>
        <p:nvCxnSpPr>
          <p:cNvPr id="81" name="Elbow Connector 80"/>
          <p:cNvCxnSpPr>
            <a:stCxn id="62" idx="3"/>
            <a:endCxn id="40" idx="4"/>
          </p:cNvCxnSpPr>
          <p:nvPr/>
        </p:nvCxnSpPr>
        <p:spPr>
          <a:xfrm flipV="1">
            <a:off x="5791200" y="2596218"/>
            <a:ext cx="1447800" cy="1104245"/>
          </a:xfrm>
          <a:prstGeom prst="bentConnector3">
            <a:avLst>
              <a:gd name="adj1" fmla="val 50000"/>
            </a:avLst>
          </a:prstGeom>
          <a:ln w="28575" cmpd="sng">
            <a:headEnd type="arrow"/>
            <a:tailEnd type="arrow"/>
          </a:ln>
        </p:spPr>
        <p:style>
          <a:lnRef idx="2">
            <a:schemeClr val="accent3"/>
          </a:lnRef>
          <a:fillRef idx="0">
            <a:schemeClr val="accent3"/>
          </a:fillRef>
          <a:effectRef idx="1">
            <a:schemeClr val="accent3"/>
          </a:effectRef>
          <a:fontRef idx="minor">
            <a:schemeClr val="tx1"/>
          </a:fontRef>
        </p:style>
      </p:cxnSp>
      <p:cxnSp>
        <p:nvCxnSpPr>
          <p:cNvPr id="84" name="Elbow Connector 83"/>
          <p:cNvCxnSpPr>
            <a:stCxn id="62" idx="1"/>
            <a:endCxn id="79" idx="2"/>
          </p:cNvCxnSpPr>
          <p:nvPr/>
        </p:nvCxnSpPr>
        <p:spPr>
          <a:xfrm rot="10800000">
            <a:off x="1150640" y="2771393"/>
            <a:ext cx="2049761" cy="929070"/>
          </a:xfrm>
          <a:prstGeom prst="bentConnector2">
            <a:avLst/>
          </a:prstGeom>
          <a:ln w="28575" cmpd="sng">
            <a:headEnd type="arrow"/>
            <a:tailEnd type="arrow"/>
          </a:ln>
        </p:spPr>
        <p:style>
          <a:lnRef idx="2">
            <a:schemeClr val="accent3"/>
          </a:lnRef>
          <a:fillRef idx="0">
            <a:schemeClr val="accent3"/>
          </a:fillRef>
          <a:effectRef idx="1">
            <a:schemeClr val="accent3"/>
          </a:effectRef>
          <a:fontRef idx="minor">
            <a:schemeClr val="tx1"/>
          </a:fontRef>
        </p:style>
      </p:cxnSp>
      <p:grpSp>
        <p:nvGrpSpPr>
          <p:cNvPr id="33" name="Group 32"/>
          <p:cNvGrpSpPr/>
          <p:nvPr/>
        </p:nvGrpSpPr>
        <p:grpSpPr>
          <a:xfrm>
            <a:off x="7391400" y="1371600"/>
            <a:ext cx="838200" cy="685801"/>
            <a:chOff x="609600" y="1447801"/>
            <a:chExt cx="2133600" cy="1828799"/>
          </a:xfrm>
        </p:grpSpPr>
        <p:sp>
          <p:nvSpPr>
            <p:cNvPr id="34" name="Rectangle 33"/>
            <p:cNvSpPr/>
            <p:nvPr/>
          </p:nvSpPr>
          <p:spPr>
            <a:xfrm>
              <a:off x="609600" y="1447801"/>
              <a:ext cx="2133600" cy="457200"/>
            </a:xfrm>
            <a:prstGeom prst="rect">
              <a:avLst/>
            </a:prstGeom>
            <a:solidFill>
              <a:schemeClr val="accent3">
                <a:lumMod val="60000"/>
                <a:lumOff val="40000"/>
              </a:schemeClr>
            </a:solidFill>
            <a:ln w="19050">
              <a:solidFill>
                <a:srgbClr val="96969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00" dirty="0">
                <a:solidFill>
                  <a:schemeClr val="tx1"/>
                </a:solidFill>
              </a:endParaRPr>
            </a:p>
          </p:txBody>
        </p:sp>
        <p:sp>
          <p:nvSpPr>
            <p:cNvPr id="35" name="Rectangle 34"/>
            <p:cNvSpPr/>
            <p:nvPr/>
          </p:nvSpPr>
          <p:spPr>
            <a:xfrm>
              <a:off x="609600" y="2590800"/>
              <a:ext cx="2133600" cy="304801"/>
            </a:xfrm>
            <a:prstGeom prst="rect">
              <a:avLst/>
            </a:prstGeom>
            <a:solidFill>
              <a:srgbClr val="6E96D5"/>
            </a:solidFill>
            <a:ln w="19050">
              <a:solidFill>
                <a:srgbClr val="00529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auto" hangingPunct="0">
                <a:lnSpc>
                  <a:spcPct val="90000"/>
                </a:lnSpc>
                <a:spcBef>
                  <a:spcPct val="30000"/>
                </a:spcBef>
                <a:spcAft>
                  <a:spcPct val="10000"/>
                </a:spcAft>
                <a:defRPr/>
              </a:pPr>
              <a:endParaRPr lang="en-US" sz="1600" dirty="0">
                <a:solidFill>
                  <a:schemeClr val="tx1"/>
                </a:solidFill>
              </a:endParaRPr>
            </a:p>
          </p:txBody>
        </p:sp>
        <p:sp>
          <p:nvSpPr>
            <p:cNvPr id="36" name="Rectangle 35"/>
            <p:cNvSpPr/>
            <p:nvPr/>
          </p:nvSpPr>
          <p:spPr>
            <a:xfrm>
              <a:off x="1676400" y="1828800"/>
              <a:ext cx="1066800" cy="762000"/>
            </a:xfrm>
            <a:prstGeom prst="rect">
              <a:avLst/>
            </a:prstGeom>
            <a:solidFill>
              <a:srgbClr val="374B6A"/>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eaLnBrk="0" fontAlgn="auto" hangingPunct="0">
                <a:lnSpc>
                  <a:spcPct val="90000"/>
                </a:lnSpc>
                <a:spcBef>
                  <a:spcPct val="30000"/>
                </a:spcBef>
                <a:spcAft>
                  <a:spcPct val="10000"/>
                </a:spcAft>
                <a:defRPr/>
              </a:pPr>
              <a:endParaRPr lang="en-US" sz="1400" dirty="0"/>
            </a:p>
          </p:txBody>
        </p:sp>
        <p:sp>
          <p:nvSpPr>
            <p:cNvPr id="38" name="Rectangle 37"/>
            <p:cNvSpPr/>
            <p:nvPr/>
          </p:nvSpPr>
          <p:spPr>
            <a:xfrm>
              <a:off x="609600" y="1828800"/>
              <a:ext cx="1219200" cy="762000"/>
            </a:xfrm>
            <a:prstGeom prst="rect">
              <a:avLst/>
            </a:prstGeom>
            <a:solidFill>
              <a:schemeClr val="accent4">
                <a:lumMod val="75000"/>
              </a:schemeClr>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auto" hangingPunct="0">
                <a:lnSpc>
                  <a:spcPct val="90000"/>
                </a:lnSpc>
                <a:spcBef>
                  <a:spcPct val="30000"/>
                </a:spcBef>
                <a:spcAft>
                  <a:spcPct val="10000"/>
                </a:spcAft>
                <a:defRPr/>
              </a:pPr>
              <a:endParaRPr lang="en-US" sz="1400" dirty="0"/>
            </a:p>
          </p:txBody>
        </p:sp>
        <p:sp>
          <p:nvSpPr>
            <p:cNvPr id="39" name="Rectangle 38"/>
            <p:cNvSpPr/>
            <p:nvPr/>
          </p:nvSpPr>
          <p:spPr>
            <a:xfrm>
              <a:off x="609600" y="2895600"/>
              <a:ext cx="2133600" cy="381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auto" hangingPunct="0">
                <a:lnSpc>
                  <a:spcPct val="90000"/>
                </a:lnSpc>
                <a:spcBef>
                  <a:spcPct val="30000"/>
                </a:spcBef>
                <a:spcAft>
                  <a:spcPct val="10000"/>
                </a:spcAft>
                <a:defRPr/>
              </a:pPr>
              <a:endParaRPr lang="en-US" sz="1600" dirty="0"/>
            </a:p>
          </p:txBody>
        </p:sp>
      </p:grpSp>
      <p:sp>
        <p:nvSpPr>
          <p:cNvPr id="40" name="Octagon 39"/>
          <p:cNvSpPr/>
          <p:nvPr/>
        </p:nvSpPr>
        <p:spPr>
          <a:xfrm>
            <a:off x="7239000" y="2057400"/>
            <a:ext cx="1219200" cy="762000"/>
          </a:xfrm>
          <a:prstGeom prst="octag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Web application</a:t>
            </a:r>
          </a:p>
          <a:p>
            <a:pPr algn="ctr"/>
            <a:r>
              <a:rPr lang="en-US" sz="1200" dirty="0" smtClean="0"/>
              <a:t>Endpoint</a:t>
            </a:r>
            <a:endParaRPr lang="en-US" sz="1200" dirty="0"/>
          </a:p>
        </p:txBody>
      </p:sp>
      <p:cxnSp>
        <p:nvCxnSpPr>
          <p:cNvPr id="49" name="Elbow Connector 48"/>
          <p:cNvCxnSpPr>
            <a:endCxn id="62" idx="0"/>
          </p:cNvCxnSpPr>
          <p:nvPr/>
        </p:nvCxnSpPr>
        <p:spPr>
          <a:xfrm rot="5400000">
            <a:off x="4262439" y="3205163"/>
            <a:ext cx="466723" cy="12700"/>
          </a:xfrm>
          <a:prstGeom prst="bentConnector3">
            <a:avLst>
              <a:gd name="adj1" fmla="val 50000"/>
            </a:avLst>
          </a:prstGeom>
          <a:ln w="28575" cmpd="sng">
            <a:headEnd type="arrow"/>
            <a:tailEnd type="arrow"/>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 xmlns:p14="http://schemas.microsoft.com/office/powerpoint/2010/main" val="1535535639"/>
      </p:ext>
    </p:extLst>
  </p:cSld>
  <p:clrMapOvr>
    <a:masterClrMapping/>
  </p:clrMapOvr>
  <p:transition spd="slow"/>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14949</TotalTime>
  <Words>3870</Words>
  <Application>Microsoft Macintosh PowerPoint</Application>
  <PresentationFormat>On-screen Show (4:3)</PresentationFormat>
  <Paragraphs>610</Paragraphs>
  <Slides>24</Slides>
  <Notes>21</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Flow</vt:lpstr>
      <vt:lpstr>Platform as a Service Criteria</vt:lpstr>
      <vt:lpstr>PaaS Objectives for CIOs</vt:lpstr>
      <vt:lpstr>PaaS Objectives for Developers and Infrastructure Specialists</vt:lpstr>
      <vt:lpstr>What is Platform as a Service?</vt:lpstr>
      <vt:lpstr>Cloud Characteristics and Architecture </vt:lpstr>
      <vt:lpstr>Platform as a Service Capabilities</vt:lpstr>
      <vt:lpstr>PaaS Abstraction Levels</vt:lpstr>
      <vt:lpstr>Cloud Scale</vt:lpstr>
      <vt:lpstr>Bridging Clouds</vt:lpstr>
      <vt:lpstr>Vertical Climb</vt:lpstr>
      <vt:lpstr>Shared Middleware Services</vt:lpstr>
      <vt:lpstr>Core Services in WSO2 Stratos</vt:lpstr>
      <vt:lpstr>PaaS Evaluation Framework</vt:lpstr>
      <vt:lpstr>PaaS Evaluation Framework</vt:lpstr>
      <vt:lpstr>PaaS Evaluation Framework</vt:lpstr>
      <vt:lpstr>PaaS Evaluation Framework</vt:lpstr>
      <vt:lpstr>PaaS Evaluation Framework</vt:lpstr>
      <vt:lpstr>PaaS Evaluation Framework</vt:lpstr>
      <vt:lpstr>PaaS Evaluation Framework</vt:lpstr>
      <vt:lpstr>PaaS Evaluation Framework</vt:lpstr>
      <vt:lpstr>Platform Comparison</vt:lpstr>
      <vt:lpstr>Key Metrics</vt:lpstr>
      <vt:lpstr>Quick Start Use Cases</vt:lpstr>
      <vt:lpstr>Quick Start Use Cases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 Source Platform as a Service</dc:title>
  <dc:creator>shankar</dc:creator>
  <cp:lastModifiedBy>PROJECT30</cp:lastModifiedBy>
  <cp:revision>147</cp:revision>
  <dcterms:created xsi:type="dcterms:W3CDTF">2011-05-06T07:59:53Z</dcterms:created>
  <dcterms:modified xsi:type="dcterms:W3CDTF">2022-01-31T09:16:19Z</dcterms:modified>
</cp:coreProperties>
</file>