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634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F3CE-0A6E-4A3B-BD75-4345433571EB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F580-1A67-46D7-A0DE-FD6339463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32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F3CE-0A6E-4A3B-BD75-4345433571EB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F580-1A67-46D7-A0DE-FD6339463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46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F3CE-0A6E-4A3B-BD75-4345433571EB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F580-1A67-46D7-A0DE-FD633946324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541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F3CE-0A6E-4A3B-BD75-4345433571EB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F580-1A67-46D7-A0DE-FD6339463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634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F3CE-0A6E-4A3B-BD75-4345433571EB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F580-1A67-46D7-A0DE-FD633946324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8225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F3CE-0A6E-4A3B-BD75-4345433571EB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F580-1A67-46D7-A0DE-FD6339463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072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F3CE-0A6E-4A3B-BD75-4345433571EB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F580-1A67-46D7-A0DE-FD6339463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944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F3CE-0A6E-4A3B-BD75-4345433571EB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F580-1A67-46D7-A0DE-FD6339463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82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F3CE-0A6E-4A3B-BD75-4345433571EB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F580-1A67-46D7-A0DE-FD6339463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27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F3CE-0A6E-4A3B-BD75-4345433571EB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F580-1A67-46D7-A0DE-FD6339463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72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F3CE-0A6E-4A3B-BD75-4345433571EB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F580-1A67-46D7-A0DE-FD6339463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26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F3CE-0A6E-4A3B-BD75-4345433571EB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F580-1A67-46D7-A0DE-FD6339463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2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F3CE-0A6E-4A3B-BD75-4345433571EB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F580-1A67-46D7-A0DE-FD6339463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65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F3CE-0A6E-4A3B-BD75-4345433571EB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F580-1A67-46D7-A0DE-FD6339463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26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F3CE-0A6E-4A3B-BD75-4345433571EB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F580-1A67-46D7-A0DE-FD6339463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24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F580-1A67-46D7-A0DE-FD633946324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F3CE-0A6E-4A3B-BD75-4345433571EB}" type="datetimeFigureOut">
              <a:rPr lang="en-IN" smtClean="0"/>
              <a:t>08-02-2021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6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9F3CE-0A6E-4A3B-BD75-4345433571EB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1CF580-1A67-46D7-A0DE-FD6339463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01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2" name="Straight Connector 8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12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16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17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47B36-B1D9-4BAE-89F3-BB90E27A9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502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/>
              <a:t>Data Structure &amp; Algorithm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Isosceles Triangle 23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1D3D46B1-E0D1-4BC0-BD0A-E5248E289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502" y="2160590"/>
            <a:ext cx="8470898" cy="342926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>
              <a:lnSpc>
                <a:spcPct val="90000"/>
              </a:lnSpc>
              <a:buFont typeface="Wingdings 3" charset="2"/>
              <a:buChar char=""/>
            </a:pPr>
            <a:endParaRPr lang="en-US" sz="150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342900" indent="-342900" algn="l">
              <a:lnSpc>
                <a:spcPct val="90000"/>
              </a:lnSpc>
              <a:buFont typeface="Wingdings 3" charset="2"/>
              <a:buChar char=""/>
            </a:pPr>
            <a:endParaRPr 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lnSpc>
                <a:spcPct val="90000"/>
              </a:lnSpc>
              <a:buFont typeface="Wingdings 3" charset="2"/>
              <a:buChar char="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Data Structure is a way of collecting and organizing data in such a way that we can perform operations on these data in an effective way. </a:t>
            </a: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	for example : Dhoni scored 30 runs</a:t>
            </a: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		         Virat scored 40 runs</a:t>
            </a: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endParaRPr 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lnSpc>
                <a:spcPct val="90000"/>
              </a:lnSpc>
              <a:buFont typeface="Wingdings 3" charset="2"/>
              <a:buChar char="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Basic types of Data Structures</a:t>
            </a: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	1.Primitive Data Structures.</a:t>
            </a: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	2.Abstract Data Structures</a:t>
            </a: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endParaRPr lang="en-US" sz="150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342900" indent="-342900" algn="l">
              <a:lnSpc>
                <a:spcPct val="90000"/>
              </a:lnSpc>
              <a:buFont typeface="Wingdings 3" charset="2"/>
              <a:buChar char=""/>
            </a:pPr>
            <a:endParaRPr 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9950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C278-7905-4685-9C0E-9FA070BE7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8155"/>
            <a:ext cx="8596668" cy="4693208"/>
          </a:xfrm>
        </p:spPr>
        <p:txBody>
          <a:bodyPr/>
          <a:lstStyle/>
          <a:p>
            <a:pPr marL="457200" lvl="1" indent="0">
              <a:spcBef>
                <a:spcPts val="25"/>
              </a:spcBef>
              <a:spcAft>
                <a:spcPts val="0"/>
              </a:spcAft>
              <a:buSzPts val="1150"/>
              <a:buNone/>
              <a:tabLst>
                <a:tab pos="509270" algn="l"/>
              </a:tabLst>
            </a:pPr>
            <a:r>
              <a:rPr lang="en-US" sz="2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2.Recursive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Staircase</a:t>
            </a:r>
          </a:p>
          <a:p>
            <a:pPr marL="742950" lvl="1" indent="-285750">
              <a:spcBef>
                <a:spcPts val="25"/>
              </a:spcBef>
              <a:spcAft>
                <a:spcPts val="0"/>
              </a:spcAft>
              <a:buSzPts val="1150"/>
              <a:buFont typeface="Calibri" panose="020F0502020204030204" pitchFamily="34" charset="0"/>
              <a:buAutoNum type="arabicPeriod"/>
              <a:tabLst>
                <a:tab pos="509270" algn="l"/>
              </a:tabLst>
            </a:pPr>
            <a:endParaRPr lang="en-US" sz="2400" spc="-1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25"/>
              </a:spcBef>
              <a:spcAft>
                <a:spcPts val="0"/>
              </a:spcAft>
              <a:buSzPts val="1150"/>
              <a:buNone/>
              <a:tabLst>
                <a:tab pos="521335" algn="l"/>
              </a:tabLst>
            </a:pPr>
            <a:r>
              <a:rPr lang="en-US" sz="24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Maximum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Subarray</a:t>
            </a:r>
          </a:p>
          <a:p>
            <a:pPr marL="457200" lvl="1" indent="0">
              <a:spcBef>
                <a:spcPts val="25"/>
              </a:spcBef>
              <a:spcAft>
                <a:spcPts val="0"/>
              </a:spcAft>
              <a:buSzPts val="1150"/>
              <a:buNone/>
              <a:tabLst>
                <a:tab pos="521335" algn="l"/>
              </a:tabLst>
            </a:pPr>
            <a:endParaRPr lang="en-IN" sz="2400" spc="-1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10"/>
              </a:spcBef>
              <a:spcAft>
                <a:spcPts val="0"/>
              </a:spcAft>
              <a:buSzPts val="1150"/>
              <a:buNone/>
              <a:tabLst>
                <a:tab pos="509270" algn="l"/>
              </a:tabLst>
            </a:pPr>
            <a:r>
              <a:rPr lang="en-US" sz="2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4.Discrete Fourier</a:t>
            </a:r>
            <a:r>
              <a:rPr lang="en-US" sz="2400" spc="1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Transform</a:t>
            </a:r>
            <a:endParaRPr lang="en-IN" sz="2400" spc="-1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7649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5C54-89E1-4F73-9F00-5E4982607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spc="-1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Travelling Salesman</a:t>
            </a:r>
            <a:r>
              <a:rPr lang="en-US" sz="2800" b="1" spc="1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spc="-1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br>
              <a:rPr lang="en-IN" sz="2800" spc="-1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sz="2800"/>
          </a:p>
        </p:txBody>
      </p:sp>
      <p:pic>
        <p:nvPicPr>
          <p:cNvPr id="9218" name="Picture 2" descr="Image result for 6.5 Travelling Salesman Problem">
            <a:extLst>
              <a:ext uri="{FF2B5EF4-FFF2-40B4-BE49-F238E27FC236}">
                <a16:creationId xmlns:a16="http://schemas.microsoft.com/office/drawing/2014/main" id="{AF4A67EB-049B-4D65-9A8D-BC9B756FF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73702" y="761099"/>
            <a:ext cx="4543907" cy="508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Image result for 6.5 Travelling Salesman Problem">
            <a:extLst>
              <a:ext uri="{FF2B5EF4-FFF2-40B4-BE49-F238E27FC236}">
                <a16:creationId xmlns:a16="http://schemas.microsoft.com/office/drawing/2014/main" id="{52C31EE1-1CC2-4914-A313-FF609CE055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43209"/>
            <a:ext cx="3719513" cy="279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72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9ADE-B34C-42F4-B870-4E98F62A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br>
              <a:rPr lang="en-IN" sz="4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Abstract Data Structures</a:t>
            </a:r>
            <a:br>
              <a:rPr lang="en-IN" sz="4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8C67C-BAF0-45CD-B3A2-54E762481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3550"/>
            <a:ext cx="10515600" cy="4443413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Data Structure:</a:t>
            </a:r>
            <a:r>
              <a:rPr lang="en-IN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algn="l">
              <a:buNone/>
            </a:pPr>
            <a:r>
              <a:rPr lang="en-IN" sz="24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 List, Stack, Queue, Array.</a:t>
            </a:r>
          </a:p>
          <a:p>
            <a:pPr marL="0" indent="0" algn="l">
              <a:buNone/>
            </a:pPr>
            <a:endParaRPr lang="en-IN" sz="2400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data structures:</a:t>
            </a:r>
            <a:r>
              <a:rPr lang="en-IN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algn="l">
              <a:buNone/>
            </a:pPr>
            <a:r>
              <a:rPr lang="en-IN" sz="24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Tree, Heap, </a:t>
            </a:r>
            <a:r>
              <a:rPr lang="en-IN" sz="2400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en-IN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endParaRPr lang="en-IN" sz="2400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 Data Structures:</a:t>
            </a:r>
            <a:r>
              <a:rPr lang="en-IN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algn="l">
              <a:buNone/>
            </a:pPr>
            <a:r>
              <a:rPr lang="en-IN" sz="24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HashMap, Graph, Matrix</a:t>
            </a: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851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0744-FC22-445D-BC7F-C662A4E94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3425"/>
            <a:ext cx="10515600" cy="59055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Linked List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C05C5-4058-489E-87C7-CF9DC7C98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926"/>
            <a:ext cx="10515600" cy="5419724"/>
          </a:xfrm>
        </p:spPr>
        <p:txBody>
          <a:bodyPr>
            <a:normAutofit/>
          </a:bodyPr>
          <a:lstStyle/>
          <a:p>
            <a:pPr marL="457200" lvl="1" indent="0">
              <a:spcBef>
                <a:spcPts val="10"/>
              </a:spcBef>
              <a:buSzPts val="1150"/>
              <a:buNone/>
              <a:tabLst>
                <a:tab pos="509270" algn="l"/>
              </a:tabLst>
            </a:pPr>
            <a:endParaRPr lang="en-US" spc="-5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10"/>
              </a:spcBef>
              <a:spcAft>
                <a:spcPts val="0"/>
              </a:spcAft>
              <a:buSzPts val="1150"/>
              <a:buNone/>
              <a:tabLst>
                <a:tab pos="509270" algn="l"/>
              </a:tabLst>
            </a:pPr>
            <a:endParaRPr lang="en-US" spc="-5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10"/>
              </a:spcBef>
              <a:spcAft>
                <a:spcPts val="0"/>
              </a:spcAft>
              <a:buSzPts val="1150"/>
              <a:buNone/>
              <a:tabLst>
                <a:tab pos="509270" algn="l"/>
              </a:tabLst>
            </a:pPr>
            <a:endParaRPr lang="en-US" spc="-5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10"/>
              </a:spcBef>
              <a:spcAft>
                <a:spcPts val="0"/>
              </a:spcAft>
              <a:buSzPts val="1150"/>
              <a:buNone/>
              <a:tabLst>
                <a:tab pos="509270" algn="l"/>
              </a:tabLst>
            </a:pPr>
            <a:endParaRPr lang="en-US" spc="-5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10"/>
              </a:spcBef>
              <a:spcAft>
                <a:spcPts val="0"/>
              </a:spcAft>
              <a:buSzPts val="1150"/>
              <a:buNone/>
              <a:tabLst>
                <a:tab pos="509270" algn="l"/>
              </a:tabLst>
            </a:pPr>
            <a:endParaRPr lang="en-US" spc="-5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10"/>
              </a:spcBef>
              <a:spcAft>
                <a:spcPts val="0"/>
              </a:spcAft>
              <a:buSzPts val="1150"/>
              <a:buNone/>
              <a:tabLst>
                <a:tab pos="509270" algn="l"/>
              </a:tabLst>
            </a:pPr>
            <a:endParaRPr lang="en-US" spc="-5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10"/>
              </a:spcBef>
              <a:spcAft>
                <a:spcPts val="0"/>
              </a:spcAft>
              <a:buSzPts val="1150"/>
              <a:buNone/>
              <a:tabLst>
                <a:tab pos="509270" algn="l"/>
              </a:tabLst>
            </a:pPr>
            <a:endParaRPr lang="en-US" spc="-5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10"/>
              </a:spcBef>
              <a:spcAft>
                <a:spcPts val="0"/>
              </a:spcAft>
              <a:buSzPts val="1150"/>
              <a:buNone/>
              <a:tabLst>
                <a:tab pos="509270" algn="l"/>
              </a:tabLst>
            </a:pPr>
            <a:endParaRPr lang="en-IN" spc="-5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135"/>
              </a:spcBef>
              <a:buSzPts val="1150"/>
              <a:tabLst>
                <a:tab pos="509270" algn="l"/>
              </a:tabLst>
            </a:pPr>
            <a:r>
              <a:rPr lang="en-US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Doubly Linked List</a:t>
            </a:r>
            <a:endParaRPr lang="en-IN" spc="-5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026" name="Picture 2" descr="Image result for single linked list">
            <a:extLst>
              <a:ext uri="{FF2B5EF4-FFF2-40B4-BE49-F238E27FC236}">
                <a16:creationId xmlns:a16="http://schemas.microsoft.com/office/drawing/2014/main" id="{AC50D7D7-7D9F-4B9A-97F2-F3591EFDF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1371601"/>
            <a:ext cx="6819900" cy="182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oubly linked list">
            <a:extLst>
              <a:ext uri="{FF2B5EF4-FFF2-40B4-BE49-F238E27FC236}">
                <a16:creationId xmlns:a16="http://schemas.microsoft.com/office/drawing/2014/main" id="{70A5E214-46C0-4A51-A619-05FA7534F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685925"/>
            <a:ext cx="9096375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89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6963-B984-427E-A2F3-5129DE54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IN" sz="2400" dirty="0"/>
              <a:t>				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pic>
        <p:nvPicPr>
          <p:cNvPr id="2052" name="Picture 4" descr="Image result for stack">
            <a:extLst>
              <a:ext uri="{FF2B5EF4-FFF2-40B4-BE49-F238E27FC236}">
                <a16:creationId xmlns:a16="http://schemas.microsoft.com/office/drawing/2014/main" id="{F286C107-C1C2-4792-ABB1-DEF0FD8E61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943225"/>
            <a:ext cx="3234325" cy="255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Stack">
            <a:extLst>
              <a:ext uri="{FF2B5EF4-FFF2-40B4-BE49-F238E27FC236}">
                <a16:creationId xmlns:a16="http://schemas.microsoft.com/office/drawing/2014/main" id="{CC1575BA-7325-4D93-BA47-7BE6074E7D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1" r="4989" b="-1"/>
          <a:stretch/>
        </p:blipFill>
        <p:spPr bwMode="auto">
          <a:xfrm>
            <a:off x="5328237" y="634382"/>
            <a:ext cx="6453426" cy="54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988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6BA7-93B4-4E84-9C56-437B32EA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2.Queue</a:t>
            </a:r>
          </a:p>
        </p:txBody>
      </p:sp>
      <p:pic>
        <p:nvPicPr>
          <p:cNvPr id="3076" name="Picture 4" descr="Image result for Queue">
            <a:extLst>
              <a:ext uri="{FF2B5EF4-FFF2-40B4-BE49-F238E27FC236}">
                <a16:creationId xmlns:a16="http://schemas.microsoft.com/office/drawing/2014/main" id="{787FBE95-90BF-4D32-84A8-BC1322CF43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3252808"/>
            <a:ext cx="3409950" cy="163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Queue">
            <a:extLst>
              <a:ext uri="{FF2B5EF4-FFF2-40B4-BE49-F238E27FC236}">
                <a16:creationId xmlns:a16="http://schemas.microsoft.com/office/drawing/2014/main" id="{F4AA7A5F-DA34-4BEA-BD55-980B16C617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" r="6234" b="-1"/>
          <a:stretch/>
        </p:blipFill>
        <p:spPr bwMode="auto">
          <a:xfrm>
            <a:off x="5124450" y="634382"/>
            <a:ext cx="6657213" cy="54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688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5B7C6-5E61-4F6F-B9C9-7FDC425DF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anchor="b"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</p:txBody>
      </p:sp>
      <p:pic>
        <p:nvPicPr>
          <p:cNvPr id="4100" name="Picture 4" descr="Image result for tree data structure">
            <a:extLst>
              <a:ext uri="{FF2B5EF4-FFF2-40B4-BE49-F238E27FC236}">
                <a16:creationId xmlns:a16="http://schemas.microsoft.com/office/drawing/2014/main" id="{11921664-DCF6-4541-89FB-6F42D1B61A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2066925"/>
            <a:ext cx="3405187" cy="331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tree data structure">
            <a:extLst>
              <a:ext uri="{FF2B5EF4-FFF2-40B4-BE49-F238E27FC236}">
                <a16:creationId xmlns:a16="http://schemas.microsoft.com/office/drawing/2014/main" id="{70EFC7A2-FF07-46FA-AEC5-347B0B2ED3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5" r="2" b="2"/>
          <a:stretch/>
        </p:blipFill>
        <p:spPr bwMode="auto">
          <a:xfrm>
            <a:off x="6190488" y="1729213"/>
            <a:ext cx="5157216" cy="412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5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6D48-181E-4BD1-9EF7-756CD661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Image result for graphs data structure">
            <a:extLst>
              <a:ext uri="{FF2B5EF4-FFF2-40B4-BE49-F238E27FC236}">
                <a16:creationId xmlns:a16="http://schemas.microsoft.com/office/drawing/2014/main" id="{09F7401D-75A2-4A22-8316-FA6021CCBE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49" y="1819275"/>
            <a:ext cx="5514975" cy="292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107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6B91-9AF3-4BD5-909B-1C97931F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87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Hash Table and Heaps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pic>
        <p:nvPicPr>
          <p:cNvPr id="6146" name="Picture 2" descr="Hash Function">
            <a:extLst>
              <a:ext uri="{FF2B5EF4-FFF2-40B4-BE49-F238E27FC236}">
                <a16:creationId xmlns:a16="http://schemas.microsoft.com/office/drawing/2014/main" id="{64E1426A-2230-4222-9BA4-7C3E7757D1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19" y="2883694"/>
            <a:ext cx="57150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85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C1F5-B663-470D-AF72-BBAFC84B7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404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Brute Force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F3A56-DEA5-45C5-8E4F-9EC8FB8F4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7447"/>
            <a:ext cx="8596668" cy="4493916"/>
          </a:xfrm>
        </p:spPr>
        <p:txBody>
          <a:bodyPr/>
          <a:lstStyle/>
          <a:p>
            <a:pPr marL="742950" lvl="1" indent="-285750">
              <a:spcBef>
                <a:spcPts val="10"/>
              </a:spcBef>
              <a:spcAft>
                <a:spcPts val="0"/>
              </a:spcAft>
              <a:buSzPts val="1150"/>
              <a:buFont typeface="Calibri" panose="020F0502020204030204" pitchFamily="34" charset="0"/>
              <a:buAutoNum type="arabicPeriod"/>
              <a:tabLst>
                <a:tab pos="509270" algn="l"/>
              </a:tabLst>
            </a:pPr>
            <a:r>
              <a:rPr lang="en-US" sz="2800" b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Rain</a:t>
            </a:r>
            <a:r>
              <a:rPr lang="en-US" sz="2800" b="1" spc="8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Terraces</a:t>
            </a:r>
          </a:p>
          <a:p>
            <a:pPr marL="742950" lvl="1" indent="-285750">
              <a:spcBef>
                <a:spcPts val="10"/>
              </a:spcBef>
              <a:spcAft>
                <a:spcPts val="0"/>
              </a:spcAft>
              <a:buSzPts val="1150"/>
              <a:buFont typeface="Calibri" panose="020F0502020204030204" pitchFamily="34" charset="0"/>
              <a:buAutoNum type="arabicPeriod"/>
              <a:tabLst>
                <a:tab pos="509270" algn="l"/>
              </a:tabLst>
            </a:pPr>
            <a:endParaRPr lang="en-US" sz="1800" spc="-1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spcBef>
                <a:spcPts val="10"/>
              </a:spcBef>
              <a:spcAft>
                <a:spcPts val="0"/>
              </a:spcAft>
              <a:buSzPts val="1150"/>
              <a:buFont typeface="Calibri" panose="020F0502020204030204" pitchFamily="34" charset="0"/>
              <a:buAutoNum type="arabicPeriod"/>
              <a:tabLst>
                <a:tab pos="509270" algn="l"/>
              </a:tabLst>
            </a:pPr>
            <a:endParaRPr lang="en-US" sz="1800" spc="-1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lvl="1" indent="0">
              <a:spcBef>
                <a:spcPts val="10"/>
              </a:spcBef>
              <a:spcAft>
                <a:spcPts val="0"/>
              </a:spcAft>
              <a:buSzPts val="1150"/>
              <a:buNone/>
              <a:tabLst>
                <a:tab pos="509270" algn="l"/>
              </a:tabLst>
            </a:pPr>
            <a:endParaRPr lang="en-IN" sz="1800" spc="-1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7172" name="Picture 4" descr="Image result for Rain Terraces algorthem in datastructure">
            <a:extLst>
              <a:ext uri="{FF2B5EF4-FFF2-40B4-BE49-F238E27FC236}">
                <a16:creationId xmlns:a16="http://schemas.microsoft.com/office/drawing/2014/main" id="{DF05466E-93C9-433B-8134-0FD2D7DAA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53" y="2461846"/>
            <a:ext cx="9144000" cy="338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2806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152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charter</vt:lpstr>
      <vt:lpstr>Times New Roman</vt:lpstr>
      <vt:lpstr>Trebuchet MS</vt:lpstr>
      <vt:lpstr>Wingdings 3</vt:lpstr>
      <vt:lpstr>Facet</vt:lpstr>
      <vt:lpstr>Data Structure &amp; Algorithm</vt:lpstr>
      <vt:lpstr>                      Abstract Data Structures </vt:lpstr>
      <vt:lpstr>Linked List </vt:lpstr>
      <vt:lpstr>    1. Stack</vt:lpstr>
      <vt:lpstr>2.Queue</vt:lpstr>
      <vt:lpstr>Tree</vt:lpstr>
      <vt:lpstr>Graphs</vt:lpstr>
      <vt:lpstr>Hash Table and Heaps </vt:lpstr>
      <vt:lpstr>Brute Force </vt:lpstr>
      <vt:lpstr>PowerPoint Presentation</vt:lpstr>
      <vt:lpstr>Travelling Salesman Problem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</dc:title>
  <dc:creator>Pravin Deshmukh</dc:creator>
  <cp:lastModifiedBy>Pravin Deshmukh</cp:lastModifiedBy>
  <cp:revision>2</cp:revision>
  <dcterms:created xsi:type="dcterms:W3CDTF">2021-02-08T17:25:40Z</dcterms:created>
  <dcterms:modified xsi:type="dcterms:W3CDTF">2021-02-08T17:32:01Z</dcterms:modified>
</cp:coreProperties>
</file>