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781640" y="421920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40792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17456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6712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78164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17456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6712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284040" y="630360"/>
            <a:ext cx="8573760" cy="44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0792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781640" y="421920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40792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7456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67120" y="213372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78164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7456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67120" y="4219200"/>
            <a:ext cx="227844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84040" y="630360"/>
            <a:ext cx="8573760" cy="44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39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407920" y="421920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8164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07920" y="2133720"/>
            <a:ext cx="34531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781640" y="4219200"/>
            <a:ext cx="7076520" cy="190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01AF37-2885-49C3-B90D-3DCC629ACB45}" type="datetime">
              <a:rPr b="1" lang="en-IN" sz="1100" spc="-1" strike="noStrike">
                <a:solidFill>
                  <a:srgbClr val="a6a6a6"/>
                </a:solidFill>
                <a:latin typeface="Calibri"/>
              </a:rPr>
              <a:t>10/02/22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1D1699-2574-48CA-B4D7-690AB8AB64B1}" type="slidenum">
              <a:rPr b="1" lang="en-IN" sz="1400" spc="-1" strike="noStrike">
                <a:solidFill>
                  <a:srgbClr val="262626"/>
                </a:solidFill>
                <a:latin typeface="Calibri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84040" y="444600"/>
            <a:ext cx="8573760" cy="146808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84040" y="1906560"/>
            <a:ext cx="8575920" cy="137160"/>
            <a:chOff x="284040" y="1906560"/>
            <a:chExt cx="8575920" cy="137160"/>
          </a:xfrm>
        </p:grpSpPr>
        <p:sp>
          <p:nvSpPr>
            <p:cNvPr id="5" name="CustomShape 6"/>
            <p:cNvSpPr/>
            <p:nvPr/>
          </p:nvSpPr>
          <p:spPr>
            <a:xfrm>
              <a:off x="284040" y="1906560"/>
              <a:ext cx="2742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3026520" y="1906560"/>
              <a:ext cx="1599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4626720" y="190656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CustomShape 9"/>
          <p:cNvSpPr/>
          <p:nvPr/>
        </p:nvSpPr>
        <p:spPr>
          <a:xfrm>
            <a:off x="8296560" y="444600"/>
            <a:ext cx="45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Wingdings"/>
              </a:rPr>
              <a:t>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21200" y="448920"/>
            <a:ext cx="7808760" cy="10879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ts val="4601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284040" y="6226920"/>
            <a:ext cx="8573760" cy="1735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4040" y="455760"/>
            <a:ext cx="8573760" cy="11336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284040" y="1577880"/>
            <a:ext cx="8575920" cy="137160"/>
            <a:chOff x="284040" y="1577880"/>
            <a:chExt cx="8575920" cy="137160"/>
          </a:xfrm>
        </p:grpSpPr>
        <p:sp>
          <p:nvSpPr>
            <p:cNvPr id="50" name="CustomShape 3"/>
            <p:cNvSpPr/>
            <p:nvPr/>
          </p:nvSpPr>
          <p:spPr>
            <a:xfrm>
              <a:off x="284040" y="1577880"/>
              <a:ext cx="1599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885320" y="1577880"/>
              <a:ext cx="2742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26720" y="157788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</a:rPr>
              <a:t>Second level</a:t>
            </a:r>
            <a:endParaRPr b="0" lang="en-US" sz="2200" spc="-1" strike="noStrike">
              <a:solidFill>
                <a:srgbClr val="262626"/>
              </a:solidFill>
              <a:latin typeface="Calibri"/>
            </a:endParaRPr>
          </a:p>
          <a:p>
            <a:pPr lvl="2" marL="1260360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Calibri"/>
            </a:endParaRPr>
          </a:p>
          <a:p>
            <a:pPr lvl="3" marL="1600200" indent="-33948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Calibri"/>
            </a:endParaRPr>
          </a:p>
          <a:p>
            <a:pPr lvl="4" marL="1940040" indent="-33156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3FFF95-3EFC-4F01-9BBD-751E9F176170}" type="datetime">
              <a:rPr b="1" lang="en-IN" sz="1100" spc="-1" strike="noStrike">
                <a:solidFill>
                  <a:srgbClr val="a6a6a6"/>
                </a:solidFill>
                <a:latin typeface="Calibri"/>
              </a:rPr>
              <a:t>10/02/22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AEC42E-2D32-4579-B8B3-52376D5C0563}" type="slidenum">
              <a:rPr b="1" lang="en-IN" sz="1400" spc="-1" strike="noStrike">
                <a:solidFill>
                  <a:srgbClr val="262626"/>
                </a:solidFill>
                <a:latin typeface="Calibri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ts val="4601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Data Warehouse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76280" y="1532520"/>
            <a:ext cx="7753680" cy="484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572120" y="2339640"/>
            <a:ext cx="5526720" cy="33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Federated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Leaves existing decision-support structures in place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Shares information among a number of different systems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Data is either logically or physically integrated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</a:rPr>
              <a:t>Shared keys</a:t>
            </a:r>
            <a:endParaRPr b="0" lang="en-US" sz="2200" spc="-1" strike="noStrike">
              <a:solidFill>
                <a:srgbClr val="262626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</a:rPr>
              <a:t>Global metadata</a:t>
            </a:r>
            <a:endParaRPr b="0" lang="en-US" sz="2200" spc="-1" strike="noStrike">
              <a:solidFill>
                <a:srgbClr val="262626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</a:rPr>
              <a:t>Distributed queries</a:t>
            </a:r>
            <a:endParaRPr b="0" lang="en-US" sz="22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Federated Architecture Diagram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4040" y="3034800"/>
            <a:ext cx="2482920" cy="112248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Existing data warehouses, data marts, and legacy systems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324240" y="3034800"/>
            <a:ext cx="2482920" cy="112248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Logical/physical integration of common data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375240" y="3034800"/>
            <a:ext cx="2482920" cy="112248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End user access and applications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2767320" y="3596040"/>
            <a:ext cx="556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5807160" y="3596040"/>
            <a:ext cx="567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Factors That Affect Choosing A Data Warehouse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Information Interdependence between Organizational Units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Upper Management’s Information Needs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Urgency of Need for a Data Warehouse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Nature of End-User Tasks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Constraints on Resources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Factors That Affect Choosing A Data Warehouse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Strategic View of the Data Warehouse Prior to Implementation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Compatibility with Existing Systems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Perceived Ability of the In-House IT Staff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Technical Issues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Social/Political Factors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Summary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The Data Mart Bus, Hub-and-Spoke, and Centralized Architectures are the most used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Many factors affect the choice of a Data Warehouse Architecture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Some Data Warehouse Architectures can be implemented on existing systems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Outline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What is a Data Warehouse Architecture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Five Main Data Warehouse Architectures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Factors That Affect Choosing A Data Warehouse Architecture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What is a Data Warehouse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Primarily based on the business processes of a business enterprise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Conceptualization of how the data warehouse is built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Five Main Data Warehouse Architectures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Independent Data Marts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Data Mart Bus Architecture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Hub-and-Spoke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Centralized Data Warehouse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Federated Architecture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Independent Data Marts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Data marts that are independent of each other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Often created by organization units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Inconsistent data definitions and different dimensions and measures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Independent Data Marts Diagram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4320" y="2860920"/>
            <a:ext cx="1159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Source systems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359440" y="2860920"/>
            <a:ext cx="1060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Staging area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155840" y="2860920"/>
            <a:ext cx="194652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Independent data marts (atomic/summarized 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7066800" y="2860920"/>
            <a:ext cx="166248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End-user access and applications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523880" y="3402360"/>
            <a:ext cx="8352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3420360" y="3402360"/>
            <a:ext cx="735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6102720" y="3402360"/>
            <a:ext cx="963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Data Mart Bus Architecture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781640" y="213372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Creation starts with a business requirements analysis for a specific process such as orders, deliveries, customer calls, or billing.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One mart is created for a single business process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</a:rPr>
              <a:t>Additional marts are developed using the conformed dimensions of the first mart</a:t>
            </a:r>
            <a:endParaRPr b="0" lang="en-US" sz="2400" spc="-1" strike="noStrike">
              <a:solidFill>
                <a:srgbClr val="262626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Data Mart Bus Architecture Diagram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4320" y="2860920"/>
            <a:ext cx="1159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Source systems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359440" y="2860920"/>
            <a:ext cx="1060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Staging area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155840" y="2486520"/>
            <a:ext cx="1946520" cy="185796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Dimensionalized data marts linked by conformed dimensions (atomic/summarized 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066800" y="2860920"/>
            <a:ext cx="166248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End-user access and applications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523880" y="3402360"/>
            <a:ext cx="8352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3420360" y="3402360"/>
            <a:ext cx="73548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 flipV="1">
            <a:off x="6102720" y="3402360"/>
            <a:ext cx="96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Corbel"/>
              </a:rPr>
              <a:t>Centralized Data Warehouse Diagram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4320" y="2860920"/>
            <a:ext cx="1159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Source systems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359440" y="2860920"/>
            <a:ext cx="106020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Staging area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066800" y="2860920"/>
            <a:ext cx="1662480" cy="108252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End-user access and applications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523880" y="3402360"/>
            <a:ext cx="8352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3420360" y="3402360"/>
            <a:ext cx="73548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 flipV="1">
            <a:off x="6102720" y="3402360"/>
            <a:ext cx="96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4155840" y="2486520"/>
            <a:ext cx="1946520" cy="1857960"/>
          </a:xfrm>
          <a:prstGeom prst="rect">
            <a:avLst/>
          </a:prstGeom>
          <a:ln>
            <a:solidFill>
              <a:srgbClr val="950000"/>
            </a:solidFill>
            <a:round/>
          </a:ln>
          <a:effectLst>
            <a:outerShdw blurRad="38100" dir="6600000" dist="25400" rotWithShape="0" sx="101000" sy="101000">
              <a:srgbClr val="00000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Normalized relational warehouse (atomic/some summarized data)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204</TotalTime>
  <Application>LibreOffice/6.0.7.3$Linux_X86_64 LibreOffice_project/00m0$Build-3</Application>
  <Words>515</Words>
  <Paragraphs>84</Paragraphs>
  <Company>Southern Methodist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2009-11-18T02:23:13Z</dcterms:created>
  <dc:creator>Harrison Reid</dc:creator>
  <dc:description/>
  <dc:language>en-IN</dc:language>
  <cp:lastModifiedBy/>
  <dcterms:modified xsi:type="dcterms:W3CDTF">2022-02-10T11:18:45Z</dcterms:modified>
  <cp:revision>3</cp:revision>
  <dc:subject/>
  <dc:title>Data Warehouse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Southern Methodist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