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294967295"/>
          <p:cNvPicPr/>
          <p:nvPr/>
        </p:nvPicPr>
        <p:blipFill>
          <a:blip r:embed="rId14"/>
          <a:stretch/>
        </p:blipFill>
        <p:spPr>
          <a:xfrm>
            <a:off x="720" y="36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89160"/>
            <a:ext cx="719928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50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720" y="360"/>
            <a:ext cx="1007892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84000" y="2520000"/>
            <a:ext cx="727128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21409A"/>
                </a:solidFill>
                <a:latin typeface="Arial"/>
                <a:ea typeface="DejaVu Sans"/>
              </a:rPr>
              <a:t>Object oriented programming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89160"/>
            <a:ext cx="7199280" cy="6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latin typeface="Arial"/>
              </a:rPr>
              <a:t>Access Modifiers in Java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656000" y="1728000"/>
            <a:ext cx="583164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Private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Protected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Public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path="M -0.46736 0.92887  C -0.37517 0.88508  -0.02552 0.75279  0.0908 0.66613  C  0.20747 0.57948  0.21649 0.50394  0.23177 0.40825  C 0.24705 0.31256  0.22118 0.15964   0.18264 0.09152  C 0.1441 0.02341  0.03802 0.0  0.0 0.0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8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89160"/>
            <a:ext cx="7199280" cy="6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2356560" y="1080000"/>
            <a:ext cx="4051440" cy="446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latin typeface="Arial"/>
              </a:rPr>
              <a:t>class p{</a:t>
            </a:r>
          </a:p>
          <a:p>
            <a:r>
              <a:rPr lang="en-IN" sz="1800" b="0" strike="noStrike" spc="-1">
                <a:latin typeface="Arial"/>
              </a:rPr>
              <a:t>   private int n;</a:t>
            </a:r>
          </a:p>
          <a:p>
            <a:r>
              <a:rPr lang="en-IN" sz="1800" b="0" strike="noStrike" spc="-1">
                <a:latin typeface="Arial"/>
              </a:rPr>
              <a:t>   public void e(int a){</a:t>
            </a:r>
          </a:p>
          <a:p>
            <a:r>
              <a:rPr lang="en-IN" sz="1800" b="0" strike="noStrike" spc="-1">
                <a:latin typeface="Arial"/>
              </a:rPr>
              <a:t>                this.n=a;       </a:t>
            </a:r>
          </a:p>
          <a:p>
            <a:r>
              <a:rPr lang="en-IN" sz="1800" b="0" strike="noStrike" spc="-1">
                <a:latin typeface="Arial"/>
              </a:rPr>
              <a:t>                int n2=20;</a:t>
            </a:r>
          </a:p>
          <a:p>
            <a:r>
              <a:rPr lang="en-IN" sz="1800" b="0" strike="noStrike" spc="-1">
                <a:latin typeface="Arial"/>
              </a:rPr>
              <a:t>                int res;</a:t>
            </a:r>
          </a:p>
          <a:p>
            <a:r>
              <a:rPr lang="en-IN" sz="1800" b="0" strike="noStrike" spc="-1">
                <a:latin typeface="Arial"/>
              </a:rPr>
              <a:t>                res=a+n2;</a:t>
            </a:r>
          </a:p>
          <a:p>
            <a:r>
              <a:rPr lang="en-IN" sz="1800" b="0" strike="noStrike" spc="-1">
                <a:latin typeface="Arial"/>
              </a:rPr>
              <a:t>                System.out.println(res);  </a:t>
            </a:r>
          </a:p>
          <a:p>
            <a:r>
              <a:rPr lang="en-IN" sz="1800" b="0" strike="noStrike" spc="-1">
                <a:latin typeface="Arial"/>
              </a:rPr>
              <a:t>        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  <a:p>
            <a:r>
              <a:rPr lang="en-IN" sz="1800" b="0" strike="noStrike" spc="-1">
                <a:latin typeface="Arial"/>
              </a:rPr>
              <a:t>class a{</a:t>
            </a:r>
          </a:p>
          <a:p>
            <a:r>
              <a:rPr lang="en-IN" sz="1800" b="0" strike="noStrike" spc="-1">
                <a:latin typeface="Arial"/>
              </a:rPr>
              <a:t>    public static void main(String args[]{</a:t>
            </a:r>
          </a:p>
          <a:p>
            <a:r>
              <a:rPr lang="en-IN" sz="1800" b="0" strike="noStrike" spc="-1">
                <a:latin typeface="Arial"/>
              </a:rPr>
              <a:t>        p obj=new p();</a:t>
            </a:r>
          </a:p>
          <a:p>
            <a:r>
              <a:rPr lang="en-IN" sz="1800" b="0" strike="noStrike" spc="-1">
                <a:latin typeface="Arial"/>
              </a:rPr>
              <a:t>        obj.e(30);</a:t>
            </a:r>
          </a:p>
          <a:p>
            <a:r>
              <a:rPr lang="en-IN" sz="1800" b="0" strike="noStrike" spc="-1">
                <a:latin typeface="Arial"/>
              </a:rPr>
              <a:t>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</p:txBody>
      </p:sp>
      <p:sp>
        <p:nvSpPr>
          <p:cNvPr id="100" name="TextShape 3"/>
          <p:cNvSpPr txBox="1"/>
          <p:nvPr/>
        </p:nvSpPr>
        <p:spPr>
          <a:xfrm>
            <a:off x="576000" y="422640"/>
            <a:ext cx="3256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600" b="0" strike="noStrike" spc="-1">
                <a:latin typeface="Arial"/>
              </a:rPr>
              <a:t>Private Modifer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000" y="504000"/>
            <a:ext cx="23508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 b="0" strike="noStrike" spc="-1">
                <a:latin typeface="Arial"/>
              </a:rPr>
              <a:t>Public Modifier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2159640" y="1668240"/>
            <a:ext cx="5854680" cy="26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latin typeface="Arial"/>
              </a:rPr>
              <a:t>public class Ani{</a:t>
            </a:r>
          </a:p>
          <a:p>
            <a:r>
              <a:rPr lang="en-IN" sz="1800" b="0" strike="noStrike" spc="-1">
                <a:latin typeface="Arial"/>
              </a:rPr>
              <a:t>    // public variable</a:t>
            </a:r>
          </a:p>
          <a:p>
            <a:r>
              <a:rPr lang="en-IN" sz="1800" b="0" strike="noStrike" spc="-1">
                <a:latin typeface="Arial"/>
              </a:rPr>
              <a:t>    	public int legCount;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    // public method</a:t>
            </a:r>
          </a:p>
          <a:p>
            <a:r>
              <a:rPr lang="en-IN" sz="1800" b="0" strike="noStrike" spc="-1">
                <a:latin typeface="Arial"/>
              </a:rPr>
              <a:t>    public void display() {</a:t>
            </a:r>
          </a:p>
          <a:p>
            <a:r>
              <a:rPr lang="en-IN" sz="1800" b="0" strike="noStrike" spc="-1">
                <a:latin typeface="Arial"/>
              </a:rPr>
              <a:t>        System.out.println("I am an animal.");</a:t>
            </a:r>
          </a:p>
          <a:p>
            <a:r>
              <a:rPr lang="en-IN" sz="1800" b="0" strike="noStrike" spc="-1">
                <a:latin typeface="Arial"/>
              </a:rPr>
              <a:t>        System.out.println("I have " + legCount + " legs.");</a:t>
            </a:r>
          </a:p>
          <a:p>
            <a:r>
              <a:rPr lang="en-IN" sz="1800" b="0" strike="noStrike" spc="-1">
                <a:latin typeface="Arial"/>
              </a:rPr>
              <a:t>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520000" y="1413720"/>
            <a:ext cx="4680000" cy="31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latin typeface="Arial"/>
              </a:rPr>
              <a:t>public class Main {</a:t>
            </a:r>
          </a:p>
          <a:p>
            <a:r>
              <a:rPr lang="en-IN" sz="1800" b="0" strike="noStrike" spc="-1">
                <a:latin typeface="Arial"/>
              </a:rPr>
              <a:t>    public static void main( String[] args ) {</a:t>
            </a:r>
          </a:p>
          <a:p>
            <a:r>
              <a:rPr lang="en-IN" sz="1800" b="0" strike="noStrike" spc="-1">
                <a:latin typeface="Arial"/>
              </a:rPr>
              <a:t>        // accessing the public class</a:t>
            </a:r>
          </a:p>
          <a:p>
            <a:r>
              <a:rPr lang="en-IN" sz="1800" b="0" strike="noStrike" spc="-1">
                <a:latin typeface="Arial"/>
              </a:rPr>
              <a:t>        Ani ani = new Ani();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        // accessing the public variable</a:t>
            </a:r>
          </a:p>
          <a:p>
            <a:r>
              <a:rPr lang="en-IN" sz="1800" b="0" strike="noStrike" spc="-1">
                <a:latin typeface="Arial"/>
              </a:rPr>
              <a:t>        ani.legCount = 4;</a:t>
            </a:r>
          </a:p>
          <a:p>
            <a:r>
              <a:rPr lang="en-IN" sz="1800" b="0" strike="noStrike" spc="-1">
                <a:latin typeface="Arial"/>
              </a:rPr>
              <a:t>        // accessing the public method</a:t>
            </a:r>
          </a:p>
          <a:p>
            <a:r>
              <a:rPr lang="en-IN" sz="1800" b="0" strike="noStrike" spc="-1">
                <a:latin typeface="Arial"/>
              </a:rPr>
              <a:t>        ani.display();</a:t>
            </a:r>
          </a:p>
          <a:p>
            <a:r>
              <a:rPr lang="en-IN" sz="1800" b="0" strike="noStrike" spc="-1">
                <a:latin typeface="Arial"/>
              </a:rPr>
              <a:t>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684000" y="504000"/>
            <a:ext cx="23508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 b="0" strike="noStrike" spc="-1">
                <a:latin typeface="Arial"/>
              </a:rPr>
              <a:t>Public Modifier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72200" y="1485720"/>
            <a:ext cx="4447800" cy="290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class b {</a:t>
            </a:r>
          </a:p>
          <a:p>
            <a:r>
              <a:rPr lang="en-IN" sz="1800" b="0" strike="noStrike" spc="-1">
                <a:latin typeface="Arial"/>
              </a:rPr>
              <a:t>    </a:t>
            </a:r>
          </a:p>
          <a:p>
            <a:r>
              <a:rPr lang="en-IN" sz="1800" b="0" strike="noStrike" spc="-1">
                <a:latin typeface="Arial"/>
              </a:rPr>
              <a:t>        public static void main(String[] args) {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800" b="0" strike="noStrike" spc="-1">
                <a:latin typeface="Arial"/>
              </a:rPr>
              <a:t>        </a:t>
            </a:r>
          </a:p>
          <a:p>
            <a:r>
              <a:rPr lang="en-IN" sz="1800" b="0" strike="noStrike" spc="-1">
                <a:latin typeface="Arial"/>
              </a:rPr>
              <a:t>        animal dog = new animal();</a:t>
            </a:r>
          </a:p>
          <a:p>
            <a:r>
              <a:rPr lang="en-IN" sz="1800" b="0" strike="noStrike" spc="-1">
                <a:latin typeface="Arial"/>
              </a:rPr>
              <a:t>         </a:t>
            </a:r>
          </a:p>
          <a:p>
            <a:r>
              <a:rPr lang="en-IN" sz="1800" b="0" strike="noStrike" spc="-1">
                <a:latin typeface="Arial"/>
              </a:rPr>
              <a:t>        dog.display();</a:t>
            </a:r>
          </a:p>
          <a:p>
            <a:r>
              <a:rPr lang="en-IN" sz="1800" b="0" strike="noStrike" spc="-1">
                <a:latin typeface="Arial"/>
              </a:rPr>
              <a:t>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84000" y="504000"/>
            <a:ext cx="28659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 b="0" strike="noStrike" spc="-1">
                <a:latin typeface="Arial"/>
              </a:rPr>
              <a:t>Protected Modifier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725480" y="1872000"/>
            <a:ext cx="439452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latin typeface="Arial"/>
              </a:rPr>
              <a:t>class animal</a:t>
            </a:r>
          </a:p>
          <a:p>
            <a:r>
              <a:rPr lang="en-IN" sz="1800" b="0" strike="noStrike" spc="-1">
                <a:latin typeface="Arial"/>
              </a:rPr>
              <a:t>{</a:t>
            </a:r>
          </a:p>
          <a:p>
            <a:r>
              <a:rPr lang="en-IN" sz="1800" b="0" strike="noStrike" spc="-1">
                <a:latin typeface="Arial"/>
              </a:rPr>
              <a:t>    protected void display() {</a:t>
            </a:r>
          </a:p>
          <a:p>
            <a:r>
              <a:rPr lang="en-IN" sz="1800" b="0" strike="noStrike" spc="-1">
                <a:latin typeface="Arial"/>
              </a:rPr>
              <a:t>        </a:t>
            </a:r>
          </a:p>
          <a:p>
            <a:r>
              <a:rPr lang="en-IN" sz="1800" b="0" strike="noStrike" spc="-1">
                <a:latin typeface="Arial"/>
              </a:rPr>
              <a:t>    System.out.println("I am an animal");</a:t>
            </a:r>
          </a:p>
          <a:p>
            <a:r>
              <a:rPr lang="en-IN" sz="1800" b="0" strike="noStrike" spc="-1">
                <a:latin typeface="Arial"/>
              </a:rPr>
              <a:t>    }</a:t>
            </a:r>
          </a:p>
          <a:p>
            <a:r>
              <a:rPr lang="en-IN" sz="1800" b="0" strike="noStrike" spc="-1">
                <a:latin typeface="Arial"/>
              </a:rPr>
              <a:t>}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684360" y="504000"/>
            <a:ext cx="28659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 b="0" strike="noStrike" spc="-1">
                <a:latin typeface="Arial"/>
              </a:rPr>
              <a:t>Protected Modifier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968610" y="1120763"/>
            <a:ext cx="520524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latin typeface="Arial"/>
              </a:rPr>
              <a:t>class Test { </a:t>
            </a:r>
          </a:p>
          <a:p>
            <a:r>
              <a:rPr lang="en-IN" sz="1800" b="0" strike="noStrike" spc="-1" dirty="0">
                <a:latin typeface="Arial"/>
              </a:rPr>
              <a:t>   void display() </a:t>
            </a:r>
          </a:p>
          <a:p>
            <a:r>
              <a:rPr lang="en-IN" sz="1800" b="0" strike="noStrike" spc="-1" dirty="0">
                <a:latin typeface="Arial"/>
              </a:rPr>
              <a:t>    { </a:t>
            </a:r>
          </a:p>
          <a:p>
            <a:r>
              <a:rPr lang="en-IN" sz="1800" b="0" strike="noStrike" spc="-1" dirty="0">
                <a:latin typeface="Arial"/>
              </a:rPr>
              <a:t>        // calling function show()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this.show</a:t>
            </a:r>
            <a:r>
              <a:rPr lang="en-IN" sz="1800" b="0" strike="noStrike" spc="-1" dirty="0">
                <a:latin typeface="Arial"/>
              </a:rPr>
              <a:t>();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System.out.println</a:t>
            </a:r>
            <a:r>
              <a:rPr lang="en-IN" sz="1800" b="0" strike="noStrike" spc="-1" dirty="0">
                <a:latin typeface="Arial"/>
              </a:rPr>
              <a:t>("Inside display function");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      void show() {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System.out.println</a:t>
            </a:r>
            <a:r>
              <a:rPr lang="en-IN" sz="1800" b="0" strike="noStrike" spc="-1" dirty="0">
                <a:latin typeface="Arial"/>
              </a:rPr>
              <a:t>("Inside show </a:t>
            </a:r>
            <a:r>
              <a:rPr lang="en-IN" sz="1800" b="0" strike="noStrike" spc="-1" dirty="0" err="1">
                <a:latin typeface="Arial"/>
              </a:rPr>
              <a:t>funcion</a:t>
            </a:r>
            <a:r>
              <a:rPr lang="en-IN" sz="1800" b="0" strike="noStrike" spc="-1" dirty="0">
                <a:latin typeface="Arial"/>
              </a:rPr>
              <a:t>");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    public static void main(String </a:t>
            </a:r>
            <a:r>
              <a:rPr lang="en-IN" sz="1800" b="0" strike="noStrike" spc="-1" dirty="0" err="1">
                <a:latin typeface="Arial"/>
              </a:rPr>
              <a:t>args</a:t>
            </a:r>
            <a:r>
              <a:rPr lang="en-IN" sz="1800" b="0" strike="noStrike" spc="-1" dirty="0">
                <a:latin typeface="Arial"/>
              </a:rPr>
              <a:t>[]) { </a:t>
            </a:r>
          </a:p>
          <a:p>
            <a:r>
              <a:rPr lang="en-IN" sz="1800" b="0" strike="noStrike" spc="-1" dirty="0">
                <a:latin typeface="Arial"/>
              </a:rPr>
              <a:t>        Test t1 = new Test(); </a:t>
            </a:r>
          </a:p>
          <a:p>
            <a:r>
              <a:rPr lang="en-IN" sz="1800" b="0" strike="noStrike" spc="-1" dirty="0">
                <a:latin typeface="Arial"/>
              </a:rPr>
              <a:t>        t1.display();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} 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707040" y="468000"/>
            <a:ext cx="25689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200" b="0" strike="noStrike" spc="-1">
                <a:latin typeface="Arial"/>
              </a:rPr>
              <a:t>This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325800" y="977887"/>
            <a:ext cx="5572164" cy="42988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latin typeface="Arial"/>
              </a:rPr>
              <a:t>class Test { </a:t>
            </a:r>
          </a:p>
          <a:p>
            <a:r>
              <a:rPr lang="en-IN" sz="1800" b="0" strike="noStrike" spc="-1" dirty="0">
                <a:latin typeface="Arial"/>
              </a:rPr>
              <a:t>    </a:t>
            </a:r>
            <a:r>
              <a:rPr lang="en-IN" sz="1800" b="0" strike="noStrike" spc="-1" dirty="0" err="1">
                <a:latin typeface="Arial"/>
              </a:rPr>
              <a:t>int</a:t>
            </a:r>
            <a:r>
              <a:rPr lang="en-IN" sz="1800" b="0" strike="noStrike" spc="-1" dirty="0">
                <a:latin typeface="Arial"/>
              </a:rPr>
              <a:t> a; </a:t>
            </a:r>
          </a:p>
          <a:p>
            <a:r>
              <a:rPr lang="en-IN" sz="1800" b="0" strike="noStrike" spc="-1" dirty="0">
                <a:latin typeface="Arial"/>
              </a:rPr>
              <a:t>    </a:t>
            </a:r>
            <a:r>
              <a:rPr lang="en-IN" sz="1800" b="0" strike="noStrike" spc="-1" dirty="0" err="1">
                <a:latin typeface="Arial"/>
              </a:rPr>
              <a:t>int</a:t>
            </a:r>
            <a:r>
              <a:rPr lang="en-IN" sz="1800" b="0" strike="noStrike" spc="-1" dirty="0">
                <a:latin typeface="Arial"/>
              </a:rPr>
              <a:t> b; </a:t>
            </a:r>
          </a:p>
          <a:p>
            <a:r>
              <a:rPr lang="en-IN" sz="1800" b="0" strike="noStrike" spc="-1" dirty="0">
                <a:latin typeface="Arial"/>
              </a:rPr>
              <a:t>     // Parameterized constructor </a:t>
            </a:r>
          </a:p>
          <a:p>
            <a:r>
              <a:rPr lang="en-IN" sz="1800" b="0" strike="noStrike" spc="-1" dirty="0">
                <a:latin typeface="Arial"/>
              </a:rPr>
              <a:t>    Test(</a:t>
            </a:r>
            <a:r>
              <a:rPr lang="en-IN" sz="1800" b="0" strike="noStrike" spc="-1" dirty="0" err="1">
                <a:latin typeface="Arial"/>
              </a:rPr>
              <a:t>int</a:t>
            </a:r>
            <a:r>
              <a:rPr lang="en-IN" sz="1800" b="0" strike="noStrike" spc="-1" dirty="0">
                <a:latin typeface="Arial"/>
              </a:rPr>
              <a:t> a, </a:t>
            </a:r>
            <a:r>
              <a:rPr lang="en-IN" sz="1800" b="0" strike="noStrike" spc="-1" dirty="0" err="1">
                <a:latin typeface="Arial"/>
              </a:rPr>
              <a:t>int</a:t>
            </a:r>
            <a:r>
              <a:rPr lang="en-IN" sz="1800" b="0" strike="noStrike" spc="-1" dirty="0">
                <a:latin typeface="Arial"/>
              </a:rPr>
              <a:t> b){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this.a</a:t>
            </a:r>
            <a:r>
              <a:rPr lang="en-IN" sz="1800" b="0" strike="noStrike" spc="-1" dirty="0">
                <a:latin typeface="Arial"/>
              </a:rPr>
              <a:t> = a;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this.b</a:t>
            </a:r>
            <a:r>
              <a:rPr lang="en-IN" sz="1800" b="0" strike="noStrike" spc="-1" dirty="0">
                <a:latin typeface="Arial"/>
              </a:rPr>
              <a:t> = b;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  void display() { </a:t>
            </a:r>
          </a:p>
          <a:p>
            <a:r>
              <a:rPr lang="en-IN" sz="1800" b="0" strike="noStrike" spc="-1" dirty="0">
                <a:latin typeface="Arial"/>
              </a:rPr>
              <a:t>        //Displaying value of variables a and b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System.out.println</a:t>
            </a:r>
            <a:r>
              <a:rPr lang="en-IN" sz="1800" b="0" strike="noStrike" spc="-1" dirty="0">
                <a:latin typeface="Arial"/>
              </a:rPr>
              <a:t>("a = " + a + "  b = " + b);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  public static void main(String[] </a:t>
            </a:r>
            <a:r>
              <a:rPr lang="en-IN" sz="1800" b="0" strike="noStrike" spc="-1" dirty="0" err="1">
                <a:latin typeface="Arial"/>
              </a:rPr>
              <a:t>args</a:t>
            </a:r>
            <a:r>
              <a:rPr lang="en-IN" sz="1800" b="0" strike="noStrike" spc="-1" dirty="0">
                <a:latin typeface="Arial"/>
              </a:rPr>
              <a:t>){ </a:t>
            </a:r>
          </a:p>
          <a:p>
            <a:r>
              <a:rPr lang="en-IN" sz="1800" b="0" strike="noStrike" spc="-1" dirty="0">
                <a:latin typeface="Arial"/>
              </a:rPr>
              <a:t>        Test object = new Test(10, 20); </a:t>
            </a:r>
          </a:p>
          <a:p>
            <a:r>
              <a:rPr lang="en-IN" sz="1800" b="0" strike="noStrike" spc="-1" dirty="0">
                <a:latin typeface="Arial"/>
              </a:rPr>
              <a:t>        </a:t>
            </a:r>
            <a:r>
              <a:rPr lang="en-IN" sz="1800" b="0" strike="noStrike" spc="-1" dirty="0" err="1">
                <a:latin typeface="Arial"/>
              </a:rPr>
              <a:t>object.display</a:t>
            </a:r>
            <a:r>
              <a:rPr lang="en-IN" sz="1800" b="0" strike="noStrike" spc="-1" dirty="0">
                <a:latin typeface="Arial"/>
              </a:rPr>
              <a:t>(); </a:t>
            </a:r>
          </a:p>
          <a:p>
            <a:r>
              <a:rPr lang="en-IN" sz="1800" b="0" strike="noStrike" spc="-1" dirty="0">
                <a:latin typeface="Arial"/>
              </a:rPr>
              <a:t>    } </a:t>
            </a:r>
          </a:p>
          <a:p>
            <a:r>
              <a:rPr lang="en-IN" sz="1800" b="0" strike="noStrike" spc="-1" dirty="0">
                <a:latin typeface="Arial"/>
              </a:rPr>
              <a:t>} 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707040" y="468000"/>
            <a:ext cx="256896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200" b="0" strike="noStrike" spc="-1">
                <a:latin typeface="Arial"/>
              </a:rPr>
              <a:t>This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84000" y="288000"/>
            <a:ext cx="3167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A3238E"/>
                </a:solidFill>
                <a:latin typeface="Arial"/>
                <a:ea typeface="DejaVu Sans"/>
              </a:rPr>
              <a:t>State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A3238E"/>
                </a:solidFill>
                <a:latin typeface="Arial"/>
                <a:ea typeface="DejaVu Sans"/>
              </a:rPr>
              <a:t>Behavior</a:t>
            </a:r>
            <a:endParaRPr lang="en-IN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A3238E"/>
                </a:solidFill>
                <a:latin typeface="Arial"/>
                <a:ea typeface="DejaVu Sans"/>
              </a:rPr>
              <a:t>Identity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08000" y="2016000"/>
            <a:ext cx="809928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200" b="1" strike="noStrike" spc="-1">
                <a:solidFill>
                  <a:srgbClr val="A3238E"/>
                </a:solidFill>
                <a:latin typeface="Arial"/>
                <a:ea typeface="DejaVu Sans"/>
              </a:rPr>
              <a:t>An object is a real-world entity.</a:t>
            </a:r>
            <a:endParaRPr lang="en-IN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200" b="1" strike="noStrike" spc="-1">
                <a:solidFill>
                  <a:srgbClr val="A3238E"/>
                </a:solidFill>
                <a:latin typeface="Arial"/>
                <a:ea typeface="DejaVu Sans"/>
              </a:rPr>
              <a:t>The object is an instance of a class.</a:t>
            </a:r>
            <a:endParaRPr lang="en-IN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200" b="1" strike="noStrike" spc="-1">
                <a:solidFill>
                  <a:srgbClr val="A3238E"/>
                </a:solidFill>
                <a:latin typeface="Arial"/>
                <a:ea typeface="DejaVu Sans"/>
              </a:rPr>
              <a:t>The object is an entity which </a:t>
            </a:r>
            <a:r>
              <a:rPr lang="en-IN" sz="2400" b="1" strike="noStrike" spc="-1">
                <a:solidFill>
                  <a:srgbClr val="A3238E"/>
                </a:solidFill>
                <a:latin typeface="Arial"/>
                <a:ea typeface="DejaVu Sans"/>
              </a:rPr>
              <a:t>has</a:t>
            </a:r>
            <a:r>
              <a:rPr lang="en-IN" sz="2200" b="1" strike="noStrike" spc="-1">
                <a:solidFill>
                  <a:srgbClr val="A3238E"/>
                </a:solidFill>
                <a:latin typeface="Arial"/>
                <a:ea typeface="DejaVu Sans"/>
              </a:rPr>
              <a:t> state and behavior.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28000" y="288000"/>
            <a:ext cx="3167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3600" b="1" strike="noStrike" spc="-1">
                <a:solidFill>
                  <a:srgbClr val="A3238E"/>
                </a:solidFill>
                <a:latin typeface="Arial"/>
                <a:ea typeface="DejaVu Sans"/>
              </a:rPr>
              <a:t>Object </a:t>
            </a:r>
            <a:endParaRPr lang="en-IN" sz="3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3600" b="1" strike="noStrike" spc="-1">
                <a:solidFill>
                  <a:srgbClr val="A3238E"/>
                </a:solidFill>
                <a:latin typeface="Arial"/>
                <a:ea typeface="DejaVu Sans"/>
              </a:rPr>
              <a:t>Template / blueprint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794"/>
              </a:spcAft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43200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 class can contain: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Fields</a:t>
            </a:r>
            <a:endParaRPr lang="en-IN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4000" y="2837880"/>
            <a:ext cx="410328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 &lt;class_name&gt;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{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field;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method;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43200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2029" b="1" strike="noStrike" spc="-1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lang="en-IN" sz="2029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1)  Where an object of a class get stored?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Ram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Hard disk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43200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2029" b="1" strike="noStrike" spc="-1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lang="en-IN" sz="2029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2) In what memory area, variable temp and variable card written in main () get stored?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 CreditCard{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int num;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 class Bank {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int temp;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CreditCard card;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* Heap, Heap * Stack, Stack * Heap, Stack * Stack, Heap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43200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2029" b="1" strike="noStrike" spc="-1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lang="en-IN" sz="2029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3) Java uses two stage system for program execution. They are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Compiler and instruction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Compiler and interpreter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Copy and compiler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lang="en-IN" sz="14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32000"/>
            <a:ext cx="7199280" cy="5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2029" b="1" strike="noStrike" spc="-1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lang="en-IN" sz="2029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50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4) Garbage collection in Java is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Unused package in a program automatically gets deleted.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occupied by objects with no reference is automatically reclaimed for deletion.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Java deletes all unused java files on the system.</a:t>
            </a:r>
            <a:endParaRPr lang="en-IN" sz="146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794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1460" b="1" strike="noStrike" spc="-1">
                <a:solidFill>
                  <a:srgbClr val="000000"/>
                </a:solidFill>
                <a:latin typeface="Arial"/>
                <a:ea typeface="DejaVu Sans"/>
              </a:rPr>
              <a:t>The JVM cleans output of Java program.</a:t>
            </a:r>
            <a:endParaRPr lang="en-IN" sz="146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553</Words>
  <Application>LibreOffice/6.0.7.3$Linux_X86_64 LibreOffice_project/00m0$Build-3</Application>
  <PresentationFormat>Custom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Sunset</dc:title>
  <dc:subject/>
  <dc:creator/>
  <dc:description/>
  <cp:lastModifiedBy>Project29</cp:lastModifiedBy>
  <cp:revision>23</cp:revision>
  <dcterms:created xsi:type="dcterms:W3CDTF">2021-02-15T09:12:11Z</dcterms:created>
  <dcterms:modified xsi:type="dcterms:W3CDTF">2021-03-30T09:57:39Z</dcterms:modified>
  <dc:language>en-IN</dc:language>
</cp:coreProperties>
</file>