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blipFill rotWithShape="0">
            <a:blip r:embed="rId3"/>
            <a:tile/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ADBE27E-E5DF-481E-A7C0-6BCE879CC345}" type="datetime">
              <a:rPr b="0" lang="en-IN" sz="1400" spc="-1" strike="noStrike">
                <a:solidFill>
                  <a:srgbClr val="696464"/>
                </a:solidFill>
                <a:latin typeface="Perpetua"/>
              </a:rPr>
              <a:t>16/02/22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14580FBB-736D-4F78-B054-C6409821B6FD}" type="slidenum">
              <a:rPr b="0" lang="en-IN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" name="CustomShape 8"/>
          <p:cNvSpPr/>
          <p:nvPr/>
        </p:nvSpPr>
        <p:spPr>
          <a:xfrm>
            <a:off x="63000" y="1449360"/>
            <a:ext cx="9021240" cy="15271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63000" y="1396800"/>
            <a:ext cx="902124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63000" y="2976480"/>
            <a:ext cx="9021240" cy="110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Franklin Gothic Book"/>
              </a:rPr>
              <a:t>Click to edit </a:t>
            </a:r>
            <a:r>
              <a:rPr b="0" lang="en-US" sz="4000" spc="-1" strike="noStrike">
                <a:solidFill>
                  <a:srgbClr val="ffffff"/>
                </a:solidFill>
                <a:latin typeface="Franklin Gothic Book"/>
              </a:rPr>
              <a:t>Master title </a:t>
            </a:r>
            <a:r>
              <a:rPr b="0" lang="en-US" sz="4000" spc="-1" strike="noStrike">
                <a:solidFill>
                  <a:srgbClr val="ffffff"/>
                </a:solidFill>
                <a:latin typeface="Franklin Gothic Book"/>
              </a:rPr>
              <a:t>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the outline text format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64080" y="69840"/>
            <a:ext cx="9012960" cy="66931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Click </a:t>
            </a: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to </a:t>
            </a: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edit </a:t>
            </a: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Mast</a:t>
            </a: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er </a:t>
            </a: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title </a:t>
            </a:r>
            <a:r>
              <a:rPr b="0" lang="en-US" sz="4000" spc="-1" strike="noStrike">
                <a:solidFill>
                  <a:srgbClr val="696464"/>
                </a:solidFill>
                <a:latin typeface="Franklin Gothic Book"/>
              </a:rPr>
              <a:t>style</a:t>
            </a:r>
            <a:endParaRPr b="0" lang="en-US" sz="40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F4E5DB4-AAC4-408B-924C-3229AAD262AB}" type="datetime">
              <a:rPr b="0" lang="en-IN" sz="1400" spc="-1" strike="noStrike">
                <a:solidFill>
                  <a:srgbClr val="696464"/>
                </a:solidFill>
                <a:latin typeface="Perpetua"/>
              </a:rPr>
              <a:t>16/02/22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rIns="0" tIns="0" bIns="0" anchor="ctr" anchorCtr="1"/>
          <a:p>
            <a:pPr algn="ctr">
              <a:lnSpc>
                <a:spcPct val="100000"/>
              </a:lnSpc>
            </a:pPr>
            <a:fld id="{7CCE8F33-8F3F-45A9-82FB-1B5F842DF7A0}" type="slidenum">
              <a:rPr b="0" lang="en-IN" sz="1400" spc="-1" strike="noStrike">
                <a:solidFill>
                  <a:srgbClr val="ffffff"/>
                </a:solidFill>
                <a:latin typeface="Franklin Gothic 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Click to edit Master text styles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lvl="1" marL="548640" indent="-228240">
              <a:lnSpc>
                <a:spcPct val="100000"/>
              </a:lnSpc>
              <a:spcBef>
                <a:spcPts val="371"/>
              </a:spcBef>
              <a:buClr>
                <a:srgbClr val="9b2d1f"/>
              </a:buClr>
              <a:buSzPct val="85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Perpetu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lvl="2" marL="822960" indent="-228240">
              <a:lnSpc>
                <a:spcPct val="100000"/>
              </a:lnSpc>
              <a:spcBef>
                <a:spcPts val="371"/>
              </a:spcBef>
              <a:buClr>
                <a:srgbClr val="e5b1ab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3" marL="109728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  <a:p>
            <a:pPr lvl="4" marL="1371600" indent="-228240">
              <a:lnSpc>
                <a:spcPct val="100000"/>
              </a:lnSpc>
              <a:spcBef>
                <a:spcPts val="371"/>
              </a:spcBef>
              <a:buClr>
                <a:srgbClr val="a28e6a"/>
              </a:buClr>
              <a:buFont typeface="StarSymbol"/>
              <a:buChar char="o"/>
            </a:pPr>
            <a:r>
              <a:rPr b="0" lang="en-US" sz="2000" spc="-1" strike="noStrike">
                <a:solidFill>
                  <a:srgbClr val="000000"/>
                </a:solidFill>
                <a:latin typeface="Perpetu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316520" y="380880"/>
            <a:ext cx="4661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 u="sng">
                <a:solidFill>
                  <a:srgbClr val="000000"/>
                </a:solidFill>
                <a:uFillTx/>
                <a:latin typeface="Times New Roman"/>
              </a:rPr>
              <a:t>Subject : Artificial Intelligence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852920" y="1981080"/>
            <a:ext cx="5120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 u="sng">
                <a:solidFill>
                  <a:srgbClr val="000000"/>
                </a:solidFill>
                <a:uFillTx/>
                <a:latin typeface="Times New Roman"/>
              </a:rPr>
              <a:t>Topic : Knowledge Representation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2438280" y="4800600"/>
            <a:ext cx="6476760" cy="172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80880" y="228600"/>
            <a:ext cx="8457840" cy="335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Frames which have procedural knowledge embedded in it are called action procedure frames. The action frame has the following slots.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 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Actor slot which holds information @ who is performing the activity.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Source Slot hold information from where the action has to begin.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Destination slot holds information about the place where action has to end.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Task slot This generates the necessary sub frames required to perform the operation.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graphicFrame>
        <p:nvGraphicFramePr>
          <p:cNvPr id="170" name="Table 2"/>
          <p:cNvGraphicFramePr/>
          <p:nvPr/>
        </p:nvGraphicFramePr>
        <p:xfrm>
          <a:off x="2590920" y="3809880"/>
          <a:ext cx="3352320" cy="360000"/>
        </p:xfrm>
        <a:graphic>
          <a:graphicData uri="http://schemas.openxmlformats.org/drawingml/2006/table">
            <a:tbl>
              <a:tblPr/>
              <a:tblGrid>
                <a:gridCol w="1544040"/>
                <a:gridCol w="268560"/>
                <a:gridCol w="268560"/>
                <a:gridCol w="1271160"/>
              </a:tblGrid>
              <a:tr h="0">
                <a:tc gridSpan="4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Name : Cleaning the ict of carburetor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0">
                <a:tc gridSpan="4"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Actor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0">
                <a:tc gridSpan="4"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Expert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Object   </a:t>
                      </a:r>
                      <a:endParaRPr b="0" lang="en-IN" sz="10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0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Source</a:t>
                      </a: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                            Destination </a:t>
                      </a:r>
                      <a:r>
                        <a:rPr b="0" lang="en-IN" sz="10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	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0">
                <a:tc gridSpan="2"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Scooter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Scooter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0">
                <a:tc gridSpan="4"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Task 1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Task 2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	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Task 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Remove Carburetor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Clean Nozzle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Fix Carburetor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80880" y="762120"/>
            <a:ext cx="8381520" cy="56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A mechanisms for representing knowledge about common sequences of events.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A script is a structure that describes a stereotyped sequence of events in a particular content consist of slots </a:t>
            </a:r>
            <a:r>
              <a:rPr b="0" lang="en-US" sz="26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contains values/default values.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Components of  a script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Entry conditions – conditions before the events described in the script can occur.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Result – conditions that will in general be true after the events described in the script have occurred.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Props  - slots   representing objects that are involved in the event described in the script.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Roles – Slots representing people who are envolved in the events described in the script.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Track – The specific variation on a more general pattern that is represented by this particular script.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Scenes – The actual sequences of events that occur.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52280" y="154080"/>
            <a:ext cx="5486040" cy="518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just"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Perpetua"/>
              </a:rPr>
              <a:t>Scripts</a:t>
            </a:r>
            <a:endParaRPr b="0" lang="en-IN" sz="2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80880" y="609480"/>
            <a:ext cx="8457840" cy="5943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Pseudo form of a restaurant script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graphicFrame>
        <p:nvGraphicFramePr>
          <p:cNvPr id="174" name="Table 2"/>
          <p:cNvGraphicFramePr/>
          <p:nvPr/>
        </p:nvGraphicFramePr>
        <p:xfrm>
          <a:off x="762120" y="1066680"/>
          <a:ext cx="7924320" cy="5409720"/>
        </p:xfrm>
        <a:graphic>
          <a:graphicData uri="http://schemas.openxmlformats.org/drawingml/2006/table">
            <a:tbl>
              <a:tblPr/>
              <a:tblGrid>
                <a:gridCol w="3962160"/>
                <a:gridCol w="3962160"/>
              </a:tblGrid>
              <a:tr h="2284560">
                <a:tc>
                  <a:txBody>
                    <a:bodyPr lIns="52560" rIns="52560" tIns="0" bIns="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Script :  Going to a restaurant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Props :  Food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Tables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Menu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Money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Roles : Owner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Customer 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Waiter 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Cashier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2560" marR="52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2560" rIns="52560" tIns="0" bIns="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Scene1 : Entering the restaurant. 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Enters the restaurant. 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scans the tables chooses the best one.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decides to sit there.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goes there.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occupies the seat.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2560" marR="52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23160">
                <a:tc>
                  <a:txBody>
                    <a:bodyPr lIns="52560" rIns="52560" tIns="0" bIns="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Entry conditions 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Customer is hungry 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Customer has money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Owner has food.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2560" marR="52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2560" rIns="52560" tIns="0" bIns="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Scene 2: Ordering the food.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Customer asks for menu.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Waiter brings it.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Customer glances it. 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Chooses what to eat.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Orders that item.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2560" marR="52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269360">
                <a:tc>
                  <a:txBody>
                    <a:bodyPr lIns="52560" rIns="52560" tIns="0" bIns="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Results :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Customer is hungry.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Owner has more money.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Customer has less money.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Owner has less food.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2560" marR="52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52560" rIns="52560" tIns="0" bIns="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Scene 3 : 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Eating the food.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Waiter brings the food.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            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Customer eats it.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52560" marR="52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7320">
                <a:tc>
                  <a:tcPr marL="52560" marR="52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52560" marR="525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33520" y="114300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ctr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 algn="ctr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 algn="ctr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 algn="ctr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 algn="ctr">
              <a:lnSpc>
                <a:spcPct val="100000"/>
              </a:lnSpc>
              <a:spcBef>
                <a:spcPts val="581"/>
              </a:spcBef>
            </a:pPr>
            <a:r>
              <a:rPr b="1" lang="en-US" sz="5400" spc="-1" strike="noStrike">
                <a:solidFill>
                  <a:srgbClr val="b02c24"/>
                </a:solidFill>
                <a:latin typeface="Perpetua"/>
              </a:rPr>
              <a:t> </a:t>
            </a:r>
            <a:r>
              <a:rPr b="1" lang="en-US" sz="6000" spc="-1" strike="noStrike">
                <a:solidFill>
                  <a:srgbClr val="b02c24"/>
                </a:solidFill>
                <a:latin typeface="Perpetua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Perpetua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52280" y="838080"/>
            <a:ext cx="8991360" cy="601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Introduction: What is AI? History &amp; Applications, Artificial intelligence as representation &amp; Search, Production system, Basics of problem solving: problem representation paradigms, defining problem as a state space representation, Characteristics.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Search Techniques: Uninformed Search techniques, Informed Heuristic Based Search, Generate and test, Hill-climbing, Best-First Search, Problem Reduction, and Constraint Satisfaction.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Knowledge representation: Knowledge representation Issues: First order logic, Predicate Logic, Structured Knowledge Representation: Backward Chaining , Backward Chaining , Resolution ,Semantic Nets, Frames, and Scripts, Ontology.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Uncertainty: Handing uncertain knowledge, rational decisions, basics of probability, axioms of probability, Baye’s Rule and conditional independence , Bayesian networks , Exact and Approximate inference in Bayesian Networks, Fuzzy Logic 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Learning: What is learning?, Knowledge and learning, Learning in Problem Solving, Learning from example, learning probabilistic models, Formal Learning Theory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Expert Systems: Fundamental blocks, Knowledge Engineering, Knowledge Acquisition, Knowledge Based Systems, Automated Reasoning, Understanding Natural language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09480" y="228600"/>
            <a:ext cx="8229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Perpetua"/>
              </a:rPr>
              <a:t>Syllabus (Artificial Intelligence – 6</a:t>
            </a:r>
            <a:r>
              <a:rPr b="0" lang="en-IN" sz="2800" spc="-1" strike="noStrike" baseline="30000">
                <a:solidFill>
                  <a:srgbClr val="000000"/>
                </a:solidFill>
                <a:latin typeface="Perpetua"/>
              </a:rPr>
              <a:t>th</a:t>
            </a:r>
            <a:r>
              <a:rPr b="0" lang="en-IN" sz="2800" spc="-1" strike="noStrike">
                <a:solidFill>
                  <a:srgbClr val="000000"/>
                </a:solidFill>
                <a:latin typeface="Perpetua"/>
              </a:rPr>
              <a:t> Sem CSE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80880" y="762120"/>
            <a:ext cx="8610120" cy="579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i="1" lang="en-US" sz="2600" spc="-1" strike="noStrike">
                <a:solidFill>
                  <a:srgbClr val="000000"/>
                </a:solidFill>
                <a:latin typeface="Perpetua"/>
              </a:rPr>
              <a:t>Explain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the concept behind problem representation paradigms &amp; its characteristics, production system and defining problem as a state space representation.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i="1" lang="en-US" sz="2600" spc="-1" strike="noStrike">
                <a:solidFill>
                  <a:srgbClr val="000000"/>
                </a:solidFill>
                <a:latin typeface="Perpetua"/>
              </a:rPr>
              <a:t>Analyse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various AI search algorithms (uninformed, informed, heuristic, constraint satisfaction, best-first search, problem reduction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i="1" lang="en-US" sz="2600" spc="-1" strike="noStrike">
                <a:solidFill>
                  <a:srgbClr val="000000"/>
                </a:solidFill>
                <a:latin typeface="Perpetua"/>
              </a:rPr>
              <a:t>Explain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the fundamentals of knowledge representation (logic-based, frame-based, semantic nets), inference and theorem proving ,Know how to build simple knowledge-based systems.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i="1" lang="en-US" sz="2600" spc="-1" strike="noStrike">
                <a:solidFill>
                  <a:srgbClr val="000000"/>
                </a:solidFill>
                <a:latin typeface="Perpetua"/>
              </a:rPr>
              <a:t>Demonstrate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working knowledge of reasoning in the presence of incomplete and/or uncertain information by applying Bayesian Networks and Fuzzy Logic.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i="1" lang="en-US" sz="2600" spc="-1" strike="noStrike">
                <a:solidFill>
                  <a:srgbClr val="000000"/>
                </a:solidFill>
                <a:latin typeface="Perpetua"/>
              </a:rPr>
              <a:t>Apply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 learning in problem solving , learning probabilistic models.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i="1" lang="en-US" sz="2600" spc="-1" strike="noStrike">
                <a:solidFill>
                  <a:srgbClr val="000000"/>
                </a:solidFill>
                <a:latin typeface="Perpetua"/>
              </a:rPr>
              <a:t>Apply 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the concept of knowledge engineering, learning, knowledge acquisition, understanding natural language.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11360" y="228600"/>
            <a:ext cx="3152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Perpetua"/>
              </a:rPr>
              <a:t>Course Outcome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Knowledge Representation Issues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Semantic Networks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FRAMES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400" spc="-1" strike="noStrike">
                <a:solidFill>
                  <a:srgbClr val="000000"/>
                </a:solidFill>
                <a:latin typeface="Perpetua"/>
              </a:rPr>
              <a:t>Scripts</a:t>
            </a: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4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70040" y="609480"/>
            <a:ext cx="20253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Perpetua"/>
              </a:rPr>
              <a:t>Contents:-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80880" y="533520"/>
            <a:ext cx="7467120" cy="441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It becomes clear that particular knowledge representation models allow for more specific more powerful problem solving mechanisms that operate on them.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Examine specific techniques that can be used for representing &amp; manipulating knowledge within programs.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600" spc="-1" strike="noStrike" u="sng">
                <a:solidFill>
                  <a:srgbClr val="000000"/>
                </a:solidFill>
                <a:uFillTx/>
                <a:latin typeface="Perpetua"/>
              </a:rPr>
              <a:t>Representation &amp; Mapping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Facts :- truths in some relevant world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These are the things we want to represent.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Representations of facts in some chosen formalism.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Things we are actually manipulating. Structuring these entities is as two levels.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The knowledge level, at which facts concluding each agents behavior &amp; current goals are described.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-464400" y="0"/>
            <a:ext cx="6987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Perpetua"/>
              </a:rPr>
              <a:t>Knowledge Representation Issues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863800" y="4759200"/>
            <a:ext cx="1707840" cy="4917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  <a:ea typeface="Arial"/>
              </a:rPr>
              <a:t>Internal Representations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216080" y="4759200"/>
            <a:ext cx="785520" cy="49176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  <a:ea typeface="Arial"/>
              </a:rPr>
              <a:t>Facts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863800" y="5691240"/>
            <a:ext cx="1707840" cy="4903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en-IN" sz="1100" spc="-1" strike="noStrike">
                <a:solidFill>
                  <a:srgbClr val="000000"/>
                </a:solidFill>
                <a:latin typeface="Calibri"/>
                <a:ea typeface="Arial"/>
              </a:rPr>
              <a:t>English Representations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001960" y="4879800"/>
            <a:ext cx="86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"/>
          <p:cNvSpPr/>
          <p:nvPr/>
        </p:nvSpPr>
        <p:spPr>
          <a:xfrm flipH="1">
            <a:off x="2001240" y="5095800"/>
            <a:ext cx="86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8"/>
          <p:cNvSpPr/>
          <p:nvPr/>
        </p:nvSpPr>
        <p:spPr>
          <a:xfrm flipH="1">
            <a:off x="4571280" y="5181480"/>
            <a:ext cx="86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9"/>
          <p:cNvSpPr/>
          <p:nvPr/>
        </p:nvSpPr>
        <p:spPr>
          <a:xfrm>
            <a:off x="4572000" y="4853160"/>
            <a:ext cx="86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0"/>
          <p:cNvSpPr/>
          <p:nvPr/>
        </p:nvSpPr>
        <p:spPr>
          <a:xfrm>
            <a:off x="5433840" y="4853160"/>
            <a:ext cx="360" cy="32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1"/>
          <p:cNvSpPr/>
          <p:nvPr/>
        </p:nvSpPr>
        <p:spPr>
          <a:xfrm>
            <a:off x="3984480" y="5251320"/>
            <a:ext cx="36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2"/>
          <p:cNvSpPr/>
          <p:nvPr/>
        </p:nvSpPr>
        <p:spPr>
          <a:xfrm flipV="1">
            <a:off x="3414600" y="5261040"/>
            <a:ext cx="1080" cy="42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3"/>
          <p:cNvSpPr/>
          <p:nvPr/>
        </p:nvSpPr>
        <p:spPr>
          <a:xfrm>
            <a:off x="1371600" y="5334120"/>
            <a:ext cx="5714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Perpetua"/>
              </a:rPr>
              <a:t>English understanding</a:t>
            </a:r>
            <a:r>
              <a:rPr b="0" lang="en-IN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erpetua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Perpetua"/>
              </a:rPr>
              <a:t>English generation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90720" y="990720"/>
            <a:ext cx="7772040" cy="540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Representational adequacy the ability to represent all of the kinds of knowledge that are needed in that domain.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Inferential Adequacy: - the ability to manipulate the representation structures in such a way as to derive new structures corresponding to new knowledge inferred from ol.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Inferential Efficiency: - the ability to incorporate into the knowledge structure additional information that can be used to focus the attention of the inference mechanism in the most promising directions.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Acquisitioned Efficiency: - the ability to acquire new information easily. The simplest case involves direct insertion by a person of new knowledge into the database.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-407520" y="152280"/>
            <a:ext cx="87156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 u="sng">
                <a:solidFill>
                  <a:srgbClr val="000000"/>
                </a:solidFill>
                <a:uFillTx/>
                <a:latin typeface="Perpetua"/>
              </a:rPr>
              <a:t>Approaches to knowledge Representation.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Semantic Network is a structure for representing knowledge as a pattern of interconnected nodes and arcs. It is also defined as a graphical representation of knowledge.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The objects under consideration serves as nodes &amp; the relationships with another node give the arcs.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Nodes represent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Entities, Attributes, States or Events Arcs in the network give the relationship between the nodes &amp; Labels on the arc specify what type of relationship actually exists.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15520" y="533520"/>
            <a:ext cx="40658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Perpetua"/>
              </a:rPr>
              <a:t>Semantic Networks</a:t>
            </a:r>
            <a:endParaRPr b="0" lang="en-IN" sz="2800" spc="-1" strike="noStrike"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304920"/>
            <a:ext cx="8686440" cy="655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Example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Is a &amp; instance relations.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grpSp>
        <p:nvGrpSpPr>
          <p:cNvPr id="118" name="Group 2"/>
          <p:cNvGrpSpPr/>
          <p:nvPr/>
        </p:nvGrpSpPr>
        <p:grpSpPr>
          <a:xfrm>
            <a:off x="533520" y="685800"/>
            <a:ext cx="6400440" cy="2514240"/>
            <a:chOff x="533520" y="685800"/>
            <a:chExt cx="6400440" cy="2514240"/>
          </a:xfrm>
        </p:grpSpPr>
        <p:sp>
          <p:nvSpPr>
            <p:cNvPr id="119" name="CustomShape 3"/>
            <p:cNvSpPr/>
            <p:nvPr/>
          </p:nvSpPr>
          <p:spPr>
            <a:xfrm>
              <a:off x="4631040" y="1653480"/>
              <a:ext cx="464040" cy="25920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  <a:spcAft>
                  <a:spcPts val="1001"/>
                </a:spcAft>
              </a:pPr>
              <a:r>
                <a:rPr b="0" lang="en-IN" sz="11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has </a:t>
              </a:r>
              <a:endParaRPr b="0" lang="en-IN" sz="1100" spc="-1" strike="noStrike">
                <a:latin typeface="Arial"/>
              </a:endParaRPr>
            </a:p>
          </p:txBody>
        </p:sp>
        <p:grpSp>
          <p:nvGrpSpPr>
            <p:cNvPr id="120" name="Group 4"/>
            <p:cNvGrpSpPr/>
            <p:nvPr/>
          </p:nvGrpSpPr>
          <p:grpSpPr>
            <a:xfrm>
              <a:off x="533520" y="685800"/>
              <a:ext cx="6400440" cy="2514240"/>
              <a:chOff x="533520" y="685800"/>
              <a:chExt cx="6400440" cy="2514240"/>
            </a:xfrm>
          </p:grpSpPr>
          <p:sp>
            <p:nvSpPr>
              <p:cNvPr id="121" name="CustomShape 5"/>
              <p:cNvSpPr/>
              <p:nvPr/>
            </p:nvSpPr>
            <p:spPr>
              <a:xfrm>
                <a:off x="3767760" y="1368360"/>
                <a:ext cx="464040" cy="25920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1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is a </a:t>
                </a:r>
                <a:endParaRPr b="0" lang="en-IN" sz="1100" spc="-1" strike="noStrike">
                  <a:latin typeface="Arial"/>
                </a:endParaRPr>
              </a:p>
            </p:txBody>
          </p:sp>
          <p:grpSp>
            <p:nvGrpSpPr>
              <p:cNvPr id="122" name="Group 6"/>
              <p:cNvGrpSpPr/>
              <p:nvPr/>
            </p:nvGrpSpPr>
            <p:grpSpPr>
              <a:xfrm>
                <a:off x="533520" y="685800"/>
                <a:ext cx="6400440" cy="2514240"/>
                <a:chOff x="533520" y="685800"/>
                <a:chExt cx="6400440" cy="2514240"/>
              </a:xfrm>
            </p:grpSpPr>
            <p:sp>
              <p:nvSpPr>
                <p:cNvPr id="123" name="CustomShape 7"/>
                <p:cNvSpPr/>
                <p:nvPr/>
              </p:nvSpPr>
              <p:spPr>
                <a:xfrm>
                  <a:off x="533520" y="815040"/>
                  <a:ext cx="1627200" cy="35388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 algn="ctr"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Scooter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24" name="CustomShape 8"/>
                <p:cNvSpPr/>
                <p:nvPr/>
              </p:nvSpPr>
              <p:spPr>
                <a:xfrm>
                  <a:off x="2895480" y="815040"/>
                  <a:ext cx="1627200" cy="35388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 algn="ctr"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Two - wheeler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25" name="CustomShape 9"/>
                <p:cNvSpPr/>
                <p:nvPr/>
              </p:nvSpPr>
              <p:spPr>
                <a:xfrm>
                  <a:off x="5296680" y="815040"/>
                  <a:ext cx="1627200" cy="35388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 algn="ctr"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Motor – bike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26" name="CustomShape 10"/>
                <p:cNvSpPr/>
                <p:nvPr/>
              </p:nvSpPr>
              <p:spPr>
                <a:xfrm>
                  <a:off x="2160720" y="987480"/>
                  <a:ext cx="7344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" name="CustomShape 11"/>
                <p:cNvSpPr/>
                <p:nvPr/>
              </p:nvSpPr>
              <p:spPr>
                <a:xfrm flipH="1">
                  <a:off x="4523040" y="987480"/>
                  <a:ext cx="7732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" name="CustomShape 12"/>
                <p:cNvSpPr/>
                <p:nvPr/>
              </p:nvSpPr>
              <p:spPr>
                <a:xfrm>
                  <a:off x="3686760" y="1169280"/>
                  <a:ext cx="360" cy="6742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" name="CustomShape 13"/>
                <p:cNvSpPr/>
                <p:nvPr/>
              </p:nvSpPr>
              <p:spPr>
                <a:xfrm flipH="1">
                  <a:off x="2141640" y="2013120"/>
                  <a:ext cx="7344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0" name="CustomShape 14"/>
                <p:cNvSpPr/>
                <p:nvPr/>
              </p:nvSpPr>
              <p:spPr>
                <a:xfrm>
                  <a:off x="4553640" y="2022120"/>
                  <a:ext cx="73440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" name="CustomShape 15"/>
                <p:cNvSpPr/>
                <p:nvPr/>
              </p:nvSpPr>
              <p:spPr>
                <a:xfrm>
                  <a:off x="533520" y="1843920"/>
                  <a:ext cx="1627200" cy="35388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 algn="ctr"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Brakes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32" name="CustomShape 16"/>
                <p:cNvSpPr/>
                <p:nvPr/>
              </p:nvSpPr>
              <p:spPr>
                <a:xfrm>
                  <a:off x="2895480" y="1843920"/>
                  <a:ext cx="1627200" cy="35388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 algn="ctr"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Moving – vehicles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33" name="CustomShape 17"/>
                <p:cNvSpPr/>
                <p:nvPr/>
              </p:nvSpPr>
              <p:spPr>
                <a:xfrm>
                  <a:off x="5296680" y="1843920"/>
                  <a:ext cx="1627200" cy="35388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 algn="ctr"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Engine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34" name="CustomShape 18"/>
                <p:cNvSpPr/>
                <p:nvPr/>
              </p:nvSpPr>
              <p:spPr>
                <a:xfrm>
                  <a:off x="533520" y="2846160"/>
                  <a:ext cx="1627200" cy="35388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 algn="ctr"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Electrical system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35" name="CustomShape 19"/>
                <p:cNvSpPr/>
                <p:nvPr/>
              </p:nvSpPr>
              <p:spPr>
                <a:xfrm>
                  <a:off x="5306760" y="2846160"/>
                  <a:ext cx="1627200" cy="35388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 algn="ctr"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Fuel - system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36" name="CustomShape 20"/>
                <p:cNvSpPr/>
                <p:nvPr/>
              </p:nvSpPr>
              <p:spPr>
                <a:xfrm flipH="1">
                  <a:off x="2160720" y="3010320"/>
                  <a:ext cx="11404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" name="CustomShape 21"/>
                <p:cNvSpPr/>
                <p:nvPr/>
              </p:nvSpPr>
              <p:spPr>
                <a:xfrm>
                  <a:off x="4156200" y="3002400"/>
                  <a:ext cx="1140480" cy="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" name="CustomShape 22"/>
                <p:cNvSpPr/>
                <p:nvPr/>
              </p:nvSpPr>
              <p:spPr>
                <a:xfrm>
                  <a:off x="3301920" y="2198160"/>
                  <a:ext cx="360" cy="81144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" name="CustomShape 23"/>
                <p:cNvSpPr/>
                <p:nvPr/>
              </p:nvSpPr>
              <p:spPr>
                <a:xfrm>
                  <a:off x="4147560" y="2198160"/>
                  <a:ext cx="360" cy="81144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" name="CustomShape 24"/>
                <p:cNvSpPr/>
                <p:nvPr/>
              </p:nvSpPr>
              <p:spPr>
                <a:xfrm>
                  <a:off x="2259360" y="685800"/>
                  <a:ext cx="464040" cy="2592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is a 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41" name="CustomShape 25"/>
                <p:cNvSpPr/>
                <p:nvPr/>
              </p:nvSpPr>
              <p:spPr>
                <a:xfrm>
                  <a:off x="4700520" y="685800"/>
                  <a:ext cx="464040" cy="2592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is a 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42" name="CustomShape 26"/>
                <p:cNvSpPr/>
                <p:nvPr/>
              </p:nvSpPr>
              <p:spPr>
                <a:xfrm>
                  <a:off x="2309760" y="1688040"/>
                  <a:ext cx="464040" cy="2592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has 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43" name="CustomShape 27"/>
                <p:cNvSpPr/>
                <p:nvPr/>
              </p:nvSpPr>
              <p:spPr>
                <a:xfrm>
                  <a:off x="2626920" y="2525760"/>
                  <a:ext cx="464040" cy="2592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has 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  <p:sp>
              <p:nvSpPr>
                <p:cNvPr id="144" name="CustomShape 28"/>
                <p:cNvSpPr/>
                <p:nvPr/>
              </p:nvSpPr>
              <p:spPr>
                <a:xfrm>
                  <a:off x="4236120" y="2525400"/>
                  <a:ext cx="464040" cy="259200"/>
                </a:xfrm>
                <a:prstGeom prst="rect">
                  <a:avLst/>
                </a:prstGeom>
                <a:solidFill>
                  <a:srgbClr val="ffffff"/>
                </a:solidFill>
                <a:ln w="936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/>
                <a:p>
                  <a:pPr>
                    <a:lnSpc>
                      <a:spcPct val="100000"/>
                    </a:lnSpc>
                    <a:spcAft>
                      <a:spcPts val="1001"/>
                    </a:spcAft>
                  </a:pPr>
                  <a:r>
                    <a:rPr b="0" lang="en-IN" sz="1100" spc="-1" strike="noStrike">
                      <a:solidFill>
                        <a:srgbClr val="000000"/>
                      </a:solidFill>
                      <a:latin typeface="Calibri"/>
                      <a:ea typeface="Arial"/>
                    </a:rPr>
                    <a:t>has </a:t>
                  </a:r>
                  <a:endParaRPr b="0" lang="en-IN" sz="110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145" name="Group 29"/>
          <p:cNvGrpSpPr/>
          <p:nvPr/>
        </p:nvGrpSpPr>
        <p:grpSpPr>
          <a:xfrm>
            <a:off x="914400" y="4114800"/>
            <a:ext cx="7162560" cy="2285640"/>
            <a:chOff x="914400" y="4114800"/>
            <a:chExt cx="7162560" cy="2285640"/>
          </a:xfrm>
        </p:grpSpPr>
        <p:sp>
          <p:nvSpPr>
            <p:cNvPr id="146" name="CustomShape 30"/>
            <p:cNvSpPr/>
            <p:nvPr/>
          </p:nvSpPr>
          <p:spPr>
            <a:xfrm>
              <a:off x="4758840" y="4754880"/>
              <a:ext cx="1059480" cy="39060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lnSpc>
                  <a:spcPct val="100000"/>
                </a:lnSpc>
                <a:spcAft>
                  <a:spcPts val="1001"/>
                </a:spcAft>
              </a:pPr>
              <a:r>
                <a:rPr b="0" lang="en-IN" sz="900" spc="-1" strike="noStrike">
                  <a:solidFill>
                    <a:srgbClr val="000000"/>
                  </a:solidFill>
                  <a:latin typeface="Calibri"/>
                  <a:ea typeface="Arial"/>
                </a:rPr>
                <a:t>Has part</a:t>
              </a:r>
              <a:endParaRPr b="0" lang="en-IN" sz="900" spc="-1" strike="noStrike">
                <a:latin typeface="Arial"/>
              </a:endParaRPr>
            </a:p>
          </p:txBody>
        </p:sp>
        <p:grpSp>
          <p:nvGrpSpPr>
            <p:cNvPr id="147" name="Group 31"/>
            <p:cNvGrpSpPr/>
            <p:nvPr/>
          </p:nvGrpSpPr>
          <p:grpSpPr>
            <a:xfrm>
              <a:off x="914400" y="4114800"/>
              <a:ext cx="7162560" cy="2285640"/>
              <a:chOff x="914400" y="4114800"/>
              <a:chExt cx="7162560" cy="2285640"/>
            </a:xfrm>
          </p:grpSpPr>
          <p:sp>
            <p:nvSpPr>
              <p:cNvPr id="148" name="CustomShape 32"/>
              <p:cNvSpPr/>
              <p:nvPr/>
            </p:nvSpPr>
            <p:spPr>
              <a:xfrm>
                <a:off x="2034360" y="5464800"/>
                <a:ext cx="1440000" cy="39060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9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Uniform color</a:t>
                </a:r>
                <a:endParaRPr b="0" lang="en-IN" sz="900" spc="-1" strike="noStrike">
                  <a:latin typeface="Arial"/>
                </a:endParaRPr>
              </a:p>
            </p:txBody>
          </p:sp>
          <p:sp>
            <p:nvSpPr>
              <p:cNvPr id="149" name="CustomShape 33"/>
              <p:cNvSpPr/>
              <p:nvPr/>
            </p:nvSpPr>
            <p:spPr>
              <a:xfrm>
                <a:off x="4974480" y="6009840"/>
                <a:ext cx="769320" cy="39060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1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team</a:t>
                </a:r>
                <a:endParaRPr b="0" lang="en-IN" sz="1100" spc="-1" strike="noStrike">
                  <a:latin typeface="Arial"/>
                </a:endParaRPr>
              </a:p>
            </p:txBody>
          </p:sp>
          <p:sp>
            <p:nvSpPr>
              <p:cNvPr id="150" name="CustomShape 34"/>
              <p:cNvSpPr/>
              <p:nvPr/>
            </p:nvSpPr>
            <p:spPr>
              <a:xfrm>
                <a:off x="3272400" y="4114800"/>
                <a:ext cx="1586880" cy="389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 algn="ctr"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1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Mammal</a:t>
                </a:r>
                <a:endParaRPr b="0" lang="en-IN" sz="1100" spc="-1" strike="noStrike">
                  <a:latin typeface="Arial"/>
                </a:endParaRPr>
              </a:p>
            </p:txBody>
          </p:sp>
          <p:sp>
            <p:nvSpPr>
              <p:cNvPr id="151" name="CustomShape 35"/>
              <p:cNvSpPr/>
              <p:nvPr/>
            </p:nvSpPr>
            <p:spPr>
              <a:xfrm>
                <a:off x="3272400" y="4896000"/>
                <a:ext cx="1586880" cy="389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 algn="ctr"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1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Person</a:t>
                </a:r>
                <a:endParaRPr b="0" lang="en-IN" sz="1100" spc="-1" strike="noStrike">
                  <a:latin typeface="Arial"/>
                </a:endParaRPr>
              </a:p>
            </p:txBody>
          </p:sp>
          <p:sp>
            <p:nvSpPr>
              <p:cNvPr id="152" name="CustomShape 36"/>
              <p:cNvSpPr/>
              <p:nvPr/>
            </p:nvSpPr>
            <p:spPr>
              <a:xfrm>
                <a:off x="3182400" y="5806800"/>
                <a:ext cx="1892520" cy="389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 algn="ctr"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1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Pee-wee Reese</a:t>
                </a:r>
                <a:endParaRPr b="0" lang="en-IN" sz="1100" spc="-1" strike="noStrike">
                  <a:latin typeface="Arial"/>
                </a:endParaRPr>
              </a:p>
            </p:txBody>
          </p:sp>
          <p:sp>
            <p:nvSpPr>
              <p:cNvPr id="153" name="CustomShape 37"/>
              <p:cNvSpPr/>
              <p:nvPr/>
            </p:nvSpPr>
            <p:spPr>
              <a:xfrm>
                <a:off x="914400" y="5806800"/>
                <a:ext cx="1586880" cy="389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 algn="ctr"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1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Blue</a:t>
                </a:r>
                <a:endParaRPr b="0" lang="en-IN" sz="1100" spc="-1" strike="noStrike">
                  <a:latin typeface="Arial"/>
                </a:endParaRPr>
              </a:p>
            </p:txBody>
          </p:sp>
          <p:sp>
            <p:nvSpPr>
              <p:cNvPr id="154" name="CustomShape 38"/>
              <p:cNvSpPr/>
              <p:nvPr/>
            </p:nvSpPr>
            <p:spPr>
              <a:xfrm>
                <a:off x="5772960" y="5806800"/>
                <a:ext cx="2304000" cy="389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1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Brooklyn Dodgers</a:t>
                </a:r>
                <a:endParaRPr b="0" lang="en-IN" sz="1100" spc="-1" strike="noStrike">
                  <a:latin typeface="Arial"/>
                </a:endParaRPr>
              </a:p>
            </p:txBody>
          </p:sp>
          <p:sp>
            <p:nvSpPr>
              <p:cNvPr id="155" name="CustomShape 39"/>
              <p:cNvSpPr/>
              <p:nvPr/>
            </p:nvSpPr>
            <p:spPr>
              <a:xfrm>
                <a:off x="5723640" y="4896000"/>
                <a:ext cx="1586880" cy="389880"/>
              </a:xfrm>
              <a:prstGeom prst="rect">
                <a:avLst/>
              </a:prstGeom>
              <a:solidFill>
                <a:srgbClr val="ffffff"/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 algn="ctr"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1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Nose</a:t>
                </a:r>
                <a:endParaRPr b="0" lang="en-IN" sz="1100" spc="-1" strike="noStrike">
                  <a:latin typeface="Arial"/>
                </a:endParaRPr>
              </a:p>
            </p:txBody>
          </p:sp>
          <p:sp>
            <p:nvSpPr>
              <p:cNvPr id="156" name="CustomShape 40"/>
              <p:cNvSpPr/>
              <p:nvPr/>
            </p:nvSpPr>
            <p:spPr>
              <a:xfrm flipV="1">
                <a:off x="4104000" y="4113720"/>
                <a:ext cx="720" cy="390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CustomShape 41"/>
              <p:cNvSpPr/>
              <p:nvPr/>
            </p:nvSpPr>
            <p:spPr>
              <a:xfrm>
                <a:off x="5075280" y="5995800"/>
                <a:ext cx="648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CustomShape 42"/>
              <p:cNvSpPr/>
              <p:nvPr/>
            </p:nvSpPr>
            <p:spPr>
              <a:xfrm>
                <a:off x="4908960" y="5097240"/>
                <a:ext cx="8636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CustomShape 43"/>
              <p:cNvSpPr/>
              <p:nvPr/>
            </p:nvSpPr>
            <p:spPr>
              <a:xfrm flipH="1">
                <a:off x="2534040" y="5996880"/>
                <a:ext cx="648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CustomShape 44"/>
              <p:cNvSpPr/>
              <p:nvPr/>
            </p:nvSpPr>
            <p:spPr>
              <a:xfrm flipV="1">
                <a:off x="4132080" y="4765680"/>
                <a:ext cx="720" cy="520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CustomShape 45"/>
              <p:cNvSpPr/>
              <p:nvPr/>
            </p:nvSpPr>
            <p:spPr>
              <a:xfrm>
                <a:off x="4170600" y="4505040"/>
                <a:ext cx="769320" cy="39060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1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is a</a:t>
                </a:r>
                <a:endParaRPr b="0" lang="en-IN" sz="1100" spc="-1" strike="noStrike">
                  <a:latin typeface="Arial"/>
                </a:endParaRPr>
              </a:p>
            </p:txBody>
          </p:sp>
          <p:sp>
            <p:nvSpPr>
              <p:cNvPr id="162" name="CustomShape 46"/>
              <p:cNvSpPr/>
              <p:nvPr/>
            </p:nvSpPr>
            <p:spPr>
              <a:xfrm>
                <a:off x="4245480" y="5391360"/>
                <a:ext cx="1046880" cy="39060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/>
              <a:p>
                <a:pPr>
                  <a:lnSpc>
                    <a:spcPct val="100000"/>
                  </a:lnSpc>
                  <a:spcAft>
                    <a:spcPts val="1001"/>
                  </a:spcAft>
                </a:pPr>
                <a:r>
                  <a:rPr b="0" lang="en-IN" sz="1000" spc="-1" strike="noStrike">
                    <a:solidFill>
                      <a:srgbClr val="000000"/>
                    </a:solidFill>
                    <a:latin typeface="Calibri"/>
                    <a:ea typeface="Arial"/>
                  </a:rPr>
                  <a:t>instance</a:t>
                </a:r>
                <a:endParaRPr b="0" lang="en-IN" sz="1000" spc="-1" strike="noStrike">
                  <a:latin typeface="Arial"/>
                </a:endParaRPr>
              </a:p>
            </p:txBody>
          </p:sp>
        </p:grpSp>
      </p:grp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80880" y="762120"/>
            <a:ext cx="8381520" cy="327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1" lang="en-US" sz="2600" spc="-1" strike="noStrike">
                <a:solidFill>
                  <a:srgbClr val="000000"/>
                </a:solidFill>
                <a:latin typeface="Perpetua"/>
              </a:rPr>
              <a:t>FRAMES 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:- means of representing common sense knowledge. Knowledge is organized into small packets called “Frames”. All frames of a given situation constitute the system.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 </a:t>
            </a: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A frame can be defined as a structure that has slots for various objects &amp; a collection of frames consist of expectation for a given situation.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Frame are used to represent two types of knowledge viz. declarative/factual and procedural, declarative &amp; procedural Frames: -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 marL="274320" indent="-273960">
              <a:lnSpc>
                <a:spcPct val="100000"/>
              </a:lnSpc>
              <a:spcBef>
                <a:spcPts val="581"/>
              </a:spcBef>
              <a:buClr>
                <a:srgbClr val="d34817"/>
              </a:buClr>
              <a:buSzPct val="85000"/>
              <a:buFont typeface="Wingdings 2" charset="2"/>
              <a:buChar char=""/>
            </a:pPr>
            <a:r>
              <a:rPr b="0" lang="en-US" sz="2600" spc="-1" strike="noStrike">
                <a:solidFill>
                  <a:srgbClr val="000000"/>
                </a:solidFill>
                <a:latin typeface="Perpetua"/>
              </a:rPr>
              <a:t>A frame that merely contains description about objects is call a declarative type/factual situational frame. </a:t>
            </a: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581"/>
              </a:spcBef>
            </a:pPr>
            <a:endParaRPr b="0" lang="en-US" sz="2600" spc="-1" strike="noStrike">
              <a:solidFill>
                <a:srgbClr val="000000"/>
              </a:solidFill>
              <a:latin typeface="Perpetua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79680" y="152280"/>
            <a:ext cx="18208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Perpetua"/>
              </a:rPr>
              <a:t>FRAMES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165" name="Table 3"/>
          <p:cNvGraphicFramePr/>
          <p:nvPr/>
        </p:nvGraphicFramePr>
        <p:xfrm>
          <a:off x="1523880" y="3809880"/>
          <a:ext cx="2742840" cy="2209320"/>
        </p:xfrm>
        <a:graphic>
          <a:graphicData uri="http://schemas.openxmlformats.org/drawingml/2006/table">
            <a:tbl>
              <a:tblPr/>
              <a:tblGrid>
                <a:gridCol w="1871640"/>
                <a:gridCol w="871200"/>
              </a:tblGrid>
              <a:tr h="365400">
                <a:tc gridSpan="2">
                  <a:txBody>
                    <a:bodyPr lIns="68400" rIns="68400" tIns="0" bIns="0" anchor="ctr"/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Name : Computer Centre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57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A/c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Stationary cupboard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7560"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Computer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Dumb terminals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82880">
                <a:tc>
                  <a:txBody>
                    <a:bodyPr lIns="68400" rIns="68400" tIns="0" bIns="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noFill/>
                  </a:tcPr>
                </a:tc>
              </a:tr>
              <a:tr h="182880">
                <a:tc>
                  <a:txBody>
                    <a:bodyPr lIns="68400" rIns="6840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Printer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noFill/>
                  </a:tcPr>
                </a:tc>
              </a:tr>
            </a:tbl>
          </a:graphicData>
        </a:graphic>
      </p:graphicFrame>
      <p:sp>
        <p:nvSpPr>
          <p:cNvPr id="166" name="CustomShape 4"/>
          <p:cNvSpPr/>
          <p:nvPr/>
        </p:nvSpPr>
        <p:spPr>
          <a:xfrm flipH="1">
            <a:off x="4410000" y="4716360"/>
            <a:ext cx="1391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5"/>
          <p:cNvSpPr/>
          <p:nvPr/>
        </p:nvSpPr>
        <p:spPr>
          <a:xfrm flipH="1">
            <a:off x="4494960" y="4114800"/>
            <a:ext cx="123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6"/>
          <p:cNvSpPr/>
          <p:nvPr/>
        </p:nvSpPr>
        <p:spPr>
          <a:xfrm>
            <a:off x="5791320" y="3950280"/>
            <a:ext cx="2666520" cy="82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Name of the frame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	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	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Slots in the frame</a:t>
            </a:r>
            <a:endParaRPr b="0" lang="en-IN" sz="1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254</TotalTime>
  <Application>LibreOffice/6.0.7.3$Linux_X86_64 LibreOffice_project/00m0$Build-3</Application>
  <Words>962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2018-07-14T06:40:16Z</dcterms:created>
  <dc:creator>Prof. Syed Rehan</dc:creator>
  <dc:description/>
  <dc:language>en-IN</dc:language>
  <cp:lastModifiedBy/>
  <dcterms:modified xsi:type="dcterms:W3CDTF">2022-02-16T12:48:29Z</dcterms:modified>
  <cp:revision>23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