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1.png" ContentType="image/png"/>
  <Override PartName="/ppt/media/image10.wmf" ContentType="image/x-wmf"/>
  <Override PartName="/ppt/media/image9.wmf" ContentType="image/x-wmf"/>
  <Override PartName="/ppt/media/image8.png" ContentType="image/png"/>
  <Override PartName="/ppt/media/image7.wmf" ContentType="image/x-wmf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1240" y="694800"/>
            <a:ext cx="6095160" cy="3428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55a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22492DE-CE4D-4D51-BFC3-C781543B560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ML methods fall into two learning types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Unsupervised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Suppose you want to segment your customers into general categories of people with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similar buying patterns.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9F73234-5E91-42DF-A2A5-5C9052012CE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More formally fits data to a function or a function approximation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9FD4F7-1F8C-4A77-B4E7-9F51908C6FAF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More formally fits data to a function or a function approximation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0A13650-620E-4FA9-AEB0-08CF6817A0C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More formally fits data to a function or a function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Adding Roles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1C0E85-A555-4EFA-A4CA-61AA09E4B97D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Add Examples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EF4EDEA-CDE6-42E7-950B-85349ED2A63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Random Forest (tree based) MARS and LASSO internally perform predictor selection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Add Examples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B04810A-7BA3-49BF-B17D-65026C0F377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there is no one single model that will works better than any other a priory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20E782F-2FBF-4FA4-8C31-3473FF8D465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174960"/>
            <a:ext cx="8226360" cy="32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174960"/>
            <a:ext cx="8226360" cy="32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99432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667240"/>
            <a:ext cx="26496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74960"/>
            <a:ext cx="8226360" cy="32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320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66724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94320"/>
            <a:ext cx="401580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667240"/>
            <a:ext cx="8229240" cy="152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4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9" descr=""/>
          <p:cNvPicPr/>
          <p:nvPr/>
        </p:nvPicPr>
        <p:blipFill>
          <a:blip r:embed="rId2"/>
          <a:stretch/>
        </p:blipFill>
        <p:spPr>
          <a:xfrm>
            <a:off x="0" y="4442760"/>
            <a:ext cx="9143640" cy="706680"/>
          </a:xfrm>
          <a:prstGeom prst="rect">
            <a:avLst/>
          </a:prstGeom>
          <a:ln>
            <a:noFill/>
          </a:ln>
        </p:spPr>
      </p:pic>
      <p:pic>
        <p:nvPicPr>
          <p:cNvPr id="1" name="Image 7" descr=""/>
          <p:cNvPicPr/>
          <p:nvPr/>
        </p:nvPicPr>
        <p:blipFill>
          <a:blip r:embed="rId3"/>
          <a:stretch/>
        </p:blipFill>
        <p:spPr>
          <a:xfrm>
            <a:off x="0" y="6157800"/>
            <a:ext cx="9143640" cy="706680"/>
          </a:xfrm>
          <a:prstGeom prst="rect">
            <a:avLst/>
          </a:prstGeom>
          <a:ln>
            <a:noFill/>
          </a:ln>
        </p:spPr>
      </p:pic>
      <p:pic>
        <p:nvPicPr>
          <p:cNvPr id="2" name="Image 2" descr=""/>
          <p:cNvPicPr/>
          <p:nvPr/>
        </p:nvPicPr>
        <p:blipFill>
          <a:blip r:embed="rId4"/>
          <a:stretch/>
        </p:blipFill>
        <p:spPr>
          <a:xfrm>
            <a:off x="3309480" y="1327680"/>
            <a:ext cx="2519640" cy="24944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9" descr=""/>
          <p:cNvPicPr/>
          <p:nvPr/>
        </p:nvPicPr>
        <p:blipFill>
          <a:blip r:embed="rId2"/>
          <a:stretch/>
        </p:blipFill>
        <p:spPr>
          <a:xfrm>
            <a:off x="0" y="4442760"/>
            <a:ext cx="9143640" cy="706680"/>
          </a:xfrm>
          <a:prstGeom prst="rect">
            <a:avLst/>
          </a:prstGeom>
          <a:ln>
            <a:noFill/>
          </a:ln>
        </p:spPr>
      </p:pic>
      <p:pic>
        <p:nvPicPr>
          <p:cNvPr id="42" name="Image 7" descr=""/>
          <p:cNvPicPr/>
          <p:nvPr/>
        </p:nvPicPr>
        <p:blipFill>
          <a:blip r:embed="rId3"/>
          <a:stretch/>
        </p:blipFill>
        <p:spPr>
          <a:xfrm>
            <a:off x="0" y="6157800"/>
            <a:ext cx="9143640" cy="7066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2969280" y="477180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3A4D3E0-B6C3-4425-A976-7ACD45ECC8B4}" type="datetime1">
              <a:rPr b="0" lang="en-IN" sz="1200" spc="-1" strike="noStrike">
                <a:solidFill>
                  <a:srgbClr val="b2b9d0"/>
                </a:solidFill>
                <a:latin typeface="Arial"/>
              </a:rPr>
              <a:t>16/02/2022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518292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b2b9d0"/>
                </a:solidFill>
                <a:latin typeface="Arial"/>
              </a:rPr>
              <a:t>Document reference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185320" y="4767120"/>
            <a:ext cx="50112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564879-8F65-408B-B6B0-86B5A30C1B46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55a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9" descr=""/>
          <p:cNvPicPr/>
          <p:nvPr/>
        </p:nvPicPr>
        <p:blipFill>
          <a:blip r:embed="rId2"/>
          <a:stretch/>
        </p:blipFill>
        <p:spPr>
          <a:xfrm>
            <a:off x="0" y="4442760"/>
            <a:ext cx="9143640" cy="706680"/>
          </a:xfrm>
          <a:prstGeom prst="rect">
            <a:avLst/>
          </a:prstGeom>
          <a:ln>
            <a:noFill/>
          </a:ln>
        </p:spPr>
      </p:pic>
      <p:pic>
        <p:nvPicPr>
          <p:cNvPr id="85" name="Image 7" descr=""/>
          <p:cNvPicPr/>
          <p:nvPr/>
        </p:nvPicPr>
        <p:blipFill>
          <a:blip r:embed="rId3"/>
          <a:stretch/>
        </p:blipFill>
        <p:spPr>
          <a:xfrm>
            <a:off x="0" y="6157800"/>
            <a:ext cx="9143640" cy="70668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74960"/>
            <a:ext cx="8226360" cy="70488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0055a0"/>
                </a:solidFill>
                <a:latin typeface="Arial"/>
              </a:rPr>
              <a:t>Cliquez et modifiez le titre</a:t>
            </a:r>
            <a:endParaRPr b="0" lang="en-US" sz="4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994320"/>
            <a:ext cx="8229240" cy="3202920"/>
          </a:xfrm>
          <a:prstGeom prst="rect">
            <a:avLst/>
          </a:prstGeom>
        </p:spPr>
        <p:txBody>
          <a:bodyPr lIns="90000" rIns="90000" tIns="45000" bIns="45000"/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Cliquez pour modifier les styles du texte du masque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Deuxième niveau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Troisième niveau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3" marL="1385280" indent="-34272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Quatrième niveau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4" marL="1650600" indent="-34272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Cinquième niveau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2969280" y="477180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BA34C25-BE38-48B8-AB6E-319D2719D475}" type="datetime1">
              <a:rPr b="0" lang="en-IN" sz="1200" spc="-1" strike="noStrike">
                <a:solidFill>
                  <a:srgbClr val="b2b9d0"/>
                </a:solidFill>
                <a:latin typeface="Arial"/>
              </a:rPr>
              <a:t>16/02/2022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518292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IN" sz="1200" spc="-1" strike="noStrike">
                <a:solidFill>
                  <a:srgbClr val="b2b9d0"/>
                </a:solidFill>
                <a:latin typeface="Arial"/>
              </a:rPr>
              <a:t>Document reference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8185320" y="4767120"/>
            <a:ext cx="50112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08C803-8AF2-4045-A2F5-FE7513D5F6E7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0055a0"/>
                </a:solidFill>
                <a:latin typeface="Arial"/>
              </a:rPr>
              <a:t>Machine Learning (ML)</a:t>
            </a:r>
            <a:endParaRPr b="0" lang="en-US" sz="4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ML is a branch of artificial intelligence: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Uses computing based systems to make sense out of data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d9dff"/>
                </a:solidFill>
                <a:latin typeface="Arial"/>
              </a:rPr>
              <a:t>Extracting patterns, fitting data to functions, classifying data, etc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ML systems can learn and improve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d9dff"/>
                </a:solidFill>
                <a:latin typeface="Arial"/>
              </a:rPr>
              <a:t>With historical data, time and experience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Bridges theoretical computer science and real noise data.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endParaRPr b="0" lang="en-US" sz="2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28BA802-20A7-476E-9B6E-AAA728A068ED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Supervised and Unsupervised Learning 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Unsupervised Learning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There are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not predefined and known set of outcomes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Look for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hidden patterns and relations </a:t>
            </a: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in the data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A typical example: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Clustering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marL="749880"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811816C-47B5-40B1-BC18-69A1A66E221D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9" name="Picture 7" descr=""/>
          <p:cNvPicPr/>
          <p:nvPr/>
        </p:nvPicPr>
        <p:blipFill>
          <a:blip r:embed="rId1"/>
          <a:stretch/>
        </p:blipFill>
        <p:spPr>
          <a:xfrm>
            <a:off x="2969280" y="2840400"/>
            <a:ext cx="2791800" cy="1356480"/>
          </a:xfrm>
          <a:prstGeom prst="rect">
            <a:avLst/>
          </a:prstGeom>
          <a:ln>
            <a:noFill/>
          </a:ln>
        </p:spPr>
      </p:pic>
      <p:pic>
        <p:nvPicPr>
          <p:cNvPr id="140" name="Picture 10" descr=""/>
          <p:cNvPicPr/>
          <p:nvPr/>
        </p:nvPicPr>
        <p:blipFill>
          <a:blip r:embed="rId2"/>
          <a:stretch/>
        </p:blipFill>
        <p:spPr>
          <a:xfrm>
            <a:off x="5856480" y="2244240"/>
            <a:ext cx="3287160" cy="21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Supervised and Unsupervised Learning 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Supervised Learning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For every example in the data there is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always a predefined outcome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Models the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relations between a set of descriptive features and a target</a:t>
            </a: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 (Fits data to a function)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0055a0"/>
                </a:solidFill>
                <a:latin typeface="Arial"/>
              </a:rPr>
              <a:t>2 groups of problems: 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d9dff"/>
                </a:solidFill>
                <a:latin typeface="Arial"/>
              </a:rPr>
              <a:t>Classification</a:t>
            </a: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d9dff"/>
                </a:solidFill>
                <a:latin typeface="Arial"/>
              </a:rPr>
              <a:t>Regression</a:t>
            </a: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  <a:p>
            <a:pPr marL="749880"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93576FB-5503-41CC-93F4-1346D62EB3F3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Supervised Learning 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Classification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Predicts which class a given sample of data (sample  of descriptive features) is part of (</a:t>
            </a:r>
            <a:r>
              <a:rPr b="1" lang="en-US" sz="2000" spc="-1" strike="noStrike">
                <a:solidFill>
                  <a:srgbClr val="2d9dff"/>
                </a:solidFill>
                <a:latin typeface="Arial"/>
              </a:rPr>
              <a:t>discrete value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). 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marL="36720">
              <a:lnSpc>
                <a:spcPct val="10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Regression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Predicts continuous</a:t>
            </a:r>
            <a:r>
              <a:rPr b="1" lang="en-US" sz="2000" spc="-1" strike="noStrike">
                <a:solidFill>
                  <a:srgbClr val="0055a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2d9dff"/>
                </a:solidFill>
                <a:latin typeface="Arial"/>
              </a:rPr>
              <a:t>values. </a:t>
            </a:r>
            <a:endParaRPr b="0" lang="en-US" sz="2000" spc="-1" strike="noStrike">
              <a:solidFill>
                <a:srgbClr val="0055a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0E8A096-C3D2-4691-AEBA-525482A15B28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47" name="Picture 9" descr=""/>
          <p:cNvPicPr/>
          <p:nvPr/>
        </p:nvPicPr>
        <p:blipFill>
          <a:blip r:embed="rId1"/>
          <a:stretch/>
        </p:blipFill>
        <p:spPr>
          <a:xfrm>
            <a:off x="5909400" y="1914480"/>
            <a:ext cx="3139200" cy="2446560"/>
          </a:xfrm>
          <a:prstGeom prst="rect">
            <a:avLst/>
          </a:prstGeom>
          <a:ln>
            <a:noFill/>
          </a:ln>
        </p:spPr>
      </p:pic>
      <p:pic>
        <p:nvPicPr>
          <p:cNvPr id="148" name="Picture 11" descr=""/>
          <p:cNvPicPr/>
          <p:nvPr/>
        </p:nvPicPr>
        <p:blipFill>
          <a:blip r:embed="rId2"/>
          <a:stretch/>
        </p:blipFill>
        <p:spPr>
          <a:xfrm>
            <a:off x="2630520" y="1977840"/>
            <a:ext cx="2827440" cy="115272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4985640" y="1977840"/>
            <a:ext cx="394200" cy="11527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2630520" y="1977840"/>
            <a:ext cx="2313000" cy="115272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round/>
          </a:ln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Machine Learning as a Process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grpSp>
        <p:nvGrpSpPr>
          <p:cNvPr id="152" name="Group 2"/>
          <p:cNvGrpSpPr/>
          <p:nvPr/>
        </p:nvGrpSpPr>
        <p:grpSpPr>
          <a:xfrm>
            <a:off x="2639520" y="995040"/>
            <a:ext cx="3886560" cy="3200760"/>
            <a:chOff x="2639520" y="995040"/>
            <a:chExt cx="3886560" cy="3200760"/>
          </a:xfrm>
        </p:grpSpPr>
        <p:sp>
          <p:nvSpPr>
            <p:cNvPr id="153" name="CustomShape 3"/>
            <p:cNvSpPr/>
            <p:nvPr/>
          </p:nvSpPr>
          <p:spPr>
            <a:xfrm>
              <a:off x="4045680" y="995040"/>
              <a:ext cx="1052280" cy="5259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  <p:txBody>
            <a:bodyPr lIns="65160" rIns="49680" tIns="65160" bIns="65160" anchor="ctr"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b="0" lang="en-IN" sz="1300" spc="-1" strike="noStrike">
                  <a:solidFill>
                    <a:srgbClr val="ffffff"/>
                  </a:solidFill>
                  <a:latin typeface="Arial"/>
                </a:rPr>
                <a:t>Define Objectives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154" name="CustomShape 4"/>
            <p:cNvSpPr/>
            <p:nvPr/>
          </p:nvSpPr>
          <p:spPr>
            <a:xfrm rot="2393400">
              <a:off x="5098320" y="1661400"/>
              <a:ext cx="547920" cy="183960"/>
            </a:xfrm>
            <a:prstGeom prst="left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tint val="60000"/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5473800" y="2189160"/>
              <a:ext cx="1052280" cy="5259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  <p:txBody>
            <a:bodyPr lIns="65160" rIns="49680" tIns="65160" bIns="65160" anchor="ctr"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b="0" lang="en-IN" sz="1300" spc="-1" strike="noStrike">
                  <a:solidFill>
                    <a:srgbClr val="ffffff"/>
                  </a:solidFill>
                  <a:latin typeface="Arial"/>
                </a:rPr>
                <a:t>Data Preparation 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156" name="CustomShape 6"/>
            <p:cNvSpPr/>
            <p:nvPr/>
          </p:nvSpPr>
          <p:spPr>
            <a:xfrm rot="6641400">
              <a:off x="5446800" y="3100680"/>
              <a:ext cx="547920" cy="183960"/>
            </a:xfrm>
            <a:prstGeom prst="left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tint val="60000"/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57" name="CustomShape 7"/>
            <p:cNvSpPr/>
            <p:nvPr/>
          </p:nvSpPr>
          <p:spPr>
            <a:xfrm>
              <a:off x="4914720" y="3669840"/>
              <a:ext cx="1052280" cy="5259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  <p:txBody>
            <a:bodyPr lIns="65160" rIns="49680" tIns="65160" bIns="65160" anchor="ctr"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b="0" lang="en-IN" sz="1300" spc="-1" strike="noStrike">
                  <a:solidFill>
                    <a:srgbClr val="ffffff"/>
                  </a:solidFill>
                  <a:latin typeface="Arial"/>
                </a:rPr>
                <a:t>Model Building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158" name="CustomShape 8"/>
            <p:cNvSpPr/>
            <p:nvPr/>
          </p:nvSpPr>
          <p:spPr>
            <a:xfrm rot="10800000">
              <a:off x="4298400" y="3841200"/>
              <a:ext cx="547920" cy="183960"/>
            </a:xfrm>
            <a:prstGeom prst="left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tint val="60000"/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59" name="CustomShape 9"/>
            <p:cNvSpPr/>
            <p:nvPr/>
          </p:nvSpPr>
          <p:spPr>
            <a:xfrm>
              <a:off x="3176640" y="3669840"/>
              <a:ext cx="1052280" cy="5259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  <p:txBody>
            <a:bodyPr lIns="65160" rIns="49680" tIns="65160" bIns="65160" anchor="ctr"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b="0" lang="en-IN" sz="1300" spc="-1" strike="noStrike">
                  <a:solidFill>
                    <a:srgbClr val="ffffff"/>
                  </a:solidFill>
                  <a:latin typeface="Arial"/>
                </a:rPr>
                <a:t>Model Evaluation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160" name="CustomShape 10"/>
            <p:cNvSpPr/>
            <p:nvPr/>
          </p:nvSpPr>
          <p:spPr>
            <a:xfrm rot="15120000">
              <a:off x="3160080" y="3014640"/>
              <a:ext cx="547920" cy="183960"/>
            </a:xfrm>
            <a:prstGeom prst="left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tint val="60000"/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61" name="CustomShape 11"/>
            <p:cNvSpPr/>
            <p:nvPr/>
          </p:nvSpPr>
          <p:spPr>
            <a:xfrm>
              <a:off x="2639520" y="2016720"/>
              <a:ext cx="1052280" cy="52596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dk2"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  <p:txBody>
            <a:bodyPr lIns="65160" rIns="49680" tIns="65160" bIns="65160" anchor="ctr"/>
            <a:p>
              <a:pPr algn="ctr">
                <a:lnSpc>
                  <a:spcPct val="90000"/>
                </a:lnSpc>
                <a:spcAft>
                  <a:spcPts val="456"/>
                </a:spcAft>
              </a:pPr>
              <a:r>
                <a:rPr b="0" lang="en-IN" sz="1300" spc="-1" strike="noStrike">
                  <a:solidFill>
                    <a:srgbClr val="ffffff"/>
                  </a:solidFill>
                  <a:latin typeface="Arial"/>
                </a:rPr>
                <a:t>Model Deployment</a:t>
              </a:r>
              <a:endParaRPr b="0" lang="en-IN" sz="1300" spc="-1" strike="noStrike">
                <a:latin typeface="Arial"/>
              </a:endParaRPr>
            </a:p>
          </p:txBody>
        </p:sp>
        <p:sp>
          <p:nvSpPr>
            <p:cNvPr id="162" name="CustomShape 12"/>
            <p:cNvSpPr/>
            <p:nvPr/>
          </p:nvSpPr>
          <p:spPr>
            <a:xfrm rot="19440000">
              <a:off x="3352320" y="1628640"/>
              <a:ext cx="547920" cy="183960"/>
            </a:xfrm>
            <a:prstGeom prst="left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73000"/>
                    <a:satMod val="150000"/>
                  </a:schemeClr>
                </a:gs>
                <a:gs pos="25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80000"/>
                    <a:satMod val="105000"/>
                  </a:schemeClr>
                </a:gs>
                <a:gs pos="38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6000"/>
                    <a:shade val="59000"/>
                    <a:satMod val="120000"/>
                  </a:schemeClr>
                </a:gs>
                <a:gs pos="55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7000"/>
                    <a:satMod val="120000"/>
                  </a:schemeClr>
                </a:gs>
                <a:gs pos="80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56000"/>
                    <a:satMod val="145000"/>
                  </a:schemeClr>
                </a:gs>
                <a:gs pos="88000">
                  <a:schemeClr val="dk2">
                    <a:tint val="60000"/>
                    <a:hueOff val="0"/>
                    <a:satOff val="0"/>
                    <a:lumOff val="0"/>
                    <a:alphaOff val="0"/>
                    <a:shade val="63000"/>
                    <a:satMod val="160000"/>
                  </a:schemeClr>
                </a:gs>
                <a:gs pos="100000">
                  <a:schemeClr val="dk2">
                    <a:tint val="60000"/>
                    <a:hueOff val="0"/>
                    <a:satOff val="0"/>
                    <a:lumOff val="0"/>
                    <a:alphaOff val="0"/>
                    <a:tint val="99555"/>
                    <a:satMod val="155000"/>
                  </a:schemeClr>
                </a:gs>
              </a:gsLst>
              <a:lin ang="5400000"/>
            </a:gradFill>
            <a:ln>
              <a:noFill/>
            </a:ln>
            <a:effectLst>
              <a:glow rad="70000">
                <a:schemeClr val="dk2">
                  <a:tint val="60000"/>
                  <a:hueOff val="0"/>
                  <a:satOff val="0"/>
                  <a:lumOff val="0"/>
                  <a:alphaOff val="0"/>
                  <a:tint val="30000"/>
                  <a:shade val="95000"/>
                  <a:satMod val="300000"/>
                  <a:alpha val="50000"/>
                </a:schemeClr>
              </a:glow>
            </a:effectLst>
          </p:spPr>
          <p:style>
            <a:lnRef idx="0"/>
            <a:fillRef idx="0"/>
            <a:effectRef idx="2"/>
            <a:fontRef idx="minor"/>
          </p:style>
        </p:sp>
      </p:grpSp>
      <p:grpSp>
        <p:nvGrpSpPr>
          <p:cNvPr id="163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4" name="TextShape 14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1A93F2-CC4E-4DF0-B01D-3B816B1B1078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5313240" y="897840"/>
            <a:ext cx="3680280" cy="587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Define measurable and quantifiable goals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Use this stage to learn about the problem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66" name="CustomShape 16"/>
          <p:cNvSpPr/>
          <p:nvPr/>
        </p:nvSpPr>
        <p:spPr>
          <a:xfrm>
            <a:off x="7037640" y="1753560"/>
            <a:ext cx="1489320" cy="967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Normalization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Transformation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Missing Values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Outliers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6406920" y="2879280"/>
            <a:ext cx="2045880" cy="138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  Data Splitting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55a0"/>
              </a:buClr>
              <a:buFont typeface="StarSymbol"/>
              <a:buChar char="-"/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Features Engineering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55a0"/>
              </a:buClr>
              <a:buFont typeface="StarSymbol"/>
              <a:buChar char="-"/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Estimating Performance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55a0"/>
              </a:buClr>
              <a:buFont typeface="StarSymbol"/>
              <a:buChar char="-"/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Evaluation and Model Selection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233280" y="2905200"/>
            <a:ext cx="2536560" cy="11746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171360" indent="-171000">
              <a:lnSpc>
                <a:spcPct val="100000"/>
              </a:lnSpc>
              <a:buClr>
                <a:srgbClr val="0055a0"/>
              </a:buClr>
              <a:buFont typeface="StarSymbol"/>
              <a:buChar char="-"/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Study models accuracy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    </a:t>
            </a: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- Work better than the naïve 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       </a:t>
            </a: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approach or previous system</a:t>
            </a:r>
            <a:endParaRPr b="0" lang="en-IN" sz="12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55a0"/>
              </a:buClr>
              <a:buFont typeface="StarSymbol"/>
              <a:buChar char="-"/>
            </a:pPr>
            <a:r>
              <a:rPr b="0" lang="en-IN" sz="1200" spc="-1" strike="noStrike">
                <a:solidFill>
                  <a:srgbClr val="0055a0"/>
                </a:solidFill>
                <a:latin typeface="Arial"/>
              </a:rPr>
              <a:t>Do the results make sense in the context of the problem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4600" spc="-1" strike="noStrike">
                <a:solidFill>
                  <a:srgbClr val="0055a0"/>
                </a:solidFill>
                <a:latin typeface="Arial"/>
              </a:rPr>
              <a:t>ML as a Process: Data Preparation</a:t>
            </a:r>
            <a:endParaRPr b="0" lang="en-US" sz="4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7C81FD7-C041-4A71-9926-10A4B68F43CB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0055a0"/>
                </a:solidFill>
                <a:latin typeface="Arial"/>
              </a:rPr>
              <a:t>Needed for </a:t>
            </a:r>
            <a:r>
              <a:rPr b="0" lang="en-IN" sz="2000" spc="-1" strike="noStrike">
                <a:solidFill>
                  <a:srgbClr val="2d9dff"/>
                </a:solidFill>
                <a:latin typeface="Arial"/>
              </a:rPr>
              <a:t>several reasons</a:t>
            </a:r>
            <a:endParaRPr b="0" lang="en-IN" sz="2000" spc="-1" strike="noStrike"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IN" sz="1800" spc="-1" strike="noStrike">
                <a:solidFill>
                  <a:srgbClr val="0055a0"/>
                </a:solidFill>
                <a:latin typeface="Arial"/>
              </a:rPr>
              <a:t>Some Models have strict </a:t>
            </a:r>
            <a:r>
              <a:rPr b="0" lang="en-IN" sz="1800" spc="-1" strike="noStrike">
                <a:solidFill>
                  <a:srgbClr val="2d9dff"/>
                </a:solidFill>
                <a:latin typeface="Arial"/>
              </a:rPr>
              <a:t>data requirements</a:t>
            </a:r>
            <a:endParaRPr b="0" lang="en-IN" sz="1800" spc="-1" strike="noStrike"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320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IN" sz="1600" spc="-1" strike="noStrike">
                <a:solidFill>
                  <a:srgbClr val="2d9dff"/>
                </a:solidFill>
                <a:latin typeface="Arial"/>
              </a:rPr>
              <a:t>Scale of the data, data point intervals, etc</a:t>
            </a:r>
            <a:endParaRPr b="0" lang="en-IN" sz="1600" spc="-1" strike="noStrike"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IN" sz="1800" spc="-1" strike="noStrike">
                <a:solidFill>
                  <a:srgbClr val="0055a0"/>
                </a:solidFill>
                <a:latin typeface="Arial"/>
              </a:rPr>
              <a:t>Some characteristics of the data may </a:t>
            </a:r>
            <a:r>
              <a:rPr b="0" lang="en-IN" sz="1800" spc="-1" strike="noStrike">
                <a:solidFill>
                  <a:srgbClr val="2d9dff"/>
                </a:solidFill>
                <a:latin typeface="Arial"/>
              </a:rPr>
              <a:t>impact dramatically on the model performance</a:t>
            </a:r>
            <a:endParaRPr b="0" lang="en-IN" sz="1800" spc="-1" strike="noStrike"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400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IN" sz="2000" spc="-1" strike="noStrike">
                <a:solidFill>
                  <a:srgbClr val="004078"/>
                </a:solidFill>
                <a:latin typeface="Arial"/>
              </a:rPr>
              <a:t>Time on data preparation </a:t>
            </a:r>
            <a:r>
              <a:rPr b="0" lang="en-IN" sz="2000" spc="-1" strike="noStrike">
                <a:solidFill>
                  <a:srgbClr val="2d9dff"/>
                </a:solidFill>
                <a:latin typeface="Arial"/>
              </a:rPr>
              <a:t>should not be underestimated</a:t>
            </a:r>
            <a:endParaRPr b="0" lang="en-IN" sz="2000" spc="-1" strike="noStrike">
              <a:latin typeface="Arial"/>
            </a:endParaRPr>
          </a:p>
          <a:p>
            <a:pPr marL="448200">
              <a:lnSpc>
                <a:spcPct val="100000"/>
              </a:lnSpc>
              <a:spcBef>
                <a:spcPts val="400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000" spc="-1" strike="noStrike">
              <a:latin typeface="Arial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1896480" y="3101400"/>
            <a:ext cx="5342760" cy="1199160"/>
            <a:chOff x="1896480" y="3101400"/>
            <a:chExt cx="5342760" cy="1199160"/>
          </a:xfrm>
        </p:grpSpPr>
        <p:sp>
          <p:nvSpPr>
            <p:cNvPr id="173" name="CustomShape 5"/>
            <p:cNvSpPr/>
            <p:nvPr/>
          </p:nvSpPr>
          <p:spPr>
            <a:xfrm>
              <a:off x="2239560" y="3101400"/>
              <a:ext cx="1371960" cy="119916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7640" rIns="9000" tIns="4320" bIns="4320" anchor="ctr"/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Missing Values</a:t>
              </a:r>
              <a:endParaRPr b="0" lang="en-IN" sz="7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Error Values</a:t>
              </a:r>
              <a:endParaRPr b="0" lang="en-IN" sz="7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Different Scales</a:t>
              </a:r>
              <a:endParaRPr b="0" lang="en-IN" sz="7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Dimensionality</a:t>
              </a:r>
              <a:endParaRPr b="0" lang="en-IN" sz="7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Types Problems</a:t>
              </a:r>
              <a:endParaRPr b="0" lang="en-IN" sz="7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05"/>
                </a:spcAft>
                <a:buClr>
                  <a:srgbClr val="0055a0"/>
                </a:buClr>
                <a:buFont typeface="Symbol" charset="2"/>
                <a:buChar char=""/>
              </a:pPr>
              <a:r>
                <a:rPr b="0" lang="en-IN" sz="700" spc="-1" strike="noStrike">
                  <a:solidFill>
                    <a:srgbClr val="0055a0"/>
                  </a:solidFill>
                  <a:latin typeface="Arial"/>
                </a:rPr>
                <a:t>Many others</a:t>
              </a:r>
              <a:endParaRPr b="0" lang="en-IN" sz="700" spc="-1" strike="noStrike">
                <a:latin typeface="Arial"/>
              </a:endParaRPr>
            </a:p>
          </p:txBody>
        </p:sp>
        <p:sp>
          <p:nvSpPr>
            <p:cNvPr id="174" name="CustomShape 6"/>
            <p:cNvSpPr/>
            <p:nvPr/>
          </p:nvSpPr>
          <p:spPr>
            <a:xfrm>
              <a:off x="1896480" y="3358080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IN" sz="1200" spc="-1" strike="noStrike">
                  <a:solidFill>
                    <a:srgbClr val="2d9dff"/>
                  </a:solidFill>
                  <a:latin typeface="Arial"/>
                </a:rPr>
                <a:t>Raw Data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75" name="CustomShape 7"/>
            <p:cNvSpPr/>
            <p:nvPr/>
          </p:nvSpPr>
          <p:spPr>
            <a:xfrm>
              <a:off x="4053240" y="3101400"/>
              <a:ext cx="1371960" cy="119916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20160" rIns="10080" tIns="5040" bIns="5040" anchor="ctr"/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Scaling</a:t>
              </a:r>
              <a:endParaRPr b="0" lang="en-IN" sz="8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Centering</a:t>
              </a:r>
              <a:endParaRPr b="0" lang="en-IN" sz="8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Skewness</a:t>
              </a:r>
              <a:endParaRPr b="0" lang="en-IN" sz="8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Outliers</a:t>
              </a:r>
              <a:endParaRPr b="0" lang="en-IN" sz="8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Missing Values</a:t>
              </a:r>
              <a:endParaRPr b="0" lang="en-IN" sz="800" spc="-1" strike="noStrike">
                <a:latin typeface="Arial"/>
              </a:endParaRPr>
            </a:p>
            <a:p>
              <a:pPr lvl="1" marL="57240" indent="-56880">
                <a:lnSpc>
                  <a:spcPct val="90000"/>
                </a:lnSpc>
                <a:spcAft>
                  <a:spcPts val="119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IN" sz="800" spc="-1" strike="noStrike">
                  <a:solidFill>
                    <a:srgbClr val="ffffff"/>
                  </a:solidFill>
                  <a:latin typeface="Arial"/>
                </a:rPr>
                <a:t>Errors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76" name="CustomShape 8"/>
            <p:cNvSpPr/>
            <p:nvPr/>
          </p:nvSpPr>
          <p:spPr>
            <a:xfrm>
              <a:off x="3710160" y="3358080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5040" rIns="5040" tIns="5040" bIns="5040" anchor="ctr"/>
            <a:p>
              <a:pPr algn="ctr">
                <a:lnSpc>
                  <a:spcPct val="90000"/>
                </a:lnSpc>
                <a:spcAft>
                  <a:spcPts val="281"/>
                </a:spcAft>
              </a:pPr>
              <a:r>
                <a:rPr b="1" lang="en-IN" sz="800" spc="-1" strike="noStrike">
                  <a:solidFill>
                    <a:srgbClr val="2d9dff"/>
                  </a:solidFill>
                  <a:latin typeface="Arial"/>
                </a:rPr>
                <a:t>Data Transformation</a:t>
              </a:r>
              <a:endParaRPr b="0" lang="en-IN" sz="800" spc="-1" strike="noStrike">
                <a:latin typeface="Arial"/>
              </a:endParaRPr>
            </a:p>
          </p:txBody>
        </p:sp>
        <p:sp>
          <p:nvSpPr>
            <p:cNvPr id="177" name="CustomShape 9"/>
            <p:cNvSpPr/>
            <p:nvPr/>
          </p:nvSpPr>
          <p:spPr>
            <a:xfrm>
              <a:off x="5867280" y="3101400"/>
              <a:ext cx="1371960" cy="119916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28080" rIns="14040" tIns="6840" bIns="6840" anchor="ctr"/>
            <a:p>
              <a:pPr algn="ctr">
                <a:lnSpc>
                  <a:spcPct val="90000"/>
                </a:lnSpc>
                <a:spcAft>
                  <a:spcPts val="386"/>
                </a:spcAft>
              </a:pPr>
              <a:r>
                <a:rPr b="1" lang="en-IN" sz="1100" spc="-1" strike="noStrike">
                  <a:solidFill>
                    <a:srgbClr val="2d9dff"/>
                  </a:solidFill>
                  <a:latin typeface="Arial"/>
                </a:rPr>
                <a:t>Modeling phase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178" name="CustomShape 10"/>
            <p:cNvSpPr/>
            <p:nvPr/>
          </p:nvSpPr>
          <p:spPr>
            <a:xfrm>
              <a:off x="5524200" y="3358080"/>
              <a:ext cx="685800" cy="685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7560" tIns="7560" bIns="7560" anchor="ctr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1" lang="en-IN" sz="1200" spc="-1" strike="noStrike">
                  <a:solidFill>
                    <a:srgbClr val="2d9dff"/>
                  </a:solidFill>
                  <a:latin typeface="Arial"/>
                </a:rPr>
                <a:t>Data Ready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79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ML as a Process: Feature engineering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2E4AFE-5F7C-4FAD-8758-FB00AC6845DE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IN" sz="1800" spc="-1" strike="noStrike">
                <a:solidFill>
                  <a:srgbClr val="2d9dff"/>
                </a:solidFill>
                <a:latin typeface="Arial"/>
              </a:rPr>
              <a:t>Determine the predictors (features) to be used is one of the most critical questions</a:t>
            </a:r>
            <a:endParaRPr b="0" lang="en-IN" sz="1800" spc="-1" strike="noStrike"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IN" sz="1800" spc="-1" strike="noStrike">
                <a:solidFill>
                  <a:srgbClr val="0055a0"/>
                </a:solidFill>
                <a:latin typeface="Arial"/>
              </a:rPr>
              <a:t>Some times we need to add predictors</a:t>
            </a:r>
            <a:endParaRPr b="0" lang="en-IN" sz="1800" spc="-1" strike="noStrike"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360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IN" sz="1800" spc="-1" strike="noStrike">
                <a:solidFill>
                  <a:srgbClr val="0055a0"/>
                </a:solidFill>
                <a:latin typeface="Arial"/>
              </a:rPr>
              <a:t>Reduce Number:</a:t>
            </a:r>
            <a:endParaRPr b="0" lang="en-IN" sz="1800" spc="-1" strike="noStrike"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281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Fewer predictors </a:t>
            </a:r>
            <a:r>
              <a:rPr b="0" lang="en-IN" sz="1400" spc="-1" strike="noStrike">
                <a:solidFill>
                  <a:srgbClr val="2d9dff"/>
                </a:solidFill>
                <a:latin typeface="Arial"/>
              </a:rPr>
              <a:t>more interpretable model and less costly</a:t>
            </a:r>
            <a:endParaRPr b="0" lang="en-IN" sz="1400" spc="-1" strike="noStrike"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281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Most of the models are </a:t>
            </a:r>
            <a:r>
              <a:rPr b="0" lang="en-IN" sz="1400" spc="-1" strike="noStrike">
                <a:solidFill>
                  <a:srgbClr val="2d9dff"/>
                </a:solidFill>
                <a:latin typeface="Arial"/>
              </a:rPr>
              <a:t>affected by high dimensionality</a:t>
            </a: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, specially </a:t>
            </a:r>
            <a:r>
              <a:rPr b="0" lang="en-IN" sz="1400" spc="-1" strike="noStrike">
                <a:solidFill>
                  <a:srgbClr val="2d9dff"/>
                </a:solidFill>
                <a:latin typeface="Arial"/>
              </a:rPr>
              <a:t>for non-informative </a:t>
            </a: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predictors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1400" spc="-1" strike="noStrike"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Binning</a:t>
            </a:r>
            <a:r>
              <a:rPr b="0" lang="en-IN" sz="2600" spc="-1" strike="noStrike">
                <a:solidFill>
                  <a:srgbClr val="0055a0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0055a0"/>
                </a:solidFill>
                <a:latin typeface="Arial"/>
              </a:rPr>
              <a:t>predictors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400" spc="-1" strike="noStrike">
              <a:latin typeface="Arial"/>
            </a:endParaRPr>
          </a:p>
        </p:txBody>
      </p:sp>
      <p:grpSp>
        <p:nvGrpSpPr>
          <p:cNvPr id="183" name="Group 4"/>
          <p:cNvGrpSpPr/>
          <p:nvPr/>
        </p:nvGrpSpPr>
        <p:grpSpPr>
          <a:xfrm>
            <a:off x="3195360" y="2782080"/>
            <a:ext cx="4291560" cy="1017000"/>
            <a:chOff x="3195360" y="2782080"/>
            <a:chExt cx="4291560" cy="1017000"/>
          </a:xfrm>
        </p:grpSpPr>
        <p:sp>
          <p:nvSpPr>
            <p:cNvPr id="184" name="CustomShape 5"/>
            <p:cNvSpPr/>
            <p:nvPr/>
          </p:nvSpPr>
          <p:spPr>
            <a:xfrm>
              <a:off x="3195360" y="2793960"/>
              <a:ext cx="1290960" cy="44424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7640" rIns="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IN" sz="1400" spc="-1" strike="noStrike">
                  <a:solidFill>
                    <a:srgbClr val="0055a0"/>
                  </a:solidFill>
                  <a:latin typeface="Arial"/>
                </a:rPr>
                <a:t>Wrappers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5" name="CustomShape 6"/>
            <p:cNvSpPr/>
            <p:nvPr/>
          </p:nvSpPr>
          <p:spPr>
            <a:xfrm>
              <a:off x="4303080" y="2782080"/>
              <a:ext cx="117036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0" tIns="3960" bIns="3960" anchor="ctr"/>
            <a:p>
              <a:pPr algn="ctr">
                <a:lnSpc>
                  <a:spcPct val="90000"/>
                </a:lnSpc>
                <a:spcAft>
                  <a:spcPts val="210"/>
                </a:spcAft>
              </a:pPr>
              <a:r>
                <a:rPr b="0" lang="en-IN" sz="600" spc="-1" strike="noStrike">
                  <a:solidFill>
                    <a:srgbClr val="ffffff"/>
                  </a:solidFill>
                  <a:latin typeface="Arial"/>
                </a:rPr>
                <a:t>Multiple models adding and removing parameter</a:t>
              </a:r>
              <a:endParaRPr b="0" lang="en-IN" sz="600" spc="-1" strike="noStrike">
                <a:latin typeface="Arial"/>
              </a:endParaRPr>
            </a:p>
          </p:txBody>
        </p:sp>
        <p:sp>
          <p:nvSpPr>
            <p:cNvPr id="186" name="CustomShape 7"/>
            <p:cNvSpPr/>
            <p:nvPr/>
          </p:nvSpPr>
          <p:spPr>
            <a:xfrm>
              <a:off x="5310000" y="2782080"/>
              <a:ext cx="117036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0" tIns="3960" bIns="3960" anchor="ctr"/>
            <a:p>
              <a:pPr algn="ctr">
                <a:lnSpc>
                  <a:spcPct val="90000"/>
                </a:lnSpc>
                <a:spcAft>
                  <a:spcPts val="210"/>
                </a:spcAft>
              </a:pPr>
              <a:r>
                <a:rPr b="0" lang="en-IN" sz="600" spc="-1" strike="noStrike">
                  <a:solidFill>
                    <a:srgbClr val="ffffff"/>
                  </a:solidFill>
                  <a:latin typeface="Arial"/>
                </a:rPr>
                <a:t>Algorithms that use models as input and performance as output</a:t>
              </a:r>
              <a:endParaRPr b="0" lang="en-IN" sz="600" spc="-1" strike="noStrike">
                <a:latin typeface="Arial"/>
              </a:endParaRPr>
            </a:p>
          </p:txBody>
        </p:sp>
        <p:sp>
          <p:nvSpPr>
            <p:cNvPr id="187" name="CustomShape 8"/>
            <p:cNvSpPr/>
            <p:nvPr/>
          </p:nvSpPr>
          <p:spPr>
            <a:xfrm>
              <a:off x="6316560" y="2782080"/>
              <a:ext cx="117036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0" tIns="3960" bIns="3960" anchor="ctr"/>
            <a:p>
              <a:pPr algn="ctr">
                <a:lnSpc>
                  <a:spcPct val="90000"/>
                </a:lnSpc>
                <a:spcAft>
                  <a:spcPts val="210"/>
                </a:spcAft>
              </a:pPr>
              <a:r>
                <a:rPr b="0" lang="en-IN" sz="600" spc="-1" strike="noStrike">
                  <a:solidFill>
                    <a:srgbClr val="ffffff"/>
                  </a:solidFill>
                  <a:latin typeface="Arial"/>
                </a:rPr>
                <a:t>Genetics Algorithms</a:t>
              </a:r>
              <a:endParaRPr b="0" lang="en-IN" sz="600" spc="-1" strike="noStrike">
                <a:latin typeface="Arial"/>
              </a:endParaRPr>
            </a:p>
          </p:txBody>
        </p:sp>
        <p:sp>
          <p:nvSpPr>
            <p:cNvPr id="188" name="CustomShape 9"/>
            <p:cNvSpPr/>
            <p:nvPr/>
          </p:nvSpPr>
          <p:spPr>
            <a:xfrm>
              <a:off x="3195360" y="3329280"/>
              <a:ext cx="1205640" cy="4698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7640" rIns="0" tIns="9000" bIns="900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0" lang="en-IN" sz="1400" spc="-1" strike="noStrike">
                  <a:solidFill>
                    <a:srgbClr val="0055a0"/>
                  </a:solidFill>
                  <a:latin typeface="Arial"/>
                </a:rPr>
                <a:t>Filters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89" name="CustomShape 10"/>
            <p:cNvSpPr/>
            <p:nvPr/>
          </p:nvSpPr>
          <p:spPr>
            <a:xfrm>
              <a:off x="4218120" y="3330360"/>
              <a:ext cx="117036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0" tIns="3960" bIns="3960" anchor="ctr"/>
            <a:p>
              <a:pPr algn="ctr">
                <a:lnSpc>
                  <a:spcPct val="90000"/>
                </a:lnSpc>
                <a:spcAft>
                  <a:spcPts val="210"/>
                </a:spcAft>
              </a:pPr>
              <a:r>
                <a:rPr b="0" lang="en-IN" sz="600" spc="-1" strike="noStrike">
                  <a:solidFill>
                    <a:srgbClr val="ffffff"/>
                  </a:solidFill>
                  <a:latin typeface="Arial"/>
                </a:rPr>
                <a:t>Evaluate the relevance of the predictor</a:t>
              </a:r>
              <a:endParaRPr b="0" lang="en-IN" sz="600" spc="-1" strike="noStrike">
                <a:latin typeface="Arial"/>
              </a:endParaRPr>
            </a:p>
          </p:txBody>
        </p:sp>
        <p:sp>
          <p:nvSpPr>
            <p:cNvPr id="190" name="CustomShape 11"/>
            <p:cNvSpPr/>
            <p:nvPr/>
          </p:nvSpPr>
          <p:spPr>
            <a:xfrm>
              <a:off x="5224680" y="3330360"/>
              <a:ext cx="117036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7560" rIns="0" tIns="3960" bIns="3960" anchor="ctr"/>
            <a:p>
              <a:pPr algn="ctr">
                <a:lnSpc>
                  <a:spcPct val="90000"/>
                </a:lnSpc>
                <a:spcAft>
                  <a:spcPts val="210"/>
                </a:spcAft>
              </a:pPr>
              <a:r>
                <a:rPr b="0" lang="en-IN" sz="600" spc="-1" strike="noStrike">
                  <a:solidFill>
                    <a:srgbClr val="ffffff"/>
                  </a:solidFill>
                  <a:latin typeface="Arial"/>
                </a:rPr>
                <a:t>Based normally on correlations</a:t>
              </a:r>
              <a:endParaRPr b="0" lang="en-IN" sz="600" spc="-1" strike="noStrike">
                <a:latin typeface="Arial"/>
              </a:endParaRPr>
            </a:p>
          </p:txBody>
        </p:sp>
      </p:grpSp>
      <p:grpSp>
        <p:nvGrpSpPr>
          <p:cNvPr id="191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74960"/>
            <a:ext cx="8226360" cy="70488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55a0"/>
                </a:solidFill>
                <a:latin typeface="Arial"/>
              </a:rPr>
              <a:t>ML as a Process: Model Building</a:t>
            </a:r>
            <a:endParaRPr b="0" lang="en-US" sz="3600" spc="-1" strike="noStrike">
              <a:solidFill>
                <a:srgbClr val="0055a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185320" y="4767120"/>
            <a:ext cx="50112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70E9604-496C-4C34-BB12-BEB84EC38DDD}" type="slidenum">
              <a:rPr b="0" lang="en-IN" sz="1200" spc="-1" strike="noStrike">
                <a:solidFill>
                  <a:srgbClr val="b2b9d0"/>
                </a:solidFill>
                <a:latin typeface="Arial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720">
              <a:lnSpc>
                <a:spcPct val="100000"/>
              </a:lnSpc>
              <a:spcBef>
                <a:spcPts val="281"/>
              </a:spcBef>
            </a:pPr>
            <a:endParaRPr b="0" lang="en-IN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3000" spc="-1" strike="noStrike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457200" y="994320"/>
            <a:ext cx="8229240" cy="320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Data Splitting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Allocate data to different tasks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model training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2" marL="1092600" indent="-342720">
              <a:lnSpc>
                <a:spcPct val="100000"/>
              </a:lnSpc>
              <a:spcBef>
                <a:spcPts val="479"/>
              </a:spcBef>
              <a:buClr>
                <a:srgbClr val="0055a0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0055a0"/>
                </a:solidFill>
                <a:latin typeface="Arial"/>
              </a:rPr>
              <a:t>performance evaluation</a:t>
            </a:r>
            <a:endParaRPr b="0" lang="en-US" sz="24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Define Training, Validation and Test sets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Feature Selection </a:t>
            </a:r>
            <a:r>
              <a:rPr b="0" lang="en-US" sz="3000" spc="-1" strike="noStrike">
                <a:solidFill>
                  <a:srgbClr val="2d9dff"/>
                </a:solidFill>
                <a:latin typeface="Arial"/>
              </a:rPr>
              <a:t>(Review the decision made previously)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Estimating Performance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Visualization of results </a:t>
            </a: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– discovery interesting areas of the problem space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Statistics and performance measures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marL="493920" indent="-456840">
              <a:lnSpc>
                <a:spcPct val="100000"/>
              </a:lnSpc>
              <a:spcBef>
                <a:spcPts val="601"/>
              </a:spcBef>
              <a:buClr>
                <a:srgbClr val="0055a0"/>
              </a:buClr>
              <a:buSzPct val="80000"/>
              <a:buFont typeface="Arial"/>
              <a:buChar char="•"/>
            </a:pPr>
            <a:r>
              <a:rPr b="0" lang="en-US" sz="3000" spc="-1" strike="noStrike">
                <a:solidFill>
                  <a:srgbClr val="0055a0"/>
                </a:solidFill>
                <a:latin typeface="Arial"/>
              </a:rPr>
              <a:t>Evaluation and Model selection</a:t>
            </a:r>
            <a:endParaRPr b="0" lang="en-US" sz="30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The </a:t>
            </a: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‘no free lunch’ </a:t>
            </a:r>
            <a:r>
              <a:rPr b="0" lang="en-US" sz="2600" spc="-1" strike="noStrike">
                <a:solidFill>
                  <a:srgbClr val="0055a0"/>
                </a:solidFill>
                <a:latin typeface="Arial"/>
              </a:rPr>
              <a:t>theorem no a priory assumptions can be made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lvl="1" marL="905400" indent="-456840">
              <a:lnSpc>
                <a:spcPct val="100000"/>
              </a:lnSpc>
              <a:spcBef>
                <a:spcPts val="519"/>
              </a:spcBef>
              <a:buClr>
                <a:srgbClr val="0055a0"/>
              </a:buClr>
              <a:buSzPct val="90000"/>
              <a:buFont typeface="Arial"/>
              <a:buChar char="•"/>
            </a:pPr>
            <a:r>
              <a:rPr b="0" lang="en-US" sz="2600" spc="-1" strike="noStrike">
                <a:solidFill>
                  <a:srgbClr val="2d9dff"/>
                </a:solidFill>
                <a:latin typeface="Arial"/>
              </a:rPr>
              <a:t>Avoid use of favorite models if NEEDED </a:t>
            </a: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  <a:p>
            <a:pPr marL="749880">
              <a:lnSpc>
                <a:spcPct val="100000"/>
              </a:lnSpc>
              <a:spcBef>
                <a:spcPts val="479"/>
              </a:spcBef>
            </a:pPr>
            <a:endParaRPr b="0" lang="en-US" sz="2600" spc="-1" strike="noStrike">
              <a:solidFill>
                <a:srgbClr val="0055a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52220</TotalTime>
  <Application>LibreOffice/6.0.7.3$Linux_X86_64 LibreOffice_project/00m0$Build-3</Application>
  <Words>602</Words>
  <Paragraphs>136</Paragraphs>
  <Company>cern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2012-11-30T11:04:26Z</dcterms:created>
  <dc:creator>CERN User</dc:creator>
  <dc:description/>
  <dc:language>en-IN</dc:language>
  <cp:lastModifiedBy/>
  <dcterms:modified xsi:type="dcterms:W3CDTF">2022-02-16T14:43:21Z</dcterms:modified>
  <cp:revision>251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cern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