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482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867400" y="4267200"/>
            <a:ext cx="3733800" cy="91440"/>
          </a:xfrm>
          <a:custGeom>
            <a:avLst/>
            <a:gdLst/>
            <a:ahLst/>
            <a:cxnLst/>
            <a:rect l="l" t="t" r="r" b="b"/>
            <a:pathLst>
              <a:path w="3733800" h="91439">
                <a:moveTo>
                  <a:pt x="3733800" y="91439"/>
                </a:moveTo>
                <a:lnTo>
                  <a:pt x="3733800" y="0"/>
                </a:lnTo>
                <a:lnTo>
                  <a:pt x="0" y="0"/>
                </a:lnTo>
                <a:lnTo>
                  <a:pt x="0" y="91440"/>
                </a:lnTo>
                <a:lnTo>
                  <a:pt x="3733800" y="91439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7400" y="4354829"/>
            <a:ext cx="3733800" cy="22707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67400" y="4622291"/>
            <a:ext cx="1965959" cy="4419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5867400" y="4419600"/>
            <a:ext cx="3567429" cy="135890"/>
          </a:xfrm>
          <a:custGeom>
            <a:avLst/>
            <a:gdLst/>
            <a:ahLst/>
            <a:cxnLst/>
            <a:rect l="l" t="t" r="r" b="b"/>
            <a:pathLst>
              <a:path w="3567429" h="135889">
                <a:moveTo>
                  <a:pt x="3063240" y="2286"/>
                </a:moveTo>
                <a:lnTo>
                  <a:pt x="3061716" y="0"/>
                </a:lnTo>
                <a:lnTo>
                  <a:pt x="2286" y="0"/>
                </a:lnTo>
                <a:lnTo>
                  <a:pt x="0" y="2286"/>
                </a:lnTo>
                <a:lnTo>
                  <a:pt x="0" y="4572"/>
                </a:lnTo>
                <a:lnTo>
                  <a:pt x="0" y="25908"/>
                </a:lnTo>
                <a:lnTo>
                  <a:pt x="2286" y="27432"/>
                </a:lnTo>
                <a:lnTo>
                  <a:pt x="3061716" y="27432"/>
                </a:lnTo>
                <a:lnTo>
                  <a:pt x="3063240" y="25908"/>
                </a:lnTo>
                <a:lnTo>
                  <a:pt x="3063240" y="2286"/>
                </a:lnTo>
                <a:close/>
              </a:path>
              <a:path w="3567429" h="135889">
                <a:moveTo>
                  <a:pt x="3566922" y="101346"/>
                </a:moveTo>
                <a:lnTo>
                  <a:pt x="3563874" y="99060"/>
                </a:lnTo>
                <a:lnTo>
                  <a:pt x="1969770" y="99060"/>
                </a:lnTo>
                <a:lnTo>
                  <a:pt x="1966722" y="101346"/>
                </a:lnTo>
                <a:lnTo>
                  <a:pt x="1966722" y="105156"/>
                </a:lnTo>
                <a:lnTo>
                  <a:pt x="1966722" y="132588"/>
                </a:lnTo>
                <a:lnTo>
                  <a:pt x="1969770" y="135636"/>
                </a:lnTo>
                <a:lnTo>
                  <a:pt x="3563874" y="135636"/>
                </a:lnTo>
                <a:lnTo>
                  <a:pt x="3566922" y="132588"/>
                </a:lnTo>
                <a:lnTo>
                  <a:pt x="3566922" y="1013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200" y="4107179"/>
            <a:ext cx="9144000" cy="243840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457200" y="4158995"/>
            <a:ext cx="9144000" cy="189865"/>
          </a:xfrm>
          <a:custGeom>
            <a:avLst/>
            <a:gdLst/>
            <a:ahLst/>
            <a:cxnLst/>
            <a:rect l="l" t="t" r="r" b="b"/>
            <a:pathLst>
              <a:path w="9144000" h="189864">
                <a:moveTo>
                  <a:pt x="9144000" y="0"/>
                </a:moveTo>
                <a:lnTo>
                  <a:pt x="6414516" y="0"/>
                </a:lnTo>
                <a:lnTo>
                  <a:pt x="0" y="0"/>
                </a:lnTo>
                <a:lnTo>
                  <a:pt x="0" y="115062"/>
                </a:lnTo>
                <a:lnTo>
                  <a:pt x="6414516" y="115062"/>
                </a:lnTo>
                <a:lnTo>
                  <a:pt x="6414516" y="189738"/>
                </a:lnTo>
                <a:lnTo>
                  <a:pt x="9144000" y="189738"/>
                </a:lnTo>
                <a:lnTo>
                  <a:pt x="9144000" y="115062"/>
                </a:lnTo>
                <a:lnTo>
                  <a:pt x="914400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57200" y="457200"/>
            <a:ext cx="9144000" cy="3702050"/>
          </a:xfrm>
          <a:custGeom>
            <a:avLst/>
            <a:gdLst/>
            <a:ahLst/>
            <a:cxnLst/>
            <a:rect l="l" t="t" r="r" b="b"/>
            <a:pathLst>
              <a:path w="9144000" h="3702050">
                <a:moveTo>
                  <a:pt x="9144000" y="3701795"/>
                </a:moveTo>
                <a:lnTo>
                  <a:pt x="9144000" y="0"/>
                </a:lnTo>
                <a:lnTo>
                  <a:pt x="0" y="0"/>
                </a:lnTo>
                <a:lnTo>
                  <a:pt x="0" y="3701796"/>
                </a:lnTo>
                <a:lnTo>
                  <a:pt x="9144000" y="3701795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9144000" cy="3702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824483"/>
            <a:ext cx="9144000" cy="8458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7200" y="457200"/>
            <a:ext cx="9144000" cy="311150"/>
          </a:xfrm>
          <a:custGeom>
            <a:avLst/>
            <a:gdLst/>
            <a:ahLst/>
            <a:cxnLst/>
            <a:rect l="l" t="t" r="r" b="b"/>
            <a:pathLst>
              <a:path w="9144000" h="311150">
                <a:moveTo>
                  <a:pt x="9144000" y="310895"/>
                </a:moveTo>
                <a:lnTo>
                  <a:pt x="9144000" y="0"/>
                </a:lnTo>
                <a:lnTo>
                  <a:pt x="0" y="0"/>
                </a:lnTo>
                <a:lnTo>
                  <a:pt x="0" y="310896"/>
                </a:lnTo>
                <a:lnTo>
                  <a:pt x="9144000" y="310895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57200" y="765809"/>
            <a:ext cx="9144000" cy="143510"/>
          </a:xfrm>
          <a:custGeom>
            <a:avLst/>
            <a:gdLst/>
            <a:ahLst/>
            <a:cxnLst/>
            <a:rect l="l" t="t" r="r" b="b"/>
            <a:pathLst>
              <a:path w="9144000" h="143509">
                <a:moveTo>
                  <a:pt x="9144000" y="0"/>
                </a:moveTo>
                <a:lnTo>
                  <a:pt x="0" y="0"/>
                </a:lnTo>
                <a:lnTo>
                  <a:pt x="0" y="91440"/>
                </a:lnTo>
                <a:lnTo>
                  <a:pt x="5410200" y="91440"/>
                </a:lnTo>
                <a:lnTo>
                  <a:pt x="5410200" y="143256"/>
                </a:lnTo>
                <a:lnTo>
                  <a:pt x="9144000" y="143256"/>
                </a:lnTo>
                <a:lnTo>
                  <a:pt x="9144000" y="91440"/>
                </a:lnTo>
                <a:lnTo>
                  <a:pt x="9144000" y="51816"/>
                </a:lnTo>
                <a:lnTo>
                  <a:pt x="914400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1F497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1F497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1F497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7200" y="824483"/>
            <a:ext cx="9144000" cy="8458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7200" y="457200"/>
            <a:ext cx="9144000" cy="311150"/>
          </a:xfrm>
          <a:custGeom>
            <a:avLst/>
            <a:gdLst/>
            <a:ahLst/>
            <a:cxnLst/>
            <a:rect l="l" t="t" r="r" b="b"/>
            <a:pathLst>
              <a:path w="9144000" h="311150">
                <a:moveTo>
                  <a:pt x="9144000" y="310895"/>
                </a:moveTo>
                <a:lnTo>
                  <a:pt x="9144000" y="0"/>
                </a:lnTo>
                <a:lnTo>
                  <a:pt x="0" y="0"/>
                </a:lnTo>
                <a:lnTo>
                  <a:pt x="0" y="310896"/>
                </a:lnTo>
                <a:lnTo>
                  <a:pt x="9144000" y="310895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57200" y="765809"/>
            <a:ext cx="9144000" cy="143510"/>
          </a:xfrm>
          <a:custGeom>
            <a:avLst/>
            <a:gdLst/>
            <a:ahLst/>
            <a:cxnLst/>
            <a:rect l="l" t="t" r="r" b="b"/>
            <a:pathLst>
              <a:path w="9144000" h="143509">
                <a:moveTo>
                  <a:pt x="9144000" y="0"/>
                </a:moveTo>
                <a:lnTo>
                  <a:pt x="0" y="0"/>
                </a:lnTo>
                <a:lnTo>
                  <a:pt x="0" y="91440"/>
                </a:lnTo>
                <a:lnTo>
                  <a:pt x="5410200" y="91440"/>
                </a:lnTo>
                <a:lnTo>
                  <a:pt x="5410200" y="143256"/>
                </a:lnTo>
                <a:lnTo>
                  <a:pt x="9144000" y="143256"/>
                </a:lnTo>
                <a:lnTo>
                  <a:pt x="9144000" y="91440"/>
                </a:lnTo>
                <a:lnTo>
                  <a:pt x="9144000" y="51816"/>
                </a:lnTo>
                <a:lnTo>
                  <a:pt x="914400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3902" y="1800860"/>
            <a:ext cx="8070595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1F497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3630" y="3602990"/>
            <a:ext cx="7984490" cy="3329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1.png"/><Relationship Id="rId7" Type="http://schemas.openxmlformats.org/officeDocument/2006/relationships/image" Target="../media/image3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5" Type="http://schemas.openxmlformats.org/officeDocument/2006/relationships/image" Target="../media/image21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e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jpeg"/><Relationship Id="rId3" Type="http://schemas.openxmlformats.org/officeDocument/2006/relationships/image" Target="../media/image7.png"/><Relationship Id="rId7" Type="http://schemas.openxmlformats.org/officeDocument/2006/relationships/image" Target="../media/image5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jpeg"/><Relationship Id="rId5" Type="http://schemas.openxmlformats.org/officeDocument/2006/relationships/image" Target="../media/image54.jpeg"/><Relationship Id="rId10" Type="http://schemas.openxmlformats.org/officeDocument/2006/relationships/image" Target="../media/image59.jpeg"/><Relationship Id="rId4" Type="http://schemas.openxmlformats.org/officeDocument/2006/relationships/image" Target="../media/image53.png"/><Relationship Id="rId9" Type="http://schemas.openxmlformats.org/officeDocument/2006/relationships/image" Target="../media/image5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3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6150">
              <a:latin typeface="Times New Roman"/>
              <a:cs typeface="Times New Roman"/>
            </a:endParaRPr>
          </a:p>
          <a:p>
            <a:pPr marL="549275">
              <a:lnSpc>
                <a:spcPts val="4430"/>
              </a:lnSpc>
            </a:pPr>
            <a:r>
              <a:rPr spc="-5" dirty="0"/>
              <a:t>Android</a:t>
            </a:r>
            <a:r>
              <a:rPr spc="-254" dirty="0"/>
              <a:t> </a:t>
            </a:r>
            <a:r>
              <a:rPr spc="-5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7910" y="4380229"/>
            <a:ext cx="4685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 smtClean="0">
                <a:solidFill>
                  <a:srgbClr val="1F497C"/>
                </a:solidFill>
                <a:latin typeface="Georgia"/>
                <a:cs typeface="Georgia"/>
              </a:rPr>
              <a:t>JSPM NTC MCA Department</a:t>
            </a:r>
            <a:endParaRPr sz="24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2097" y="4750307"/>
            <a:ext cx="2203372" cy="25648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457200"/>
            <a:ext cx="9144000" cy="6858000"/>
            <a:chOff x="457200" y="45720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67400" y="897636"/>
              <a:ext cx="3733800" cy="17983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865114" y="954785"/>
              <a:ext cx="3566160" cy="128270"/>
            </a:xfrm>
            <a:custGeom>
              <a:avLst/>
              <a:gdLst/>
              <a:ahLst/>
              <a:cxnLst/>
              <a:rect l="l" t="t" r="r" b="b"/>
              <a:pathLst>
                <a:path w="3566159" h="128269">
                  <a:moveTo>
                    <a:pt x="3063240" y="2286"/>
                  </a:moveTo>
                  <a:lnTo>
                    <a:pt x="3060954" y="0"/>
                  </a:lnTo>
                  <a:lnTo>
                    <a:pt x="1524" y="0"/>
                  </a:lnTo>
                  <a:lnTo>
                    <a:pt x="0" y="2286"/>
                  </a:lnTo>
                  <a:lnTo>
                    <a:pt x="0" y="4572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60954" y="27432"/>
                  </a:lnTo>
                  <a:lnTo>
                    <a:pt x="3063240" y="25908"/>
                  </a:lnTo>
                  <a:lnTo>
                    <a:pt x="3063240" y="2286"/>
                  </a:lnTo>
                  <a:close/>
                </a:path>
                <a:path w="3566159" h="128269">
                  <a:moveTo>
                    <a:pt x="3566160" y="94488"/>
                  </a:moveTo>
                  <a:lnTo>
                    <a:pt x="3563874" y="91440"/>
                  </a:lnTo>
                  <a:lnTo>
                    <a:pt x="1969008" y="91440"/>
                  </a:lnTo>
                  <a:lnTo>
                    <a:pt x="1965960" y="94488"/>
                  </a:lnTo>
                  <a:lnTo>
                    <a:pt x="1965960" y="97536"/>
                  </a:lnTo>
                  <a:lnTo>
                    <a:pt x="1965960" y="125730"/>
                  </a:lnTo>
                  <a:lnTo>
                    <a:pt x="1969008" y="128016"/>
                  </a:lnTo>
                  <a:lnTo>
                    <a:pt x="3563874" y="128016"/>
                  </a:lnTo>
                  <a:lnTo>
                    <a:pt x="3566160" y="125730"/>
                  </a:lnTo>
                  <a:lnTo>
                    <a:pt x="3566160" y="944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0690" y="457200"/>
              <a:ext cx="269746" cy="6202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3751" y="835151"/>
              <a:ext cx="7988807" cy="64800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6800" y="838200"/>
              <a:ext cx="7981950" cy="26670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57655" y="829056"/>
              <a:ext cx="8000365" cy="2686050"/>
            </a:xfrm>
            <a:custGeom>
              <a:avLst/>
              <a:gdLst/>
              <a:ahLst/>
              <a:cxnLst/>
              <a:rect l="l" t="t" r="r" b="b"/>
              <a:pathLst>
                <a:path w="8000365" h="2686050">
                  <a:moveTo>
                    <a:pt x="8000238" y="2681478"/>
                  </a:moveTo>
                  <a:lnTo>
                    <a:pt x="8000238" y="4571"/>
                  </a:lnTo>
                  <a:lnTo>
                    <a:pt x="7996428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2681478"/>
                  </a:lnTo>
                  <a:lnTo>
                    <a:pt x="4572" y="2686050"/>
                  </a:lnTo>
                  <a:lnTo>
                    <a:pt x="9144" y="2686050"/>
                  </a:lnTo>
                  <a:lnTo>
                    <a:pt x="9144" y="19050"/>
                  </a:lnTo>
                  <a:lnTo>
                    <a:pt x="19050" y="9144"/>
                  </a:lnTo>
                  <a:lnTo>
                    <a:pt x="19050" y="19050"/>
                  </a:lnTo>
                  <a:lnTo>
                    <a:pt x="7981188" y="19049"/>
                  </a:lnTo>
                  <a:lnTo>
                    <a:pt x="7981188" y="9143"/>
                  </a:lnTo>
                  <a:lnTo>
                    <a:pt x="7991094" y="19049"/>
                  </a:lnTo>
                  <a:lnTo>
                    <a:pt x="7991094" y="2686050"/>
                  </a:lnTo>
                  <a:lnTo>
                    <a:pt x="7996428" y="2686050"/>
                  </a:lnTo>
                  <a:lnTo>
                    <a:pt x="8000238" y="2681478"/>
                  </a:lnTo>
                  <a:close/>
                </a:path>
                <a:path w="8000365" h="2686050">
                  <a:moveTo>
                    <a:pt x="19050" y="19050"/>
                  </a:moveTo>
                  <a:lnTo>
                    <a:pt x="19050" y="9144"/>
                  </a:lnTo>
                  <a:lnTo>
                    <a:pt x="9144" y="19050"/>
                  </a:lnTo>
                  <a:lnTo>
                    <a:pt x="19050" y="19050"/>
                  </a:lnTo>
                  <a:close/>
                </a:path>
                <a:path w="8000365" h="2686050">
                  <a:moveTo>
                    <a:pt x="19050" y="2667000"/>
                  </a:moveTo>
                  <a:lnTo>
                    <a:pt x="19050" y="19050"/>
                  </a:lnTo>
                  <a:lnTo>
                    <a:pt x="9144" y="19050"/>
                  </a:lnTo>
                  <a:lnTo>
                    <a:pt x="9144" y="2667000"/>
                  </a:lnTo>
                  <a:lnTo>
                    <a:pt x="19050" y="2667000"/>
                  </a:lnTo>
                  <a:close/>
                </a:path>
                <a:path w="8000365" h="2686050">
                  <a:moveTo>
                    <a:pt x="7991094" y="2667000"/>
                  </a:moveTo>
                  <a:lnTo>
                    <a:pt x="9144" y="2667000"/>
                  </a:lnTo>
                  <a:lnTo>
                    <a:pt x="19050" y="2676144"/>
                  </a:lnTo>
                  <a:lnTo>
                    <a:pt x="19050" y="2686050"/>
                  </a:lnTo>
                  <a:lnTo>
                    <a:pt x="7981188" y="2686050"/>
                  </a:lnTo>
                  <a:lnTo>
                    <a:pt x="7981188" y="2676144"/>
                  </a:lnTo>
                  <a:lnTo>
                    <a:pt x="7991094" y="2667000"/>
                  </a:lnTo>
                  <a:close/>
                </a:path>
                <a:path w="8000365" h="2686050">
                  <a:moveTo>
                    <a:pt x="19050" y="2686050"/>
                  </a:moveTo>
                  <a:lnTo>
                    <a:pt x="19050" y="2676144"/>
                  </a:lnTo>
                  <a:lnTo>
                    <a:pt x="9144" y="2667000"/>
                  </a:lnTo>
                  <a:lnTo>
                    <a:pt x="9144" y="2686050"/>
                  </a:lnTo>
                  <a:lnTo>
                    <a:pt x="19050" y="2686050"/>
                  </a:lnTo>
                  <a:close/>
                </a:path>
                <a:path w="8000365" h="2686050">
                  <a:moveTo>
                    <a:pt x="7991094" y="19049"/>
                  </a:moveTo>
                  <a:lnTo>
                    <a:pt x="7981188" y="9143"/>
                  </a:lnTo>
                  <a:lnTo>
                    <a:pt x="7981188" y="19049"/>
                  </a:lnTo>
                  <a:lnTo>
                    <a:pt x="7991094" y="19049"/>
                  </a:lnTo>
                  <a:close/>
                </a:path>
                <a:path w="8000365" h="2686050">
                  <a:moveTo>
                    <a:pt x="7991094" y="2667000"/>
                  </a:moveTo>
                  <a:lnTo>
                    <a:pt x="7991094" y="19049"/>
                  </a:lnTo>
                  <a:lnTo>
                    <a:pt x="7981188" y="19049"/>
                  </a:lnTo>
                  <a:lnTo>
                    <a:pt x="7981188" y="2667000"/>
                  </a:lnTo>
                  <a:lnTo>
                    <a:pt x="7991094" y="2667000"/>
                  </a:lnTo>
                  <a:close/>
                </a:path>
                <a:path w="8000365" h="2686050">
                  <a:moveTo>
                    <a:pt x="7991094" y="2686050"/>
                  </a:moveTo>
                  <a:lnTo>
                    <a:pt x="7991094" y="2667000"/>
                  </a:lnTo>
                  <a:lnTo>
                    <a:pt x="7981188" y="2676144"/>
                  </a:lnTo>
                  <a:lnTo>
                    <a:pt x="7981188" y="2686050"/>
                  </a:lnTo>
                  <a:lnTo>
                    <a:pt x="7991094" y="2686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6800" y="3505200"/>
              <a:ext cx="4953000" cy="38100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57655" y="3496055"/>
              <a:ext cx="4972050" cy="3819525"/>
            </a:xfrm>
            <a:custGeom>
              <a:avLst/>
              <a:gdLst/>
              <a:ahLst/>
              <a:cxnLst/>
              <a:rect l="l" t="t" r="r" b="b"/>
              <a:pathLst>
                <a:path w="4972050" h="3819525">
                  <a:moveTo>
                    <a:pt x="4972050" y="3819144"/>
                  </a:moveTo>
                  <a:lnTo>
                    <a:pt x="4972050" y="4572"/>
                  </a:lnTo>
                  <a:lnTo>
                    <a:pt x="4967478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3819144"/>
                  </a:lnTo>
                  <a:lnTo>
                    <a:pt x="9144" y="3819144"/>
                  </a:lnTo>
                  <a:lnTo>
                    <a:pt x="9144" y="19050"/>
                  </a:lnTo>
                  <a:lnTo>
                    <a:pt x="19050" y="9144"/>
                  </a:lnTo>
                  <a:lnTo>
                    <a:pt x="19050" y="19050"/>
                  </a:lnTo>
                  <a:lnTo>
                    <a:pt x="4953000" y="19050"/>
                  </a:lnTo>
                  <a:lnTo>
                    <a:pt x="4953000" y="9144"/>
                  </a:lnTo>
                  <a:lnTo>
                    <a:pt x="4962144" y="19050"/>
                  </a:lnTo>
                  <a:lnTo>
                    <a:pt x="4962144" y="3819144"/>
                  </a:lnTo>
                  <a:lnTo>
                    <a:pt x="4972050" y="3819144"/>
                  </a:lnTo>
                  <a:close/>
                </a:path>
                <a:path w="4972050" h="3819525">
                  <a:moveTo>
                    <a:pt x="19050" y="19050"/>
                  </a:moveTo>
                  <a:lnTo>
                    <a:pt x="19050" y="9144"/>
                  </a:lnTo>
                  <a:lnTo>
                    <a:pt x="9144" y="19050"/>
                  </a:lnTo>
                  <a:lnTo>
                    <a:pt x="19050" y="19050"/>
                  </a:lnTo>
                  <a:close/>
                </a:path>
                <a:path w="4972050" h="3819525">
                  <a:moveTo>
                    <a:pt x="19050" y="3810000"/>
                  </a:moveTo>
                  <a:lnTo>
                    <a:pt x="19050" y="19050"/>
                  </a:lnTo>
                  <a:lnTo>
                    <a:pt x="9144" y="19050"/>
                  </a:lnTo>
                  <a:lnTo>
                    <a:pt x="9144" y="3810000"/>
                  </a:lnTo>
                  <a:lnTo>
                    <a:pt x="19050" y="3810000"/>
                  </a:lnTo>
                  <a:close/>
                </a:path>
                <a:path w="4972050" h="3819525">
                  <a:moveTo>
                    <a:pt x="4962144" y="3810000"/>
                  </a:moveTo>
                  <a:lnTo>
                    <a:pt x="9144" y="3810000"/>
                  </a:lnTo>
                  <a:lnTo>
                    <a:pt x="19050" y="3819144"/>
                  </a:lnTo>
                  <a:lnTo>
                    <a:pt x="4953000" y="3819144"/>
                  </a:lnTo>
                  <a:lnTo>
                    <a:pt x="4962144" y="3810000"/>
                  </a:lnTo>
                  <a:close/>
                </a:path>
                <a:path w="4972050" h="3819525">
                  <a:moveTo>
                    <a:pt x="19050" y="3819144"/>
                  </a:moveTo>
                  <a:lnTo>
                    <a:pt x="9144" y="3810000"/>
                  </a:lnTo>
                  <a:lnTo>
                    <a:pt x="9144" y="3819144"/>
                  </a:lnTo>
                  <a:lnTo>
                    <a:pt x="19050" y="3819144"/>
                  </a:lnTo>
                  <a:close/>
                </a:path>
                <a:path w="4972050" h="3819525">
                  <a:moveTo>
                    <a:pt x="4962144" y="19050"/>
                  </a:moveTo>
                  <a:lnTo>
                    <a:pt x="4953000" y="9144"/>
                  </a:lnTo>
                  <a:lnTo>
                    <a:pt x="4953000" y="19050"/>
                  </a:lnTo>
                  <a:lnTo>
                    <a:pt x="4962144" y="19050"/>
                  </a:lnTo>
                  <a:close/>
                </a:path>
                <a:path w="4972050" h="3819525">
                  <a:moveTo>
                    <a:pt x="4962144" y="3810000"/>
                  </a:moveTo>
                  <a:lnTo>
                    <a:pt x="4962144" y="19050"/>
                  </a:lnTo>
                  <a:lnTo>
                    <a:pt x="4953000" y="19050"/>
                  </a:lnTo>
                  <a:lnTo>
                    <a:pt x="4953000" y="3810000"/>
                  </a:lnTo>
                  <a:lnTo>
                    <a:pt x="4962144" y="3810000"/>
                  </a:lnTo>
                  <a:close/>
                </a:path>
                <a:path w="4972050" h="3819525">
                  <a:moveTo>
                    <a:pt x="4962144" y="3819144"/>
                  </a:moveTo>
                  <a:lnTo>
                    <a:pt x="4962144" y="3810000"/>
                  </a:lnTo>
                  <a:lnTo>
                    <a:pt x="4953000" y="3819144"/>
                  </a:lnTo>
                  <a:lnTo>
                    <a:pt x="4962144" y="3819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19800" y="5181600"/>
              <a:ext cx="3028950" cy="21336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010655" y="5172455"/>
              <a:ext cx="3047365" cy="2143125"/>
            </a:xfrm>
            <a:custGeom>
              <a:avLst/>
              <a:gdLst/>
              <a:ahLst/>
              <a:cxnLst/>
              <a:rect l="l" t="t" r="r" b="b"/>
              <a:pathLst>
                <a:path w="3047365" h="2143125">
                  <a:moveTo>
                    <a:pt x="3047238" y="2142744"/>
                  </a:moveTo>
                  <a:lnTo>
                    <a:pt x="3047238" y="4572"/>
                  </a:lnTo>
                  <a:lnTo>
                    <a:pt x="3043428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2142744"/>
                  </a:lnTo>
                  <a:lnTo>
                    <a:pt x="9144" y="2142744"/>
                  </a:lnTo>
                  <a:lnTo>
                    <a:pt x="9144" y="19050"/>
                  </a:lnTo>
                  <a:lnTo>
                    <a:pt x="19049" y="9144"/>
                  </a:lnTo>
                  <a:lnTo>
                    <a:pt x="19050" y="19050"/>
                  </a:lnTo>
                  <a:lnTo>
                    <a:pt x="3028187" y="19050"/>
                  </a:lnTo>
                  <a:lnTo>
                    <a:pt x="3028187" y="9143"/>
                  </a:lnTo>
                  <a:lnTo>
                    <a:pt x="3038094" y="19050"/>
                  </a:lnTo>
                  <a:lnTo>
                    <a:pt x="3038094" y="2142744"/>
                  </a:lnTo>
                  <a:lnTo>
                    <a:pt x="3047238" y="2142744"/>
                  </a:lnTo>
                  <a:close/>
                </a:path>
                <a:path w="3047365" h="2143125">
                  <a:moveTo>
                    <a:pt x="19049" y="19050"/>
                  </a:moveTo>
                  <a:lnTo>
                    <a:pt x="19049" y="9144"/>
                  </a:lnTo>
                  <a:lnTo>
                    <a:pt x="9144" y="19050"/>
                  </a:lnTo>
                  <a:lnTo>
                    <a:pt x="19049" y="19050"/>
                  </a:lnTo>
                  <a:close/>
                </a:path>
                <a:path w="3047365" h="2143125">
                  <a:moveTo>
                    <a:pt x="19049" y="2133600"/>
                  </a:moveTo>
                  <a:lnTo>
                    <a:pt x="19049" y="19050"/>
                  </a:lnTo>
                  <a:lnTo>
                    <a:pt x="9144" y="19050"/>
                  </a:lnTo>
                  <a:lnTo>
                    <a:pt x="9144" y="2133600"/>
                  </a:lnTo>
                  <a:lnTo>
                    <a:pt x="19049" y="2133600"/>
                  </a:lnTo>
                  <a:close/>
                </a:path>
                <a:path w="3047365" h="2143125">
                  <a:moveTo>
                    <a:pt x="3038094" y="2133600"/>
                  </a:moveTo>
                  <a:lnTo>
                    <a:pt x="9144" y="2133600"/>
                  </a:lnTo>
                  <a:lnTo>
                    <a:pt x="19049" y="2142744"/>
                  </a:lnTo>
                  <a:lnTo>
                    <a:pt x="3028187" y="2142744"/>
                  </a:lnTo>
                  <a:lnTo>
                    <a:pt x="3038094" y="2133600"/>
                  </a:lnTo>
                  <a:close/>
                </a:path>
                <a:path w="3047365" h="2143125">
                  <a:moveTo>
                    <a:pt x="19049" y="2142744"/>
                  </a:moveTo>
                  <a:lnTo>
                    <a:pt x="9144" y="2133600"/>
                  </a:lnTo>
                  <a:lnTo>
                    <a:pt x="9144" y="2142744"/>
                  </a:lnTo>
                  <a:lnTo>
                    <a:pt x="19049" y="2142744"/>
                  </a:lnTo>
                  <a:close/>
                </a:path>
                <a:path w="3047365" h="2143125">
                  <a:moveTo>
                    <a:pt x="3038094" y="19050"/>
                  </a:moveTo>
                  <a:lnTo>
                    <a:pt x="3028187" y="9143"/>
                  </a:lnTo>
                  <a:lnTo>
                    <a:pt x="3028187" y="19050"/>
                  </a:lnTo>
                  <a:lnTo>
                    <a:pt x="3038094" y="19050"/>
                  </a:lnTo>
                  <a:close/>
                </a:path>
                <a:path w="3047365" h="2143125">
                  <a:moveTo>
                    <a:pt x="3038094" y="2133600"/>
                  </a:moveTo>
                  <a:lnTo>
                    <a:pt x="3038094" y="19050"/>
                  </a:lnTo>
                  <a:lnTo>
                    <a:pt x="3028187" y="19050"/>
                  </a:lnTo>
                  <a:lnTo>
                    <a:pt x="3028187" y="2133600"/>
                  </a:lnTo>
                  <a:lnTo>
                    <a:pt x="3038094" y="2133600"/>
                  </a:lnTo>
                  <a:close/>
                </a:path>
                <a:path w="3047365" h="2143125">
                  <a:moveTo>
                    <a:pt x="3038094" y="2142744"/>
                  </a:moveTo>
                  <a:lnTo>
                    <a:pt x="3038094" y="2133600"/>
                  </a:lnTo>
                  <a:lnTo>
                    <a:pt x="3028187" y="2142744"/>
                  </a:lnTo>
                  <a:lnTo>
                    <a:pt x="3038094" y="21427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824483"/>
            <a:ext cx="9144000" cy="845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7200" y="457200"/>
            <a:ext cx="9144000" cy="626110"/>
            <a:chOff x="457200" y="457200"/>
            <a:chExt cx="9144000" cy="626110"/>
          </a:xfrm>
        </p:grpSpPr>
        <p:sp>
          <p:nvSpPr>
            <p:cNvPr id="4" name="object 4"/>
            <p:cNvSpPr/>
            <p:nvPr/>
          </p:nvSpPr>
          <p:spPr>
            <a:xfrm>
              <a:off x="457200" y="457200"/>
              <a:ext cx="9144000" cy="311150"/>
            </a:xfrm>
            <a:custGeom>
              <a:avLst/>
              <a:gdLst/>
              <a:ahLst/>
              <a:cxnLst/>
              <a:rect l="l" t="t" r="r" b="b"/>
              <a:pathLst>
                <a:path w="9144000" h="311150">
                  <a:moveTo>
                    <a:pt x="9144000" y="310895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310896"/>
                  </a:lnTo>
                  <a:lnTo>
                    <a:pt x="9144000" y="310895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765809"/>
              <a:ext cx="9144000" cy="143510"/>
            </a:xfrm>
            <a:custGeom>
              <a:avLst/>
              <a:gdLst/>
              <a:ahLst/>
              <a:cxnLst/>
              <a:rect l="l" t="t" r="r" b="b"/>
              <a:pathLst>
                <a:path w="9144000" h="143509">
                  <a:moveTo>
                    <a:pt x="9144000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5410200" y="91440"/>
                  </a:lnTo>
                  <a:lnTo>
                    <a:pt x="5410200" y="143256"/>
                  </a:lnTo>
                  <a:lnTo>
                    <a:pt x="9144000" y="143256"/>
                  </a:lnTo>
                  <a:lnTo>
                    <a:pt x="9144000" y="91440"/>
                  </a:lnTo>
                  <a:lnTo>
                    <a:pt x="9144000" y="5181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7400" y="897636"/>
              <a:ext cx="3733800" cy="1798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865114" y="954785"/>
              <a:ext cx="3566160" cy="128270"/>
            </a:xfrm>
            <a:custGeom>
              <a:avLst/>
              <a:gdLst/>
              <a:ahLst/>
              <a:cxnLst/>
              <a:rect l="l" t="t" r="r" b="b"/>
              <a:pathLst>
                <a:path w="3566159" h="128269">
                  <a:moveTo>
                    <a:pt x="3063240" y="2286"/>
                  </a:moveTo>
                  <a:lnTo>
                    <a:pt x="3060954" y="0"/>
                  </a:lnTo>
                  <a:lnTo>
                    <a:pt x="1524" y="0"/>
                  </a:lnTo>
                  <a:lnTo>
                    <a:pt x="0" y="2286"/>
                  </a:lnTo>
                  <a:lnTo>
                    <a:pt x="0" y="4572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60954" y="27432"/>
                  </a:lnTo>
                  <a:lnTo>
                    <a:pt x="3063240" y="25908"/>
                  </a:lnTo>
                  <a:lnTo>
                    <a:pt x="3063240" y="2286"/>
                  </a:lnTo>
                  <a:close/>
                </a:path>
                <a:path w="3566159" h="128269">
                  <a:moveTo>
                    <a:pt x="3566160" y="94488"/>
                  </a:moveTo>
                  <a:lnTo>
                    <a:pt x="3563874" y="91440"/>
                  </a:lnTo>
                  <a:lnTo>
                    <a:pt x="1969008" y="91440"/>
                  </a:lnTo>
                  <a:lnTo>
                    <a:pt x="1965960" y="94488"/>
                  </a:lnTo>
                  <a:lnTo>
                    <a:pt x="1965960" y="97536"/>
                  </a:lnTo>
                  <a:lnTo>
                    <a:pt x="1965960" y="125730"/>
                  </a:lnTo>
                  <a:lnTo>
                    <a:pt x="1969008" y="128016"/>
                  </a:lnTo>
                  <a:lnTo>
                    <a:pt x="3563874" y="128016"/>
                  </a:lnTo>
                  <a:lnTo>
                    <a:pt x="3566160" y="125730"/>
                  </a:lnTo>
                  <a:lnTo>
                    <a:pt x="3566160" y="944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30690" y="457200"/>
              <a:ext cx="269746" cy="62026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93139" y="1800860"/>
            <a:ext cx="38163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Android</a:t>
            </a:r>
            <a:r>
              <a:rPr spc="-85" dirty="0"/>
              <a:t> </a:t>
            </a:r>
            <a:r>
              <a:rPr spc="-25" dirty="0"/>
              <a:t>Runtime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02867" y="2690113"/>
            <a:ext cx="6576695" cy="404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6540">
              <a:lnSpc>
                <a:spcPts val="3115"/>
              </a:lnSpc>
              <a:spcBef>
                <a:spcPts val="95"/>
              </a:spcBef>
              <a:buClr>
                <a:srgbClr val="9BBB59"/>
              </a:buClr>
              <a:buChar char="•"/>
              <a:tabLst>
                <a:tab pos="269240" algn="l"/>
              </a:tabLst>
            </a:pPr>
            <a:r>
              <a:rPr sz="2600" spc="-5" dirty="0">
                <a:latin typeface="Georgia"/>
                <a:cs typeface="Georgia"/>
              </a:rPr>
              <a:t>Dalvik Virtual</a:t>
            </a:r>
            <a:r>
              <a:rPr sz="2600" spc="20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Machine</a:t>
            </a:r>
            <a:endParaRPr sz="2600">
              <a:latin typeface="Georgia"/>
              <a:cs typeface="Georgia"/>
            </a:endParaRPr>
          </a:p>
          <a:p>
            <a:pPr marL="268605" indent="-256540">
              <a:lnSpc>
                <a:spcPts val="3115"/>
              </a:lnSpc>
              <a:buClr>
                <a:srgbClr val="9BBB59"/>
              </a:buClr>
              <a:buChar char="•"/>
              <a:tabLst>
                <a:tab pos="269240" algn="l"/>
              </a:tabLst>
            </a:pPr>
            <a:r>
              <a:rPr sz="2600" spc="-5" dirty="0">
                <a:latin typeface="Georgia"/>
                <a:cs typeface="Georgia"/>
              </a:rPr>
              <a:t>Core Java </a:t>
            </a:r>
            <a:r>
              <a:rPr sz="2600" spc="-10" dirty="0">
                <a:latin typeface="Georgia"/>
                <a:cs typeface="Georgia"/>
              </a:rPr>
              <a:t>libraries</a:t>
            </a:r>
            <a:endParaRPr sz="26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15"/>
              </a:spcBef>
              <a:tabLst>
                <a:tab pos="560705" algn="l"/>
              </a:tabLst>
            </a:pPr>
            <a:r>
              <a:rPr sz="2400" dirty="0">
                <a:solidFill>
                  <a:srgbClr val="C0504D"/>
                </a:solidFill>
                <a:latin typeface="Georgia"/>
                <a:cs typeface="Georgia"/>
              </a:rPr>
              <a:t>▫	</a:t>
            </a:r>
            <a:r>
              <a:rPr sz="2400" spc="-5" dirty="0">
                <a:solidFill>
                  <a:srgbClr val="C0504D"/>
                </a:solidFill>
                <a:latin typeface="Georgia"/>
                <a:cs typeface="Georgia"/>
              </a:rPr>
              <a:t>Specific</a:t>
            </a:r>
            <a:r>
              <a:rPr sz="2400" spc="-35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C0504D"/>
                </a:solidFill>
                <a:latin typeface="Georgia"/>
                <a:cs typeface="Georgia"/>
              </a:rPr>
              <a:t>to</a:t>
            </a:r>
            <a:r>
              <a:rPr sz="2400" spc="-3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C0504D"/>
                </a:solidFill>
                <a:latin typeface="Georgia"/>
                <a:cs typeface="Georgia"/>
              </a:rPr>
              <a:t>Android</a:t>
            </a:r>
            <a:r>
              <a:rPr sz="2400" spc="-3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C0504D"/>
                </a:solidFill>
                <a:latin typeface="Georgia"/>
                <a:cs typeface="Georgia"/>
              </a:rPr>
              <a:t>development</a:t>
            </a:r>
            <a:endParaRPr sz="2400">
              <a:latin typeface="Georgia"/>
              <a:cs typeface="Georgia"/>
            </a:endParaRPr>
          </a:p>
          <a:p>
            <a:pPr marL="607060">
              <a:lnSpc>
                <a:spcPct val="100000"/>
              </a:lnSpc>
              <a:spcBef>
                <a:spcPts val="45"/>
              </a:spcBef>
            </a:pPr>
            <a:r>
              <a:rPr sz="2200" spc="-415" dirty="0">
                <a:solidFill>
                  <a:srgbClr val="4F82BD"/>
                </a:solidFill>
                <a:latin typeface="Microsoft Sans Serif"/>
                <a:cs typeface="Microsoft Sans Serif"/>
              </a:rPr>
              <a:t>🞄</a:t>
            </a:r>
            <a:r>
              <a:rPr sz="2200" spc="-175" dirty="0">
                <a:solidFill>
                  <a:srgbClr val="4F82BD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4F82BD"/>
                </a:solidFill>
                <a:latin typeface="Georgia"/>
                <a:cs typeface="Georgia"/>
              </a:rPr>
              <a:t>Apple:</a:t>
            </a:r>
            <a:r>
              <a:rPr sz="2200" spc="-25" dirty="0">
                <a:solidFill>
                  <a:srgbClr val="4F82BD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4F82BD"/>
                </a:solidFill>
                <a:latin typeface="Georgia"/>
                <a:cs typeface="Georgia"/>
              </a:rPr>
              <a:t>Swift</a:t>
            </a:r>
            <a:r>
              <a:rPr sz="2200" spc="-20" dirty="0">
                <a:solidFill>
                  <a:srgbClr val="4F82BD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4F82BD"/>
                </a:solidFill>
                <a:latin typeface="Georgia"/>
                <a:cs typeface="Georgia"/>
              </a:rPr>
              <a:t>(Objective</a:t>
            </a:r>
            <a:r>
              <a:rPr sz="2200" spc="-25" dirty="0">
                <a:solidFill>
                  <a:srgbClr val="4F82BD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4F82BD"/>
                </a:solidFill>
                <a:latin typeface="Georgia"/>
                <a:cs typeface="Georgia"/>
              </a:rPr>
              <a:t>C)</a:t>
            </a:r>
            <a:endParaRPr sz="2200">
              <a:latin typeface="Georgia"/>
              <a:cs typeface="Georgia"/>
            </a:endParaRPr>
          </a:p>
          <a:p>
            <a:pPr marL="607060">
              <a:lnSpc>
                <a:spcPct val="100000"/>
              </a:lnSpc>
              <a:spcBef>
                <a:spcPts val="35"/>
              </a:spcBef>
            </a:pPr>
            <a:r>
              <a:rPr sz="2200" spc="-415" dirty="0">
                <a:solidFill>
                  <a:srgbClr val="4F82BD"/>
                </a:solidFill>
                <a:latin typeface="Microsoft Sans Serif"/>
                <a:cs typeface="Microsoft Sans Serif"/>
              </a:rPr>
              <a:t>🞄</a:t>
            </a:r>
            <a:r>
              <a:rPr sz="2200" spc="-165" dirty="0">
                <a:solidFill>
                  <a:srgbClr val="4F82BD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4F82BD"/>
                </a:solidFill>
                <a:latin typeface="Georgia"/>
                <a:cs typeface="Georgia"/>
              </a:rPr>
              <a:t>Windows:</a:t>
            </a:r>
            <a:r>
              <a:rPr sz="2200" spc="-25" dirty="0">
                <a:solidFill>
                  <a:srgbClr val="4F82BD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4F82BD"/>
                </a:solidFill>
                <a:latin typeface="Georgia"/>
                <a:cs typeface="Georgia"/>
              </a:rPr>
              <a:t>Visual</a:t>
            </a:r>
            <a:r>
              <a:rPr sz="2200" spc="-20" dirty="0">
                <a:solidFill>
                  <a:srgbClr val="4F82BD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4F82BD"/>
                </a:solidFill>
                <a:latin typeface="Georgia"/>
                <a:cs typeface="Georgia"/>
              </a:rPr>
              <a:t>C++</a:t>
            </a:r>
            <a:r>
              <a:rPr sz="2200" spc="-25" dirty="0">
                <a:solidFill>
                  <a:srgbClr val="4F82BD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4F82BD"/>
                </a:solidFill>
                <a:latin typeface="Georgia"/>
                <a:cs typeface="Georgia"/>
              </a:rPr>
              <a:t>(C++),</a:t>
            </a:r>
            <a:r>
              <a:rPr sz="2200" spc="-35" dirty="0">
                <a:solidFill>
                  <a:srgbClr val="4F82BD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4F82BD"/>
                </a:solidFill>
                <a:latin typeface="Georgia"/>
                <a:cs typeface="Georgia"/>
              </a:rPr>
              <a:t>Changes</a:t>
            </a:r>
            <a:r>
              <a:rPr sz="2200" spc="-25" dirty="0">
                <a:solidFill>
                  <a:srgbClr val="4F82BD"/>
                </a:solidFill>
                <a:latin typeface="Georgia"/>
                <a:cs typeface="Georgia"/>
              </a:rPr>
              <a:t> </a:t>
            </a:r>
            <a:r>
              <a:rPr sz="2200" spc="-5" dirty="0">
                <a:solidFill>
                  <a:srgbClr val="4F82BD"/>
                </a:solidFill>
                <a:latin typeface="Georgia"/>
                <a:cs typeface="Georgia"/>
              </a:rPr>
              <a:t>with</a:t>
            </a:r>
            <a:r>
              <a:rPr sz="2200" spc="-25" dirty="0">
                <a:solidFill>
                  <a:srgbClr val="4F82BD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4F82BD"/>
                </a:solidFill>
                <a:latin typeface="Georgia"/>
                <a:cs typeface="Georgia"/>
              </a:rPr>
              <a:t>OS</a:t>
            </a:r>
            <a:endParaRPr sz="2200">
              <a:latin typeface="Georgia"/>
              <a:cs typeface="Georgia"/>
            </a:endParaRPr>
          </a:p>
          <a:p>
            <a:pPr marL="314325">
              <a:lnSpc>
                <a:spcPts val="2875"/>
              </a:lnSpc>
              <a:spcBef>
                <a:spcPts val="5"/>
              </a:spcBef>
              <a:tabLst>
                <a:tab pos="560705" algn="l"/>
              </a:tabLst>
            </a:pPr>
            <a:r>
              <a:rPr sz="2400" dirty="0">
                <a:solidFill>
                  <a:srgbClr val="C0504D"/>
                </a:solidFill>
                <a:latin typeface="Georgia"/>
                <a:cs typeface="Georgia"/>
              </a:rPr>
              <a:t>▫	Wrappers</a:t>
            </a:r>
            <a:r>
              <a:rPr sz="2400" spc="-15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C0504D"/>
                </a:solidFill>
                <a:latin typeface="Georgia"/>
                <a:cs typeface="Georgia"/>
              </a:rPr>
              <a:t>around</a:t>
            </a:r>
            <a:r>
              <a:rPr sz="2400" spc="-3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C0504D"/>
                </a:solidFill>
                <a:latin typeface="Georgia"/>
                <a:cs typeface="Georgia"/>
              </a:rPr>
              <a:t>C/C++</a:t>
            </a:r>
            <a:r>
              <a:rPr sz="2400" spc="-45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C0504D"/>
                </a:solidFill>
                <a:latin typeface="Georgia"/>
                <a:cs typeface="Georgia"/>
              </a:rPr>
              <a:t>libraries</a:t>
            </a:r>
            <a:endParaRPr sz="2400">
              <a:latin typeface="Georgia"/>
              <a:cs typeface="Georgia"/>
            </a:endParaRPr>
          </a:p>
          <a:p>
            <a:pPr marL="268605" indent="-256540">
              <a:lnSpc>
                <a:spcPts val="3115"/>
              </a:lnSpc>
              <a:buClr>
                <a:srgbClr val="9BBB59"/>
              </a:buClr>
              <a:buChar char="•"/>
              <a:tabLst>
                <a:tab pos="269240" algn="l"/>
              </a:tabLst>
            </a:pPr>
            <a:r>
              <a:rPr sz="2600" spc="-5" dirty="0">
                <a:latin typeface="Georgia"/>
                <a:cs typeface="Georgia"/>
              </a:rPr>
              <a:t>ART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(Android</a:t>
            </a:r>
            <a:r>
              <a:rPr sz="2600" spc="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Runtime</a:t>
            </a:r>
            <a:r>
              <a:rPr sz="2600" spc="1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VM)</a:t>
            </a:r>
            <a:endParaRPr sz="26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15"/>
              </a:spcBef>
              <a:tabLst>
                <a:tab pos="560705" algn="l"/>
              </a:tabLst>
            </a:pPr>
            <a:r>
              <a:rPr sz="2400" dirty="0">
                <a:solidFill>
                  <a:srgbClr val="C0504D"/>
                </a:solidFill>
                <a:latin typeface="Georgia"/>
                <a:cs typeface="Georgia"/>
              </a:rPr>
              <a:t>▫	Replaced</a:t>
            </a:r>
            <a:r>
              <a:rPr sz="2400" spc="-25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C0504D"/>
                </a:solidFill>
                <a:latin typeface="Georgia"/>
                <a:cs typeface="Georgia"/>
              </a:rPr>
              <a:t>Dalvik</a:t>
            </a:r>
            <a:r>
              <a:rPr sz="2400" spc="-2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C0504D"/>
                </a:solidFill>
                <a:latin typeface="Georgia"/>
                <a:cs typeface="Georgia"/>
              </a:rPr>
              <a:t>in</a:t>
            </a:r>
            <a:r>
              <a:rPr sz="2400" spc="-2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C0504D"/>
                </a:solidFill>
                <a:latin typeface="Georgia"/>
                <a:cs typeface="Georgia"/>
              </a:rPr>
              <a:t>Lollipop (Android</a:t>
            </a:r>
            <a:r>
              <a:rPr sz="2400" spc="-2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C0504D"/>
                </a:solidFill>
                <a:latin typeface="Georgia"/>
                <a:cs typeface="Georgia"/>
              </a:rPr>
              <a:t>5.0)</a:t>
            </a:r>
            <a:endParaRPr sz="24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10"/>
              </a:spcBef>
              <a:tabLst>
                <a:tab pos="560705" algn="l"/>
              </a:tabLst>
            </a:pPr>
            <a:r>
              <a:rPr sz="2400" dirty="0">
                <a:solidFill>
                  <a:srgbClr val="C0504D"/>
                </a:solidFill>
                <a:latin typeface="Georgia"/>
                <a:cs typeface="Georgia"/>
              </a:rPr>
              <a:t>▫	Advantages</a:t>
            </a:r>
            <a:r>
              <a:rPr sz="2400" spc="-4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C0504D"/>
                </a:solidFill>
                <a:latin typeface="Georgia"/>
                <a:cs typeface="Georgia"/>
              </a:rPr>
              <a:t>over</a:t>
            </a:r>
            <a:r>
              <a:rPr sz="2400" spc="-4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C0504D"/>
                </a:solidFill>
                <a:latin typeface="Georgia"/>
                <a:cs typeface="Georgia"/>
              </a:rPr>
              <a:t>Dalvik</a:t>
            </a:r>
            <a:endParaRPr sz="2400">
              <a:latin typeface="Georgia"/>
              <a:cs typeface="Georgia"/>
            </a:endParaRPr>
          </a:p>
          <a:p>
            <a:pPr marL="607060">
              <a:lnSpc>
                <a:spcPct val="100000"/>
              </a:lnSpc>
              <a:spcBef>
                <a:spcPts val="45"/>
              </a:spcBef>
            </a:pPr>
            <a:r>
              <a:rPr sz="2200" spc="-415" dirty="0">
                <a:solidFill>
                  <a:srgbClr val="4F82BD"/>
                </a:solidFill>
                <a:latin typeface="Microsoft Sans Serif"/>
                <a:cs typeface="Microsoft Sans Serif"/>
              </a:rPr>
              <a:t>🞄</a:t>
            </a:r>
            <a:r>
              <a:rPr sz="2200" spc="-170" dirty="0">
                <a:solidFill>
                  <a:srgbClr val="4F82BD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4F82BD"/>
                </a:solidFill>
                <a:latin typeface="Georgia"/>
                <a:cs typeface="Georgia"/>
              </a:rPr>
              <a:t>AOT</a:t>
            </a:r>
            <a:r>
              <a:rPr sz="2200" spc="-20" dirty="0">
                <a:solidFill>
                  <a:srgbClr val="4F82BD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4F82BD"/>
                </a:solidFill>
                <a:latin typeface="Georgia"/>
                <a:cs typeface="Georgia"/>
              </a:rPr>
              <a:t>(Ahead</a:t>
            </a:r>
            <a:r>
              <a:rPr sz="2200" spc="-25" dirty="0">
                <a:solidFill>
                  <a:srgbClr val="4F82BD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4F82BD"/>
                </a:solidFill>
                <a:latin typeface="Georgia"/>
                <a:cs typeface="Georgia"/>
              </a:rPr>
              <a:t>of</a:t>
            </a:r>
            <a:r>
              <a:rPr sz="2200" spc="-25" dirty="0">
                <a:solidFill>
                  <a:srgbClr val="4F82BD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4F82BD"/>
                </a:solidFill>
                <a:latin typeface="Georgia"/>
                <a:cs typeface="Georgia"/>
              </a:rPr>
              <a:t>Time)</a:t>
            </a:r>
            <a:r>
              <a:rPr sz="2200" spc="-20" dirty="0">
                <a:solidFill>
                  <a:srgbClr val="4F82BD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4F82BD"/>
                </a:solidFill>
                <a:latin typeface="Georgia"/>
                <a:cs typeface="Georgia"/>
              </a:rPr>
              <a:t>Compilation</a:t>
            </a:r>
            <a:endParaRPr sz="2200">
              <a:latin typeface="Georgia"/>
              <a:cs typeface="Georgia"/>
            </a:endParaRPr>
          </a:p>
          <a:p>
            <a:pPr marL="607060">
              <a:lnSpc>
                <a:spcPct val="100000"/>
              </a:lnSpc>
              <a:spcBef>
                <a:spcPts val="35"/>
              </a:spcBef>
            </a:pPr>
            <a:r>
              <a:rPr sz="2200" spc="-415" dirty="0">
                <a:solidFill>
                  <a:srgbClr val="4F82BD"/>
                </a:solidFill>
                <a:latin typeface="Microsoft Sans Serif"/>
                <a:cs typeface="Microsoft Sans Serif"/>
              </a:rPr>
              <a:t>🞄</a:t>
            </a:r>
            <a:r>
              <a:rPr sz="2200" spc="-175" dirty="0">
                <a:solidFill>
                  <a:srgbClr val="4F82BD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4F82BD"/>
                </a:solidFill>
                <a:latin typeface="Georgia"/>
                <a:cs typeface="Georgia"/>
              </a:rPr>
              <a:t>Improved</a:t>
            </a:r>
            <a:r>
              <a:rPr sz="2200" spc="-25" dirty="0">
                <a:solidFill>
                  <a:srgbClr val="4F82BD"/>
                </a:solidFill>
                <a:latin typeface="Georgia"/>
                <a:cs typeface="Georgia"/>
              </a:rPr>
              <a:t> </a:t>
            </a:r>
            <a:r>
              <a:rPr sz="2200" spc="-5" dirty="0">
                <a:solidFill>
                  <a:srgbClr val="4F82BD"/>
                </a:solidFill>
                <a:latin typeface="Georgia"/>
                <a:cs typeface="Georgia"/>
              </a:rPr>
              <a:t>Garbage</a:t>
            </a:r>
            <a:r>
              <a:rPr sz="2200" spc="-10" dirty="0">
                <a:solidFill>
                  <a:srgbClr val="4F82BD"/>
                </a:solidFill>
                <a:latin typeface="Georgia"/>
                <a:cs typeface="Georgia"/>
              </a:rPr>
              <a:t> </a:t>
            </a:r>
            <a:r>
              <a:rPr sz="2200" spc="-5" dirty="0">
                <a:solidFill>
                  <a:srgbClr val="4F82BD"/>
                </a:solidFill>
                <a:latin typeface="Georgia"/>
                <a:cs typeface="Georgia"/>
              </a:rPr>
              <a:t>Collection</a:t>
            </a:r>
            <a:endParaRPr sz="2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824483"/>
            <a:ext cx="9144000" cy="845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7200" y="457200"/>
            <a:ext cx="9144000" cy="626110"/>
            <a:chOff x="457200" y="457200"/>
            <a:chExt cx="9144000" cy="626110"/>
          </a:xfrm>
        </p:grpSpPr>
        <p:sp>
          <p:nvSpPr>
            <p:cNvPr id="4" name="object 4"/>
            <p:cNvSpPr/>
            <p:nvPr/>
          </p:nvSpPr>
          <p:spPr>
            <a:xfrm>
              <a:off x="457200" y="457200"/>
              <a:ext cx="9144000" cy="311150"/>
            </a:xfrm>
            <a:custGeom>
              <a:avLst/>
              <a:gdLst/>
              <a:ahLst/>
              <a:cxnLst/>
              <a:rect l="l" t="t" r="r" b="b"/>
              <a:pathLst>
                <a:path w="9144000" h="311150">
                  <a:moveTo>
                    <a:pt x="9144000" y="310895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310896"/>
                  </a:lnTo>
                  <a:lnTo>
                    <a:pt x="9144000" y="310895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765809"/>
              <a:ext cx="9144000" cy="143510"/>
            </a:xfrm>
            <a:custGeom>
              <a:avLst/>
              <a:gdLst/>
              <a:ahLst/>
              <a:cxnLst/>
              <a:rect l="l" t="t" r="r" b="b"/>
              <a:pathLst>
                <a:path w="9144000" h="143509">
                  <a:moveTo>
                    <a:pt x="9144000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5410200" y="91440"/>
                  </a:lnTo>
                  <a:lnTo>
                    <a:pt x="5410200" y="143256"/>
                  </a:lnTo>
                  <a:lnTo>
                    <a:pt x="9144000" y="143256"/>
                  </a:lnTo>
                  <a:lnTo>
                    <a:pt x="9144000" y="91440"/>
                  </a:lnTo>
                  <a:lnTo>
                    <a:pt x="9144000" y="5181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7400" y="897636"/>
              <a:ext cx="3733800" cy="1798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865114" y="954785"/>
              <a:ext cx="3566160" cy="128270"/>
            </a:xfrm>
            <a:custGeom>
              <a:avLst/>
              <a:gdLst/>
              <a:ahLst/>
              <a:cxnLst/>
              <a:rect l="l" t="t" r="r" b="b"/>
              <a:pathLst>
                <a:path w="3566159" h="128269">
                  <a:moveTo>
                    <a:pt x="3063240" y="2286"/>
                  </a:moveTo>
                  <a:lnTo>
                    <a:pt x="3060954" y="0"/>
                  </a:lnTo>
                  <a:lnTo>
                    <a:pt x="1524" y="0"/>
                  </a:lnTo>
                  <a:lnTo>
                    <a:pt x="0" y="2286"/>
                  </a:lnTo>
                  <a:lnTo>
                    <a:pt x="0" y="4572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60954" y="27432"/>
                  </a:lnTo>
                  <a:lnTo>
                    <a:pt x="3063240" y="25908"/>
                  </a:lnTo>
                  <a:lnTo>
                    <a:pt x="3063240" y="2286"/>
                  </a:lnTo>
                  <a:close/>
                </a:path>
                <a:path w="3566159" h="128269">
                  <a:moveTo>
                    <a:pt x="3566160" y="94488"/>
                  </a:moveTo>
                  <a:lnTo>
                    <a:pt x="3563874" y="91440"/>
                  </a:lnTo>
                  <a:lnTo>
                    <a:pt x="1969008" y="91440"/>
                  </a:lnTo>
                  <a:lnTo>
                    <a:pt x="1965960" y="94488"/>
                  </a:lnTo>
                  <a:lnTo>
                    <a:pt x="1965960" y="97536"/>
                  </a:lnTo>
                  <a:lnTo>
                    <a:pt x="1965960" y="125730"/>
                  </a:lnTo>
                  <a:lnTo>
                    <a:pt x="1969008" y="128016"/>
                  </a:lnTo>
                  <a:lnTo>
                    <a:pt x="3563874" y="128016"/>
                  </a:lnTo>
                  <a:lnTo>
                    <a:pt x="3566160" y="125730"/>
                  </a:lnTo>
                  <a:lnTo>
                    <a:pt x="3566160" y="944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30690" y="457200"/>
              <a:ext cx="269746" cy="62026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93139" y="1800860"/>
            <a:ext cx="50844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Dalvik</a:t>
            </a:r>
            <a:r>
              <a:rPr spc="-55" dirty="0"/>
              <a:t> </a:t>
            </a:r>
            <a:r>
              <a:rPr spc="-15" dirty="0"/>
              <a:t>Virtual</a:t>
            </a:r>
            <a:r>
              <a:rPr spc="-45" dirty="0"/>
              <a:t> </a:t>
            </a:r>
            <a:r>
              <a:rPr spc="-10" dirty="0"/>
              <a:t>Machine</a:t>
            </a: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81505" y="4431791"/>
            <a:ext cx="4938513" cy="25526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02867" y="2685807"/>
            <a:ext cx="6566534" cy="22631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34"/>
              </a:spcBef>
              <a:buClr>
                <a:srgbClr val="9BBB59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Executes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Android</a:t>
            </a:r>
            <a:r>
              <a:rPr sz="2800" spc="-2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Applications</a:t>
            </a:r>
            <a:endParaRPr sz="28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5"/>
              </a:spcBef>
              <a:tabLst>
                <a:tab pos="560705" algn="l"/>
              </a:tabLst>
            </a:pP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▫	Each</a:t>
            </a:r>
            <a:r>
              <a:rPr sz="260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Application</a:t>
            </a:r>
            <a:r>
              <a:rPr sz="2600" spc="25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runs</a:t>
            </a:r>
            <a:r>
              <a:rPr sz="2600" spc="1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10" dirty="0">
                <a:solidFill>
                  <a:srgbClr val="C0504D"/>
                </a:solidFill>
                <a:latin typeface="Georgia"/>
                <a:cs typeface="Georgia"/>
              </a:rPr>
              <a:t>within</a:t>
            </a:r>
            <a:r>
              <a:rPr sz="260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its</a:t>
            </a:r>
            <a:r>
              <a:rPr sz="260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own</a:t>
            </a:r>
            <a:r>
              <a:rPr sz="2600" spc="5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VM</a:t>
            </a:r>
            <a:endParaRPr sz="2600">
              <a:latin typeface="Georgia"/>
              <a:cs typeface="Georgia"/>
            </a:endParaRPr>
          </a:p>
          <a:p>
            <a:pPr marL="607060">
              <a:lnSpc>
                <a:spcPct val="100000"/>
              </a:lnSpc>
              <a:spcBef>
                <a:spcPts val="305"/>
              </a:spcBef>
            </a:pPr>
            <a:r>
              <a:rPr sz="2400" spc="-1535" dirty="0">
                <a:solidFill>
                  <a:srgbClr val="4F82BD"/>
                </a:solidFill>
                <a:latin typeface="Microsoft Sans Serif"/>
                <a:cs typeface="Microsoft Sans Serif"/>
              </a:rPr>
              <a:t>🞄</a:t>
            </a:r>
            <a:r>
              <a:rPr sz="2400" spc="225" dirty="0">
                <a:solidFill>
                  <a:srgbClr val="4F82BD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4F82BD"/>
                </a:solidFill>
                <a:latin typeface="Georgia"/>
                <a:cs typeface="Georgia"/>
              </a:rPr>
              <a:t>Eac</a:t>
            </a:r>
            <a:r>
              <a:rPr sz="2400" dirty="0">
                <a:solidFill>
                  <a:srgbClr val="4F82BD"/>
                </a:solidFill>
                <a:latin typeface="Georgia"/>
                <a:cs typeface="Georgia"/>
              </a:rPr>
              <a:t>h</a:t>
            </a:r>
            <a:r>
              <a:rPr sz="2400" spc="-10" dirty="0">
                <a:solidFill>
                  <a:srgbClr val="4F82BD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F82BD"/>
                </a:solidFill>
                <a:latin typeface="Georgia"/>
                <a:cs typeface="Georgia"/>
              </a:rPr>
              <a:t>app</a:t>
            </a:r>
            <a:r>
              <a:rPr sz="2400" spc="-5" dirty="0">
                <a:solidFill>
                  <a:srgbClr val="4F82BD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F82BD"/>
                </a:solidFill>
                <a:latin typeface="Georgia"/>
                <a:cs typeface="Georgia"/>
              </a:rPr>
              <a:t>is</a:t>
            </a:r>
            <a:r>
              <a:rPr sz="2400" spc="-5" dirty="0">
                <a:solidFill>
                  <a:srgbClr val="4F82BD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F82BD"/>
                </a:solidFill>
                <a:latin typeface="Georgia"/>
                <a:cs typeface="Georgia"/>
              </a:rPr>
              <a:t>“sandboxed”</a:t>
            </a:r>
            <a:endParaRPr sz="24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290"/>
              </a:spcBef>
              <a:buClr>
                <a:srgbClr val="9BBB59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Memory</a:t>
            </a:r>
            <a:r>
              <a:rPr sz="2800" spc="-5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Management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BBB59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Multi-threading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824483"/>
            <a:ext cx="9144000" cy="845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7200" y="457200"/>
            <a:ext cx="9144000" cy="6858000"/>
            <a:chOff x="457200" y="457200"/>
            <a:chExt cx="9144000" cy="6858000"/>
          </a:xfrm>
        </p:grpSpPr>
        <p:sp>
          <p:nvSpPr>
            <p:cNvPr id="4" name="object 4"/>
            <p:cNvSpPr/>
            <p:nvPr/>
          </p:nvSpPr>
          <p:spPr>
            <a:xfrm>
              <a:off x="457200" y="457200"/>
              <a:ext cx="9144000" cy="311150"/>
            </a:xfrm>
            <a:custGeom>
              <a:avLst/>
              <a:gdLst/>
              <a:ahLst/>
              <a:cxnLst/>
              <a:rect l="l" t="t" r="r" b="b"/>
              <a:pathLst>
                <a:path w="9144000" h="311150">
                  <a:moveTo>
                    <a:pt x="9144000" y="310895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310896"/>
                  </a:lnTo>
                  <a:lnTo>
                    <a:pt x="9144000" y="310895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765809"/>
              <a:ext cx="9144000" cy="143510"/>
            </a:xfrm>
            <a:custGeom>
              <a:avLst/>
              <a:gdLst/>
              <a:ahLst/>
              <a:cxnLst/>
              <a:rect l="l" t="t" r="r" b="b"/>
              <a:pathLst>
                <a:path w="9144000" h="143509">
                  <a:moveTo>
                    <a:pt x="9144000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5410200" y="91440"/>
                  </a:lnTo>
                  <a:lnTo>
                    <a:pt x="5410200" y="143256"/>
                  </a:lnTo>
                  <a:lnTo>
                    <a:pt x="9144000" y="143256"/>
                  </a:lnTo>
                  <a:lnTo>
                    <a:pt x="9144000" y="91440"/>
                  </a:lnTo>
                  <a:lnTo>
                    <a:pt x="9144000" y="5181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7400" y="897636"/>
              <a:ext cx="3733800" cy="1798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865114" y="954785"/>
              <a:ext cx="3566160" cy="128270"/>
            </a:xfrm>
            <a:custGeom>
              <a:avLst/>
              <a:gdLst/>
              <a:ahLst/>
              <a:cxnLst/>
              <a:rect l="l" t="t" r="r" b="b"/>
              <a:pathLst>
                <a:path w="3566159" h="128269">
                  <a:moveTo>
                    <a:pt x="3063240" y="2286"/>
                  </a:moveTo>
                  <a:lnTo>
                    <a:pt x="3060954" y="0"/>
                  </a:lnTo>
                  <a:lnTo>
                    <a:pt x="1524" y="0"/>
                  </a:lnTo>
                  <a:lnTo>
                    <a:pt x="0" y="2286"/>
                  </a:lnTo>
                  <a:lnTo>
                    <a:pt x="0" y="4572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60954" y="27432"/>
                  </a:lnTo>
                  <a:lnTo>
                    <a:pt x="3063240" y="25908"/>
                  </a:lnTo>
                  <a:lnTo>
                    <a:pt x="3063240" y="2286"/>
                  </a:lnTo>
                  <a:close/>
                </a:path>
                <a:path w="3566159" h="128269">
                  <a:moveTo>
                    <a:pt x="3566160" y="94488"/>
                  </a:moveTo>
                  <a:lnTo>
                    <a:pt x="3563874" y="91440"/>
                  </a:lnTo>
                  <a:lnTo>
                    <a:pt x="1969008" y="91440"/>
                  </a:lnTo>
                  <a:lnTo>
                    <a:pt x="1965960" y="94488"/>
                  </a:lnTo>
                  <a:lnTo>
                    <a:pt x="1965960" y="97536"/>
                  </a:lnTo>
                  <a:lnTo>
                    <a:pt x="1965960" y="125730"/>
                  </a:lnTo>
                  <a:lnTo>
                    <a:pt x="1969008" y="128016"/>
                  </a:lnTo>
                  <a:lnTo>
                    <a:pt x="3563874" y="128016"/>
                  </a:lnTo>
                  <a:lnTo>
                    <a:pt x="3566160" y="125730"/>
                  </a:lnTo>
                  <a:lnTo>
                    <a:pt x="3566160" y="944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30690" y="457200"/>
              <a:ext cx="269746" cy="62026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3751" y="835151"/>
              <a:ext cx="7988807" cy="648004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6800" y="838200"/>
              <a:ext cx="8001000" cy="26670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57655" y="829056"/>
              <a:ext cx="8020050" cy="2686050"/>
            </a:xfrm>
            <a:custGeom>
              <a:avLst/>
              <a:gdLst/>
              <a:ahLst/>
              <a:cxnLst/>
              <a:rect l="l" t="t" r="r" b="b"/>
              <a:pathLst>
                <a:path w="8020050" h="2686050">
                  <a:moveTo>
                    <a:pt x="8020050" y="2681478"/>
                  </a:moveTo>
                  <a:lnTo>
                    <a:pt x="8020050" y="4571"/>
                  </a:lnTo>
                  <a:lnTo>
                    <a:pt x="8015478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2681478"/>
                  </a:lnTo>
                  <a:lnTo>
                    <a:pt x="4572" y="2686050"/>
                  </a:lnTo>
                  <a:lnTo>
                    <a:pt x="9144" y="2686050"/>
                  </a:lnTo>
                  <a:lnTo>
                    <a:pt x="9144" y="19050"/>
                  </a:lnTo>
                  <a:lnTo>
                    <a:pt x="19050" y="9144"/>
                  </a:lnTo>
                  <a:lnTo>
                    <a:pt x="19050" y="19050"/>
                  </a:lnTo>
                  <a:lnTo>
                    <a:pt x="8001000" y="19049"/>
                  </a:lnTo>
                  <a:lnTo>
                    <a:pt x="8001000" y="9143"/>
                  </a:lnTo>
                  <a:lnTo>
                    <a:pt x="8010144" y="19049"/>
                  </a:lnTo>
                  <a:lnTo>
                    <a:pt x="8010144" y="2686050"/>
                  </a:lnTo>
                  <a:lnTo>
                    <a:pt x="8015478" y="2686050"/>
                  </a:lnTo>
                  <a:lnTo>
                    <a:pt x="8020050" y="2681478"/>
                  </a:lnTo>
                  <a:close/>
                </a:path>
                <a:path w="8020050" h="2686050">
                  <a:moveTo>
                    <a:pt x="19050" y="19050"/>
                  </a:moveTo>
                  <a:lnTo>
                    <a:pt x="19050" y="9144"/>
                  </a:lnTo>
                  <a:lnTo>
                    <a:pt x="9144" y="19050"/>
                  </a:lnTo>
                  <a:lnTo>
                    <a:pt x="19050" y="19050"/>
                  </a:lnTo>
                  <a:close/>
                </a:path>
                <a:path w="8020050" h="2686050">
                  <a:moveTo>
                    <a:pt x="19050" y="2667000"/>
                  </a:moveTo>
                  <a:lnTo>
                    <a:pt x="19050" y="19050"/>
                  </a:lnTo>
                  <a:lnTo>
                    <a:pt x="9144" y="19050"/>
                  </a:lnTo>
                  <a:lnTo>
                    <a:pt x="9144" y="2667000"/>
                  </a:lnTo>
                  <a:lnTo>
                    <a:pt x="19050" y="2667000"/>
                  </a:lnTo>
                  <a:close/>
                </a:path>
                <a:path w="8020050" h="2686050">
                  <a:moveTo>
                    <a:pt x="8010144" y="2667000"/>
                  </a:moveTo>
                  <a:lnTo>
                    <a:pt x="9144" y="2667000"/>
                  </a:lnTo>
                  <a:lnTo>
                    <a:pt x="19050" y="2676144"/>
                  </a:lnTo>
                  <a:lnTo>
                    <a:pt x="19049" y="2686050"/>
                  </a:lnTo>
                  <a:lnTo>
                    <a:pt x="8001000" y="2686050"/>
                  </a:lnTo>
                  <a:lnTo>
                    <a:pt x="8001000" y="2676144"/>
                  </a:lnTo>
                  <a:lnTo>
                    <a:pt x="8010144" y="2667000"/>
                  </a:lnTo>
                  <a:close/>
                </a:path>
                <a:path w="8020050" h="2686050">
                  <a:moveTo>
                    <a:pt x="19049" y="2686050"/>
                  </a:moveTo>
                  <a:lnTo>
                    <a:pt x="19050" y="2676144"/>
                  </a:lnTo>
                  <a:lnTo>
                    <a:pt x="9144" y="2667000"/>
                  </a:lnTo>
                  <a:lnTo>
                    <a:pt x="9144" y="2686050"/>
                  </a:lnTo>
                  <a:lnTo>
                    <a:pt x="19049" y="2686050"/>
                  </a:lnTo>
                  <a:close/>
                </a:path>
                <a:path w="8020050" h="2686050">
                  <a:moveTo>
                    <a:pt x="8010144" y="19049"/>
                  </a:moveTo>
                  <a:lnTo>
                    <a:pt x="8001000" y="9143"/>
                  </a:lnTo>
                  <a:lnTo>
                    <a:pt x="8001000" y="19049"/>
                  </a:lnTo>
                  <a:lnTo>
                    <a:pt x="8010144" y="19049"/>
                  </a:lnTo>
                  <a:close/>
                </a:path>
                <a:path w="8020050" h="2686050">
                  <a:moveTo>
                    <a:pt x="8010144" y="2667000"/>
                  </a:moveTo>
                  <a:lnTo>
                    <a:pt x="8010144" y="19049"/>
                  </a:lnTo>
                  <a:lnTo>
                    <a:pt x="8001000" y="19049"/>
                  </a:lnTo>
                  <a:lnTo>
                    <a:pt x="8001000" y="2667000"/>
                  </a:lnTo>
                  <a:lnTo>
                    <a:pt x="8010144" y="2667000"/>
                  </a:lnTo>
                  <a:close/>
                </a:path>
                <a:path w="8020050" h="2686050">
                  <a:moveTo>
                    <a:pt x="8010144" y="2686050"/>
                  </a:moveTo>
                  <a:lnTo>
                    <a:pt x="8010144" y="2667000"/>
                  </a:lnTo>
                  <a:lnTo>
                    <a:pt x="8001000" y="2676144"/>
                  </a:lnTo>
                  <a:lnTo>
                    <a:pt x="8001000" y="2686050"/>
                  </a:lnTo>
                  <a:lnTo>
                    <a:pt x="8010144" y="2686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6800" y="5715000"/>
              <a:ext cx="8001000" cy="16002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57655" y="5705855"/>
              <a:ext cx="8020050" cy="1609725"/>
            </a:xfrm>
            <a:custGeom>
              <a:avLst/>
              <a:gdLst/>
              <a:ahLst/>
              <a:cxnLst/>
              <a:rect l="l" t="t" r="r" b="b"/>
              <a:pathLst>
                <a:path w="8020050" h="1609725">
                  <a:moveTo>
                    <a:pt x="8020050" y="1609344"/>
                  </a:moveTo>
                  <a:lnTo>
                    <a:pt x="8020050" y="4571"/>
                  </a:lnTo>
                  <a:lnTo>
                    <a:pt x="8015478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1609344"/>
                  </a:lnTo>
                  <a:lnTo>
                    <a:pt x="9144" y="1609344"/>
                  </a:lnTo>
                  <a:lnTo>
                    <a:pt x="9144" y="19050"/>
                  </a:lnTo>
                  <a:lnTo>
                    <a:pt x="19050" y="9144"/>
                  </a:lnTo>
                  <a:lnTo>
                    <a:pt x="19050" y="19050"/>
                  </a:lnTo>
                  <a:lnTo>
                    <a:pt x="8001000" y="19049"/>
                  </a:lnTo>
                  <a:lnTo>
                    <a:pt x="8001000" y="9143"/>
                  </a:lnTo>
                  <a:lnTo>
                    <a:pt x="8010144" y="19049"/>
                  </a:lnTo>
                  <a:lnTo>
                    <a:pt x="8010144" y="1609344"/>
                  </a:lnTo>
                  <a:lnTo>
                    <a:pt x="8020050" y="1609344"/>
                  </a:lnTo>
                  <a:close/>
                </a:path>
                <a:path w="8020050" h="1609725">
                  <a:moveTo>
                    <a:pt x="19050" y="19050"/>
                  </a:moveTo>
                  <a:lnTo>
                    <a:pt x="19050" y="9144"/>
                  </a:lnTo>
                  <a:lnTo>
                    <a:pt x="9144" y="19050"/>
                  </a:lnTo>
                  <a:lnTo>
                    <a:pt x="19050" y="19050"/>
                  </a:lnTo>
                  <a:close/>
                </a:path>
                <a:path w="8020050" h="1609725">
                  <a:moveTo>
                    <a:pt x="19050" y="1600200"/>
                  </a:moveTo>
                  <a:lnTo>
                    <a:pt x="19050" y="19050"/>
                  </a:lnTo>
                  <a:lnTo>
                    <a:pt x="9144" y="19050"/>
                  </a:lnTo>
                  <a:lnTo>
                    <a:pt x="9144" y="1600200"/>
                  </a:lnTo>
                  <a:lnTo>
                    <a:pt x="19050" y="1600200"/>
                  </a:lnTo>
                  <a:close/>
                </a:path>
                <a:path w="8020050" h="1609725">
                  <a:moveTo>
                    <a:pt x="8010144" y="1600199"/>
                  </a:moveTo>
                  <a:lnTo>
                    <a:pt x="9144" y="1600200"/>
                  </a:lnTo>
                  <a:lnTo>
                    <a:pt x="19050" y="1609344"/>
                  </a:lnTo>
                  <a:lnTo>
                    <a:pt x="8001000" y="1609344"/>
                  </a:lnTo>
                  <a:lnTo>
                    <a:pt x="8010144" y="1600199"/>
                  </a:lnTo>
                  <a:close/>
                </a:path>
                <a:path w="8020050" h="1609725">
                  <a:moveTo>
                    <a:pt x="19050" y="1609344"/>
                  </a:moveTo>
                  <a:lnTo>
                    <a:pt x="9144" y="1600200"/>
                  </a:lnTo>
                  <a:lnTo>
                    <a:pt x="9144" y="1609344"/>
                  </a:lnTo>
                  <a:lnTo>
                    <a:pt x="19050" y="1609344"/>
                  </a:lnTo>
                  <a:close/>
                </a:path>
                <a:path w="8020050" h="1609725">
                  <a:moveTo>
                    <a:pt x="8010144" y="19049"/>
                  </a:moveTo>
                  <a:lnTo>
                    <a:pt x="8001000" y="9143"/>
                  </a:lnTo>
                  <a:lnTo>
                    <a:pt x="8001000" y="19049"/>
                  </a:lnTo>
                  <a:lnTo>
                    <a:pt x="8010144" y="19049"/>
                  </a:lnTo>
                  <a:close/>
                </a:path>
                <a:path w="8020050" h="1609725">
                  <a:moveTo>
                    <a:pt x="8010144" y="1600199"/>
                  </a:moveTo>
                  <a:lnTo>
                    <a:pt x="8010144" y="19049"/>
                  </a:lnTo>
                  <a:lnTo>
                    <a:pt x="8001000" y="19049"/>
                  </a:lnTo>
                  <a:lnTo>
                    <a:pt x="8001000" y="1600199"/>
                  </a:lnTo>
                  <a:lnTo>
                    <a:pt x="8010144" y="1600199"/>
                  </a:lnTo>
                  <a:close/>
                </a:path>
                <a:path w="8020050" h="1609725">
                  <a:moveTo>
                    <a:pt x="8010144" y="1609344"/>
                  </a:moveTo>
                  <a:lnTo>
                    <a:pt x="8010144" y="1600199"/>
                  </a:lnTo>
                  <a:lnTo>
                    <a:pt x="8001000" y="1609344"/>
                  </a:lnTo>
                  <a:lnTo>
                    <a:pt x="8010144" y="16093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43600" y="3505200"/>
              <a:ext cx="3105150" cy="18288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934455" y="3496055"/>
              <a:ext cx="3123565" cy="1847850"/>
            </a:xfrm>
            <a:custGeom>
              <a:avLst/>
              <a:gdLst/>
              <a:ahLst/>
              <a:cxnLst/>
              <a:rect l="l" t="t" r="r" b="b"/>
              <a:pathLst>
                <a:path w="3123565" h="1847850">
                  <a:moveTo>
                    <a:pt x="3123438" y="1843277"/>
                  </a:moveTo>
                  <a:lnTo>
                    <a:pt x="3123438" y="4572"/>
                  </a:lnTo>
                  <a:lnTo>
                    <a:pt x="3119628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1843278"/>
                  </a:lnTo>
                  <a:lnTo>
                    <a:pt x="4572" y="1847850"/>
                  </a:lnTo>
                  <a:lnTo>
                    <a:pt x="9143" y="1847850"/>
                  </a:lnTo>
                  <a:lnTo>
                    <a:pt x="9144" y="19050"/>
                  </a:lnTo>
                  <a:lnTo>
                    <a:pt x="19050" y="9144"/>
                  </a:lnTo>
                  <a:lnTo>
                    <a:pt x="19050" y="19050"/>
                  </a:lnTo>
                  <a:lnTo>
                    <a:pt x="3104388" y="19050"/>
                  </a:lnTo>
                  <a:lnTo>
                    <a:pt x="3104388" y="9144"/>
                  </a:lnTo>
                  <a:lnTo>
                    <a:pt x="3114294" y="19050"/>
                  </a:lnTo>
                  <a:lnTo>
                    <a:pt x="3114294" y="1847850"/>
                  </a:lnTo>
                  <a:lnTo>
                    <a:pt x="3119628" y="1847850"/>
                  </a:lnTo>
                  <a:lnTo>
                    <a:pt x="3123438" y="1843277"/>
                  </a:lnTo>
                  <a:close/>
                </a:path>
                <a:path w="3123565" h="1847850">
                  <a:moveTo>
                    <a:pt x="19050" y="19050"/>
                  </a:moveTo>
                  <a:lnTo>
                    <a:pt x="19050" y="9144"/>
                  </a:lnTo>
                  <a:lnTo>
                    <a:pt x="9144" y="19050"/>
                  </a:lnTo>
                  <a:lnTo>
                    <a:pt x="19050" y="19050"/>
                  </a:lnTo>
                  <a:close/>
                </a:path>
                <a:path w="3123565" h="1847850">
                  <a:moveTo>
                    <a:pt x="19050" y="1828800"/>
                  </a:moveTo>
                  <a:lnTo>
                    <a:pt x="19050" y="19050"/>
                  </a:lnTo>
                  <a:lnTo>
                    <a:pt x="9144" y="19050"/>
                  </a:lnTo>
                  <a:lnTo>
                    <a:pt x="9144" y="1828800"/>
                  </a:lnTo>
                  <a:lnTo>
                    <a:pt x="19050" y="1828800"/>
                  </a:lnTo>
                  <a:close/>
                </a:path>
                <a:path w="3123565" h="1847850">
                  <a:moveTo>
                    <a:pt x="3114294" y="1828800"/>
                  </a:moveTo>
                  <a:lnTo>
                    <a:pt x="9144" y="1828800"/>
                  </a:lnTo>
                  <a:lnTo>
                    <a:pt x="19050" y="1837944"/>
                  </a:lnTo>
                  <a:lnTo>
                    <a:pt x="19049" y="1847850"/>
                  </a:lnTo>
                  <a:lnTo>
                    <a:pt x="3104388" y="1847850"/>
                  </a:lnTo>
                  <a:lnTo>
                    <a:pt x="3104388" y="1837944"/>
                  </a:lnTo>
                  <a:lnTo>
                    <a:pt x="3114294" y="1828800"/>
                  </a:lnTo>
                  <a:close/>
                </a:path>
                <a:path w="3123565" h="1847850">
                  <a:moveTo>
                    <a:pt x="19049" y="1847850"/>
                  </a:moveTo>
                  <a:lnTo>
                    <a:pt x="19050" y="1837944"/>
                  </a:lnTo>
                  <a:lnTo>
                    <a:pt x="9144" y="1828800"/>
                  </a:lnTo>
                  <a:lnTo>
                    <a:pt x="9143" y="1847850"/>
                  </a:lnTo>
                  <a:lnTo>
                    <a:pt x="19049" y="1847850"/>
                  </a:lnTo>
                  <a:close/>
                </a:path>
                <a:path w="3123565" h="1847850">
                  <a:moveTo>
                    <a:pt x="3114294" y="19050"/>
                  </a:moveTo>
                  <a:lnTo>
                    <a:pt x="3104388" y="9144"/>
                  </a:lnTo>
                  <a:lnTo>
                    <a:pt x="3104388" y="19050"/>
                  </a:lnTo>
                  <a:lnTo>
                    <a:pt x="3114294" y="19050"/>
                  </a:lnTo>
                  <a:close/>
                </a:path>
                <a:path w="3123565" h="1847850">
                  <a:moveTo>
                    <a:pt x="3114294" y="1828800"/>
                  </a:moveTo>
                  <a:lnTo>
                    <a:pt x="3114294" y="19050"/>
                  </a:lnTo>
                  <a:lnTo>
                    <a:pt x="3104388" y="19050"/>
                  </a:lnTo>
                  <a:lnTo>
                    <a:pt x="3104388" y="1828800"/>
                  </a:lnTo>
                  <a:lnTo>
                    <a:pt x="3114294" y="1828800"/>
                  </a:lnTo>
                  <a:close/>
                </a:path>
                <a:path w="3123565" h="1847850">
                  <a:moveTo>
                    <a:pt x="3114294" y="1847850"/>
                  </a:moveTo>
                  <a:lnTo>
                    <a:pt x="3114294" y="1828800"/>
                  </a:lnTo>
                  <a:lnTo>
                    <a:pt x="3104388" y="1837944"/>
                  </a:lnTo>
                  <a:lnTo>
                    <a:pt x="3104388" y="1847850"/>
                  </a:lnTo>
                  <a:lnTo>
                    <a:pt x="3114294" y="18478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824483"/>
            <a:ext cx="9144000" cy="845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7200" y="457200"/>
            <a:ext cx="9144000" cy="626110"/>
            <a:chOff x="457200" y="457200"/>
            <a:chExt cx="9144000" cy="626110"/>
          </a:xfrm>
        </p:grpSpPr>
        <p:sp>
          <p:nvSpPr>
            <p:cNvPr id="4" name="object 4"/>
            <p:cNvSpPr/>
            <p:nvPr/>
          </p:nvSpPr>
          <p:spPr>
            <a:xfrm>
              <a:off x="457200" y="457200"/>
              <a:ext cx="9144000" cy="311150"/>
            </a:xfrm>
            <a:custGeom>
              <a:avLst/>
              <a:gdLst/>
              <a:ahLst/>
              <a:cxnLst/>
              <a:rect l="l" t="t" r="r" b="b"/>
              <a:pathLst>
                <a:path w="9144000" h="311150">
                  <a:moveTo>
                    <a:pt x="9144000" y="310895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310896"/>
                  </a:lnTo>
                  <a:lnTo>
                    <a:pt x="9144000" y="310895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765809"/>
              <a:ext cx="9144000" cy="143510"/>
            </a:xfrm>
            <a:custGeom>
              <a:avLst/>
              <a:gdLst/>
              <a:ahLst/>
              <a:cxnLst/>
              <a:rect l="l" t="t" r="r" b="b"/>
              <a:pathLst>
                <a:path w="9144000" h="143509">
                  <a:moveTo>
                    <a:pt x="9144000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5410200" y="91440"/>
                  </a:lnTo>
                  <a:lnTo>
                    <a:pt x="5410200" y="143256"/>
                  </a:lnTo>
                  <a:lnTo>
                    <a:pt x="9144000" y="143256"/>
                  </a:lnTo>
                  <a:lnTo>
                    <a:pt x="9144000" y="91440"/>
                  </a:lnTo>
                  <a:lnTo>
                    <a:pt x="9144000" y="5181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7400" y="897636"/>
              <a:ext cx="3733800" cy="1798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865114" y="954785"/>
              <a:ext cx="3566160" cy="128270"/>
            </a:xfrm>
            <a:custGeom>
              <a:avLst/>
              <a:gdLst/>
              <a:ahLst/>
              <a:cxnLst/>
              <a:rect l="l" t="t" r="r" b="b"/>
              <a:pathLst>
                <a:path w="3566159" h="128269">
                  <a:moveTo>
                    <a:pt x="3063240" y="2286"/>
                  </a:moveTo>
                  <a:lnTo>
                    <a:pt x="3060954" y="0"/>
                  </a:lnTo>
                  <a:lnTo>
                    <a:pt x="1524" y="0"/>
                  </a:lnTo>
                  <a:lnTo>
                    <a:pt x="0" y="2286"/>
                  </a:lnTo>
                  <a:lnTo>
                    <a:pt x="0" y="4572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60954" y="27432"/>
                  </a:lnTo>
                  <a:lnTo>
                    <a:pt x="3063240" y="25908"/>
                  </a:lnTo>
                  <a:lnTo>
                    <a:pt x="3063240" y="2286"/>
                  </a:lnTo>
                  <a:close/>
                </a:path>
                <a:path w="3566159" h="128269">
                  <a:moveTo>
                    <a:pt x="3566160" y="94488"/>
                  </a:moveTo>
                  <a:lnTo>
                    <a:pt x="3563874" y="91440"/>
                  </a:lnTo>
                  <a:lnTo>
                    <a:pt x="1969008" y="91440"/>
                  </a:lnTo>
                  <a:lnTo>
                    <a:pt x="1965960" y="94488"/>
                  </a:lnTo>
                  <a:lnTo>
                    <a:pt x="1965960" y="97536"/>
                  </a:lnTo>
                  <a:lnTo>
                    <a:pt x="1965960" y="125730"/>
                  </a:lnTo>
                  <a:lnTo>
                    <a:pt x="1969008" y="128016"/>
                  </a:lnTo>
                  <a:lnTo>
                    <a:pt x="3563874" y="128016"/>
                  </a:lnTo>
                  <a:lnTo>
                    <a:pt x="3566160" y="125730"/>
                  </a:lnTo>
                  <a:lnTo>
                    <a:pt x="3566160" y="944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30690" y="457200"/>
              <a:ext cx="269746" cy="62026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93139" y="1800860"/>
            <a:ext cx="19989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Libraries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02867" y="2690422"/>
            <a:ext cx="5332095" cy="281432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9BBB59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C/C++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BBB59"/>
              </a:buClr>
              <a:buChar char="•"/>
              <a:tabLst>
                <a:tab pos="269240" algn="l"/>
              </a:tabLst>
            </a:pPr>
            <a:r>
              <a:rPr sz="2800" dirty="0">
                <a:latin typeface="Georgia"/>
                <a:cs typeface="Georgia"/>
              </a:rPr>
              <a:t>Play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and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record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audio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and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video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BBB59"/>
              </a:buClr>
              <a:buChar char="•"/>
              <a:tabLst>
                <a:tab pos="269240" algn="l"/>
              </a:tabLst>
            </a:pPr>
            <a:r>
              <a:rPr sz="2800" dirty="0">
                <a:latin typeface="Georgia"/>
                <a:cs typeface="Georgia"/>
              </a:rPr>
              <a:t>Internet</a:t>
            </a:r>
            <a:r>
              <a:rPr sz="2800" spc="-6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Security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BBB59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User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interface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building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BBB59"/>
              </a:buClr>
              <a:buChar char="•"/>
              <a:tabLst>
                <a:tab pos="269240" algn="l"/>
              </a:tabLst>
            </a:pPr>
            <a:r>
              <a:rPr sz="2800" dirty="0">
                <a:latin typeface="Georgia"/>
                <a:cs typeface="Georgia"/>
              </a:rPr>
              <a:t>Graphics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BBB59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Database</a:t>
            </a:r>
            <a:r>
              <a:rPr sz="2800" spc="-5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access</a:t>
            </a:r>
            <a:endParaRPr sz="2800">
              <a:latin typeface="Georgia"/>
              <a:cs typeface="Georgi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57800" y="3962400"/>
            <a:ext cx="4033265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457200"/>
            <a:ext cx="9144000" cy="626110"/>
            <a:chOff x="457200" y="457200"/>
            <a:chExt cx="9144000" cy="6261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67400" y="897636"/>
              <a:ext cx="3733800" cy="17983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865114" y="954785"/>
              <a:ext cx="3566160" cy="128270"/>
            </a:xfrm>
            <a:custGeom>
              <a:avLst/>
              <a:gdLst/>
              <a:ahLst/>
              <a:cxnLst/>
              <a:rect l="l" t="t" r="r" b="b"/>
              <a:pathLst>
                <a:path w="3566159" h="128269">
                  <a:moveTo>
                    <a:pt x="3063240" y="2286"/>
                  </a:moveTo>
                  <a:lnTo>
                    <a:pt x="3060954" y="0"/>
                  </a:lnTo>
                  <a:lnTo>
                    <a:pt x="1524" y="0"/>
                  </a:lnTo>
                  <a:lnTo>
                    <a:pt x="0" y="2286"/>
                  </a:lnTo>
                  <a:lnTo>
                    <a:pt x="0" y="4572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60954" y="27432"/>
                  </a:lnTo>
                  <a:lnTo>
                    <a:pt x="3063240" y="25908"/>
                  </a:lnTo>
                  <a:lnTo>
                    <a:pt x="3063240" y="2286"/>
                  </a:lnTo>
                  <a:close/>
                </a:path>
                <a:path w="3566159" h="128269">
                  <a:moveTo>
                    <a:pt x="3566160" y="94488"/>
                  </a:moveTo>
                  <a:lnTo>
                    <a:pt x="3563874" y="91440"/>
                  </a:lnTo>
                  <a:lnTo>
                    <a:pt x="1969008" y="91440"/>
                  </a:lnTo>
                  <a:lnTo>
                    <a:pt x="1965960" y="94488"/>
                  </a:lnTo>
                  <a:lnTo>
                    <a:pt x="1965960" y="97536"/>
                  </a:lnTo>
                  <a:lnTo>
                    <a:pt x="1965960" y="125730"/>
                  </a:lnTo>
                  <a:lnTo>
                    <a:pt x="1969008" y="128016"/>
                  </a:lnTo>
                  <a:lnTo>
                    <a:pt x="3563874" y="128016"/>
                  </a:lnTo>
                  <a:lnTo>
                    <a:pt x="3566160" y="125730"/>
                  </a:lnTo>
                  <a:lnTo>
                    <a:pt x="3566160" y="944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0690" y="457200"/>
              <a:ext cx="269746" cy="62026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3139" y="1800860"/>
            <a:ext cx="39046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Library</a:t>
            </a:r>
            <a:r>
              <a:rPr spc="-110" dirty="0"/>
              <a:t> </a:t>
            </a:r>
            <a:r>
              <a:rPr dirty="0"/>
              <a:t>Examples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02867" y="2685807"/>
            <a:ext cx="6285230" cy="406209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34"/>
              </a:spcBef>
              <a:buClr>
                <a:srgbClr val="9BBB59"/>
              </a:buClr>
              <a:buChar char="•"/>
              <a:tabLst>
                <a:tab pos="269240" algn="l"/>
              </a:tabLst>
            </a:pPr>
            <a:r>
              <a:rPr sz="2800" dirty="0">
                <a:latin typeface="Georgia"/>
                <a:cs typeface="Georgia"/>
              </a:rPr>
              <a:t>WebKit</a:t>
            </a:r>
            <a:endParaRPr sz="28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5"/>
              </a:spcBef>
              <a:tabLst>
                <a:tab pos="560705" algn="l"/>
              </a:tabLst>
            </a:pP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▫	Web Browser </a:t>
            </a:r>
            <a:r>
              <a:rPr sz="2600" spc="-10" dirty="0">
                <a:solidFill>
                  <a:srgbClr val="C0504D"/>
                </a:solidFill>
                <a:latin typeface="Georgia"/>
                <a:cs typeface="Georgia"/>
              </a:rPr>
              <a:t>Engine</a:t>
            </a:r>
            <a:endParaRPr sz="26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295"/>
              </a:spcBef>
              <a:buClr>
                <a:srgbClr val="9BBB59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OpenGL</a:t>
            </a:r>
            <a:endParaRPr sz="28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5"/>
              </a:spcBef>
              <a:tabLst>
                <a:tab pos="560705" algn="l"/>
              </a:tabLst>
            </a:pP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▫	High Performance</a:t>
            </a:r>
            <a:r>
              <a:rPr sz="2600" spc="2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10" dirty="0">
                <a:solidFill>
                  <a:srgbClr val="C0504D"/>
                </a:solidFill>
                <a:latin typeface="Georgia"/>
                <a:cs typeface="Georgia"/>
              </a:rPr>
              <a:t>Graphics</a:t>
            </a:r>
            <a:endParaRPr sz="26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0705" algn="l"/>
              </a:tabLst>
            </a:pP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▫	Render</a:t>
            </a:r>
            <a:r>
              <a:rPr sz="2600" spc="5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2D</a:t>
            </a:r>
            <a:r>
              <a:rPr sz="2600" spc="5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or</a:t>
            </a:r>
            <a:r>
              <a:rPr sz="260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3D</a:t>
            </a:r>
            <a:r>
              <a:rPr sz="2600" spc="5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Graphic</a:t>
            </a:r>
            <a:r>
              <a:rPr sz="260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Content</a:t>
            </a:r>
            <a:endParaRPr sz="26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295"/>
              </a:spcBef>
              <a:buClr>
                <a:srgbClr val="9BBB59"/>
              </a:buClr>
              <a:buChar char="•"/>
              <a:tabLst>
                <a:tab pos="269240" algn="l"/>
              </a:tabLst>
            </a:pPr>
            <a:r>
              <a:rPr sz="2800" dirty="0">
                <a:latin typeface="Georgia"/>
                <a:cs typeface="Georgia"/>
              </a:rPr>
              <a:t>libc</a:t>
            </a:r>
            <a:endParaRPr sz="28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5"/>
              </a:spcBef>
              <a:tabLst>
                <a:tab pos="560705" algn="l"/>
              </a:tabLst>
            </a:pP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▫	</a:t>
            </a:r>
            <a:r>
              <a:rPr sz="2600" spc="-10" dirty="0">
                <a:solidFill>
                  <a:srgbClr val="C0504D"/>
                </a:solidFill>
                <a:latin typeface="Georgia"/>
                <a:cs typeface="Georgia"/>
              </a:rPr>
              <a:t>Generic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C </a:t>
            </a:r>
            <a:r>
              <a:rPr sz="2600" spc="-10" dirty="0">
                <a:solidFill>
                  <a:srgbClr val="C0504D"/>
                </a:solidFill>
                <a:latin typeface="Georgia"/>
                <a:cs typeface="Georgia"/>
              </a:rPr>
              <a:t>library</a:t>
            </a:r>
            <a:endParaRPr sz="26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295"/>
              </a:spcBef>
              <a:buClr>
                <a:srgbClr val="9BBB59"/>
              </a:buClr>
              <a:buChar char="•"/>
              <a:tabLst>
                <a:tab pos="269240" algn="l"/>
              </a:tabLst>
            </a:pPr>
            <a:r>
              <a:rPr sz="2800" dirty="0">
                <a:latin typeface="Georgia"/>
                <a:cs typeface="Georgia"/>
              </a:rPr>
              <a:t>SQLite</a:t>
            </a:r>
            <a:endParaRPr sz="28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5"/>
              </a:spcBef>
              <a:tabLst>
                <a:tab pos="560705" algn="l"/>
              </a:tabLst>
            </a:pP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▫	</a:t>
            </a:r>
            <a:r>
              <a:rPr sz="2600" spc="-10" dirty="0">
                <a:solidFill>
                  <a:srgbClr val="C0504D"/>
                </a:solidFill>
                <a:latin typeface="Georgia"/>
                <a:cs typeface="Georgia"/>
              </a:rPr>
              <a:t>Storage</a:t>
            </a:r>
            <a:r>
              <a:rPr sz="2600" spc="2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and</a:t>
            </a:r>
            <a:r>
              <a:rPr sz="2600" spc="5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10" dirty="0">
                <a:solidFill>
                  <a:srgbClr val="C0504D"/>
                </a:solidFill>
                <a:latin typeface="Georgia"/>
                <a:cs typeface="Georgia"/>
              </a:rPr>
              <a:t>sharing</a:t>
            </a:r>
            <a:r>
              <a:rPr sz="2600" spc="2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of</a:t>
            </a:r>
            <a:r>
              <a:rPr sz="2600" spc="1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application</a:t>
            </a:r>
            <a:r>
              <a:rPr sz="2600" spc="25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10" dirty="0">
                <a:solidFill>
                  <a:srgbClr val="C0504D"/>
                </a:solidFill>
                <a:latin typeface="Georgia"/>
                <a:cs typeface="Georgia"/>
              </a:rPr>
              <a:t>data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457200"/>
            <a:ext cx="9144000" cy="626110"/>
            <a:chOff x="457200" y="457200"/>
            <a:chExt cx="9144000" cy="6261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67400" y="897636"/>
              <a:ext cx="3733800" cy="17983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865114" y="954785"/>
              <a:ext cx="3566160" cy="128270"/>
            </a:xfrm>
            <a:custGeom>
              <a:avLst/>
              <a:gdLst/>
              <a:ahLst/>
              <a:cxnLst/>
              <a:rect l="l" t="t" r="r" b="b"/>
              <a:pathLst>
                <a:path w="3566159" h="128269">
                  <a:moveTo>
                    <a:pt x="3063240" y="2286"/>
                  </a:moveTo>
                  <a:lnTo>
                    <a:pt x="3060954" y="0"/>
                  </a:lnTo>
                  <a:lnTo>
                    <a:pt x="1524" y="0"/>
                  </a:lnTo>
                  <a:lnTo>
                    <a:pt x="0" y="2286"/>
                  </a:lnTo>
                  <a:lnTo>
                    <a:pt x="0" y="4572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60954" y="27432"/>
                  </a:lnTo>
                  <a:lnTo>
                    <a:pt x="3063240" y="25908"/>
                  </a:lnTo>
                  <a:lnTo>
                    <a:pt x="3063240" y="2286"/>
                  </a:lnTo>
                  <a:close/>
                </a:path>
                <a:path w="3566159" h="128269">
                  <a:moveTo>
                    <a:pt x="3566160" y="94488"/>
                  </a:moveTo>
                  <a:lnTo>
                    <a:pt x="3563874" y="91440"/>
                  </a:lnTo>
                  <a:lnTo>
                    <a:pt x="1969008" y="91440"/>
                  </a:lnTo>
                  <a:lnTo>
                    <a:pt x="1965960" y="94488"/>
                  </a:lnTo>
                  <a:lnTo>
                    <a:pt x="1965960" y="97536"/>
                  </a:lnTo>
                  <a:lnTo>
                    <a:pt x="1965960" y="125730"/>
                  </a:lnTo>
                  <a:lnTo>
                    <a:pt x="1969008" y="128016"/>
                  </a:lnTo>
                  <a:lnTo>
                    <a:pt x="3563874" y="128016"/>
                  </a:lnTo>
                  <a:lnTo>
                    <a:pt x="3566160" y="125730"/>
                  </a:lnTo>
                  <a:lnTo>
                    <a:pt x="3566160" y="944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0690" y="457200"/>
              <a:ext cx="269746" cy="62026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3139" y="1800860"/>
            <a:ext cx="52965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Library</a:t>
            </a:r>
            <a:r>
              <a:rPr spc="-65" dirty="0"/>
              <a:t> </a:t>
            </a:r>
            <a:r>
              <a:rPr dirty="0"/>
              <a:t>Examples</a:t>
            </a:r>
            <a:r>
              <a:rPr spc="-60" dirty="0"/>
              <a:t> </a:t>
            </a:r>
            <a:r>
              <a:rPr spc="-5" dirty="0"/>
              <a:t>Cont.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02867" y="2685807"/>
            <a:ext cx="7309484" cy="384111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34"/>
              </a:spcBef>
              <a:buClr>
                <a:srgbClr val="9BBB59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Surface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Manager</a:t>
            </a:r>
            <a:endParaRPr sz="28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5"/>
              </a:spcBef>
              <a:tabLst>
                <a:tab pos="560705" algn="l"/>
              </a:tabLst>
            </a:pP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▫	</a:t>
            </a:r>
            <a:r>
              <a:rPr sz="2600" spc="-10" dirty="0">
                <a:solidFill>
                  <a:srgbClr val="C0504D"/>
                </a:solidFill>
                <a:latin typeface="Georgia"/>
                <a:cs typeface="Georgia"/>
              </a:rPr>
              <a:t>Off-screen</a:t>
            </a:r>
            <a:r>
              <a:rPr sz="2600" spc="15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10" dirty="0">
                <a:solidFill>
                  <a:srgbClr val="C0504D"/>
                </a:solidFill>
                <a:latin typeface="Georgia"/>
                <a:cs typeface="Georgia"/>
              </a:rPr>
              <a:t>buffering</a:t>
            </a:r>
            <a:endParaRPr sz="2600">
              <a:latin typeface="Georgia"/>
              <a:cs typeface="Georgia"/>
            </a:endParaRPr>
          </a:p>
          <a:p>
            <a:pPr marL="607060">
              <a:lnSpc>
                <a:spcPct val="100000"/>
              </a:lnSpc>
              <a:spcBef>
                <a:spcPts val="305"/>
              </a:spcBef>
            </a:pPr>
            <a:r>
              <a:rPr sz="2400" spc="-1535" dirty="0">
                <a:solidFill>
                  <a:srgbClr val="4F82BD"/>
                </a:solidFill>
                <a:latin typeface="Microsoft Sans Serif"/>
                <a:cs typeface="Microsoft Sans Serif"/>
              </a:rPr>
              <a:t>🞄</a:t>
            </a:r>
            <a:r>
              <a:rPr sz="2400" spc="225" dirty="0">
                <a:solidFill>
                  <a:srgbClr val="4F82BD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4F82BD"/>
                </a:solidFill>
                <a:latin typeface="Georgia"/>
                <a:cs typeface="Georgia"/>
              </a:rPr>
              <a:t>Apps</a:t>
            </a:r>
            <a:r>
              <a:rPr sz="2400" spc="-5" dirty="0">
                <a:solidFill>
                  <a:srgbClr val="4F82BD"/>
                </a:solidFill>
                <a:latin typeface="Georgia"/>
                <a:cs typeface="Georgia"/>
              </a:rPr>
              <a:t> can’</a:t>
            </a:r>
            <a:r>
              <a:rPr sz="2400" dirty="0">
                <a:solidFill>
                  <a:srgbClr val="4F82BD"/>
                </a:solidFill>
                <a:latin typeface="Georgia"/>
                <a:cs typeface="Georgia"/>
              </a:rPr>
              <a:t>t</a:t>
            </a:r>
            <a:r>
              <a:rPr sz="2400" spc="-10" dirty="0">
                <a:solidFill>
                  <a:srgbClr val="4F82BD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4F82BD"/>
                </a:solidFill>
                <a:latin typeface="Georgia"/>
                <a:cs typeface="Georgia"/>
              </a:rPr>
              <a:t>directl</a:t>
            </a:r>
            <a:r>
              <a:rPr sz="2400" dirty="0">
                <a:solidFill>
                  <a:srgbClr val="4F82BD"/>
                </a:solidFill>
                <a:latin typeface="Georgia"/>
                <a:cs typeface="Georgia"/>
              </a:rPr>
              <a:t>y</a:t>
            </a:r>
            <a:r>
              <a:rPr sz="2400" spc="-10" dirty="0">
                <a:solidFill>
                  <a:srgbClr val="4F82BD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4F82BD"/>
                </a:solidFill>
                <a:latin typeface="Georgia"/>
                <a:cs typeface="Georgia"/>
              </a:rPr>
              <a:t>dra</a:t>
            </a:r>
            <a:r>
              <a:rPr sz="2400" dirty="0">
                <a:solidFill>
                  <a:srgbClr val="4F82BD"/>
                </a:solidFill>
                <a:latin typeface="Georgia"/>
                <a:cs typeface="Georgia"/>
              </a:rPr>
              <a:t>w</a:t>
            </a:r>
            <a:r>
              <a:rPr sz="2400" spc="-10" dirty="0">
                <a:solidFill>
                  <a:srgbClr val="4F82BD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F82BD"/>
                </a:solidFill>
                <a:latin typeface="Georgia"/>
                <a:cs typeface="Georgia"/>
              </a:rPr>
              <a:t>into</a:t>
            </a:r>
            <a:r>
              <a:rPr sz="2400" spc="-5" dirty="0">
                <a:solidFill>
                  <a:srgbClr val="4F82BD"/>
                </a:solidFill>
                <a:latin typeface="Georgia"/>
                <a:cs typeface="Georgia"/>
              </a:rPr>
              <a:t> screen</a:t>
            </a:r>
            <a:endParaRPr sz="2400">
              <a:latin typeface="Georgia"/>
              <a:cs typeface="Georgia"/>
            </a:endParaRPr>
          </a:p>
          <a:p>
            <a:pPr marL="607060">
              <a:lnSpc>
                <a:spcPct val="100000"/>
              </a:lnSpc>
              <a:spcBef>
                <a:spcPts val="300"/>
              </a:spcBef>
            </a:pPr>
            <a:r>
              <a:rPr sz="2400" spc="-1535" dirty="0">
                <a:solidFill>
                  <a:srgbClr val="4F82BD"/>
                </a:solidFill>
                <a:latin typeface="Microsoft Sans Serif"/>
                <a:cs typeface="Microsoft Sans Serif"/>
              </a:rPr>
              <a:t>🞄</a:t>
            </a:r>
            <a:r>
              <a:rPr sz="2400" spc="225" dirty="0">
                <a:solidFill>
                  <a:srgbClr val="4F82BD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4F82BD"/>
                </a:solidFill>
                <a:latin typeface="Georgia"/>
                <a:cs typeface="Georgia"/>
              </a:rPr>
              <a:t>Drawing</a:t>
            </a:r>
            <a:r>
              <a:rPr sz="2400" dirty="0">
                <a:solidFill>
                  <a:srgbClr val="4F82BD"/>
                </a:solidFill>
                <a:latin typeface="Georgia"/>
                <a:cs typeface="Georgia"/>
              </a:rPr>
              <a:t>s</a:t>
            </a:r>
            <a:r>
              <a:rPr sz="2400" spc="-5" dirty="0">
                <a:solidFill>
                  <a:srgbClr val="4F82BD"/>
                </a:solidFill>
                <a:latin typeface="Georgia"/>
                <a:cs typeface="Georgia"/>
              </a:rPr>
              <a:t> g</a:t>
            </a:r>
            <a:r>
              <a:rPr sz="2400" dirty="0">
                <a:solidFill>
                  <a:srgbClr val="4F82BD"/>
                </a:solidFill>
                <a:latin typeface="Georgia"/>
                <a:cs typeface="Georgia"/>
              </a:rPr>
              <a:t>o</a:t>
            </a:r>
            <a:r>
              <a:rPr sz="2400" spc="-5" dirty="0">
                <a:solidFill>
                  <a:srgbClr val="4F82BD"/>
                </a:solidFill>
                <a:latin typeface="Georgia"/>
                <a:cs typeface="Georgia"/>
              </a:rPr>
              <a:t> t</a:t>
            </a:r>
            <a:r>
              <a:rPr sz="2400" dirty="0">
                <a:solidFill>
                  <a:srgbClr val="4F82BD"/>
                </a:solidFill>
                <a:latin typeface="Georgia"/>
                <a:cs typeface="Georgia"/>
              </a:rPr>
              <a:t>o</a:t>
            </a:r>
            <a:r>
              <a:rPr sz="2400" spc="-5" dirty="0">
                <a:solidFill>
                  <a:srgbClr val="4F82BD"/>
                </a:solidFill>
                <a:latin typeface="Georgia"/>
                <a:cs typeface="Georgia"/>
              </a:rPr>
              <a:t> off-scree</a:t>
            </a:r>
            <a:r>
              <a:rPr sz="2400" dirty="0">
                <a:solidFill>
                  <a:srgbClr val="4F82BD"/>
                </a:solidFill>
                <a:latin typeface="Georgia"/>
                <a:cs typeface="Georgia"/>
              </a:rPr>
              <a:t>n</a:t>
            </a:r>
            <a:r>
              <a:rPr sz="2400" spc="-5" dirty="0">
                <a:solidFill>
                  <a:srgbClr val="4F82BD"/>
                </a:solidFill>
                <a:latin typeface="Georgia"/>
                <a:cs typeface="Georgia"/>
              </a:rPr>
              <a:t> buffer</a:t>
            </a:r>
            <a:endParaRPr sz="2400">
              <a:latin typeface="Georgia"/>
              <a:cs typeface="Georgia"/>
            </a:endParaRPr>
          </a:p>
          <a:p>
            <a:pPr marL="607060">
              <a:lnSpc>
                <a:spcPct val="100000"/>
              </a:lnSpc>
              <a:spcBef>
                <a:spcPts val="300"/>
              </a:spcBef>
            </a:pPr>
            <a:r>
              <a:rPr sz="2400" spc="-1535" dirty="0">
                <a:solidFill>
                  <a:srgbClr val="4F82BD"/>
                </a:solidFill>
                <a:latin typeface="Microsoft Sans Serif"/>
                <a:cs typeface="Microsoft Sans Serif"/>
              </a:rPr>
              <a:t>🞄</a:t>
            </a:r>
            <a:r>
              <a:rPr sz="2400" spc="225" dirty="0">
                <a:solidFill>
                  <a:srgbClr val="4F82BD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4F82BD"/>
                </a:solidFill>
                <a:latin typeface="Georgia"/>
                <a:cs typeface="Georgia"/>
              </a:rPr>
              <a:t>Combine</a:t>
            </a:r>
            <a:r>
              <a:rPr sz="2400" dirty="0">
                <a:solidFill>
                  <a:srgbClr val="4F82BD"/>
                </a:solidFill>
                <a:latin typeface="Georgia"/>
                <a:cs typeface="Georgia"/>
              </a:rPr>
              <a:t>d </a:t>
            </a:r>
            <a:r>
              <a:rPr sz="2400" spc="-5" dirty="0">
                <a:solidFill>
                  <a:srgbClr val="4F82BD"/>
                </a:solidFill>
                <a:latin typeface="Georgia"/>
                <a:cs typeface="Georgia"/>
              </a:rPr>
              <a:t>wit</a:t>
            </a:r>
            <a:r>
              <a:rPr sz="2400" dirty="0">
                <a:solidFill>
                  <a:srgbClr val="4F82BD"/>
                </a:solidFill>
                <a:latin typeface="Georgia"/>
                <a:cs typeface="Georgia"/>
              </a:rPr>
              <a:t>h</a:t>
            </a:r>
            <a:r>
              <a:rPr sz="2400" spc="-5" dirty="0">
                <a:solidFill>
                  <a:srgbClr val="4F82BD"/>
                </a:solidFill>
                <a:latin typeface="Georgia"/>
                <a:cs typeface="Georgia"/>
              </a:rPr>
              <a:t> othe</a:t>
            </a:r>
            <a:r>
              <a:rPr sz="2400" dirty="0">
                <a:solidFill>
                  <a:srgbClr val="4F82BD"/>
                </a:solidFill>
                <a:latin typeface="Georgia"/>
                <a:cs typeface="Georgia"/>
              </a:rPr>
              <a:t>r </a:t>
            </a:r>
            <a:r>
              <a:rPr sz="2400" spc="-5" dirty="0">
                <a:solidFill>
                  <a:srgbClr val="4F82BD"/>
                </a:solidFill>
                <a:latin typeface="Georgia"/>
                <a:cs typeface="Georgia"/>
              </a:rPr>
              <a:t>drawings</a:t>
            </a:r>
            <a:endParaRPr sz="2400">
              <a:latin typeface="Georgia"/>
              <a:cs typeface="Georgia"/>
            </a:endParaRPr>
          </a:p>
          <a:p>
            <a:pPr marL="607060">
              <a:lnSpc>
                <a:spcPct val="100000"/>
              </a:lnSpc>
              <a:spcBef>
                <a:spcPts val="300"/>
              </a:spcBef>
            </a:pPr>
            <a:r>
              <a:rPr sz="2400" spc="-1535" dirty="0">
                <a:solidFill>
                  <a:srgbClr val="4F82BD"/>
                </a:solidFill>
                <a:latin typeface="Microsoft Sans Serif"/>
                <a:cs typeface="Microsoft Sans Serif"/>
              </a:rPr>
              <a:t>🞄</a:t>
            </a:r>
            <a:r>
              <a:rPr sz="2400" spc="225" dirty="0">
                <a:solidFill>
                  <a:srgbClr val="4F82BD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4F82BD"/>
                </a:solidFill>
                <a:latin typeface="Georgia"/>
                <a:cs typeface="Georgia"/>
              </a:rPr>
              <a:t>Reason behind </a:t>
            </a:r>
            <a:r>
              <a:rPr sz="2400" spc="-5" dirty="0">
                <a:solidFill>
                  <a:srgbClr val="4F82BD"/>
                </a:solidFill>
                <a:latin typeface="Georgia"/>
                <a:cs typeface="Georgia"/>
              </a:rPr>
              <a:t>windo</a:t>
            </a:r>
            <a:r>
              <a:rPr sz="2400" dirty="0">
                <a:solidFill>
                  <a:srgbClr val="4F82BD"/>
                </a:solidFill>
                <a:latin typeface="Georgia"/>
                <a:cs typeface="Georgia"/>
              </a:rPr>
              <a:t>w</a:t>
            </a:r>
            <a:r>
              <a:rPr sz="2400" spc="-5" dirty="0">
                <a:solidFill>
                  <a:srgbClr val="4F82BD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F82BD"/>
                </a:solidFill>
                <a:latin typeface="Georgia"/>
                <a:cs typeface="Georgia"/>
              </a:rPr>
              <a:t>transparency</a:t>
            </a:r>
            <a:endParaRPr sz="24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290"/>
              </a:spcBef>
              <a:buClr>
                <a:srgbClr val="9BBB59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Media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Framework</a:t>
            </a:r>
            <a:endParaRPr sz="2800">
              <a:latin typeface="Georgia"/>
              <a:cs typeface="Georgia"/>
            </a:endParaRPr>
          </a:p>
          <a:p>
            <a:pPr marL="561340" marR="5080" indent="-247015">
              <a:lnSpc>
                <a:spcPct val="100000"/>
              </a:lnSpc>
              <a:spcBef>
                <a:spcPts val="305"/>
              </a:spcBef>
              <a:tabLst>
                <a:tab pos="560705" algn="l"/>
              </a:tabLst>
            </a:pP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▫	Provides</a:t>
            </a:r>
            <a:r>
              <a:rPr sz="2600" spc="15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media</a:t>
            </a:r>
            <a:r>
              <a:rPr sz="2600" spc="15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10" dirty="0">
                <a:solidFill>
                  <a:srgbClr val="C0504D"/>
                </a:solidFill>
                <a:latin typeface="Georgia"/>
                <a:cs typeface="Georgia"/>
              </a:rPr>
              <a:t>codecs</a:t>
            </a:r>
            <a:r>
              <a:rPr sz="2600" spc="5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allowing</a:t>
            </a:r>
            <a:r>
              <a:rPr sz="2600" spc="15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recording</a:t>
            </a:r>
            <a:r>
              <a:rPr sz="2600" spc="2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and </a:t>
            </a:r>
            <a:r>
              <a:rPr sz="2600" spc="-615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10" dirty="0">
                <a:solidFill>
                  <a:srgbClr val="C0504D"/>
                </a:solidFill>
                <a:latin typeface="Georgia"/>
                <a:cs typeface="Georgia"/>
              </a:rPr>
              <a:t>playback</a:t>
            </a:r>
            <a:r>
              <a:rPr sz="260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of</a:t>
            </a:r>
            <a:r>
              <a:rPr sz="260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10" dirty="0">
                <a:solidFill>
                  <a:srgbClr val="C0504D"/>
                </a:solidFill>
                <a:latin typeface="Georgia"/>
                <a:cs typeface="Georgia"/>
              </a:rPr>
              <a:t>different</a:t>
            </a:r>
            <a:r>
              <a:rPr sz="2600" spc="2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types</a:t>
            </a:r>
            <a:r>
              <a:rPr sz="260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of</a:t>
            </a:r>
            <a:r>
              <a:rPr sz="260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media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457200"/>
            <a:ext cx="9144000" cy="6858000"/>
            <a:chOff x="457200" y="45720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67400" y="897636"/>
              <a:ext cx="3733800" cy="17983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865114" y="954785"/>
              <a:ext cx="3566160" cy="128270"/>
            </a:xfrm>
            <a:custGeom>
              <a:avLst/>
              <a:gdLst/>
              <a:ahLst/>
              <a:cxnLst/>
              <a:rect l="l" t="t" r="r" b="b"/>
              <a:pathLst>
                <a:path w="3566159" h="128269">
                  <a:moveTo>
                    <a:pt x="3063240" y="2286"/>
                  </a:moveTo>
                  <a:lnTo>
                    <a:pt x="3060954" y="0"/>
                  </a:lnTo>
                  <a:lnTo>
                    <a:pt x="1524" y="0"/>
                  </a:lnTo>
                  <a:lnTo>
                    <a:pt x="0" y="2286"/>
                  </a:lnTo>
                  <a:lnTo>
                    <a:pt x="0" y="4572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60954" y="27432"/>
                  </a:lnTo>
                  <a:lnTo>
                    <a:pt x="3063240" y="25908"/>
                  </a:lnTo>
                  <a:lnTo>
                    <a:pt x="3063240" y="2286"/>
                  </a:lnTo>
                  <a:close/>
                </a:path>
                <a:path w="3566159" h="128269">
                  <a:moveTo>
                    <a:pt x="3566160" y="94488"/>
                  </a:moveTo>
                  <a:lnTo>
                    <a:pt x="3563874" y="91440"/>
                  </a:lnTo>
                  <a:lnTo>
                    <a:pt x="1969008" y="91440"/>
                  </a:lnTo>
                  <a:lnTo>
                    <a:pt x="1965960" y="94488"/>
                  </a:lnTo>
                  <a:lnTo>
                    <a:pt x="1965960" y="97536"/>
                  </a:lnTo>
                  <a:lnTo>
                    <a:pt x="1965960" y="125730"/>
                  </a:lnTo>
                  <a:lnTo>
                    <a:pt x="1969008" y="128016"/>
                  </a:lnTo>
                  <a:lnTo>
                    <a:pt x="3563874" y="128016"/>
                  </a:lnTo>
                  <a:lnTo>
                    <a:pt x="3566160" y="125730"/>
                  </a:lnTo>
                  <a:lnTo>
                    <a:pt x="3566160" y="944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0690" y="457200"/>
              <a:ext cx="269746" cy="6202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3751" y="835151"/>
              <a:ext cx="7988807" cy="64800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6800" y="3505200"/>
              <a:ext cx="8001000" cy="38100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57655" y="3496055"/>
              <a:ext cx="8020050" cy="3819525"/>
            </a:xfrm>
            <a:custGeom>
              <a:avLst/>
              <a:gdLst/>
              <a:ahLst/>
              <a:cxnLst/>
              <a:rect l="l" t="t" r="r" b="b"/>
              <a:pathLst>
                <a:path w="8020050" h="3819525">
                  <a:moveTo>
                    <a:pt x="8020050" y="3819144"/>
                  </a:moveTo>
                  <a:lnTo>
                    <a:pt x="8020050" y="4571"/>
                  </a:lnTo>
                  <a:lnTo>
                    <a:pt x="8015478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3819144"/>
                  </a:lnTo>
                  <a:lnTo>
                    <a:pt x="9144" y="3819144"/>
                  </a:lnTo>
                  <a:lnTo>
                    <a:pt x="9144" y="19050"/>
                  </a:lnTo>
                  <a:lnTo>
                    <a:pt x="19050" y="9144"/>
                  </a:lnTo>
                  <a:lnTo>
                    <a:pt x="19050" y="19050"/>
                  </a:lnTo>
                  <a:lnTo>
                    <a:pt x="8001000" y="19049"/>
                  </a:lnTo>
                  <a:lnTo>
                    <a:pt x="8001000" y="9143"/>
                  </a:lnTo>
                  <a:lnTo>
                    <a:pt x="8010144" y="19049"/>
                  </a:lnTo>
                  <a:lnTo>
                    <a:pt x="8010144" y="3819144"/>
                  </a:lnTo>
                  <a:lnTo>
                    <a:pt x="8020050" y="3819144"/>
                  </a:lnTo>
                  <a:close/>
                </a:path>
                <a:path w="8020050" h="3819525">
                  <a:moveTo>
                    <a:pt x="19050" y="19050"/>
                  </a:moveTo>
                  <a:lnTo>
                    <a:pt x="19050" y="9144"/>
                  </a:lnTo>
                  <a:lnTo>
                    <a:pt x="9144" y="19050"/>
                  </a:lnTo>
                  <a:lnTo>
                    <a:pt x="19050" y="19050"/>
                  </a:lnTo>
                  <a:close/>
                </a:path>
                <a:path w="8020050" h="3819525">
                  <a:moveTo>
                    <a:pt x="19050" y="3810000"/>
                  </a:moveTo>
                  <a:lnTo>
                    <a:pt x="19050" y="19050"/>
                  </a:lnTo>
                  <a:lnTo>
                    <a:pt x="9144" y="19050"/>
                  </a:lnTo>
                  <a:lnTo>
                    <a:pt x="9144" y="3810000"/>
                  </a:lnTo>
                  <a:lnTo>
                    <a:pt x="19050" y="3810000"/>
                  </a:lnTo>
                  <a:close/>
                </a:path>
                <a:path w="8020050" h="3819525">
                  <a:moveTo>
                    <a:pt x="8010144" y="3809999"/>
                  </a:moveTo>
                  <a:lnTo>
                    <a:pt x="9144" y="3810000"/>
                  </a:lnTo>
                  <a:lnTo>
                    <a:pt x="19050" y="3819144"/>
                  </a:lnTo>
                  <a:lnTo>
                    <a:pt x="8001000" y="3819144"/>
                  </a:lnTo>
                  <a:lnTo>
                    <a:pt x="8010144" y="3809999"/>
                  </a:lnTo>
                  <a:close/>
                </a:path>
                <a:path w="8020050" h="3819525">
                  <a:moveTo>
                    <a:pt x="19050" y="3819144"/>
                  </a:moveTo>
                  <a:lnTo>
                    <a:pt x="9144" y="3810000"/>
                  </a:lnTo>
                  <a:lnTo>
                    <a:pt x="9144" y="3819144"/>
                  </a:lnTo>
                  <a:lnTo>
                    <a:pt x="19050" y="3819144"/>
                  </a:lnTo>
                  <a:close/>
                </a:path>
                <a:path w="8020050" h="3819525">
                  <a:moveTo>
                    <a:pt x="8010144" y="19049"/>
                  </a:moveTo>
                  <a:lnTo>
                    <a:pt x="8001000" y="9143"/>
                  </a:lnTo>
                  <a:lnTo>
                    <a:pt x="8001000" y="19049"/>
                  </a:lnTo>
                  <a:lnTo>
                    <a:pt x="8010144" y="19049"/>
                  </a:lnTo>
                  <a:close/>
                </a:path>
                <a:path w="8020050" h="3819525">
                  <a:moveTo>
                    <a:pt x="8010144" y="3809999"/>
                  </a:moveTo>
                  <a:lnTo>
                    <a:pt x="8010144" y="19049"/>
                  </a:lnTo>
                  <a:lnTo>
                    <a:pt x="8001000" y="19049"/>
                  </a:lnTo>
                  <a:lnTo>
                    <a:pt x="8001000" y="3809999"/>
                  </a:lnTo>
                  <a:lnTo>
                    <a:pt x="8010144" y="3809999"/>
                  </a:lnTo>
                  <a:close/>
                </a:path>
                <a:path w="8020050" h="3819525">
                  <a:moveTo>
                    <a:pt x="8010144" y="3819144"/>
                  </a:moveTo>
                  <a:lnTo>
                    <a:pt x="8010144" y="3809999"/>
                  </a:lnTo>
                  <a:lnTo>
                    <a:pt x="8001000" y="3819144"/>
                  </a:lnTo>
                  <a:lnTo>
                    <a:pt x="8010144" y="3819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6800" y="838200"/>
              <a:ext cx="7981950" cy="10668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57655" y="829056"/>
              <a:ext cx="8000365" cy="1085850"/>
            </a:xfrm>
            <a:custGeom>
              <a:avLst/>
              <a:gdLst/>
              <a:ahLst/>
              <a:cxnLst/>
              <a:rect l="l" t="t" r="r" b="b"/>
              <a:pathLst>
                <a:path w="8000365" h="1085850">
                  <a:moveTo>
                    <a:pt x="8000238" y="1081277"/>
                  </a:moveTo>
                  <a:lnTo>
                    <a:pt x="8000238" y="4571"/>
                  </a:lnTo>
                  <a:lnTo>
                    <a:pt x="7996428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1081278"/>
                  </a:lnTo>
                  <a:lnTo>
                    <a:pt x="4572" y="1085850"/>
                  </a:lnTo>
                  <a:lnTo>
                    <a:pt x="9144" y="1085850"/>
                  </a:lnTo>
                  <a:lnTo>
                    <a:pt x="9144" y="19050"/>
                  </a:lnTo>
                  <a:lnTo>
                    <a:pt x="19050" y="9144"/>
                  </a:lnTo>
                  <a:lnTo>
                    <a:pt x="19050" y="19050"/>
                  </a:lnTo>
                  <a:lnTo>
                    <a:pt x="7981188" y="19049"/>
                  </a:lnTo>
                  <a:lnTo>
                    <a:pt x="7981188" y="9143"/>
                  </a:lnTo>
                  <a:lnTo>
                    <a:pt x="7991094" y="19049"/>
                  </a:lnTo>
                  <a:lnTo>
                    <a:pt x="7991094" y="1085849"/>
                  </a:lnTo>
                  <a:lnTo>
                    <a:pt x="7996428" y="1085849"/>
                  </a:lnTo>
                  <a:lnTo>
                    <a:pt x="8000238" y="1081277"/>
                  </a:lnTo>
                  <a:close/>
                </a:path>
                <a:path w="8000365" h="1085850">
                  <a:moveTo>
                    <a:pt x="19050" y="19050"/>
                  </a:moveTo>
                  <a:lnTo>
                    <a:pt x="19050" y="9144"/>
                  </a:lnTo>
                  <a:lnTo>
                    <a:pt x="9144" y="19050"/>
                  </a:lnTo>
                  <a:lnTo>
                    <a:pt x="19050" y="19050"/>
                  </a:lnTo>
                  <a:close/>
                </a:path>
                <a:path w="8000365" h="1085850">
                  <a:moveTo>
                    <a:pt x="19050" y="1066800"/>
                  </a:moveTo>
                  <a:lnTo>
                    <a:pt x="19050" y="19050"/>
                  </a:lnTo>
                  <a:lnTo>
                    <a:pt x="9144" y="19050"/>
                  </a:lnTo>
                  <a:lnTo>
                    <a:pt x="9144" y="1066800"/>
                  </a:lnTo>
                  <a:lnTo>
                    <a:pt x="19050" y="1066800"/>
                  </a:lnTo>
                  <a:close/>
                </a:path>
                <a:path w="8000365" h="1085850">
                  <a:moveTo>
                    <a:pt x="7991094" y="1066799"/>
                  </a:moveTo>
                  <a:lnTo>
                    <a:pt x="9144" y="1066800"/>
                  </a:lnTo>
                  <a:lnTo>
                    <a:pt x="19050" y="1075944"/>
                  </a:lnTo>
                  <a:lnTo>
                    <a:pt x="19050" y="1085850"/>
                  </a:lnTo>
                  <a:lnTo>
                    <a:pt x="7981188" y="1085849"/>
                  </a:lnTo>
                  <a:lnTo>
                    <a:pt x="7981188" y="1075943"/>
                  </a:lnTo>
                  <a:lnTo>
                    <a:pt x="7991094" y="1066799"/>
                  </a:lnTo>
                  <a:close/>
                </a:path>
                <a:path w="8000365" h="1085850">
                  <a:moveTo>
                    <a:pt x="19050" y="1085850"/>
                  </a:moveTo>
                  <a:lnTo>
                    <a:pt x="19050" y="1075944"/>
                  </a:lnTo>
                  <a:lnTo>
                    <a:pt x="9144" y="1066800"/>
                  </a:lnTo>
                  <a:lnTo>
                    <a:pt x="9144" y="1085850"/>
                  </a:lnTo>
                  <a:lnTo>
                    <a:pt x="19050" y="1085850"/>
                  </a:lnTo>
                  <a:close/>
                </a:path>
                <a:path w="8000365" h="1085850">
                  <a:moveTo>
                    <a:pt x="7991094" y="19049"/>
                  </a:moveTo>
                  <a:lnTo>
                    <a:pt x="7981188" y="9143"/>
                  </a:lnTo>
                  <a:lnTo>
                    <a:pt x="7981188" y="19049"/>
                  </a:lnTo>
                  <a:lnTo>
                    <a:pt x="7991094" y="19049"/>
                  </a:lnTo>
                  <a:close/>
                </a:path>
                <a:path w="8000365" h="1085850">
                  <a:moveTo>
                    <a:pt x="7991094" y="1066799"/>
                  </a:moveTo>
                  <a:lnTo>
                    <a:pt x="7991094" y="19049"/>
                  </a:lnTo>
                  <a:lnTo>
                    <a:pt x="7981188" y="19049"/>
                  </a:lnTo>
                  <a:lnTo>
                    <a:pt x="7981188" y="1066799"/>
                  </a:lnTo>
                  <a:lnTo>
                    <a:pt x="7991094" y="1066799"/>
                  </a:lnTo>
                  <a:close/>
                </a:path>
                <a:path w="8000365" h="1085850">
                  <a:moveTo>
                    <a:pt x="7991094" y="1085849"/>
                  </a:moveTo>
                  <a:lnTo>
                    <a:pt x="7991094" y="1066799"/>
                  </a:lnTo>
                  <a:lnTo>
                    <a:pt x="7981188" y="1075943"/>
                  </a:lnTo>
                  <a:lnTo>
                    <a:pt x="7981188" y="1085849"/>
                  </a:lnTo>
                  <a:lnTo>
                    <a:pt x="7991094" y="10858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824483"/>
            <a:ext cx="9144000" cy="845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7200" y="457200"/>
            <a:ext cx="9144000" cy="626110"/>
            <a:chOff x="457200" y="457200"/>
            <a:chExt cx="9144000" cy="626110"/>
          </a:xfrm>
        </p:grpSpPr>
        <p:sp>
          <p:nvSpPr>
            <p:cNvPr id="4" name="object 4"/>
            <p:cNvSpPr/>
            <p:nvPr/>
          </p:nvSpPr>
          <p:spPr>
            <a:xfrm>
              <a:off x="457200" y="457200"/>
              <a:ext cx="9144000" cy="311150"/>
            </a:xfrm>
            <a:custGeom>
              <a:avLst/>
              <a:gdLst/>
              <a:ahLst/>
              <a:cxnLst/>
              <a:rect l="l" t="t" r="r" b="b"/>
              <a:pathLst>
                <a:path w="9144000" h="311150">
                  <a:moveTo>
                    <a:pt x="9144000" y="310895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310896"/>
                  </a:lnTo>
                  <a:lnTo>
                    <a:pt x="9144000" y="310895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765809"/>
              <a:ext cx="9144000" cy="143510"/>
            </a:xfrm>
            <a:custGeom>
              <a:avLst/>
              <a:gdLst/>
              <a:ahLst/>
              <a:cxnLst/>
              <a:rect l="l" t="t" r="r" b="b"/>
              <a:pathLst>
                <a:path w="9144000" h="143509">
                  <a:moveTo>
                    <a:pt x="9144000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5410200" y="91440"/>
                  </a:lnTo>
                  <a:lnTo>
                    <a:pt x="5410200" y="143256"/>
                  </a:lnTo>
                  <a:lnTo>
                    <a:pt x="9144000" y="143256"/>
                  </a:lnTo>
                  <a:lnTo>
                    <a:pt x="9144000" y="91440"/>
                  </a:lnTo>
                  <a:lnTo>
                    <a:pt x="9144000" y="5181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7400" y="897636"/>
              <a:ext cx="3733800" cy="1798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865114" y="954785"/>
              <a:ext cx="3566160" cy="128270"/>
            </a:xfrm>
            <a:custGeom>
              <a:avLst/>
              <a:gdLst/>
              <a:ahLst/>
              <a:cxnLst/>
              <a:rect l="l" t="t" r="r" b="b"/>
              <a:pathLst>
                <a:path w="3566159" h="128269">
                  <a:moveTo>
                    <a:pt x="3063240" y="2286"/>
                  </a:moveTo>
                  <a:lnTo>
                    <a:pt x="3060954" y="0"/>
                  </a:lnTo>
                  <a:lnTo>
                    <a:pt x="1524" y="0"/>
                  </a:lnTo>
                  <a:lnTo>
                    <a:pt x="0" y="2286"/>
                  </a:lnTo>
                  <a:lnTo>
                    <a:pt x="0" y="4572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60954" y="27432"/>
                  </a:lnTo>
                  <a:lnTo>
                    <a:pt x="3063240" y="25908"/>
                  </a:lnTo>
                  <a:lnTo>
                    <a:pt x="3063240" y="2286"/>
                  </a:lnTo>
                  <a:close/>
                </a:path>
                <a:path w="3566159" h="128269">
                  <a:moveTo>
                    <a:pt x="3566160" y="94488"/>
                  </a:moveTo>
                  <a:lnTo>
                    <a:pt x="3563874" y="91440"/>
                  </a:lnTo>
                  <a:lnTo>
                    <a:pt x="1969008" y="91440"/>
                  </a:lnTo>
                  <a:lnTo>
                    <a:pt x="1965960" y="94488"/>
                  </a:lnTo>
                  <a:lnTo>
                    <a:pt x="1965960" y="97536"/>
                  </a:lnTo>
                  <a:lnTo>
                    <a:pt x="1965960" y="125730"/>
                  </a:lnTo>
                  <a:lnTo>
                    <a:pt x="1969008" y="128016"/>
                  </a:lnTo>
                  <a:lnTo>
                    <a:pt x="3563874" y="128016"/>
                  </a:lnTo>
                  <a:lnTo>
                    <a:pt x="3566160" y="125730"/>
                  </a:lnTo>
                  <a:lnTo>
                    <a:pt x="3566160" y="944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30690" y="457200"/>
              <a:ext cx="269746" cy="62026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93139" y="1800860"/>
            <a:ext cx="52825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Application</a:t>
            </a:r>
            <a:r>
              <a:rPr spc="-100" dirty="0"/>
              <a:t> </a:t>
            </a:r>
            <a:r>
              <a:rPr spc="-5" dirty="0"/>
              <a:t>Framework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02867" y="2690422"/>
            <a:ext cx="7928609" cy="361569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9BBB59"/>
              </a:buClr>
              <a:buChar char="•"/>
              <a:tabLst>
                <a:tab pos="269240" algn="l"/>
              </a:tabLst>
            </a:pPr>
            <a:r>
              <a:rPr sz="2800" dirty="0">
                <a:latin typeface="Georgia"/>
                <a:cs typeface="Georgia"/>
              </a:rPr>
              <a:t>Higher</a:t>
            </a:r>
            <a:r>
              <a:rPr sz="2800" spc="-2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Level</a:t>
            </a:r>
            <a:r>
              <a:rPr sz="2800" spc="-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Services</a:t>
            </a:r>
            <a:r>
              <a:rPr sz="2800" spc="-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to</a:t>
            </a:r>
            <a:r>
              <a:rPr sz="2800" spc="-2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Applications</a:t>
            </a:r>
            <a:endParaRPr sz="2800">
              <a:latin typeface="Georgia"/>
              <a:cs typeface="Georgia"/>
            </a:endParaRPr>
          </a:p>
          <a:p>
            <a:pPr marL="268605" marR="230504" indent="-256540">
              <a:lnSpc>
                <a:spcPct val="100000"/>
              </a:lnSpc>
              <a:spcBef>
                <a:spcPts val="300"/>
              </a:spcBef>
              <a:buClr>
                <a:srgbClr val="9BBB59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Environment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in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which</a:t>
            </a:r>
            <a:r>
              <a:rPr sz="2800" spc="-2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applications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are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run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and </a:t>
            </a:r>
            <a:r>
              <a:rPr sz="2800" spc="-66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managed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BBB59"/>
              </a:buClr>
              <a:buChar char="•"/>
              <a:tabLst>
                <a:tab pos="269240" algn="l"/>
              </a:tabLst>
            </a:pPr>
            <a:r>
              <a:rPr sz="2800" dirty="0">
                <a:latin typeface="Georgia"/>
                <a:cs typeface="Georgia"/>
              </a:rPr>
              <a:t>Package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Manager</a:t>
            </a:r>
            <a:endParaRPr sz="28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5"/>
              </a:spcBef>
              <a:tabLst>
                <a:tab pos="560705" algn="l"/>
              </a:tabLst>
            </a:pP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▫	</a:t>
            </a:r>
            <a:r>
              <a:rPr sz="2600" spc="-10" dirty="0">
                <a:solidFill>
                  <a:srgbClr val="C0504D"/>
                </a:solidFill>
                <a:latin typeface="Georgia"/>
                <a:cs typeface="Georgia"/>
              </a:rPr>
              <a:t>Keeps</a:t>
            </a:r>
            <a:r>
              <a:rPr sz="260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track</a:t>
            </a:r>
            <a:r>
              <a:rPr sz="2600" spc="1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of</a:t>
            </a:r>
            <a:r>
              <a:rPr sz="2600" spc="5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installed</a:t>
            </a:r>
            <a:r>
              <a:rPr sz="2600" spc="25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Applications</a:t>
            </a:r>
            <a:endParaRPr sz="26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0705" algn="l"/>
              </a:tabLst>
            </a:pP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▫	Apps</a:t>
            </a:r>
            <a:r>
              <a:rPr sz="2600" spc="1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can </a:t>
            </a:r>
            <a:r>
              <a:rPr sz="2600" spc="-10" dirty="0">
                <a:solidFill>
                  <a:srgbClr val="C0504D"/>
                </a:solidFill>
                <a:latin typeface="Georgia"/>
                <a:cs typeface="Georgia"/>
              </a:rPr>
              <a:t>communicate</a:t>
            </a:r>
            <a:r>
              <a:rPr sz="2600" spc="1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with</a:t>
            </a:r>
            <a:r>
              <a:rPr sz="260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other</a:t>
            </a:r>
            <a:r>
              <a:rPr sz="2600" spc="1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Apps</a:t>
            </a:r>
            <a:r>
              <a:rPr sz="2600" spc="15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on</a:t>
            </a:r>
            <a:r>
              <a:rPr sz="2600" spc="-10" dirty="0">
                <a:solidFill>
                  <a:srgbClr val="C0504D"/>
                </a:solidFill>
                <a:latin typeface="Georgia"/>
                <a:cs typeface="Georgia"/>
              </a:rPr>
              <a:t> device</a:t>
            </a:r>
            <a:endParaRPr sz="26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295"/>
              </a:spcBef>
              <a:buClr>
                <a:srgbClr val="9BBB59"/>
              </a:buClr>
              <a:buChar char="•"/>
              <a:tabLst>
                <a:tab pos="269240" algn="l"/>
              </a:tabLst>
            </a:pPr>
            <a:r>
              <a:rPr sz="2800" dirty="0">
                <a:latin typeface="Georgia"/>
                <a:cs typeface="Georgia"/>
              </a:rPr>
              <a:t>Window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Manager</a:t>
            </a:r>
            <a:endParaRPr sz="28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5"/>
              </a:spcBef>
              <a:tabLst>
                <a:tab pos="560705" algn="l"/>
              </a:tabLst>
            </a:pP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▫	</a:t>
            </a:r>
            <a:r>
              <a:rPr sz="2600" spc="-10" dirty="0">
                <a:solidFill>
                  <a:srgbClr val="C0504D"/>
                </a:solidFill>
                <a:latin typeface="Georgia"/>
                <a:cs typeface="Georgia"/>
              </a:rPr>
              <a:t>Manages</a:t>
            </a:r>
            <a:r>
              <a:rPr sz="2600" spc="2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main</a:t>
            </a:r>
            <a:r>
              <a:rPr sz="2600" spc="2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10" dirty="0">
                <a:solidFill>
                  <a:srgbClr val="C0504D"/>
                </a:solidFill>
                <a:latin typeface="Georgia"/>
                <a:cs typeface="Georgia"/>
              </a:rPr>
              <a:t>window</a:t>
            </a:r>
            <a:r>
              <a:rPr sz="260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that</a:t>
            </a:r>
            <a:r>
              <a:rPr sz="2600" spc="25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10" dirty="0">
                <a:solidFill>
                  <a:srgbClr val="C0504D"/>
                </a:solidFill>
                <a:latin typeface="Georgia"/>
                <a:cs typeface="Georgia"/>
              </a:rPr>
              <a:t>comprises</a:t>
            </a:r>
            <a:r>
              <a:rPr sz="2600" spc="2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10" dirty="0">
                <a:solidFill>
                  <a:srgbClr val="C0504D"/>
                </a:solidFill>
                <a:latin typeface="Georgia"/>
                <a:cs typeface="Georgia"/>
              </a:rPr>
              <a:t>Application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457200"/>
            <a:ext cx="9144000" cy="626110"/>
            <a:chOff x="457200" y="457200"/>
            <a:chExt cx="9144000" cy="6261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67400" y="897636"/>
              <a:ext cx="3733800" cy="17983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865114" y="954785"/>
              <a:ext cx="3566160" cy="128270"/>
            </a:xfrm>
            <a:custGeom>
              <a:avLst/>
              <a:gdLst/>
              <a:ahLst/>
              <a:cxnLst/>
              <a:rect l="l" t="t" r="r" b="b"/>
              <a:pathLst>
                <a:path w="3566159" h="128269">
                  <a:moveTo>
                    <a:pt x="3063240" y="2286"/>
                  </a:moveTo>
                  <a:lnTo>
                    <a:pt x="3060954" y="0"/>
                  </a:lnTo>
                  <a:lnTo>
                    <a:pt x="1524" y="0"/>
                  </a:lnTo>
                  <a:lnTo>
                    <a:pt x="0" y="2286"/>
                  </a:lnTo>
                  <a:lnTo>
                    <a:pt x="0" y="4572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60954" y="27432"/>
                  </a:lnTo>
                  <a:lnTo>
                    <a:pt x="3063240" y="25908"/>
                  </a:lnTo>
                  <a:lnTo>
                    <a:pt x="3063240" y="2286"/>
                  </a:lnTo>
                  <a:close/>
                </a:path>
                <a:path w="3566159" h="128269">
                  <a:moveTo>
                    <a:pt x="3566160" y="94488"/>
                  </a:moveTo>
                  <a:lnTo>
                    <a:pt x="3563874" y="91440"/>
                  </a:lnTo>
                  <a:lnTo>
                    <a:pt x="1969008" y="91440"/>
                  </a:lnTo>
                  <a:lnTo>
                    <a:pt x="1965960" y="94488"/>
                  </a:lnTo>
                  <a:lnTo>
                    <a:pt x="1965960" y="97536"/>
                  </a:lnTo>
                  <a:lnTo>
                    <a:pt x="1965960" y="125730"/>
                  </a:lnTo>
                  <a:lnTo>
                    <a:pt x="1969008" y="128016"/>
                  </a:lnTo>
                  <a:lnTo>
                    <a:pt x="3563874" y="128016"/>
                  </a:lnTo>
                  <a:lnTo>
                    <a:pt x="3566160" y="125730"/>
                  </a:lnTo>
                  <a:lnTo>
                    <a:pt x="3566160" y="944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0690" y="457200"/>
              <a:ext cx="269746" cy="62026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3139" y="1800860"/>
            <a:ext cx="66751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Application</a:t>
            </a:r>
            <a:r>
              <a:rPr spc="-60" dirty="0"/>
              <a:t> </a:t>
            </a:r>
            <a:r>
              <a:rPr spc="-5" dirty="0"/>
              <a:t>Framework</a:t>
            </a:r>
            <a:r>
              <a:rPr spc="-60" dirty="0"/>
              <a:t> </a:t>
            </a:r>
            <a:r>
              <a:rPr spc="-5" dirty="0"/>
              <a:t>Cont.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02867" y="2685807"/>
            <a:ext cx="7118984" cy="384111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34"/>
              </a:spcBef>
              <a:buClr>
                <a:srgbClr val="9BBB59"/>
              </a:buClr>
              <a:buChar char="•"/>
              <a:tabLst>
                <a:tab pos="269240" algn="l"/>
              </a:tabLst>
            </a:pPr>
            <a:r>
              <a:rPr sz="2800" dirty="0">
                <a:latin typeface="Georgia"/>
                <a:cs typeface="Georgia"/>
              </a:rPr>
              <a:t>View</a:t>
            </a:r>
            <a:r>
              <a:rPr sz="2800" spc="-5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System</a:t>
            </a:r>
            <a:endParaRPr sz="28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5"/>
              </a:spcBef>
              <a:tabLst>
                <a:tab pos="560705" algn="l"/>
              </a:tabLst>
            </a:pP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▫	Provide</a:t>
            </a:r>
            <a:r>
              <a:rPr sz="2600" spc="5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10" dirty="0">
                <a:solidFill>
                  <a:srgbClr val="C0504D"/>
                </a:solidFill>
                <a:latin typeface="Georgia"/>
                <a:cs typeface="Georgia"/>
              </a:rPr>
              <a:t>Common</a:t>
            </a:r>
            <a:r>
              <a:rPr sz="2600" spc="1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User</a:t>
            </a:r>
            <a:r>
              <a:rPr sz="2600" spc="1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Interface</a:t>
            </a:r>
            <a:r>
              <a:rPr sz="2600" spc="3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10" dirty="0">
                <a:solidFill>
                  <a:srgbClr val="C0504D"/>
                </a:solidFill>
                <a:latin typeface="Georgia"/>
                <a:cs typeface="Georgia"/>
              </a:rPr>
              <a:t>Elements</a:t>
            </a:r>
            <a:endParaRPr sz="2600">
              <a:latin typeface="Georgia"/>
              <a:cs typeface="Georgia"/>
            </a:endParaRPr>
          </a:p>
          <a:p>
            <a:pPr marL="607060">
              <a:lnSpc>
                <a:spcPct val="100000"/>
              </a:lnSpc>
              <a:spcBef>
                <a:spcPts val="305"/>
              </a:spcBef>
            </a:pPr>
            <a:r>
              <a:rPr sz="2400" spc="-1535" dirty="0">
                <a:solidFill>
                  <a:srgbClr val="4F82BD"/>
                </a:solidFill>
                <a:latin typeface="Microsoft Sans Serif"/>
                <a:cs typeface="Microsoft Sans Serif"/>
              </a:rPr>
              <a:t>🞄</a:t>
            </a:r>
            <a:r>
              <a:rPr sz="2400" spc="225" dirty="0">
                <a:solidFill>
                  <a:srgbClr val="4F82BD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4F82BD"/>
                </a:solidFill>
                <a:latin typeface="Georgia"/>
                <a:cs typeface="Georgia"/>
              </a:rPr>
              <a:t>Icons</a:t>
            </a:r>
            <a:endParaRPr sz="2400">
              <a:latin typeface="Georgia"/>
              <a:cs typeface="Georgia"/>
            </a:endParaRPr>
          </a:p>
          <a:p>
            <a:pPr marL="607060">
              <a:lnSpc>
                <a:spcPct val="100000"/>
              </a:lnSpc>
              <a:spcBef>
                <a:spcPts val="300"/>
              </a:spcBef>
            </a:pPr>
            <a:r>
              <a:rPr sz="2400" spc="-1535" dirty="0">
                <a:solidFill>
                  <a:srgbClr val="4F82BD"/>
                </a:solidFill>
                <a:latin typeface="Microsoft Sans Serif"/>
                <a:cs typeface="Microsoft Sans Serif"/>
              </a:rPr>
              <a:t>🞄</a:t>
            </a:r>
            <a:r>
              <a:rPr sz="2400" spc="225" dirty="0">
                <a:solidFill>
                  <a:srgbClr val="4F82BD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4F82BD"/>
                </a:solidFill>
                <a:latin typeface="Georgia"/>
                <a:cs typeface="Georgia"/>
              </a:rPr>
              <a:t>Buttons</a:t>
            </a:r>
            <a:endParaRPr sz="2400">
              <a:latin typeface="Georgia"/>
              <a:cs typeface="Georgia"/>
            </a:endParaRPr>
          </a:p>
          <a:p>
            <a:pPr marL="607060">
              <a:lnSpc>
                <a:spcPct val="100000"/>
              </a:lnSpc>
              <a:spcBef>
                <a:spcPts val="300"/>
              </a:spcBef>
            </a:pPr>
            <a:r>
              <a:rPr sz="2400" spc="-1535" dirty="0">
                <a:solidFill>
                  <a:srgbClr val="4F82BD"/>
                </a:solidFill>
                <a:latin typeface="Microsoft Sans Serif"/>
                <a:cs typeface="Microsoft Sans Serif"/>
              </a:rPr>
              <a:t>🞄</a:t>
            </a:r>
            <a:r>
              <a:rPr sz="2400" spc="225" dirty="0">
                <a:solidFill>
                  <a:srgbClr val="4F82BD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4F82BD"/>
                </a:solidFill>
                <a:latin typeface="Georgia"/>
                <a:cs typeface="Georgia"/>
              </a:rPr>
              <a:t>Text </a:t>
            </a:r>
            <a:r>
              <a:rPr sz="2400" spc="-5" dirty="0">
                <a:solidFill>
                  <a:srgbClr val="4F82BD"/>
                </a:solidFill>
                <a:latin typeface="Georgia"/>
                <a:cs typeface="Georgia"/>
              </a:rPr>
              <a:t>Entry</a:t>
            </a:r>
            <a:endParaRPr sz="2400">
              <a:latin typeface="Georgia"/>
              <a:cs typeface="Georgia"/>
            </a:endParaRPr>
          </a:p>
          <a:p>
            <a:pPr marL="607060">
              <a:lnSpc>
                <a:spcPct val="100000"/>
              </a:lnSpc>
              <a:spcBef>
                <a:spcPts val="300"/>
              </a:spcBef>
            </a:pPr>
            <a:r>
              <a:rPr sz="2400" spc="-1535" dirty="0">
                <a:solidFill>
                  <a:srgbClr val="4F82BD"/>
                </a:solidFill>
                <a:latin typeface="Microsoft Sans Serif"/>
                <a:cs typeface="Microsoft Sans Serif"/>
              </a:rPr>
              <a:t>🞄</a:t>
            </a:r>
            <a:r>
              <a:rPr sz="2400" spc="225" dirty="0">
                <a:solidFill>
                  <a:srgbClr val="4F82BD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4F82BD"/>
                </a:solidFill>
                <a:latin typeface="Georgia"/>
                <a:cs typeface="Georgia"/>
              </a:rPr>
              <a:t>Etc.</a:t>
            </a:r>
            <a:endParaRPr sz="24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290"/>
              </a:spcBef>
              <a:buClr>
                <a:srgbClr val="9BBB59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Content</a:t>
            </a:r>
            <a:r>
              <a:rPr sz="2800" spc="-6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Providers</a:t>
            </a:r>
            <a:endParaRPr sz="2800">
              <a:latin typeface="Georgia"/>
              <a:cs typeface="Georgia"/>
            </a:endParaRPr>
          </a:p>
          <a:p>
            <a:pPr marL="561340" marR="5080" indent="-247015">
              <a:lnSpc>
                <a:spcPct val="100000"/>
              </a:lnSpc>
              <a:spcBef>
                <a:spcPts val="305"/>
              </a:spcBef>
              <a:tabLst>
                <a:tab pos="560705" algn="l"/>
              </a:tabLst>
            </a:pP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▫	</a:t>
            </a:r>
            <a:r>
              <a:rPr sz="2600" spc="-10" dirty="0">
                <a:solidFill>
                  <a:srgbClr val="C0504D"/>
                </a:solidFill>
                <a:latin typeface="Georgia"/>
                <a:cs typeface="Georgia"/>
              </a:rPr>
              <a:t>Databases</a:t>
            </a:r>
            <a:r>
              <a:rPr sz="2600" spc="3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that</a:t>
            </a:r>
            <a:r>
              <a:rPr sz="2600" spc="1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allow</a:t>
            </a:r>
            <a:r>
              <a:rPr sz="2600" spc="15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10" dirty="0">
                <a:solidFill>
                  <a:srgbClr val="C0504D"/>
                </a:solidFill>
                <a:latin typeface="Georgia"/>
                <a:cs typeface="Georgia"/>
              </a:rPr>
              <a:t>application</a:t>
            </a:r>
            <a:r>
              <a:rPr sz="2600" spc="2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to</a:t>
            </a:r>
            <a:r>
              <a:rPr sz="2600" spc="1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store</a:t>
            </a:r>
            <a:r>
              <a:rPr sz="2600" spc="1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10" dirty="0">
                <a:solidFill>
                  <a:srgbClr val="C0504D"/>
                </a:solidFill>
                <a:latin typeface="Georgia"/>
                <a:cs typeface="Georgia"/>
              </a:rPr>
              <a:t>and </a:t>
            </a:r>
            <a:r>
              <a:rPr sz="2600" spc="-61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share</a:t>
            </a:r>
            <a:r>
              <a:rPr sz="2600" spc="1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10" dirty="0">
                <a:solidFill>
                  <a:srgbClr val="C0504D"/>
                </a:solidFill>
                <a:latin typeface="Georgia"/>
                <a:cs typeface="Georgia"/>
              </a:rPr>
              <a:t>structured</a:t>
            </a:r>
            <a:r>
              <a:rPr sz="2600" spc="15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10" dirty="0">
                <a:solidFill>
                  <a:srgbClr val="C0504D"/>
                </a:solidFill>
                <a:latin typeface="Georgia"/>
                <a:cs typeface="Georgia"/>
              </a:rPr>
              <a:t>info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824483"/>
            <a:ext cx="9144000" cy="845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7200" y="457200"/>
            <a:ext cx="9144000" cy="626110"/>
            <a:chOff x="457200" y="457200"/>
            <a:chExt cx="9144000" cy="626110"/>
          </a:xfrm>
        </p:grpSpPr>
        <p:sp>
          <p:nvSpPr>
            <p:cNvPr id="4" name="object 4"/>
            <p:cNvSpPr/>
            <p:nvPr/>
          </p:nvSpPr>
          <p:spPr>
            <a:xfrm>
              <a:off x="457200" y="457200"/>
              <a:ext cx="9144000" cy="311150"/>
            </a:xfrm>
            <a:custGeom>
              <a:avLst/>
              <a:gdLst/>
              <a:ahLst/>
              <a:cxnLst/>
              <a:rect l="l" t="t" r="r" b="b"/>
              <a:pathLst>
                <a:path w="9144000" h="311150">
                  <a:moveTo>
                    <a:pt x="9144000" y="310895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310896"/>
                  </a:lnTo>
                  <a:lnTo>
                    <a:pt x="9144000" y="310895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765809"/>
              <a:ext cx="9144000" cy="143510"/>
            </a:xfrm>
            <a:custGeom>
              <a:avLst/>
              <a:gdLst/>
              <a:ahLst/>
              <a:cxnLst/>
              <a:rect l="l" t="t" r="r" b="b"/>
              <a:pathLst>
                <a:path w="9144000" h="143509">
                  <a:moveTo>
                    <a:pt x="9144000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5410200" y="91440"/>
                  </a:lnTo>
                  <a:lnTo>
                    <a:pt x="5410200" y="143256"/>
                  </a:lnTo>
                  <a:lnTo>
                    <a:pt x="9144000" y="143256"/>
                  </a:lnTo>
                  <a:lnTo>
                    <a:pt x="9144000" y="91440"/>
                  </a:lnTo>
                  <a:lnTo>
                    <a:pt x="9144000" y="5181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7400" y="897636"/>
              <a:ext cx="3733800" cy="1798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865114" y="954785"/>
              <a:ext cx="3566160" cy="128270"/>
            </a:xfrm>
            <a:custGeom>
              <a:avLst/>
              <a:gdLst/>
              <a:ahLst/>
              <a:cxnLst/>
              <a:rect l="l" t="t" r="r" b="b"/>
              <a:pathLst>
                <a:path w="3566159" h="128269">
                  <a:moveTo>
                    <a:pt x="3063240" y="2286"/>
                  </a:moveTo>
                  <a:lnTo>
                    <a:pt x="3060954" y="0"/>
                  </a:lnTo>
                  <a:lnTo>
                    <a:pt x="1524" y="0"/>
                  </a:lnTo>
                  <a:lnTo>
                    <a:pt x="0" y="2286"/>
                  </a:lnTo>
                  <a:lnTo>
                    <a:pt x="0" y="4572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60954" y="27432"/>
                  </a:lnTo>
                  <a:lnTo>
                    <a:pt x="3063240" y="25908"/>
                  </a:lnTo>
                  <a:lnTo>
                    <a:pt x="3063240" y="2286"/>
                  </a:lnTo>
                  <a:close/>
                </a:path>
                <a:path w="3566159" h="128269">
                  <a:moveTo>
                    <a:pt x="3566160" y="94488"/>
                  </a:moveTo>
                  <a:lnTo>
                    <a:pt x="3563874" y="91440"/>
                  </a:lnTo>
                  <a:lnTo>
                    <a:pt x="1969008" y="91440"/>
                  </a:lnTo>
                  <a:lnTo>
                    <a:pt x="1965960" y="94488"/>
                  </a:lnTo>
                  <a:lnTo>
                    <a:pt x="1965960" y="97536"/>
                  </a:lnTo>
                  <a:lnTo>
                    <a:pt x="1965960" y="125730"/>
                  </a:lnTo>
                  <a:lnTo>
                    <a:pt x="1969008" y="128016"/>
                  </a:lnTo>
                  <a:lnTo>
                    <a:pt x="3563874" y="128016"/>
                  </a:lnTo>
                  <a:lnTo>
                    <a:pt x="3566160" y="125730"/>
                  </a:lnTo>
                  <a:lnTo>
                    <a:pt x="3566160" y="944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30690" y="457200"/>
              <a:ext cx="269746" cy="62026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93139" y="1800860"/>
            <a:ext cx="21412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Overview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02867" y="2690422"/>
            <a:ext cx="5290185" cy="35915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9BBB59"/>
              </a:buClr>
              <a:buChar char="•"/>
              <a:tabLst>
                <a:tab pos="269240" algn="l"/>
              </a:tabLst>
            </a:pPr>
            <a:r>
              <a:rPr sz="2800" dirty="0">
                <a:latin typeface="Georgia"/>
                <a:cs typeface="Georgia"/>
              </a:rPr>
              <a:t>History</a:t>
            </a:r>
            <a:r>
              <a:rPr sz="2800" spc="-2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of</a:t>
            </a:r>
            <a:r>
              <a:rPr sz="2800" spc="-2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Android</a:t>
            </a:r>
            <a:r>
              <a:rPr sz="2800" spc="-2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Architecture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BBB59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Five</a:t>
            </a:r>
            <a:r>
              <a:rPr sz="2800" spc="-6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Layers</a:t>
            </a:r>
            <a:endParaRPr sz="28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5"/>
              </a:spcBef>
              <a:tabLst>
                <a:tab pos="560705" algn="l"/>
              </a:tabLst>
            </a:pP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▫	Linux</a:t>
            </a:r>
            <a:r>
              <a:rPr sz="2600" spc="-10" dirty="0">
                <a:solidFill>
                  <a:srgbClr val="C0504D"/>
                </a:solidFill>
                <a:latin typeface="Georgia"/>
                <a:cs typeface="Georgia"/>
              </a:rPr>
              <a:t> Kernel</a:t>
            </a:r>
            <a:endParaRPr sz="26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0705" algn="l"/>
              </a:tabLst>
            </a:pP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▫	Android</a:t>
            </a:r>
            <a:r>
              <a:rPr sz="2600" spc="-25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Runtime</a:t>
            </a:r>
            <a:endParaRPr sz="26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0705" algn="l"/>
              </a:tabLst>
            </a:pP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▫	Libraries</a:t>
            </a:r>
            <a:endParaRPr sz="26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0705" algn="l"/>
              </a:tabLst>
            </a:pP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▫	</a:t>
            </a:r>
            <a:r>
              <a:rPr sz="2600" spc="-10" dirty="0">
                <a:solidFill>
                  <a:srgbClr val="C0504D"/>
                </a:solidFill>
                <a:latin typeface="Georgia"/>
                <a:cs typeface="Georgia"/>
              </a:rPr>
              <a:t>Application</a:t>
            </a:r>
            <a:r>
              <a:rPr sz="2600" spc="15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10" dirty="0">
                <a:solidFill>
                  <a:srgbClr val="C0504D"/>
                </a:solidFill>
                <a:latin typeface="Georgia"/>
                <a:cs typeface="Georgia"/>
              </a:rPr>
              <a:t>Framework</a:t>
            </a:r>
            <a:endParaRPr sz="26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0705" algn="l"/>
              </a:tabLst>
            </a:pP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▫	Applications</a:t>
            </a:r>
            <a:endParaRPr sz="26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295"/>
              </a:spcBef>
              <a:buClr>
                <a:srgbClr val="9BBB59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Summary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457200"/>
            <a:ext cx="9144000" cy="626110"/>
            <a:chOff x="457200" y="457200"/>
            <a:chExt cx="9144000" cy="6261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67400" y="897636"/>
              <a:ext cx="3733800" cy="17983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865114" y="954785"/>
              <a:ext cx="3566160" cy="128270"/>
            </a:xfrm>
            <a:custGeom>
              <a:avLst/>
              <a:gdLst/>
              <a:ahLst/>
              <a:cxnLst/>
              <a:rect l="l" t="t" r="r" b="b"/>
              <a:pathLst>
                <a:path w="3566159" h="128269">
                  <a:moveTo>
                    <a:pt x="3063240" y="2286"/>
                  </a:moveTo>
                  <a:lnTo>
                    <a:pt x="3060954" y="0"/>
                  </a:lnTo>
                  <a:lnTo>
                    <a:pt x="1524" y="0"/>
                  </a:lnTo>
                  <a:lnTo>
                    <a:pt x="0" y="2286"/>
                  </a:lnTo>
                  <a:lnTo>
                    <a:pt x="0" y="4572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60954" y="27432"/>
                  </a:lnTo>
                  <a:lnTo>
                    <a:pt x="3063240" y="25908"/>
                  </a:lnTo>
                  <a:lnTo>
                    <a:pt x="3063240" y="2286"/>
                  </a:lnTo>
                  <a:close/>
                </a:path>
                <a:path w="3566159" h="128269">
                  <a:moveTo>
                    <a:pt x="3566160" y="94488"/>
                  </a:moveTo>
                  <a:lnTo>
                    <a:pt x="3563874" y="91440"/>
                  </a:lnTo>
                  <a:lnTo>
                    <a:pt x="1969008" y="91440"/>
                  </a:lnTo>
                  <a:lnTo>
                    <a:pt x="1965960" y="94488"/>
                  </a:lnTo>
                  <a:lnTo>
                    <a:pt x="1965960" y="97536"/>
                  </a:lnTo>
                  <a:lnTo>
                    <a:pt x="1965960" y="125730"/>
                  </a:lnTo>
                  <a:lnTo>
                    <a:pt x="1969008" y="128016"/>
                  </a:lnTo>
                  <a:lnTo>
                    <a:pt x="3563874" y="128016"/>
                  </a:lnTo>
                  <a:lnTo>
                    <a:pt x="3566160" y="125730"/>
                  </a:lnTo>
                  <a:lnTo>
                    <a:pt x="3566160" y="944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0690" y="457200"/>
              <a:ext cx="269746" cy="62026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3139" y="1800860"/>
            <a:ext cx="66751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Application</a:t>
            </a:r>
            <a:r>
              <a:rPr spc="-60" dirty="0"/>
              <a:t> </a:t>
            </a:r>
            <a:r>
              <a:rPr spc="-5" dirty="0"/>
              <a:t>Framework</a:t>
            </a:r>
            <a:r>
              <a:rPr spc="-60" dirty="0"/>
              <a:t> </a:t>
            </a:r>
            <a:r>
              <a:rPr spc="-5" dirty="0"/>
              <a:t>Cont.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02867" y="2685807"/>
            <a:ext cx="6628130" cy="312483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34"/>
              </a:spcBef>
              <a:buClr>
                <a:srgbClr val="9BBB59"/>
              </a:buClr>
              <a:buChar char="•"/>
              <a:tabLst>
                <a:tab pos="269240" algn="l"/>
              </a:tabLst>
            </a:pPr>
            <a:r>
              <a:rPr sz="2800" dirty="0">
                <a:latin typeface="Georgia"/>
                <a:cs typeface="Georgia"/>
              </a:rPr>
              <a:t>Location</a:t>
            </a:r>
            <a:r>
              <a:rPr sz="2800" spc="-4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Manager</a:t>
            </a:r>
            <a:endParaRPr sz="2800">
              <a:latin typeface="Georgia"/>
              <a:cs typeface="Georgia"/>
            </a:endParaRPr>
          </a:p>
          <a:p>
            <a:pPr marL="561340" marR="5080" indent="-247015">
              <a:lnSpc>
                <a:spcPct val="100000"/>
              </a:lnSpc>
              <a:spcBef>
                <a:spcPts val="305"/>
              </a:spcBef>
              <a:tabLst>
                <a:tab pos="560705" algn="l"/>
              </a:tabLst>
            </a:pP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▫	Allows</a:t>
            </a:r>
            <a:r>
              <a:rPr sz="2600" spc="15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application</a:t>
            </a:r>
            <a:r>
              <a:rPr sz="2600" spc="45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to</a:t>
            </a:r>
            <a:r>
              <a:rPr sz="2600" spc="2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receive</a:t>
            </a:r>
            <a:r>
              <a:rPr sz="2600" spc="15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10" dirty="0">
                <a:solidFill>
                  <a:srgbClr val="C0504D"/>
                </a:solidFill>
                <a:latin typeface="Georgia"/>
                <a:cs typeface="Georgia"/>
              </a:rPr>
              <a:t>location</a:t>
            </a:r>
            <a:r>
              <a:rPr sz="2600" spc="2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and </a:t>
            </a:r>
            <a:r>
              <a:rPr sz="2600" spc="-61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movement</a:t>
            </a:r>
            <a:r>
              <a:rPr sz="2600" spc="15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info</a:t>
            </a:r>
            <a:r>
              <a:rPr sz="260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10" dirty="0">
                <a:solidFill>
                  <a:srgbClr val="C0504D"/>
                </a:solidFill>
                <a:latin typeface="Georgia"/>
                <a:cs typeface="Georgia"/>
              </a:rPr>
              <a:t>generated</a:t>
            </a:r>
            <a:r>
              <a:rPr sz="2600" spc="2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by</a:t>
            </a:r>
            <a:r>
              <a:rPr sz="2600" spc="-15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10" dirty="0">
                <a:solidFill>
                  <a:srgbClr val="C0504D"/>
                </a:solidFill>
                <a:latin typeface="Georgia"/>
                <a:cs typeface="Georgia"/>
              </a:rPr>
              <a:t>GPS</a:t>
            </a:r>
            <a:endParaRPr sz="26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295"/>
              </a:spcBef>
              <a:buClr>
                <a:srgbClr val="9BBB59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Activity</a:t>
            </a:r>
            <a:r>
              <a:rPr sz="2800" spc="-5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Manager</a:t>
            </a:r>
            <a:endParaRPr sz="28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5"/>
              </a:spcBef>
              <a:tabLst>
                <a:tab pos="560705" algn="l"/>
              </a:tabLst>
            </a:pP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▫	</a:t>
            </a:r>
            <a:r>
              <a:rPr sz="2600" spc="-10" dirty="0">
                <a:solidFill>
                  <a:srgbClr val="C0504D"/>
                </a:solidFill>
                <a:latin typeface="Georgia"/>
                <a:cs typeface="Georgia"/>
              </a:rPr>
              <a:t>Manages</a:t>
            </a:r>
            <a:r>
              <a:rPr sz="2600" spc="2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activity</a:t>
            </a:r>
            <a:r>
              <a:rPr sz="2600" spc="5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life</a:t>
            </a:r>
            <a:r>
              <a:rPr sz="2600" spc="5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cycle</a:t>
            </a:r>
            <a:r>
              <a:rPr sz="260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of</a:t>
            </a:r>
            <a:r>
              <a:rPr sz="2600" spc="5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applications</a:t>
            </a:r>
            <a:endParaRPr sz="26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295"/>
              </a:spcBef>
              <a:buClr>
                <a:srgbClr val="9BBB59"/>
              </a:buClr>
              <a:buChar char="•"/>
              <a:tabLst>
                <a:tab pos="269240" algn="l"/>
              </a:tabLst>
            </a:pPr>
            <a:r>
              <a:rPr sz="2800" dirty="0">
                <a:latin typeface="Georgia"/>
                <a:cs typeface="Georgia"/>
              </a:rPr>
              <a:t>Telephony</a:t>
            </a:r>
            <a:r>
              <a:rPr sz="2800" spc="-6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Manager</a:t>
            </a:r>
            <a:endParaRPr sz="28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5"/>
              </a:spcBef>
              <a:tabLst>
                <a:tab pos="560705" algn="l"/>
              </a:tabLst>
            </a:pP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▫	</a:t>
            </a:r>
            <a:r>
              <a:rPr sz="2600" spc="-10" dirty="0">
                <a:solidFill>
                  <a:srgbClr val="C0504D"/>
                </a:solidFill>
                <a:latin typeface="Georgia"/>
                <a:cs typeface="Georgia"/>
              </a:rPr>
              <a:t>Manages</a:t>
            </a:r>
            <a:r>
              <a:rPr sz="2600" spc="1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all</a:t>
            </a:r>
            <a:r>
              <a:rPr sz="2600" spc="15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voice </a:t>
            </a:r>
            <a:r>
              <a:rPr sz="2600" spc="-10" dirty="0">
                <a:solidFill>
                  <a:srgbClr val="C0504D"/>
                </a:solidFill>
                <a:latin typeface="Georgia"/>
                <a:cs typeface="Georgia"/>
              </a:rPr>
              <a:t>calls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824483"/>
            <a:ext cx="9144000" cy="845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7200" y="457200"/>
            <a:ext cx="9144000" cy="626110"/>
            <a:chOff x="457200" y="457200"/>
            <a:chExt cx="9144000" cy="626110"/>
          </a:xfrm>
        </p:grpSpPr>
        <p:sp>
          <p:nvSpPr>
            <p:cNvPr id="4" name="object 4"/>
            <p:cNvSpPr/>
            <p:nvPr/>
          </p:nvSpPr>
          <p:spPr>
            <a:xfrm>
              <a:off x="457200" y="457200"/>
              <a:ext cx="9144000" cy="311150"/>
            </a:xfrm>
            <a:custGeom>
              <a:avLst/>
              <a:gdLst/>
              <a:ahLst/>
              <a:cxnLst/>
              <a:rect l="l" t="t" r="r" b="b"/>
              <a:pathLst>
                <a:path w="9144000" h="311150">
                  <a:moveTo>
                    <a:pt x="9144000" y="310895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310896"/>
                  </a:lnTo>
                  <a:lnTo>
                    <a:pt x="9144000" y="310895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765809"/>
              <a:ext cx="9144000" cy="143510"/>
            </a:xfrm>
            <a:custGeom>
              <a:avLst/>
              <a:gdLst/>
              <a:ahLst/>
              <a:cxnLst/>
              <a:rect l="l" t="t" r="r" b="b"/>
              <a:pathLst>
                <a:path w="9144000" h="143509">
                  <a:moveTo>
                    <a:pt x="9144000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5410200" y="91440"/>
                  </a:lnTo>
                  <a:lnTo>
                    <a:pt x="5410200" y="143256"/>
                  </a:lnTo>
                  <a:lnTo>
                    <a:pt x="9144000" y="143256"/>
                  </a:lnTo>
                  <a:lnTo>
                    <a:pt x="9144000" y="91440"/>
                  </a:lnTo>
                  <a:lnTo>
                    <a:pt x="9144000" y="5181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7400" y="897636"/>
              <a:ext cx="3733800" cy="1798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865114" y="954785"/>
              <a:ext cx="3566160" cy="128270"/>
            </a:xfrm>
            <a:custGeom>
              <a:avLst/>
              <a:gdLst/>
              <a:ahLst/>
              <a:cxnLst/>
              <a:rect l="l" t="t" r="r" b="b"/>
              <a:pathLst>
                <a:path w="3566159" h="128269">
                  <a:moveTo>
                    <a:pt x="3063240" y="2286"/>
                  </a:moveTo>
                  <a:lnTo>
                    <a:pt x="3060954" y="0"/>
                  </a:lnTo>
                  <a:lnTo>
                    <a:pt x="1524" y="0"/>
                  </a:lnTo>
                  <a:lnTo>
                    <a:pt x="0" y="2286"/>
                  </a:lnTo>
                  <a:lnTo>
                    <a:pt x="0" y="4572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60954" y="27432"/>
                  </a:lnTo>
                  <a:lnTo>
                    <a:pt x="3063240" y="25908"/>
                  </a:lnTo>
                  <a:lnTo>
                    <a:pt x="3063240" y="2286"/>
                  </a:lnTo>
                  <a:close/>
                </a:path>
                <a:path w="3566159" h="128269">
                  <a:moveTo>
                    <a:pt x="3566160" y="94488"/>
                  </a:moveTo>
                  <a:lnTo>
                    <a:pt x="3563874" y="91440"/>
                  </a:lnTo>
                  <a:lnTo>
                    <a:pt x="1969008" y="91440"/>
                  </a:lnTo>
                  <a:lnTo>
                    <a:pt x="1965960" y="94488"/>
                  </a:lnTo>
                  <a:lnTo>
                    <a:pt x="1965960" y="97536"/>
                  </a:lnTo>
                  <a:lnTo>
                    <a:pt x="1965960" y="125730"/>
                  </a:lnTo>
                  <a:lnTo>
                    <a:pt x="1969008" y="128016"/>
                  </a:lnTo>
                  <a:lnTo>
                    <a:pt x="3563874" y="128016"/>
                  </a:lnTo>
                  <a:lnTo>
                    <a:pt x="3566160" y="125730"/>
                  </a:lnTo>
                  <a:lnTo>
                    <a:pt x="3566160" y="944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30690" y="457200"/>
              <a:ext cx="269746" cy="62026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93139" y="1800860"/>
            <a:ext cx="66751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Application</a:t>
            </a:r>
            <a:r>
              <a:rPr spc="-60" dirty="0"/>
              <a:t> </a:t>
            </a:r>
            <a:r>
              <a:rPr spc="-5" dirty="0"/>
              <a:t>Framework</a:t>
            </a:r>
            <a:r>
              <a:rPr spc="-60" dirty="0"/>
              <a:t> </a:t>
            </a:r>
            <a:r>
              <a:rPr spc="-5" dirty="0"/>
              <a:t>Cont.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02867" y="2685807"/>
            <a:ext cx="7433945" cy="387159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34"/>
              </a:spcBef>
              <a:buClr>
                <a:srgbClr val="9BBB59"/>
              </a:buClr>
              <a:buChar char="•"/>
              <a:tabLst>
                <a:tab pos="269240" algn="l"/>
              </a:tabLst>
            </a:pPr>
            <a:r>
              <a:rPr sz="2800" dirty="0">
                <a:latin typeface="Georgia"/>
                <a:cs typeface="Georgia"/>
              </a:rPr>
              <a:t>Resource</a:t>
            </a:r>
            <a:r>
              <a:rPr sz="2800" spc="-4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Manager</a:t>
            </a:r>
            <a:endParaRPr sz="2800">
              <a:latin typeface="Georgia"/>
              <a:cs typeface="Georgia"/>
            </a:endParaRPr>
          </a:p>
          <a:p>
            <a:pPr marL="561340" marR="725805" indent="-247015">
              <a:lnSpc>
                <a:spcPct val="100000"/>
              </a:lnSpc>
              <a:spcBef>
                <a:spcPts val="305"/>
              </a:spcBef>
              <a:tabLst>
                <a:tab pos="560705" algn="l"/>
              </a:tabLst>
            </a:pP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▫	</a:t>
            </a:r>
            <a:r>
              <a:rPr sz="2600" spc="-10" dirty="0">
                <a:solidFill>
                  <a:srgbClr val="C0504D"/>
                </a:solidFill>
                <a:latin typeface="Georgia"/>
                <a:cs typeface="Georgia"/>
              </a:rPr>
              <a:t>Manage</a:t>
            </a:r>
            <a:r>
              <a:rPr sz="2600" spc="1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various</a:t>
            </a:r>
            <a:r>
              <a:rPr sz="2600" spc="15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types</a:t>
            </a:r>
            <a:r>
              <a:rPr sz="2600" spc="1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of</a:t>
            </a:r>
            <a:r>
              <a:rPr sz="2600" spc="1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resources</a:t>
            </a:r>
            <a:r>
              <a:rPr sz="2600" spc="15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used</a:t>
            </a:r>
            <a:r>
              <a:rPr sz="2600" spc="15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10" dirty="0">
                <a:solidFill>
                  <a:srgbClr val="C0504D"/>
                </a:solidFill>
                <a:latin typeface="Georgia"/>
                <a:cs typeface="Georgia"/>
              </a:rPr>
              <a:t>in </a:t>
            </a:r>
            <a:r>
              <a:rPr sz="2600" spc="-615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10" dirty="0">
                <a:solidFill>
                  <a:srgbClr val="C0504D"/>
                </a:solidFill>
                <a:latin typeface="Georgia"/>
                <a:cs typeface="Georgia"/>
              </a:rPr>
              <a:t>applications</a:t>
            </a:r>
            <a:endParaRPr sz="26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0705" algn="l"/>
              </a:tabLst>
            </a:pP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▫	Allows</a:t>
            </a:r>
            <a:r>
              <a:rPr sz="2600" spc="3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access</a:t>
            </a:r>
            <a:r>
              <a:rPr sz="2600" spc="1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to</a:t>
            </a:r>
            <a:r>
              <a:rPr sz="2600" spc="1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non-code</a:t>
            </a:r>
            <a:r>
              <a:rPr sz="2600" spc="1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10" dirty="0">
                <a:solidFill>
                  <a:srgbClr val="C0504D"/>
                </a:solidFill>
                <a:latin typeface="Georgia"/>
                <a:cs typeface="Georgia"/>
              </a:rPr>
              <a:t>embedded</a:t>
            </a:r>
            <a:r>
              <a:rPr sz="2600" spc="1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resources</a:t>
            </a:r>
            <a:endParaRPr sz="2600">
              <a:latin typeface="Georgia"/>
              <a:cs typeface="Georgia"/>
            </a:endParaRPr>
          </a:p>
          <a:p>
            <a:pPr marL="607060">
              <a:lnSpc>
                <a:spcPct val="100000"/>
              </a:lnSpc>
              <a:spcBef>
                <a:spcPts val="305"/>
              </a:spcBef>
            </a:pPr>
            <a:r>
              <a:rPr sz="2400" spc="-1535" dirty="0">
                <a:solidFill>
                  <a:srgbClr val="4F82BD"/>
                </a:solidFill>
                <a:latin typeface="Microsoft Sans Serif"/>
                <a:cs typeface="Microsoft Sans Serif"/>
              </a:rPr>
              <a:t>🞄</a:t>
            </a:r>
            <a:r>
              <a:rPr sz="2400" spc="225" dirty="0">
                <a:solidFill>
                  <a:srgbClr val="4F82BD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4F82BD"/>
                </a:solidFill>
                <a:latin typeface="Georgia"/>
                <a:cs typeface="Georgia"/>
              </a:rPr>
              <a:t>Strings</a:t>
            </a:r>
            <a:endParaRPr sz="2400">
              <a:latin typeface="Georgia"/>
              <a:cs typeface="Georgia"/>
            </a:endParaRPr>
          </a:p>
          <a:p>
            <a:pPr marL="607060">
              <a:lnSpc>
                <a:spcPct val="100000"/>
              </a:lnSpc>
              <a:spcBef>
                <a:spcPts val="300"/>
              </a:spcBef>
            </a:pPr>
            <a:r>
              <a:rPr sz="2400" spc="-1535" dirty="0">
                <a:solidFill>
                  <a:srgbClr val="4F82BD"/>
                </a:solidFill>
                <a:latin typeface="Microsoft Sans Serif"/>
                <a:cs typeface="Microsoft Sans Serif"/>
              </a:rPr>
              <a:t>🞄</a:t>
            </a:r>
            <a:r>
              <a:rPr sz="2400" spc="225" dirty="0">
                <a:solidFill>
                  <a:srgbClr val="4F82BD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4F82BD"/>
                </a:solidFill>
                <a:latin typeface="Georgia"/>
                <a:cs typeface="Georgia"/>
              </a:rPr>
              <a:t>Colo</a:t>
            </a:r>
            <a:r>
              <a:rPr sz="2400" dirty="0">
                <a:solidFill>
                  <a:srgbClr val="4F82BD"/>
                </a:solidFill>
                <a:latin typeface="Georgia"/>
                <a:cs typeface="Georgia"/>
              </a:rPr>
              <a:t>r</a:t>
            </a:r>
            <a:r>
              <a:rPr sz="2400" spc="5" dirty="0">
                <a:solidFill>
                  <a:srgbClr val="4F82BD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4F82BD"/>
                </a:solidFill>
                <a:latin typeface="Georgia"/>
                <a:cs typeface="Georgia"/>
              </a:rPr>
              <a:t>settings</a:t>
            </a:r>
            <a:endParaRPr sz="2400">
              <a:latin typeface="Georgia"/>
              <a:cs typeface="Georgia"/>
            </a:endParaRPr>
          </a:p>
          <a:p>
            <a:pPr marL="607060">
              <a:lnSpc>
                <a:spcPct val="100000"/>
              </a:lnSpc>
              <a:spcBef>
                <a:spcPts val="300"/>
              </a:spcBef>
            </a:pPr>
            <a:r>
              <a:rPr sz="2400" spc="-1535" dirty="0">
                <a:solidFill>
                  <a:srgbClr val="4F82BD"/>
                </a:solidFill>
                <a:latin typeface="Microsoft Sans Serif"/>
                <a:cs typeface="Microsoft Sans Serif"/>
              </a:rPr>
              <a:t>🞄</a:t>
            </a:r>
            <a:r>
              <a:rPr sz="2400" spc="225" dirty="0">
                <a:solidFill>
                  <a:srgbClr val="4F82BD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4F82BD"/>
                </a:solidFill>
                <a:latin typeface="Georgia"/>
                <a:cs typeface="Georgia"/>
              </a:rPr>
              <a:t>U</a:t>
            </a:r>
            <a:r>
              <a:rPr sz="2400" dirty="0">
                <a:solidFill>
                  <a:srgbClr val="4F82BD"/>
                </a:solidFill>
                <a:latin typeface="Georgia"/>
                <a:cs typeface="Georgia"/>
              </a:rPr>
              <a:t>I</a:t>
            </a:r>
            <a:r>
              <a:rPr sz="2400" spc="-15" dirty="0">
                <a:solidFill>
                  <a:srgbClr val="4F82BD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F82BD"/>
                </a:solidFill>
                <a:latin typeface="Georgia"/>
                <a:cs typeface="Georgia"/>
              </a:rPr>
              <a:t>Layout</a:t>
            </a:r>
            <a:endParaRPr sz="24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290"/>
              </a:spcBef>
              <a:buClr>
                <a:srgbClr val="9BBB59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Notifications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Manager</a:t>
            </a:r>
            <a:endParaRPr sz="28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5"/>
              </a:spcBef>
              <a:tabLst>
                <a:tab pos="560705" algn="l"/>
              </a:tabLst>
            </a:pP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▫	Allows</a:t>
            </a:r>
            <a:r>
              <a:rPr sz="2600" spc="2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applications</a:t>
            </a:r>
            <a:r>
              <a:rPr sz="2600" spc="2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to</a:t>
            </a:r>
            <a:r>
              <a:rPr sz="2600" spc="2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10" dirty="0">
                <a:solidFill>
                  <a:srgbClr val="C0504D"/>
                </a:solidFill>
                <a:latin typeface="Georgia"/>
                <a:cs typeface="Georgia"/>
              </a:rPr>
              <a:t>display</a:t>
            </a:r>
            <a:r>
              <a:rPr sz="2600" spc="1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10" dirty="0">
                <a:solidFill>
                  <a:srgbClr val="C0504D"/>
                </a:solidFill>
                <a:latin typeface="Georgia"/>
                <a:cs typeface="Georgia"/>
              </a:rPr>
              <a:t>alerts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457200"/>
            <a:ext cx="9144000" cy="6858000"/>
            <a:chOff x="457200" y="45720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67400" y="897636"/>
              <a:ext cx="3733800" cy="17983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865114" y="954785"/>
              <a:ext cx="3566160" cy="128270"/>
            </a:xfrm>
            <a:custGeom>
              <a:avLst/>
              <a:gdLst/>
              <a:ahLst/>
              <a:cxnLst/>
              <a:rect l="l" t="t" r="r" b="b"/>
              <a:pathLst>
                <a:path w="3566159" h="128269">
                  <a:moveTo>
                    <a:pt x="3063240" y="2286"/>
                  </a:moveTo>
                  <a:lnTo>
                    <a:pt x="3060954" y="0"/>
                  </a:lnTo>
                  <a:lnTo>
                    <a:pt x="1524" y="0"/>
                  </a:lnTo>
                  <a:lnTo>
                    <a:pt x="0" y="2286"/>
                  </a:lnTo>
                  <a:lnTo>
                    <a:pt x="0" y="4572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60954" y="27432"/>
                  </a:lnTo>
                  <a:lnTo>
                    <a:pt x="3063240" y="25908"/>
                  </a:lnTo>
                  <a:lnTo>
                    <a:pt x="3063240" y="2286"/>
                  </a:lnTo>
                  <a:close/>
                </a:path>
                <a:path w="3566159" h="128269">
                  <a:moveTo>
                    <a:pt x="3566160" y="94488"/>
                  </a:moveTo>
                  <a:lnTo>
                    <a:pt x="3563874" y="91440"/>
                  </a:lnTo>
                  <a:lnTo>
                    <a:pt x="1969008" y="91440"/>
                  </a:lnTo>
                  <a:lnTo>
                    <a:pt x="1965960" y="94488"/>
                  </a:lnTo>
                  <a:lnTo>
                    <a:pt x="1965960" y="97536"/>
                  </a:lnTo>
                  <a:lnTo>
                    <a:pt x="1965960" y="125730"/>
                  </a:lnTo>
                  <a:lnTo>
                    <a:pt x="1969008" y="128016"/>
                  </a:lnTo>
                  <a:lnTo>
                    <a:pt x="3563874" y="128016"/>
                  </a:lnTo>
                  <a:lnTo>
                    <a:pt x="3566160" y="125730"/>
                  </a:lnTo>
                  <a:lnTo>
                    <a:pt x="3566160" y="944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0690" y="457200"/>
              <a:ext cx="269746" cy="6202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3751" y="835151"/>
              <a:ext cx="7988807" cy="64800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6800" y="1828800"/>
              <a:ext cx="8001000" cy="54864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57655" y="1819655"/>
              <a:ext cx="8020050" cy="5495925"/>
            </a:xfrm>
            <a:custGeom>
              <a:avLst/>
              <a:gdLst/>
              <a:ahLst/>
              <a:cxnLst/>
              <a:rect l="l" t="t" r="r" b="b"/>
              <a:pathLst>
                <a:path w="8020050" h="5495925">
                  <a:moveTo>
                    <a:pt x="8020050" y="5495544"/>
                  </a:moveTo>
                  <a:lnTo>
                    <a:pt x="8020050" y="4571"/>
                  </a:lnTo>
                  <a:lnTo>
                    <a:pt x="8015478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5495544"/>
                  </a:lnTo>
                  <a:lnTo>
                    <a:pt x="9144" y="5495544"/>
                  </a:lnTo>
                  <a:lnTo>
                    <a:pt x="9144" y="19050"/>
                  </a:lnTo>
                  <a:lnTo>
                    <a:pt x="19050" y="9144"/>
                  </a:lnTo>
                  <a:lnTo>
                    <a:pt x="19050" y="19050"/>
                  </a:lnTo>
                  <a:lnTo>
                    <a:pt x="8000999" y="19049"/>
                  </a:lnTo>
                  <a:lnTo>
                    <a:pt x="8000999" y="9143"/>
                  </a:lnTo>
                  <a:lnTo>
                    <a:pt x="8010144" y="19049"/>
                  </a:lnTo>
                  <a:lnTo>
                    <a:pt x="8010144" y="5495544"/>
                  </a:lnTo>
                  <a:lnTo>
                    <a:pt x="8020050" y="5495544"/>
                  </a:lnTo>
                  <a:close/>
                </a:path>
                <a:path w="8020050" h="5495925">
                  <a:moveTo>
                    <a:pt x="19050" y="19050"/>
                  </a:moveTo>
                  <a:lnTo>
                    <a:pt x="19050" y="9144"/>
                  </a:lnTo>
                  <a:lnTo>
                    <a:pt x="9144" y="19050"/>
                  </a:lnTo>
                  <a:lnTo>
                    <a:pt x="19050" y="19050"/>
                  </a:lnTo>
                  <a:close/>
                </a:path>
                <a:path w="8020050" h="5495925">
                  <a:moveTo>
                    <a:pt x="19050" y="5486400"/>
                  </a:moveTo>
                  <a:lnTo>
                    <a:pt x="19050" y="19050"/>
                  </a:lnTo>
                  <a:lnTo>
                    <a:pt x="9144" y="19050"/>
                  </a:lnTo>
                  <a:lnTo>
                    <a:pt x="9144" y="5486400"/>
                  </a:lnTo>
                  <a:lnTo>
                    <a:pt x="19050" y="5486400"/>
                  </a:lnTo>
                  <a:close/>
                </a:path>
                <a:path w="8020050" h="5495925">
                  <a:moveTo>
                    <a:pt x="8010144" y="5486399"/>
                  </a:moveTo>
                  <a:lnTo>
                    <a:pt x="9144" y="5486400"/>
                  </a:lnTo>
                  <a:lnTo>
                    <a:pt x="19050" y="5495544"/>
                  </a:lnTo>
                  <a:lnTo>
                    <a:pt x="8000999" y="5495544"/>
                  </a:lnTo>
                  <a:lnTo>
                    <a:pt x="8010144" y="5486399"/>
                  </a:lnTo>
                  <a:close/>
                </a:path>
                <a:path w="8020050" h="5495925">
                  <a:moveTo>
                    <a:pt x="19050" y="5495544"/>
                  </a:moveTo>
                  <a:lnTo>
                    <a:pt x="9144" y="5486400"/>
                  </a:lnTo>
                  <a:lnTo>
                    <a:pt x="9144" y="5495544"/>
                  </a:lnTo>
                  <a:lnTo>
                    <a:pt x="19050" y="5495544"/>
                  </a:lnTo>
                  <a:close/>
                </a:path>
                <a:path w="8020050" h="5495925">
                  <a:moveTo>
                    <a:pt x="8010144" y="19049"/>
                  </a:moveTo>
                  <a:lnTo>
                    <a:pt x="8000999" y="9143"/>
                  </a:lnTo>
                  <a:lnTo>
                    <a:pt x="8000999" y="19049"/>
                  </a:lnTo>
                  <a:lnTo>
                    <a:pt x="8010144" y="19049"/>
                  </a:lnTo>
                  <a:close/>
                </a:path>
                <a:path w="8020050" h="5495925">
                  <a:moveTo>
                    <a:pt x="8010144" y="5486399"/>
                  </a:moveTo>
                  <a:lnTo>
                    <a:pt x="8010144" y="19049"/>
                  </a:lnTo>
                  <a:lnTo>
                    <a:pt x="8000999" y="19049"/>
                  </a:lnTo>
                  <a:lnTo>
                    <a:pt x="8000999" y="5486399"/>
                  </a:lnTo>
                  <a:lnTo>
                    <a:pt x="8010144" y="5486399"/>
                  </a:lnTo>
                  <a:close/>
                </a:path>
                <a:path w="8020050" h="5495925">
                  <a:moveTo>
                    <a:pt x="8010144" y="5495544"/>
                  </a:moveTo>
                  <a:lnTo>
                    <a:pt x="8010144" y="5486399"/>
                  </a:lnTo>
                  <a:lnTo>
                    <a:pt x="8000999" y="5495544"/>
                  </a:lnTo>
                  <a:lnTo>
                    <a:pt x="8010144" y="54955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824483"/>
            <a:ext cx="9144000" cy="845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7200" y="457200"/>
            <a:ext cx="9144000" cy="626110"/>
            <a:chOff x="457200" y="457200"/>
            <a:chExt cx="9144000" cy="626110"/>
          </a:xfrm>
        </p:grpSpPr>
        <p:sp>
          <p:nvSpPr>
            <p:cNvPr id="4" name="object 4"/>
            <p:cNvSpPr/>
            <p:nvPr/>
          </p:nvSpPr>
          <p:spPr>
            <a:xfrm>
              <a:off x="457200" y="457200"/>
              <a:ext cx="9144000" cy="311150"/>
            </a:xfrm>
            <a:custGeom>
              <a:avLst/>
              <a:gdLst/>
              <a:ahLst/>
              <a:cxnLst/>
              <a:rect l="l" t="t" r="r" b="b"/>
              <a:pathLst>
                <a:path w="9144000" h="311150">
                  <a:moveTo>
                    <a:pt x="9144000" y="310895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310896"/>
                  </a:lnTo>
                  <a:lnTo>
                    <a:pt x="9144000" y="310895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765809"/>
              <a:ext cx="9144000" cy="143510"/>
            </a:xfrm>
            <a:custGeom>
              <a:avLst/>
              <a:gdLst/>
              <a:ahLst/>
              <a:cxnLst/>
              <a:rect l="l" t="t" r="r" b="b"/>
              <a:pathLst>
                <a:path w="9144000" h="143509">
                  <a:moveTo>
                    <a:pt x="9144000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5410200" y="91440"/>
                  </a:lnTo>
                  <a:lnTo>
                    <a:pt x="5410200" y="143256"/>
                  </a:lnTo>
                  <a:lnTo>
                    <a:pt x="9144000" y="143256"/>
                  </a:lnTo>
                  <a:lnTo>
                    <a:pt x="9144000" y="91440"/>
                  </a:lnTo>
                  <a:lnTo>
                    <a:pt x="9144000" y="5181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7400" y="897636"/>
              <a:ext cx="3733800" cy="1798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865114" y="954785"/>
              <a:ext cx="3566160" cy="128270"/>
            </a:xfrm>
            <a:custGeom>
              <a:avLst/>
              <a:gdLst/>
              <a:ahLst/>
              <a:cxnLst/>
              <a:rect l="l" t="t" r="r" b="b"/>
              <a:pathLst>
                <a:path w="3566159" h="128269">
                  <a:moveTo>
                    <a:pt x="3063240" y="2286"/>
                  </a:moveTo>
                  <a:lnTo>
                    <a:pt x="3060954" y="0"/>
                  </a:lnTo>
                  <a:lnTo>
                    <a:pt x="1524" y="0"/>
                  </a:lnTo>
                  <a:lnTo>
                    <a:pt x="0" y="2286"/>
                  </a:lnTo>
                  <a:lnTo>
                    <a:pt x="0" y="4572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60954" y="27432"/>
                  </a:lnTo>
                  <a:lnTo>
                    <a:pt x="3063240" y="25908"/>
                  </a:lnTo>
                  <a:lnTo>
                    <a:pt x="3063240" y="2286"/>
                  </a:lnTo>
                  <a:close/>
                </a:path>
                <a:path w="3566159" h="128269">
                  <a:moveTo>
                    <a:pt x="3566160" y="94488"/>
                  </a:moveTo>
                  <a:lnTo>
                    <a:pt x="3563874" y="91440"/>
                  </a:lnTo>
                  <a:lnTo>
                    <a:pt x="1969008" y="91440"/>
                  </a:lnTo>
                  <a:lnTo>
                    <a:pt x="1965960" y="94488"/>
                  </a:lnTo>
                  <a:lnTo>
                    <a:pt x="1965960" y="97536"/>
                  </a:lnTo>
                  <a:lnTo>
                    <a:pt x="1965960" y="125730"/>
                  </a:lnTo>
                  <a:lnTo>
                    <a:pt x="1969008" y="128016"/>
                  </a:lnTo>
                  <a:lnTo>
                    <a:pt x="3563874" y="128016"/>
                  </a:lnTo>
                  <a:lnTo>
                    <a:pt x="3566160" y="125730"/>
                  </a:lnTo>
                  <a:lnTo>
                    <a:pt x="3566160" y="944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30690" y="457200"/>
              <a:ext cx="269746" cy="62026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93902" y="1800860"/>
            <a:ext cx="28054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Applications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03630" y="2690422"/>
            <a:ext cx="5955030" cy="405765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9BBB59"/>
              </a:buClr>
              <a:buChar char="•"/>
              <a:tabLst>
                <a:tab pos="269240" algn="l"/>
              </a:tabLst>
            </a:pPr>
            <a:r>
              <a:rPr sz="2800" dirty="0">
                <a:latin typeface="Georgia"/>
                <a:cs typeface="Georgia"/>
              </a:rPr>
              <a:t>Hosts</a:t>
            </a:r>
            <a:r>
              <a:rPr sz="2800" spc="-2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Android</a:t>
            </a:r>
            <a:r>
              <a:rPr sz="2800" spc="-2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Applications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BBB59"/>
              </a:buClr>
              <a:buChar char="•"/>
              <a:tabLst>
                <a:tab pos="269240" algn="l"/>
              </a:tabLst>
            </a:pPr>
            <a:r>
              <a:rPr sz="2800" dirty="0">
                <a:latin typeface="Georgia"/>
                <a:cs typeface="Georgia"/>
              </a:rPr>
              <a:t>Written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in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Java</a:t>
            </a:r>
            <a:endParaRPr sz="28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5"/>
              </a:spcBef>
              <a:tabLst>
                <a:tab pos="560705" algn="l"/>
              </a:tabLst>
            </a:pP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▫	Access</a:t>
            </a:r>
            <a:r>
              <a:rPr sz="260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to</a:t>
            </a:r>
            <a:r>
              <a:rPr sz="260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all</a:t>
            </a:r>
            <a:r>
              <a:rPr sz="2600" spc="5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Android</a:t>
            </a:r>
            <a:r>
              <a:rPr sz="260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APIs</a:t>
            </a:r>
            <a:endParaRPr sz="26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295"/>
              </a:spcBef>
              <a:buClr>
                <a:srgbClr val="9BBB59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Executed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in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the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VM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(Dalvik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or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ART)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BBB59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Examples</a:t>
            </a:r>
            <a:endParaRPr sz="28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5"/>
              </a:spcBef>
              <a:tabLst>
                <a:tab pos="560705" algn="l"/>
              </a:tabLst>
            </a:pP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▫	SMS</a:t>
            </a:r>
            <a:r>
              <a:rPr sz="2600" spc="-2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client</a:t>
            </a:r>
            <a:r>
              <a:rPr sz="2600" spc="-15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10" dirty="0">
                <a:solidFill>
                  <a:srgbClr val="C0504D"/>
                </a:solidFill>
                <a:latin typeface="Georgia"/>
                <a:cs typeface="Georgia"/>
              </a:rPr>
              <a:t>app</a:t>
            </a:r>
            <a:endParaRPr sz="26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0705" algn="l"/>
              </a:tabLst>
            </a:pP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▫	</a:t>
            </a:r>
            <a:r>
              <a:rPr sz="2600" spc="-10" dirty="0">
                <a:solidFill>
                  <a:srgbClr val="C0504D"/>
                </a:solidFill>
                <a:latin typeface="Georgia"/>
                <a:cs typeface="Georgia"/>
              </a:rPr>
              <a:t>Dialer</a:t>
            </a:r>
            <a:endParaRPr sz="26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0705" algn="l"/>
              </a:tabLst>
            </a:pP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▫	Web</a:t>
            </a:r>
            <a:r>
              <a:rPr sz="2600" spc="-3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10" dirty="0">
                <a:solidFill>
                  <a:srgbClr val="C0504D"/>
                </a:solidFill>
                <a:latin typeface="Georgia"/>
                <a:cs typeface="Georgia"/>
              </a:rPr>
              <a:t>Browser</a:t>
            </a:r>
            <a:endParaRPr sz="26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0705" algn="l"/>
              </a:tabLst>
            </a:pP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▫	</a:t>
            </a:r>
            <a:r>
              <a:rPr sz="2600" spc="-10" dirty="0">
                <a:solidFill>
                  <a:srgbClr val="C0504D"/>
                </a:solidFill>
                <a:latin typeface="Georgia"/>
                <a:cs typeface="Georgia"/>
              </a:rPr>
              <a:t>Contact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10" dirty="0">
                <a:solidFill>
                  <a:srgbClr val="C0504D"/>
                </a:solidFill>
                <a:latin typeface="Georgia"/>
                <a:cs typeface="Georgia"/>
              </a:rPr>
              <a:t>manager</a:t>
            </a:r>
            <a:endParaRPr sz="2600">
              <a:latin typeface="Georgia"/>
              <a:cs typeface="Georgi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2952" y="2052827"/>
            <a:ext cx="1206246" cy="121005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93152" y="1441704"/>
            <a:ext cx="1226819" cy="123139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92752" y="4721352"/>
            <a:ext cx="3204972" cy="236524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464552" y="3121151"/>
            <a:ext cx="1343405" cy="134340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801088" y="4567428"/>
            <a:ext cx="1396933" cy="146761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563457" y="1138427"/>
            <a:ext cx="1272700" cy="120199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457200"/>
            <a:ext cx="9144000" cy="626110"/>
            <a:chOff x="457200" y="457200"/>
            <a:chExt cx="9144000" cy="6261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67400" y="897636"/>
              <a:ext cx="3733800" cy="17983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865114" y="954785"/>
              <a:ext cx="3566160" cy="128270"/>
            </a:xfrm>
            <a:custGeom>
              <a:avLst/>
              <a:gdLst/>
              <a:ahLst/>
              <a:cxnLst/>
              <a:rect l="l" t="t" r="r" b="b"/>
              <a:pathLst>
                <a:path w="3566159" h="128269">
                  <a:moveTo>
                    <a:pt x="3063240" y="2286"/>
                  </a:moveTo>
                  <a:lnTo>
                    <a:pt x="3060954" y="0"/>
                  </a:lnTo>
                  <a:lnTo>
                    <a:pt x="1524" y="0"/>
                  </a:lnTo>
                  <a:lnTo>
                    <a:pt x="0" y="2286"/>
                  </a:lnTo>
                  <a:lnTo>
                    <a:pt x="0" y="4572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60954" y="27432"/>
                  </a:lnTo>
                  <a:lnTo>
                    <a:pt x="3063240" y="25908"/>
                  </a:lnTo>
                  <a:lnTo>
                    <a:pt x="3063240" y="2286"/>
                  </a:lnTo>
                  <a:close/>
                </a:path>
                <a:path w="3566159" h="128269">
                  <a:moveTo>
                    <a:pt x="3566160" y="94488"/>
                  </a:moveTo>
                  <a:lnTo>
                    <a:pt x="3563874" y="91440"/>
                  </a:lnTo>
                  <a:lnTo>
                    <a:pt x="1969008" y="91440"/>
                  </a:lnTo>
                  <a:lnTo>
                    <a:pt x="1965960" y="94488"/>
                  </a:lnTo>
                  <a:lnTo>
                    <a:pt x="1965960" y="97536"/>
                  </a:lnTo>
                  <a:lnTo>
                    <a:pt x="1965960" y="125730"/>
                  </a:lnTo>
                  <a:lnTo>
                    <a:pt x="1969008" y="128016"/>
                  </a:lnTo>
                  <a:lnTo>
                    <a:pt x="3563874" y="128016"/>
                  </a:lnTo>
                  <a:lnTo>
                    <a:pt x="3566160" y="125730"/>
                  </a:lnTo>
                  <a:lnTo>
                    <a:pt x="3566160" y="944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0690" y="457200"/>
              <a:ext cx="269746" cy="62026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3902" y="1800860"/>
            <a:ext cx="24587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Conclusion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03630" y="2685807"/>
            <a:ext cx="5932170" cy="39408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34"/>
              </a:spcBef>
              <a:buClr>
                <a:srgbClr val="9BBB59"/>
              </a:buClr>
              <a:buFont typeface="Georgia"/>
              <a:buChar char="•"/>
              <a:tabLst>
                <a:tab pos="269240" algn="l"/>
              </a:tabLst>
            </a:pPr>
            <a:r>
              <a:rPr sz="2800" b="1" spc="-5" dirty="0">
                <a:latin typeface="Georgia"/>
                <a:cs typeface="Georgia"/>
              </a:rPr>
              <a:t>Designed</a:t>
            </a:r>
            <a:r>
              <a:rPr sz="2800" b="1" spc="-4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for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mobile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and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flexibility</a:t>
            </a:r>
            <a:endParaRPr sz="28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5"/>
              </a:spcBef>
              <a:tabLst>
                <a:tab pos="560705" algn="l"/>
              </a:tabLst>
            </a:pP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▫	Both in </a:t>
            </a:r>
            <a:r>
              <a:rPr sz="2600" spc="-10" dirty="0">
                <a:solidFill>
                  <a:srgbClr val="C0504D"/>
                </a:solidFill>
                <a:latin typeface="Georgia"/>
                <a:cs typeface="Georgia"/>
              </a:rPr>
              <a:t>software</a:t>
            </a:r>
            <a:r>
              <a:rPr sz="2600" spc="25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and</a:t>
            </a:r>
            <a:r>
              <a:rPr sz="260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10" dirty="0">
                <a:solidFill>
                  <a:srgbClr val="C0504D"/>
                </a:solidFill>
                <a:latin typeface="Georgia"/>
                <a:cs typeface="Georgia"/>
              </a:rPr>
              <a:t>hardware</a:t>
            </a:r>
            <a:endParaRPr sz="26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295"/>
              </a:spcBef>
              <a:buClr>
                <a:srgbClr val="9BBB59"/>
              </a:buClr>
              <a:buChar char="•"/>
              <a:tabLst>
                <a:tab pos="269240" algn="l"/>
              </a:tabLst>
            </a:pPr>
            <a:r>
              <a:rPr sz="2800" dirty="0">
                <a:latin typeface="Georgia"/>
                <a:cs typeface="Georgia"/>
              </a:rPr>
              <a:t>5</a:t>
            </a:r>
            <a:r>
              <a:rPr sz="2800" spc="-5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Layers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BBB59"/>
              </a:buClr>
              <a:buChar char="•"/>
              <a:tabLst>
                <a:tab pos="269240" algn="l"/>
              </a:tabLst>
            </a:pPr>
            <a:r>
              <a:rPr sz="2800" dirty="0">
                <a:latin typeface="Georgia"/>
                <a:cs typeface="Georgia"/>
              </a:rPr>
              <a:t>Application</a:t>
            </a:r>
            <a:r>
              <a:rPr sz="2800" spc="-4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Development</a:t>
            </a:r>
            <a:endParaRPr sz="28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5"/>
              </a:spcBef>
              <a:tabLst>
                <a:tab pos="560705" algn="l"/>
              </a:tabLst>
            </a:pP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▫	</a:t>
            </a:r>
            <a:r>
              <a:rPr sz="2600" spc="-10" dirty="0">
                <a:solidFill>
                  <a:srgbClr val="C0504D"/>
                </a:solidFill>
                <a:latin typeface="Georgia"/>
                <a:cs typeface="Georgia"/>
              </a:rPr>
              <a:t>Simple</a:t>
            </a:r>
            <a:endParaRPr sz="2600">
              <a:latin typeface="Georgia"/>
              <a:cs typeface="Georgia"/>
            </a:endParaRPr>
          </a:p>
          <a:p>
            <a:pPr marL="607060">
              <a:lnSpc>
                <a:spcPct val="100000"/>
              </a:lnSpc>
              <a:spcBef>
                <a:spcPts val="305"/>
              </a:spcBef>
            </a:pPr>
            <a:r>
              <a:rPr sz="2400" spc="-1535" dirty="0">
                <a:solidFill>
                  <a:srgbClr val="4F82BD"/>
                </a:solidFill>
                <a:latin typeface="Microsoft Sans Serif"/>
                <a:cs typeface="Microsoft Sans Serif"/>
              </a:rPr>
              <a:t>🞄</a:t>
            </a:r>
            <a:r>
              <a:rPr sz="2400" spc="225" dirty="0">
                <a:solidFill>
                  <a:srgbClr val="4F82BD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4F82BD"/>
                </a:solidFill>
                <a:latin typeface="Georgia"/>
                <a:cs typeface="Georgia"/>
              </a:rPr>
              <a:t>Java</a:t>
            </a:r>
            <a:endParaRPr sz="24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295"/>
              </a:spcBef>
              <a:tabLst>
                <a:tab pos="560705" algn="l"/>
              </a:tabLst>
            </a:pP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▫	Access</a:t>
            </a:r>
            <a:r>
              <a:rPr sz="2600" spc="5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to</a:t>
            </a:r>
            <a:r>
              <a:rPr sz="2600" spc="5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all</a:t>
            </a:r>
            <a:r>
              <a:rPr sz="2600" spc="1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aspects</a:t>
            </a:r>
            <a:r>
              <a:rPr sz="2600" spc="1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of</a:t>
            </a:r>
            <a:r>
              <a:rPr sz="2600" spc="5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the</a:t>
            </a:r>
            <a:r>
              <a:rPr sz="2600" spc="5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10" dirty="0">
                <a:solidFill>
                  <a:srgbClr val="C0504D"/>
                </a:solidFill>
                <a:latin typeface="Georgia"/>
                <a:cs typeface="Georgia"/>
              </a:rPr>
              <a:t>Kernel</a:t>
            </a:r>
            <a:endParaRPr sz="2600">
              <a:latin typeface="Georgia"/>
              <a:cs typeface="Georgia"/>
            </a:endParaRPr>
          </a:p>
          <a:p>
            <a:pPr marL="607060">
              <a:lnSpc>
                <a:spcPct val="100000"/>
              </a:lnSpc>
              <a:spcBef>
                <a:spcPts val="305"/>
              </a:spcBef>
            </a:pPr>
            <a:r>
              <a:rPr sz="2400" spc="-1535" dirty="0">
                <a:solidFill>
                  <a:srgbClr val="4F82BD"/>
                </a:solidFill>
                <a:latin typeface="Microsoft Sans Serif"/>
                <a:cs typeface="Microsoft Sans Serif"/>
              </a:rPr>
              <a:t>🞄</a:t>
            </a:r>
            <a:r>
              <a:rPr sz="2400" spc="225" dirty="0">
                <a:solidFill>
                  <a:srgbClr val="4F82BD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4F82BD"/>
                </a:solidFill>
                <a:latin typeface="Georgia"/>
                <a:cs typeface="Georgia"/>
              </a:rPr>
              <a:t>Ope</a:t>
            </a:r>
            <a:r>
              <a:rPr sz="2400" dirty="0">
                <a:solidFill>
                  <a:srgbClr val="4F82BD"/>
                </a:solidFill>
                <a:latin typeface="Georgia"/>
                <a:cs typeface="Georgia"/>
              </a:rPr>
              <a:t>n</a:t>
            </a:r>
            <a:r>
              <a:rPr sz="2400" spc="-5" dirty="0">
                <a:solidFill>
                  <a:srgbClr val="4F82BD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F82BD"/>
                </a:solidFill>
                <a:latin typeface="Georgia"/>
                <a:cs typeface="Georgia"/>
              </a:rPr>
              <a:t>Source</a:t>
            </a:r>
            <a:endParaRPr sz="2400">
              <a:latin typeface="Georgia"/>
              <a:cs typeface="Georgia"/>
            </a:endParaRPr>
          </a:p>
          <a:p>
            <a:pPr marL="607060">
              <a:lnSpc>
                <a:spcPct val="100000"/>
              </a:lnSpc>
              <a:spcBef>
                <a:spcPts val="300"/>
              </a:spcBef>
            </a:pPr>
            <a:r>
              <a:rPr sz="2400" spc="-1535" dirty="0">
                <a:solidFill>
                  <a:srgbClr val="4F82BD"/>
                </a:solidFill>
                <a:latin typeface="Microsoft Sans Serif"/>
                <a:cs typeface="Microsoft Sans Serif"/>
              </a:rPr>
              <a:t>🞄</a:t>
            </a:r>
            <a:r>
              <a:rPr sz="2400" spc="225" dirty="0">
                <a:solidFill>
                  <a:srgbClr val="4F82BD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4F82BD"/>
                </a:solidFill>
                <a:latin typeface="Georgia"/>
                <a:cs typeface="Georgia"/>
              </a:rPr>
              <a:t>APIs</a:t>
            </a:r>
            <a:endParaRPr sz="2400">
              <a:latin typeface="Georgia"/>
              <a:cs typeface="Georgi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78552" y="457200"/>
            <a:ext cx="442264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824483"/>
            <a:ext cx="9144000" cy="845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7200" y="457200"/>
            <a:ext cx="9144000" cy="626110"/>
            <a:chOff x="457200" y="457200"/>
            <a:chExt cx="9144000" cy="626110"/>
          </a:xfrm>
        </p:grpSpPr>
        <p:sp>
          <p:nvSpPr>
            <p:cNvPr id="4" name="object 4"/>
            <p:cNvSpPr/>
            <p:nvPr/>
          </p:nvSpPr>
          <p:spPr>
            <a:xfrm>
              <a:off x="457200" y="457200"/>
              <a:ext cx="9144000" cy="311150"/>
            </a:xfrm>
            <a:custGeom>
              <a:avLst/>
              <a:gdLst/>
              <a:ahLst/>
              <a:cxnLst/>
              <a:rect l="l" t="t" r="r" b="b"/>
              <a:pathLst>
                <a:path w="9144000" h="311150">
                  <a:moveTo>
                    <a:pt x="9144000" y="310895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310896"/>
                  </a:lnTo>
                  <a:lnTo>
                    <a:pt x="9144000" y="310895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765809"/>
              <a:ext cx="9144000" cy="143510"/>
            </a:xfrm>
            <a:custGeom>
              <a:avLst/>
              <a:gdLst/>
              <a:ahLst/>
              <a:cxnLst/>
              <a:rect l="l" t="t" r="r" b="b"/>
              <a:pathLst>
                <a:path w="9144000" h="143509">
                  <a:moveTo>
                    <a:pt x="9144000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5410200" y="91440"/>
                  </a:lnTo>
                  <a:lnTo>
                    <a:pt x="5410200" y="143256"/>
                  </a:lnTo>
                  <a:lnTo>
                    <a:pt x="9144000" y="143256"/>
                  </a:lnTo>
                  <a:lnTo>
                    <a:pt x="9144000" y="91440"/>
                  </a:lnTo>
                  <a:lnTo>
                    <a:pt x="9144000" y="5181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7400" y="897636"/>
              <a:ext cx="3733800" cy="1798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865114" y="954785"/>
              <a:ext cx="3566160" cy="128270"/>
            </a:xfrm>
            <a:custGeom>
              <a:avLst/>
              <a:gdLst/>
              <a:ahLst/>
              <a:cxnLst/>
              <a:rect l="l" t="t" r="r" b="b"/>
              <a:pathLst>
                <a:path w="3566159" h="128269">
                  <a:moveTo>
                    <a:pt x="3063240" y="2286"/>
                  </a:moveTo>
                  <a:lnTo>
                    <a:pt x="3060954" y="0"/>
                  </a:lnTo>
                  <a:lnTo>
                    <a:pt x="1524" y="0"/>
                  </a:lnTo>
                  <a:lnTo>
                    <a:pt x="0" y="2286"/>
                  </a:lnTo>
                  <a:lnTo>
                    <a:pt x="0" y="4572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60954" y="27432"/>
                  </a:lnTo>
                  <a:lnTo>
                    <a:pt x="3063240" y="25908"/>
                  </a:lnTo>
                  <a:lnTo>
                    <a:pt x="3063240" y="2286"/>
                  </a:lnTo>
                  <a:close/>
                </a:path>
                <a:path w="3566159" h="128269">
                  <a:moveTo>
                    <a:pt x="3566160" y="94488"/>
                  </a:moveTo>
                  <a:lnTo>
                    <a:pt x="3563874" y="91440"/>
                  </a:lnTo>
                  <a:lnTo>
                    <a:pt x="1969008" y="91440"/>
                  </a:lnTo>
                  <a:lnTo>
                    <a:pt x="1965960" y="94488"/>
                  </a:lnTo>
                  <a:lnTo>
                    <a:pt x="1965960" y="97536"/>
                  </a:lnTo>
                  <a:lnTo>
                    <a:pt x="1965960" y="125730"/>
                  </a:lnTo>
                  <a:lnTo>
                    <a:pt x="1969008" y="128016"/>
                  </a:lnTo>
                  <a:lnTo>
                    <a:pt x="3563874" y="128016"/>
                  </a:lnTo>
                  <a:lnTo>
                    <a:pt x="3566160" y="125730"/>
                  </a:lnTo>
                  <a:lnTo>
                    <a:pt x="3566160" y="944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30690" y="457200"/>
              <a:ext cx="269746" cy="62026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93139" y="1800860"/>
            <a:ext cx="16300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History</a:t>
            </a: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12275" y="4965191"/>
            <a:ext cx="2065087" cy="17663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02867" y="2685807"/>
            <a:ext cx="7640955" cy="43713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34"/>
              </a:spcBef>
              <a:buClr>
                <a:srgbClr val="9BBB59"/>
              </a:buClr>
              <a:buChar char="•"/>
              <a:tabLst>
                <a:tab pos="269240" algn="l"/>
              </a:tabLst>
            </a:pPr>
            <a:r>
              <a:rPr sz="2800" dirty="0">
                <a:latin typeface="Georgia"/>
                <a:cs typeface="Georgia"/>
              </a:rPr>
              <a:t>2003</a:t>
            </a:r>
            <a:r>
              <a:rPr sz="2800" spc="-5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–Founded</a:t>
            </a:r>
            <a:endParaRPr sz="28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5"/>
              </a:spcBef>
              <a:tabLst>
                <a:tab pos="560705" algn="l"/>
              </a:tabLst>
            </a:pP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▫	No</a:t>
            </a:r>
            <a:r>
              <a:rPr sz="260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10" dirty="0">
                <a:solidFill>
                  <a:srgbClr val="C0504D"/>
                </a:solidFill>
                <a:latin typeface="Georgia"/>
                <a:cs typeface="Georgia"/>
              </a:rPr>
              <a:t>product</a:t>
            </a:r>
            <a:r>
              <a:rPr sz="260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for</a:t>
            </a:r>
            <a:r>
              <a:rPr sz="260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two</a:t>
            </a:r>
            <a:r>
              <a:rPr sz="2600" spc="5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years,</a:t>
            </a:r>
            <a:r>
              <a:rPr sz="260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10" dirty="0">
                <a:solidFill>
                  <a:srgbClr val="C0504D"/>
                </a:solidFill>
                <a:latin typeface="Georgia"/>
                <a:cs typeface="Georgia"/>
              </a:rPr>
              <a:t>funded</a:t>
            </a:r>
            <a:r>
              <a:rPr sz="260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by</a:t>
            </a:r>
            <a:r>
              <a:rPr sz="2600" spc="-2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Andy</a:t>
            </a:r>
            <a:r>
              <a:rPr sz="2600" spc="1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Rubin</a:t>
            </a:r>
            <a:endParaRPr sz="2600">
              <a:latin typeface="Georgia"/>
              <a:cs typeface="Georgia"/>
            </a:endParaRPr>
          </a:p>
          <a:p>
            <a:pPr marL="607060">
              <a:lnSpc>
                <a:spcPct val="100000"/>
              </a:lnSpc>
              <a:spcBef>
                <a:spcPts val="305"/>
              </a:spcBef>
            </a:pPr>
            <a:r>
              <a:rPr sz="2400" spc="-1535" dirty="0">
                <a:solidFill>
                  <a:srgbClr val="4F82BD"/>
                </a:solidFill>
                <a:latin typeface="Microsoft Sans Serif"/>
                <a:cs typeface="Microsoft Sans Serif"/>
              </a:rPr>
              <a:t>🞄</a:t>
            </a:r>
            <a:r>
              <a:rPr sz="2400" spc="225" dirty="0">
                <a:solidFill>
                  <a:srgbClr val="4F82BD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4F82BD"/>
                </a:solidFill>
                <a:latin typeface="Georgia"/>
                <a:cs typeface="Georgia"/>
              </a:rPr>
              <a:t>Planned</a:t>
            </a:r>
            <a:r>
              <a:rPr sz="2400" spc="-5" dirty="0">
                <a:solidFill>
                  <a:srgbClr val="4F82BD"/>
                </a:solidFill>
                <a:latin typeface="Georgia"/>
                <a:cs typeface="Georgia"/>
              </a:rPr>
              <a:t> th</a:t>
            </a:r>
            <a:r>
              <a:rPr sz="2400" dirty="0">
                <a:solidFill>
                  <a:srgbClr val="4F82BD"/>
                </a:solidFill>
                <a:latin typeface="Georgia"/>
                <a:cs typeface="Georgia"/>
              </a:rPr>
              <a:t>e</a:t>
            </a:r>
            <a:r>
              <a:rPr sz="2400" spc="-5" dirty="0">
                <a:solidFill>
                  <a:srgbClr val="4F82BD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F82BD"/>
                </a:solidFill>
                <a:latin typeface="Georgia"/>
                <a:cs typeface="Georgia"/>
              </a:rPr>
              <a:t>next</a:t>
            </a:r>
            <a:r>
              <a:rPr sz="2400" spc="-5" dirty="0">
                <a:solidFill>
                  <a:srgbClr val="4F82BD"/>
                </a:solidFill>
                <a:latin typeface="Georgia"/>
                <a:cs typeface="Georgia"/>
              </a:rPr>
              <a:t> generatio</a:t>
            </a:r>
            <a:r>
              <a:rPr sz="2400" dirty="0">
                <a:solidFill>
                  <a:srgbClr val="4F82BD"/>
                </a:solidFill>
                <a:latin typeface="Georgia"/>
                <a:cs typeface="Georgia"/>
              </a:rPr>
              <a:t>n</a:t>
            </a:r>
            <a:r>
              <a:rPr sz="2400" spc="-5" dirty="0">
                <a:solidFill>
                  <a:srgbClr val="4F82BD"/>
                </a:solidFill>
                <a:latin typeface="Georgia"/>
                <a:cs typeface="Georgia"/>
              </a:rPr>
              <a:t> o</a:t>
            </a:r>
            <a:r>
              <a:rPr sz="2400" dirty="0">
                <a:solidFill>
                  <a:srgbClr val="4F82BD"/>
                </a:solidFill>
                <a:latin typeface="Georgia"/>
                <a:cs typeface="Georgia"/>
              </a:rPr>
              <a:t>f</a:t>
            </a:r>
            <a:r>
              <a:rPr sz="2400" spc="-5" dirty="0">
                <a:solidFill>
                  <a:srgbClr val="4F82BD"/>
                </a:solidFill>
                <a:latin typeface="Georgia"/>
                <a:cs typeface="Georgia"/>
              </a:rPr>
              <a:t> smartphones</a:t>
            </a:r>
            <a:endParaRPr sz="2400">
              <a:latin typeface="Georgia"/>
              <a:cs typeface="Georgia"/>
            </a:endParaRPr>
          </a:p>
          <a:p>
            <a:pPr marL="607060">
              <a:lnSpc>
                <a:spcPct val="100000"/>
              </a:lnSpc>
              <a:spcBef>
                <a:spcPts val="300"/>
              </a:spcBef>
            </a:pPr>
            <a:r>
              <a:rPr sz="2400" spc="-1535" dirty="0">
                <a:solidFill>
                  <a:srgbClr val="4F82BD"/>
                </a:solidFill>
                <a:latin typeface="Microsoft Sans Serif"/>
                <a:cs typeface="Microsoft Sans Serif"/>
              </a:rPr>
              <a:t>🞄</a:t>
            </a:r>
            <a:r>
              <a:rPr sz="2400" spc="225" dirty="0">
                <a:solidFill>
                  <a:srgbClr val="4F82BD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solidFill>
                  <a:srgbClr val="4F82BD"/>
                </a:solidFill>
                <a:latin typeface="Georgia"/>
                <a:cs typeface="Georgia"/>
              </a:rPr>
              <a:t>Open</a:t>
            </a:r>
            <a:r>
              <a:rPr sz="2400" b="1" spc="-10" dirty="0">
                <a:solidFill>
                  <a:srgbClr val="4F82BD"/>
                </a:solidFill>
                <a:latin typeface="Georgia"/>
                <a:cs typeface="Georgia"/>
              </a:rPr>
              <a:t> </a:t>
            </a:r>
            <a:r>
              <a:rPr sz="2400" b="1" dirty="0">
                <a:solidFill>
                  <a:srgbClr val="4F82BD"/>
                </a:solidFill>
                <a:latin typeface="Georgia"/>
                <a:cs typeface="Georgia"/>
              </a:rPr>
              <a:t>source</a:t>
            </a:r>
            <a:r>
              <a:rPr sz="2400" b="1" spc="-5" dirty="0">
                <a:solidFill>
                  <a:srgbClr val="4F82BD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4F82BD"/>
                </a:solidFill>
                <a:latin typeface="Georgia"/>
                <a:cs typeface="Georgia"/>
              </a:rPr>
              <a:t>evolutio</a:t>
            </a:r>
            <a:r>
              <a:rPr sz="2400" dirty="0">
                <a:solidFill>
                  <a:srgbClr val="4F82BD"/>
                </a:solidFill>
                <a:latin typeface="Georgia"/>
                <a:cs typeface="Georgia"/>
              </a:rPr>
              <a:t>n</a:t>
            </a:r>
            <a:r>
              <a:rPr sz="2400" spc="-10" dirty="0">
                <a:solidFill>
                  <a:srgbClr val="4F82BD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4F82BD"/>
                </a:solidFill>
                <a:latin typeface="Georgia"/>
                <a:cs typeface="Georgia"/>
              </a:rPr>
              <a:t>o</a:t>
            </a:r>
            <a:r>
              <a:rPr sz="2400" dirty="0">
                <a:solidFill>
                  <a:srgbClr val="4F82BD"/>
                </a:solidFill>
                <a:latin typeface="Georgia"/>
                <a:cs typeface="Georgia"/>
              </a:rPr>
              <a:t>f</a:t>
            </a:r>
            <a:r>
              <a:rPr sz="2400" spc="-10" dirty="0">
                <a:solidFill>
                  <a:srgbClr val="4F82BD"/>
                </a:solidFill>
                <a:latin typeface="Georgia"/>
                <a:cs typeface="Georgia"/>
              </a:rPr>
              <a:t> </a:t>
            </a:r>
            <a:r>
              <a:rPr sz="2400" spc="-5" dirty="0">
                <a:solidFill>
                  <a:srgbClr val="4F82BD"/>
                </a:solidFill>
                <a:latin typeface="Georgia"/>
                <a:cs typeface="Georgia"/>
              </a:rPr>
              <a:t>“Danger”</a:t>
            </a:r>
            <a:endParaRPr sz="24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290"/>
              </a:spcBef>
              <a:buClr>
                <a:srgbClr val="9BBB59"/>
              </a:buClr>
              <a:buChar char="•"/>
              <a:tabLst>
                <a:tab pos="269240" algn="l"/>
              </a:tabLst>
            </a:pPr>
            <a:r>
              <a:rPr sz="2800" dirty="0">
                <a:latin typeface="Georgia"/>
                <a:cs typeface="Georgia"/>
              </a:rPr>
              <a:t>2005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–</a:t>
            </a:r>
            <a:r>
              <a:rPr sz="2800" spc="-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Purchased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by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Google</a:t>
            </a:r>
            <a:endParaRPr sz="28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5"/>
              </a:spcBef>
              <a:tabLst>
                <a:tab pos="560705" algn="l"/>
              </a:tabLst>
            </a:pP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▫	</a:t>
            </a:r>
            <a:r>
              <a:rPr sz="2600" spc="-10" dirty="0">
                <a:solidFill>
                  <a:srgbClr val="C0504D"/>
                </a:solidFill>
                <a:latin typeface="Georgia"/>
                <a:cs typeface="Georgia"/>
              </a:rPr>
              <a:t>Sooner</a:t>
            </a:r>
            <a:r>
              <a:rPr sz="2600" spc="-15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or</a:t>
            </a:r>
            <a:r>
              <a:rPr sz="2600" spc="-10" dirty="0">
                <a:solidFill>
                  <a:srgbClr val="C0504D"/>
                </a:solidFill>
                <a:latin typeface="Georgia"/>
                <a:cs typeface="Georgia"/>
              </a:rPr>
              <a:t> G1?</a:t>
            </a:r>
            <a:endParaRPr sz="26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295"/>
              </a:spcBef>
              <a:buClr>
                <a:srgbClr val="9BBB59"/>
              </a:buClr>
              <a:buChar char="•"/>
              <a:tabLst>
                <a:tab pos="269240" algn="l"/>
              </a:tabLst>
            </a:pPr>
            <a:r>
              <a:rPr sz="2800" dirty="0">
                <a:latin typeface="Georgia"/>
                <a:cs typeface="Georgia"/>
              </a:rPr>
              <a:t>2007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–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Publically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announced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BBB59"/>
              </a:buClr>
              <a:buChar char="•"/>
              <a:tabLst>
                <a:tab pos="269240" algn="l"/>
              </a:tabLst>
            </a:pPr>
            <a:r>
              <a:rPr sz="2800" dirty="0">
                <a:latin typeface="Georgia"/>
                <a:cs typeface="Georgia"/>
              </a:rPr>
              <a:t>2008</a:t>
            </a:r>
            <a:r>
              <a:rPr sz="2800" spc="-2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–</a:t>
            </a:r>
            <a:r>
              <a:rPr sz="2800" spc="-2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Sold first</a:t>
            </a:r>
            <a:r>
              <a:rPr sz="2800" spc="-2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phone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50">
              <a:latin typeface="Georgia"/>
              <a:cs typeface="Georgia"/>
            </a:endParaRPr>
          </a:p>
          <a:p>
            <a:pPr marR="876935" algn="r">
              <a:lnSpc>
                <a:spcPct val="100000"/>
              </a:lnSpc>
            </a:pPr>
            <a:r>
              <a:rPr sz="1800" dirty="0">
                <a:latin typeface="Georgia"/>
                <a:cs typeface="Georgia"/>
              </a:rPr>
              <a:t>G1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457200"/>
            <a:ext cx="9144000" cy="626110"/>
            <a:chOff x="457200" y="457200"/>
            <a:chExt cx="9144000" cy="6261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67400" y="897636"/>
              <a:ext cx="3733800" cy="17983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865114" y="954785"/>
              <a:ext cx="3566160" cy="128270"/>
            </a:xfrm>
            <a:custGeom>
              <a:avLst/>
              <a:gdLst/>
              <a:ahLst/>
              <a:cxnLst/>
              <a:rect l="l" t="t" r="r" b="b"/>
              <a:pathLst>
                <a:path w="3566159" h="128269">
                  <a:moveTo>
                    <a:pt x="3063240" y="2286"/>
                  </a:moveTo>
                  <a:lnTo>
                    <a:pt x="3060954" y="0"/>
                  </a:lnTo>
                  <a:lnTo>
                    <a:pt x="1524" y="0"/>
                  </a:lnTo>
                  <a:lnTo>
                    <a:pt x="0" y="2286"/>
                  </a:lnTo>
                  <a:lnTo>
                    <a:pt x="0" y="4572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60954" y="27432"/>
                  </a:lnTo>
                  <a:lnTo>
                    <a:pt x="3063240" y="25908"/>
                  </a:lnTo>
                  <a:lnTo>
                    <a:pt x="3063240" y="2286"/>
                  </a:lnTo>
                  <a:close/>
                </a:path>
                <a:path w="3566159" h="128269">
                  <a:moveTo>
                    <a:pt x="3566160" y="94488"/>
                  </a:moveTo>
                  <a:lnTo>
                    <a:pt x="3563874" y="91440"/>
                  </a:lnTo>
                  <a:lnTo>
                    <a:pt x="1969008" y="91440"/>
                  </a:lnTo>
                  <a:lnTo>
                    <a:pt x="1965960" y="94488"/>
                  </a:lnTo>
                  <a:lnTo>
                    <a:pt x="1965960" y="97536"/>
                  </a:lnTo>
                  <a:lnTo>
                    <a:pt x="1965960" y="125730"/>
                  </a:lnTo>
                  <a:lnTo>
                    <a:pt x="1969008" y="128016"/>
                  </a:lnTo>
                  <a:lnTo>
                    <a:pt x="3563874" y="128016"/>
                  </a:lnTo>
                  <a:lnTo>
                    <a:pt x="3566160" y="125730"/>
                  </a:lnTo>
                  <a:lnTo>
                    <a:pt x="3566160" y="944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0690" y="457200"/>
              <a:ext cx="269746" cy="62026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3902" y="1802383"/>
            <a:ext cx="39077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Previous</a:t>
            </a:r>
            <a:r>
              <a:rPr spc="-45" dirty="0"/>
              <a:t> </a:t>
            </a:r>
            <a:r>
              <a:rPr spc="-40" dirty="0"/>
              <a:t>Versions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000" y="2844545"/>
            <a:ext cx="7216140" cy="360807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13014" y="4097942"/>
            <a:ext cx="736005" cy="100656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45880" y="4462271"/>
            <a:ext cx="502919" cy="66675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171180" y="5240528"/>
            <a:ext cx="461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Georgia"/>
                <a:cs typeface="Georgia"/>
              </a:rPr>
              <a:t>Lollipop  </a:t>
            </a:r>
            <a:r>
              <a:rPr sz="900" spc="-5" dirty="0">
                <a:latin typeface="Georgia"/>
                <a:cs typeface="Georgia"/>
              </a:rPr>
              <a:t>09/2014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46315" y="5240528"/>
            <a:ext cx="721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875" marR="5080" indent="-13081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Georgia"/>
                <a:cs typeface="Georgia"/>
              </a:rPr>
              <a:t>Marshmallow  </a:t>
            </a:r>
            <a:r>
              <a:rPr sz="900" spc="-5" dirty="0">
                <a:latin typeface="Georgia"/>
                <a:cs typeface="Georgia"/>
              </a:rPr>
              <a:t>09/2014</a:t>
            </a:r>
            <a:endParaRPr sz="9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457200"/>
            <a:ext cx="9144000" cy="2413635"/>
            <a:chOff x="457200" y="457200"/>
            <a:chExt cx="9144000" cy="24136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67400" y="897636"/>
              <a:ext cx="3733800" cy="17983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865114" y="954785"/>
              <a:ext cx="3566160" cy="128270"/>
            </a:xfrm>
            <a:custGeom>
              <a:avLst/>
              <a:gdLst/>
              <a:ahLst/>
              <a:cxnLst/>
              <a:rect l="l" t="t" r="r" b="b"/>
              <a:pathLst>
                <a:path w="3566159" h="128269">
                  <a:moveTo>
                    <a:pt x="3063240" y="2286"/>
                  </a:moveTo>
                  <a:lnTo>
                    <a:pt x="3060954" y="0"/>
                  </a:lnTo>
                  <a:lnTo>
                    <a:pt x="1524" y="0"/>
                  </a:lnTo>
                  <a:lnTo>
                    <a:pt x="0" y="2286"/>
                  </a:lnTo>
                  <a:lnTo>
                    <a:pt x="0" y="4572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60954" y="27432"/>
                  </a:lnTo>
                  <a:lnTo>
                    <a:pt x="3063240" y="25908"/>
                  </a:lnTo>
                  <a:lnTo>
                    <a:pt x="3063240" y="2286"/>
                  </a:lnTo>
                  <a:close/>
                </a:path>
                <a:path w="3566159" h="128269">
                  <a:moveTo>
                    <a:pt x="3566160" y="94488"/>
                  </a:moveTo>
                  <a:lnTo>
                    <a:pt x="3563874" y="91440"/>
                  </a:lnTo>
                  <a:lnTo>
                    <a:pt x="1969008" y="91440"/>
                  </a:lnTo>
                  <a:lnTo>
                    <a:pt x="1965960" y="94488"/>
                  </a:lnTo>
                  <a:lnTo>
                    <a:pt x="1965960" y="97536"/>
                  </a:lnTo>
                  <a:lnTo>
                    <a:pt x="1965960" y="125730"/>
                  </a:lnTo>
                  <a:lnTo>
                    <a:pt x="1969008" y="128016"/>
                  </a:lnTo>
                  <a:lnTo>
                    <a:pt x="3563874" y="128016"/>
                  </a:lnTo>
                  <a:lnTo>
                    <a:pt x="3566160" y="125730"/>
                  </a:lnTo>
                  <a:lnTo>
                    <a:pt x="3566160" y="944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0690" y="457200"/>
              <a:ext cx="269746" cy="6202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02872" y="1267945"/>
              <a:ext cx="1352435" cy="160250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3902" y="1800860"/>
            <a:ext cx="39077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Previous</a:t>
            </a:r>
            <a:r>
              <a:rPr spc="-45" dirty="0"/>
              <a:t> </a:t>
            </a:r>
            <a:r>
              <a:rPr spc="-40" dirty="0"/>
              <a:t>Versions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03630" y="2501138"/>
            <a:ext cx="3003550" cy="758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Clr>
                <a:srgbClr val="9BBB59"/>
              </a:buClr>
              <a:buChar char="•"/>
              <a:tabLst>
                <a:tab pos="268605" algn="l"/>
                <a:tab pos="269240" algn="l"/>
              </a:tabLst>
            </a:pPr>
            <a:r>
              <a:rPr sz="2400" spc="-5" dirty="0">
                <a:latin typeface="Georgia"/>
                <a:cs typeface="Georgia"/>
              </a:rPr>
              <a:t>Unnamed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(1.0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+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1.1)</a:t>
            </a:r>
            <a:endParaRPr sz="24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10"/>
              </a:spcBef>
              <a:buClr>
                <a:srgbClr val="9BBB59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400" b="1" spc="-5" dirty="0">
                <a:latin typeface="Georgia"/>
                <a:cs typeface="Georgia"/>
              </a:rPr>
              <a:t>C</a:t>
            </a:r>
            <a:r>
              <a:rPr sz="2400" spc="-5" dirty="0">
                <a:latin typeface="Georgia"/>
                <a:cs typeface="Georgia"/>
              </a:rPr>
              <a:t>upcake</a:t>
            </a:r>
            <a:r>
              <a:rPr sz="2400" spc="-5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(1.5)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3630" y="3235705"/>
            <a:ext cx="4558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Clr>
                <a:srgbClr val="9BBB59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400" b="1" spc="-5" dirty="0">
                <a:latin typeface="Georgia"/>
                <a:cs typeface="Georgia"/>
              </a:rPr>
              <a:t>D</a:t>
            </a:r>
            <a:r>
              <a:rPr sz="2400" spc="-5" dirty="0">
                <a:latin typeface="Georgia"/>
                <a:cs typeface="Georgia"/>
              </a:rPr>
              <a:t>onut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(1.6)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–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Quick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Search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Box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Clr>
                <a:srgbClr val="9BBB59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b="1" spc="-5" dirty="0">
                <a:latin typeface="Georgia"/>
                <a:cs typeface="Georgia"/>
              </a:rPr>
              <a:t>É</a:t>
            </a:r>
            <a:r>
              <a:rPr spc="-5" dirty="0"/>
              <a:t>clair</a:t>
            </a:r>
            <a:r>
              <a:rPr spc="-15" dirty="0"/>
              <a:t> </a:t>
            </a:r>
            <a:r>
              <a:rPr dirty="0"/>
              <a:t>(2.1)</a:t>
            </a:r>
            <a:r>
              <a:rPr spc="-1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High</a:t>
            </a:r>
            <a:r>
              <a:rPr spc="-15" dirty="0"/>
              <a:t> </a:t>
            </a:r>
            <a:r>
              <a:rPr dirty="0"/>
              <a:t>Density</a:t>
            </a:r>
            <a:r>
              <a:rPr spc="-15" dirty="0"/>
              <a:t> </a:t>
            </a:r>
            <a:r>
              <a:rPr dirty="0"/>
              <a:t>Displays,</a:t>
            </a:r>
            <a:r>
              <a:rPr spc="-10" dirty="0"/>
              <a:t> </a:t>
            </a:r>
            <a:r>
              <a:rPr dirty="0"/>
              <a:t>Traffic</a:t>
            </a:r>
            <a:r>
              <a:rPr spc="-15" dirty="0"/>
              <a:t> </a:t>
            </a:r>
            <a:r>
              <a:rPr dirty="0"/>
              <a:t>+</a:t>
            </a:r>
            <a:r>
              <a:rPr spc="-15" dirty="0"/>
              <a:t> </a:t>
            </a:r>
            <a:r>
              <a:rPr dirty="0"/>
              <a:t>Navigation</a:t>
            </a:r>
          </a:p>
          <a:p>
            <a:pPr marL="268605" indent="-256540">
              <a:lnSpc>
                <a:spcPct val="100000"/>
              </a:lnSpc>
              <a:spcBef>
                <a:spcPts val="10"/>
              </a:spcBef>
              <a:buClr>
                <a:srgbClr val="9BBB59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b="1" spc="-5" dirty="0">
                <a:latin typeface="Georgia"/>
                <a:cs typeface="Georgia"/>
              </a:rPr>
              <a:t>F</a:t>
            </a:r>
            <a:r>
              <a:rPr spc="-5" dirty="0"/>
              <a:t>royo</a:t>
            </a:r>
            <a:r>
              <a:rPr dirty="0"/>
              <a:t> (2.2)</a:t>
            </a:r>
            <a:r>
              <a:rPr spc="-15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" dirty="0"/>
              <a:t>Voice</a:t>
            </a:r>
            <a:r>
              <a:rPr spc="-15" dirty="0"/>
              <a:t> </a:t>
            </a:r>
            <a:r>
              <a:rPr spc="-5" dirty="0"/>
              <a:t>Control,</a:t>
            </a:r>
            <a:r>
              <a:rPr spc="-15" dirty="0"/>
              <a:t> </a:t>
            </a:r>
            <a:r>
              <a:rPr dirty="0"/>
              <a:t>Hotspot,</a:t>
            </a:r>
            <a:r>
              <a:rPr spc="-10" dirty="0"/>
              <a:t> </a:t>
            </a:r>
            <a:r>
              <a:rPr spc="-5" dirty="0"/>
              <a:t>Speed</a:t>
            </a:r>
          </a:p>
          <a:p>
            <a:pPr marL="268605" indent="-256540">
              <a:lnSpc>
                <a:spcPct val="100000"/>
              </a:lnSpc>
              <a:spcBef>
                <a:spcPts val="10"/>
              </a:spcBef>
              <a:buClr>
                <a:srgbClr val="9BBB59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b="1" dirty="0">
                <a:latin typeface="Georgia"/>
                <a:cs typeface="Georgia"/>
              </a:rPr>
              <a:t>G</a:t>
            </a:r>
            <a:r>
              <a:rPr dirty="0"/>
              <a:t>ingerbread</a:t>
            </a:r>
            <a:r>
              <a:rPr spc="-5" dirty="0"/>
              <a:t> </a:t>
            </a:r>
            <a:r>
              <a:rPr dirty="0"/>
              <a:t>(2.3) –</a:t>
            </a:r>
            <a:r>
              <a:rPr spc="-25" dirty="0"/>
              <a:t> </a:t>
            </a:r>
            <a:r>
              <a:rPr spc="-5" dirty="0"/>
              <a:t>Simpler,</a:t>
            </a:r>
            <a:r>
              <a:rPr dirty="0"/>
              <a:t> Battery</a:t>
            </a:r>
            <a:r>
              <a:rPr spc="-5" dirty="0"/>
              <a:t> </a:t>
            </a:r>
            <a:r>
              <a:rPr dirty="0"/>
              <a:t>Life, </a:t>
            </a:r>
            <a:r>
              <a:rPr spc="-5" dirty="0"/>
              <a:t>More </a:t>
            </a:r>
            <a:r>
              <a:rPr dirty="0"/>
              <a:t>apps</a:t>
            </a:r>
          </a:p>
          <a:p>
            <a:pPr marL="268605" indent="-256540">
              <a:lnSpc>
                <a:spcPct val="100000"/>
              </a:lnSpc>
              <a:spcBef>
                <a:spcPts val="15"/>
              </a:spcBef>
              <a:buClr>
                <a:srgbClr val="9BBB59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b="1" spc="-5" dirty="0">
                <a:latin typeface="Georgia"/>
                <a:cs typeface="Georgia"/>
              </a:rPr>
              <a:t>H</a:t>
            </a:r>
            <a:r>
              <a:rPr spc="-5" dirty="0"/>
              <a:t>oneycomb</a:t>
            </a:r>
            <a:r>
              <a:rPr spc="-10" dirty="0"/>
              <a:t> </a:t>
            </a:r>
            <a:r>
              <a:rPr spc="-5" dirty="0"/>
              <a:t>(3.0) </a:t>
            </a:r>
            <a:r>
              <a:rPr dirty="0"/>
              <a:t>–</a:t>
            </a:r>
            <a:r>
              <a:rPr spc="-30" dirty="0"/>
              <a:t> </a:t>
            </a:r>
            <a:r>
              <a:rPr spc="-5" dirty="0"/>
              <a:t>Flexible interface,</a:t>
            </a:r>
            <a:r>
              <a:rPr spc="-20" dirty="0"/>
              <a:t> </a:t>
            </a:r>
            <a:r>
              <a:rPr spc="-5" dirty="0"/>
              <a:t>tablets</a:t>
            </a:r>
          </a:p>
          <a:p>
            <a:pPr marL="268605" indent="-256540">
              <a:lnSpc>
                <a:spcPct val="100000"/>
              </a:lnSpc>
              <a:spcBef>
                <a:spcPts val="10"/>
              </a:spcBef>
              <a:buClr>
                <a:srgbClr val="9BBB59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b="1" spc="-5" dirty="0">
                <a:latin typeface="Georgia"/>
                <a:cs typeface="Georgia"/>
              </a:rPr>
              <a:t>I</a:t>
            </a:r>
            <a:r>
              <a:rPr spc="-5" dirty="0"/>
              <a:t>ce</a:t>
            </a:r>
            <a:r>
              <a:rPr spc="-20" dirty="0"/>
              <a:t> </a:t>
            </a:r>
            <a:r>
              <a:rPr spc="-5" dirty="0"/>
              <a:t>Cream</a:t>
            </a:r>
            <a:r>
              <a:rPr spc="-20" dirty="0"/>
              <a:t> </a:t>
            </a:r>
            <a:r>
              <a:rPr dirty="0"/>
              <a:t>Sandwich</a:t>
            </a:r>
            <a:r>
              <a:rPr spc="-15" dirty="0"/>
              <a:t> </a:t>
            </a:r>
            <a:r>
              <a:rPr dirty="0"/>
              <a:t>(4.0)</a:t>
            </a:r>
            <a:r>
              <a:rPr spc="-20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Customization</a:t>
            </a:r>
          </a:p>
          <a:p>
            <a:pPr marL="268605" indent="-256540">
              <a:lnSpc>
                <a:spcPct val="100000"/>
              </a:lnSpc>
              <a:spcBef>
                <a:spcPts val="15"/>
              </a:spcBef>
              <a:buClr>
                <a:srgbClr val="9BBB59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b="1" spc="-5" dirty="0">
                <a:latin typeface="Georgia"/>
                <a:cs typeface="Georgia"/>
              </a:rPr>
              <a:t>J</a:t>
            </a:r>
            <a:r>
              <a:rPr spc="-5" dirty="0"/>
              <a:t>elly</a:t>
            </a:r>
            <a:r>
              <a:rPr spc="-10" dirty="0"/>
              <a:t> </a:t>
            </a:r>
            <a:r>
              <a:rPr dirty="0"/>
              <a:t>Bean</a:t>
            </a:r>
            <a:r>
              <a:rPr spc="-5" dirty="0"/>
              <a:t> </a:t>
            </a:r>
            <a:r>
              <a:rPr dirty="0"/>
              <a:t>(4.1)</a:t>
            </a:r>
            <a:r>
              <a:rPr spc="-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spc="-5" dirty="0"/>
              <a:t>Google </a:t>
            </a:r>
            <a:r>
              <a:rPr dirty="0"/>
              <a:t>Now,</a:t>
            </a:r>
            <a:r>
              <a:rPr spc="-10" dirty="0"/>
              <a:t> </a:t>
            </a:r>
            <a:r>
              <a:rPr dirty="0"/>
              <a:t>actionable</a:t>
            </a:r>
            <a:r>
              <a:rPr spc="-5" dirty="0"/>
              <a:t> </a:t>
            </a:r>
            <a:r>
              <a:rPr dirty="0"/>
              <a:t>notifications</a:t>
            </a:r>
          </a:p>
          <a:p>
            <a:pPr marL="268605" indent="-256540">
              <a:lnSpc>
                <a:spcPct val="100000"/>
              </a:lnSpc>
              <a:spcBef>
                <a:spcPts val="10"/>
              </a:spcBef>
              <a:buClr>
                <a:srgbClr val="9BBB59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b="1" dirty="0">
                <a:latin typeface="Georgia"/>
                <a:cs typeface="Georgia"/>
              </a:rPr>
              <a:t>K</a:t>
            </a:r>
            <a:r>
              <a:rPr dirty="0"/>
              <a:t>itKat</a:t>
            </a:r>
            <a:r>
              <a:rPr spc="-25" dirty="0"/>
              <a:t> </a:t>
            </a:r>
            <a:r>
              <a:rPr dirty="0"/>
              <a:t>(4.4)</a:t>
            </a:r>
            <a:r>
              <a:rPr spc="-2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spc="-5" dirty="0"/>
              <a:t>“Ok</a:t>
            </a:r>
            <a:r>
              <a:rPr spc="-15" dirty="0"/>
              <a:t> </a:t>
            </a:r>
            <a:r>
              <a:rPr spc="-5" dirty="0"/>
              <a:t>Google”,</a:t>
            </a:r>
            <a:r>
              <a:rPr dirty="0"/>
              <a:t> voice</a:t>
            </a:r>
            <a:r>
              <a:rPr spc="-25" dirty="0"/>
              <a:t> </a:t>
            </a:r>
            <a:r>
              <a:rPr spc="-5" dirty="0"/>
              <a:t>control</a:t>
            </a:r>
            <a:r>
              <a:rPr spc="-10" dirty="0"/>
              <a:t> </a:t>
            </a:r>
            <a:r>
              <a:rPr dirty="0"/>
              <a:t>variety</a:t>
            </a:r>
          </a:p>
          <a:p>
            <a:pPr marL="268605" indent="-256540">
              <a:lnSpc>
                <a:spcPct val="100000"/>
              </a:lnSpc>
              <a:spcBef>
                <a:spcPts val="10"/>
              </a:spcBef>
              <a:buClr>
                <a:srgbClr val="9BBB59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b="1" spc="-5" dirty="0">
                <a:latin typeface="Georgia"/>
                <a:cs typeface="Georgia"/>
              </a:rPr>
              <a:t>L</a:t>
            </a:r>
            <a:r>
              <a:rPr spc="-5" dirty="0"/>
              <a:t>ollipop </a:t>
            </a:r>
            <a:r>
              <a:rPr dirty="0"/>
              <a:t>(5.0)</a:t>
            </a:r>
            <a:r>
              <a:rPr spc="-20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5" dirty="0"/>
              <a:t>fluid</a:t>
            </a:r>
            <a:r>
              <a:rPr spc="-35" dirty="0"/>
              <a:t> </a:t>
            </a:r>
            <a:r>
              <a:rPr spc="-5" dirty="0"/>
              <a:t>tactile</a:t>
            </a:r>
            <a:r>
              <a:rPr spc="-20" dirty="0"/>
              <a:t> </a:t>
            </a:r>
            <a:r>
              <a:rPr spc="-5" dirty="0"/>
              <a:t>screens</a:t>
            </a:r>
          </a:p>
          <a:p>
            <a:pPr marL="268605" indent="-256540">
              <a:lnSpc>
                <a:spcPct val="100000"/>
              </a:lnSpc>
              <a:spcBef>
                <a:spcPts val="15"/>
              </a:spcBef>
              <a:buClr>
                <a:srgbClr val="9BBB59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b="1" spc="-5" dirty="0">
                <a:latin typeface="Georgia"/>
                <a:cs typeface="Georgia"/>
              </a:rPr>
              <a:t>M</a:t>
            </a:r>
            <a:r>
              <a:rPr spc="-5" dirty="0"/>
              <a:t>arshmallow</a:t>
            </a:r>
            <a:r>
              <a:rPr spc="20" dirty="0"/>
              <a:t> </a:t>
            </a:r>
            <a:r>
              <a:rPr dirty="0"/>
              <a:t>(6.0) –</a:t>
            </a:r>
            <a:r>
              <a:rPr spc="-15" dirty="0"/>
              <a:t> </a:t>
            </a:r>
            <a:r>
              <a:rPr spc="-5" dirty="0"/>
              <a:t>battery life,</a:t>
            </a:r>
            <a:r>
              <a:rPr dirty="0"/>
              <a:t> app </a:t>
            </a:r>
            <a:r>
              <a:rPr spc="-5" dirty="0"/>
              <a:t>permissions,</a:t>
            </a:r>
            <a:r>
              <a:rPr dirty="0"/>
              <a:t> </a:t>
            </a:r>
            <a:r>
              <a:rPr spc="-5" dirty="0"/>
              <a:t>UI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82259" y="2711450"/>
            <a:ext cx="886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eorgia"/>
                <a:cs typeface="Georgia"/>
              </a:rPr>
              <a:t>Cupcake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50508" y="1213104"/>
            <a:ext cx="1991867" cy="166344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662419" y="2894329"/>
            <a:ext cx="1052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eorgia"/>
                <a:cs typeface="Georgia"/>
              </a:rPr>
              <a:t>Ice</a:t>
            </a:r>
            <a:r>
              <a:rPr sz="1800" spc="-9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Cream </a:t>
            </a:r>
            <a:r>
              <a:rPr sz="1800" spc="-41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Sandwich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27897" y="1065276"/>
            <a:ext cx="1159002" cy="2058923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8468359" y="3150361"/>
            <a:ext cx="870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eorgia"/>
                <a:cs typeface="Georgia"/>
              </a:rPr>
              <a:t>Lollipop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457200"/>
            <a:ext cx="9144000" cy="6858000"/>
            <a:chOff x="457200" y="45720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67400" y="897636"/>
              <a:ext cx="3733800" cy="17983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865114" y="954785"/>
              <a:ext cx="3566160" cy="128270"/>
            </a:xfrm>
            <a:custGeom>
              <a:avLst/>
              <a:gdLst/>
              <a:ahLst/>
              <a:cxnLst/>
              <a:rect l="l" t="t" r="r" b="b"/>
              <a:pathLst>
                <a:path w="3566159" h="128269">
                  <a:moveTo>
                    <a:pt x="3063240" y="2286"/>
                  </a:moveTo>
                  <a:lnTo>
                    <a:pt x="3060954" y="0"/>
                  </a:lnTo>
                  <a:lnTo>
                    <a:pt x="1524" y="0"/>
                  </a:lnTo>
                  <a:lnTo>
                    <a:pt x="0" y="2286"/>
                  </a:lnTo>
                  <a:lnTo>
                    <a:pt x="0" y="4572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60954" y="27432"/>
                  </a:lnTo>
                  <a:lnTo>
                    <a:pt x="3063240" y="25908"/>
                  </a:lnTo>
                  <a:lnTo>
                    <a:pt x="3063240" y="2286"/>
                  </a:lnTo>
                  <a:close/>
                </a:path>
                <a:path w="3566159" h="128269">
                  <a:moveTo>
                    <a:pt x="3566160" y="94488"/>
                  </a:moveTo>
                  <a:lnTo>
                    <a:pt x="3563874" y="91440"/>
                  </a:lnTo>
                  <a:lnTo>
                    <a:pt x="1969008" y="91440"/>
                  </a:lnTo>
                  <a:lnTo>
                    <a:pt x="1965960" y="94488"/>
                  </a:lnTo>
                  <a:lnTo>
                    <a:pt x="1965960" y="97536"/>
                  </a:lnTo>
                  <a:lnTo>
                    <a:pt x="1965960" y="125730"/>
                  </a:lnTo>
                  <a:lnTo>
                    <a:pt x="1969008" y="128016"/>
                  </a:lnTo>
                  <a:lnTo>
                    <a:pt x="3563874" y="128016"/>
                  </a:lnTo>
                  <a:lnTo>
                    <a:pt x="3566160" y="125730"/>
                  </a:lnTo>
                  <a:lnTo>
                    <a:pt x="3566160" y="944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0690" y="457200"/>
              <a:ext cx="269746" cy="6202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3751" y="835151"/>
              <a:ext cx="7988807" cy="64800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457200"/>
            <a:ext cx="9144000" cy="6858000"/>
            <a:chOff x="457200" y="45720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45720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824484"/>
              <a:ext cx="9144000" cy="8458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57200" y="457200"/>
              <a:ext cx="9144000" cy="311150"/>
            </a:xfrm>
            <a:custGeom>
              <a:avLst/>
              <a:gdLst/>
              <a:ahLst/>
              <a:cxnLst/>
              <a:rect l="l" t="t" r="r" b="b"/>
              <a:pathLst>
                <a:path w="9144000" h="311150">
                  <a:moveTo>
                    <a:pt x="9144000" y="310895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310896"/>
                  </a:lnTo>
                  <a:lnTo>
                    <a:pt x="9144000" y="310895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765809"/>
              <a:ext cx="9144000" cy="143510"/>
            </a:xfrm>
            <a:custGeom>
              <a:avLst/>
              <a:gdLst/>
              <a:ahLst/>
              <a:cxnLst/>
              <a:rect l="l" t="t" r="r" b="b"/>
              <a:pathLst>
                <a:path w="9144000" h="143509">
                  <a:moveTo>
                    <a:pt x="9144000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5410200" y="91440"/>
                  </a:lnTo>
                  <a:lnTo>
                    <a:pt x="5410200" y="143256"/>
                  </a:lnTo>
                  <a:lnTo>
                    <a:pt x="9144000" y="143256"/>
                  </a:lnTo>
                  <a:lnTo>
                    <a:pt x="9144000" y="91440"/>
                  </a:lnTo>
                  <a:lnTo>
                    <a:pt x="9144000" y="5181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67400" y="897636"/>
              <a:ext cx="3733800" cy="17983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865114" y="954785"/>
              <a:ext cx="3566160" cy="128270"/>
            </a:xfrm>
            <a:custGeom>
              <a:avLst/>
              <a:gdLst/>
              <a:ahLst/>
              <a:cxnLst/>
              <a:rect l="l" t="t" r="r" b="b"/>
              <a:pathLst>
                <a:path w="3566159" h="128269">
                  <a:moveTo>
                    <a:pt x="3063240" y="2286"/>
                  </a:moveTo>
                  <a:lnTo>
                    <a:pt x="3060954" y="0"/>
                  </a:lnTo>
                  <a:lnTo>
                    <a:pt x="1524" y="0"/>
                  </a:lnTo>
                  <a:lnTo>
                    <a:pt x="0" y="2286"/>
                  </a:lnTo>
                  <a:lnTo>
                    <a:pt x="0" y="4572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60954" y="27432"/>
                  </a:lnTo>
                  <a:lnTo>
                    <a:pt x="3063240" y="25908"/>
                  </a:lnTo>
                  <a:lnTo>
                    <a:pt x="3063240" y="2286"/>
                  </a:lnTo>
                  <a:close/>
                </a:path>
                <a:path w="3566159" h="128269">
                  <a:moveTo>
                    <a:pt x="3566160" y="94488"/>
                  </a:moveTo>
                  <a:lnTo>
                    <a:pt x="3563874" y="91440"/>
                  </a:lnTo>
                  <a:lnTo>
                    <a:pt x="1969008" y="91440"/>
                  </a:lnTo>
                  <a:lnTo>
                    <a:pt x="1965960" y="94488"/>
                  </a:lnTo>
                  <a:lnTo>
                    <a:pt x="1965960" y="97536"/>
                  </a:lnTo>
                  <a:lnTo>
                    <a:pt x="1965960" y="125730"/>
                  </a:lnTo>
                  <a:lnTo>
                    <a:pt x="1969008" y="128016"/>
                  </a:lnTo>
                  <a:lnTo>
                    <a:pt x="3563874" y="128016"/>
                  </a:lnTo>
                  <a:lnTo>
                    <a:pt x="3566160" y="125730"/>
                  </a:lnTo>
                  <a:lnTo>
                    <a:pt x="3566160" y="944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30690" y="457200"/>
              <a:ext cx="269746" cy="62026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3751" y="835151"/>
              <a:ext cx="7988807" cy="648004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6800" y="838200"/>
              <a:ext cx="7981950" cy="48768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57655" y="829056"/>
              <a:ext cx="8000365" cy="4895850"/>
            </a:xfrm>
            <a:custGeom>
              <a:avLst/>
              <a:gdLst/>
              <a:ahLst/>
              <a:cxnLst/>
              <a:rect l="l" t="t" r="r" b="b"/>
              <a:pathLst>
                <a:path w="8000365" h="4895850">
                  <a:moveTo>
                    <a:pt x="8000238" y="4891278"/>
                  </a:moveTo>
                  <a:lnTo>
                    <a:pt x="8000238" y="4571"/>
                  </a:lnTo>
                  <a:lnTo>
                    <a:pt x="7996428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4891278"/>
                  </a:lnTo>
                  <a:lnTo>
                    <a:pt x="4572" y="4895850"/>
                  </a:lnTo>
                  <a:lnTo>
                    <a:pt x="9144" y="4895850"/>
                  </a:lnTo>
                  <a:lnTo>
                    <a:pt x="9144" y="19050"/>
                  </a:lnTo>
                  <a:lnTo>
                    <a:pt x="19050" y="9144"/>
                  </a:lnTo>
                  <a:lnTo>
                    <a:pt x="19050" y="19050"/>
                  </a:lnTo>
                  <a:lnTo>
                    <a:pt x="7981188" y="19049"/>
                  </a:lnTo>
                  <a:lnTo>
                    <a:pt x="7981188" y="9143"/>
                  </a:lnTo>
                  <a:lnTo>
                    <a:pt x="7991094" y="19049"/>
                  </a:lnTo>
                  <a:lnTo>
                    <a:pt x="7991094" y="4895849"/>
                  </a:lnTo>
                  <a:lnTo>
                    <a:pt x="7996428" y="4895849"/>
                  </a:lnTo>
                  <a:lnTo>
                    <a:pt x="8000238" y="4891278"/>
                  </a:lnTo>
                  <a:close/>
                </a:path>
                <a:path w="8000365" h="4895850">
                  <a:moveTo>
                    <a:pt x="19050" y="19050"/>
                  </a:moveTo>
                  <a:lnTo>
                    <a:pt x="19050" y="9144"/>
                  </a:lnTo>
                  <a:lnTo>
                    <a:pt x="9144" y="19050"/>
                  </a:lnTo>
                  <a:lnTo>
                    <a:pt x="19050" y="19050"/>
                  </a:lnTo>
                  <a:close/>
                </a:path>
                <a:path w="8000365" h="4895850">
                  <a:moveTo>
                    <a:pt x="19050" y="4876800"/>
                  </a:moveTo>
                  <a:lnTo>
                    <a:pt x="19050" y="19050"/>
                  </a:lnTo>
                  <a:lnTo>
                    <a:pt x="9144" y="19050"/>
                  </a:lnTo>
                  <a:lnTo>
                    <a:pt x="9144" y="4876800"/>
                  </a:lnTo>
                  <a:lnTo>
                    <a:pt x="19050" y="4876800"/>
                  </a:lnTo>
                  <a:close/>
                </a:path>
                <a:path w="8000365" h="4895850">
                  <a:moveTo>
                    <a:pt x="7991094" y="4876799"/>
                  </a:moveTo>
                  <a:lnTo>
                    <a:pt x="9144" y="4876800"/>
                  </a:lnTo>
                  <a:lnTo>
                    <a:pt x="19050" y="4885944"/>
                  </a:lnTo>
                  <a:lnTo>
                    <a:pt x="19050" y="4895850"/>
                  </a:lnTo>
                  <a:lnTo>
                    <a:pt x="7981188" y="4895849"/>
                  </a:lnTo>
                  <a:lnTo>
                    <a:pt x="7981188" y="4885944"/>
                  </a:lnTo>
                  <a:lnTo>
                    <a:pt x="7991094" y="4876799"/>
                  </a:lnTo>
                  <a:close/>
                </a:path>
                <a:path w="8000365" h="4895850">
                  <a:moveTo>
                    <a:pt x="19050" y="4895850"/>
                  </a:moveTo>
                  <a:lnTo>
                    <a:pt x="19050" y="4885944"/>
                  </a:lnTo>
                  <a:lnTo>
                    <a:pt x="9144" y="4876800"/>
                  </a:lnTo>
                  <a:lnTo>
                    <a:pt x="9144" y="4895850"/>
                  </a:lnTo>
                  <a:lnTo>
                    <a:pt x="19050" y="4895850"/>
                  </a:lnTo>
                  <a:close/>
                </a:path>
                <a:path w="8000365" h="4895850">
                  <a:moveTo>
                    <a:pt x="7991094" y="19049"/>
                  </a:moveTo>
                  <a:lnTo>
                    <a:pt x="7981188" y="9143"/>
                  </a:lnTo>
                  <a:lnTo>
                    <a:pt x="7981188" y="19049"/>
                  </a:lnTo>
                  <a:lnTo>
                    <a:pt x="7991094" y="19049"/>
                  </a:lnTo>
                  <a:close/>
                </a:path>
                <a:path w="8000365" h="4895850">
                  <a:moveTo>
                    <a:pt x="7991094" y="4876799"/>
                  </a:moveTo>
                  <a:lnTo>
                    <a:pt x="7991094" y="19049"/>
                  </a:lnTo>
                  <a:lnTo>
                    <a:pt x="7981188" y="19049"/>
                  </a:lnTo>
                  <a:lnTo>
                    <a:pt x="7981188" y="4876799"/>
                  </a:lnTo>
                  <a:lnTo>
                    <a:pt x="7991094" y="4876799"/>
                  </a:lnTo>
                  <a:close/>
                </a:path>
                <a:path w="8000365" h="4895850">
                  <a:moveTo>
                    <a:pt x="7991094" y="4895849"/>
                  </a:moveTo>
                  <a:lnTo>
                    <a:pt x="7991094" y="4876799"/>
                  </a:lnTo>
                  <a:lnTo>
                    <a:pt x="7981188" y="4885944"/>
                  </a:lnTo>
                  <a:lnTo>
                    <a:pt x="7981188" y="4895849"/>
                  </a:lnTo>
                  <a:lnTo>
                    <a:pt x="7991094" y="48958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457200"/>
            <a:ext cx="9144000" cy="626110"/>
            <a:chOff x="457200" y="457200"/>
            <a:chExt cx="9144000" cy="6261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67400" y="897636"/>
              <a:ext cx="3733800" cy="17983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865114" y="954785"/>
              <a:ext cx="3566160" cy="128270"/>
            </a:xfrm>
            <a:custGeom>
              <a:avLst/>
              <a:gdLst/>
              <a:ahLst/>
              <a:cxnLst/>
              <a:rect l="l" t="t" r="r" b="b"/>
              <a:pathLst>
                <a:path w="3566159" h="128269">
                  <a:moveTo>
                    <a:pt x="3063240" y="2286"/>
                  </a:moveTo>
                  <a:lnTo>
                    <a:pt x="3060954" y="0"/>
                  </a:lnTo>
                  <a:lnTo>
                    <a:pt x="1524" y="0"/>
                  </a:lnTo>
                  <a:lnTo>
                    <a:pt x="0" y="2286"/>
                  </a:lnTo>
                  <a:lnTo>
                    <a:pt x="0" y="4572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60954" y="27432"/>
                  </a:lnTo>
                  <a:lnTo>
                    <a:pt x="3063240" y="25908"/>
                  </a:lnTo>
                  <a:lnTo>
                    <a:pt x="3063240" y="2286"/>
                  </a:lnTo>
                  <a:close/>
                </a:path>
                <a:path w="3566159" h="128269">
                  <a:moveTo>
                    <a:pt x="3566160" y="94488"/>
                  </a:moveTo>
                  <a:lnTo>
                    <a:pt x="3563874" y="91440"/>
                  </a:lnTo>
                  <a:lnTo>
                    <a:pt x="1969008" y="91440"/>
                  </a:lnTo>
                  <a:lnTo>
                    <a:pt x="1965960" y="94488"/>
                  </a:lnTo>
                  <a:lnTo>
                    <a:pt x="1965960" y="97536"/>
                  </a:lnTo>
                  <a:lnTo>
                    <a:pt x="1965960" y="125730"/>
                  </a:lnTo>
                  <a:lnTo>
                    <a:pt x="1969008" y="128016"/>
                  </a:lnTo>
                  <a:lnTo>
                    <a:pt x="3563874" y="128016"/>
                  </a:lnTo>
                  <a:lnTo>
                    <a:pt x="3566160" y="125730"/>
                  </a:lnTo>
                  <a:lnTo>
                    <a:pt x="3566160" y="944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0690" y="457200"/>
              <a:ext cx="269746" cy="62026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3902" y="1800860"/>
            <a:ext cx="28441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Linux</a:t>
            </a:r>
            <a:r>
              <a:rPr spc="-95" dirty="0"/>
              <a:t> </a:t>
            </a:r>
            <a:r>
              <a:rPr spc="-25" dirty="0"/>
              <a:t>Kernel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03630" y="2690422"/>
            <a:ext cx="5610860" cy="40868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9BBB59"/>
              </a:buClr>
              <a:buChar char="•"/>
              <a:tabLst>
                <a:tab pos="269240" algn="l"/>
              </a:tabLst>
            </a:pPr>
            <a:r>
              <a:rPr sz="2800" dirty="0">
                <a:latin typeface="Georgia"/>
                <a:cs typeface="Georgia"/>
              </a:rPr>
              <a:t>3.6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with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~115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patches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BBB59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Generic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System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Services</a:t>
            </a:r>
            <a:endParaRPr sz="28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5"/>
              </a:spcBef>
              <a:tabLst>
                <a:tab pos="560705" algn="l"/>
              </a:tabLst>
            </a:pP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▫	</a:t>
            </a:r>
            <a:r>
              <a:rPr sz="2600" spc="-10" dirty="0">
                <a:solidFill>
                  <a:srgbClr val="C0504D"/>
                </a:solidFill>
                <a:latin typeface="Georgia"/>
                <a:cs typeface="Georgia"/>
              </a:rPr>
              <a:t>Permissions</a:t>
            </a:r>
            <a:endParaRPr sz="26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0705" algn="l"/>
              </a:tabLst>
            </a:pP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▫	</a:t>
            </a:r>
            <a:r>
              <a:rPr sz="2600" spc="-10" dirty="0">
                <a:solidFill>
                  <a:srgbClr val="C0504D"/>
                </a:solidFill>
                <a:latin typeface="Georgia"/>
                <a:cs typeface="Georgia"/>
              </a:rPr>
              <a:t>Memory</a:t>
            </a:r>
            <a:r>
              <a:rPr sz="2600" spc="5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and Process</a:t>
            </a:r>
            <a:r>
              <a:rPr sz="2600" spc="15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management</a:t>
            </a:r>
            <a:endParaRPr sz="26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0705" algn="l"/>
              </a:tabLst>
            </a:pP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▫	File</a:t>
            </a:r>
            <a:r>
              <a:rPr sz="260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&amp;</a:t>
            </a:r>
            <a:r>
              <a:rPr sz="2600" spc="-15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10" dirty="0">
                <a:solidFill>
                  <a:srgbClr val="C0504D"/>
                </a:solidFill>
                <a:latin typeface="Georgia"/>
                <a:cs typeface="Georgia"/>
              </a:rPr>
              <a:t>Network</a:t>
            </a:r>
            <a:r>
              <a:rPr sz="2600" spc="5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I/O</a:t>
            </a:r>
            <a:endParaRPr sz="26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0705" algn="l"/>
              </a:tabLst>
            </a:pP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▫	</a:t>
            </a:r>
            <a:r>
              <a:rPr sz="2600" spc="-10" dirty="0">
                <a:solidFill>
                  <a:srgbClr val="C0504D"/>
                </a:solidFill>
                <a:latin typeface="Georgia"/>
                <a:cs typeface="Georgia"/>
              </a:rPr>
              <a:t>Device Drivers</a:t>
            </a:r>
            <a:endParaRPr sz="26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295"/>
              </a:spcBef>
              <a:buClr>
                <a:srgbClr val="9BBB59"/>
              </a:buClr>
              <a:buChar char="•"/>
              <a:tabLst>
                <a:tab pos="269240" algn="l"/>
              </a:tabLst>
            </a:pPr>
            <a:r>
              <a:rPr sz="2800" dirty="0">
                <a:latin typeface="Georgia"/>
                <a:cs typeface="Georgia"/>
              </a:rPr>
              <a:t>Preemptive</a:t>
            </a:r>
            <a:r>
              <a:rPr sz="2800" spc="-5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Multitasking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BBB59"/>
              </a:buClr>
              <a:buChar char="•"/>
              <a:tabLst>
                <a:tab pos="269240" algn="l"/>
              </a:tabLst>
            </a:pPr>
            <a:r>
              <a:rPr sz="2800" dirty="0">
                <a:latin typeface="Georgia"/>
                <a:cs typeface="Georgia"/>
              </a:rPr>
              <a:t>Lean,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efficient,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and</a:t>
            </a:r>
            <a:r>
              <a:rPr sz="2800" spc="-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secure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BBB59"/>
              </a:buClr>
              <a:buChar char="•"/>
              <a:tabLst>
                <a:tab pos="269240" algn="l"/>
              </a:tabLst>
            </a:pPr>
            <a:r>
              <a:rPr sz="2800" dirty="0">
                <a:latin typeface="Georgia"/>
                <a:cs typeface="Georgia"/>
              </a:rPr>
              <a:t>Open</a:t>
            </a:r>
            <a:r>
              <a:rPr sz="2800" spc="-6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Source</a:t>
            </a:r>
            <a:endParaRPr sz="2800">
              <a:latin typeface="Georgia"/>
              <a:cs typeface="Georgi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22019" y="1475138"/>
            <a:ext cx="1879263" cy="21954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457200"/>
            <a:ext cx="9144000" cy="626110"/>
            <a:chOff x="457200" y="457200"/>
            <a:chExt cx="9144000" cy="6261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67400" y="897636"/>
              <a:ext cx="3733800" cy="17983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865114" y="954785"/>
              <a:ext cx="3566160" cy="128270"/>
            </a:xfrm>
            <a:custGeom>
              <a:avLst/>
              <a:gdLst/>
              <a:ahLst/>
              <a:cxnLst/>
              <a:rect l="l" t="t" r="r" b="b"/>
              <a:pathLst>
                <a:path w="3566159" h="128269">
                  <a:moveTo>
                    <a:pt x="3063240" y="2286"/>
                  </a:moveTo>
                  <a:lnTo>
                    <a:pt x="3060954" y="0"/>
                  </a:lnTo>
                  <a:lnTo>
                    <a:pt x="1524" y="0"/>
                  </a:lnTo>
                  <a:lnTo>
                    <a:pt x="0" y="2286"/>
                  </a:lnTo>
                  <a:lnTo>
                    <a:pt x="0" y="4572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60954" y="27432"/>
                  </a:lnTo>
                  <a:lnTo>
                    <a:pt x="3063240" y="25908"/>
                  </a:lnTo>
                  <a:lnTo>
                    <a:pt x="3063240" y="2286"/>
                  </a:lnTo>
                  <a:close/>
                </a:path>
                <a:path w="3566159" h="128269">
                  <a:moveTo>
                    <a:pt x="3566160" y="94488"/>
                  </a:moveTo>
                  <a:lnTo>
                    <a:pt x="3563874" y="91440"/>
                  </a:lnTo>
                  <a:lnTo>
                    <a:pt x="1969008" y="91440"/>
                  </a:lnTo>
                  <a:lnTo>
                    <a:pt x="1965960" y="94488"/>
                  </a:lnTo>
                  <a:lnTo>
                    <a:pt x="1965960" y="97536"/>
                  </a:lnTo>
                  <a:lnTo>
                    <a:pt x="1965960" y="125730"/>
                  </a:lnTo>
                  <a:lnTo>
                    <a:pt x="1969008" y="128016"/>
                  </a:lnTo>
                  <a:lnTo>
                    <a:pt x="3563874" y="128016"/>
                  </a:lnTo>
                  <a:lnTo>
                    <a:pt x="3566160" y="125730"/>
                  </a:lnTo>
                  <a:lnTo>
                    <a:pt x="3566160" y="944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0690" y="457200"/>
              <a:ext cx="269746" cy="62026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3902" y="1800860"/>
            <a:ext cx="77622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Hardware</a:t>
            </a:r>
            <a:r>
              <a:rPr spc="-270" dirty="0"/>
              <a:t> </a:t>
            </a:r>
            <a:r>
              <a:rPr spc="-5" dirty="0"/>
              <a:t>Abstraction</a:t>
            </a:r>
            <a:r>
              <a:rPr spc="-35" dirty="0"/>
              <a:t> </a:t>
            </a:r>
            <a:r>
              <a:rPr spc="-5" dirty="0"/>
              <a:t>Layer</a:t>
            </a:r>
            <a:r>
              <a:rPr spc="-40" dirty="0"/>
              <a:t> </a:t>
            </a:r>
            <a:r>
              <a:rPr spc="-5" dirty="0"/>
              <a:t>(HAL)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03630" y="2690422"/>
            <a:ext cx="7236459" cy="1824989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400"/>
              </a:spcBef>
              <a:buClr>
                <a:srgbClr val="9BBB59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Software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hooks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between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stack</a:t>
            </a:r>
            <a:r>
              <a:rPr sz="2800" spc="-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and</a:t>
            </a:r>
            <a:r>
              <a:rPr sz="2800" spc="-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hardware</a:t>
            </a:r>
            <a:endParaRPr sz="280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300"/>
              </a:spcBef>
              <a:buClr>
                <a:srgbClr val="9BBB59"/>
              </a:buClr>
              <a:buChar char="•"/>
              <a:tabLst>
                <a:tab pos="269240" algn="l"/>
              </a:tabLst>
            </a:pPr>
            <a:r>
              <a:rPr sz="2800" dirty="0">
                <a:latin typeface="Georgia"/>
                <a:cs typeface="Georgia"/>
              </a:rPr>
              <a:t>Hardware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Specific</a:t>
            </a:r>
            <a:endParaRPr sz="2800">
              <a:latin typeface="Georgia"/>
              <a:cs typeface="Georgia"/>
            </a:endParaRPr>
          </a:p>
          <a:p>
            <a:pPr marL="552450" marR="3404870" indent="-238760">
              <a:lnSpc>
                <a:spcPct val="109600"/>
              </a:lnSpc>
              <a:spcBef>
                <a:spcPts val="5"/>
              </a:spcBef>
              <a:tabLst>
                <a:tab pos="560705" algn="l"/>
              </a:tabLst>
            </a:pP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▫		Allows</a:t>
            </a:r>
            <a:r>
              <a:rPr sz="2600" spc="1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Applications</a:t>
            </a:r>
            <a:r>
              <a:rPr sz="2600" spc="10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10" dirty="0">
                <a:solidFill>
                  <a:srgbClr val="C0504D"/>
                </a:solidFill>
                <a:latin typeface="Georgia"/>
                <a:cs typeface="Georgia"/>
              </a:rPr>
              <a:t>to </a:t>
            </a:r>
            <a:r>
              <a:rPr sz="2600" spc="-615" dirty="0">
                <a:solidFill>
                  <a:srgbClr val="C0504D"/>
                </a:solidFill>
                <a:latin typeface="Georgia"/>
                <a:cs typeface="Georgia"/>
              </a:rPr>
              <a:t> 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be</a:t>
            </a:r>
            <a:r>
              <a:rPr sz="2600" spc="-10" dirty="0">
                <a:solidFill>
                  <a:srgbClr val="C0504D"/>
                </a:solidFill>
                <a:latin typeface="Georgia"/>
                <a:cs typeface="Georgia"/>
              </a:rPr>
              <a:t> hardware</a:t>
            </a:r>
            <a:r>
              <a:rPr sz="2600" spc="-5" dirty="0">
                <a:solidFill>
                  <a:srgbClr val="C0504D"/>
                </a:solidFill>
                <a:latin typeface="Georgia"/>
                <a:cs typeface="Georgia"/>
              </a:rPr>
              <a:t> ignorant</a:t>
            </a:r>
            <a:endParaRPr sz="2600">
              <a:latin typeface="Georgia"/>
              <a:cs typeface="Georgi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03807" y="3278818"/>
            <a:ext cx="4447862" cy="37499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269</Words>
  <Application>Microsoft Office PowerPoint</Application>
  <PresentationFormat>Custom</PresentationFormat>
  <Paragraphs>156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    Android Architecture</vt:lpstr>
      <vt:lpstr>Overview</vt:lpstr>
      <vt:lpstr>History</vt:lpstr>
      <vt:lpstr>Previous Versions</vt:lpstr>
      <vt:lpstr>Previous Versions</vt:lpstr>
      <vt:lpstr>Slide 6</vt:lpstr>
      <vt:lpstr>Slide 7</vt:lpstr>
      <vt:lpstr>Linux Kernel</vt:lpstr>
      <vt:lpstr>Hardware Abstraction Layer (HAL)</vt:lpstr>
      <vt:lpstr>Slide 10</vt:lpstr>
      <vt:lpstr>Android Runtime</vt:lpstr>
      <vt:lpstr>Dalvik Virtual Machine</vt:lpstr>
      <vt:lpstr>Slide 13</vt:lpstr>
      <vt:lpstr>Libraries</vt:lpstr>
      <vt:lpstr>Library Examples</vt:lpstr>
      <vt:lpstr>Library Examples Cont.</vt:lpstr>
      <vt:lpstr>Slide 17</vt:lpstr>
      <vt:lpstr>Application Framework</vt:lpstr>
      <vt:lpstr>Application Framework Cont.</vt:lpstr>
      <vt:lpstr>Application Framework Cont.</vt:lpstr>
      <vt:lpstr>Application Framework Cont.</vt:lpstr>
      <vt:lpstr>Slide 22</vt:lpstr>
      <vt:lpstr>Applications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Android Architecture.pptx</dc:title>
  <dc:creator>meseec</dc:creator>
  <cp:lastModifiedBy>Project29</cp:lastModifiedBy>
  <cp:revision>2</cp:revision>
  <dcterms:created xsi:type="dcterms:W3CDTF">2022-02-02T10:27:26Z</dcterms:created>
  <dcterms:modified xsi:type="dcterms:W3CDTF">2022-02-02T10:32:02Z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2015-12-03T00:00:00Z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2022-02-02T00:00:00Z</vt:filetime>
  </property>
</Properties>
</file>