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D6085E-ACBB-40A6-9C90-35A3F85434B2}"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6085E-ACBB-40A6-9C90-35A3F85434B2}"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6085E-ACBB-40A6-9C90-35A3F85434B2}"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6085E-ACBB-40A6-9C90-35A3F85434B2}"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6085E-ACBB-40A6-9C90-35A3F85434B2}"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D6085E-ACBB-40A6-9C90-35A3F85434B2}"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D6085E-ACBB-40A6-9C90-35A3F85434B2}" type="datetimeFigureOut">
              <a:rPr lang="en-US" smtClean="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D6085E-ACBB-40A6-9C90-35A3F85434B2}" type="datetimeFigureOut">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6085E-ACBB-40A6-9C90-35A3F85434B2}" type="datetimeFigureOut">
              <a:rPr lang="en-US" smtClean="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6085E-ACBB-40A6-9C90-35A3F85434B2}"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6085E-ACBB-40A6-9C90-35A3F85434B2}"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C855D-52E0-4751-8D0D-CCEC9F1C7D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6085E-ACBB-40A6-9C90-35A3F85434B2}" type="datetimeFigureOut">
              <a:rPr lang="en-US" smtClean="0"/>
              <a:pPr/>
              <a:t>3/4/2021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C855D-52E0-4751-8D0D-CCEC9F1C7D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rocess_control_bloc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8143932" cy="262951"/>
          </a:xfrm>
        </p:spPr>
        <p:txBody>
          <a:bodyPr>
            <a:noAutofit/>
          </a:bodyPr>
          <a:lstStyle/>
          <a:p>
            <a:pPr algn="l"/>
            <a:r>
              <a:rPr lang="en-US" sz="3200" b="1" dirty="0" smtClean="0"/>
              <a:t>2.Process Management &amp; Synchronization</a:t>
            </a:r>
            <a:br>
              <a:rPr lang="en-US" sz="3200" b="1" dirty="0" smtClean="0"/>
            </a:br>
            <a:endParaRPr lang="en-US" sz="3200" b="1" dirty="0"/>
          </a:p>
        </p:txBody>
      </p:sp>
      <p:sp>
        <p:nvSpPr>
          <p:cNvPr id="3" name="Subtitle 2"/>
          <p:cNvSpPr>
            <a:spLocks noGrp="1"/>
          </p:cNvSpPr>
          <p:nvPr>
            <p:ph type="subTitle" idx="1"/>
          </p:nvPr>
        </p:nvSpPr>
        <p:spPr>
          <a:xfrm>
            <a:off x="285720" y="785794"/>
            <a:ext cx="8643998" cy="6072206"/>
          </a:xfrm>
        </p:spPr>
        <p:txBody>
          <a:bodyPr>
            <a:normAutofit fontScale="77500" lnSpcReduction="20000"/>
          </a:bodyPr>
          <a:lstStyle/>
          <a:p>
            <a:pPr algn="l">
              <a:buFont typeface="Wingdings" pitchFamily="2" charset="2"/>
              <a:buChar char="v"/>
            </a:pPr>
            <a:r>
              <a:rPr lang="en-US" sz="3600" b="1" dirty="0">
                <a:solidFill>
                  <a:schemeClr val="tx1"/>
                </a:solidFill>
              </a:rPr>
              <a:t>Introduction of Process </a:t>
            </a:r>
            <a:r>
              <a:rPr lang="en-US" sz="3600" b="1" dirty="0" smtClean="0">
                <a:solidFill>
                  <a:schemeClr val="tx1"/>
                </a:solidFill>
              </a:rPr>
              <a:t>Management</a:t>
            </a:r>
          </a:p>
          <a:p>
            <a:pPr>
              <a:buFont typeface="Wingdings" pitchFamily="2" charset="2"/>
              <a:buChar char="v"/>
            </a:pPr>
            <a:endParaRPr lang="en-US" sz="2800" b="1" dirty="0">
              <a:solidFill>
                <a:schemeClr val="tx1"/>
              </a:solidFill>
            </a:endParaRPr>
          </a:p>
          <a:p>
            <a:pPr algn="l" fontAlgn="base"/>
            <a:r>
              <a:rPr lang="en-US" b="1" dirty="0">
                <a:solidFill>
                  <a:schemeClr val="tx1"/>
                </a:solidFill>
              </a:rPr>
              <a:t>Program </a:t>
            </a:r>
            <a:r>
              <a:rPr lang="en-US" b="1" dirty="0" err="1">
                <a:solidFill>
                  <a:schemeClr val="tx1"/>
                </a:solidFill>
              </a:rPr>
              <a:t>vs</a:t>
            </a:r>
            <a:r>
              <a:rPr lang="en-US" b="1" dirty="0">
                <a:solidFill>
                  <a:schemeClr val="tx1"/>
                </a:solidFill>
              </a:rPr>
              <a:t> Process</a:t>
            </a:r>
            <a:r>
              <a:rPr lang="en-US" dirty="0">
                <a:solidFill>
                  <a:schemeClr val="tx1"/>
                </a:solidFill>
              </a:rPr>
              <a:t> </a:t>
            </a:r>
            <a:endParaRPr lang="en-US" dirty="0" smtClean="0">
              <a:solidFill>
                <a:schemeClr val="tx1"/>
              </a:solidFill>
            </a:endParaRPr>
          </a:p>
          <a:p>
            <a:pPr algn="l" fontAlgn="base">
              <a:buFont typeface="Arial" pitchFamily="34" charset="0"/>
              <a:buChar char="•"/>
            </a:pPr>
            <a:r>
              <a:rPr lang="en-US" dirty="0" smtClean="0">
                <a:solidFill>
                  <a:schemeClr val="tx1"/>
                </a:solidFill>
              </a:rPr>
              <a:t>A </a:t>
            </a:r>
            <a:r>
              <a:rPr lang="en-US" dirty="0">
                <a:solidFill>
                  <a:schemeClr val="tx1"/>
                </a:solidFill>
              </a:rPr>
              <a:t>process is defined as an entity which represents the basic unit of work to be implemented in the system</a:t>
            </a:r>
            <a:r>
              <a:rPr lang="en-US" dirty="0" smtClean="0">
                <a:solidFill>
                  <a:schemeClr val="tx1"/>
                </a:solidFill>
              </a:rPr>
              <a:t>.</a:t>
            </a:r>
          </a:p>
          <a:p>
            <a:pPr algn="l" fontAlgn="base">
              <a:buFont typeface="Arial" pitchFamily="34" charset="0"/>
              <a:buChar char="•"/>
            </a:pPr>
            <a:r>
              <a:rPr lang="en-US" dirty="0" smtClean="0">
                <a:solidFill>
                  <a:schemeClr val="tx1"/>
                </a:solidFill>
              </a:rPr>
              <a:t>A </a:t>
            </a:r>
            <a:r>
              <a:rPr lang="en-US" dirty="0">
                <a:solidFill>
                  <a:schemeClr val="tx1"/>
                </a:solidFill>
              </a:rPr>
              <a:t>process is a program in execution. </a:t>
            </a:r>
            <a:endParaRPr lang="en-US" dirty="0" smtClean="0">
              <a:solidFill>
                <a:schemeClr val="tx1"/>
              </a:solidFill>
            </a:endParaRPr>
          </a:p>
          <a:p>
            <a:pPr algn="l" fontAlgn="base"/>
            <a:endParaRPr lang="en-US" dirty="0" smtClean="0">
              <a:solidFill>
                <a:schemeClr val="tx1"/>
              </a:solidFill>
            </a:endParaRPr>
          </a:p>
          <a:p>
            <a:pPr algn="l" fontAlgn="base">
              <a:buFont typeface="Arial" pitchFamily="34" charset="0"/>
              <a:buChar char="•"/>
            </a:pPr>
            <a:r>
              <a:rPr lang="en-US" b="1" dirty="0" smtClean="0">
                <a:solidFill>
                  <a:schemeClr val="tx1"/>
                </a:solidFill>
              </a:rPr>
              <a:t>For </a:t>
            </a:r>
            <a:r>
              <a:rPr lang="en-US" b="1" dirty="0">
                <a:solidFill>
                  <a:schemeClr val="tx1"/>
                </a:solidFill>
              </a:rPr>
              <a:t>example</a:t>
            </a:r>
            <a:r>
              <a:rPr lang="en-US" dirty="0">
                <a:solidFill>
                  <a:schemeClr val="tx1"/>
                </a:solidFill>
              </a:rPr>
              <a:t>, when we write a program in C or C++ and compile it, the compiler creates binary code. The original code and binary code are both programs. </a:t>
            </a:r>
            <a:endParaRPr lang="en-US" dirty="0" smtClean="0">
              <a:solidFill>
                <a:schemeClr val="tx1"/>
              </a:solidFill>
            </a:endParaRPr>
          </a:p>
          <a:p>
            <a:pPr algn="l" fontAlgn="base">
              <a:buFont typeface="Arial" pitchFamily="34" charset="0"/>
              <a:buChar char="•"/>
            </a:pPr>
            <a:r>
              <a:rPr lang="en-US" dirty="0" smtClean="0">
                <a:solidFill>
                  <a:schemeClr val="tx1"/>
                </a:solidFill>
              </a:rPr>
              <a:t>When </a:t>
            </a:r>
            <a:r>
              <a:rPr lang="en-US" dirty="0">
                <a:solidFill>
                  <a:schemeClr val="tx1"/>
                </a:solidFill>
              </a:rPr>
              <a:t>we actually run the binary code, it becomes a process. </a:t>
            </a:r>
          </a:p>
          <a:p>
            <a:pPr algn="l" fontAlgn="base">
              <a:buFont typeface="Arial" pitchFamily="34" charset="0"/>
              <a:buChar char="•"/>
            </a:pPr>
            <a:r>
              <a:rPr lang="en-US" dirty="0" smtClean="0">
                <a:solidFill>
                  <a:schemeClr val="tx1"/>
                </a:solidFill>
              </a:rPr>
              <a:t>A </a:t>
            </a:r>
            <a:r>
              <a:rPr lang="en-US" dirty="0">
                <a:solidFill>
                  <a:schemeClr val="tx1"/>
                </a:solidFill>
              </a:rPr>
              <a:t>process is an </a:t>
            </a:r>
            <a:r>
              <a:rPr lang="en-US" b="1" dirty="0">
                <a:solidFill>
                  <a:schemeClr val="tx1"/>
                </a:solidFill>
              </a:rPr>
              <a:t>‘active</a:t>
            </a:r>
            <a:r>
              <a:rPr lang="en-US" dirty="0">
                <a:solidFill>
                  <a:schemeClr val="tx1"/>
                </a:solidFill>
              </a:rPr>
              <a:t>’ entity, as opposed to a program, which is considered to be a ‘</a:t>
            </a:r>
            <a:r>
              <a:rPr lang="en-US" b="1" dirty="0">
                <a:solidFill>
                  <a:schemeClr val="tx1"/>
                </a:solidFill>
              </a:rPr>
              <a:t>passive</a:t>
            </a:r>
            <a:r>
              <a:rPr lang="en-US" dirty="0">
                <a:solidFill>
                  <a:schemeClr val="tx1"/>
                </a:solidFill>
              </a:rPr>
              <a:t>’ entity. </a:t>
            </a:r>
            <a:endParaRPr lang="en-US" dirty="0" smtClean="0">
              <a:solidFill>
                <a:schemeClr val="tx1"/>
              </a:solidFill>
            </a:endParaRPr>
          </a:p>
          <a:p>
            <a:pPr algn="l" fontAlgn="base">
              <a:buFont typeface="Arial" pitchFamily="34" charset="0"/>
              <a:buChar char="•"/>
            </a:pPr>
            <a:r>
              <a:rPr lang="en-US" dirty="0" smtClean="0">
                <a:solidFill>
                  <a:schemeClr val="tx1"/>
                </a:solidFill>
              </a:rPr>
              <a:t>A </a:t>
            </a:r>
            <a:r>
              <a:rPr lang="en-US" dirty="0">
                <a:solidFill>
                  <a:schemeClr val="tx1"/>
                </a:solidFill>
              </a:rPr>
              <a:t>single program can create many processes when run multiple times; for example, when we open a .exe or binary file multiple times, multiple instances begin (multiple processes are created).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a:bodyPr>
          <a:lstStyle/>
          <a:p>
            <a:pPr>
              <a:buNone/>
            </a:pPr>
            <a:r>
              <a:rPr lang="en-US" sz="3000" b="1" dirty="0" smtClean="0"/>
              <a:t>Job/Process Scheduling</a:t>
            </a:r>
            <a:endParaRPr lang="en-US" sz="3000" b="1" dirty="0"/>
          </a:p>
          <a:p>
            <a:r>
              <a:rPr lang="en-US" sz="2600" dirty="0"/>
              <a:t>The </a:t>
            </a:r>
            <a:r>
              <a:rPr lang="en-US" sz="2600" b="1" dirty="0"/>
              <a:t>process scheduling </a:t>
            </a:r>
            <a:r>
              <a:rPr lang="en-US" sz="2600" b="1" dirty="0" smtClean="0"/>
              <a:t>-</a:t>
            </a:r>
            <a:r>
              <a:rPr lang="en-US" sz="2600" dirty="0" smtClean="0"/>
              <a:t>is </a:t>
            </a:r>
            <a:r>
              <a:rPr lang="en-US" sz="2600" dirty="0"/>
              <a:t>the activity of the process manager that handles the removal of the running process from the CPU and the selection of another process on the basis of a particular strategy</a:t>
            </a:r>
            <a:r>
              <a:rPr lang="en-US" sz="2600" dirty="0" smtClean="0"/>
              <a:t>.</a:t>
            </a:r>
          </a:p>
          <a:p>
            <a:r>
              <a:rPr lang="en-US" sz="2600" dirty="0" smtClean="0"/>
              <a:t>It is also known as </a:t>
            </a:r>
            <a:r>
              <a:rPr lang="en-US" sz="2600" b="1" dirty="0" smtClean="0"/>
              <a:t>job scheduling</a:t>
            </a:r>
          </a:p>
          <a:p>
            <a:endParaRPr lang="en-US" sz="2600" dirty="0"/>
          </a:p>
          <a:p>
            <a:pPr>
              <a:buNone/>
            </a:pPr>
            <a:r>
              <a:rPr lang="en-US" sz="3000" b="1" dirty="0" smtClean="0"/>
              <a:t>Process </a:t>
            </a:r>
            <a:r>
              <a:rPr lang="en-US" sz="3000" b="1" dirty="0"/>
              <a:t>Scheduling Queues</a:t>
            </a:r>
          </a:p>
          <a:p>
            <a:r>
              <a:rPr lang="en-US" sz="2600" dirty="0"/>
              <a:t>The OS maintains all PCBs in Process Scheduling Queues. The OS maintains a separate queue for each of the process states and PCBs of all processes in the same execution state are placed in the same queue. </a:t>
            </a:r>
            <a:endParaRPr lang="en-US" sz="2600" dirty="0" smtClean="0"/>
          </a:p>
          <a:p>
            <a:r>
              <a:rPr lang="en-US" sz="2600" dirty="0" smtClean="0"/>
              <a:t>When </a:t>
            </a:r>
            <a:r>
              <a:rPr lang="en-US" sz="2600" dirty="0"/>
              <a:t>the state of a process is changed, its PCB is unlinked from its current queue and moved to its new state queue.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5500726"/>
          </a:xfrm>
        </p:spPr>
        <p:txBody>
          <a:bodyPr>
            <a:normAutofit/>
          </a:bodyPr>
          <a:lstStyle/>
          <a:p>
            <a:r>
              <a:rPr lang="en-US" sz="2800" dirty="0"/>
              <a:t>The Operating System maintains the following important process scheduling queues </a:t>
            </a:r>
            <a:r>
              <a:rPr lang="en-US" sz="2800" dirty="0" smtClean="0"/>
              <a:t>−</a:t>
            </a:r>
          </a:p>
          <a:p>
            <a:pPr>
              <a:buNone/>
            </a:pPr>
            <a:endParaRPr lang="en-US" sz="2800" dirty="0"/>
          </a:p>
          <a:p>
            <a:pPr lvl="0"/>
            <a:r>
              <a:rPr lang="en-US" sz="2800" b="1" dirty="0"/>
              <a:t>Job queue</a:t>
            </a:r>
            <a:r>
              <a:rPr lang="en-US" sz="2800" dirty="0"/>
              <a:t> − This queue keeps all the processes in the system.</a:t>
            </a:r>
          </a:p>
          <a:p>
            <a:pPr lvl="0"/>
            <a:r>
              <a:rPr lang="en-US" sz="2800" b="1" dirty="0"/>
              <a:t>Ready queue</a:t>
            </a:r>
            <a:r>
              <a:rPr lang="en-US" sz="2800" dirty="0"/>
              <a:t> − This queue keeps a set of all processes residing in main memory, ready and waiting to execute. A new process is always put in this queue.</a:t>
            </a:r>
          </a:p>
          <a:p>
            <a:pPr lvl="0"/>
            <a:r>
              <a:rPr lang="en-US" sz="2800" b="1" dirty="0"/>
              <a:t>Device queues</a:t>
            </a:r>
            <a:r>
              <a:rPr lang="en-US" sz="2800" dirty="0"/>
              <a:t> − The processes which are blocked due to unavailability of an I/O device constitute this queue.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cess Scheduling Queuing"/>
          <p:cNvPicPr/>
          <p:nvPr/>
        </p:nvPicPr>
        <p:blipFill>
          <a:blip r:embed="rId2"/>
          <a:srcRect/>
          <a:stretch>
            <a:fillRect/>
          </a:stretch>
        </p:blipFill>
        <p:spPr bwMode="auto">
          <a:xfrm>
            <a:off x="785786" y="642918"/>
            <a:ext cx="7429551" cy="52864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640960" cy="6336704"/>
          </a:xfrm>
        </p:spPr>
        <p:txBody>
          <a:bodyPr>
            <a:normAutofit fontScale="92500" lnSpcReduction="20000"/>
          </a:bodyPr>
          <a:lstStyle/>
          <a:p>
            <a:pPr>
              <a:buFont typeface="Wingdings" pitchFamily="2" charset="2"/>
              <a:buChar char="Ø"/>
            </a:pPr>
            <a:r>
              <a:rPr lang="en-US" b="1" dirty="0"/>
              <a:t>Process </a:t>
            </a:r>
            <a:r>
              <a:rPr lang="en-US" b="1" dirty="0" smtClean="0"/>
              <a:t>Hierarchy</a:t>
            </a:r>
          </a:p>
          <a:p>
            <a:r>
              <a:rPr lang="en-US" sz="2800" dirty="0" smtClean="0"/>
              <a:t>In </a:t>
            </a:r>
            <a:r>
              <a:rPr lang="en-US" sz="2800" dirty="0"/>
              <a:t>a computer system, we require to run many processes at a time and some processes need to create other processes </a:t>
            </a:r>
            <a:r>
              <a:rPr lang="en-US" sz="2800" dirty="0" smtClean="0"/>
              <a:t>while execution</a:t>
            </a:r>
            <a:r>
              <a:rPr lang="en-US" sz="2800" dirty="0"/>
              <a:t>. </a:t>
            </a:r>
            <a:endParaRPr lang="en-US" sz="2800" dirty="0" smtClean="0"/>
          </a:p>
          <a:p>
            <a:r>
              <a:rPr lang="en-US" sz="2800" dirty="0" smtClean="0"/>
              <a:t>The </a:t>
            </a:r>
            <a:r>
              <a:rPr lang="en-US" sz="2800" dirty="0"/>
              <a:t>child process can also create other processes if required. </a:t>
            </a:r>
            <a:endParaRPr lang="en-US" sz="2800" dirty="0" smtClean="0"/>
          </a:p>
          <a:p>
            <a:r>
              <a:rPr lang="en-US" sz="2800" dirty="0" smtClean="0"/>
              <a:t>This </a:t>
            </a:r>
            <a:r>
              <a:rPr lang="en-US" sz="2800" b="1" dirty="0"/>
              <a:t>parent-child like structure </a:t>
            </a:r>
            <a:r>
              <a:rPr lang="en-US" sz="2800" dirty="0"/>
              <a:t>of processes form a hierarchy, called </a:t>
            </a:r>
            <a:r>
              <a:rPr lang="en-US" sz="2800" b="1" dirty="0"/>
              <a:t>Process Hierarchy</a:t>
            </a:r>
            <a:r>
              <a:rPr lang="en-US" sz="2800" dirty="0"/>
              <a:t>.</a:t>
            </a:r>
          </a:p>
          <a:p>
            <a:r>
              <a:rPr lang="en-US" sz="2800" dirty="0"/>
              <a:t>In </a:t>
            </a:r>
            <a:r>
              <a:rPr lang="en-US" sz="2800" b="1" dirty="0"/>
              <a:t>UNIX</a:t>
            </a:r>
            <a:r>
              <a:rPr lang="en-US" sz="2800" dirty="0"/>
              <a:t>, a process and all of its children and grandchildren form a process group. </a:t>
            </a:r>
            <a:endParaRPr lang="en-US" sz="2800" dirty="0" smtClean="0"/>
          </a:p>
          <a:p>
            <a:r>
              <a:rPr lang="en-US" sz="2800" dirty="0" smtClean="0"/>
              <a:t>There </a:t>
            </a:r>
            <a:r>
              <a:rPr lang="en-US" sz="2800" dirty="0"/>
              <a:t>is no hierarchy system in </a:t>
            </a:r>
            <a:r>
              <a:rPr lang="en-US" sz="2800" b="1" dirty="0"/>
              <a:t>Windows</a:t>
            </a:r>
            <a:r>
              <a:rPr lang="en-US" sz="2800" dirty="0"/>
              <a:t>. </a:t>
            </a:r>
            <a:endParaRPr lang="en-US" sz="2800" dirty="0" smtClean="0"/>
          </a:p>
          <a:p>
            <a:endParaRPr lang="en-US" dirty="0"/>
          </a:p>
          <a:p>
            <a:pPr>
              <a:buFont typeface="Wingdings" pitchFamily="2" charset="2"/>
              <a:buChar char="Ø"/>
            </a:pPr>
            <a:r>
              <a:rPr lang="en-US" b="1" dirty="0" smtClean="0"/>
              <a:t>Process model</a:t>
            </a:r>
          </a:p>
          <a:p>
            <a:r>
              <a:rPr lang="en-US" dirty="0" smtClean="0"/>
              <a:t>Two states model</a:t>
            </a:r>
          </a:p>
          <a:p>
            <a:r>
              <a:rPr lang="en-US" dirty="0" smtClean="0"/>
              <a:t>Five states model(seen previously)</a:t>
            </a:r>
            <a:endParaRPr lang="en-US" dirty="0"/>
          </a:p>
        </p:txBody>
      </p:sp>
    </p:spTree>
    <p:extLst>
      <p:ext uri="{BB962C8B-B14F-4D97-AF65-F5344CB8AC3E}">
        <p14:creationId xmlns:p14="http://schemas.microsoft.com/office/powerpoint/2010/main" xmlns="" val="58995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286544"/>
          </a:xfrm>
        </p:spPr>
        <p:txBody>
          <a:bodyPr>
            <a:normAutofit fontScale="92500" lnSpcReduction="10000"/>
          </a:bodyPr>
          <a:lstStyle/>
          <a:p>
            <a:pPr>
              <a:buFont typeface="Wingdings" pitchFamily="2" charset="2"/>
              <a:buChar char="Ø"/>
            </a:pPr>
            <a:r>
              <a:rPr lang="en-US" sz="3000" b="1" dirty="0"/>
              <a:t>Two-State Process Model</a:t>
            </a:r>
          </a:p>
          <a:p>
            <a:pPr>
              <a:buNone/>
            </a:pPr>
            <a:r>
              <a:rPr lang="en-US" sz="2800" dirty="0" smtClean="0"/>
              <a:t>	Two-state </a:t>
            </a:r>
            <a:r>
              <a:rPr lang="en-US" sz="2800" dirty="0"/>
              <a:t>process model refers to running </a:t>
            </a:r>
            <a:r>
              <a:rPr lang="en-US" sz="2800" dirty="0" smtClean="0"/>
              <a:t>and non-running </a:t>
            </a:r>
            <a:r>
              <a:rPr lang="en-US" sz="2800" dirty="0"/>
              <a:t>states </a:t>
            </a:r>
            <a:r>
              <a:rPr lang="en-US" sz="2800" dirty="0" smtClean="0"/>
              <a:t>−</a:t>
            </a:r>
            <a:endParaRPr lang="en-US" sz="2800" dirty="0"/>
          </a:p>
          <a:p>
            <a:pPr>
              <a:buNone/>
            </a:pPr>
            <a:r>
              <a:rPr lang="en-US" sz="2800" dirty="0" smtClean="0"/>
              <a:t>1.Running			</a:t>
            </a:r>
          </a:p>
          <a:p>
            <a:pPr>
              <a:buNone/>
            </a:pPr>
            <a:r>
              <a:rPr lang="en-US" sz="2800" dirty="0" smtClean="0"/>
              <a:t>2.Not Running</a:t>
            </a:r>
          </a:p>
          <a:p>
            <a:pPr>
              <a:buNone/>
            </a:pPr>
            <a:endParaRPr lang="en-US" sz="2800" b="1" dirty="0" smtClean="0"/>
          </a:p>
          <a:p>
            <a:pPr>
              <a:buFont typeface="Wingdings" pitchFamily="2" charset="2"/>
              <a:buChar char="v"/>
            </a:pPr>
            <a:r>
              <a:rPr lang="en-US" b="1" dirty="0" smtClean="0"/>
              <a:t>Schedulers</a:t>
            </a:r>
            <a:endParaRPr lang="en-US" b="1" dirty="0"/>
          </a:p>
          <a:p>
            <a:r>
              <a:rPr lang="en-US" sz="2600" dirty="0"/>
              <a:t>Schedulers are special system software </a:t>
            </a:r>
            <a:r>
              <a:rPr lang="en-US" sz="2600" b="1" dirty="0"/>
              <a:t>which handle process scheduling</a:t>
            </a:r>
            <a:r>
              <a:rPr lang="en-US" sz="2600" dirty="0"/>
              <a:t> in various ways. Their main task is to select </a:t>
            </a:r>
            <a:r>
              <a:rPr lang="en-US" sz="2600" dirty="0" smtClean="0"/>
              <a:t>the process/ </a:t>
            </a:r>
            <a:r>
              <a:rPr lang="en-US" sz="2600" dirty="0"/>
              <a:t>jobs to be submitted into the system and to decide which process to run. </a:t>
            </a:r>
            <a:endParaRPr lang="en-US" sz="2600" dirty="0" smtClean="0"/>
          </a:p>
          <a:p>
            <a:pPr>
              <a:buNone/>
            </a:pPr>
            <a:r>
              <a:rPr lang="en-US" sz="2600" b="1" dirty="0" smtClean="0"/>
              <a:t>Schedulers </a:t>
            </a:r>
            <a:r>
              <a:rPr lang="en-US" sz="2600" b="1" dirty="0"/>
              <a:t>are of three types </a:t>
            </a:r>
            <a:r>
              <a:rPr lang="en-US" sz="2600" dirty="0"/>
              <a:t>−</a:t>
            </a:r>
          </a:p>
          <a:p>
            <a:pPr lvl="0"/>
            <a:r>
              <a:rPr lang="en-US" sz="2800" dirty="0"/>
              <a:t>Long-Term Scheduler</a:t>
            </a:r>
          </a:p>
          <a:p>
            <a:pPr lvl="0"/>
            <a:r>
              <a:rPr lang="en-US" sz="2800" dirty="0"/>
              <a:t>Short-Term Scheduler</a:t>
            </a:r>
          </a:p>
          <a:p>
            <a:pPr lvl="0"/>
            <a:r>
              <a:rPr lang="en-US" sz="2800" dirty="0"/>
              <a:t>Medium-Term Scheduler</a:t>
            </a:r>
          </a:p>
          <a:p>
            <a:pPr>
              <a:buNone/>
            </a:pPr>
            <a:endParaRPr 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6357982"/>
          </a:xfrm>
        </p:spPr>
        <p:txBody>
          <a:bodyPr>
            <a:normAutofit fontScale="92500" lnSpcReduction="20000"/>
          </a:bodyPr>
          <a:lstStyle/>
          <a:p>
            <a:r>
              <a:rPr lang="en-US" sz="3000" b="1" dirty="0" smtClean="0"/>
              <a:t>Long Term Scheduler</a:t>
            </a:r>
          </a:p>
          <a:p>
            <a:pPr>
              <a:buNone/>
            </a:pPr>
            <a:r>
              <a:rPr lang="en-US" sz="3000" dirty="0" smtClean="0"/>
              <a:t>It </a:t>
            </a:r>
            <a:r>
              <a:rPr lang="en-US" sz="3000" dirty="0"/>
              <a:t>is also called a </a:t>
            </a:r>
            <a:r>
              <a:rPr lang="en-US" sz="3000" b="1" dirty="0"/>
              <a:t>job </a:t>
            </a:r>
            <a:r>
              <a:rPr lang="en-US" sz="3000" b="1" dirty="0" smtClean="0"/>
              <a:t>scheduler.</a:t>
            </a:r>
          </a:p>
          <a:p>
            <a:pPr>
              <a:buNone/>
            </a:pPr>
            <a:r>
              <a:rPr lang="en-US" sz="3000" dirty="0"/>
              <a:t>A long-term scheduler determines which programs </a:t>
            </a:r>
            <a:r>
              <a:rPr lang="en-US" sz="3000" dirty="0" smtClean="0"/>
              <a:t>are</a:t>
            </a:r>
          </a:p>
          <a:p>
            <a:pPr>
              <a:buNone/>
            </a:pPr>
            <a:r>
              <a:rPr lang="en-US" sz="3000" dirty="0" smtClean="0"/>
              <a:t>admitted </a:t>
            </a:r>
            <a:r>
              <a:rPr lang="en-US" sz="3000" dirty="0"/>
              <a:t>to the system for processing.</a:t>
            </a:r>
            <a:endParaRPr lang="en-US" sz="3000" b="1" dirty="0" smtClean="0"/>
          </a:p>
          <a:p>
            <a:pPr>
              <a:buNone/>
            </a:pPr>
            <a:endParaRPr lang="en-US" sz="3000" b="1" dirty="0" smtClean="0"/>
          </a:p>
          <a:p>
            <a:r>
              <a:rPr lang="en-US" sz="3000" b="1" dirty="0" smtClean="0"/>
              <a:t>Short Term Scheduler</a:t>
            </a:r>
          </a:p>
          <a:p>
            <a:pPr>
              <a:buNone/>
            </a:pPr>
            <a:r>
              <a:rPr lang="en-US" sz="3000" dirty="0" smtClean="0"/>
              <a:t>It is also called a </a:t>
            </a:r>
            <a:r>
              <a:rPr lang="en-US" sz="3000" b="1" dirty="0" smtClean="0"/>
              <a:t>CPU scheduler.</a:t>
            </a:r>
          </a:p>
          <a:p>
            <a:pPr>
              <a:buNone/>
            </a:pPr>
            <a:r>
              <a:rPr lang="en-US" sz="3000" dirty="0"/>
              <a:t>Its main objective is to increase system performance </a:t>
            </a:r>
            <a:r>
              <a:rPr lang="en-US" sz="3000" dirty="0" smtClean="0"/>
              <a:t>in</a:t>
            </a:r>
          </a:p>
          <a:p>
            <a:pPr>
              <a:buNone/>
            </a:pPr>
            <a:r>
              <a:rPr lang="en-US" sz="3000" dirty="0" smtClean="0"/>
              <a:t>accordance </a:t>
            </a:r>
            <a:r>
              <a:rPr lang="en-US" sz="3000" dirty="0"/>
              <a:t>with the chosen set of criteria</a:t>
            </a:r>
            <a:endParaRPr lang="en-US" sz="3000" b="1" dirty="0" smtClean="0"/>
          </a:p>
          <a:p>
            <a:pPr>
              <a:buNone/>
            </a:pPr>
            <a:endParaRPr lang="en-US" sz="3000" b="1" dirty="0" smtClean="0"/>
          </a:p>
          <a:p>
            <a:r>
              <a:rPr lang="en-US" sz="3000" b="1" dirty="0" smtClean="0"/>
              <a:t>Medium Term Scheduler</a:t>
            </a:r>
          </a:p>
          <a:p>
            <a:pPr>
              <a:buNone/>
            </a:pPr>
            <a:r>
              <a:rPr lang="en-US" sz="3000" dirty="0"/>
              <a:t>Medium-term scheduling is a part of </a:t>
            </a:r>
            <a:r>
              <a:rPr lang="en-US" sz="3000" b="1" dirty="0" smtClean="0"/>
              <a:t>swapping.</a:t>
            </a:r>
          </a:p>
          <a:p>
            <a:pPr>
              <a:buNone/>
            </a:pPr>
            <a:r>
              <a:rPr lang="en-US" sz="3000" dirty="0"/>
              <a:t>It removes the processes from the memory. It </a:t>
            </a:r>
            <a:r>
              <a:rPr lang="en-US" sz="3000" dirty="0" smtClean="0"/>
              <a:t>reduces</a:t>
            </a:r>
          </a:p>
          <a:p>
            <a:pPr>
              <a:buNone/>
            </a:pPr>
            <a:r>
              <a:rPr lang="en-US" sz="3000" dirty="0" smtClean="0"/>
              <a:t>the </a:t>
            </a:r>
            <a:r>
              <a:rPr lang="en-US" sz="3000" dirty="0"/>
              <a:t>degree of multiprogramming</a:t>
            </a:r>
            <a:r>
              <a:rPr lang="en-US" dirty="0"/>
              <a:t>.</a:t>
            </a: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336704"/>
          </a:xfrm>
        </p:spPr>
        <p:txBody>
          <a:bodyPr>
            <a:normAutofit/>
          </a:bodyPr>
          <a:lstStyle/>
          <a:p>
            <a:pPr fontAlgn="base">
              <a:buFont typeface="Wingdings" pitchFamily="2" charset="2"/>
              <a:buChar char="Ø"/>
            </a:pPr>
            <a:r>
              <a:rPr lang="en-US" b="1" dirty="0" smtClean="0"/>
              <a:t>Problems of Concurrent Processes</a:t>
            </a:r>
          </a:p>
          <a:p>
            <a:pPr fontAlgn="base"/>
            <a:r>
              <a:rPr lang="en-US" sz="2800" b="1" dirty="0" smtClean="0"/>
              <a:t>Concurrency</a:t>
            </a:r>
            <a:r>
              <a:rPr lang="en-US" sz="2800" dirty="0"/>
              <a:t> </a:t>
            </a:r>
            <a:r>
              <a:rPr lang="en-US" sz="2800" dirty="0" smtClean="0"/>
              <a:t>-is </a:t>
            </a:r>
            <a:r>
              <a:rPr lang="en-US" sz="2800" dirty="0"/>
              <a:t>the execution of the multiple instruction sequences at the same time. </a:t>
            </a:r>
            <a:endParaRPr lang="en-US" sz="2800" dirty="0" smtClean="0"/>
          </a:p>
          <a:p>
            <a:pPr fontAlgn="base"/>
            <a:r>
              <a:rPr lang="en-US" sz="2800" dirty="0" smtClean="0"/>
              <a:t>It </a:t>
            </a:r>
            <a:r>
              <a:rPr lang="en-US" sz="2800" dirty="0"/>
              <a:t>happens in the operating system when there are several process threads running in parallel. </a:t>
            </a:r>
            <a:endParaRPr lang="en-US" sz="2800" dirty="0" smtClean="0"/>
          </a:p>
          <a:p>
            <a:pPr fontAlgn="base"/>
            <a:r>
              <a:rPr lang="en-US" sz="2800" dirty="0" smtClean="0"/>
              <a:t>The </a:t>
            </a:r>
            <a:r>
              <a:rPr lang="en-US" sz="2800" dirty="0"/>
              <a:t>running process threads always communicate with each other through shared memory or message passing. </a:t>
            </a:r>
            <a:endParaRPr lang="en-US" sz="2800" dirty="0" smtClean="0"/>
          </a:p>
          <a:p>
            <a:pPr fontAlgn="base"/>
            <a:r>
              <a:rPr lang="en-US" sz="2800" dirty="0" smtClean="0"/>
              <a:t>Concurrency </a:t>
            </a:r>
            <a:r>
              <a:rPr lang="en-US" sz="2800" dirty="0"/>
              <a:t>results in sharing of resources result in problems like </a:t>
            </a:r>
            <a:r>
              <a:rPr lang="en-US" sz="2800" b="1" dirty="0"/>
              <a:t>deadlocks</a:t>
            </a:r>
            <a:r>
              <a:rPr lang="en-US" sz="2800" dirty="0"/>
              <a:t> and </a:t>
            </a:r>
            <a:r>
              <a:rPr lang="en-US" sz="2800" b="1" dirty="0"/>
              <a:t>resources starvation</a:t>
            </a:r>
            <a:r>
              <a:rPr lang="en-US" sz="2800" dirty="0"/>
              <a:t>.</a:t>
            </a:r>
          </a:p>
          <a:p>
            <a:pPr fontAlgn="base"/>
            <a:r>
              <a:rPr lang="en-US" sz="2800" b="1" dirty="0"/>
              <a:t>It helps </a:t>
            </a:r>
            <a:r>
              <a:rPr lang="en-US" sz="2800" dirty="0"/>
              <a:t>in </a:t>
            </a:r>
            <a:r>
              <a:rPr lang="en-US" sz="2800" dirty="0" smtClean="0"/>
              <a:t>coordinating </a:t>
            </a:r>
            <a:r>
              <a:rPr lang="en-US" sz="2800" dirty="0"/>
              <a:t>execution of processes, memory allocation and execution scheduling for maximizing throughput.</a:t>
            </a:r>
          </a:p>
          <a:p>
            <a:endParaRPr lang="en-US" dirty="0"/>
          </a:p>
        </p:txBody>
      </p:sp>
    </p:spTree>
    <p:extLst>
      <p:ext uri="{BB962C8B-B14F-4D97-AF65-F5344CB8AC3E}">
        <p14:creationId xmlns:p14="http://schemas.microsoft.com/office/powerpoint/2010/main" xmlns="" val="11378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048672"/>
          </a:xfrm>
        </p:spPr>
        <p:txBody>
          <a:bodyPr>
            <a:normAutofit/>
          </a:bodyPr>
          <a:lstStyle/>
          <a:p>
            <a:pPr fontAlgn="base">
              <a:buFont typeface="Wingdings" pitchFamily="2" charset="2"/>
              <a:buChar char="Ø"/>
            </a:pPr>
            <a:r>
              <a:rPr lang="en-US" b="1" dirty="0"/>
              <a:t>Advantages of Concurrency :</a:t>
            </a:r>
            <a:endParaRPr lang="en-US" dirty="0"/>
          </a:p>
          <a:p>
            <a:pPr fontAlgn="base"/>
            <a:r>
              <a:rPr lang="en-US" dirty="0"/>
              <a:t>Running of multiple applications –</a:t>
            </a:r>
          </a:p>
          <a:p>
            <a:pPr fontAlgn="base"/>
            <a:r>
              <a:rPr lang="en-US" dirty="0"/>
              <a:t>Better resource utilization –</a:t>
            </a:r>
          </a:p>
          <a:p>
            <a:pPr fontAlgn="base"/>
            <a:r>
              <a:rPr lang="en-US" dirty="0"/>
              <a:t>Better average response time –</a:t>
            </a:r>
          </a:p>
          <a:p>
            <a:pPr fontAlgn="base"/>
            <a:r>
              <a:rPr lang="en-US" dirty="0"/>
              <a:t>Better performance –</a:t>
            </a:r>
            <a:br>
              <a:rPr lang="en-US" dirty="0"/>
            </a:br>
            <a:endParaRPr lang="en-US" dirty="0"/>
          </a:p>
          <a:p>
            <a:pPr fontAlgn="base">
              <a:buFont typeface="Wingdings" pitchFamily="2" charset="2"/>
              <a:buChar char="Ø"/>
            </a:pPr>
            <a:r>
              <a:rPr lang="en-US" b="1" dirty="0" smtClean="0"/>
              <a:t>Problems </a:t>
            </a:r>
            <a:r>
              <a:rPr lang="en-US" b="1" dirty="0"/>
              <a:t>in Concurrency :</a:t>
            </a:r>
            <a:endParaRPr lang="en-US" dirty="0"/>
          </a:p>
          <a:p>
            <a:pPr fontAlgn="base"/>
            <a:r>
              <a:rPr lang="en-US" sz="2800" dirty="0"/>
              <a:t>Sharing global resources </a:t>
            </a:r>
            <a:r>
              <a:rPr lang="en-US" sz="2800" dirty="0" smtClean="0"/>
              <a:t>–</a:t>
            </a:r>
          </a:p>
          <a:p>
            <a:pPr fontAlgn="base"/>
            <a:r>
              <a:rPr lang="en-US" sz="2800" dirty="0" smtClean="0"/>
              <a:t>Optimal </a:t>
            </a:r>
            <a:r>
              <a:rPr lang="en-US" sz="2800" dirty="0"/>
              <a:t>allocation of resources </a:t>
            </a:r>
            <a:r>
              <a:rPr lang="en-US" sz="2800" dirty="0" smtClean="0"/>
              <a:t>–</a:t>
            </a:r>
          </a:p>
          <a:p>
            <a:pPr fontAlgn="base"/>
            <a:r>
              <a:rPr lang="en-US" sz="2800" dirty="0" smtClean="0"/>
              <a:t>Locating </a:t>
            </a:r>
            <a:r>
              <a:rPr lang="en-US" sz="2800" dirty="0"/>
              <a:t>programming errors </a:t>
            </a:r>
            <a:r>
              <a:rPr lang="en-US" sz="2800" dirty="0" smtClean="0"/>
              <a:t>–</a:t>
            </a:r>
          </a:p>
          <a:p>
            <a:pPr fontAlgn="base"/>
            <a:r>
              <a:rPr lang="en-US" sz="2800" dirty="0" smtClean="0"/>
              <a:t>Locking </a:t>
            </a:r>
            <a:r>
              <a:rPr lang="en-US" sz="2800" dirty="0"/>
              <a:t>the channel </a:t>
            </a:r>
            <a:r>
              <a:rPr lang="en-US" sz="2800" dirty="0" smtClean="0"/>
              <a:t>–</a:t>
            </a:r>
          </a:p>
          <a:p>
            <a:pPr marL="0" indent="0" fontAlgn="base">
              <a:buNone/>
            </a:pPr>
            <a:endParaRPr lang="en-US" sz="2800" b="1" dirty="0"/>
          </a:p>
        </p:txBody>
      </p:sp>
    </p:spTree>
    <p:extLst>
      <p:ext uri="{BB962C8B-B14F-4D97-AF65-F5344CB8AC3E}">
        <p14:creationId xmlns:p14="http://schemas.microsoft.com/office/powerpoint/2010/main" xmlns="" val="18471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336704"/>
          </a:xfrm>
        </p:spPr>
        <p:txBody>
          <a:bodyPr>
            <a:normAutofit fontScale="62500" lnSpcReduction="20000"/>
          </a:bodyPr>
          <a:lstStyle/>
          <a:p>
            <a:pPr marL="0" indent="0" fontAlgn="base">
              <a:buNone/>
            </a:pPr>
            <a:endParaRPr lang="en-US" sz="3800" b="1" dirty="0" smtClean="0"/>
          </a:p>
          <a:p>
            <a:pPr marL="0" indent="0" fontAlgn="base">
              <a:buNone/>
            </a:pPr>
            <a:r>
              <a:rPr lang="en-US" sz="5900" b="1" dirty="0" smtClean="0"/>
              <a:t>Issues </a:t>
            </a:r>
            <a:r>
              <a:rPr lang="en-US" sz="5900" b="1" dirty="0"/>
              <a:t>of Concurrency </a:t>
            </a:r>
            <a:r>
              <a:rPr lang="en-US" sz="4400" b="1" dirty="0" smtClean="0"/>
              <a:t>:</a:t>
            </a:r>
            <a:r>
              <a:rPr lang="en-US" sz="4400" u="sng" dirty="0"/>
              <a:t/>
            </a:r>
            <a:br>
              <a:rPr lang="en-US" sz="4400" u="sng" dirty="0"/>
            </a:br>
            <a:endParaRPr lang="en-US" sz="4400" u="sng" dirty="0"/>
          </a:p>
          <a:p>
            <a:pPr lvl="0" fontAlgn="base"/>
            <a:r>
              <a:rPr lang="en-US" sz="3800" b="1" u="sng" dirty="0"/>
              <a:t>Race conditions</a:t>
            </a:r>
            <a:r>
              <a:rPr lang="en-US" sz="3800" b="1" dirty="0"/>
              <a:t> –</a:t>
            </a:r>
            <a:r>
              <a:rPr lang="en-US" sz="3800" dirty="0"/>
              <a:t/>
            </a:r>
            <a:br>
              <a:rPr lang="en-US" sz="3800" dirty="0"/>
            </a:br>
            <a:r>
              <a:rPr lang="en-US" sz="4200" dirty="0"/>
              <a:t>A race condition occurs of the outcome depends on which of several processes gets to a point first.</a:t>
            </a:r>
          </a:p>
          <a:p>
            <a:pPr lvl="0" fontAlgn="base"/>
            <a:r>
              <a:rPr lang="en-US" sz="4200" b="1" u="sng" dirty="0"/>
              <a:t>Blocking –</a:t>
            </a:r>
            <a:r>
              <a:rPr lang="en-US" sz="4200" dirty="0"/>
              <a:t/>
            </a:r>
            <a:br>
              <a:rPr lang="en-US" sz="4200" dirty="0"/>
            </a:br>
            <a:r>
              <a:rPr lang="en-US" sz="4200" dirty="0"/>
              <a:t>Processes can block waiting for resources. A process could be blocked for long period of time waiting for input from a </a:t>
            </a:r>
            <a:r>
              <a:rPr lang="en-US" sz="4200" dirty="0" smtClean="0"/>
              <a:t>terminal</a:t>
            </a:r>
          </a:p>
          <a:p>
            <a:pPr lvl="0" fontAlgn="base"/>
            <a:r>
              <a:rPr lang="en-US" sz="4200" b="1" u="sng" dirty="0" smtClean="0"/>
              <a:t>Starvation</a:t>
            </a:r>
            <a:r>
              <a:rPr lang="en-US" sz="4200" b="1" dirty="0"/>
              <a:t> –</a:t>
            </a:r>
            <a:r>
              <a:rPr lang="en-US" sz="4200" dirty="0"/>
              <a:t/>
            </a:r>
            <a:br>
              <a:rPr lang="en-US" sz="4200" dirty="0"/>
            </a:br>
            <a:r>
              <a:rPr lang="en-US" sz="4200" dirty="0"/>
              <a:t>It occurs when a process does not obtain service to progress.</a:t>
            </a:r>
          </a:p>
          <a:p>
            <a:pPr lvl="0" fontAlgn="base"/>
            <a:r>
              <a:rPr lang="en-US" sz="4200" b="1" u="sng" dirty="0"/>
              <a:t>Deadlock</a:t>
            </a:r>
            <a:r>
              <a:rPr lang="en-US" sz="4200" b="1" dirty="0"/>
              <a:t> –</a:t>
            </a:r>
            <a:r>
              <a:rPr lang="en-US" sz="4200" dirty="0"/>
              <a:t/>
            </a:r>
            <a:br>
              <a:rPr lang="en-US" sz="4200" dirty="0"/>
            </a:br>
            <a:r>
              <a:rPr lang="en-US" sz="4200" dirty="0"/>
              <a:t>It occurs when two processes are blocked and hence neither can proceed to execute.</a:t>
            </a:r>
          </a:p>
          <a:p>
            <a:endParaRPr lang="en-US" dirty="0"/>
          </a:p>
        </p:txBody>
      </p:sp>
    </p:spTree>
    <p:extLst>
      <p:ext uri="{BB962C8B-B14F-4D97-AF65-F5344CB8AC3E}">
        <p14:creationId xmlns:p14="http://schemas.microsoft.com/office/powerpoint/2010/main" xmlns="" val="110869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643998" cy="6643710"/>
          </a:xfrm>
        </p:spPr>
        <p:txBody>
          <a:bodyPr>
            <a:normAutofit fontScale="77500" lnSpcReduction="20000"/>
          </a:bodyPr>
          <a:lstStyle/>
          <a:p>
            <a:pPr fontAlgn="base">
              <a:buNone/>
            </a:pPr>
            <a:r>
              <a:rPr lang="en-US" sz="4000" b="1" dirty="0" smtClean="0"/>
              <a:t>Introduction of Deadlock in Operating </a:t>
            </a:r>
            <a:r>
              <a:rPr lang="en-US" sz="4000" b="1" dirty="0" smtClean="0"/>
              <a:t>System</a:t>
            </a:r>
          </a:p>
          <a:p>
            <a:pPr fontAlgn="base">
              <a:buNone/>
            </a:pPr>
            <a:endParaRPr lang="en-US" sz="4000" b="1" dirty="0" smtClean="0"/>
          </a:p>
          <a:p>
            <a:pPr fontAlgn="base">
              <a:buNone/>
            </a:pPr>
            <a:r>
              <a:rPr lang="en-US" sz="3600" dirty="0" smtClean="0"/>
              <a:t>A process in operating systems uses different </a:t>
            </a:r>
            <a:r>
              <a:rPr lang="en-US" sz="3600" dirty="0" smtClean="0"/>
              <a:t>resources and </a:t>
            </a:r>
            <a:r>
              <a:rPr lang="en-US" sz="3600" dirty="0" smtClean="0"/>
              <a:t>uses resources in the following way. </a:t>
            </a:r>
            <a:br>
              <a:rPr lang="en-US" sz="3600" dirty="0" smtClean="0"/>
            </a:br>
            <a:r>
              <a:rPr lang="en-US" sz="3600" dirty="0" smtClean="0"/>
              <a:t>1) Requests a resource </a:t>
            </a:r>
            <a:br>
              <a:rPr lang="en-US" sz="3600" dirty="0" smtClean="0"/>
            </a:br>
            <a:r>
              <a:rPr lang="en-US" sz="3600" dirty="0" smtClean="0"/>
              <a:t>2) Use the resource </a:t>
            </a:r>
            <a:br>
              <a:rPr lang="en-US" sz="3600" dirty="0" smtClean="0"/>
            </a:br>
            <a:r>
              <a:rPr lang="en-US" sz="3600" dirty="0" smtClean="0"/>
              <a:t>2) Releases the resource </a:t>
            </a:r>
            <a:endParaRPr lang="en-US" sz="3600" dirty="0" smtClean="0"/>
          </a:p>
          <a:p>
            <a:pPr fontAlgn="base"/>
            <a:r>
              <a:rPr lang="en-US" sz="3600" dirty="0" smtClean="0"/>
              <a:t> </a:t>
            </a:r>
            <a:r>
              <a:rPr lang="en-US" sz="3600" b="1" i="1" dirty="0" smtClean="0"/>
              <a:t>Deadlock </a:t>
            </a:r>
            <a:r>
              <a:rPr lang="en-US" sz="3600" dirty="0" smtClean="0"/>
              <a:t>is a situation where a set of processes are blocked because each process is holding a resource and waiting for another resource acquired by some other process. </a:t>
            </a:r>
            <a:endParaRPr lang="en-US" sz="3600" dirty="0" smtClean="0"/>
          </a:p>
          <a:p>
            <a:pPr fontAlgn="base">
              <a:buNone/>
            </a:pPr>
            <a:endParaRPr lang="en-US" sz="3600" dirty="0" smtClean="0"/>
          </a:p>
          <a:p>
            <a:pPr fontAlgn="base"/>
            <a:r>
              <a:rPr lang="en-US" sz="3600" dirty="0" smtClean="0"/>
              <a:t>Consider </a:t>
            </a:r>
            <a:r>
              <a:rPr lang="en-US" sz="3600" dirty="0" smtClean="0"/>
              <a:t>an example when two trains are coming toward each other on the same track and there is only one track, none of the trains can move once they are in front of each other</a:t>
            </a:r>
            <a:r>
              <a:rPr lang="en-US" sz="3600" dirty="0" smtClean="0"/>
              <a:t>.</a:t>
            </a:r>
          </a:p>
          <a:p>
            <a:pPr fontAlgn="base">
              <a:buNone/>
            </a:pPr>
            <a:r>
              <a:rPr lang="en-US" dirty="0" smtClean="0"/>
              <a:t> </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9"/>
            <a:ext cx="8715436" cy="2000263"/>
          </a:xfrm>
        </p:spPr>
        <p:txBody>
          <a:bodyPr>
            <a:normAutofit fontScale="92500" lnSpcReduction="10000"/>
          </a:bodyPr>
          <a:lstStyle/>
          <a:p>
            <a:pPr>
              <a:buNone/>
            </a:pPr>
            <a:r>
              <a:rPr lang="en-US" sz="2400" b="1" dirty="0"/>
              <a:t>What does a process look like in memory?</a:t>
            </a:r>
            <a:r>
              <a:rPr lang="en-US" sz="2400" dirty="0"/>
              <a:t> </a:t>
            </a:r>
          </a:p>
          <a:p>
            <a:pPr>
              <a:buNone/>
            </a:pPr>
            <a:r>
              <a:rPr lang="en-US" sz="2400" dirty="0" smtClean="0"/>
              <a:t>When </a:t>
            </a:r>
            <a:r>
              <a:rPr lang="en-US" sz="2400" dirty="0"/>
              <a:t>a program is loaded into the memory and it becomes a process, </a:t>
            </a:r>
            <a:endParaRPr lang="en-US" sz="2400" dirty="0" smtClean="0"/>
          </a:p>
          <a:p>
            <a:pPr>
              <a:buNone/>
            </a:pPr>
            <a:r>
              <a:rPr lang="en-US" sz="2400" dirty="0" smtClean="0"/>
              <a:t>it can </a:t>
            </a:r>
            <a:r>
              <a:rPr lang="en-US" sz="2400" dirty="0"/>
              <a:t>be divided into four sections ─ stack, heap, text and data. </a:t>
            </a:r>
          </a:p>
          <a:p>
            <a:pPr>
              <a:buNone/>
            </a:pPr>
            <a:r>
              <a:rPr lang="en-US" sz="2400" dirty="0" smtClean="0"/>
              <a:t>The </a:t>
            </a:r>
            <a:r>
              <a:rPr lang="en-US" sz="2400" dirty="0"/>
              <a:t>following image shows a simplified layout of a process inside main </a:t>
            </a:r>
            <a:endParaRPr lang="en-US" sz="2400" dirty="0" smtClean="0"/>
          </a:p>
          <a:p>
            <a:pPr>
              <a:buNone/>
            </a:pPr>
            <a:r>
              <a:rPr lang="en-US" sz="2400" dirty="0" smtClean="0"/>
              <a:t>memory </a:t>
            </a:r>
            <a:r>
              <a:rPr lang="en-US" sz="2400" dirty="0"/>
              <a:t>−</a:t>
            </a:r>
          </a:p>
          <a:p>
            <a:endParaRPr lang="en-US" dirty="0"/>
          </a:p>
        </p:txBody>
      </p:sp>
      <p:pic>
        <p:nvPicPr>
          <p:cNvPr id="4" name="Picture 3" descr="process"/>
          <p:cNvPicPr/>
          <p:nvPr/>
        </p:nvPicPr>
        <p:blipFill>
          <a:blip r:embed="rId2"/>
          <a:srcRect/>
          <a:stretch>
            <a:fillRect/>
          </a:stretch>
        </p:blipFill>
        <p:spPr bwMode="auto">
          <a:xfrm>
            <a:off x="857224" y="2357430"/>
            <a:ext cx="2561531" cy="3857652"/>
          </a:xfrm>
          <a:prstGeom prst="rect">
            <a:avLst/>
          </a:prstGeom>
          <a:noFill/>
          <a:ln w="9525">
            <a:noFill/>
            <a:miter lim="800000"/>
            <a:headEnd/>
            <a:tailEnd/>
          </a:ln>
        </p:spPr>
      </p:pic>
      <p:sp>
        <p:nvSpPr>
          <p:cNvPr id="5" name="Rectangle 4"/>
          <p:cNvSpPr/>
          <p:nvPr/>
        </p:nvSpPr>
        <p:spPr>
          <a:xfrm>
            <a:off x="3929058" y="2857496"/>
            <a:ext cx="4857784" cy="3447098"/>
          </a:xfrm>
          <a:prstGeom prst="rect">
            <a:avLst/>
          </a:prstGeom>
        </p:spPr>
        <p:txBody>
          <a:bodyPr wrap="square">
            <a:spAutoFit/>
          </a:bodyPr>
          <a:lstStyle/>
          <a:p>
            <a:r>
              <a:rPr lang="en-US" sz="2000" b="1" i="1" dirty="0"/>
              <a:t>Text </a:t>
            </a:r>
            <a:r>
              <a:rPr lang="en-US" sz="2000" b="1" i="1" dirty="0" err="1"/>
              <a:t>Section</a:t>
            </a:r>
            <a:r>
              <a:rPr lang="en-US" sz="2000" i="1" dirty="0" err="1"/>
              <a:t>:</a:t>
            </a:r>
            <a:r>
              <a:rPr lang="en-US" sz="2000" dirty="0" err="1"/>
              <a:t>A</a:t>
            </a:r>
            <a:r>
              <a:rPr lang="en-US" sz="2000" dirty="0"/>
              <a:t> Process, sometimes known as the Text Section, also includes the current activity represented by the value of the </a:t>
            </a:r>
            <a:r>
              <a:rPr lang="en-US" sz="2000" b="1" i="1" dirty="0"/>
              <a:t>Program Counter</a:t>
            </a:r>
            <a:r>
              <a:rPr lang="en-US" sz="2000" dirty="0"/>
              <a:t>. </a:t>
            </a:r>
            <a:br>
              <a:rPr lang="en-US" sz="2000" dirty="0"/>
            </a:br>
            <a:r>
              <a:rPr lang="en-US" sz="2000" b="1" i="1" dirty="0"/>
              <a:t>Stack</a:t>
            </a:r>
            <a:r>
              <a:rPr lang="en-US" sz="2000" i="1" dirty="0"/>
              <a:t>:</a:t>
            </a:r>
            <a:r>
              <a:rPr lang="en-US" sz="2000" dirty="0"/>
              <a:t> The Stack contains the temporary data, such as function parameters, returns addresses, and local variables. </a:t>
            </a:r>
            <a:br>
              <a:rPr lang="en-US" sz="2000" dirty="0"/>
            </a:br>
            <a:r>
              <a:rPr lang="en-US" sz="2000" b="1" i="1" dirty="0"/>
              <a:t>Data Section</a:t>
            </a:r>
            <a:r>
              <a:rPr lang="en-US" sz="2000" i="1" dirty="0"/>
              <a:t>:</a:t>
            </a:r>
            <a:r>
              <a:rPr lang="en-US" sz="2000" dirty="0"/>
              <a:t> Contains the global variable. </a:t>
            </a:r>
            <a:br>
              <a:rPr lang="en-US" sz="2000" dirty="0"/>
            </a:br>
            <a:r>
              <a:rPr lang="en-US" sz="2000" b="1" i="1" dirty="0"/>
              <a:t>Heap Section</a:t>
            </a:r>
            <a:r>
              <a:rPr lang="en-US" sz="2000" i="1" dirty="0"/>
              <a:t>:</a:t>
            </a:r>
            <a:r>
              <a:rPr lang="en-US" sz="2000" dirty="0"/>
              <a:t> Dynamically allocated memory to process during its run time. </a:t>
            </a:r>
            <a:r>
              <a:rPr lang="en-US" dirty="0"/>
              <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7"/>
            <a:ext cx="8229600" cy="2000263"/>
          </a:xfrm>
        </p:spPr>
        <p:txBody>
          <a:bodyPr>
            <a:normAutofit fontScale="77500" lnSpcReduction="20000"/>
          </a:bodyPr>
          <a:lstStyle/>
          <a:p>
            <a:r>
              <a:rPr lang="en-US" dirty="0" smtClean="0"/>
              <a:t>A similar situation occurs in operating systems when there are two or more processes that hold some resources and wait for resources held by other(s). For example, in the below diagram, Process 1 is holding Resource 1 and waiting for resource 2 which is acquired by process 2, and process 2 is waiting for resource 1. </a:t>
            </a:r>
            <a:endParaRPr lang="en-US" dirty="0" smtClean="0"/>
          </a:p>
          <a:p>
            <a:endParaRPr lang="en-US" dirty="0" smtClean="0"/>
          </a:p>
          <a:p>
            <a:pPr>
              <a:buNone/>
            </a:pPr>
            <a:endParaRPr lang="en-US" dirty="0"/>
          </a:p>
        </p:txBody>
      </p:sp>
      <p:sp>
        <p:nvSpPr>
          <p:cNvPr id="1026" name="AutoShape 2" descr="Introduction of Deadlock in Operating System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of Deadlock in Operating System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of Deadlock in Operating System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ntroduction of Deadlock in Operating System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2"/>
          <a:srcRect/>
          <a:stretch>
            <a:fillRect/>
          </a:stretch>
        </p:blipFill>
        <p:spPr bwMode="auto">
          <a:xfrm>
            <a:off x="1785918" y="2500306"/>
            <a:ext cx="5500726" cy="396242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a:bodyPr>
          <a:lstStyle/>
          <a:p>
            <a:pPr>
              <a:buNone/>
            </a:pPr>
            <a:r>
              <a:rPr lang="en-US" b="1" dirty="0" smtClean="0"/>
              <a:t>Deadlock can arise if </a:t>
            </a:r>
            <a:r>
              <a:rPr lang="en-US" dirty="0" smtClean="0"/>
              <a:t>the </a:t>
            </a:r>
            <a:r>
              <a:rPr lang="en-US" b="1" dirty="0" smtClean="0"/>
              <a:t>following four conditions hold simultaneously (Necessary Conditions) </a:t>
            </a:r>
            <a:endParaRPr lang="en-US" b="1" dirty="0" smtClean="0"/>
          </a:p>
          <a:p>
            <a:pPr>
              <a:buNone/>
            </a:pPr>
            <a:endParaRPr lang="en-US" b="1" dirty="0" smtClean="0"/>
          </a:p>
          <a:p>
            <a:r>
              <a:rPr lang="en-US" sz="2800" b="1" i="1" dirty="0" smtClean="0"/>
              <a:t>Mutual </a:t>
            </a:r>
            <a:r>
              <a:rPr lang="en-US" sz="2800" b="1" i="1" dirty="0" smtClean="0"/>
              <a:t>Exclusion:</a:t>
            </a:r>
            <a:r>
              <a:rPr lang="en-US" sz="2800" dirty="0" smtClean="0"/>
              <a:t> One or more than one resource are non-shareable (Only one process can use at a time) </a:t>
            </a:r>
            <a:endParaRPr lang="en-US" sz="2800" dirty="0" smtClean="0"/>
          </a:p>
          <a:p>
            <a:r>
              <a:rPr lang="en-US" sz="2800" b="1" i="1" dirty="0" smtClean="0"/>
              <a:t>Hold </a:t>
            </a:r>
            <a:r>
              <a:rPr lang="en-US" sz="2800" b="1" i="1" dirty="0" smtClean="0"/>
              <a:t>and Wait:</a:t>
            </a:r>
            <a:r>
              <a:rPr lang="en-US" sz="2800" i="1" dirty="0" smtClean="0"/>
              <a:t> </a:t>
            </a:r>
            <a:r>
              <a:rPr lang="en-US" sz="2800" dirty="0" smtClean="0"/>
              <a:t>A process is holding at least one resource and waiting for resources. </a:t>
            </a:r>
            <a:endParaRPr lang="en-US" sz="2800" dirty="0" smtClean="0"/>
          </a:p>
          <a:p>
            <a:r>
              <a:rPr lang="en-US" sz="2800" b="1" i="1" dirty="0" smtClean="0"/>
              <a:t>No </a:t>
            </a:r>
            <a:r>
              <a:rPr lang="en-US" sz="2800" b="1" i="1" dirty="0" smtClean="0"/>
              <a:t>Preemption:</a:t>
            </a:r>
            <a:r>
              <a:rPr lang="en-US" sz="2800" dirty="0" smtClean="0"/>
              <a:t> A resource cannot be taken from a process unless the process releases the resource. </a:t>
            </a:r>
            <a:endParaRPr lang="en-US" sz="2800" dirty="0" smtClean="0"/>
          </a:p>
          <a:p>
            <a:r>
              <a:rPr lang="en-US" sz="2800" b="1" i="1" dirty="0" smtClean="0"/>
              <a:t>Circular </a:t>
            </a:r>
            <a:r>
              <a:rPr lang="en-US" sz="2800" b="1" i="1" dirty="0" smtClean="0"/>
              <a:t>Wait:</a:t>
            </a:r>
            <a:r>
              <a:rPr lang="en-US" sz="2800" dirty="0" smtClean="0"/>
              <a:t> A set of processes are waiting for each other in circular form.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215106"/>
          </a:xfrm>
        </p:spPr>
        <p:txBody>
          <a:bodyPr>
            <a:normAutofit fontScale="92500" lnSpcReduction="20000"/>
          </a:bodyPr>
          <a:lstStyle/>
          <a:p>
            <a:pPr fontAlgn="base">
              <a:buNone/>
            </a:pPr>
            <a:r>
              <a:rPr lang="en-US" b="1" dirty="0" smtClean="0"/>
              <a:t>Methods for handling deadlock</a:t>
            </a:r>
            <a:r>
              <a:rPr lang="en-US" dirty="0" smtClean="0"/>
              <a:t> </a:t>
            </a:r>
            <a:br>
              <a:rPr lang="en-US" dirty="0" smtClean="0"/>
            </a:br>
            <a:r>
              <a:rPr lang="en-US" dirty="0" smtClean="0"/>
              <a:t>There are three ways to handle deadlock </a:t>
            </a:r>
            <a:endParaRPr lang="en-US" dirty="0" smtClean="0"/>
          </a:p>
          <a:p>
            <a:pPr fontAlgn="base">
              <a:buNone/>
            </a:pPr>
            <a:endParaRPr lang="en-US" dirty="0" smtClean="0"/>
          </a:p>
          <a:p>
            <a:pPr fontAlgn="base"/>
            <a:r>
              <a:rPr lang="en-US" dirty="0" smtClean="0"/>
              <a:t>1</a:t>
            </a:r>
            <a:r>
              <a:rPr lang="en-US" dirty="0" smtClean="0"/>
              <a:t>) </a:t>
            </a:r>
            <a:r>
              <a:rPr lang="en-US" b="1" dirty="0" smtClean="0"/>
              <a:t>Deadlock prevention or avoidance</a:t>
            </a:r>
            <a:r>
              <a:rPr lang="en-US" dirty="0" smtClean="0"/>
              <a:t>: The idea is to not let the system into a deadlock state. </a:t>
            </a:r>
            <a:br>
              <a:rPr lang="en-US" dirty="0" smtClean="0"/>
            </a:br>
            <a:endParaRPr lang="en-US" dirty="0" smtClean="0"/>
          </a:p>
          <a:p>
            <a:pPr fontAlgn="base"/>
            <a:r>
              <a:rPr lang="en-US" dirty="0" smtClean="0"/>
              <a:t>2) </a:t>
            </a:r>
            <a:r>
              <a:rPr lang="en-US" b="1" dirty="0" smtClean="0"/>
              <a:t>Deadlock detection and recovery</a:t>
            </a:r>
            <a:r>
              <a:rPr lang="en-US" dirty="0" smtClean="0"/>
              <a:t>: Let deadlock occur, then do preemption to handle it once occurred. </a:t>
            </a:r>
            <a:endParaRPr lang="en-US" dirty="0" smtClean="0"/>
          </a:p>
          <a:p>
            <a:pPr fontAlgn="base"/>
            <a:endParaRPr lang="en-US" dirty="0" smtClean="0"/>
          </a:p>
          <a:p>
            <a:pPr fontAlgn="base"/>
            <a:r>
              <a:rPr lang="en-US" dirty="0" smtClean="0"/>
              <a:t>3) </a:t>
            </a:r>
            <a:r>
              <a:rPr lang="en-US" b="1" dirty="0" smtClean="0"/>
              <a:t>Ignore the problem altogether</a:t>
            </a:r>
            <a:r>
              <a:rPr lang="en-US" dirty="0" smtClean="0"/>
              <a:t>: If deadlock is very rare, then let it happen and reboot the system. This is the approach that both Windows and UNIX take.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6429420"/>
          </a:xfrm>
        </p:spPr>
        <p:txBody>
          <a:bodyPr/>
          <a:lstStyle/>
          <a:p>
            <a:pPr>
              <a:buNone/>
            </a:pPr>
            <a:r>
              <a:rPr lang="en-US" b="1" dirty="0" smtClean="0"/>
              <a:t>Device Management</a:t>
            </a:r>
          </a:p>
          <a:p>
            <a:r>
              <a:rPr lang="en-US" sz="2800" dirty="0" smtClean="0"/>
              <a:t>An Operating System manages device communication via their respective drivers. </a:t>
            </a:r>
            <a:endParaRPr lang="en-US" sz="2800" dirty="0" smtClean="0"/>
          </a:p>
          <a:p>
            <a:pPr>
              <a:buNone/>
            </a:pPr>
            <a:endParaRPr lang="en-US" sz="2800" dirty="0" smtClean="0"/>
          </a:p>
          <a:p>
            <a:pPr>
              <a:buNone/>
            </a:pPr>
            <a:r>
              <a:rPr lang="en-US" sz="2800" dirty="0" smtClean="0"/>
              <a:t>It </a:t>
            </a:r>
            <a:r>
              <a:rPr lang="en-US" sz="2800" dirty="0" smtClean="0"/>
              <a:t>does the following activities for device management −</a:t>
            </a:r>
          </a:p>
          <a:p>
            <a:pPr lvl="0"/>
            <a:r>
              <a:rPr lang="en-US" sz="2800" dirty="0" smtClean="0"/>
              <a:t>Keeps tracks of all devices. Program responsible for this task is known as the </a:t>
            </a:r>
            <a:r>
              <a:rPr lang="en-US" sz="2800" b="1" dirty="0" smtClean="0"/>
              <a:t>I/O controller</a:t>
            </a:r>
            <a:r>
              <a:rPr lang="en-US" sz="2800" dirty="0" smtClean="0"/>
              <a:t>.</a:t>
            </a:r>
          </a:p>
          <a:p>
            <a:pPr lvl="0"/>
            <a:r>
              <a:rPr lang="en-US" sz="2800" dirty="0" smtClean="0"/>
              <a:t>Decides which process gets the device when and for how much time.</a:t>
            </a:r>
          </a:p>
          <a:p>
            <a:pPr lvl="0"/>
            <a:r>
              <a:rPr lang="en-US" sz="2800" dirty="0" smtClean="0"/>
              <a:t>Allocates the device in the efficient way.</a:t>
            </a:r>
          </a:p>
          <a:p>
            <a:pPr lvl="0"/>
            <a:r>
              <a:rPr lang="en-US" sz="2800" dirty="0" smtClean="0"/>
              <a:t>De-allocates devices.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6357982"/>
          </a:xfrm>
        </p:spPr>
        <p:txBody>
          <a:bodyPr>
            <a:normAutofit fontScale="85000" lnSpcReduction="20000"/>
          </a:bodyPr>
          <a:lstStyle/>
          <a:p>
            <a:pPr>
              <a:buNone/>
            </a:pPr>
            <a:r>
              <a:rPr lang="en-US" dirty="0" smtClean="0"/>
              <a:t>One of the important jobs of an Operating System is to manage various I/O devices including mouse, keyboards, touch pad, disk drives, display adapters, USB devices, Bit-mapped screen, LED, Analog-to-digital converter, On/off switch, network connections, audio I/O, printers etc.</a:t>
            </a:r>
          </a:p>
          <a:p>
            <a:r>
              <a:rPr lang="en-US" dirty="0" smtClean="0"/>
              <a:t>An I/O system is required to take an application I/O request and send it to the physical device, then take whatever response comes back from the device and send it to the application. I/O devices can be divided into two categories −</a:t>
            </a:r>
          </a:p>
          <a:p>
            <a:pPr lvl="0"/>
            <a:r>
              <a:rPr lang="en-US" b="1" dirty="0" smtClean="0"/>
              <a:t>Block devices</a:t>
            </a:r>
            <a:r>
              <a:rPr lang="en-US" dirty="0" smtClean="0"/>
              <a:t> − A block device is one with which the driver communicates by sending entire blocks of data. For example, Hard disks, USB cameras, Disk-On-Key etc.</a:t>
            </a:r>
          </a:p>
          <a:p>
            <a:pPr lvl="0"/>
            <a:r>
              <a:rPr lang="en-US" b="1" dirty="0" smtClean="0"/>
              <a:t>Character devices</a:t>
            </a:r>
            <a:r>
              <a:rPr lang="en-US" dirty="0" smtClean="0"/>
              <a:t> − A character device is one with which the driver communicates by sending and receiving single characters (bytes, octets). For example, serial ports, parallel ports, sounds cards etc</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543956" cy="2571768"/>
          </a:xfrm>
        </p:spPr>
        <p:txBody>
          <a:bodyPr>
            <a:normAutofit fontScale="70000" lnSpcReduction="20000"/>
          </a:bodyPr>
          <a:lstStyle/>
          <a:p>
            <a:pPr>
              <a:buNone/>
            </a:pPr>
            <a:r>
              <a:rPr lang="en-US" b="1" dirty="0" smtClean="0"/>
              <a:t>Device Controllers</a:t>
            </a:r>
          </a:p>
          <a:p>
            <a:r>
              <a:rPr lang="en-US" dirty="0" smtClean="0"/>
              <a:t>Device drivers are software modules that can be plugged into an OS to handle a particular device. Operating System takes help from device drivers to handle all I/O devices.</a:t>
            </a:r>
          </a:p>
          <a:p>
            <a:r>
              <a:rPr lang="en-US" dirty="0" smtClean="0"/>
              <a:t>The Device Controller works like an interface between a device and a device driver. I/O units (Keyboard, mouse, printer, etc.) typically consist of a mechanical component and an electronic component where electronic component is called the device controller.</a:t>
            </a:r>
          </a:p>
          <a:p>
            <a:pPr>
              <a:buNone/>
            </a:pPr>
            <a:endParaRPr lang="en-US" dirty="0"/>
          </a:p>
        </p:txBody>
      </p:sp>
      <p:pic>
        <p:nvPicPr>
          <p:cNvPr id="4" name="Picture 3" descr="Device Controllers"/>
          <p:cNvPicPr/>
          <p:nvPr/>
        </p:nvPicPr>
        <p:blipFill>
          <a:blip r:embed="rId2"/>
          <a:srcRect/>
          <a:stretch>
            <a:fillRect/>
          </a:stretch>
        </p:blipFill>
        <p:spPr bwMode="auto">
          <a:xfrm>
            <a:off x="1071538" y="2857496"/>
            <a:ext cx="7358114" cy="371477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72518" cy="6357982"/>
          </a:xfrm>
        </p:spPr>
        <p:txBody>
          <a:bodyPr>
            <a:normAutofit fontScale="92500" lnSpcReduction="10000"/>
          </a:bodyPr>
          <a:lstStyle/>
          <a:p>
            <a:pPr>
              <a:buNone/>
            </a:pPr>
            <a:r>
              <a:rPr lang="en-US" b="1" dirty="0" smtClean="0"/>
              <a:t>Synchronous </a:t>
            </a:r>
            <a:r>
              <a:rPr lang="en-US" b="1" dirty="0" err="1" smtClean="0"/>
              <a:t>vs</a:t>
            </a:r>
            <a:r>
              <a:rPr lang="en-US" b="1" dirty="0" smtClean="0"/>
              <a:t> asynchronous I/O</a:t>
            </a:r>
          </a:p>
          <a:p>
            <a:pPr lvl="0"/>
            <a:r>
              <a:rPr lang="en-US" b="1" dirty="0" smtClean="0"/>
              <a:t>Synchronous I/O</a:t>
            </a:r>
            <a:r>
              <a:rPr lang="en-US" dirty="0" smtClean="0"/>
              <a:t> − In this scheme CPU execution waits while I/O proceeds</a:t>
            </a:r>
          </a:p>
          <a:p>
            <a:pPr lvl="0"/>
            <a:r>
              <a:rPr lang="en-US" b="1" dirty="0" smtClean="0"/>
              <a:t>Asynchronous I/O</a:t>
            </a:r>
            <a:r>
              <a:rPr lang="en-US" dirty="0" smtClean="0"/>
              <a:t> − I/O proceeds concurrently with CPU execution</a:t>
            </a:r>
          </a:p>
          <a:p>
            <a:pPr>
              <a:buNone/>
            </a:pPr>
            <a:r>
              <a:rPr lang="en-US" b="1" dirty="0" smtClean="0"/>
              <a:t>Communication to I/O Devices</a:t>
            </a:r>
          </a:p>
          <a:p>
            <a:r>
              <a:rPr lang="en-US" dirty="0" smtClean="0"/>
              <a:t>The CPU must have a way to pass information to and from an I/O device. There are three approaches available to communicate with the CPU and Device.</a:t>
            </a:r>
          </a:p>
          <a:p>
            <a:pPr lvl="0"/>
            <a:r>
              <a:rPr lang="en-US" dirty="0" smtClean="0"/>
              <a:t>Special Instruction I/O</a:t>
            </a:r>
          </a:p>
          <a:p>
            <a:pPr lvl="0"/>
            <a:r>
              <a:rPr lang="en-US" dirty="0" smtClean="0"/>
              <a:t>Memory-mapped I/O</a:t>
            </a:r>
          </a:p>
          <a:p>
            <a:pPr lvl="0"/>
            <a:r>
              <a:rPr lang="en-US" dirty="0" smtClean="0"/>
              <a:t>Direct memory access (DMA)</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6357982"/>
          </a:xfrm>
        </p:spPr>
        <p:txBody>
          <a:bodyPr>
            <a:normAutofit lnSpcReduction="10000"/>
          </a:bodyPr>
          <a:lstStyle/>
          <a:p>
            <a:pPr>
              <a:buNone/>
            </a:pPr>
            <a:r>
              <a:rPr lang="en-US" b="1" dirty="0" smtClean="0"/>
              <a:t>File Management</a:t>
            </a:r>
          </a:p>
          <a:p>
            <a:r>
              <a:rPr lang="en-US" sz="3000" b="1" dirty="0" smtClean="0"/>
              <a:t>File management is one of the basic and important features of operating system. </a:t>
            </a:r>
            <a:endParaRPr lang="en-US" sz="3000" b="1" dirty="0" smtClean="0"/>
          </a:p>
          <a:p>
            <a:r>
              <a:rPr lang="en-US" sz="3000" b="1" dirty="0" smtClean="0"/>
              <a:t>Operating </a:t>
            </a:r>
            <a:r>
              <a:rPr lang="en-US" sz="3000" b="1" dirty="0" smtClean="0"/>
              <a:t>system is used to manage files of computer system</a:t>
            </a:r>
            <a:r>
              <a:rPr lang="en-US" sz="3000" dirty="0" smtClean="0"/>
              <a:t>. </a:t>
            </a:r>
            <a:endParaRPr lang="en-US" sz="3000" dirty="0" smtClean="0"/>
          </a:p>
          <a:p>
            <a:r>
              <a:rPr lang="en-US" sz="3000" dirty="0" smtClean="0"/>
              <a:t>All </a:t>
            </a:r>
            <a:r>
              <a:rPr lang="en-US" sz="3000" dirty="0" smtClean="0"/>
              <a:t>the files with different extensions are managed by operating system.</a:t>
            </a:r>
          </a:p>
          <a:p>
            <a:pPr lvl="0"/>
            <a:r>
              <a:rPr lang="en-US" sz="3000" dirty="0" smtClean="0"/>
              <a:t>A file is collection of specific information stored in the memory of computer system. </a:t>
            </a:r>
            <a:endParaRPr lang="en-US" sz="3000" dirty="0" smtClean="0"/>
          </a:p>
          <a:p>
            <a:pPr lvl="0"/>
            <a:r>
              <a:rPr lang="en-US" sz="3000" b="1" dirty="0" smtClean="0"/>
              <a:t>File </a:t>
            </a:r>
            <a:r>
              <a:rPr lang="en-US" sz="3000" b="1" dirty="0" smtClean="0"/>
              <a:t>management is defined as the process of manipulating files in computer system, it management includes the process of creating, modifying and deleting the files</a:t>
            </a:r>
            <a:r>
              <a:rPr lang="en-US" sz="3000" dirty="0" smtClean="0"/>
              <a:t>.</a:t>
            </a:r>
          </a:p>
          <a:p>
            <a:pPr lvl="0">
              <a:buNone/>
            </a:pPr>
            <a:endParaRPr lang="en-US" sz="3000"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286544"/>
          </a:xfrm>
        </p:spPr>
        <p:txBody>
          <a:bodyPr>
            <a:normAutofit fontScale="92500" lnSpcReduction="20000"/>
          </a:bodyPr>
          <a:lstStyle/>
          <a:p>
            <a:pPr lvl="0">
              <a:buNone/>
            </a:pPr>
            <a:r>
              <a:rPr lang="en-US" dirty="0" smtClean="0"/>
              <a:t>The following are some of the tasks performed by file management of operating system of any computer system:</a:t>
            </a:r>
          </a:p>
          <a:p>
            <a:pPr lvl="0"/>
            <a:r>
              <a:rPr lang="en-US" dirty="0" smtClean="0"/>
              <a:t>It helps to create new files in computer system and placing them at the specific locations.</a:t>
            </a:r>
          </a:p>
          <a:p>
            <a:pPr lvl="0"/>
            <a:r>
              <a:rPr lang="en-US" dirty="0" smtClean="0"/>
              <a:t>It helps in easily and quickly locating these files in computer system.</a:t>
            </a:r>
          </a:p>
          <a:p>
            <a:pPr lvl="0"/>
            <a:r>
              <a:rPr lang="en-US" dirty="0" smtClean="0"/>
              <a:t>It makes the process of sharing of the files among different users very easy and user friendly.</a:t>
            </a:r>
          </a:p>
          <a:p>
            <a:pPr lvl="0"/>
            <a:r>
              <a:rPr lang="en-US" dirty="0" smtClean="0"/>
              <a:t>It helps to stores the files in separate folders known as directories. These directories help users to search file quickly or to manage the files according to their types or uses.</a:t>
            </a:r>
          </a:p>
          <a:p>
            <a:pPr lvl="0"/>
            <a:r>
              <a:rPr lang="en-US" dirty="0" smtClean="0"/>
              <a:t>It helps the user to modify the data of files or to modify the name of the file in the directories.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286544"/>
          </a:xfrm>
        </p:spPr>
        <p:txBody>
          <a:bodyPr>
            <a:normAutofit fontScale="92500"/>
          </a:bodyPr>
          <a:lstStyle/>
          <a:p>
            <a:r>
              <a:rPr lang="en-US" dirty="0" smtClean="0"/>
              <a:t>A file system is normally organized into directories for easy navigation and usage. These directories may contain files and other directions</a:t>
            </a:r>
            <a:r>
              <a:rPr lang="en-US" dirty="0" smtClean="0"/>
              <a:t>.</a:t>
            </a:r>
          </a:p>
          <a:p>
            <a:endParaRPr lang="en-US" dirty="0" smtClean="0"/>
          </a:p>
          <a:p>
            <a:pPr>
              <a:buNone/>
            </a:pPr>
            <a:r>
              <a:rPr lang="en-US" b="1" dirty="0" smtClean="0"/>
              <a:t>An Operating System does the following activities for file management </a:t>
            </a:r>
            <a:r>
              <a:rPr lang="en-US" dirty="0" smtClean="0"/>
              <a:t>−</a:t>
            </a:r>
          </a:p>
          <a:p>
            <a:pPr lvl="0"/>
            <a:r>
              <a:rPr lang="en-US" dirty="0" smtClean="0"/>
              <a:t>Keeps track of information, location, uses, status etc. The collective facilities are often known as </a:t>
            </a:r>
            <a:r>
              <a:rPr lang="en-US" b="1" dirty="0" smtClean="0"/>
              <a:t>file system</a:t>
            </a:r>
            <a:r>
              <a:rPr lang="en-US" dirty="0" smtClean="0"/>
              <a:t>.</a:t>
            </a:r>
          </a:p>
          <a:p>
            <a:pPr lvl="0"/>
            <a:r>
              <a:rPr lang="en-US" dirty="0" smtClean="0"/>
              <a:t>Decides who gets the resources.</a:t>
            </a:r>
          </a:p>
          <a:p>
            <a:pPr lvl="0"/>
            <a:r>
              <a:rPr lang="en-US" dirty="0" smtClean="0"/>
              <a:t>Allocates the resources.</a:t>
            </a:r>
          </a:p>
          <a:p>
            <a:pPr lvl="0"/>
            <a:r>
              <a:rPr lang="en-US" dirty="0" smtClean="0"/>
              <a:t>De-allocates the resources.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715436" cy="6429420"/>
          </a:xfrm>
        </p:spPr>
        <p:txBody>
          <a:bodyPr>
            <a:normAutofit fontScale="85000" lnSpcReduction="20000"/>
          </a:bodyPr>
          <a:lstStyle/>
          <a:p>
            <a:pPr>
              <a:buNone/>
            </a:pPr>
            <a:r>
              <a:rPr lang="en-US" b="1" dirty="0"/>
              <a:t>A process has following attributes</a:t>
            </a:r>
            <a:r>
              <a:rPr lang="en-US" dirty="0"/>
              <a:t>. </a:t>
            </a:r>
            <a:br>
              <a:rPr lang="en-US" dirty="0"/>
            </a:br>
            <a:endParaRPr lang="en-US" dirty="0" smtClean="0"/>
          </a:p>
          <a:p>
            <a:pPr>
              <a:buNone/>
            </a:pPr>
            <a:r>
              <a:rPr lang="en-US" dirty="0" smtClean="0"/>
              <a:t>The </a:t>
            </a:r>
            <a:r>
              <a:rPr lang="en-US" dirty="0"/>
              <a:t>Attributes of the process are used by the Operating System to create the process control block (PCB) for each of them. This is also called context of the process. Attributes which are stored in the PCB are described below.</a:t>
            </a:r>
          </a:p>
          <a:p>
            <a:r>
              <a:rPr lang="en-US" dirty="0"/>
              <a:t>1. Process ID</a:t>
            </a:r>
          </a:p>
          <a:p>
            <a:r>
              <a:rPr lang="en-US" dirty="0" smtClean="0"/>
              <a:t>2</a:t>
            </a:r>
            <a:r>
              <a:rPr lang="en-US" dirty="0"/>
              <a:t>. Program counter</a:t>
            </a:r>
          </a:p>
          <a:p>
            <a:r>
              <a:rPr lang="en-US" dirty="0" smtClean="0"/>
              <a:t>3</a:t>
            </a:r>
            <a:r>
              <a:rPr lang="en-US" dirty="0"/>
              <a:t>. Process State</a:t>
            </a:r>
            <a:endParaRPr lang="en-US" b="1" dirty="0"/>
          </a:p>
          <a:p>
            <a:r>
              <a:rPr lang="en-US" dirty="0" smtClean="0"/>
              <a:t>4</a:t>
            </a:r>
            <a:r>
              <a:rPr lang="en-US" dirty="0"/>
              <a:t>. Priority</a:t>
            </a:r>
            <a:endParaRPr lang="en-US" b="1" dirty="0"/>
          </a:p>
          <a:p>
            <a:r>
              <a:rPr lang="en-US" dirty="0" smtClean="0"/>
              <a:t>5</a:t>
            </a:r>
            <a:r>
              <a:rPr lang="en-US" dirty="0"/>
              <a:t>. General Purpose Registers</a:t>
            </a:r>
            <a:endParaRPr lang="en-US" b="1" dirty="0"/>
          </a:p>
          <a:p>
            <a:r>
              <a:rPr lang="en-US" dirty="0" smtClean="0"/>
              <a:t>6</a:t>
            </a:r>
            <a:r>
              <a:rPr lang="en-US" dirty="0"/>
              <a:t>. List of open files</a:t>
            </a:r>
            <a:endParaRPr lang="en-US" b="1" dirty="0"/>
          </a:p>
          <a:p>
            <a:r>
              <a:rPr lang="en-US" dirty="0" smtClean="0"/>
              <a:t>7</a:t>
            </a:r>
            <a:r>
              <a:rPr lang="en-US" dirty="0"/>
              <a:t>. List of open devices</a:t>
            </a:r>
            <a:endParaRPr lang="en-US" b="1" dirty="0"/>
          </a:p>
          <a:p>
            <a:r>
              <a:rPr lang="en-US" dirty="0"/>
              <a:t>OS also maintain the list of all open devices which are used during the execution of the process.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eneral hierarchy of the storage in an operating system"/>
          <p:cNvPicPr/>
          <p:nvPr/>
        </p:nvPicPr>
        <p:blipFill>
          <a:blip r:embed="rId2"/>
          <a:srcRect/>
          <a:stretch>
            <a:fillRect/>
          </a:stretch>
        </p:blipFill>
        <p:spPr bwMode="auto">
          <a:xfrm>
            <a:off x="1000100" y="642918"/>
            <a:ext cx="7215238" cy="571504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715436" cy="6286544"/>
          </a:xfrm>
        </p:spPr>
        <p:txBody>
          <a:bodyPr>
            <a:normAutofit fontScale="77500" lnSpcReduction="20000"/>
          </a:bodyPr>
          <a:lstStyle/>
          <a:p>
            <a:pPr>
              <a:buNone/>
            </a:pPr>
            <a:r>
              <a:rPr lang="en-US" b="1" dirty="0" smtClean="0"/>
              <a:t>The file management of function in operating system (OS) is based on the following concepts:</a:t>
            </a:r>
            <a:endParaRPr lang="en-US" dirty="0" smtClean="0"/>
          </a:p>
          <a:p>
            <a:pPr lvl="0"/>
            <a:r>
              <a:rPr lang="en-US" b="1" dirty="0" smtClean="0"/>
              <a:t>File Attributes</a:t>
            </a:r>
            <a:r>
              <a:rPr lang="en-US" dirty="0" smtClean="0"/>
              <a:t/>
            </a:r>
            <a:br>
              <a:rPr lang="en-US" dirty="0" smtClean="0"/>
            </a:br>
            <a:r>
              <a:rPr lang="en-US" dirty="0" smtClean="0"/>
              <a:t>It specifies the characteristics of the files such as type, date of last modification, size, location on disk etc. file attributes help the user to understand the value and location of files. File attributes is one most important feature. It is uses to describe all the information regarding particular file.</a:t>
            </a:r>
          </a:p>
          <a:p>
            <a:pPr lvl="0"/>
            <a:r>
              <a:rPr lang="en-US" b="1" dirty="0" smtClean="0"/>
              <a:t>File Operations</a:t>
            </a:r>
            <a:r>
              <a:rPr lang="en-US" dirty="0" smtClean="0"/>
              <a:t/>
            </a:r>
            <a:br>
              <a:rPr lang="en-US" dirty="0" smtClean="0"/>
            </a:br>
            <a:r>
              <a:rPr lang="en-US" dirty="0" smtClean="0"/>
              <a:t>It specifies the task that can be performed on a file such as opening and closing of file.</a:t>
            </a:r>
          </a:p>
          <a:p>
            <a:pPr lvl="0"/>
            <a:r>
              <a:rPr lang="en-US" b="1" dirty="0" smtClean="0"/>
              <a:t>File Access permission</a:t>
            </a:r>
            <a:r>
              <a:rPr lang="en-US" dirty="0" smtClean="0"/>
              <a:t/>
            </a:r>
            <a:br>
              <a:rPr lang="en-US" dirty="0" smtClean="0"/>
            </a:br>
            <a:r>
              <a:rPr lang="en-US" dirty="0" smtClean="0"/>
              <a:t>It specifies the access permissions related to a file such as read and write.</a:t>
            </a:r>
          </a:p>
          <a:p>
            <a:pPr lvl="0"/>
            <a:r>
              <a:rPr lang="en-US" b="1" dirty="0" smtClean="0"/>
              <a:t>File Systems</a:t>
            </a:r>
            <a:r>
              <a:rPr lang="en-US" dirty="0" smtClean="0"/>
              <a:t/>
            </a:r>
            <a:br>
              <a:rPr lang="en-US" dirty="0" smtClean="0"/>
            </a:br>
            <a:r>
              <a:rPr lang="en-US" dirty="0" smtClean="0"/>
              <a:t>It specifies the logical method of file storage in a computer system. Some of the commonly used files systems include FAT and NTFS.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S Attributes of a process"/>
          <p:cNvPicPr/>
          <p:nvPr/>
        </p:nvPicPr>
        <p:blipFill>
          <a:blip r:embed="rId2"/>
          <a:srcRect/>
          <a:stretch>
            <a:fillRect/>
          </a:stretch>
        </p:blipFill>
        <p:spPr bwMode="auto">
          <a:xfrm>
            <a:off x="857224" y="857232"/>
            <a:ext cx="3000396" cy="5357850"/>
          </a:xfrm>
          <a:prstGeom prst="rect">
            <a:avLst/>
          </a:prstGeom>
          <a:noFill/>
          <a:ln w="9525">
            <a:noFill/>
            <a:miter lim="800000"/>
            <a:headEnd/>
            <a:tailEnd/>
          </a:ln>
        </p:spPr>
      </p:pic>
      <p:sp>
        <p:nvSpPr>
          <p:cNvPr id="1025" name="Rectangle 1"/>
          <p:cNvSpPr>
            <a:spLocks noChangeArrowheads="1"/>
          </p:cNvSpPr>
          <p:nvPr/>
        </p:nvSpPr>
        <p:spPr bwMode="auto">
          <a:xfrm>
            <a:off x="4143372" y="1643050"/>
            <a:ext cx="471490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All of the above attributes of a process are also known as </a:t>
            </a:r>
            <a:r>
              <a:rPr kumimoji="0" lang="en-US" sz="2000" b="0" i="0" u="none" strike="noStrike" cap="none" normalizeH="0" baseline="0" dirty="0" err="1" smtClean="0">
                <a:ln>
                  <a:noFill/>
                </a:ln>
                <a:solidFill>
                  <a:srgbClr val="40424E"/>
                </a:solidFill>
                <a:effectLst/>
                <a:latin typeface="Arial" pitchFamily="34" charset="0"/>
                <a:ea typeface="Times New Roman" pitchFamily="18" charset="0"/>
                <a:cs typeface="Arial" pitchFamily="34" charset="0"/>
              </a:rPr>
              <a:t>the</a:t>
            </a:r>
            <a:r>
              <a:rPr kumimoji="0" lang="en-US" sz="2000" b="1" i="1" u="none" strike="noStrike" cap="none" normalizeH="0" baseline="0" dirty="0" err="1" smtClean="0">
                <a:ln>
                  <a:noFill/>
                </a:ln>
                <a:solidFill>
                  <a:srgbClr val="40424E"/>
                </a:solidFill>
                <a:effectLst/>
                <a:latin typeface="Arial" pitchFamily="34" charset="0"/>
                <a:ea typeface="Times New Roman" pitchFamily="18" charset="0"/>
                <a:cs typeface="Arial" pitchFamily="34" charset="0"/>
              </a:rPr>
              <a:t>context</a:t>
            </a:r>
            <a:r>
              <a:rPr kumimoji="0" lang="en-US" sz="2000" b="1" i="1"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 of the process</a:t>
            </a: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 </a:t>
            </a:r>
            <a:b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Every process has its own </a:t>
            </a: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hlinkClick r:id="rId3"/>
              </a:rPr>
              <a:t>process control block</a:t>
            </a: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(PCB), </a:t>
            </a:r>
            <a:r>
              <a:rPr kumimoji="0" lang="en-US" sz="2000" b="0" i="0" u="none" strike="noStrike" cap="none" normalizeH="0" baseline="0" dirty="0" err="1" smtClean="0">
                <a:ln>
                  <a:noFill/>
                </a:ln>
                <a:solidFill>
                  <a:srgbClr val="40424E"/>
                </a:solidFill>
                <a:effectLst/>
                <a:latin typeface="Arial" pitchFamily="34" charset="0"/>
                <a:ea typeface="Times New Roman" pitchFamily="18" charset="0"/>
                <a:cs typeface="Arial" pitchFamily="34" charset="0"/>
              </a:rPr>
              <a:t>i.e</a:t>
            </a:r>
            <a:r>
              <a:rPr kumimoji="0" lang="en-US" sz="20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 each process will have a unique PCB. All of the above attributes are part of the PCB.</a:t>
            </a:r>
            <a:r>
              <a:rPr kumimoji="0" lang="en-US" sz="11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86874" cy="6429420"/>
          </a:xfrm>
        </p:spPr>
        <p:txBody>
          <a:bodyPr>
            <a:normAutofit lnSpcReduction="10000"/>
          </a:bodyPr>
          <a:lstStyle/>
          <a:p>
            <a:pPr fontAlgn="base">
              <a:buNone/>
            </a:pPr>
            <a:r>
              <a:rPr lang="en-US" b="1" dirty="0"/>
              <a:t>States of Process:</a:t>
            </a:r>
            <a:r>
              <a:rPr lang="en-US" dirty="0"/>
              <a:t> </a:t>
            </a:r>
            <a:br>
              <a:rPr lang="en-US" dirty="0"/>
            </a:br>
            <a:r>
              <a:rPr lang="en-US" sz="2800" dirty="0"/>
              <a:t>A process is in one of the following states</a:t>
            </a:r>
            <a:r>
              <a:rPr lang="en-US" dirty="0"/>
              <a:t>: </a:t>
            </a:r>
            <a:br>
              <a:rPr lang="en-US" dirty="0"/>
            </a:br>
            <a:r>
              <a:rPr lang="en-US" dirty="0"/>
              <a:t> </a:t>
            </a:r>
          </a:p>
          <a:p>
            <a:pPr marL="514350" indent="-514350">
              <a:buAutoNum type="arabicPeriod"/>
            </a:pPr>
            <a:r>
              <a:rPr lang="en-US" sz="2600" b="1" dirty="0" smtClean="0"/>
              <a:t>New</a:t>
            </a:r>
            <a:r>
              <a:rPr lang="en-US" sz="2600" b="1" dirty="0"/>
              <a:t>:</a:t>
            </a:r>
            <a:r>
              <a:rPr lang="en-US" sz="2600" dirty="0"/>
              <a:t> Newly Created Process (or) being-created process. </a:t>
            </a:r>
            <a:endParaRPr lang="en-US" sz="2600" dirty="0" smtClean="0"/>
          </a:p>
          <a:p>
            <a:pPr marL="514350" indent="-514350">
              <a:buAutoNum type="arabicPeriod"/>
            </a:pPr>
            <a:r>
              <a:rPr lang="en-US" sz="2600" b="1" dirty="0" smtClean="0"/>
              <a:t>Ready</a:t>
            </a:r>
            <a:r>
              <a:rPr lang="en-US" sz="2600" b="1" dirty="0"/>
              <a:t>:</a:t>
            </a:r>
            <a:r>
              <a:rPr lang="en-US" sz="2600" dirty="0"/>
              <a:t> After creation process moves to Ready state, i.e. the           process is ready for execution. </a:t>
            </a:r>
            <a:endParaRPr lang="en-US" sz="2600" dirty="0" smtClean="0"/>
          </a:p>
          <a:p>
            <a:pPr marL="514350" indent="-514350">
              <a:buAutoNum type="arabicPeriod"/>
            </a:pPr>
            <a:r>
              <a:rPr lang="en-US" sz="2600" b="1" dirty="0" smtClean="0"/>
              <a:t>Run</a:t>
            </a:r>
            <a:r>
              <a:rPr lang="en-US" sz="2600" b="1" dirty="0"/>
              <a:t>:</a:t>
            </a:r>
            <a:r>
              <a:rPr lang="en-US" sz="2600" dirty="0"/>
              <a:t> Currently running process in CPU (only one process at        a time can be under execution in a single processor). </a:t>
            </a:r>
            <a:endParaRPr lang="en-US" sz="2600" dirty="0" smtClean="0"/>
          </a:p>
          <a:p>
            <a:pPr marL="514350" indent="-514350">
              <a:buAutoNum type="arabicPeriod"/>
            </a:pPr>
            <a:r>
              <a:rPr lang="en-US" sz="2600" b="1" dirty="0" smtClean="0"/>
              <a:t>Wait </a:t>
            </a:r>
            <a:r>
              <a:rPr lang="en-US" sz="2600" b="1" dirty="0"/>
              <a:t>(or Block):</a:t>
            </a:r>
            <a:r>
              <a:rPr lang="en-US" sz="2600" dirty="0"/>
              <a:t> When a process requests I/O access. </a:t>
            </a:r>
            <a:endParaRPr lang="en-US" sz="2600" dirty="0" smtClean="0"/>
          </a:p>
          <a:p>
            <a:pPr marL="514350" indent="-514350">
              <a:buAutoNum type="arabicPeriod"/>
            </a:pPr>
            <a:r>
              <a:rPr lang="en-US" sz="2600" b="1" dirty="0" smtClean="0"/>
              <a:t>Complete </a:t>
            </a:r>
            <a:r>
              <a:rPr lang="en-US" sz="2600" b="1" dirty="0"/>
              <a:t>(or Terminated):</a:t>
            </a:r>
            <a:r>
              <a:rPr lang="en-US" sz="2600" dirty="0"/>
              <a:t> The process completed its execution. </a:t>
            </a:r>
            <a:endParaRPr lang="en-US" sz="2600" dirty="0" smtClean="0"/>
          </a:p>
          <a:p>
            <a:pPr marL="514350" indent="-514350">
              <a:buAutoNum type="arabicPeriod"/>
            </a:pPr>
            <a:r>
              <a:rPr lang="en-US" sz="2600" b="1" dirty="0" smtClean="0"/>
              <a:t>Suspended </a:t>
            </a:r>
            <a:r>
              <a:rPr lang="en-US" sz="2600" b="1" dirty="0"/>
              <a:t>Ready:</a:t>
            </a:r>
            <a:r>
              <a:rPr lang="en-US" sz="2600" dirty="0"/>
              <a:t> When the ready queue becomes full, some processes                     are moved to suspended ready state </a:t>
            </a:r>
            <a:endParaRPr lang="en-US" sz="2600" dirty="0" smtClean="0"/>
          </a:p>
          <a:p>
            <a:pPr marL="514350" indent="-514350">
              <a:buAutoNum type="arabicPeriod"/>
            </a:pPr>
            <a:r>
              <a:rPr lang="en-US" sz="2600" b="1" dirty="0" smtClean="0"/>
              <a:t>Suspended </a:t>
            </a:r>
            <a:r>
              <a:rPr lang="en-US" sz="2600" b="1" dirty="0"/>
              <a:t>Block:</a:t>
            </a:r>
            <a:r>
              <a:rPr lang="en-US" sz="2600" dirty="0"/>
              <a:t> When waiting queue becomes full.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ocess States"/>
          <p:cNvPicPr/>
          <p:nvPr/>
        </p:nvPicPr>
        <p:blipFill>
          <a:blip r:embed="rId2"/>
          <a:srcRect/>
          <a:stretch>
            <a:fillRect/>
          </a:stretch>
        </p:blipFill>
        <p:spPr bwMode="auto">
          <a:xfrm>
            <a:off x="3857620" y="1643050"/>
            <a:ext cx="4857752" cy="3214710"/>
          </a:xfrm>
          <a:prstGeom prst="rect">
            <a:avLst/>
          </a:prstGeom>
          <a:noFill/>
          <a:ln w="9525">
            <a:noFill/>
            <a:miter lim="800000"/>
            <a:headEnd/>
            <a:tailEnd/>
          </a:ln>
        </p:spPr>
      </p:pic>
      <p:pic>
        <p:nvPicPr>
          <p:cNvPr id="7" name="Picture 6" descr="https://www.guru99.com/images/1/122319_0638_ProcessMana2.png"/>
          <p:cNvPicPr/>
          <p:nvPr/>
        </p:nvPicPr>
        <p:blipFill>
          <a:blip r:embed="rId3"/>
          <a:srcRect/>
          <a:stretch>
            <a:fillRect/>
          </a:stretch>
        </p:blipFill>
        <p:spPr bwMode="auto">
          <a:xfrm>
            <a:off x="285720" y="285728"/>
            <a:ext cx="3500462" cy="621510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cess-states"/>
          <p:cNvPicPr/>
          <p:nvPr/>
        </p:nvPicPr>
        <p:blipFill>
          <a:blip r:embed="rId2"/>
          <a:srcRect/>
          <a:stretch>
            <a:fillRect/>
          </a:stretch>
        </p:blipFill>
        <p:spPr bwMode="auto">
          <a:xfrm>
            <a:off x="785786" y="785794"/>
            <a:ext cx="7429552" cy="54292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S Process State Diagram"/>
          <p:cNvPicPr/>
          <p:nvPr/>
        </p:nvPicPr>
        <p:blipFill>
          <a:blip r:embed="rId2"/>
          <a:srcRect/>
          <a:stretch>
            <a:fillRect/>
          </a:stretch>
        </p:blipFill>
        <p:spPr bwMode="auto">
          <a:xfrm>
            <a:off x="1357290" y="928670"/>
            <a:ext cx="6286543" cy="514353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357982"/>
          </a:xfrm>
        </p:spPr>
        <p:txBody>
          <a:bodyPr>
            <a:normAutofit fontScale="70000" lnSpcReduction="20000"/>
          </a:bodyPr>
          <a:lstStyle/>
          <a:p>
            <a:pPr>
              <a:buNone/>
            </a:pPr>
            <a:r>
              <a:rPr lang="en-US" sz="3700" b="1" dirty="0"/>
              <a:t>Context Switching</a:t>
            </a:r>
            <a:r>
              <a:rPr lang="en-US" sz="3700" dirty="0"/>
              <a:t> </a:t>
            </a:r>
            <a:br>
              <a:rPr lang="en-US" sz="3700" dirty="0"/>
            </a:br>
            <a:r>
              <a:rPr lang="en-US" sz="3700" dirty="0"/>
              <a:t>The process of saving the context of one process and loading the context of another process is known as Context Switching. </a:t>
            </a:r>
            <a:endParaRPr lang="en-US" sz="3700" dirty="0" smtClean="0"/>
          </a:p>
          <a:p>
            <a:r>
              <a:rPr lang="en-US" sz="3700" dirty="0" smtClean="0"/>
              <a:t>In </a:t>
            </a:r>
            <a:r>
              <a:rPr lang="en-US" sz="3700" dirty="0"/>
              <a:t>simple terms, it is like loading and unloading the process from running state to ready state. </a:t>
            </a:r>
            <a:endParaRPr lang="en-US" sz="3700" dirty="0" smtClean="0"/>
          </a:p>
          <a:p>
            <a:pPr>
              <a:buNone/>
            </a:pPr>
            <a:endParaRPr lang="en-US" sz="3700" b="1" dirty="0" smtClean="0"/>
          </a:p>
          <a:p>
            <a:pPr>
              <a:buFont typeface="Wingdings" pitchFamily="2" charset="2"/>
              <a:buChar char="Ø"/>
            </a:pPr>
            <a:r>
              <a:rPr lang="en-US" sz="4600" b="1" dirty="0" smtClean="0"/>
              <a:t>Operations </a:t>
            </a:r>
            <a:r>
              <a:rPr lang="en-US" sz="4600" b="1" dirty="0"/>
              <a:t>on the Process</a:t>
            </a:r>
          </a:p>
          <a:p>
            <a:pPr>
              <a:buNone/>
            </a:pPr>
            <a:r>
              <a:rPr lang="en-US" sz="4000" b="1" dirty="0"/>
              <a:t>1. Creation</a:t>
            </a:r>
          </a:p>
          <a:p>
            <a:pPr>
              <a:buNone/>
            </a:pPr>
            <a:r>
              <a:rPr lang="en-US" sz="4000" dirty="0" smtClean="0"/>
              <a:t>	</a:t>
            </a:r>
            <a:endParaRPr lang="en-US" sz="4000" dirty="0"/>
          </a:p>
          <a:p>
            <a:pPr>
              <a:buNone/>
            </a:pPr>
            <a:r>
              <a:rPr lang="en-US" sz="4000" b="1" dirty="0"/>
              <a:t>2. Scheduling</a:t>
            </a:r>
          </a:p>
          <a:p>
            <a:pPr>
              <a:buNone/>
            </a:pPr>
            <a:r>
              <a:rPr lang="en-US" sz="4000" dirty="0" smtClean="0"/>
              <a:t>	</a:t>
            </a:r>
            <a:endParaRPr lang="en-US" sz="4000" dirty="0"/>
          </a:p>
          <a:p>
            <a:pPr>
              <a:buNone/>
            </a:pPr>
            <a:r>
              <a:rPr lang="en-US" sz="4000" b="1" dirty="0"/>
              <a:t>3. Execution</a:t>
            </a:r>
          </a:p>
          <a:p>
            <a:pPr>
              <a:buNone/>
            </a:pPr>
            <a:r>
              <a:rPr lang="en-US" sz="4000" dirty="0" smtClean="0"/>
              <a:t>	</a:t>
            </a:r>
          </a:p>
          <a:p>
            <a:pPr>
              <a:buNone/>
            </a:pPr>
            <a:r>
              <a:rPr lang="en-US" sz="4000" b="1" dirty="0"/>
              <a:t>4. Deletion/killing</a:t>
            </a:r>
          </a:p>
          <a:p>
            <a:pPr>
              <a:buNone/>
            </a:pPr>
            <a:r>
              <a:rPr lang="en-US" sz="2800" dirty="0" smtClean="0"/>
              <a:t>	</a:t>
            </a:r>
            <a:endParaRPr lang="en-US" sz="3700" dirty="0" smtClean="0"/>
          </a:p>
          <a:p>
            <a:pPr>
              <a:buNone/>
            </a:pPr>
            <a:endParaRPr lang="en-US" sz="37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767</Words>
  <Application>Microsoft Office PowerPoint</Application>
  <PresentationFormat>On-screen Show (4:3)</PresentationFormat>
  <Paragraphs>184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2.Process Management &amp; Synchronization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2.Process Management &amp; Synchronization</dc:title>
  <dc:creator>PROJECT30</dc:creator>
  <cp:lastModifiedBy>Project29</cp:lastModifiedBy>
  <cp:revision>56</cp:revision>
  <dcterms:created xsi:type="dcterms:W3CDTF">2021-02-25T05:12:57Z</dcterms:created>
  <dcterms:modified xsi:type="dcterms:W3CDTF">2021-03-04T05:50:43Z</dcterms:modified>
</cp:coreProperties>
</file>