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E06BDB-EB4C-4AA8-BF34-08DD04CE9B9F}"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E06BDB-EB4C-4AA8-BF34-08DD04CE9B9F}"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E06BDB-EB4C-4AA8-BF34-08DD04CE9B9F}"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E06BDB-EB4C-4AA8-BF34-08DD04CE9B9F}"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E06BDB-EB4C-4AA8-BF34-08DD04CE9B9F}"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E06BDB-EB4C-4AA8-BF34-08DD04CE9B9F}"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E06BDB-EB4C-4AA8-BF34-08DD04CE9B9F}"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E06BDB-EB4C-4AA8-BF34-08DD04CE9B9F}"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06BDB-EB4C-4AA8-BF34-08DD04CE9B9F}"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E06BDB-EB4C-4AA8-BF34-08DD04CE9B9F}"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E06BDB-EB4C-4AA8-BF34-08DD04CE9B9F}"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7150A-AC66-414F-9CDB-88153C2E20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06BDB-EB4C-4AA8-BF34-08DD04CE9B9F}" type="datetimeFigureOut">
              <a:rPr lang="en-US" smtClean="0"/>
              <a:t>3/25/2021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7150A-AC66-414F-9CDB-88153C2E20B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428736"/>
            <a:ext cx="7772400" cy="1470025"/>
          </a:xfrm>
        </p:spPr>
        <p:txBody>
          <a:bodyPr/>
          <a:lstStyle/>
          <a:p>
            <a:r>
              <a:rPr lang="en-US" dirty="0" smtClean="0"/>
              <a:t>Chapter 5</a:t>
            </a:r>
            <a:endParaRPr lang="en-US" dirty="0"/>
          </a:p>
        </p:txBody>
      </p:sp>
      <p:sp>
        <p:nvSpPr>
          <p:cNvPr id="3" name="Subtitle 2"/>
          <p:cNvSpPr>
            <a:spLocks noGrp="1"/>
          </p:cNvSpPr>
          <p:nvPr>
            <p:ph type="subTitle" idx="1"/>
          </p:nvPr>
        </p:nvSpPr>
        <p:spPr>
          <a:xfrm>
            <a:off x="1357290" y="3357562"/>
            <a:ext cx="6400800" cy="1752600"/>
          </a:xfrm>
        </p:spPr>
        <p:txBody>
          <a:bodyPr>
            <a:normAutofit fontScale="92500"/>
          </a:bodyPr>
          <a:lstStyle/>
          <a:p>
            <a:r>
              <a:rPr lang="en-US" sz="4400" b="1" dirty="0" smtClean="0">
                <a:solidFill>
                  <a:schemeClr val="tx1"/>
                </a:solidFill>
              </a:rPr>
              <a:t>Windows OS And Windows Server Architecture</a:t>
            </a:r>
            <a:endParaRPr lang="en-US" sz="4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92500" lnSpcReduction="20000"/>
          </a:bodyPr>
          <a:lstStyle/>
          <a:p>
            <a:pPr>
              <a:buNone/>
            </a:pPr>
            <a:r>
              <a:rPr lang="en-US" b="1" dirty="0"/>
              <a:t>User Accounts in Windows</a:t>
            </a:r>
          </a:p>
          <a:p>
            <a:pPr>
              <a:buNone/>
            </a:pPr>
            <a:r>
              <a:rPr lang="en-US" dirty="0"/>
              <a:t>Windows offers three types of user accounts:</a:t>
            </a:r>
          </a:p>
          <a:p>
            <a:r>
              <a:rPr lang="en-US" dirty="0"/>
              <a:t> Administrator, </a:t>
            </a:r>
          </a:p>
          <a:p>
            <a:r>
              <a:rPr lang="en-US" dirty="0"/>
              <a:t>Standard, </a:t>
            </a:r>
          </a:p>
          <a:p>
            <a:r>
              <a:rPr lang="en-US" dirty="0" smtClean="0"/>
              <a:t>Guest</a:t>
            </a:r>
            <a:r>
              <a:rPr lang="en-US" dirty="0"/>
              <a:t>. (It also offers a special Standard account for children.)</a:t>
            </a:r>
          </a:p>
          <a:p>
            <a:pPr>
              <a:buNone/>
            </a:pPr>
            <a:r>
              <a:rPr lang="en-US" dirty="0"/>
              <a:t>Here’s how the different accounts translate into computer lingo:</a:t>
            </a:r>
          </a:p>
          <a:p>
            <a:pPr lvl="0">
              <a:buNone/>
            </a:pPr>
            <a:r>
              <a:rPr lang="en-US" b="1" dirty="0"/>
              <a:t>Administrator:</a:t>
            </a:r>
            <a:r>
              <a:rPr lang="en-US" dirty="0"/>
              <a:t> The administrator controls the entire computer, deciding who gets to play with it and what each user may do on it</a:t>
            </a:r>
            <a:r>
              <a:rPr lang="en-US" dirty="0" smtClean="0"/>
              <a:t>.</a:t>
            </a:r>
          </a:p>
          <a:p>
            <a:pPr lvl="0">
              <a:buNone/>
            </a:pPr>
            <a:r>
              <a:rPr lang="en-US" dirty="0" smtClean="0"/>
              <a:t> </a:t>
            </a:r>
            <a:r>
              <a:rPr lang="en-US" dirty="0"/>
              <a:t>On a computer running Windows, the owner usually holds the almighty Administrator account. He or she then sets up accounts for each household member and decides what they can and can’t do with the PC.</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60" cy="6429420"/>
          </a:xfrm>
        </p:spPr>
        <p:txBody>
          <a:bodyPr>
            <a:normAutofit fontScale="92500" lnSpcReduction="10000"/>
          </a:bodyPr>
          <a:lstStyle/>
          <a:p>
            <a:pPr lvl="0"/>
            <a:r>
              <a:rPr lang="en-US" b="1" dirty="0"/>
              <a:t>Standard:</a:t>
            </a:r>
            <a:r>
              <a:rPr lang="en-US" dirty="0"/>
              <a:t> Standard account holders can access most of the computer, but they can’t make any big changes to it</a:t>
            </a:r>
            <a:r>
              <a:rPr lang="en-US" dirty="0" smtClean="0"/>
              <a:t>.</a:t>
            </a:r>
          </a:p>
          <a:p>
            <a:pPr lvl="0">
              <a:buNone/>
            </a:pPr>
            <a:r>
              <a:rPr lang="en-US" dirty="0"/>
              <a:t>	</a:t>
            </a:r>
            <a:r>
              <a:rPr lang="en-US" dirty="0" smtClean="0"/>
              <a:t> </a:t>
            </a:r>
            <a:r>
              <a:rPr lang="en-US" dirty="0"/>
              <a:t>They can’t run or install new programs, for example, but they can run existing programs.</a:t>
            </a:r>
          </a:p>
          <a:p>
            <a:pPr lvl="0"/>
            <a:r>
              <a:rPr lang="en-US" b="1" dirty="0"/>
              <a:t>Child:</a:t>
            </a:r>
            <a:r>
              <a:rPr lang="en-US" dirty="0"/>
              <a:t> The Child account setting is actually just a Standard account with the Family Safety settings automatically turned on.</a:t>
            </a:r>
          </a:p>
          <a:p>
            <a:pPr lvl="0"/>
            <a:r>
              <a:rPr lang="en-US" b="1" dirty="0"/>
              <a:t>Guest:</a:t>
            </a:r>
            <a:r>
              <a:rPr lang="en-US" dirty="0"/>
              <a:t> Guests can play with the computer, but the computer doesn’t recognize them by name</a:t>
            </a:r>
            <a:r>
              <a:rPr lang="en-US" dirty="0" smtClean="0"/>
              <a:t>.</a:t>
            </a:r>
          </a:p>
          <a:p>
            <a:pPr lvl="0">
              <a:buNone/>
            </a:pPr>
            <a:r>
              <a:rPr lang="en-US" dirty="0" smtClean="0"/>
              <a:t>	 </a:t>
            </a:r>
            <a:r>
              <a:rPr lang="en-US" dirty="0"/>
              <a:t>Guest accounts function much like Standard accounts but with no privacy: Anybody can sign in with the Guest account, and the desktop will look the way the last guest left it</a:t>
            </a:r>
            <a:r>
              <a:rPr lang="en-US" dirty="0" smtClean="0"/>
              <a:t>.</a:t>
            </a: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85000" lnSpcReduction="20000"/>
          </a:bodyPr>
          <a:lstStyle/>
          <a:p>
            <a:r>
              <a:rPr lang="en-US" b="1" dirty="0"/>
              <a:t>Windows 10 offers a spectrum of security settings to help keep your computer safe</a:t>
            </a:r>
            <a:r>
              <a:rPr lang="en-US" b="1" dirty="0" smtClean="0"/>
              <a:t>.</a:t>
            </a:r>
          </a:p>
          <a:p>
            <a:pPr lvl="0">
              <a:buNone/>
            </a:pPr>
            <a:r>
              <a:rPr lang="en-US" dirty="0" smtClean="0"/>
              <a:t> </a:t>
            </a:r>
            <a:r>
              <a:rPr lang="en-US" dirty="0"/>
              <a:t>However, navigating so many security options can be complex and confusing for the average business </a:t>
            </a:r>
            <a:r>
              <a:rPr lang="en-US" dirty="0" smtClean="0"/>
              <a:t>owner</a:t>
            </a:r>
            <a:endParaRPr lang="en-US" dirty="0"/>
          </a:p>
          <a:p>
            <a:pPr lvl="0">
              <a:buNone/>
            </a:pPr>
            <a:r>
              <a:rPr lang="en-US" dirty="0"/>
              <a:t>To help you with your Windows 10 security settings, here are five important security risks to consider and how to fix them. </a:t>
            </a:r>
            <a:endParaRPr lang="en-US" dirty="0" smtClean="0"/>
          </a:p>
          <a:p>
            <a:pPr lvl="0">
              <a:buNone/>
            </a:pPr>
            <a:r>
              <a:rPr lang="en-US" dirty="0" smtClean="0"/>
              <a:t>From </a:t>
            </a:r>
            <a:r>
              <a:rPr lang="en-US" dirty="0"/>
              <a:t>there you'll also find other security options to help keep your computer safe. </a:t>
            </a:r>
          </a:p>
          <a:p>
            <a:pPr lvl="0">
              <a:buNone/>
            </a:pPr>
            <a:r>
              <a:rPr lang="en-US" b="1" dirty="0"/>
              <a:t>1. Privacy</a:t>
            </a:r>
          </a:p>
          <a:p>
            <a:pPr>
              <a:buNone/>
            </a:pPr>
            <a:r>
              <a:rPr lang="en-US" dirty="0"/>
              <a:t>One security risk with Windows 10 is the sharing of private data, particularly for the use of personal services. </a:t>
            </a:r>
            <a:endParaRPr lang="en-US" dirty="0" smtClean="0"/>
          </a:p>
          <a:p>
            <a:pPr>
              <a:buNone/>
            </a:pPr>
            <a:r>
              <a:rPr lang="en-US" dirty="0" smtClean="0"/>
              <a:t>For </a:t>
            </a:r>
            <a:r>
              <a:rPr lang="en-US" dirty="0"/>
              <a:t>instance, Windows 10 automatically assigns an advertising ID to each user to provide tailored ads while they surf the web and use supported apps. </a:t>
            </a:r>
            <a:endParaRPr lang="en-US" dirty="0" smtClean="0"/>
          </a:p>
          <a:p>
            <a:pPr>
              <a:buNone/>
            </a:pPr>
            <a:r>
              <a:rPr lang="en-US" dirty="0" smtClean="0"/>
              <a:t>Microsoft </a:t>
            </a:r>
            <a:r>
              <a:rPr lang="en-US" dirty="0"/>
              <a:t>also collects and syncs users' data with its servers, which is especially problematic for business users.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929718" cy="6357982"/>
          </a:xfrm>
        </p:spPr>
        <p:txBody>
          <a:bodyPr>
            <a:normAutofit fontScale="92500" lnSpcReduction="10000"/>
          </a:bodyPr>
          <a:lstStyle/>
          <a:p>
            <a:pPr>
              <a:buNone/>
            </a:pPr>
            <a:r>
              <a:rPr lang="en-US" dirty="0"/>
              <a:t>To protect your privacy, Windows 10 lets you disable specific types of data sharing. Here's how:</a:t>
            </a:r>
          </a:p>
          <a:p>
            <a:r>
              <a:rPr lang="en-US" b="1" dirty="0"/>
              <a:t>Go to Settings.</a:t>
            </a:r>
          </a:p>
          <a:p>
            <a:r>
              <a:rPr lang="en-US" b="1" dirty="0"/>
              <a:t>Click on Privacy.</a:t>
            </a:r>
          </a:p>
          <a:p>
            <a:r>
              <a:rPr lang="en-US" b="1" dirty="0"/>
              <a:t>Click on the General tab</a:t>
            </a:r>
            <a:r>
              <a:rPr lang="en-US" dirty="0"/>
              <a:t>.</a:t>
            </a:r>
          </a:p>
          <a:p>
            <a:pPr>
              <a:buNone/>
            </a:pPr>
            <a:r>
              <a:rPr lang="en-US" dirty="0"/>
              <a:t>From here you can toggle different privacy settings, such as disable advertising ID and location tracking. </a:t>
            </a:r>
            <a:endParaRPr lang="en-US" dirty="0" smtClean="0"/>
          </a:p>
          <a:p>
            <a:pPr>
              <a:buNone/>
            </a:pPr>
            <a:r>
              <a:rPr lang="en-US" dirty="0" smtClean="0"/>
              <a:t>You </a:t>
            </a:r>
            <a:r>
              <a:rPr lang="en-US" dirty="0"/>
              <a:t>can also restrict access to your camera and microphone, as well as control which apps have access to your contacts, calendar and messages</a:t>
            </a:r>
            <a:r>
              <a:rPr lang="en-US" dirty="0" smtClean="0"/>
              <a:t>.</a:t>
            </a:r>
          </a:p>
          <a:p>
            <a:pPr>
              <a:buNone/>
            </a:pPr>
            <a:r>
              <a:rPr lang="en-US" dirty="0" smtClean="0"/>
              <a:t> </a:t>
            </a:r>
            <a:r>
              <a:rPr lang="en-US" dirty="0"/>
              <a:t>You can set how much data Microsoft collects about your speech, typing and other computer usage to personalize</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715436" cy="6429420"/>
          </a:xfrm>
        </p:spPr>
        <p:txBody>
          <a:bodyPr>
            <a:normAutofit fontScale="85000" lnSpcReduction="20000"/>
          </a:bodyPr>
          <a:lstStyle/>
          <a:p>
            <a:r>
              <a:rPr lang="en-US" b="1" dirty="0"/>
              <a:t>2. Windows updates</a:t>
            </a:r>
          </a:p>
          <a:p>
            <a:pPr>
              <a:buNone/>
            </a:pPr>
            <a:r>
              <a:rPr lang="en-US" dirty="0"/>
              <a:t>Like previous versions of Windows, Windows 10 sends out regular software updates, fixes and security patches, and then automatically installs them. The problem arises when updates interfere with your work or slow down performance, and when there are security risks to installing them. </a:t>
            </a:r>
          </a:p>
          <a:p>
            <a:pPr>
              <a:buNone/>
            </a:pPr>
            <a:r>
              <a:rPr lang="en-US" dirty="0" smtClean="0"/>
              <a:t>Here's </a:t>
            </a:r>
            <a:r>
              <a:rPr lang="en-US" dirty="0"/>
              <a:t>how to access your Windows updates settings:</a:t>
            </a:r>
          </a:p>
          <a:p>
            <a:r>
              <a:rPr lang="en-US" b="1" dirty="0"/>
              <a:t>Click on the Start button.</a:t>
            </a:r>
          </a:p>
          <a:p>
            <a:r>
              <a:rPr lang="en-US" b="1" dirty="0"/>
              <a:t>Go to Settings.</a:t>
            </a:r>
          </a:p>
          <a:p>
            <a:r>
              <a:rPr lang="en-US" b="1" dirty="0"/>
              <a:t>Choose Update &amp; Security.</a:t>
            </a:r>
          </a:p>
          <a:p>
            <a:r>
              <a:rPr lang="en-US" b="1" dirty="0"/>
              <a:t>Select Windows Update on the left.</a:t>
            </a:r>
          </a:p>
          <a:p>
            <a:r>
              <a:rPr lang="en-US" b="1" dirty="0"/>
              <a:t>Click on Advanced options.</a:t>
            </a:r>
          </a:p>
          <a:p>
            <a:pPr>
              <a:buNone/>
            </a:pPr>
            <a:r>
              <a:rPr lang="en-US" dirty="0"/>
              <a:t>From here you can choose to have Windows automatically install updates when you are not using your computer, as well as make sure your updates are coming directly from Microsoft and not third-party networks or services.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715436" cy="6500858"/>
          </a:xfrm>
        </p:spPr>
        <p:txBody>
          <a:bodyPr>
            <a:normAutofit fontScale="85000" lnSpcReduction="10000"/>
          </a:bodyPr>
          <a:lstStyle/>
          <a:p>
            <a:r>
              <a:rPr lang="en-US" b="1" dirty="0"/>
              <a:t>3. Wi-Fi settings</a:t>
            </a:r>
          </a:p>
          <a:p>
            <a:pPr>
              <a:buNone/>
            </a:pPr>
            <a:r>
              <a:rPr lang="en-US" dirty="0"/>
              <a:t>Securing your Wi-Fi settings is one of the best ways to protect yourself from </a:t>
            </a:r>
            <a:r>
              <a:rPr lang="en-US" dirty="0" err="1"/>
              <a:t>cyberattacks</a:t>
            </a:r>
            <a:r>
              <a:rPr lang="en-US" dirty="0"/>
              <a:t>. </a:t>
            </a:r>
            <a:endParaRPr lang="en-US" dirty="0" smtClean="0"/>
          </a:p>
          <a:p>
            <a:pPr>
              <a:buNone/>
            </a:pPr>
            <a:r>
              <a:rPr lang="en-US" dirty="0" smtClean="0"/>
              <a:t>Windows </a:t>
            </a:r>
            <a:r>
              <a:rPr lang="en-US" dirty="0"/>
              <a:t>10 makes finding and connecting to hotspots easier, but doing so comes with significant security risks. </a:t>
            </a:r>
            <a:endParaRPr lang="en-US" dirty="0" smtClean="0"/>
          </a:p>
          <a:p>
            <a:pPr>
              <a:buNone/>
            </a:pPr>
            <a:r>
              <a:rPr lang="en-US" dirty="0" smtClean="0"/>
              <a:t>Hackers </a:t>
            </a:r>
            <a:r>
              <a:rPr lang="en-US" dirty="0"/>
              <a:t>can easily access your private data over public networks, so your best bet is to turn off connections to open hotspots. </a:t>
            </a:r>
            <a:endParaRPr lang="en-US" dirty="0" smtClean="0"/>
          </a:p>
          <a:p>
            <a:pPr>
              <a:buNone/>
            </a:pPr>
            <a:r>
              <a:rPr lang="en-US" dirty="0" smtClean="0"/>
              <a:t>You </a:t>
            </a:r>
            <a:r>
              <a:rPr lang="en-US" dirty="0"/>
              <a:t>can do this by going to </a:t>
            </a:r>
            <a:r>
              <a:rPr lang="en-US" b="1" dirty="0"/>
              <a:t>Settings, clicking on Network &amp; Internet, and then choosing Manage Wi-Fi Settings.</a:t>
            </a:r>
          </a:p>
          <a:p>
            <a:pPr>
              <a:buNone/>
            </a:pPr>
            <a:r>
              <a:rPr lang="en-US" dirty="0"/>
              <a:t>Windows 10 also lets you share your Wi-Fi connections with friends using certain apps, such as </a:t>
            </a:r>
            <a:r>
              <a:rPr lang="en-US" dirty="0" err="1"/>
              <a:t>Facebook</a:t>
            </a:r>
            <a:r>
              <a:rPr lang="en-US" dirty="0"/>
              <a:t> and </a:t>
            </a:r>
            <a:r>
              <a:rPr lang="en-US" u="sng" dirty="0"/>
              <a:t>Outlook</a:t>
            </a:r>
            <a:r>
              <a:rPr lang="en-US" dirty="0"/>
              <a:t>. </a:t>
            </a:r>
            <a:endParaRPr lang="en-US" dirty="0" smtClean="0"/>
          </a:p>
          <a:p>
            <a:pPr>
              <a:buNone/>
            </a:pPr>
            <a:r>
              <a:rPr lang="en-US" dirty="0" smtClean="0"/>
              <a:t>It </a:t>
            </a:r>
            <a:r>
              <a:rPr lang="en-US" dirty="0"/>
              <a:t>is generally a security risk if it is always turned on. You can disable Wi-Fi sharing in the Network &amp; Internet settings page</a:t>
            </a:r>
            <a:r>
              <a:rPr lang="en-US" dirty="0" smtClean="0"/>
              <a:t>.</a:t>
            </a:r>
          </a:p>
          <a:p>
            <a:pPr>
              <a:buNone/>
            </a:pPr>
            <a:endParaRPr lang="en-US"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715436" cy="6500858"/>
          </a:xfrm>
        </p:spPr>
        <p:txBody>
          <a:bodyPr>
            <a:normAutofit fontScale="92500" lnSpcReduction="20000"/>
          </a:bodyPr>
          <a:lstStyle/>
          <a:p>
            <a:r>
              <a:rPr lang="en-US" b="1" dirty="0" smtClean="0"/>
              <a:t>4. Backups</a:t>
            </a:r>
            <a:r>
              <a:rPr lang="en-US" dirty="0" smtClean="0"/>
              <a:t> </a:t>
            </a:r>
            <a:endParaRPr lang="en-US" b="1" dirty="0" smtClean="0"/>
          </a:p>
          <a:p>
            <a:pPr>
              <a:buNone/>
            </a:pPr>
            <a:r>
              <a:rPr lang="en-US" dirty="0" smtClean="0"/>
              <a:t>Windows 10 can automatically create backups to restore your system in the event of a crash or </a:t>
            </a:r>
            <a:r>
              <a:rPr lang="en-US" dirty="0" err="1" smtClean="0"/>
              <a:t>cyberattack</a:t>
            </a:r>
            <a:r>
              <a:rPr lang="en-US" dirty="0" smtClean="0"/>
              <a:t>. </a:t>
            </a:r>
          </a:p>
          <a:p>
            <a:pPr>
              <a:buNone/>
            </a:pPr>
            <a:r>
              <a:rPr lang="en-US" dirty="0" smtClean="0"/>
              <a:t>However, these backups are not secure and can be accessed by anyone who hacks into your computer.</a:t>
            </a:r>
          </a:p>
          <a:p>
            <a:pPr>
              <a:buNone/>
            </a:pPr>
            <a:r>
              <a:rPr lang="en-US" dirty="0" smtClean="0"/>
              <a:t> As an alternative, you can create your own full-system image on external storage, such as a USB, DVD or external drive.</a:t>
            </a:r>
          </a:p>
          <a:p>
            <a:r>
              <a:rPr lang="en-US" dirty="0"/>
              <a:t>Here's how:</a:t>
            </a:r>
          </a:p>
          <a:p>
            <a:pPr lvl="0"/>
            <a:r>
              <a:rPr lang="en-US" dirty="0"/>
              <a:t>Open Control Panel.</a:t>
            </a:r>
          </a:p>
          <a:p>
            <a:pPr lvl="0"/>
            <a:r>
              <a:rPr lang="en-US" dirty="0"/>
              <a:t>Go to File History.</a:t>
            </a:r>
          </a:p>
          <a:p>
            <a:pPr lvl="0"/>
            <a:r>
              <a:rPr lang="en-US" dirty="0"/>
              <a:t>Click on System Image Backup.</a:t>
            </a:r>
          </a:p>
          <a:p>
            <a:pPr lvl="0"/>
            <a:r>
              <a:rPr lang="en-US" dirty="0"/>
              <a:t>Choose where to save your backup.</a:t>
            </a:r>
          </a:p>
          <a:p>
            <a:pPr lvl="0"/>
            <a:r>
              <a:rPr lang="en-US" dirty="0"/>
              <a:t>Click on Start Backup.</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43998" cy="6429420"/>
          </a:xfrm>
        </p:spPr>
        <p:txBody>
          <a:bodyPr>
            <a:normAutofit fontScale="92500" lnSpcReduction="10000"/>
          </a:bodyPr>
          <a:lstStyle/>
          <a:p>
            <a:pPr>
              <a:buNone/>
            </a:pPr>
            <a:r>
              <a:rPr lang="en-US" b="1" dirty="0"/>
              <a:t>Identify Accessibility Settings</a:t>
            </a:r>
            <a:endParaRPr lang="en-US" dirty="0"/>
          </a:p>
          <a:p>
            <a:r>
              <a:rPr lang="en-US" dirty="0"/>
              <a:t>Accessibility options are built into Windows to help users who may have trouble using their computers normally get a little more functionality out of their favorite OS. </a:t>
            </a:r>
          </a:p>
          <a:p>
            <a:r>
              <a:rPr lang="en-US" dirty="0"/>
              <a:t>Even so, here’s how to manage all the accessibility options available in the latest update of Windows 10.</a:t>
            </a:r>
          </a:p>
          <a:p>
            <a:pPr>
              <a:buNone/>
            </a:pPr>
            <a:r>
              <a:rPr lang="en-US" b="1" dirty="0"/>
              <a:t>Narrator</a:t>
            </a:r>
          </a:p>
          <a:p>
            <a:r>
              <a:rPr lang="en-US" dirty="0"/>
              <a:t>For the blind or those with acute sight limitations, Narrator is a vital tool which will read off the contents of any page, window, or application your click into piece by piece, while also reciting the specific portions of those selections out loud.</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ecnpNY - Imgur"/>
          <p:cNvPicPr/>
          <p:nvPr/>
        </p:nvPicPr>
        <p:blipFill>
          <a:blip r:embed="rId2"/>
          <a:srcRect/>
          <a:stretch>
            <a:fillRect/>
          </a:stretch>
        </p:blipFill>
        <p:spPr bwMode="auto">
          <a:xfrm>
            <a:off x="857224" y="500042"/>
            <a:ext cx="7358113" cy="592935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72518" cy="6286544"/>
          </a:xfrm>
        </p:spPr>
        <p:txBody>
          <a:bodyPr/>
          <a:lstStyle/>
          <a:p>
            <a:pPr>
              <a:buNone/>
            </a:pPr>
            <a:r>
              <a:rPr lang="en-US" b="1" dirty="0"/>
              <a:t>Magnifier</a:t>
            </a:r>
          </a:p>
          <a:p>
            <a:r>
              <a:rPr lang="en-US" sz="2400" dirty="0"/>
              <a:t>Magnifier is yet another of the Windows Ease of Access features designed to assist anyone who either has trouble reading their screen, or even just creative professionals wants a tool that will allow them to get a close up view of detail work in 3D modeling, Photoshop, or game design</a:t>
            </a:r>
            <a:r>
              <a:rPr lang="en-US" sz="2400" dirty="0" smtClean="0"/>
              <a:t>.</a:t>
            </a:r>
          </a:p>
          <a:p>
            <a:pPr>
              <a:buNone/>
            </a:pPr>
            <a:endParaRPr lang="en-US" sz="2400" dirty="0"/>
          </a:p>
          <a:p>
            <a:pPr>
              <a:buNone/>
            </a:pPr>
            <a:endParaRPr lang="en-US" dirty="0"/>
          </a:p>
        </p:txBody>
      </p:sp>
      <p:pic>
        <p:nvPicPr>
          <p:cNvPr id="4" name="Picture 3" descr="l3voQjK - Imgur"/>
          <p:cNvPicPr/>
          <p:nvPr/>
        </p:nvPicPr>
        <p:blipFill>
          <a:blip r:embed="rId2"/>
          <a:srcRect/>
          <a:stretch>
            <a:fillRect/>
          </a:stretch>
        </p:blipFill>
        <p:spPr bwMode="auto">
          <a:xfrm>
            <a:off x="1142976" y="3357562"/>
            <a:ext cx="6357982" cy="31432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929718" cy="6858000"/>
          </a:xfrm>
        </p:spPr>
        <p:txBody>
          <a:bodyPr>
            <a:normAutofit fontScale="85000" lnSpcReduction="20000"/>
          </a:bodyPr>
          <a:lstStyle/>
          <a:p>
            <a:pPr>
              <a:buNone/>
            </a:pPr>
            <a:r>
              <a:rPr lang="en-US" b="1" dirty="0"/>
              <a:t>Windows OS Process </a:t>
            </a:r>
            <a:r>
              <a:rPr lang="en-US" b="1" dirty="0" smtClean="0"/>
              <a:t>Management</a:t>
            </a:r>
            <a:endParaRPr lang="en-US" dirty="0"/>
          </a:p>
          <a:p>
            <a:pPr>
              <a:buNone/>
            </a:pPr>
            <a:r>
              <a:rPr lang="en-US" dirty="0" smtClean="0"/>
              <a:t>	Effective </a:t>
            </a:r>
            <a:r>
              <a:rPr lang="en-US" dirty="0"/>
              <a:t>Process Management is a vital component of any modern operating system (OS). Applications contain one or more processes, which are used to provide the OS with the resources it needs to execute a program. </a:t>
            </a:r>
            <a:endParaRPr lang="en-US" dirty="0" smtClean="0"/>
          </a:p>
          <a:p>
            <a:endParaRPr lang="en-US" dirty="0"/>
          </a:p>
          <a:p>
            <a:pPr>
              <a:buNone/>
            </a:pPr>
            <a:r>
              <a:rPr lang="en-US" dirty="0"/>
              <a:t>Key items associated with application execution in the Windows </a:t>
            </a:r>
            <a:r>
              <a:rPr lang="en-US" dirty="0" smtClean="0"/>
              <a:t>OS include</a:t>
            </a:r>
            <a:r>
              <a:rPr lang="en-US" dirty="0"/>
              <a:t>:</a:t>
            </a:r>
          </a:p>
          <a:p>
            <a:r>
              <a:rPr lang="en-US" dirty="0"/>
              <a:t>processes, threads, job objects, and thread pools. </a:t>
            </a:r>
            <a:endParaRPr lang="en-US" dirty="0" smtClean="0"/>
          </a:p>
          <a:p>
            <a:endParaRPr lang="en-US" dirty="0"/>
          </a:p>
          <a:p>
            <a:pPr>
              <a:buNone/>
            </a:pPr>
            <a:r>
              <a:rPr lang="en-US" b="1" dirty="0"/>
              <a:t>Process:</a:t>
            </a:r>
            <a:r>
              <a:rPr lang="en-US" dirty="0"/>
              <a:t> A process manages the resources required to execute a program.</a:t>
            </a:r>
          </a:p>
          <a:p>
            <a:r>
              <a:rPr lang="en-US" dirty="0"/>
              <a:t>Microsoft's Windows OS manages processes using executable units called </a:t>
            </a:r>
            <a:r>
              <a:rPr lang="en-US" b="1" dirty="0"/>
              <a:t>threads. </a:t>
            </a:r>
            <a:endParaRPr lang="en-US" b="1" dirty="0" smtClean="0"/>
          </a:p>
          <a:p>
            <a:r>
              <a:rPr lang="en-US" dirty="0" smtClean="0"/>
              <a:t>Each </a:t>
            </a:r>
            <a:r>
              <a:rPr lang="en-US" dirty="0"/>
              <a:t>process is protected from other processes, and contains its own virtual address space, which it shares with all of the threads within the process. </a:t>
            </a:r>
            <a:endParaRPr lang="en-US" dirty="0" smtClean="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643998" cy="6357982"/>
          </a:xfrm>
        </p:spPr>
        <p:txBody>
          <a:bodyPr>
            <a:normAutofit fontScale="85000" lnSpcReduction="20000"/>
          </a:bodyPr>
          <a:lstStyle/>
          <a:p>
            <a:pPr>
              <a:buNone/>
            </a:pPr>
            <a:r>
              <a:rPr lang="en-US" b="1" dirty="0"/>
              <a:t>High Contrast</a:t>
            </a:r>
          </a:p>
          <a:p>
            <a:r>
              <a:rPr lang="en-US" dirty="0"/>
              <a:t>Sticking with the concept of “making things easier”, Microsoft has opted to group all its visual accessibility features into the top three choices in the Ease of Access panel.</a:t>
            </a:r>
          </a:p>
          <a:p>
            <a:pPr>
              <a:buNone/>
            </a:pPr>
            <a:r>
              <a:rPr lang="en-US" b="1" dirty="0"/>
              <a:t>Keyboard</a:t>
            </a:r>
          </a:p>
          <a:p>
            <a:r>
              <a:rPr lang="en-US" dirty="0"/>
              <a:t>The keyboard options in Ease of Access has always been one of Windows shining points, offering up a wide range of customization that will help anyone with disabilities or special needs have exactly the PC experience they want every time they boot up and log in</a:t>
            </a:r>
            <a:r>
              <a:rPr lang="en-US" dirty="0" smtClean="0"/>
              <a:t>.</a:t>
            </a:r>
          </a:p>
          <a:p>
            <a:pPr>
              <a:buNone/>
            </a:pPr>
            <a:r>
              <a:rPr lang="en-US" b="1" dirty="0"/>
              <a:t>Mouse</a:t>
            </a:r>
          </a:p>
          <a:p>
            <a:r>
              <a:rPr lang="en-US" dirty="0"/>
              <a:t>Options to change the mouse around are pretty slim, but if you have problems seeing the cursor and need to enlarge it for enhanced </a:t>
            </a:r>
            <a:r>
              <a:rPr lang="en-US" dirty="0" err="1"/>
              <a:t>viewability</a:t>
            </a:r>
            <a:r>
              <a:rPr lang="en-US" dirty="0"/>
              <a:t>, this is the place to do it.</a:t>
            </a:r>
          </a:p>
          <a:p>
            <a:endParaRPr lang="en-US" dirty="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472518" cy="6429420"/>
          </a:xfrm>
        </p:spPr>
        <p:txBody>
          <a:bodyPr/>
          <a:lstStyle/>
          <a:p>
            <a:pPr>
              <a:buNone/>
            </a:pPr>
            <a:r>
              <a:rPr lang="en-US" b="1" dirty="0"/>
              <a:t>Other Options</a:t>
            </a:r>
          </a:p>
          <a:p>
            <a:r>
              <a:rPr lang="en-US" dirty="0"/>
              <a:t>Last but not least, Ease of Access has a few odds and ends that can hone down the Windows 10 experience to fit your browsing style as best as possible. Here you can change things like whether or not Windows uses animations throughout the experience, whether the desktop displays a background, or how long a notification will pop up from the toolbar before flashing away.</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92500" lnSpcReduction="20000"/>
          </a:bodyPr>
          <a:lstStyle/>
          <a:p>
            <a:pPr>
              <a:buNone/>
            </a:pPr>
            <a:r>
              <a:rPr lang="en-US" b="1" dirty="0" smtClean="0"/>
              <a:t>Threads</a:t>
            </a:r>
            <a:r>
              <a:rPr lang="en-US" dirty="0" smtClean="0"/>
              <a:t>: Within each process, there is one or more threads.</a:t>
            </a:r>
          </a:p>
          <a:p>
            <a:r>
              <a:rPr lang="en-US" dirty="0" smtClean="0"/>
              <a:t> The thread can be scheduled for execution, and manages the communication between different objects. </a:t>
            </a:r>
          </a:p>
          <a:p>
            <a:r>
              <a:rPr lang="en-US" dirty="0" smtClean="0"/>
              <a:t>Threads also have the ability to create new threads within each of its threads, as well as create new processes.</a:t>
            </a:r>
          </a:p>
          <a:p>
            <a:pPr>
              <a:buNone/>
            </a:pPr>
            <a:r>
              <a:rPr lang="en-US" dirty="0" smtClean="0"/>
              <a:t>	</a:t>
            </a:r>
          </a:p>
          <a:p>
            <a:pPr>
              <a:buNone/>
            </a:pPr>
            <a:r>
              <a:rPr lang="en-US" dirty="0" smtClean="0"/>
              <a:t>	By </a:t>
            </a:r>
            <a:r>
              <a:rPr lang="en-US" dirty="0"/>
              <a:t>creating and managing processes, applications can have multiple, concurrent tasks processing files, performing computations, or communicating with other networked systems</a:t>
            </a:r>
            <a:r>
              <a:rPr lang="en-US" dirty="0" smtClean="0"/>
              <a:t>.</a:t>
            </a:r>
          </a:p>
          <a:p>
            <a:pPr>
              <a:buNone/>
            </a:pPr>
            <a:r>
              <a:rPr lang="en-US" dirty="0"/>
              <a:t>	</a:t>
            </a:r>
            <a:r>
              <a:rPr lang="en-US" dirty="0" smtClean="0"/>
              <a:t> </a:t>
            </a:r>
            <a:r>
              <a:rPr lang="en-US" dirty="0"/>
              <a:t>It is even possible to improve application performance by exploiting multiple CPU processors</a:t>
            </a:r>
            <a:r>
              <a:rPr lang="en-US" dirty="0" smtClean="0"/>
              <a:t>.</a:t>
            </a:r>
          </a:p>
          <a:p>
            <a:pPr>
              <a:buNone/>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929718" cy="6643710"/>
          </a:xfrm>
        </p:spPr>
        <p:txBody>
          <a:bodyPr>
            <a:normAutofit fontScale="92500" lnSpcReduction="20000"/>
          </a:bodyPr>
          <a:lstStyle/>
          <a:p>
            <a:pPr>
              <a:buNone/>
            </a:pPr>
            <a:r>
              <a:rPr lang="en-US" b="1" dirty="0" smtClean="0"/>
              <a:t>	Each </a:t>
            </a:r>
            <a:r>
              <a:rPr lang="en-US" b="1" dirty="0"/>
              <a:t>Windows process includes resources such as the following components:</a:t>
            </a:r>
            <a:endParaRPr lang="en-US" dirty="0"/>
          </a:p>
          <a:p>
            <a:pPr lvl="0"/>
            <a:r>
              <a:rPr lang="en-US" dirty="0"/>
              <a:t>One or more threads.</a:t>
            </a:r>
          </a:p>
          <a:p>
            <a:pPr lvl="0"/>
            <a:r>
              <a:rPr lang="en-US" dirty="0"/>
              <a:t>A virtual address space that is distinct from other processes’ address spaces. Note that shared memory-mapped files share physical memory, but the sharing processes will probably use different -virtual addresses to access the mapped file.</a:t>
            </a:r>
          </a:p>
          <a:p>
            <a:pPr lvl="0"/>
            <a:r>
              <a:rPr lang="en-US" dirty="0"/>
              <a:t>One or more code segments, including code in DLLs.</a:t>
            </a:r>
          </a:p>
          <a:p>
            <a:pPr lvl="0"/>
            <a:r>
              <a:rPr lang="en-US" dirty="0"/>
              <a:t>One or more data segments containing global variables.</a:t>
            </a:r>
          </a:p>
          <a:p>
            <a:pPr lvl="0"/>
            <a:r>
              <a:rPr lang="en-US" dirty="0"/>
              <a:t>Environment strings with environment variable information, such as the -current search path.</a:t>
            </a:r>
          </a:p>
          <a:p>
            <a:pPr lvl="0"/>
            <a:r>
              <a:rPr lang="en-US" dirty="0"/>
              <a:t>The process heap.</a:t>
            </a:r>
          </a:p>
          <a:p>
            <a:pPr lvl="0"/>
            <a:r>
              <a:rPr lang="en-US" dirty="0"/>
              <a:t>Resources such as open handles and other heaps.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92500" lnSpcReduction="10000"/>
          </a:bodyPr>
          <a:lstStyle/>
          <a:p>
            <a:pPr>
              <a:buNone/>
            </a:pPr>
            <a:r>
              <a:rPr lang="en-US" dirty="0" smtClean="0"/>
              <a:t>	Each </a:t>
            </a:r>
            <a:r>
              <a:rPr lang="en-US" dirty="0"/>
              <a:t>thread in a process shares code, global variables, environment strings, and resources. Each thread is independently scheduled, and a thread has the following elements:</a:t>
            </a:r>
          </a:p>
          <a:p>
            <a:pPr lvl="0"/>
            <a:r>
              <a:rPr lang="en-US" dirty="0"/>
              <a:t>A stack for procedure calls, interrupts, exception handlers, and automatic storage.</a:t>
            </a:r>
          </a:p>
          <a:p>
            <a:pPr lvl="0"/>
            <a:r>
              <a:rPr lang="en-US" dirty="0"/>
              <a:t>Thread Local Storage (TLS)-An </a:t>
            </a:r>
            <a:r>
              <a:rPr lang="en-US" dirty="0" err="1"/>
              <a:t>arraylike</a:t>
            </a:r>
            <a:r>
              <a:rPr lang="en-US" dirty="0"/>
              <a:t> collection of pointers giving each thread the ability to allocate storage to create its own unique data environment.</a:t>
            </a:r>
          </a:p>
          <a:p>
            <a:pPr lvl="0"/>
            <a:r>
              <a:rPr lang="en-US" dirty="0"/>
              <a:t>An argument on the stack, from the creating thread, which is usually unique for each thread.</a:t>
            </a:r>
          </a:p>
          <a:p>
            <a:pPr lvl="0"/>
            <a:r>
              <a:rPr lang="en-US" dirty="0"/>
              <a:t>A context structure, maintained by the kernel, with machine register values.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0"/>
            <a:ext cx="8786874" cy="6643710"/>
          </a:xfrm>
        </p:spPr>
        <p:txBody>
          <a:bodyPr/>
          <a:lstStyle/>
          <a:p>
            <a:pPr>
              <a:buNone/>
            </a:pPr>
            <a:r>
              <a:rPr lang="en-US" sz="2400" dirty="0" smtClean="0"/>
              <a:t>	Figure shows </a:t>
            </a:r>
            <a:r>
              <a:rPr lang="en-US" sz="2400" dirty="0"/>
              <a:t>a process with several threads. </a:t>
            </a:r>
            <a:endParaRPr lang="en-US" sz="2400" dirty="0" smtClean="0"/>
          </a:p>
          <a:p>
            <a:pPr>
              <a:buNone/>
            </a:pPr>
            <a:r>
              <a:rPr lang="en-US" sz="2400" dirty="0" smtClean="0"/>
              <a:t>This </a:t>
            </a:r>
            <a:r>
              <a:rPr lang="en-US" sz="2400" dirty="0"/>
              <a:t>figure is schematic and does not indicate actual memory </a:t>
            </a:r>
            <a:r>
              <a:rPr lang="en-US" sz="2400" dirty="0" smtClean="0"/>
              <a:t>addresses</a:t>
            </a:r>
            <a:r>
              <a:rPr lang="en-US" sz="2400" dirty="0"/>
              <a:t>.</a:t>
            </a:r>
            <a:endParaRPr lang="en-US" dirty="0" smtClean="0"/>
          </a:p>
          <a:p>
            <a:pPr>
              <a:buNone/>
            </a:pPr>
            <a:endParaRPr lang="en-US" dirty="0"/>
          </a:p>
          <a:p>
            <a:pPr>
              <a:buNone/>
            </a:pPr>
            <a:endParaRPr lang="en-US" dirty="0"/>
          </a:p>
        </p:txBody>
      </p:sp>
      <p:pic>
        <p:nvPicPr>
          <p:cNvPr id="4" name="Picture 3" descr="https://www.codemag.com/Article/Image/100113/fig6_1.jpg"/>
          <p:cNvPicPr/>
          <p:nvPr/>
        </p:nvPicPr>
        <p:blipFill>
          <a:blip r:embed="rId2"/>
          <a:srcRect/>
          <a:stretch>
            <a:fillRect/>
          </a:stretch>
        </p:blipFill>
        <p:spPr bwMode="auto">
          <a:xfrm>
            <a:off x="714348" y="1357298"/>
            <a:ext cx="7786742" cy="550070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500858"/>
          </a:xfrm>
        </p:spPr>
        <p:txBody>
          <a:bodyPr>
            <a:normAutofit fontScale="77500" lnSpcReduction="20000"/>
          </a:bodyPr>
          <a:lstStyle/>
          <a:p>
            <a:pPr>
              <a:buNone/>
            </a:pPr>
            <a:r>
              <a:rPr lang="en-US" b="1" dirty="0"/>
              <a:t>Control </a:t>
            </a:r>
            <a:r>
              <a:rPr lang="en-US" b="1" dirty="0" smtClean="0"/>
              <a:t>Panel</a:t>
            </a:r>
          </a:p>
          <a:p>
            <a:pPr>
              <a:buNone/>
            </a:pPr>
            <a:endParaRPr lang="en-US" dirty="0"/>
          </a:p>
          <a:p>
            <a:r>
              <a:rPr lang="en-US" dirty="0"/>
              <a:t>The Control Panel is a feature of the Windows operating system that allows the user to modify system settings and controls</a:t>
            </a:r>
            <a:r>
              <a:rPr lang="en-US" dirty="0" smtClean="0"/>
              <a:t>.</a:t>
            </a:r>
          </a:p>
          <a:p>
            <a:r>
              <a:rPr lang="en-US" dirty="0" smtClean="0"/>
              <a:t> </a:t>
            </a:r>
            <a:r>
              <a:rPr lang="en-US" dirty="0"/>
              <a:t>It includes several small applications, or control panels, that can be used to view and change hardware or software settings. </a:t>
            </a:r>
            <a:endParaRPr lang="en-US" dirty="0" smtClean="0"/>
          </a:p>
          <a:p>
            <a:r>
              <a:rPr lang="en-US" dirty="0" smtClean="0"/>
              <a:t>Some </a:t>
            </a:r>
            <a:r>
              <a:rPr lang="en-US" dirty="0"/>
              <a:t>examples of hardware control panels are Display, Keyboard, and Mouse settings. </a:t>
            </a:r>
            <a:endParaRPr lang="en-US" dirty="0" smtClean="0"/>
          </a:p>
          <a:p>
            <a:r>
              <a:rPr lang="en-US" dirty="0" smtClean="0"/>
              <a:t>Software </a:t>
            </a:r>
            <a:r>
              <a:rPr lang="en-US" dirty="0"/>
              <a:t>control panels include Date and Time, Power Options, Fonts, and Administrative Tools.</a:t>
            </a:r>
          </a:p>
          <a:p>
            <a:r>
              <a:rPr lang="en-US" dirty="0"/>
              <a:t>Many control panels are included as part of the Windows operating system, but others can be installed by third-party applications or utilities. </a:t>
            </a:r>
            <a:endParaRPr lang="en-US" dirty="0" smtClean="0"/>
          </a:p>
          <a:p>
            <a:r>
              <a:rPr lang="en-US" dirty="0" smtClean="0"/>
              <a:t>For </a:t>
            </a:r>
            <a:r>
              <a:rPr lang="en-US" dirty="0"/>
              <a:t>example, if you add a new mouse to your computer, it may come with a CD for installing a control panel specific for that mouse. </a:t>
            </a:r>
          </a:p>
          <a:p>
            <a:r>
              <a:rPr lang="en-US" dirty="0"/>
              <a:t>The Windows Control Panel can be accessed by clicking the Start menu and selecting Control Panel.</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ndows 10 Control Panel"/>
          <p:cNvPicPr/>
          <p:nvPr/>
        </p:nvPicPr>
        <p:blipFill>
          <a:blip r:embed="rId2"/>
          <a:srcRect/>
          <a:stretch>
            <a:fillRect/>
          </a:stretch>
        </p:blipFill>
        <p:spPr bwMode="auto">
          <a:xfrm>
            <a:off x="1214414" y="714356"/>
            <a:ext cx="6786610" cy="54292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icrosoft Windows 7 Control Panel"/>
          <p:cNvPicPr/>
          <p:nvPr/>
        </p:nvPicPr>
        <p:blipFill>
          <a:blip r:embed="rId2"/>
          <a:srcRect/>
          <a:stretch>
            <a:fillRect/>
          </a:stretch>
        </p:blipFill>
        <p:spPr bwMode="auto">
          <a:xfrm>
            <a:off x="1000100" y="1214398"/>
            <a:ext cx="7429552" cy="5643602"/>
          </a:xfrm>
          <a:prstGeom prst="rect">
            <a:avLst/>
          </a:prstGeom>
          <a:noFill/>
          <a:ln w="9525">
            <a:noFill/>
            <a:miter lim="800000"/>
            <a:headEnd/>
            <a:tailEnd/>
          </a:ln>
        </p:spPr>
      </p:pic>
      <p:sp>
        <p:nvSpPr>
          <p:cNvPr id="5" name="TextBox 4"/>
          <p:cNvSpPr txBox="1"/>
          <p:nvPr/>
        </p:nvSpPr>
        <p:spPr>
          <a:xfrm>
            <a:off x="2071670" y="428604"/>
            <a:ext cx="4143404" cy="461665"/>
          </a:xfrm>
          <a:prstGeom prst="rect">
            <a:avLst/>
          </a:prstGeom>
          <a:noFill/>
        </p:spPr>
        <p:txBody>
          <a:bodyPr wrap="square" rtlCol="0">
            <a:spAutoFit/>
          </a:bodyPr>
          <a:lstStyle/>
          <a:p>
            <a:r>
              <a:rPr lang="en-US" sz="2400" b="1" dirty="0" smtClean="0"/>
              <a:t>Windows 7 Control panel</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729</Words>
  <Application>Microsoft Office PowerPoint</Application>
  <PresentationFormat>On-screen Show (4:3)</PresentationFormat>
  <Paragraphs>111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Chapter 5</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PROJECT30</dc:creator>
  <cp:lastModifiedBy>PROJECT30</cp:lastModifiedBy>
  <cp:revision>17</cp:revision>
  <dcterms:created xsi:type="dcterms:W3CDTF">2021-03-25T05:25:51Z</dcterms:created>
  <dcterms:modified xsi:type="dcterms:W3CDTF">2021-03-25T05:53:48Z</dcterms:modified>
</cp:coreProperties>
</file>