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533400"/>
            <a:ext cx="7772400" cy="1470025"/>
          </a:xfrm>
        </p:spPr>
        <p:txBody>
          <a:bodyPr/>
          <a:lstStyle/>
          <a:p>
            <a:r>
              <a:rPr lang="en-US" dirty="0" smtClean="0"/>
              <a:t>Chapter </a:t>
            </a:r>
            <a:r>
              <a:rPr lang="en-US" dirty="0" smtClean="0"/>
              <a:t>4</a:t>
            </a:r>
            <a:endParaRPr lang="en-US" dirty="0"/>
          </a:p>
        </p:txBody>
      </p:sp>
      <p:sp>
        <p:nvSpPr>
          <p:cNvPr id="3" name="Subtitle 2"/>
          <p:cNvSpPr>
            <a:spLocks noGrp="1"/>
          </p:cNvSpPr>
          <p:nvPr>
            <p:ph type="subTitle" idx="1"/>
          </p:nvPr>
        </p:nvSpPr>
        <p:spPr>
          <a:xfrm>
            <a:off x="1295400" y="2667000"/>
            <a:ext cx="6400800" cy="1752600"/>
          </a:xfrm>
        </p:spPr>
        <p:txBody>
          <a:bodyPr>
            <a:normAutofit/>
          </a:bodyPr>
          <a:lstStyle/>
          <a:p>
            <a:r>
              <a:rPr lang="en-US" sz="4000" dirty="0" smtClean="0">
                <a:solidFill>
                  <a:schemeClr val="tx1"/>
                </a:solidFill>
                <a:latin typeface="Arial Black" pitchFamily="34" charset="0"/>
              </a:rPr>
              <a:t>Real Time Operating System-RTOS</a:t>
            </a:r>
            <a:endParaRPr lang="en-US" sz="4000" dirty="0">
              <a:solidFill>
                <a:schemeClr val="tx1"/>
              </a:solidFill>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629400"/>
          </a:xfrm>
        </p:spPr>
        <p:txBody>
          <a:bodyPr>
            <a:normAutofit fontScale="62500" lnSpcReduction="20000"/>
          </a:bodyPr>
          <a:lstStyle/>
          <a:p>
            <a:pPr fontAlgn="base">
              <a:buNone/>
            </a:pPr>
            <a:r>
              <a:rPr lang="en-US" sz="4500" b="1" dirty="0" smtClean="0"/>
              <a:t>Advantages of RTOS</a:t>
            </a:r>
          </a:p>
          <a:p>
            <a:pPr fontAlgn="base">
              <a:buNone/>
            </a:pPr>
            <a:r>
              <a:rPr lang="en-US" dirty="0" smtClean="0"/>
              <a:t/>
            </a:r>
            <a:br>
              <a:rPr lang="en-US" dirty="0" smtClean="0"/>
            </a:br>
            <a:r>
              <a:rPr lang="en-US" sz="3500" dirty="0" smtClean="0"/>
              <a:t>The advantages of real time operating systems are as follows-</a:t>
            </a:r>
          </a:p>
          <a:p>
            <a:pPr lvl="0" fontAlgn="base"/>
            <a:r>
              <a:rPr lang="en-US" sz="3500" b="1" dirty="0" smtClean="0"/>
              <a:t>Maximum consumption –</a:t>
            </a:r>
            <a:r>
              <a:rPr lang="en-US" sz="3500" dirty="0" smtClean="0"/>
              <a:t/>
            </a:r>
            <a:br>
              <a:rPr lang="en-US" sz="3500" dirty="0" smtClean="0"/>
            </a:br>
            <a:r>
              <a:rPr lang="en-US" sz="3500" dirty="0" smtClean="0"/>
              <a:t>Maximum utilization of devices and system. Thus more output from all the resources.</a:t>
            </a:r>
          </a:p>
          <a:p>
            <a:pPr lvl="0" fontAlgn="base"/>
            <a:r>
              <a:rPr lang="en-US" sz="3500" b="1" dirty="0" smtClean="0"/>
              <a:t>Task Shifting –</a:t>
            </a:r>
            <a:r>
              <a:rPr lang="en-US" sz="3500" dirty="0" smtClean="0"/>
              <a:t/>
            </a:r>
            <a:br>
              <a:rPr lang="en-US" sz="3500" dirty="0" smtClean="0"/>
            </a:br>
            <a:r>
              <a:rPr lang="en-US" sz="3500" dirty="0" smtClean="0"/>
              <a:t>Time assigned for shifting tasks in these systems are very less. For example in older systems it takes about 10 micro seconds. In shifting one task to another and in latest systems it takes 3 micro seconds.</a:t>
            </a:r>
          </a:p>
          <a:p>
            <a:pPr lvl="0" fontAlgn="base"/>
            <a:r>
              <a:rPr lang="en-US" sz="3500" b="1" dirty="0" smtClean="0"/>
              <a:t>Focus On Application –</a:t>
            </a:r>
            <a:r>
              <a:rPr lang="en-US" sz="3500" dirty="0" smtClean="0"/>
              <a:t/>
            </a:r>
            <a:br>
              <a:rPr lang="en-US" sz="3500" dirty="0" smtClean="0"/>
            </a:br>
            <a:r>
              <a:rPr lang="en-US" sz="3500" dirty="0" smtClean="0"/>
              <a:t>Focus on running applications and less importance to applications which are in queue.</a:t>
            </a:r>
          </a:p>
          <a:p>
            <a:pPr lvl="0" fontAlgn="base"/>
            <a:r>
              <a:rPr lang="en-US" sz="3500" b="1" dirty="0" smtClean="0"/>
              <a:t>Real Time Operating System In Embedded System –</a:t>
            </a:r>
            <a:r>
              <a:rPr lang="en-US" sz="3500" dirty="0" smtClean="0"/>
              <a:t/>
            </a:r>
            <a:br>
              <a:rPr lang="en-US" sz="3500" dirty="0" smtClean="0"/>
            </a:br>
            <a:r>
              <a:rPr lang="en-US" sz="3500" dirty="0" smtClean="0"/>
              <a:t>Since size of programs are small, RTOS can also be embedded systems like in transport and others.</a:t>
            </a:r>
          </a:p>
          <a:p>
            <a:pPr lvl="0" fontAlgn="base"/>
            <a:r>
              <a:rPr lang="en-US" sz="3500" b="1" dirty="0" smtClean="0"/>
              <a:t>Error Free –</a:t>
            </a:r>
            <a:r>
              <a:rPr lang="en-US" sz="3500" dirty="0" smtClean="0"/>
              <a:t/>
            </a:r>
            <a:br>
              <a:rPr lang="en-US" sz="3500" dirty="0" smtClean="0"/>
            </a:br>
            <a:r>
              <a:rPr lang="en-US" sz="3500" dirty="0" smtClean="0"/>
              <a:t>These types of systems are error free.</a:t>
            </a:r>
          </a:p>
          <a:p>
            <a:pPr lvl="0" fontAlgn="base"/>
            <a:r>
              <a:rPr lang="en-US" sz="3500" b="1" dirty="0" smtClean="0"/>
              <a:t>Memory Allocation –</a:t>
            </a:r>
            <a:r>
              <a:rPr lang="en-US" sz="3500" dirty="0" smtClean="0"/>
              <a:t/>
            </a:r>
            <a:br>
              <a:rPr lang="en-US" sz="3500" dirty="0" smtClean="0"/>
            </a:br>
            <a:r>
              <a:rPr lang="en-US" sz="3500" dirty="0" smtClean="0"/>
              <a:t>Memory allocation is best managed in these type of systems.</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10600" cy="6629400"/>
          </a:xfrm>
        </p:spPr>
        <p:txBody>
          <a:bodyPr>
            <a:normAutofit fontScale="62500" lnSpcReduction="20000"/>
          </a:bodyPr>
          <a:lstStyle/>
          <a:p>
            <a:pPr>
              <a:buNone/>
            </a:pPr>
            <a:r>
              <a:rPr lang="en-US" sz="4500" b="1" dirty="0" smtClean="0"/>
              <a:t>Disadvantages of RTOS</a:t>
            </a:r>
          </a:p>
          <a:p>
            <a:endParaRPr lang="en-US" dirty="0" smtClean="0"/>
          </a:p>
          <a:p>
            <a:pPr>
              <a:buNone/>
            </a:pPr>
            <a:r>
              <a:rPr lang="en-US" sz="3700" dirty="0" smtClean="0"/>
              <a:t>Here, are drawbacks/cons of using RTOS system:</a:t>
            </a:r>
          </a:p>
          <a:p>
            <a:pPr lvl="0"/>
            <a:r>
              <a:rPr lang="en-US" sz="3700" dirty="0" smtClean="0"/>
              <a:t>RTOS system can run minimal tasks together, and it concentrates only on those applications which contain an error so that it can avoid them.</a:t>
            </a:r>
          </a:p>
          <a:p>
            <a:pPr lvl="0"/>
            <a:r>
              <a:rPr lang="en-US" sz="3700" dirty="0" smtClean="0"/>
              <a:t>RTOS is the system that concentrates on a few tasks. Therefore, it is really hard for these systems to do multi-tasking.</a:t>
            </a:r>
          </a:p>
          <a:p>
            <a:pPr lvl="0"/>
            <a:r>
              <a:rPr lang="en-US" sz="3700" dirty="0" smtClean="0"/>
              <a:t>Specific drivers are required for the RTOS so that it can offer fast response time to interrupt signals, which helps to maintain its speed.</a:t>
            </a:r>
          </a:p>
          <a:p>
            <a:pPr lvl="0"/>
            <a:r>
              <a:rPr lang="en-US" sz="3700" dirty="0" smtClean="0"/>
              <a:t>Plenty of resources are used by RTOS, which makes this system expensive.</a:t>
            </a:r>
          </a:p>
          <a:p>
            <a:pPr lvl="0"/>
            <a:r>
              <a:rPr lang="en-US" sz="3700" dirty="0" smtClean="0"/>
              <a:t>The tasks which have a low priority need to wait for a long time as the RTOS maintains the accuracy of the program, which are under execution.</a:t>
            </a:r>
          </a:p>
          <a:p>
            <a:pPr lvl="0"/>
            <a:r>
              <a:rPr lang="en-US" sz="3700" dirty="0" smtClean="0"/>
              <a:t>Minimum switching of tasks is done in Real time operating systems.</a:t>
            </a:r>
          </a:p>
          <a:p>
            <a:pPr lvl="0"/>
            <a:r>
              <a:rPr lang="en-US" sz="3700" dirty="0" smtClean="0"/>
              <a:t>It uses complex algorithms which is difficult to understand.</a:t>
            </a:r>
          </a:p>
          <a:p>
            <a:pPr lvl="0"/>
            <a:r>
              <a:rPr lang="en-US" sz="3700" dirty="0" smtClean="0"/>
              <a:t>RTOS uses lot of resources, which sometimes not suitable for the system.</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rmAutofit fontScale="85000" lnSpcReduction="20000"/>
          </a:bodyPr>
          <a:lstStyle/>
          <a:p>
            <a:pPr>
              <a:buNone/>
            </a:pPr>
            <a:r>
              <a:rPr lang="en-US" sz="3800" b="1" dirty="0" smtClean="0"/>
              <a:t>Introduction and use of RTOS</a:t>
            </a:r>
          </a:p>
          <a:p>
            <a:pPr>
              <a:buNone/>
            </a:pPr>
            <a:endParaRPr lang="en-US" b="1" dirty="0" smtClean="0"/>
          </a:p>
          <a:p>
            <a:r>
              <a:rPr lang="en-US" sz="3300" dirty="0" smtClean="0"/>
              <a:t>Real-time operating system (RTOS) is an operating system intended </a:t>
            </a:r>
            <a:r>
              <a:rPr lang="en-US" sz="3300" b="1" dirty="0" smtClean="0"/>
              <a:t>to serve real time application </a:t>
            </a:r>
            <a:r>
              <a:rPr lang="en-US" sz="3300" dirty="0" smtClean="0"/>
              <a:t>that process data as it comes in, mostly without buffer delay. </a:t>
            </a:r>
          </a:p>
          <a:p>
            <a:r>
              <a:rPr lang="en-US" sz="3300" dirty="0" smtClean="0"/>
              <a:t>In a RTOS, Processing time requirement are calculated in tenths of seconds increments of time. It is time-bound system that can be defined as fixed time constraints. In this type of system, processing must be done inside the specified constraints. Otherwise, the system will fail.</a:t>
            </a:r>
          </a:p>
          <a:p>
            <a:r>
              <a:rPr lang="en-US" sz="3300" dirty="0" smtClean="0"/>
              <a:t>Real time operating systems (RTOS) are used in environments where a large number of events, mostly external to the computer system, must be accepted and processed in a short time or within certain deadlines. </a:t>
            </a:r>
          </a:p>
          <a:p>
            <a:r>
              <a:rPr lang="en-US" sz="3300" dirty="0" smtClean="0"/>
              <a:t>Such applications are industrial control, telephone switching equipment, flight control, and real time simulations.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7500" lnSpcReduction="20000"/>
          </a:bodyPr>
          <a:lstStyle/>
          <a:p>
            <a:pPr>
              <a:buNone/>
            </a:pPr>
            <a:r>
              <a:rPr lang="en-US" b="1" dirty="0" smtClean="0"/>
              <a:t>Why use an RTOS?-reasons</a:t>
            </a:r>
          </a:p>
          <a:p>
            <a:endParaRPr lang="en-US" b="1" dirty="0" smtClean="0"/>
          </a:p>
          <a:p>
            <a:pPr lvl="0"/>
            <a:r>
              <a:rPr lang="en-US" dirty="0" smtClean="0"/>
              <a:t>It offers priority-based scheduling, which allows you to separate analytical processing from non-critical processing.</a:t>
            </a:r>
          </a:p>
          <a:p>
            <a:pPr lvl="0"/>
            <a:r>
              <a:rPr lang="en-US" dirty="0" smtClean="0"/>
              <a:t>The Real time OS provides API functions that allow cleaner and smaller application code.</a:t>
            </a:r>
          </a:p>
          <a:p>
            <a:pPr lvl="0"/>
            <a:r>
              <a:rPr lang="en-US" dirty="0" smtClean="0"/>
              <a:t>Abstracting timing dependencies and the task-based design results in fewer interdependencies between modules.</a:t>
            </a:r>
          </a:p>
          <a:p>
            <a:pPr lvl="0"/>
            <a:r>
              <a:rPr lang="en-US" dirty="0" smtClean="0"/>
              <a:t>RTOS offers modular task-based development, which allows modular task-based testing.</a:t>
            </a:r>
          </a:p>
          <a:p>
            <a:pPr lvl="0"/>
            <a:r>
              <a:rPr lang="en-US" dirty="0" smtClean="0"/>
              <a:t>The task-based API encourages modular development as a task, will typically have a clearly defined role. It allows designers/teams to work independently on their parts of the project.</a:t>
            </a:r>
          </a:p>
          <a:p>
            <a:pPr lvl="0"/>
            <a:r>
              <a:rPr lang="en-US" dirty="0" smtClean="0"/>
              <a:t>An RTOS is event-driven with no time wastage on processing time for the event which is not occur</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15400" cy="6705600"/>
          </a:xfrm>
        </p:spPr>
        <p:txBody>
          <a:bodyPr>
            <a:normAutofit fontScale="70000" lnSpcReduction="20000"/>
          </a:bodyPr>
          <a:lstStyle/>
          <a:p>
            <a:pPr>
              <a:buNone/>
            </a:pPr>
            <a:r>
              <a:rPr lang="en-US" b="1" dirty="0" smtClean="0"/>
              <a:t>Components of RTOS</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endParaRPr lang="en-US" sz="3400" b="1" dirty="0" smtClean="0"/>
          </a:p>
          <a:p>
            <a:r>
              <a:rPr lang="en-US" sz="3400" b="1" dirty="0" smtClean="0"/>
              <a:t>The Scheduler</a:t>
            </a:r>
            <a:r>
              <a:rPr lang="en-US" sz="3400" dirty="0" smtClean="0"/>
              <a:t>: This component of RTOS tells that in which order, the tasks can be executed which is generally based on the priority.</a:t>
            </a:r>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b="1" dirty="0" smtClean="0"/>
          </a:p>
          <a:p>
            <a:pPr>
              <a:buNone/>
            </a:pPr>
            <a:endParaRPr lang="en-US" dirty="0"/>
          </a:p>
        </p:txBody>
      </p:sp>
      <p:pic>
        <p:nvPicPr>
          <p:cNvPr id="4" name="Picture 3" descr="https://www.guru99.com/images/1/121119_0515_Realtimeope1.png"/>
          <p:cNvPicPr/>
          <p:nvPr/>
        </p:nvPicPr>
        <p:blipFill>
          <a:blip r:embed="rId2"/>
          <a:srcRect/>
          <a:stretch>
            <a:fillRect/>
          </a:stretch>
        </p:blipFill>
        <p:spPr bwMode="auto">
          <a:xfrm>
            <a:off x="1905000" y="685800"/>
            <a:ext cx="5486400" cy="4953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610600" cy="6629400"/>
          </a:xfrm>
        </p:spPr>
        <p:txBody>
          <a:bodyPr>
            <a:normAutofit fontScale="62500" lnSpcReduction="20000"/>
          </a:bodyPr>
          <a:lstStyle/>
          <a:p>
            <a:endParaRPr lang="en-US" sz="4000" b="1" dirty="0" smtClean="0"/>
          </a:p>
          <a:p>
            <a:r>
              <a:rPr lang="en-US" sz="4000" b="1" dirty="0" smtClean="0"/>
              <a:t>Symmetric Multiprocessing (SMP)</a:t>
            </a:r>
            <a:r>
              <a:rPr lang="en-US" sz="4000" dirty="0" smtClean="0"/>
              <a:t>: It is a number of multiple different tasks that can be handled by the RTOS so that parallel processing can be done.</a:t>
            </a:r>
          </a:p>
          <a:p>
            <a:r>
              <a:rPr lang="en-US" sz="4000" b="1" dirty="0" smtClean="0"/>
              <a:t>Function Library</a:t>
            </a:r>
            <a:r>
              <a:rPr lang="en-US" sz="4000" dirty="0" smtClean="0"/>
              <a:t>: It is an important element of RTOS that acts as an interface that helps you to. This application allows you to </a:t>
            </a:r>
            <a:r>
              <a:rPr lang="en-US" sz="4000" b="1" dirty="0" smtClean="0"/>
              <a:t>connect kernel and application code</a:t>
            </a:r>
            <a:r>
              <a:rPr lang="en-US" sz="4000" dirty="0" smtClean="0"/>
              <a:t> send the requests to the Kernel using a function library so that the application can give the desired results.</a:t>
            </a:r>
          </a:p>
          <a:p>
            <a:r>
              <a:rPr lang="en-US" sz="4000" b="1" dirty="0" smtClean="0"/>
              <a:t>Memory Management</a:t>
            </a:r>
            <a:r>
              <a:rPr lang="en-US" sz="4000" dirty="0" smtClean="0"/>
              <a:t>: This element is needed in the system to allocate memory to every program, which is the most important element of the RTOS.</a:t>
            </a:r>
          </a:p>
          <a:p>
            <a:r>
              <a:rPr lang="en-US" sz="4000" b="1" dirty="0" smtClean="0"/>
              <a:t>Fast dispatch latency</a:t>
            </a:r>
            <a:r>
              <a:rPr lang="en-US" sz="4000" dirty="0" smtClean="0"/>
              <a:t>: It is an interval between the termination of the task that can be identified by the OS and the actual time taken by the thread, which is in the ready queue, that has started processing.</a:t>
            </a:r>
          </a:p>
          <a:p>
            <a:r>
              <a:rPr lang="en-US" sz="4000" b="1" dirty="0" smtClean="0"/>
              <a:t>User-defined data objects and classes</a:t>
            </a:r>
            <a:r>
              <a:rPr lang="en-US" sz="4000" dirty="0" smtClean="0"/>
              <a:t>: RTOS system makes use of programming languages like C or C++, which should be organized according to their operation.</a:t>
            </a:r>
          </a:p>
          <a:p>
            <a:endParaRPr lang="en-US" sz="40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77000"/>
          </a:xfrm>
        </p:spPr>
        <p:txBody>
          <a:bodyPr>
            <a:normAutofit fontScale="55000" lnSpcReduction="20000"/>
          </a:bodyPr>
          <a:lstStyle/>
          <a:p>
            <a:pPr>
              <a:buNone/>
            </a:pPr>
            <a:r>
              <a:rPr lang="en-US" sz="5100" b="1" dirty="0" smtClean="0"/>
              <a:t>Types of RTOS</a:t>
            </a:r>
          </a:p>
          <a:p>
            <a:pPr>
              <a:buNone/>
            </a:pPr>
            <a:endParaRPr lang="en-US" sz="4000" b="1" dirty="0" smtClean="0"/>
          </a:p>
          <a:p>
            <a:pPr>
              <a:buNone/>
            </a:pPr>
            <a:r>
              <a:rPr lang="en-US" sz="4000" dirty="0" smtClean="0"/>
              <a:t>Three types of RTOS systems are:</a:t>
            </a:r>
          </a:p>
          <a:p>
            <a:r>
              <a:rPr lang="en-US" sz="4000" b="1" dirty="0" smtClean="0"/>
              <a:t>Hard Real Time :</a:t>
            </a:r>
          </a:p>
          <a:p>
            <a:pPr>
              <a:buNone/>
            </a:pPr>
            <a:r>
              <a:rPr lang="en-US" sz="4000" dirty="0" smtClean="0"/>
              <a:t>	In Hard RTOS, the deadline is handled very strictly which means that given task must start executing on specified scheduled time, and must be completed within the assigned time duration.</a:t>
            </a:r>
          </a:p>
          <a:p>
            <a:r>
              <a:rPr lang="en-US" sz="4000" dirty="0" smtClean="0"/>
              <a:t>Example: Medical critical care system, Aircraft systems, etc.</a:t>
            </a:r>
          </a:p>
          <a:p>
            <a:r>
              <a:rPr lang="en-US" sz="4000" b="1" dirty="0" smtClean="0"/>
              <a:t>Firm Real time:</a:t>
            </a:r>
          </a:p>
          <a:p>
            <a:pPr>
              <a:buNone/>
            </a:pPr>
            <a:r>
              <a:rPr lang="en-US" sz="4000" dirty="0" smtClean="0"/>
              <a:t>	These type of RTOS also need to follow the deadlines. However, missing a deadline may not have big impact but could cause undesired affects, like a huge reduction in quality of a product.</a:t>
            </a:r>
          </a:p>
          <a:p>
            <a:r>
              <a:rPr lang="en-US" sz="4000" dirty="0" smtClean="0"/>
              <a:t>Example: Various types of Multimedia applications.</a:t>
            </a:r>
          </a:p>
          <a:p>
            <a:r>
              <a:rPr lang="en-US" sz="4000" b="1" dirty="0" smtClean="0"/>
              <a:t>Soft Real Time:</a:t>
            </a:r>
          </a:p>
          <a:p>
            <a:pPr>
              <a:buNone/>
            </a:pPr>
            <a:r>
              <a:rPr lang="en-US" sz="4000" dirty="0" smtClean="0"/>
              <a:t>	Soft Real time RTOS, accepts some delays by the Operating system. In this type of RTOS, there is a deadline assigned for a specific job, but a delay for a small amount of time is acceptable. So, deadlines are handled softly by this type of RTOS.</a:t>
            </a:r>
          </a:p>
          <a:p>
            <a:r>
              <a:rPr lang="en-US" sz="4000" dirty="0" smtClean="0"/>
              <a:t>Example: Online Transaction system and Livestock price quotation System.</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00800"/>
          </a:xfrm>
        </p:spPr>
        <p:txBody>
          <a:bodyPr/>
          <a:lstStyle/>
          <a:p>
            <a:pPr>
              <a:buNone/>
            </a:pPr>
            <a:r>
              <a:rPr lang="en-US" b="1" dirty="0" smtClean="0"/>
              <a:t>Features of RTOS</a:t>
            </a:r>
            <a:endParaRPr lang="en-US" dirty="0" smtClean="0"/>
          </a:p>
          <a:p>
            <a:pPr lvl="0"/>
            <a:r>
              <a:rPr lang="en-US" dirty="0" smtClean="0"/>
              <a:t>Occupy very less memory</a:t>
            </a:r>
          </a:p>
          <a:p>
            <a:pPr lvl="0"/>
            <a:r>
              <a:rPr lang="en-US" dirty="0" smtClean="0"/>
              <a:t>Consume fewer resources</a:t>
            </a:r>
          </a:p>
          <a:p>
            <a:pPr lvl="0"/>
            <a:r>
              <a:rPr lang="en-US" dirty="0" smtClean="0"/>
              <a:t>Response times are highly predictable</a:t>
            </a:r>
          </a:p>
          <a:p>
            <a:pPr lvl="0"/>
            <a:r>
              <a:rPr lang="en-US" dirty="0" smtClean="0"/>
              <a:t>Unpredictable environment</a:t>
            </a:r>
          </a:p>
          <a:p>
            <a:pPr lvl="0"/>
            <a:r>
              <a:rPr lang="en-US" dirty="0" smtClean="0"/>
              <a:t>The Kernel saves the state of the interrupted task ad then determines which task it should run next.</a:t>
            </a:r>
          </a:p>
          <a:p>
            <a:pPr lvl="0"/>
            <a:r>
              <a:rPr lang="en-US" dirty="0" smtClean="0"/>
              <a:t>The Kernel restores the state of the task and passes control of the CPU for that task.</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fontScale="70000" lnSpcReduction="20000"/>
          </a:bodyPr>
          <a:lstStyle/>
          <a:p>
            <a:pPr>
              <a:buNone/>
            </a:pPr>
            <a:r>
              <a:rPr lang="en-US" sz="4000" b="1" dirty="0" smtClean="0"/>
              <a:t>Factors for selecting an RTOS</a:t>
            </a:r>
          </a:p>
          <a:p>
            <a:endParaRPr lang="en-US" dirty="0" smtClean="0"/>
          </a:p>
          <a:p>
            <a:pPr lvl="0"/>
            <a:r>
              <a:rPr lang="en-US" sz="3400" b="1" dirty="0" smtClean="0"/>
              <a:t>Performance</a:t>
            </a:r>
            <a:r>
              <a:rPr lang="en-US" sz="3400" dirty="0" smtClean="0"/>
              <a:t>: Performance is the most important factor required to be considered while selecting for a RTOS</a:t>
            </a:r>
            <a:r>
              <a:rPr lang="en-US" sz="3400" b="1" dirty="0" smtClean="0"/>
              <a:t>.</a:t>
            </a:r>
            <a:endParaRPr lang="en-US" sz="3400" dirty="0" smtClean="0"/>
          </a:p>
          <a:p>
            <a:pPr lvl="0"/>
            <a:r>
              <a:rPr lang="en-US" sz="3400" b="1" dirty="0" smtClean="0"/>
              <a:t>Middleware</a:t>
            </a:r>
            <a:r>
              <a:rPr lang="en-US" sz="3400" dirty="0" smtClean="0"/>
              <a:t>: if there is no middleware support in Real time operating system, then the issue of time-taken integration of processes occurs.</a:t>
            </a:r>
          </a:p>
          <a:p>
            <a:pPr lvl="0"/>
            <a:r>
              <a:rPr lang="en-US" sz="3400" b="1" dirty="0" smtClean="0"/>
              <a:t>Error-free</a:t>
            </a:r>
            <a:r>
              <a:rPr lang="en-US" sz="3400" dirty="0" smtClean="0"/>
              <a:t>: RTOS systems are error-free. Therefore, there is no chance of getting an error while performing the task.</a:t>
            </a:r>
          </a:p>
          <a:p>
            <a:pPr lvl="0"/>
            <a:r>
              <a:rPr lang="en-US" sz="3400" b="1" dirty="0" smtClean="0"/>
              <a:t>Embedded system usage</a:t>
            </a:r>
            <a:r>
              <a:rPr lang="en-US" sz="3400" dirty="0" smtClean="0"/>
              <a:t>: Programs of RTOS are of small size. So we widely use RTOS for embedded systems.</a:t>
            </a:r>
          </a:p>
          <a:p>
            <a:pPr lvl="0"/>
            <a:r>
              <a:rPr lang="en-US" sz="3400" b="1" dirty="0" smtClean="0"/>
              <a:t>Maximum Consumption</a:t>
            </a:r>
            <a:r>
              <a:rPr lang="en-US" sz="3400" dirty="0" smtClean="0"/>
              <a:t>: we can achieve maximum Consumption with the help of RTOS.</a:t>
            </a:r>
          </a:p>
          <a:p>
            <a:pPr lvl="0"/>
            <a:r>
              <a:rPr lang="en-US" sz="3400" b="1" dirty="0" smtClean="0"/>
              <a:t>Task shifting</a:t>
            </a:r>
            <a:r>
              <a:rPr lang="en-US" sz="3400" dirty="0" smtClean="0"/>
              <a:t>: Shifting time of the tasks is very less.</a:t>
            </a:r>
          </a:p>
          <a:p>
            <a:pPr lvl="0"/>
            <a:r>
              <a:rPr lang="en-US" sz="3400" b="1" dirty="0" smtClean="0"/>
              <a:t>Unique features</a:t>
            </a:r>
            <a:r>
              <a:rPr lang="en-US" sz="3400" dirty="0" smtClean="0"/>
              <a:t>: A good RTS should be capable, and it has some extra features like how it operates to execute a command, efficient protection of the memory of the system, etc.</a:t>
            </a:r>
          </a:p>
          <a:p>
            <a:pPr lvl="0"/>
            <a:r>
              <a:rPr lang="en-US" sz="3400" b="1" dirty="0" smtClean="0"/>
              <a:t>24/7 performance</a:t>
            </a:r>
            <a:r>
              <a:rPr lang="en-US" sz="3400" dirty="0" smtClean="0"/>
              <a:t>: RTOS is ideal for those applications which require to run 24/7.</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rmAutofit fontScale="92500" lnSpcReduction="20000"/>
          </a:bodyPr>
          <a:lstStyle/>
          <a:p>
            <a:pPr>
              <a:buNone/>
            </a:pPr>
            <a:r>
              <a:rPr lang="en-US" b="1" dirty="0" smtClean="0"/>
              <a:t>Applications of Real Time Operating System</a:t>
            </a:r>
          </a:p>
          <a:p>
            <a:pPr>
              <a:buNone/>
            </a:pPr>
            <a:endParaRPr lang="en-US" dirty="0" smtClean="0"/>
          </a:p>
          <a:p>
            <a:pPr>
              <a:buNone/>
            </a:pPr>
            <a:r>
              <a:rPr lang="en-US" dirty="0" smtClean="0"/>
              <a:t>Real-time systems are used in:</a:t>
            </a:r>
          </a:p>
          <a:p>
            <a:pPr lvl="0"/>
            <a:r>
              <a:rPr lang="en-US" dirty="0" smtClean="0"/>
              <a:t>Airlines reservation system.</a:t>
            </a:r>
          </a:p>
          <a:p>
            <a:pPr lvl="0"/>
            <a:r>
              <a:rPr lang="en-US" dirty="0" smtClean="0"/>
              <a:t>Air traffic control system.</a:t>
            </a:r>
          </a:p>
          <a:p>
            <a:pPr lvl="0"/>
            <a:r>
              <a:rPr lang="en-US" dirty="0" smtClean="0"/>
              <a:t>Systems that provide immediate updating.</a:t>
            </a:r>
          </a:p>
          <a:p>
            <a:pPr lvl="0"/>
            <a:r>
              <a:rPr lang="en-US" dirty="0" smtClean="0"/>
              <a:t>Used in any system that provides up to date and minute information on stock prices.</a:t>
            </a:r>
          </a:p>
          <a:p>
            <a:pPr lvl="0"/>
            <a:r>
              <a:rPr lang="en-US" dirty="0" smtClean="0"/>
              <a:t>Defense application systems like RADAR.</a:t>
            </a:r>
          </a:p>
          <a:p>
            <a:pPr lvl="0"/>
            <a:r>
              <a:rPr lang="en-US" dirty="0" smtClean="0"/>
              <a:t>Networked Multimedia Systems</a:t>
            </a:r>
          </a:p>
          <a:p>
            <a:pPr lvl="0"/>
            <a:r>
              <a:rPr lang="en-US" dirty="0" smtClean="0"/>
              <a:t>Command Control Systems</a:t>
            </a:r>
          </a:p>
          <a:p>
            <a:pPr lvl="0"/>
            <a:r>
              <a:rPr lang="en-US" dirty="0" smtClean="0"/>
              <a:t>Internet Telephony</a:t>
            </a:r>
          </a:p>
          <a:p>
            <a:pPr lvl="0"/>
            <a:r>
              <a:rPr lang="en-US" dirty="0" smtClean="0"/>
              <a:t>Anti-lock Brake Systems</a:t>
            </a:r>
          </a:p>
          <a:p>
            <a:pPr lvl="0"/>
            <a:r>
              <a:rPr lang="en-US" dirty="0" smtClean="0"/>
              <a:t>Heart Pacemaker</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799</Words>
  <Application>Microsoft Office PowerPoint</Application>
  <PresentationFormat>On-screen Show (4:3)</PresentationFormat>
  <Paragraphs>110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Chapter 4</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PROJECT30</dc:creator>
  <cp:lastModifiedBy>PROJECT30</cp:lastModifiedBy>
  <cp:revision>22</cp:revision>
  <dcterms:created xsi:type="dcterms:W3CDTF">2006-08-16T00:00:00Z</dcterms:created>
  <dcterms:modified xsi:type="dcterms:W3CDTF">2021-03-18T06:02:09Z</dcterms:modified>
</cp:coreProperties>
</file>