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0" r:id="rId8"/>
    <p:sldId id="266" r:id="rId9"/>
    <p:sldId id="261" r:id="rId10"/>
    <p:sldId id="262" r:id="rId11"/>
    <p:sldId id="263"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9F5F3B-FF17-4916-BDCD-5BFC5B2F8E22}"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35FE7-BD92-4B8E-BF19-BACFFEBDDE47}" type="slidenum">
              <a:rPr lang="en-US" smtClean="0"/>
              <a:pPr/>
              <a:t>‹#›</a:t>
            </a:fld>
            <a:endParaRPr lang="en-US"/>
          </a:p>
        </p:txBody>
      </p:sp>
    </p:spTree>
    <p:extLst>
      <p:ext uri="{BB962C8B-B14F-4D97-AF65-F5344CB8AC3E}">
        <p14:creationId xmlns="" xmlns:p14="http://schemas.microsoft.com/office/powerpoint/2010/main" val="262553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9F5F3B-FF17-4916-BDCD-5BFC5B2F8E22}"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35FE7-BD92-4B8E-BF19-BACFFEBDDE47}" type="slidenum">
              <a:rPr lang="en-US" smtClean="0"/>
              <a:pPr/>
              <a:t>‹#›</a:t>
            </a:fld>
            <a:endParaRPr lang="en-US"/>
          </a:p>
        </p:txBody>
      </p:sp>
    </p:spTree>
    <p:extLst>
      <p:ext uri="{BB962C8B-B14F-4D97-AF65-F5344CB8AC3E}">
        <p14:creationId xmlns="" xmlns:p14="http://schemas.microsoft.com/office/powerpoint/2010/main" val="187248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9F5F3B-FF17-4916-BDCD-5BFC5B2F8E22}"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35FE7-BD92-4B8E-BF19-BACFFEBDDE47}" type="slidenum">
              <a:rPr lang="en-US" smtClean="0"/>
              <a:pPr/>
              <a:t>‹#›</a:t>
            </a:fld>
            <a:endParaRPr lang="en-US"/>
          </a:p>
        </p:txBody>
      </p:sp>
    </p:spTree>
    <p:extLst>
      <p:ext uri="{BB962C8B-B14F-4D97-AF65-F5344CB8AC3E}">
        <p14:creationId xmlns="" xmlns:p14="http://schemas.microsoft.com/office/powerpoint/2010/main" val="401224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9F5F3B-FF17-4916-BDCD-5BFC5B2F8E22}"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35FE7-BD92-4B8E-BF19-BACFFEBDDE47}" type="slidenum">
              <a:rPr lang="en-US" smtClean="0"/>
              <a:pPr/>
              <a:t>‹#›</a:t>
            </a:fld>
            <a:endParaRPr lang="en-US"/>
          </a:p>
        </p:txBody>
      </p:sp>
    </p:spTree>
    <p:extLst>
      <p:ext uri="{BB962C8B-B14F-4D97-AF65-F5344CB8AC3E}">
        <p14:creationId xmlns="" xmlns:p14="http://schemas.microsoft.com/office/powerpoint/2010/main" val="1601382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9F5F3B-FF17-4916-BDCD-5BFC5B2F8E22}"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35FE7-BD92-4B8E-BF19-BACFFEBDDE47}" type="slidenum">
              <a:rPr lang="en-US" smtClean="0"/>
              <a:pPr/>
              <a:t>‹#›</a:t>
            </a:fld>
            <a:endParaRPr lang="en-US"/>
          </a:p>
        </p:txBody>
      </p:sp>
    </p:spTree>
    <p:extLst>
      <p:ext uri="{BB962C8B-B14F-4D97-AF65-F5344CB8AC3E}">
        <p14:creationId xmlns="" xmlns:p14="http://schemas.microsoft.com/office/powerpoint/2010/main" val="1706654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9F5F3B-FF17-4916-BDCD-5BFC5B2F8E22}"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35FE7-BD92-4B8E-BF19-BACFFEBDDE47}" type="slidenum">
              <a:rPr lang="en-US" smtClean="0"/>
              <a:pPr/>
              <a:t>‹#›</a:t>
            </a:fld>
            <a:endParaRPr lang="en-US"/>
          </a:p>
        </p:txBody>
      </p:sp>
    </p:spTree>
    <p:extLst>
      <p:ext uri="{BB962C8B-B14F-4D97-AF65-F5344CB8AC3E}">
        <p14:creationId xmlns="" xmlns:p14="http://schemas.microsoft.com/office/powerpoint/2010/main" val="10902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9F5F3B-FF17-4916-BDCD-5BFC5B2F8E22}" type="datetimeFigureOut">
              <a:rPr lang="en-US" smtClean="0"/>
              <a:pPr/>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35FE7-BD92-4B8E-BF19-BACFFEBDDE47}" type="slidenum">
              <a:rPr lang="en-US" smtClean="0"/>
              <a:pPr/>
              <a:t>‹#›</a:t>
            </a:fld>
            <a:endParaRPr lang="en-US"/>
          </a:p>
        </p:txBody>
      </p:sp>
    </p:spTree>
    <p:extLst>
      <p:ext uri="{BB962C8B-B14F-4D97-AF65-F5344CB8AC3E}">
        <p14:creationId xmlns="" xmlns:p14="http://schemas.microsoft.com/office/powerpoint/2010/main" val="145436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9F5F3B-FF17-4916-BDCD-5BFC5B2F8E22}" type="datetimeFigureOut">
              <a:rPr lang="en-US" smtClean="0"/>
              <a:pPr/>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35FE7-BD92-4B8E-BF19-BACFFEBDDE47}" type="slidenum">
              <a:rPr lang="en-US" smtClean="0"/>
              <a:pPr/>
              <a:t>‹#›</a:t>
            </a:fld>
            <a:endParaRPr lang="en-US"/>
          </a:p>
        </p:txBody>
      </p:sp>
    </p:spTree>
    <p:extLst>
      <p:ext uri="{BB962C8B-B14F-4D97-AF65-F5344CB8AC3E}">
        <p14:creationId xmlns="" xmlns:p14="http://schemas.microsoft.com/office/powerpoint/2010/main" val="28345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F5F3B-FF17-4916-BDCD-5BFC5B2F8E22}" type="datetimeFigureOut">
              <a:rPr lang="en-US" smtClean="0"/>
              <a:pPr/>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35FE7-BD92-4B8E-BF19-BACFFEBDDE47}" type="slidenum">
              <a:rPr lang="en-US" smtClean="0"/>
              <a:pPr/>
              <a:t>‹#›</a:t>
            </a:fld>
            <a:endParaRPr lang="en-US"/>
          </a:p>
        </p:txBody>
      </p:sp>
    </p:spTree>
    <p:extLst>
      <p:ext uri="{BB962C8B-B14F-4D97-AF65-F5344CB8AC3E}">
        <p14:creationId xmlns="" xmlns:p14="http://schemas.microsoft.com/office/powerpoint/2010/main" val="96420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9F5F3B-FF17-4916-BDCD-5BFC5B2F8E22}"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35FE7-BD92-4B8E-BF19-BACFFEBDDE47}" type="slidenum">
              <a:rPr lang="en-US" smtClean="0"/>
              <a:pPr/>
              <a:t>‹#›</a:t>
            </a:fld>
            <a:endParaRPr lang="en-US"/>
          </a:p>
        </p:txBody>
      </p:sp>
    </p:spTree>
    <p:extLst>
      <p:ext uri="{BB962C8B-B14F-4D97-AF65-F5344CB8AC3E}">
        <p14:creationId xmlns="" xmlns:p14="http://schemas.microsoft.com/office/powerpoint/2010/main" val="129739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9F5F3B-FF17-4916-BDCD-5BFC5B2F8E22}"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35FE7-BD92-4B8E-BF19-BACFFEBDDE47}" type="slidenum">
              <a:rPr lang="en-US" smtClean="0"/>
              <a:pPr/>
              <a:t>‹#›</a:t>
            </a:fld>
            <a:endParaRPr lang="en-US"/>
          </a:p>
        </p:txBody>
      </p:sp>
    </p:spTree>
    <p:extLst>
      <p:ext uri="{BB962C8B-B14F-4D97-AF65-F5344CB8AC3E}">
        <p14:creationId xmlns="" xmlns:p14="http://schemas.microsoft.com/office/powerpoint/2010/main" val="1149629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9F5F3B-FF17-4916-BDCD-5BFC5B2F8E22}" type="datetimeFigureOut">
              <a:rPr lang="en-US" smtClean="0"/>
              <a:pPr/>
              <a:t>3/11/2021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35FE7-BD92-4B8E-BF19-BACFFEBDDE47}" type="slidenum">
              <a:rPr lang="en-US" smtClean="0"/>
              <a:pPr/>
              <a:t>‹#›</a:t>
            </a:fld>
            <a:endParaRPr lang="en-US"/>
          </a:p>
        </p:txBody>
      </p:sp>
    </p:spTree>
    <p:extLst>
      <p:ext uri="{BB962C8B-B14F-4D97-AF65-F5344CB8AC3E}">
        <p14:creationId xmlns="" xmlns:p14="http://schemas.microsoft.com/office/powerpoint/2010/main" val="3652714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1470025"/>
          </a:xfrm>
        </p:spPr>
        <p:txBody>
          <a:bodyPr/>
          <a:lstStyle/>
          <a:p>
            <a:r>
              <a:rPr lang="en-US" dirty="0" smtClean="0"/>
              <a:t>Chapter 3</a:t>
            </a:r>
            <a:endParaRPr lang="en-US" dirty="0"/>
          </a:p>
        </p:txBody>
      </p:sp>
      <p:sp>
        <p:nvSpPr>
          <p:cNvPr id="3" name="Subtitle 2"/>
          <p:cNvSpPr>
            <a:spLocks noGrp="1"/>
          </p:cNvSpPr>
          <p:nvPr>
            <p:ph type="subTitle" idx="1"/>
          </p:nvPr>
        </p:nvSpPr>
        <p:spPr>
          <a:xfrm>
            <a:off x="1371600" y="2971800"/>
            <a:ext cx="6400800" cy="1752600"/>
          </a:xfrm>
        </p:spPr>
        <p:txBody>
          <a:bodyPr>
            <a:normAutofit/>
          </a:bodyPr>
          <a:lstStyle/>
          <a:p>
            <a:r>
              <a:rPr lang="en-US" sz="4000" b="1" dirty="0" smtClean="0">
                <a:solidFill>
                  <a:schemeClr val="tx1"/>
                </a:solidFill>
              </a:rPr>
              <a:t>Multiprocessor And Multicore Operating Systems</a:t>
            </a:r>
            <a:endParaRPr lang="en-US" sz="4000" b="1" dirty="0">
              <a:solidFill>
                <a:schemeClr val="tx1"/>
              </a:solidFill>
            </a:endParaRPr>
          </a:p>
        </p:txBody>
      </p:sp>
    </p:spTree>
    <p:extLst>
      <p:ext uri="{BB962C8B-B14F-4D97-AF65-F5344CB8AC3E}">
        <p14:creationId xmlns="" xmlns:p14="http://schemas.microsoft.com/office/powerpoint/2010/main" val="125952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lstStyle/>
          <a:p>
            <a:pPr marL="0" indent="0">
              <a:buNone/>
            </a:pPr>
            <a:r>
              <a:rPr lang="en-US" b="1" dirty="0"/>
              <a:t>Asymmetric Multiprocessors</a:t>
            </a:r>
          </a:p>
          <a:p>
            <a:r>
              <a:rPr lang="en-US" dirty="0"/>
              <a:t>In asymmetric systems, each processor is given a predefined task. </a:t>
            </a:r>
            <a:endParaRPr lang="en-US" dirty="0" smtClean="0"/>
          </a:p>
          <a:p>
            <a:r>
              <a:rPr lang="en-US" dirty="0" smtClean="0"/>
              <a:t>There </a:t>
            </a:r>
            <a:r>
              <a:rPr lang="en-US" dirty="0"/>
              <a:t>is a master processor that gives instruction to all the other processors. </a:t>
            </a:r>
            <a:endParaRPr lang="en-US" dirty="0" smtClean="0"/>
          </a:p>
          <a:p>
            <a:r>
              <a:rPr lang="en-US" dirty="0" smtClean="0"/>
              <a:t>Asymmetric </a:t>
            </a:r>
            <a:r>
              <a:rPr lang="en-US" dirty="0"/>
              <a:t>multiprocessor system contains a master slave relationship.</a:t>
            </a:r>
          </a:p>
          <a:p>
            <a:r>
              <a:rPr lang="en-US" dirty="0"/>
              <a:t>Asymmetric multiprocessor was the only type of multiprocessor available before symmetric multiprocessors were created. Now also, this is the cheaper option.</a:t>
            </a:r>
          </a:p>
          <a:p>
            <a:endParaRPr lang="en-US" dirty="0"/>
          </a:p>
        </p:txBody>
      </p:sp>
    </p:spTree>
    <p:extLst>
      <p:ext uri="{BB962C8B-B14F-4D97-AF65-F5344CB8AC3E}">
        <p14:creationId xmlns="" xmlns:p14="http://schemas.microsoft.com/office/powerpoint/2010/main" val="3921799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fontScale="85000" lnSpcReduction="20000"/>
          </a:bodyPr>
          <a:lstStyle/>
          <a:p>
            <a:pPr marL="0" indent="0">
              <a:buNone/>
            </a:pPr>
            <a:r>
              <a:rPr lang="en-US" b="1" dirty="0"/>
              <a:t>Multicore System </a:t>
            </a:r>
            <a:r>
              <a:rPr lang="en-US" b="1" dirty="0" err="1"/>
              <a:t>vs</a:t>
            </a:r>
            <a:r>
              <a:rPr lang="en-US" b="1" dirty="0"/>
              <a:t> Multiprocessor System</a:t>
            </a:r>
            <a:endParaRPr lang="en-US" dirty="0"/>
          </a:p>
          <a:p>
            <a:pPr marL="0" indent="0">
              <a:buNone/>
            </a:pPr>
            <a:r>
              <a:rPr lang="en-US" dirty="0"/>
              <a:t>We have seen what a multicore system and a multiprocessor system is. These are two different things. </a:t>
            </a:r>
            <a:endParaRPr lang="en-US" dirty="0" smtClean="0"/>
          </a:p>
          <a:p>
            <a:pPr marL="0" indent="0">
              <a:buNone/>
            </a:pPr>
            <a:r>
              <a:rPr lang="en-US" dirty="0" smtClean="0"/>
              <a:t>The </a:t>
            </a:r>
            <a:r>
              <a:rPr lang="en-US" dirty="0"/>
              <a:t>only common thing that they share is both want to increase the processing speed of the system by executing more than one processes at a time. </a:t>
            </a:r>
            <a:endParaRPr lang="en-US" dirty="0" smtClean="0"/>
          </a:p>
          <a:p>
            <a:pPr marL="0" indent="0">
              <a:buNone/>
            </a:pPr>
            <a:r>
              <a:rPr lang="en-US" b="1" dirty="0" smtClean="0"/>
              <a:t>Some </a:t>
            </a:r>
            <a:r>
              <a:rPr lang="en-US" b="1" dirty="0"/>
              <a:t>of the differences between these two are</a:t>
            </a:r>
            <a:r>
              <a:rPr lang="en-US" dirty="0"/>
              <a:t>:</a:t>
            </a:r>
          </a:p>
          <a:p>
            <a:pPr lvl="0"/>
            <a:r>
              <a:rPr lang="en-US" dirty="0"/>
              <a:t>In a multicore system, we have only one CPU and multiple cores are present in that CPU. While in a multiprocessor system, we have more than one CPU.</a:t>
            </a:r>
          </a:p>
          <a:p>
            <a:pPr lvl="0"/>
            <a:r>
              <a:rPr lang="en-US" dirty="0"/>
              <a:t>Since the multicore system contains only one CPU, so the cost of the multicore system is lower as compared to the multiprocessor system.</a:t>
            </a:r>
          </a:p>
          <a:p>
            <a:pPr lvl="0"/>
            <a:r>
              <a:rPr lang="en-US" dirty="0"/>
              <a:t>If you want to run a single program then the multicore system will be faster. But if you are running multiple programs then the multiprocessor system will be faster.</a:t>
            </a:r>
          </a:p>
          <a:p>
            <a:pPr marL="0" indent="0">
              <a:buNone/>
            </a:pPr>
            <a:endParaRPr lang="en-US" dirty="0"/>
          </a:p>
        </p:txBody>
      </p:sp>
    </p:spTree>
    <p:extLst>
      <p:ext uri="{BB962C8B-B14F-4D97-AF65-F5344CB8AC3E}">
        <p14:creationId xmlns="" xmlns:p14="http://schemas.microsoft.com/office/powerpoint/2010/main" val="1996345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itchFamily="2" charset="2"/>
              <a:buChar char="q"/>
            </a:pPr>
            <a:r>
              <a:rPr lang="en-US" sz="3200" b="1" dirty="0" smtClean="0"/>
              <a:t>BASIC MULTICORE CONCEPTS</a:t>
            </a:r>
            <a:endParaRPr lang="en-US" sz="3200" b="1" dirty="0"/>
          </a:p>
        </p:txBody>
      </p:sp>
      <p:sp>
        <p:nvSpPr>
          <p:cNvPr id="3" name="Content Placeholder 2"/>
          <p:cNvSpPr>
            <a:spLocks noGrp="1"/>
          </p:cNvSpPr>
          <p:nvPr>
            <p:ph idx="1"/>
          </p:nvPr>
        </p:nvSpPr>
        <p:spPr/>
        <p:txBody>
          <a:bodyPr/>
          <a:lstStyle/>
          <a:p>
            <a:r>
              <a:rPr lang="en-US" b="1" dirty="0" smtClean="0"/>
              <a:t>MEMORY Sharing Styles</a:t>
            </a:r>
          </a:p>
          <a:p>
            <a:pPr marL="0" indent="0">
              <a:buNone/>
            </a:pPr>
            <a:r>
              <a:rPr lang="en-US" u="sng" dirty="0"/>
              <a:t>Multiprocessors</a:t>
            </a:r>
            <a:r>
              <a:rPr lang="en-US" dirty="0"/>
              <a:t> can be categorized into three shared-memory model which are:</a:t>
            </a:r>
            <a:endParaRPr lang="en-US" b="1" dirty="0" smtClean="0"/>
          </a:p>
          <a:p>
            <a:pPr marL="0" indent="0">
              <a:buNone/>
            </a:pPr>
            <a:endParaRPr lang="en-US" dirty="0" smtClean="0"/>
          </a:p>
          <a:p>
            <a:pPr marL="514350" indent="-514350">
              <a:buFont typeface="+mj-lt"/>
              <a:buAutoNum type="arabicPeriod"/>
            </a:pPr>
            <a:r>
              <a:rPr lang="en-US" dirty="0" smtClean="0"/>
              <a:t>Uniform Memory Access(</a:t>
            </a:r>
            <a:r>
              <a:rPr lang="en-US" b="1" dirty="0" smtClean="0"/>
              <a:t>UMA</a:t>
            </a:r>
            <a:r>
              <a:rPr lang="en-US" dirty="0" smtClean="0"/>
              <a:t>)</a:t>
            </a:r>
          </a:p>
          <a:p>
            <a:pPr marL="514350" indent="-514350">
              <a:buFont typeface="+mj-lt"/>
              <a:buAutoNum type="arabicPeriod"/>
            </a:pPr>
            <a:r>
              <a:rPr lang="en-US" dirty="0" smtClean="0"/>
              <a:t>Non-Uniform </a:t>
            </a:r>
            <a:r>
              <a:rPr lang="en-US" dirty="0"/>
              <a:t>Memory </a:t>
            </a:r>
            <a:r>
              <a:rPr lang="en-US" dirty="0" smtClean="0"/>
              <a:t>Access(</a:t>
            </a:r>
            <a:r>
              <a:rPr lang="en-US" b="1" dirty="0" smtClean="0"/>
              <a:t>NUMA</a:t>
            </a:r>
            <a:r>
              <a:rPr lang="en-US" dirty="0" smtClean="0"/>
              <a:t>)</a:t>
            </a:r>
          </a:p>
          <a:p>
            <a:pPr marL="514350" indent="-514350">
              <a:buFont typeface="+mj-lt"/>
              <a:buAutoNum type="arabicPeriod"/>
            </a:pPr>
            <a:r>
              <a:rPr lang="en-US" dirty="0" smtClean="0"/>
              <a:t>No Remote Memory Access(</a:t>
            </a:r>
            <a:r>
              <a:rPr lang="en-US" b="1" dirty="0" smtClean="0"/>
              <a:t>NORMA</a:t>
            </a:r>
            <a:r>
              <a:rPr lang="en-US" dirty="0" smtClean="0"/>
              <a:t>)</a:t>
            </a:r>
            <a:endParaRPr lang="en-US" dirty="0"/>
          </a:p>
        </p:txBody>
      </p:sp>
    </p:spTree>
    <p:extLst>
      <p:ext uri="{BB962C8B-B14F-4D97-AF65-F5344CB8AC3E}">
        <p14:creationId xmlns="" xmlns:p14="http://schemas.microsoft.com/office/powerpoint/2010/main" val="200795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lstStyle/>
          <a:p>
            <a:pPr marL="0" indent="0">
              <a:buNone/>
            </a:pPr>
            <a:r>
              <a:rPr lang="en-US" b="1" u="sng" dirty="0" smtClean="0"/>
              <a:t>Uniform Memory Access(UMA)</a:t>
            </a:r>
          </a:p>
          <a:p>
            <a:r>
              <a:rPr lang="en-US" sz="2800" dirty="0"/>
              <a:t>In this model, all the processors share the physical memory uniformly. </a:t>
            </a:r>
            <a:endParaRPr lang="en-US" sz="2800" dirty="0" smtClean="0"/>
          </a:p>
          <a:p>
            <a:r>
              <a:rPr lang="en-US" sz="2800" dirty="0" smtClean="0"/>
              <a:t>All </a:t>
            </a:r>
            <a:r>
              <a:rPr lang="en-US" sz="2800" dirty="0"/>
              <a:t>the processors have equal access time to all the memory words. </a:t>
            </a:r>
            <a:endParaRPr lang="en-US" sz="2800" dirty="0" smtClean="0"/>
          </a:p>
          <a:p>
            <a:r>
              <a:rPr lang="en-US" sz="2800" dirty="0" smtClean="0"/>
              <a:t>Each </a:t>
            </a:r>
            <a:r>
              <a:rPr lang="en-US" sz="2800" dirty="0"/>
              <a:t>processor may have a private cache memory. </a:t>
            </a:r>
            <a:endParaRPr lang="en-US" sz="2800" dirty="0" smtClean="0"/>
          </a:p>
          <a:p>
            <a:pPr marL="0" indent="0">
              <a:buNone/>
            </a:pPr>
            <a:endParaRPr lang="en-US" sz="2800" dirty="0" smtClean="0"/>
          </a:p>
          <a:p>
            <a:pPr marL="0" indent="0">
              <a:buNone/>
            </a:pPr>
            <a:r>
              <a:rPr lang="en-US" sz="2800" dirty="0" smtClean="0"/>
              <a:t>Same </a:t>
            </a:r>
            <a:r>
              <a:rPr lang="en-US" sz="2800" dirty="0"/>
              <a:t>rule is followed for peripheral devices.</a:t>
            </a:r>
          </a:p>
          <a:p>
            <a:r>
              <a:rPr lang="en-US" sz="2800" dirty="0"/>
              <a:t>When all the processors have equal access to all the peripheral devices, the system is called a </a:t>
            </a:r>
            <a:r>
              <a:rPr lang="en-US" sz="2800" b="1" dirty="0"/>
              <a:t>symmetric multiprocessor</a:t>
            </a:r>
            <a:r>
              <a:rPr lang="en-US" sz="2800" dirty="0"/>
              <a:t>. When only one or a few processors can access the peripheral devices, the system is called an </a:t>
            </a:r>
            <a:r>
              <a:rPr lang="en-US" sz="2800" b="1" dirty="0"/>
              <a:t>asymmetric multiprocessor</a:t>
            </a:r>
            <a:r>
              <a:rPr lang="en-US" sz="2800" dirty="0"/>
              <a:t>.</a:t>
            </a:r>
          </a:p>
          <a:p>
            <a:pPr marL="0" indent="0">
              <a:buNone/>
            </a:pPr>
            <a:endParaRPr lang="en-US" b="1" u="sng" dirty="0" smtClean="0"/>
          </a:p>
          <a:p>
            <a:pPr marL="0" indent="0">
              <a:buNone/>
            </a:pPr>
            <a:endParaRPr lang="en-US" b="1" dirty="0"/>
          </a:p>
        </p:txBody>
      </p:sp>
    </p:spTree>
    <p:extLst>
      <p:ext uri="{BB962C8B-B14F-4D97-AF65-F5344CB8AC3E}">
        <p14:creationId xmlns="" xmlns:p14="http://schemas.microsoft.com/office/powerpoint/2010/main" val="4286434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MA Multiprocesso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90600" y="533400"/>
            <a:ext cx="7315200" cy="5638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56515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476999"/>
          </a:xfrm>
        </p:spPr>
        <p:txBody>
          <a:bodyPr>
            <a:normAutofit/>
          </a:bodyPr>
          <a:lstStyle/>
          <a:p>
            <a:pPr marL="0" indent="0">
              <a:buNone/>
            </a:pPr>
            <a:r>
              <a:rPr lang="en-US" sz="2800" b="1" dirty="0"/>
              <a:t>Non-uniform Memory Access (NUMA)</a:t>
            </a:r>
          </a:p>
          <a:p>
            <a:r>
              <a:rPr lang="en-US" sz="2800" dirty="0"/>
              <a:t>In NUMA multiprocessor model, the access time varies with the location of the memory word. </a:t>
            </a:r>
            <a:endParaRPr lang="en-US" sz="2800" dirty="0" smtClean="0"/>
          </a:p>
          <a:p>
            <a:r>
              <a:rPr lang="en-US" sz="2800" dirty="0" smtClean="0"/>
              <a:t>Here</a:t>
            </a:r>
            <a:r>
              <a:rPr lang="en-US" sz="2800" dirty="0"/>
              <a:t>, the shared memory is physically distributed among all the processors, called local memories. </a:t>
            </a:r>
            <a:endParaRPr lang="en-US" sz="2800" dirty="0" smtClean="0"/>
          </a:p>
          <a:p>
            <a:r>
              <a:rPr lang="en-US" sz="2800" dirty="0" smtClean="0"/>
              <a:t>The </a:t>
            </a:r>
            <a:r>
              <a:rPr lang="en-US" sz="2800" dirty="0"/>
              <a:t>collection of all local memories forms a global address space which can be accessed by all the processors</a:t>
            </a:r>
            <a:r>
              <a:rPr lang="en-US" sz="2800" dirty="0" smtClean="0"/>
              <a:t>.</a:t>
            </a:r>
          </a:p>
          <a:p>
            <a:r>
              <a:rPr lang="en-US" sz="2800" dirty="0"/>
              <a:t>In NUMA, where different memory controller is </a:t>
            </a:r>
            <a:r>
              <a:rPr lang="en-US" sz="2800" dirty="0" smtClean="0"/>
              <a:t>used.</a:t>
            </a:r>
          </a:p>
          <a:p>
            <a:r>
              <a:rPr lang="en-US" sz="2800" dirty="0" smtClean="0"/>
              <a:t>Non-uniform </a:t>
            </a:r>
            <a:r>
              <a:rPr lang="en-US" sz="2800" dirty="0"/>
              <a:t>Memory Access is faster than uniform Memory Access. </a:t>
            </a:r>
            <a:endParaRPr lang="en-US" sz="2800" dirty="0" smtClean="0"/>
          </a:p>
          <a:p>
            <a:r>
              <a:rPr lang="en-US" sz="2800" dirty="0" smtClean="0"/>
              <a:t>Non-uniform </a:t>
            </a:r>
            <a:r>
              <a:rPr lang="en-US" sz="2800" dirty="0"/>
              <a:t>Memory Access is applicable for real-time applications and time-critical applications.</a:t>
            </a:r>
          </a:p>
          <a:p>
            <a:pPr marL="0" indent="0">
              <a:buNone/>
            </a:pPr>
            <a:endParaRPr lang="en-US" dirty="0"/>
          </a:p>
        </p:txBody>
      </p:sp>
    </p:spTree>
    <p:extLst>
      <p:ext uri="{BB962C8B-B14F-4D97-AF65-F5344CB8AC3E}">
        <p14:creationId xmlns="" xmlns:p14="http://schemas.microsoft.com/office/powerpoint/2010/main" val="2365896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UMA Model for Multiprocessor Systems"/>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5800" y="533400"/>
            <a:ext cx="7620000" cy="5562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3293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1"/>
            <a:ext cx="8763000" cy="1828799"/>
          </a:xfrm>
        </p:spPr>
        <p:txBody>
          <a:bodyPr>
            <a:normAutofit/>
          </a:bodyPr>
          <a:lstStyle/>
          <a:p>
            <a:pPr marL="0" indent="0">
              <a:buNone/>
            </a:pPr>
            <a:r>
              <a:rPr lang="en-US" sz="2800" b="1" dirty="0"/>
              <a:t>Cache Only Memory Architecture (COMA)</a:t>
            </a:r>
          </a:p>
          <a:p>
            <a:r>
              <a:rPr lang="en-US" sz="2500" dirty="0"/>
              <a:t>The COMA model is a special case of the NUMA model. Here, all the distributed main memories are converted to cache memories</a:t>
            </a:r>
            <a:r>
              <a:rPr lang="en-US" sz="2500" dirty="0" smtClean="0"/>
              <a:t>.</a:t>
            </a:r>
          </a:p>
          <a:p>
            <a:endParaRPr lang="en-US" sz="2800" dirty="0"/>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66800" y="1905000"/>
            <a:ext cx="6858000" cy="29294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42900" y="5029200"/>
            <a:ext cx="8305800" cy="1569660"/>
          </a:xfrm>
          <a:prstGeom prst="rect">
            <a:avLst/>
          </a:prstGeom>
        </p:spPr>
        <p:txBody>
          <a:bodyPr wrap="square">
            <a:spAutoFit/>
          </a:bodyPr>
          <a:lstStyle/>
          <a:p>
            <a:r>
              <a:rPr lang="en-US" sz="2400" b="1" dirty="0"/>
              <a:t>Distributed - Memory </a:t>
            </a:r>
            <a:r>
              <a:rPr lang="en-US" sz="2400" b="1" dirty="0" err="1"/>
              <a:t>Multicomputers</a:t>
            </a:r>
            <a:r>
              <a:rPr lang="en-US" sz="2400" dirty="0"/>
              <a:t> − </a:t>
            </a:r>
          </a:p>
          <a:p>
            <a:r>
              <a:rPr lang="en-US" sz="2400" dirty="0"/>
              <a:t>A distributed memory multicomputer system consists of multiple computers, known as nodes, inter-connected by message passing network. </a:t>
            </a:r>
          </a:p>
        </p:txBody>
      </p:sp>
    </p:spTree>
    <p:extLst>
      <p:ext uri="{BB962C8B-B14F-4D97-AF65-F5344CB8AC3E}">
        <p14:creationId xmlns="" xmlns:p14="http://schemas.microsoft.com/office/powerpoint/2010/main" val="1887553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839200" cy="2438400"/>
          </a:xfrm>
        </p:spPr>
        <p:txBody>
          <a:bodyPr>
            <a:normAutofit/>
          </a:bodyPr>
          <a:lstStyle/>
          <a:p>
            <a:pPr marL="0" indent="0">
              <a:buNone/>
            </a:pPr>
            <a:r>
              <a:rPr lang="en-US" sz="2400" dirty="0" smtClean="0"/>
              <a:t>Each </a:t>
            </a:r>
            <a:r>
              <a:rPr lang="en-US" sz="2400" dirty="0"/>
              <a:t>node acts as an autonomous computer having a processor, a local memory and sometimes I/O devices</a:t>
            </a:r>
            <a:r>
              <a:rPr lang="en-US" sz="2400" dirty="0" smtClean="0"/>
              <a:t>.</a:t>
            </a:r>
          </a:p>
          <a:p>
            <a:pPr marL="0" indent="0">
              <a:buNone/>
            </a:pPr>
            <a:r>
              <a:rPr lang="en-US" sz="2400" dirty="0" smtClean="0"/>
              <a:t> </a:t>
            </a:r>
            <a:r>
              <a:rPr lang="en-US" sz="2400" dirty="0"/>
              <a:t>In this case, all local memories are private and are accessible only to the local processors. </a:t>
            </a:r>
            <a:endParaRPr lang="en-US" sz="2400" dirty="0" smtClean="0"/>
          </a:p>
          <a:p>
            <a:pPr marL="0" indent="0">
              <a:buNone/>
            </a:pPr>
            <a:r>
              <a:rPr lang="en-US" sz="2400" dirty="0" smtClean="0"/>
              <a:t>This </a:t>
            </a:r>
            <a:r>
              <a:rPr lang="en-US" sz="2400" dirty="0"/>
              <a:t>is why, the traditional machines are called </a:t>
            </a:r>
            <a:r>
              <a:rPr lang="en-US" sz="2400" b="1" dirty="0"/>
              <a:t>no-remote-memory-access (NORMA)</a:t>
            </a:r>
            <a:r>
              <a:rPr lang="en-US" sz="2400" dirty="0"/>
              <a:t> machines</a:t>
            </a:r>
            <a:r>
              <a:rPr lang="en-US" sz="2400" dirty="0" smtClean="0"/>
              <a:t>.</a:t>
            </a:r>
          </a:p>
          <a:p>
            <a:pPr marL="0" indent="0">
              <a:buNone/>
            </a:pPr>
            <a:endParaRPr lang="en-US" sz="2800" dirty="0"/>
          </a:p>
          <a:p>
            <a:pPr marL="0" indent="0">
              <a:buNone/>
            </a:pPr>
            <a:endParaRPr lang="en-US" sz="2800" dirty="0"/>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2590800"/>
            <a:ext cx="6934200" cy="419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31295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txBody>
          <a:bodyPr>
            <a:normAutofit fontScale="92500" lnSpcReduction="20000"/>
          </a:bodyPr>
          <a:lstStyle/>
          <a:p>
            <a:pPr fontAlgn="base">
              <a:buNone/>
            </a:pPr>
            <a:r>
              <a:rPr lang="en-US" b="1" dirty="0" smtClean="0"/>
              <a:t>Cache Coherence</a:t>
            </a:r>
          </a:p>
          <a:p>
            <a:pPr fontAlgn="base"/>
            <a:r>
              <a:rPr lang="en-US" dirty="0" smtClean="0"/>
              <a:t>In a multiprocessor system, data inconsistency may occur among adjacent levels or within the same level of the memory hierarchy.</a:t>
            </a:r>
          </a:p>
          <a:p>
            <a:pPr fontAlgn="base"/>
            <a:r>
              <a:rPr lang="en-US" dirty="0" smtClean="0"/>
              <a:t>In a shared memory multiprocessor with a separate cache memory for each processor, it is possible to have many copies of any one instruction operand: one copy in the main memory and one in each cache memory. When one copy of an operand is changed, the other copies of the operand must be changed also.</a:t>
            </a:r>
          </a:p>
          <a:p>
            <a:pPr fontAlgn="base"/>
            <a:r>
              <a:rPr lang="en-US" dirty="0" smtClean="0"/>
              <a:t>Cache coherence is the discipline that ensures that changes in the values of shared operands are propagated throughout the system in a timely fashion.</a:t>
            </a:r>
          </a:p>
          <a:p>
            <a:pPr fontAlgn="base"/>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705600"/>
          </a:xfrm>
        </p:spPr>
        <p:txBody>
          <a:bodyPr>
            <a:normAutofit/>
          </a:bodyPr>
          <a:lstStyle/>
          <a:p>
            <a:pPr>
              <a:buFont typeface="Wingdings" pitchFamily="2" charset="2"/>
              <a:buChar char="v"/>
            </a:pPr>
            <a:r>
              <a:rPr lang="en-US" b="1" dirty="0" smtClean="0"/>
              <a:t>Introduction</a:t>
            </a:r>
          </a:p>
          <a:p>
            <a:pPr fontAlgn="base">
              <a:buFont typeface="Wingdings" pitchFamily="2" charset="2"/>
              <a:buChar char="ü"/>
            </a:pPr>
            <a:r>
              <a:rPr lang="en-US" b="1" dirty="0" smtClean="0"/>
              <a:t>Multiprocessor</a:t>
            </a:r>
            <a:r>
              <a:rPr lang="en-US" b="1" dirty="0"/>
              <a:t>:</a:t>
            </a:r>
            <a:r>
              <a:rPr lang="en-US" dirty="0"/>
              <a:t/>
            </a:r>
            <a:br>
              <a:rPr lang="en-US" dirty="0"/>
            </a:br>
            <a:r>
              <a:rPr lang="en-US" dirty="0" smtClean="0"/>
              <a:t>	</a:t>
            </a:r>
            <a:r>
              <a:rPr lang="en-US" sz="2600" dirty="0" smtClean="0"/>
              <a:t>A </a:t>
            </a:r>
            <a:r>
              <a:rPr lang="en-US" sz="2600" dirty="0"/>
              <a:t>Multiprocessor is a computer system with two or more </a:t>
            </a:r>
            <a:r>
              <a:rPr lang="en-US" sz="2600" dirty="0" smtClean="0"/>
              <a:t>processors (</a:t>
            </a:r>
            <a:r>
              <a:rPr lang="en-US" sz="2600" dirty="0"/>
              <a:t>CPUs) share full access to a common RAM</a:t>
            </a:r>
            <a:r>
              <a:rPr lang="en-US" sz="2600" dirty="0" smtClean="0"/>
              <a:t>.(sharing system bus, memory and I/O)</a:t>
            </a:r>
          </a:p>
          <a:p>
            <a:pPr fontAlgn="base"/>
            <a:r>
              <a:rPr lang="en-US" sz="2600" dirty="0"/>
              <a:t>It allows parallel execution of different processors</a:t>
            </a:r>
            <a:r>
              <a:rPr lang="en-US" sz="2600" dirty="0" smtClean="0"/>
              <a:t>.</a:t>
            </a:r>
          </a:p>
          <a:p>
            <a:pPr fontAlgn="base"/>
            <a:r>
              <a:rPr lang="en-US" sz="2600" dirty="0" smtClean="0"/>
              <a:t>The </a:t>
            </a:r>
            <a:r>
              <a:rPr lang="en-US" sz="2600" dirty="0"/>
              <a:t>main objective of using a multiprocessor is to boost the system’s execution speed, with other objectives being fault tolerance and application matching</a:t>
            </a:r>
            <a:r>
              <a:rPr lang="en-US" sz="2600" dirty="0" smtClean="0"/>
              <a:t>.</a:t>
            </a:r>
          </a:p>
          <a:p>
            <a:pPr fontAlgn="base"/>
            <a:endParaRPr lang="en-US" sz="2900" dirty="0"/>
          </a:p>
          <a:p>
            <a:pPr marL="0" indent="0">
              <a:buNone/>
            </a:pPr>
            <a:endParaRPr lang="en-US" b="1" dirty="0"/>
          </a:p>
        </p:txBody>
      </p:sp>
      <p:pic>
        <p:nvPicPr>
          <p:cNvPr id="4" name="Picture 3" descr="Multiprocessor Systems"/>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 y="4343400"/>
            <a:ext cx="8077200" cy="2438400"/>
          </a:xfrm>
          <a:prstGeom prst="rect">
            <a:avLst/>
          </a:prstGeom>
          <a:noFill/>
          <a:ln>
            <a:noFill/>
          </a:ln>
        </p:spPr>
      </p:pic>
    </p:spTree>
    <p:extLst>
      <p:ext uri="{BB962C8B-B14F-4D97-AF65-F5344CB8AC3E}">
        <p14:creationId xmlns="" xmlns:p14="http://schemas.microsoft.com/office/powerpoint/2010/main" val="4100533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media.geeksforgeeks.org/wp-content/uploads/20200731140332/cacheCoherenceGfGjpg.png"/>
          <p:cNvPicPr>
            <a:picLocks noGrp="1"/>
          </p:cNvPicPr>
          <p:nvPr>
            <p:ph idx="1"/>
          </p:nvPr>
        </p:nvPicPr>
        <p:blipFill>
          <a:blip r:embed="rId2"/>
          <a:srcRect/>
          <a:stretch>
            <a:fillRect/>
          </a:stretch>
        </p:blipFill>
        <p:spPr bwMode="auto">
          <a:xfrm>
            <a:off x="571472" y="1142984"/>
            <a:ext cx="8143932" cy="5500726"/>
          </a:xfrm>
          <a:prstGeom prst="rect">
            <a:avLst/>
          </a:prstGeom>
          <a:noFill/>
          <a:ln w="9525">
            <a:noFill/>
            <a:miter lim="800000"/>
            <a:headEnd/>
            <a:tailEnd/>
          </a:ln>
        </p:spPr>
      </p:pic>
      <p:sp>
        <p:nvSpPr>
          <p:cNvPr id="5" name="Rectangle 4"/>
          <p:cNvSpPr/>
          <p:nvPr/>
        </p:nvSpPr>
        <p:spPr>
          <a:xfrm>
            <a:off x="428596" y="285728"/>
            <a:ext cx="8358246" cy="707886"/>
          </a:xfrm>
          <a:prstGeom prst="rect">
            <a:avLst/>
          </a:prstGeom>
        </p:spPr>
        <p:txBody>
          <a:bodyPr wrap="square">
            <a:spAutoFit/>
          </a:bodyPr>
          <a:lstStyle/>
          <a:p>
            <a:pPr fontAlgn="base"/>
            <a:r>
              <a:rPr lang="en-US" sz="2000" b="1" dirty="0" smtClean="0"/>
              <a:t>Example :</a:t>
            </a:r>
            <a:r>
              <a:rPr lang="en-US" sz="2000" dirty="0" smtClean="0"/>
              <a:t/>
            </a:r>
            <a:br>
              <a:rPr lang="en-US" sz="2000" dirty="0" smtClean="0"/>
            </a:br>
            <a:r>
              <a:rPr lang="en-US" sz="2000" dirty="0" smtClean="0"/>
              <a:t>Cache and the main memory may have inconsistent copies of the same object</a:t>
            </a:r>
            <a:r>
              <a:rPr lang="en-US" dirty="0" smtClean="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8"/>
            <a:ext cx="8715436" cy="6357982"/>
          </a:xfrm>
        </p:spPr>
        <p:txBody>
          <a:bodyPr>
            <a:normAutofit fontScale="92500" lnSpcReduction="20000"/>
          </a:bodyPr>
          <a:lstStyle/>
          <a:p>
            <a:pPr fontAlgn="base">
              <a:buNone/>
            </a:pPr>
            <a:r>
              <a:rPr lang="en-US" dirty="0" smtClean="0"/>
              <a:t>Suppose there are three processors, each having cache. Suppose the following scenario:-</a:t>
            </a:r>
          </a:p>
          <a:p>
            <a:pPr lvl="0" fontAlgn="base"/>
            <a:r>
              <a:rPr lang="en-US" b="1" dirty="0" smtClean="0"/>
              <a:t>Processor 1 read X :</a:t>
            </a:r>
            <a:r>
              <a:rPr lang="en-US" dirty="0" smtClean="0"/>
              <a:t> obtains 24 from the memory and caches it.</a:t>
            </a:r>
          </a:p>
          <a:p>
            <a:pPr lvl="0" fontAlgn="base"/>
            <a:r>
              <a:rPr lang="en-US" b="1" dirty="0" smtClean="0"/>
              <a:t>Processor 2 read X :</a:t>
            </a:r>
            <a:r>
              <a:rPr lang="en-US" dirty="0" smtClean="0"/>
              <a:t> obtains 24 from memory and caches it.</a:t>
            </a:r>
          </a:p>
          <a:p>
            <a:pPr lvl="0" fontAlgn="base"/>
            <a:r>
              <a:rPr lang="en-US" b="1" dirty="0" smtClean="0"/>
              <a:t>Again, processor 1 writes as X :</a:t>
            </a:r>
            <a:r>
              <a:rPr lang="en-US" dirty="0" smtClean="0"/>
              <a:t> 64, Its locally cached copy is updated. Now, processor 3 reads X, what value should it get?</a:t>
            </a:r>
          </a:p>
          <a:p>
            <a:pPr lvl="0" fontAlgn="base"/>
            <a:r>
              <a:rPr lang="en-US" dirty="0" smtClean="0"/>
              <a:t>Memory and processor 2 thinks it is 24 and processor 1 thinks it is 64.</a:t>
            </a:r>
          </a:p>
          <a:p>
            <a:pPr fontAlgn="base"/>
            <a:r>
              <a:rPr lang="en-US" dirty="0" smtClean="0"/>
              <a:t>As multiple processors operate in parallel, and independently multiple caches may possess different copies of the same memory block, this creates a cache coherence problem.</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643710"/>
          </a:xfrm>
        </p:spPr>
        <p:txBody>
          <a:bodyPr>
            <a:normAutofit fontScale="62500" lnSpcReduction="20000"/>
          </a:bodyPr>
          <a:lstStyle/>
          <a:p>
            <a:pPr fontAlgn="base"/>
            <a:r>
              <a:rPr lang="en-US" sz="3500" b="1" dirty="0" smtClean="0"/>
              <a:t>Coherency mechanisms :</a:t>
            </a:r>
            <a:r>
              <a:rPr lang="en-US" sz="3500" dirty="0" smtClean="0"/>
              <a:t/>
            </a:r>
            <a:br>
              <a:rPr lang="en-US" sz="3500" dirty="0" smtClean="0"/>
            </a:br>
            <a:r>
              <a:rPr lang="en-US" sz="3500" dirty="0" smtClean="0"/>
              <a:t>There are three types of coherence :</a:t>
            </a:r>
          </a:p>
          <a:p>
            <a:pPr lvl="0" fontAlgn="base"/>
            <a:r>
              <a:rPr lang="en-US" sz="3500" b="1" dirty="0" smtClean="0"/>
              <a:t>Directory-based –</a:t>
            </a:r>
            <a:r>
              <a:rPr lang="en-US" sz="3500" dirty="0" smtClean="0"/>
              <a:t/>
            </a:r>
            <a:br>
              <a:rPr lang="en-US" sz="3500" dirty="0" smtClean="0"/>
            </a:br>
            <a:r>
              <a:rPr lang="en-US" sz="3500" dirty="0" smtClean="0"/>
              <a:t>In a directory-based system, the data being shared is placed in a common directory that maintains the coherence between caches. The directory acts as a filter through which the processor must ask permission to load an entry from the primary memory to its cache. When an entry is changed, the directory either updates or invalidates the other caches with that entry.</a:t>
            </a:r>
          </a:p>
          <a:p>
            <a:pPr lvl="0" fontAlgn="base"/>
            <a:r>
              <a:rPr lang="en-US" sz="3500" b="1" dirty="0" smtClean="0"/>
              <a:t>Snooping –</a:t>
            </a:r>
            <a:r>
              <a:rPr lang="en-US" sz="3500" dirty="0" smtClean="0"/>
              <a:t/>
            </a:r>
            <a:br>
              <a:rPr lang="en-US" sz="3500" dirty="0" smtClean="0"/>
            </a:br>
            <a:r>
              <a:rPr lang="en-US" sz="3500" dirty="0" smtClean="0"/>
              <a:t>First introduced in 1983, It is called a write invalidate </a:t>
            </a:r>
            <a:r>
              <a:rPr lang="en-US" sz="3500" dirty="0" err="1" smtClean="0"/>
              <a:t>pr</a:t>
            </a:r>
            <a:r>
              <a:rPr lang="en-US" sz="3500" b="1" dirty="0" err="1" smtClean="0"/>
              <a:t>snooping</a:t>
            </a:r>
            <a:r>
              <a:rPr lang="en-US" sz="3500" b="1" dirty="0" smtClean="0"/>
              <a:t> is a process where the individual caches monitor address lines for accesses to memory locations that they have </a:t>
            </a:r>
            <a:r>
              <a:rPr lang="en-US" sz="3500" b="1" dirty="0" err="1" smtClean="0"/>
              <a:t>cached.</a:t>
            </a:r>
            <a:r>
              <a:rPr lang="en-US" sz="3500" dirty="0" err="1" smtClean="0"/>
              <a:t>otocol</a:t>
            </a:r>
            <a:r>
              <a:rPr lang="en-US" sz="3500" dirty="0" smtClean="0"/>
              <a:t>. When a write operation is observed to a location that a cache has a copy of and the cache controller invalidates its own copy of the snooped memory location.</a:t>
            </a:r>
          </a:p>
          <a:p>
            <a:pPr lvl="0" fontAlgn="base"/>
            <a:r>
              <a:rPr lang="en-US" sz="3500" b="1" dirty="0" err="1" smtClean="0"/>
              <a:t>Snarfing</a:t>
            </a:r>
            <a:r>
              <a:rPr lang="en-US" sz="3500" b="1" dirty="0" smtClean="0"/>
              <a:t> –</a:t>
            </a:r>
            <a:r>
              <a:rPr lang="en-US" sz="3500" dirty="0" smtClean="0"/>
              <a:t/>
            </a:r>
            <a:br>
              <a:rPr lang="en-US" sz="3500" dirty="0" smtClean="0"/>
            </a:br>
            <a:r>
              <a:rPr lang="en-US" sz="3500" dirty="0" smtClean="0"/>
              <a:t>It is a mechanism where a cache controller watches both address and data in an attempt to update its own copy of a memory location when a second master modifies a location in main memory. When a write operation is observed to a location that a cache has a copy of the cache controller updates its own copy of the </a:t>
            </a:r>
            <a:r>
              <a:rPr lang="en-US" sz="3500" dirty="0" err="1" smtClean="0"/>
              <a:t>snarfed</a:t>
            </a:r>
            <a:r>
              <a:rPr lang="en-US" sz="3500" dirty="0" smtClean="0"/>
              <a:t> memory location with the new data.</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86874" cy="6429420"/>
          </a:xfrm>
        </p:spPr>
        <p:txBody>
          <a:bodyPr>
            <a:normAutofit/>
          </a:bodyPr>
          <a:lstStyle/>
          <a:p>
            <a:pPr>
              <a:buNone/>
            </a:pPr>
            <a:r>
              <a:rPr lang="en-US" b="1" dirty="0" err="1" smtClean="0"/>
              <a:t>Interprocess</a:t>
            </a:r>
            <a:r>
              <a:rPr lang="en-US" b="1" dirty="0" smtClean="0"/>
              <a:t> communication</a:t>
            </a:r>
          </a:p>
          <a:p>
            <a:pPr fontAlgn="base">
              <a:buNone/>
            </a:pPr>
            <a:r>
              <a:rPr lang="en-US" sz="2600" dirty="0" smtClean="0"/>
              <a:t>A process can be of two types:</a:t>
            </a:r>
          </a:p>
          <a:p>
            <a:pPr lvl="0" fontAlgn="base"/>
            <a:r>
              <a:rPr lang="en-US" sz="2600" dirty="0" smtClean="0"/>
              <a:t>Independent process.</a:t>
            </a:r>
          </a:p>
          <a:p>
            <a:pPr lvl="0" fontAlgn="base"/>
            <a:r>
              <a:rPr lang="en-US" sz="2600" dirty="0" smtClean="0"/>
              <a:t>Co-operating process.</a:t>
            </a:r>
          </a:p>
          <a:p>
            <a:pPr>
              <a:buNone/>
            </a:pPr>
            <a:r>
              <a:rPr lang="en-US" sz="2600" dirty="0" smtClean="0"/>
              <a:t>	An independent process is not affected by the execution of other processes while a co-operating process can be affected by other executing processes. </a:t>
            </a:r>
            <a:endParaRPr lang="en-US" sz="2600" b="1" dirty="0" smtClean="0"/>
          </a:p>
          <a:p>
            <a:pPr>
              <a:buNone/>
            </a:pPr>
            <a:r>
              <a:rPr lang="en-US" sz="2600" dirty="0" smtClean="0"/>
              <a:t>	</a:t>
            </a:r>
            <a:r>
              <a:rPr lang="en-US" sz="2600" b="1" dirty="0" smtClean="0"/>
              <a:t>It is the mechanism provided by the operating system that allows processes to communicate with each other</a:t>
            </a:r>
            <a:r>
              <a:rPr lang="en-US" sz="2600" dirty="0" smtClean="0"/>
              <a:t>. This communication could involve a process letting another process know that some event has occurred or the transferring of data from one process to another.</a:t>
            </a:r>
          </a:p>
          <a:p>
            <a:pPr>
              <a:buNone/>
            </a:pPr>
            <a:endParaRPr lang="en-US" sz="2800" dirty="0" smtClean="0"/>
          </a:p>
          <a:p>
            <a:endParaRPr lang="en-US" dirty="0"/>
          </a:p>
        </p:txBody>
      </p:sp>
      <p:pic>
        <p:nvPicPr>
          <p:cNvPr id="4" name="Picture 3" descr="Interprocess Communication"/>
          <p:cNvPicPr/>
          <p:nvPr/>
        </p:nvPicPr>
        <p:blipFill>
          <a:blip r:embed="rId2"/>
          <a:srcRect/>
          <a:stretch>
            <a:fillRect/>
          </a:stretch>
        </p:blipFill>
        <p:spPr bwMode="auto">
          <a:xfrm>
            <a:off x="0" y="5572140"/>
            <a:ext cx="8143932" cy="128586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2852"/>
            <a:ext cx="9144000" cy="6715148"/>
          </a:xfrm>
        </p:spPr>
        <p:txBody>
          <a:bodyPr>
            <a:normAutofit fontScale="40000" lnSpcReduction="20000"/>
          </a:bodyPr>
          <a:lstStyle/>
          <a:p>
            <a:pPr>
              <a:buNone/>
            </a:pPr>
            <a:r>
              <a:rPr lang="en-US" sz="5100" b="1" dirty="0" smtClean="0"/>
              <a:t>Synchronization in </a:t>
            </a:r>
            <a:r>
              <a:rPr lang="en-US" sz="5100" b="1" dirty="0" err="1" smtClean="0"/>
              <a:t>Interprocess</a:t>
            </a:r>
            <a:r>
              <a:rPr lang="en-US" sz="5100" b="1" dirty="0" smtClean="0"/>
              <a:t> Communication</a:t>
            </a:r>
            <a:endParaRPr lang="en-US" sz="5100" dirty="0" smtClean="0"/>
          </a:p>
          <a:p>
            <a:pPr>
              <a:buNone/>
            </a:pPr>
            <a:r>
              <a:rPr lang="en-US" sz="5100" dirty="0" smtClean="0"/>
              <a:t>	Synchronization is a necessary part of </a:t>
            </a:r>
            <a:r>
              <a:rPr lang="en-US" sz="5100" dirty="0" err="1" smtClean="0"/>
              <a:t>interprocess</a:t>
            </a:r>
            <a:r>
              <a:rPr lang="en-US" sz="5100" dirty="0" smtClean="0"/>
              <a:t> communication. It is either provided by the </a:t>
            </a:r>
            <a:r>
              <a:rPr lang="en-US" sz="5100" dirty="0" err="1" smtClean="0"/>
              <a:t>interprocess</a:t>
            </a:r>
            <a:r>
              <a:rPr lang="en-US" sz="5100" dirty="0" smtClean="0"/>
              <a:t> control mechanism or handled by the communicating processes. </a:t>
            </a:r>
          </a:p>
          <a:p>
            <a:pPr>
              <a:buNone/>
            </a:pPr>
            <a:endParaRPr lang="en-US" sz="5100" dirty="0" smtClean="0"/>
          </a:p>
          <a:p>
            <a:pPr>
              <a:buNone/>
            </a:pPr>
            <a:r>
              <a:rPr lang="en-US" sz="5100" dirty="0" smtClean="0"/>
              <a:t>Some of the methods to provide synchronization are as follows −</a:t>
            </a:r>
          </a:p>
          <a:p>
            <a:pPr lvl="0"/>
            <a:r>
              <a:rPr lang="en-US" sz="5100" b="1" dirty="0" smtClean="0"/>
              <a:t>Semaphore</a:t>
            </a:r>
            <a:endParaRPr lang="en-US" sz="5100" dirty="0" smtClean="0"/>
          </a:p>
          <a:p>
            <a:pPr>
              <a:buNone/>
            </a:pPr>
            <a:r>
              <a:rPr lang="en-US" sz="5100" dirty="0" smtClean="0"/>
              <a:t>	A semaphore is a variable that controls the access to a common resource by multiple processes. Types-are </a:t>
            </a:r>
            <a:r>
              <a:rPr lang="en-US" sz="5100" b="1" dirty="0" smtClean="0"/>
              <a:t>binary semaphores and counting semaphores</a:t>
            </a:r>
            <a:r>
              <a:rPr lang="en-US" sz="5100" dirty="0" smtClean="0"/>
              <a:t>.</a:t>
            </a:r>
          </a:p>
          <a:p>
            <a:pPr>
              <a:buNone/>
            </a:pPr>
            <a:endParaRPr lang="en-US" sz="5100" dirty="0" smtClean="0"/>
          </a:p>
          <a:p>
            <a:pPr lvl="0"/>
            <a:r>
              <a:rPr lang="en-US" sz="5100" b="1" dirty="0" smtClean="0"/>
              <a:t>Mutual Exclusion</a:t>
            </a:r>
            <a:endParaRPr lang="en-US" sz="5100" dirty="0" smtClean="0"/>
          </a:p>
          <a:p>
            <a:pPr>
              <a:buNone/>
            </a:pPr>
            <a:r>
              <a:rPr lang="en-US" sz="5100" dirty="0" smtClean="0"/>
              <a:t>	Mutual exclusion requires that only one process thread can enter the critical section at a time. This is useful for synchronization and also prevents race conditions.</a:t>
            </a:r>
          </a:p>
          <a:p>
            <a:pPr>
              <a:buNone/>
            </a:pPr>
            <a:endParaRPr lang="en-US" sz="5100" dirty="0" smtClean="0"/>
          </a:p>
          <a:p>
            <a:pPr lvl="0"/>
            <a:r>
              <a:rPr lang="en-US" sz="5100" b="1" dirty="0" smtClean="0"/>
              <a:t>Barrier</a:t>
            </a:r>
            <a:endParaRPr lang="en-US" sz="5100" dirty="0" smtClean="0"/>
          </a:p>
          <a:p>
            <a:pPr>
              <a:buNone/>
            </a:pPr>
            <a:r>
              <a:rPr lang="en-US" sz="5100" dirty="0" smtClean="0"/>
              <a:t>	A barrier does not allow individual processes to proceed until all the processes reach it. Many parallel languages and collective routines impose barriers.</a:t>
            </a:r>
          </a:p>
          <a:p>
            <a:pPr>
              <a:buNone/>
            </a:pPr>
            <a:endParaRPr lang="en-US" sz="5100" dirty="0" smtClean="0"/>
          </a:p>
          <a:p>
            <a:pPr lvl="0"/>
            <a:r>
              <a:rPr lang="en-US" sz="5100" b="1" dirty="0" smtClean="0"/>
              <a:t>Spinlock</a:t>
            </a:r>
            <a:endParaRPr lang="en-US" sz="5100" dirty="0" smtClean="0"/>
          </a:p>
          <a:p>
            <a:pPr>
              <a:buNone/>
            </a:pPr>
            <a:r>
              <a:rPr lang="en-US" sz="5100" dirty="0" smtClean="0"/>
              <a:t>	This is a type of lock. The processes trying to acquire this lock wait in a loop while checking if the lock is available or not. This is known as busy waiting because the process is not doing any useful operation even though it is active.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52"/>
            <a:ext cx="8929718" cy="6715148"/>
          </a:xfrm>
        </p:spPr>
        <p:txBody>
          <a:bodyPr>
            <a:normAutofit fontScale="77500" lnSpcReduction="20000"/>
          </a:bodyPr>
          <a:lstStyle/>
          <a:p>
            <a:r>
              <a:rPr lang="en-US" b="1" dirty="0" smtClean="0"/>
              <a:t>Approaches to </a:t>
            </a:r>
            <a:r>
              <a:rPr lang="en-US" b="1" dirty="0" err="1" smtClean="0"/>
              <a:t>Interprocess</a:t>
            </a:r>
            <a:r>
              <a:rPr lang="en-US" b="1" dirty="0" smtClean="0"/>
              <a:t> Communication</a:t>
            </a:r>
            <a:endParaRPr lang="en-US" dirty="0" smtClean="0"/>
          </a:p>
          <a:p>
            <a:r>
              <a:rPr lang="en-US" dirty="0" smtClean="0"/>
              <a:t>The different approaches to implement </a:t>
            </a:r>
            <a:r>
              <a:rPr lang="en-US" dirty="0" err="1" smtClean="0"/>
              <a:t>interprocess</a:t>
            </a:r>
            <a:r>
              <a:rPr lang="en-US" dirty="0" smtClean="0"/>
              <a:t> communication are given as follows −</a:t>
            </a:r>
          </a:p>
          <a:p>
            <a:pPr lvl="0"/>
            <a:r>
              <a:rPr lang="en-US" b="1" dirty="0" smtClean="0"/>
              <a:t>Pipe</a:t>
            </a:r>
            <a:endParaRPr lang="en-US" dirty="0" smtClean="0"/>
          </a:p>
          <a:p>
            <a:pPr>
              <a:buNone/>
            </a:pPr>
            <a:r>
              <a:rPr lang="en-US" dirty="0" smtClean="0"/>
              <a:t>	A pipe is a data channel that is unidirectional. Two pipes can be used to create a two-way data channel between two processes. This uses standard input and output methods. Pipes are used in all POSIX systems as well as Windows operating systems.</a:t>
            </a:r>
          </a:p>
          <a:p>
            <a:pPr lvl="0"/>
            <a:r>
              <a:rPr lang="en-US" b="1" dirty="0" smtClean="0"/>
              <a:t>Socket</a:t>
            </a:r>
            <a:endParaRPr lang="en-US" dirty="0" smtClean="0"/>
          </a:p>
          <a:p>
            <a:pPr>
              <a:buNone/>
            </a:pPr>
            <a:r>
              <a:rPr lang="en-US" dirty="0" smtClean="0"/>
              <a:t>	The socket is the endpoint for sending or receiving data in a network. This is true for data sent between processes on the same computer or data sent between different computers on the same network. Most of the operating systems use sockets for </a:t>
            </a:r>
            <a:r>
              <a:rPr lang="en-US" dirty="0" err="1" smtClean="0"/>
              <a:t>interprocess</a:t>
            </a:r>
            <a:r>
              <a:rPr lang="en-US" dirty="0" smtClean="0"/>
              <a:t> communication.</a:t>
            </a:r>
          </a:p>
          <a:p>
            <a:pPr lvl="0"/>
            <a:r>
              <a:rPr lang="en-US" b="1" dirty="0" smtClean="0"/>
              <a:t>File</a:t>
            </a:r>
            <a:endParaRPr lang="en-US" dirty="0" smtClean="0"/>
          </a:p>
          <a:p>
            <a:pPr>
              <a:buNone/>
            </a:pPr>
            <a:r>
              <a:rPr lang="en-US" dirty="0" smtClean="0"/>
              <a:t>	A file is a data record that may be stored on a disk or acquired on demand by a file server. Multiple processes can access a file as required. All operating systems use files for data storage.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715436" cy="6286544"/>
          </a:xfrm>
        </p:spPr>
        <p:txBody>
          <a:bodyPr>
            <a:normAutofit fontScale="77500" lnSpcReduction="20000"/>
          </a:bodyPr>
          <a:lstStyle/>
          <a:p>
            <a:pPr lvl="0"/>
            <a:r>
              <a:rPr lang="en-US" b="1" dirty="0" smtClean="0"/>
              <a:t>Signal</a:t>
            </a:r>
            <a:endParaRPr lang="en-US" dirty="0" smtClean="0"/>
          </a:p>
          <a:p>
            <a:pPr>
              <a:buNone/>
            </a:pPr>
            <a:r>
              <a:rPr lang="en-US" dirty="0" smtClean="0"/>
              <a:t>	Signals are useful in </a:t>
            </a:r>
            <a:r>
              <a:rPr lang="en-US" dirty="0" err="1" smtClean="0"/>
              <a:t>interprocess</a:t>
            </a:r>
            <a:r>
              <a:rPr lang="en-US" dirty="0" smtClean="0"/>
              <a:t> communication in a limited way. They are system messages that are sent from one process to another. Normally, signals are not used to transfer data but are used for remote commands between processes.</a:t>
            </a:r>
          </a:p>
          <a:p>
            <a:pPr>
              <a:buNone/>
            </a:pPr>
            <a:endParaRPr lang="en-US" dirty="0" smtClean="0"/>
          </a:p>
          <a:p>
            <a:pPr lvl="0"/>
            <a:r>
              <a:rPr lang="en-US" b="1" dirty="0" smtClean="0"/>
              <a:t>Shared Memory</a:t>
            </a:r>
            <a:endParaRPr lang="en-US" dirty="0" smtClean="0"/>
          </a:p>
          <a:p>
            <a:pPr>
              <a:buNone/>
            </a:pPr>
            <a:r>
              <a:rPr lang="en-US" dirty="0" smtClean="0"/>
              <a:t>	Shared memory is the memory that can be simultaneously accessed by multiple processes. This is done so that the processes can communicate with each other. All POSIX systems, as well as Windows operating systems use shared memory.</a:t>
            </a:r>
          </a:p>
          <a:p>
            <a:pPr>
              <a:buNone/>
            </a:pPr>
            <a:endParaRPr lang="en-US" dirty="0" smtClean="0"/>
          </a:p>
          <a:p>
            <a:pPr lvl="0"/>
            <a:r>
              <a:rPr lang="en-US" b="1" dirty="0" smtClean="0"/>
              <a:t>Message Queue</a:t>
            </a:r>
            <a:endParaRPr lang="en-US" dirty="0" smtClean="0"/>
          </a:p>
          <a:p>
            <a:pPr>
              <a:buNone/>
            </a:pPr>
            <a:r>
              <a:rPr lang="en-US" dirty="0" smtClean="0"/>
              <a:t>	Multiple processes can read and write data to the message queue without being connected to each other. Messages are stored in the queue until their recipient retrieves them. Message queues are quite useful for </a:t>
            </a:r>
            <a:r>
              <a:rPr lang="en-US" dirty="0" err="1" smtClean="0"/>
              <a:t>interprocess</a:t>
            </a:r>
            <a:r>
              <a:rPr lang="en-US" dirty="0" smtClean="0"/>
              <a:t> communication and are used by most operating systems.</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0"/>
            <a:ext cx="8715436" cy="6572272"/>
          </a:xfrm>
        </p:spPr>
        <p:txBody>
          <a:bodyPr>
            <a:normAutofit lnSpcReduction="10000"/>
          </a:bodyPr>
          <a:lstStyle/>
          <a:p>
            <a:pPr fontAlgn="base"/>
            <a:r>
              <a:rPr lang="en-US" dirty="0" smtClean="0"/>
              <a:t>Processes can communicate with each other through both:</a:t>
            </a:r>
          </a:p>
          <a:p>
            <a:pPr lvl="0" fontAlgn="base"/>
            <a:r>
              <a:rPr lang="en-US" dirty="0" smtClean="0"/>
              <a:t>Shared Memory</a:t>
            </a:r>
          </a:p>
          <a:p>
            <a:pPr lvl="0" fontAlgn="base"/>
            <a:r>
              <a:rPr lang="en-US" dirty="0" smtClean="0"/>
              <a:t>Message passing</a:t>
            </a:r>
          </a:p>
          <a:p>
            <a:pPr>
              <a:buNone/>
            </a:pPr>
            <a:r>
              <a:rPr lang="en-US" dirty="0" smtClean="0"/>
              <a:t>	Communication between processes using shared memory requires processes to share some variable and it completely depends on how programmer will implement it.</a:t>
            </a:r>
          </a:p>
          <a:p>
            <a:pPr>
              <a:buNone/>
            </a:pPr>
            <a:r>
              <a:rPr lang="en-US" dirty="0" smtClean="0"/>
              <a:t>	Processes can use shared memory for extracting information as a record from another process as well as for delivering any specific information to other processes.</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643998" cy="785818"/>
          </a:xfrm>
        </p:spPr>
        <p:txBody>
          <a:bodyPr>
            <a:normAutofit fontScale="70000" lnSpcReduction="20000"/>
          </a:bodyPr>
          <a:lstStyle/>
          <a:p>
            <a:r>
              <a:rPr lang="en-US" dirty="0" smtClean="0"/>
              <a:t>A diagram that demonstrates message queue and shared memory methods of </a:t>
            </a:r>
            <a:r>
              <a:rPr lang="en-US" dirty="0" err="1" smtClean="0"/>
              <a:t>interprocess</a:t>
            </a:r>
            <a:r>
              <a:rPr lang="en-US" dirty="0" smtClean="0"/>
              <a:t> communication is as follows −</a:t>
            </a:r>
          </a:p>
          <a:p>
            <a:endParaRPr lang="en-US" dirty="0"/>
          </a:p>
        </p:txBody>
      </p:sp>
      <p:pic>
        <p:nvPicPr>
          <p:cNvPr id="4" name="Picture 3" descr="Interprocess Communication"/>
          <p:cNvPicPr/>
          <p:nvPr/>
        </p:nvPicPr>
        <p:blipFill>
          <a:blip r:embed="rId2"/>
          <a:srcRect/>
          <a:stretch>
            <a:fillRect/>
          </a:stretch>
        </p:blipFill>
        <p:spPr bwMode="auto">
          <a:xfrm>
            <a:off x="357158" y="1285860"/>
            <a:ext cx="8358246" cy="528641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media.geeksforgeeks.org/wp-content/uploads/1-76.png"/>
          <p:cNvPicPr/>
          <p:nvPr/>
        </p:nvPicPr>
        <p:blipFill>
          <a:blip r:embed="rId2"/>
          <a:srcRect/>
          <a:stretch>
            <a:fillRect/>
          </a:stretch>
        </p:blipFill>
        <p:spPr bwMode="auto">
          <a:xfrm>
            <a:off x="1000100" y="1428736"/>
            <a:ext cx="7215238" cy="4643470"/>
          </a:xfrm>
          <a:prstGeom prst="rect">
            <a:avLst/>
          </a:prstGeom>
          <a:noFill/>
          <a:ln w="9525">
            <a:noFill/>
            <a:miter lim="800000"/>
            <a:headEnd/>
            <a:tailEnd/>
          </a:ln>
        </p:spPr>
      </p:pic>
      <p:sp>
        <p:nvSpPr>
          <p:cNvPr id="1025" name="Rectangle 1"/>
          <p:cNvSpPr>
            <a:spLocks noChangeArrowheads="1"/>
          </p:cNvSpPr>
          <p:nvPr/>
        </p:nvSpPr>
        <p:spPr bwMode="auto">
          <a:xfrm>
            <a:off x="0" y="0"/>
            <a:ext cx="914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0424E"/>
                </a:solidFill>
                <a:effectLst/>
                <a:latin typeface="Arial" pitchFamily="34" charset="0"/>
                <a:ea typeface="Times New Roman" pitchFamily="18" charset="0"/>
                <a:cs typeface="Arial" pitchFamily="34" charset="0"/>
              </a:rPr>
              <a:t>Let</a:t>
            </a:r>
            <a:r>
              <a:rPr kumimoji="0" lang="en-US" sz="1600" b="0" i="0" u="none" strike="noStrike" cap="none" normalizeH="0" baseline="0" dirty="0" smtClean="0">
                <a:ln>
                  <a:noFill/>
                </a:ln>
                <a:solidFill>
                  <a:srgbClr val="40424E"/>
                </a:solidFill>
                <a:effectLst/>
                <a:latin typeface="Calibri"/>
                <a:ea typeface="Times New Roman" pitchFamily="18" charset="0"/>
                <a:cs typeface="Arial" pitchFamily="34" charset="0"/>
              </a:rPr>
              <a:t>’</a:t>
            </a:r>
            <a:r>
              <a:rPr kumimoji="0" lang="en-US" sz="1600" b="0" i="0" u="none" strike="noStrike" cap="none" normalizeH="0" baseline="0" dirty="0" smtClean="0">
                <a:ln>
                  <a:noFill/>
                </a:ln>
                <a:solidFill>
                  <a:srgbClr val="40424E"/>
                </a:solidFill>
                <a:effectLst/>
                <a:latin typeface="Arial" pitchFamily="34" charset="0"/>
                <a:ea typeface="Times New Roman" pitchFamily="18" charset="0"/>
                <a:cs typeface="Arial" pitchFamily="34" charset="0"/>
              </a:rPr>
              <a:t>s discuss an example of communication between processes using shared memory method</a:t>
            </a:r>
            <a:r>
              <a:rPr kumimoji="0" lang="en-US" sz="1300" b="0" i="0" u="none" strike="noStrike" cap="none" normalizeH="0" baseline="0" dirty="0" smtClean="0">
                <a:ln>
                  <a:noFill/>
                </a:ln>
                <a:solidFill>
                  <a:srgbClr val="40424E"/>
                </a:solidFill>
                <a:effectLst/>
                <a:latin typeface="Arial" pitchFamily="34" charset="0"/>
                <a:ea typeface="Times New Roman" pitchFamily="18"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2514600" y="2819400"/>
            <a:ext cx="4419600" cy="3581400"/>
          </a:xfrm>
          <a:prstGeom prst="rect">
            <a:avLst/>
          </a:prstGeom>
          <a:noFill/>
          <a:ln>
            <a:noFill/>
          </a:ln>
        </p:spPr>
      </p:pic>
      <p:sp>
        <p:nvSpPr>
          <p:cNvPr id="5" name="Rectangle 4"/>
          <p:cNvSpPr/>
          <p:nvPr/>
        </p:nvSpPr>
        <p:spPr>
          <a:xfrm>
            <a:off x="533400" y="228600"/>
            <a:ext cx="8229600" cy="2492990"/>
          </a:xfrm>
          <a:prstGeom prst="rect">
            <a:avLst/>
          </a:prstGeom>
        </p:spPr>
        <p:txBody>
          <a:bodyPr wrap="square">
            <a:spAutoFit/>
          </a:bodyPr>
          <a:lstStyle/>
          <a:p>
            <a:pPr fontAlgn="base"/>
            <a:r>
              <a:rPr lang="en-US" sz="2600" dirty="0" smtClean="0"/>
              <a:t>There are two types of multiprocessors, one is called </a:t>
            </a:r>
            <a:r>
              <a:rPr lang="en-US" sz="2600" b="1" dirty="0" smtClean="0"/>
              <a:t>shared memory multiprocessor </a:t>
            </a:r>
            <a:r>
              <a:rPr lang="en-US" sz="2600" dirty="0" smtClean="0"/>
              <a:t>and another is </a:t>
            </a:r>
            <a:r>
              <a:rPr lang="en-US" sz="2600" b="1" dirty="0" smtClean="0"/>
              <a:t>distributed memory multiprocessor</a:t>
            </a:r>
            <a:r>
              <a:rPr lang="en-US" sz="2600" dirty="0" smtClean="0"/>
              <a:t>. </a:t>
            </a:r>
          </a:p>
          <a:p>
            <a:pPr fontAlgn="base"/>
            <a:r>
              <a:rPr lang="en-US" sz="2600" dirty="0" smtClean="0"/>
              <a:t>In shared memory multiprocessors, all the CPUs shares the common memory but in a distributed memory multiprocessor, every CPU has its own private memory.</a:t>
            </a:r>
            <a:endParaRPr lang="en-US" sz="2600" dirty="0"/>
          </a:p>
        </p:txBody>
      </p:sp>
    </p:spTree>
    <p:extLst>
      <p:ext uri="{BB962C8B-B14F-4D97-AF65-F5344CB8AC3E}">
        <p14:creationId xmlns="" xmlns:p14="http://schemas.microsoft.com/office/powerpoint/2010/main" val="992692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472518" cy="6143668"/>
          </a:xfrm>
        </p:spPr>
        <p:txBody>
          <a:bodyPr>
            <a:normAutofit fontScale="92500" lnSpcReduction="10000"/>
          </a:bodyPr>
          <a:lstStyle/>
          <a:p>
            <a:pPr fontAlgn="base">
              <a:buNone/>
            </a:pPr>
            <a:r>
              <a:rPr lang="en-US" b="1" dirty="0" smtClean="0"/>
              <a:t>ii) Messaging Passing Method</a:t>
            </a:r>
            <a:endParaRPr lang="en-US" dirty="0" smtClean="0"/>
          </a:p>
          <a:p>
            <a:pPr fontAlgn="base"/>
            <a:r>
              <a:rPr lang="en-US" dirty="0" smtClean="0"/>
              <a:t>Now, We will start our discussion of the communication between processes via message passing. In this method, processes communicate with each other without using any kind of shared memory. If two processes p1 and p2 want to communicate with each other, they proceed as follows:</a:t>
            </a:r>
          </a:p>
          <a:p>
            <a:pPr lvl="0" fontAlgn="base"/>
            <a:r>
              <a:rPr lang="en-US" dirty="0" smtClean="0"/>
              <a:t>Establish a communication link (if a link already exists, no need to establish it again.)</a:t>
            </a:r>
          </a:p>
          <a:p>
            <a:pPr lvl="0" fontAlgn="base"/>
            <a:r>
              <a:rPr lang="en-US" dirty="0" smtClean="0"/>
              <a:t>Start exchanging messages using basic primitives.</a:t>
            </a:r>
            <a:br>
              <a:rPr lang="en-US" dirty="0" smtClean="0"/>
            </a:br>
            <a:r>
              <a:rPr lang="en-US" dirty="0" smtClean="0"/>
              <a:t>We need at least two primitives:</a:t>
            </a:r>
            <a:br>
              <a:rPr lang="en-US" dirty="0" smtClean="0"/>
            </a:br>
            <a:r>
              <a:rPr lang="en-US" dirty="0" smtClean="0"/>
              <a:t>– </a:t>
            </a:r>
            <a:r>
              <a:rPr lang="en-US" b="1" dirty="0" smtClean="0"/>
              <a:t>send</a:t>
            </a:r>
            <a:r>
              <a:rPr lang="en-US" dirty="0" smtClean="0"/>
              <a:t>(message, </a:t>
            </a:r>
            <a:r>
              <a:rPr lang="en-US" dirty="0" err="1" smtClean="0"/>
              <a:t>destinaion</a:t>
            </a:r>
            <a:r>
              <a:rPr lang="en-US" dirty="0" smtClean="0"/>
              <a:t>) or </a:t>
            </a:r>
            <a:r>
              <a:rPr lang="en-US" b="1" dirty="0" smtClean="0"/>
              <a:t>send</a:t>
            </a:r>
            <a:r>
              <a:rPr lang="en-US" dirty="0" smtClean="0"/>
              <a:t>(message)</a:t>
            </a:r>
            <a:br>
              <a:rPr lang="en-US" dirty="0" smtClean="0"/>
            </a:br>
            <a:r>
              <a:rPr lang="en-US" dirty="0" smtClean="0"/>
              <a:t>– </a:t>
            </a:r>
            <a:r>
              <a:rPr lang="en-US" b="1" dirty="0" smtClean="0"/>
              <a:t>receive</a:t>
            </a:r>
            <a:r>
              <a:rPr lang="en-US" dirty="0" smtClean="0"/>
              <a:t>(message, host) or </a:t>
            </a:r>
            <a:r>
              <a:rPr lang="en-US" b="1" dirty="0" smtClean="0"/>
              <a:t>receive</a:t>
            </a:r>
            <a:r>
              <a:rPr lang="en-US" dirty="0" smtClean="0"/>
              <a:t>(message)</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media.geeksforgeeks.org/wp-content/uploads/2-50.png"/>
          <p:cNvPicPr/>
          <p:nvPr/>
        </p:nvPicPr>
        <p:blipFill>
          <a:blip r:embed="rId2"/>
          <a:srcRect/>
          <a:stretch>
            <a:fillRect/>
          </a:stretch>
        </p:blipFill>
        <p:spPr bwMode="auto">
          <a:xfrm>
            <a:off x="1285852" y="785794"/>
            <a:ext cx="6143668" cy="500066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72230"/>
          </a:xfrm>
        </p:spPr>
        <p:txBody>
          <a:bodyPr>
            <a:normAutofit fontScale="92500" lnSpcReduction="10000"/>
          </a:bodyPr>
          <a:lstStyle/>
          <a:p>
            <a:pPr fontAlgn="base"/>
            <a:r>
              <a:rPr lang="en-US" b="1" dirty="0" smtClean="0"/>
              <a:t>Message Passing through Exchanging the Messages.</a:t>
            </a:r>
            <a:endParaRPr lang="en-US" dirty="0" smtClean="0"/>
          </a:p>
          <a:p>
            <a:pPr fontAlgn="base"/>
            <a:r>
              <a:rPr lang="en-US" b="1" dirty="0" smtClean="0"/>
              <a:t>Synchronous and Asynchronous Message Passing:</a:t>
            </a:r>
            <a:r>
              <a:rPr lang="en-US" dirty="0" smtClean="0"/>
              <a:t/>
            </a:r>
            <a:br>
              <a:rPr lang="en-US" dirty="0" smtClean="0"/>
            </a:br>
            <a:r>
              <a:rPr lang="en-US" dirty="0" smtClean="0"/>
              <a:t>A process that is blocked is one that is waiting for some event, such as a resource becoming available or the completion of an I/O operation. IPC is possible between the processes on same computer as well as on the processes running </a:t>
            </a:r>
            <a:r>
              <a:rPr lang="en-US" smtClean="0"/>
              <a:t>on different.</a:t>
            </a:r>
            <a:endParaRPr lang="en-US" dirty="0" smtClean="0"/>
          </a:p>
          <a:p>
            <a:r>
              <a:rPr lang="en-US" b="1" dirty="0" smtClean="0"/>
              <a:t>In Direct message passing</a:t>
            </a:r>
            <a:r>
              <a:rPr lang="en-US" dirty="0" smtClean="0"/>
              <a:t>, The process which want to communicate must explicitly name the recipient or sender of communication.</a:t>
            </a:r>
            <a:br>
              <a:rPr lang="en-US" dirty="0" smtClean="0"/>
            </a:b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0"/>
            <a:ext cx="9001156" cy="6500858"/>
          </a:xfrm>
        </p:spPr>
        <p:txBody>
          <a:bodyPr>
            <a:normAutofit fontScale="85000" lnSpcReduction="10000"/>
          </a:bodyPr>
          <a:lstStyle/>
          <a:p>
            <a:pPr>
              <a:buNone/>
            </a:pPr>
            <a:r>
              <a:rPr lang="en-US" sz="3300" b="1" dirty="0" smtClean="0"/>
              <a:t>Mobile Operating System</a:t>
            </a:r>
          </a:p>
          <a:p>
            <a:r>
              <a:rPr lang="en-US" dirty="0" smtClean="0"/>
              <a:t>A mobile operating system is an operating system that helps to run other application software on mobile devices. It is the same kind of software as the famous computer operating systems like Linux and Windows, but now they are light and simple to some extent.</a:t>
            </a:r>
          </a:p>
          <a:p>
            <a:r>
              <a:rPr lang="en-US" dirty="0" smtClean="0"/>
              <a:t>The operating systems found on </a:t>
            </a:r>
            <a:r>
              <a:rPr lang="en-US" dirty="0" err="1" smtClean="0"/>
              <a:t>smartphones</a:t>
            </a:r>
            <a:r>
              <a:rPr lang="en-US" dirty="0" smtClean="0"/>
              <a:t> include </a:t>
            </a:r>
            <a:r>
              <a:rPr lang="en-US" dirty="0" err="1" smtClean="0"/>
              <a:t>Symbian</a:t>
            </a:r>
            <a:r>
              <a:rPr lang="en-US" dirty="0" smtClean="0"/>
              <a:t> OS, </a:t>
            </a:r>
            <a:r>
              <a:rPr lang="en-US" dirty="0" err="1" smtClean="0"/>
              <a:t>iPhone</a:t>
            </a:r>
            <a:r>
              <a:rPr lang="en-US" dirty="0" smtClean="0"/>
              <a:t> OS, RIM's BlackBerry, Windows Mobile, Palm </a:t>
            </a:r>
            <a:r>
              <a:rPr lang="en-US" dirty="0" err="1" smtClean="0"/>
              <a:t>WebOS</a:t>
            </a:r>
            <a:r>
              <a:rPr lang="en-US" dirty="0" smtClean="0"/>
              <a:t>, Android, and </a:t>
            </a:r>
            <a:r>
              <a:rPr lang="en-US" dirty="0" err="1" smtClean="0"/>
              <a:t>Maemo</a:t>
            </a:r>
            <a:r>
              <a:rPr lang="en-US" dirty="0" smtClean="0"/>
              <a:t>. Android, </a:t>
            </a:r>
            <a:r>
              <a:rPr lang="en-US" dirty="0" err="1" smtClean="0"/>
              <a:t>WebOS</a:t>
            </a:r>
            <a:r>
              <a:rPr lang="en-US" dirty="0" smtClean="0"/>
              <a:t>, and </a:t>
            </a:r>
            <a:r>
              <a:rPr lang="en-US" dirty="0" err="1" smtClean="0"/>
              <a:t>Maemo</a:t>
            </a:r>
            <a:r>
              <a:rPr lang="en-US" dirty="0" smtClean="0"/>
              <a:t> are all derived from Linux. The </a:t>
            </a:r>
            <a:r>
              <a:rPr lang="en-US" dirty="0" err="1" smtClean="0"/>
              <a:t>iPhone</a:t>
            </a:r>
            <a:r>
              <a:rPr lang="en-US" dirty="0" smtClean="0"/>
              <a:t> OS originated from BSD and </a:t>
            </a:r>
            <a:r>
              <a:rPr lang="en-US" dirty="0" err="1" smtClean="0"/>
              <a:t>NeXTSTEP</a:t>
            </a:r>
            <a:r>
              <a:rPr lang="en-US" dirty="0" smtClean="0"/>
              <a:t>, which are related to Unix.</a:t>
            </a:r>
          </a:p>
          <a:p>
            <a:r>
              <a:rPr lang="en-US" dirty="0" smtClean="0"/>
              <a:t>It combines the beauty of computer and hand use devices. It typically contains a cellular built-in modem and SIM tray for telephony and internet connections. If you buy a mobile, the manufacturer company chooses the OS for that specific device.</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929718" cy="6429420"/>
          </a:xfrm>
        </p:spPr>
        <p:txBody>
          <a:bodyPr>
            <a:normAutofit fontScale="62500" lnSpcReduction="20000"/>
          </a:bodyPr>
          <a:lstStyle/>
          <a:p>
            <a:pPr>
              <a:buNone/>
            </a:pPr>
            <a:r>
              <a:rPr lang="en-US" b="1" dirty="0" smtClean="0"/>
              <a:t>Popular platforms of the Mobile </a:t>
            </a:r>
            <a:r>
              <a:rPr lang="en-US" b="1" dirty="0" smtClean="0"/>
              <a:t>OS</a:t>
            </a:r>
          </a:p>
          <a:p>
            <a:pPr>
              <a:buNone/>
            </a:pPr>
            <a:endParaRPr lang="en-US" b="1" dirty="0" smtClean="0"/>
          </a:p>
          <a:p>
            <a:pPr>
              <a:buNone/>
            </a:pPr>
            <a:endParaRPr lang="en-US" b="1" dirty="0" smtClean="0"/>
          </a:p>
          <a:p>
            <a:r>
              <a:rPr lang="en-US" b="1" dirty="0" smtClean="0"/>
              <a:t>1. Android OS:</a:t>
            </a:r>
            <a:r>
              <a:rPr lang="en-US" dirty="0" smtClean="0"/>
              <a:t> The Android operating system is the most popular operating system today. It is a mobile OS based on the </a:t>
            </a:r>
            <a:r>
              <a:rPr lang="en-US" b="1" dirty="0" smtClean="0"/>
              <a:t>Linux Kernel</a:t>
            </a:r>
            <a:r>
              <a:rPr lang="en-US" dirty="0" smtClean="0"/>
              <a:t> and </a:t>
            </a:r>
            <a:r>
              <a:rPr lang="en-US" b="1" dirty="0" smtClean="0"/>
              <a:t>open-source software</a:t>
            </a:r>
            <a:r>
              <a:rPr lang="en-US" dirty="0" smtClean="0"/>
              <a:t>. The android operating system was developed by </a:t>
            </a:r>
            <a:r>
              <a:rPr lang="en-US" b="1" dirty="0" smtClean="0"/>
              <a:t>Google</a:t>
            </a:r>
            <a:r>
              <a:rPr lang="en-US" dirty="0" smtClean="0"/>
              <a:t>. The first Android device was launched in </a:t>
            </a:r>
            <a:r>
              <a:rPr lang="en-US" b="1" dirty="0" smtClean="0"/>
              <a:t>2008</a:t>
            </a:r>
            <a:r>
              <a:rPr lang="en-US" dirty="0" smtClean="0"/>
              <a:t>.</a:t>
            </a:r>
          </a:p>
          <a:p>
            <a:r>
              <a:rPr lang="en-US" b="1" dirty="0" smtClean="0"/>
              <a:t>2. </a:t>
            </a:r>
            <a:r>
              <a:rPr lang="en-US" b="1" dirty="0" err="1" smtClean="0"/>
              <a:t>Bada</a:t>
            </a:r>
            <a:r>
              <a:rPr lang="en-US" b="1" dirty="0" smtClean="0"/>
              <a:t> (Samsung Electronics):</a:t>
            </a:r>
            <a:r>
              <a:rPr lang="en-US" dirty="0" smtClean="0"/>
              <a:t> </a:t>
            </a:r>
            <a:r>
              <a:rPr lang="en-US" dirty="0" err="1" smtClean="0"/>
              <a:t>Bada</a:t>
            </a:r>
            <a:r>
              <a:rPr lang="en-US" dirty="0" smtClean="0"/>
              <a:t> is a Samsung mobile operating system that was launched in 2010. The Samsung wave was the first mobile to use the </a:t>
            </a:r>
            <a:r>
              <a:rPr lang="en-US" dirty="0" err="1" smtClean="0"/>
              <a:t>bada</a:t>
            </a:r>
            <a:r>
              <a:rPr lang="en-US" dirty="0" smtClean="0"/>
              <a:t> operating system. The </a:t>
            </a:r>
            <a:r>
              <a:rPr lang="en-US" dirty="0" err="1" smtClean="0"/>
              <a:t>bada</a:t>
            </a:r>
            <a:r>
              <a:rPr lang="en-US" dirty="0" smtClean="0"/>
              <a:t> operating system offers many mobile features, such as 3-D graphics, application installation, and multipoint-touch.</a:t>
            </a:r>
          </a:p>
          <a:p>
            <a:r>
              <a:rPr lang="en-US" b="1" dirty="0" smtClean="0"/>
              <a:t>3. BlackBerry OS:</a:t>
            </a:r>
            <a:r>
              <a:rPr lang="en-US" dirty="0" smtClean="0"/>
              <a:t> The BlackBerry operating system is a mobile operating system developed by </a:t>
            </a:r>
            <a:r>
              <a:rPr lang="en-US" b="1" dirty="0" smtClean="0"/>
              <a:t>Research In Motion</a:t>
            </a:r>
            <a:r>
              <a:rPr lang="en-US" dirty="0" smtClean="0"/>
              <a:t> (RIM). This operating system was designed specifically for BlackBerry handheld devices. This operating system is beneficial for the corporate users because it provides synchronization with Microsoft Exchange, Novell GroupWise email, Lotus Domino, and other business software when used with the BlackBerry Enterprise Server.</a:t>
            </a:r>
          </a:p>
          <a:p>
            <a:r>
              <a:rPr lang="en-US" b="1" dirty="0" smtClean="0"/>
              <a:t>4. </a:t>
            </a:r>
            <a:r>
              <a:rPr lang="en-US" b="1" dirty="0" err="1" smtClean="0"/>
              <a:t>iPhone</a:t>
            </a:r>
            <a:r>
              <a:rPr lang="en-US" b="1" dirty="0" smtClean="0"/>
              <a:t> OS / </a:t>
            </a:r>
            <a:r>
              <a:rPr lang="en-US" b="1" dirty="0" err="1" smtClean="0"/>
              <a:t>iOS</a:t>
            </a:r>
            <a:r>
              <a:rPr lang="en-US" b="1" dirty="0" smtClean="0"/>
              <a:t>:</a:t>
            </a:r>
            <a:r>
              <a:rPr lang="en-US" dirty="0" smtClean="0"/>
              <a:t> The </a:t>
            </a:r>
            <a:r>
              <a:rPr lang="en-US" dirty="0" err="1" smtClean="0"/>
              <a:t>iOS</a:t>
            </a:r>
            <a:r>
              <a:rPr lang="en-US" dirty="0" smtClean="0"/>
              <a:t> was developed by the Apple inc for the use on its device. The </a:t>
            </a:r>
            <a:r>
              <a:rPr lang="en-US" dirty="0" err="1" smtClean="0"/>
              <a:t>iOS</a:t>
            </a:r>
            <a:r>
              <a:rPr lang="en-US" dirty="0" smtClean="0"/>
              <a:t> operating system is the most popular operating system today. It is a very secure operating system. The </a:t>
            </a:r>
            <a:r>
              <a:rPr lang="en-US" dirty="0" err="1" smtClean="0"/>
              <a:t>iOS</a:t>
            </a:r>
            <a:r>
              <a:rPr lang="en-US" dirty="0" smtClean="0"/>
              <a:t> operating system is not available for any other mobiles.</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214290"/>
            <a:ext cx="9001156" cy="6643710"/>
          </a:xfrm>
        </p:spPr>
        <p:txBody>
          <a:bodyPr>
            <a:normAutofit fontScale="70000" lnSpcReduction="20000"/>
          </a:bodyPr>
          <a:lstStyle/>
          <a:p>
            <a:r>
              <a:rPr lang="en-US" sz="3400" b="1" dirty="0" smtClean="0"/>
              <a:t>5. </a:t>
            </a:r>
            <a:r>
              <a:rPr lang="en-US" sz="3400" b="1" dirty="0" err="1" smtClean="0"/>
              <a:t>Symbian</a:t>
            </a:r>
            <a:r>
              <a:rPr lang="en-US" sz="3400" b="1" dirty="0" smtClean="0"/>
              <a:t> OS:</a:t>
            </a:r>
            <a:r>
              <a:rPr lang="en-US" sz="3400" dirty="0" smtClean="0"/>
              <a:t> </a:t>
            </a:r>
            <a:r>
              <a:rPr lang="en-US" sz="3400" dirty="0" err="1" smtClean="0"/>
              <a:t>Symbian</a:t>
            </a:r>
            <a:r>
              <a:rPr lang="en-US" sz="3400" dirty="0" smtClean="0"/>
              <a:t> operating system is a mobile operating system that provides a high-level of integration with communication. The </a:t>
            </a:r>
            <a:r>
              <a:rPr lang="en-US" sz="3400" dirty="0" err="1" smtClean="0"/>
              <a:t>Symbian</a:t>
            </a:r>
            <a:r>
              <a:rPr lang="en-US" sz="3400" dirty="0" smtClean="0"/>
              <a:t> operating system is based on the java language. It combines middleware of wireless communications and personal information management (PIM) functionality. The </a:t>
            </a:r>
            <a:r>
              <a:rPr lang="en-US" sz="3400" dirty="0" err="1" smtClean="0"/>
              <a:t>Symbian</a:t>
            </a:r>
            <a:r>
              <a:rPr lang="en-US" sz="3400" dirty="0" smtClean="0"/>
              <a:t> operating system was developed by </a:t>
            </a:r>
            <a:r>
              <a:rPr lang="en-US" sz="3400" b="1" dirty="0" err="1" smtClean="0"/>
              <a:t>Symbian</a:t>
            </a:r>
            <a:r>
              <a:rPr lang="en-US" sz="3400" b="1" dirty="0" smtClean="0"/>
              <a:t> Ltd</a:t>
            </a:r>
            <a:r>
              <a:rPr lang="en-US" sz="3400" dirty="0" smtClean="0"/>
              <a:t> in </a:t>
            </a:r>
            <a:r>
              <a:rPr lang="en-US" sz="3400" b="1" dirty="0" smtClean="0"/>
              <a:t>1998</a:t>
            </a:r>
            <a:r>
              <a:rPr lang="en-US" sz="3400" dirty="0" smtClean="0"/>
              <a:t> for the use of mobile phones. </a:t>
            </a:r>
            <a:r>
              <a:rPr lang="en-US" sz="3400" b="1" dirty="0" smtClean="0"/>
              <a:t>Nokia</a:t>
            </a:r>
            <a:r>
              <a:rPr lang="en-US" sz="3400" dirty="0" smtClean="0"/>
              <a:t> was the first company to release </a:t>
            </a:r>
            <a:r>
              <a:rPr lang="en-US" sz="3400" dirty="0" err="1" smtClean="0"/>
              <a:t>Symbian</a:t>
            </a:r>
            <a:r>
              <a:rPr lang="en-US" sz="3400" dirty="0" smtClean="0"/>
              <a:t> OS on its mobile phone at that time.</a:t>
            </a:r>
          </a:p>
          <a:p>
            <a:r>
              <a:rPr lang="en-US" sz="3400" b="1" dirty="0" smtClean="0"/>
              <a:t>6. Windows Mobile OS:</a:t>
            </a:r>
            <a:r>
              <a:rPr lang="en-US" sz="3400" dirty="0" smtClean="0"/>
              <a:t> The window mobile OS is a mobile operating system that was developed by </a:t>
            </a:r>
            <a:r>
              <a:rPr lang="en-US" sz="3400" b="1" dirty="0" smtClean="0"/>
              <a:t>Microsoft</a:t>
            </a:r>
            <a:r>
              <a:rPr lang="en-US" sz="3400" dirty="0" smtClean="0"/>
              <a:t>. It was designed for the pocket PCs and smart mobiles.</a:t>
            </a:r>
          </a:p>
          <a:p>
            <a:r>
              <a:rPr lang="en-US" sz="3400" b="1" dirty="0" smtClean="0"/>
              <a:t>7. Harmony OS:</a:t>
            </a:r>
            <a:r>
              <a:rPr lang="en-US" sz="3400" dirty="0" smtClean="0"/>
              <a:t> The harmony operating system is the latest mobile operating system that was developed by </a:t>
            </a:r>
            <a:r>
              <a:rPr lang="en-US" sz="3400" dirty="0" err="1" smtClean="0"/>
              <a:t>Huawei</a:t>
            </a:r>
            <a:r>
              <a:rPr lang="en-US" sz="3400" dirty="0" smtClean="0"/>
              <a:t> for the use of its devices. It is designed primarily for </a:t>
            </a:r>
            <a:r>
              <a:rPr lang="en-US" sz="3400" dirty="0" err="1" smtClean="0"/>
              <a:t>IoT</a:t>
            </a:r>
            <a:r>
              <a:rPr lang="en-US" sz="3400" dirty="0" smtClean="0"/>
              <a:t> devices.</a:t>
            </a:r>
          </a:p>
          <a:p>
            <a:r>
              <a:rPr lang="en-US" sz="3400" b="1" dirty="0" smtClean="0"/>
              <a:t>8. Palm OS:</a:t>
            </a:r>
            <a:r>
              <a:rPr lang="en-US" sz="3400" dirty="0" smtClean="0"/>
              <a:t> The palm operating system is a mobile operating system that was developed by </a:t>
            </a:r>
            <a:r>
              <a:rPr lang="en-US" sz="3400" b="1" dirty="0" smtClean="0"/>
              <a:t>Palm Ltd</a:t>
            </a:r>
            <a:r>
              <a:rPr lang="en-US" sz="3400" dirty="0" smtClean="0"/>
              <a:t> for use on personal digital assistants (PADs). It was introduced in </a:t>
            </a:r>
            <a:r>
              <a:rPr lang="en-US" sz="3400" b="1" dirty="0" smtClean="0"/>
              <a:t>1996</a:t>
            </a:r>
            <a:r>
              <a:rPr lang="en-US" sz="3400" dirty="0" smtClean="0"/>
              <a:t>. Palm OS is also known as the </a:t>
            </a:r>
            <a:r>
              <a:rPr lang="en-US" sz="3400" b="1" dirty="0" smtClean="0"/>
              <a:t>Garnet OS</a:t>
            </a:r>
            <a:r>
              <a:rPr lang="en-US" sz="3400" dirty="0" smtClean="0"/>
              <a:t>.</a:t>
            </a:r>
          </a:p>
          <a:p>
            <a:r>
              <a:rPr lang="en-US" sz="3400" b="1" dirty="0" smtClean="0"/>
              <a:t>9. </a:t>
            </a:r>
            <a:r>
              <a:rPr lang="en-US" sz="3400" b="1" dirty="0" err="1" smtClean="0"/>
              <a:t>WebOS</a:t>
            </a:r>
            <a:r>
              <a:rPr lang="en-US" sz="3400" b="1" dirty="0" smtClean="0"/>
              <a:t> (Palm/HP):</a:t>
            </a:r>
            <a:r>
              <a:rPr lang="en-US" sz="3400" dirty="0" smtClean="0"/>
              <a:t> The </a:t>
            </a:r>
            <a:r>
              <a:rPr lang="en-US" sz="3400" dirty="0" err="1" smtClean="0"/>
              <a:t>WebOS</a:t>
            </a:r>
            <a:r>
              <a:rPr lang="en-US" sz="3400" dirty="0" smtClean="0"/>
              <a:t> is a mobile operating system that was developed by </a:t>
            </a:r>
            <a:r>
              <a:rPr lang="en-US" sz="3400" b="1" dirty="0" smtClean="0"/>
              <a:t>Palm</a:t>
            </a:r>
            <a:r>
              <a:rPr lang="en-US" sz="3400" dirty="0" smtClean="0"/>
              <a:t>. It based on the </a:t>
            </a:r>
            <a:r>
              <a:rPr lang="en-US" sz="3400" b="1" dirty="0" smtClean="0"/>
              <a:t>Linux Kernel</a:t>
            </a:r>
            <a:r>
              <a:rPr lang="en-US" sz="3400" dirty="0" smtClean="0"/>
              <a:t>. The HP uses this operating system in its mobile and </a:t>
            </a:r>
            <a:r>
              <a:rPr lang="en-US" sz="3400" dirty="0" err="1" smtClean="0"/>
              <a:t>touchpads</a:t>
            </a:r>
            <a:r>
              <a:rPr lang="en-US" sz="3400" dirty="0" smtClean="0"/>
              <a: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0"/>
            <a:ext cx="8643998" cy="6858000"/>
          </a:xfrm>
        </p:spPr>
        <p:txBody>
          <a:bodyPr>
            <a:normAutofit fontScale="70000" lnSpcReduction="20000"/>
          </a:bodyPr>
          <a:lstStyle/>
          <a:p>
            <a:pPr>
              <a:buNone/>
            </a:pPr>
            <a:r>
              <a:rPr lang="en-US" b="1" dirty="0" smtClean="0"/>
              <a:t>What is Android?</a:t>
            </a:r>
          </a:p>
          <a:p>
            <a:endParaRPr lang="en-US" dirty="0" smtClean="0"/>
          </a:p>
          <a:p>
            <a:r>
              <a:rPr lang="en-US" dirty="0" smtClean="0"/>
              <a:t>Android </a:t>
            </a:r>
            <a:r>
              <a:rPr lang="en-US" dirty="0" smtClean="0"/>
              <a:t>is an open source and Linux-based </a:t>
            </a:r>
            <a:r>
              <a:rPr lang="en-US" b="1" dirty="0" smtClean="0"/>
              <a:t>Operating System</a:t>
            </a:r>
            <a:r>
              <a:rPr lang="en-US" dirty="0" smtClean="0"/>
              <a:t> for mobile devices such as </a:t>
            </a:r>
            <a:r>
              <a:rPr lang="en-US" dirty="0" err="1" smtClean="0"/>
              <a:t>smartphones</a:t>
            </a:r>
            <a:r>
              <a:rPr lang="en-US" dirty="0" smtClean="0"/>
              <a:t> and tablet computers. Android was developed by the </a:t>
            </a:r>
            <a:r>
              <a:rPr lang="en-US" i="1" dirty="0" smtClean="0"/>
              <a:t>Open Handset Alliance</a:t>
            </a:r>
            <a:r>
              <a:rPr lang="en-US" dirty="0" smtClean="0"/>
              <a:t>, led by Google, and other companies.</a:t>
            </a:r>
          </a:p>
          <a:p>
            <a:r>
              <a:rPr lang="en-US" dirty="0" smtClean="0"/>
              <a:t>Android offers a unified approach to application development for mobile devices which means developers need only develop for Android, and their applications should be able to run on different devices powered by Android.</a:t>
            </a:r>
          </a:p>
          <a:p>
            <a:r>
              <a:rPr lang="en-US" dirty="0" smtClean="0"/>
              <a:t>The first beta version of the Android Software Development Kit (SDK) was released by Google in 2007 where as the first commercial version, Android 1.0, was released in September 2008.</a:t>
            </a:r>
          </a:p>
          <a:p>
            <a:r>
              <a:rPr lang="en-US" dirty="0" smtClean="0"/>
              <a:t>On June 27, 2012, at the Google I/O conference, Google announced the next Android version, 4.1 </a:t>
            </a:r>
            <a:r>
              <a:rPr lang="en-US" b="1" dirty="0" smtClean="0"/>
              <a:t>Jelly Bean</a:t>
            </a:r>
            <a:r>
              <a:rPr lang="en-US" dirty="0" smtClean="0"/>
              <a:t>. Jelly Bean is an incremental update, with the primary aim of improving the user interface, both in terms of functionality and performance.</a:t>
            </a:r>
          </a:p>
          <a:p>
            <a:r>
              <a:rPr lang="en-US" dirty="0" smtClean="0"/>
              <a:t>The source code for Android is available under free and open source software licenses. Google publishes most of the code under the Apache License version 2.0 and the rest, Linux kernel changes, under the GNU General Public License version 2.</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y Android"/>
          <p:cNvPicPr>
            <a:picLocks noChangeAspect="1" noChangeArrowheads="1"/>
          </p:cNvPicPr>
          <p:nvPr/>
        </p:nvPicPr>
        <p:blipFill>
          <a:blip r:embed="rId2"/>
          <a:srcRect/>
          <a:stretch>
            <a:fillRect/>
          </a:stretch>
        </p:blipFill>
        <p:spPr bwMode="auto">
          <a:xfrm>
            <a:off x="1428728" y="351538"/>
            <a:ext cx="6429420" cy="600642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rmAutofit/>
          </a:bodyPr>
          <a:lstStyle/>
          <a:p>
            <a:pPr marL="0" indent="0">
              <a:buNone/>
            </a:pPr>
            <a:r>
              <a:rPr lang="en-US" b="1" dirty="0"/>
              <a:t>Multicomputer:</a:t>
            </a:r>
            <a:r>
              <a:rPr lang="en-US" dirty="0"/>
              <a:t/>
            </a:r>
            <a:br>
              <a:rPr lang="en-US" dirty="0"/>
            </a:br>
            <a:r>
              <a:rPr lang="en-US" sz="2600" dirty="0"/>
              <a:t>A </a:t>
            </a:r>
            <a:r>
              <a:rPr lang="en-US" sz="2600" u="sng" dirty="0"/>
              <a:t>multicomputer system</a:t>
            </a:r>
            <a:r>
              <a:rPr lang="en-US" sz="2600" dirty="0"/>
              <a:t> is a computer system with multiple processors that are connected together to solve a problem. </a:t>
            </a:r>
            <a:endParaRPr lang="en-US" sz="2600" dirty="0" smtClean="0"/>
          </a:p>
          <a:p>
            <a:pPr marL="0" indent="0">
              <a:buNone/>
            </a:pPr>
            <a:r>
              <a:rPr lang="en-US" sz="2600" dirty="0" smtClean="0"/>
              <a:t>Each </a:t>
            </a:r>
            <a:r>
              <a:rPr lang="en-US" sz="2600" dirty="0"/>
              <a:t>processor has its own memory and it is accessible by that particular processor and those processors can communicate with each other via an interconnection network</a:t>
            </a:r>
            <a:r>
              <a:rPr lang="en-US" sz="2600" dirty="0" smtClean="0"/>
              <a:t>.</a:t>
            </a:r>
          </a:p>
          <a:p>
            <a:pPr marL="0" indent="0">
              <a:buNone/>
            </a:pPr>
            <a:endParaRPr lang="en-US" sz="2800" dirty="0" smtClean="0"/>
          </a:p>
          <a:p>
            <a:pPr marL="0" indent="0">
              <a:buNone/>
            </a:pPr>
            <a:endParaRPr lang="en-US" sz="2800" dirty="0"/>
          </a:p>
          <a:p>
            <a:pPr marL="0" indent="0">
              <a:buNone/>
            </a:pPr>
            <a:endParaRPr lang="en-US" dirty="0"/>
          </a:p>
        </p:txBody>
      </p:sp>
      <p:pic>
        <p:nvPicPr>
          <p:cNvPr id="4" name="Picture 3"/>
          <p:cNvPicPr/>
          <p:nvPr/>
        </p:nvPicPr>
        <p:blipFill>
          <a:blip r:embed="rId2">
            <a:extLst>
              <a:ext uri="{28A0092B-C50C-407E-A947-70E740481C1C}">
                <a14:useLocalDpi xmlns="" xmlns:a14="http://schemas.microsoft.com/office/drawing/2010/main" val="0"/>
              </a:ext>
            </a:extLst>
          </a:blip>
          <a:srcRect/>
          <a:stretch>
            <a:fillRect/>
          </a:stretch>
        </p:blipFill>
        <p:spPr bwMode="auto">
          <a:xfrm>
            <a:off x="1752600" y="3124200"/>
            <a:ext cx="3886200" cy="3484880"/>
          </a:xfrm>
          <a:prstGeom prst="rect">
            <a:avLst/>
          </a:prstGeom>
          <a:noFill/>
          <a:ln>
            <a:noFill/>
          </a:ln>
        </p:spPr>
      </p:pic>
    </p:spTree>
    <p:extLst>
      <p:ext uri="{BB962C8B-B14F-4D97-AF65-F5344CB8AC3E}">
        <p14:creationId xmlns="" xmlns:p14="http://schemas.microsoft.com/office/powerpoint/2010/main" val="900606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a:bodyPr>
          <a:lstStyle/>
          <a:p>
            <a:pPr marL="0" indent="0">
              <a:buNone/>
            </a:pPr>
            <a:r>
              <a:rPr lang="en-US" sz="2800" b="1" dirty="0"/>
              <a:t>Advantages of Multiprocessor Systems</a:t>
            </a:r>
          </a:p>
          <a:p>
            <a:pPr marL="0" indent="0">
              <a:buNone/>
            </a:pPr>
            <a:r>
              <a:rPr lang="en-US" sz="2800" dirty="0"/>
              <a:t>There are multiple advantages to multiprocessor systems. </a:t>
            </a:r>
          </a:p>
          <a:p>
            <a:r>
              <a:rPr lang="en-US" sz="2800" b="1" dirty="0"/>
              <a:t>More reliable Systems</a:t>
            </a:r>
            <a:endParaRPr lang="en-US" sz="2800" dirty="0"/>
          </a:p>
          <a:p>
            <a:pPr marL="0" indent="0">
              <a:buNone/>
            </a:pPr>
            <a:r>
              <a:rPr lang="en-US" sz="2800" dirty="0"/>
              <a:t>In a multiprocessor system, even if one processor fails, the system will not halt. </a:t>
            </a:r>
            <a:endParaRPr lang="en-US" sz="2800" dirty="0" smtClean="0"/>
          </a:p>
          <a:p>
            <a:r>
              <a:rPr lang="en-US" sz="2800" b="1" dirty="0" smtClean="0"/>
              <a:t>Enhanced </a:t>
            </a:r>
            <a:r>
              <a:rPr lang="en-US" sz="2800" b="1" dirty="0"/>
              <a:t>Throughput</a:t>
            </a:r>
            <a:endParaRPr lang="en-US" sz="2800" dirty="0"/>
          </a:p>
          <a:p>
            <a:pPr marL="0" indent="0">
              <a:buNone/>
            </a:pPr>
            <a:r>
              <a:rPr lang="en-US" sz="2800" dirty="0"/>
              <a:t>If multiple processors are working in tandem, then the throughput of the system increases </a:t>
            </a:r>
            <a:endParaRPr lang="en-US" sz="2800" dirty="0" smtClean="0"/>
          </a:p>
          <a:p>
            <a:r>
              <a:rPr lang="en-US" sz="2800" b="1" dirty="0" smtClean="0"/>
              <a:t>More </a:t>
            </a:r>
            <a:r>
              <a:rPr lang="en-US" sz="2800" b="1" dirty="0"/>
              <a:t>Economic Systems</a:t>
            </a:r>
            <a:endParaRPr lang="en-US" sz="2800" dirty="0"/>
          </a:p>
          <a:p>
            <a:pPr marL="0" indent="0">
              <a:buNone/>
            </a:pPr>
            <a:r>
              <a:rPr lang="en-US" sz="2800" dirty="0"/>
              <a:t>Multiprocessor systems are cheaper than single processor systems in the long run because they share the data storage, peripheral devices, power supplies etc. </a:t>
            </a:r>
          </a:p>
        </p:txBody>
      </p:sp>
    </p:spTree>
    <p:extLst>
      <p:ext uri="{BB962C8B-B14F-4D97-AF65-F5344CB8AC3E}">
        <p14:creationId xmlns="" xmlns:p14="http://schemas.microsoft.com/office/powerpoint/2010/main" val="233805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a:bodyPr>
          <a:lstStyle/>
          <a:p>
            <a:pPr marL="0" indent="0">
              <a:buNone/>
            </a:pPr>
            <a:r>
              <a:rPr lang="en-US" b="1" dirty="0"/>
              <a:t>Disadvantages of Multiprocessor Systems</a:t>
            </a:r>
          </a:p>
          <a:p>
            <a:pPr marL="0" indent="0">
              <a:buNone/>
            </a:pPr>
            <a:r>
              <a:rPr lang="en-US" dirty="0"/>
              <a:t>There are some disadvantages as well to multiprocessor systems. </a:t>
            </a:r>
            <a:endParaRPr lang="en-US" dirty="0" smtClean="0"/>
          </a:p>
          <a:p>
            <a:r>
              <a:rPr lang="en-US" b="1" dirty="0" smtClean="0"/>
              <a:t>Increased Expense</a:t>
            </a:r>
            <a:endParaRPr lang="en-US" dirty="0" smtClean="0"/>
          </a:p>
          <a:p>
            <a:r>
              <a:rPr lang="en-US" b="1" dirty="0" smtClean="0"/>
              <a:t>Complicated </a:t>
            </a:r>
            <a:r>
              <a:rPr lang="en-US" b="1" dirty="0"/>
              <a:t>Operating System Required</a:t>
            </a:r>
            <a:endParaRPr lang="en-US" dirty="0"/>
          </a:p>
          <a:p>
            <a:r>
              <a:rPr lang="en-US" b="1" dirty="0" smtClean="0"/>
              <a:t>Large </a:t>
            </a:r>
            <a:r>
              <a:rPr lang="en-US" b="1" dirty="0"/>
              <a:t>Main Memory Required</a:t>
            </a:r>
            <a:endParaRPr lang="en-US" dirty="0"/>
          </a:p>
          <a:p>
            <a:pPr marL="0" indent="0">
              <a:buNone/>
            </a:pPr>
            <a:endParaRPr lang="en-US" dirty="0"/>
          </a:p>
        </p:txBody>
      </p:sp>
    </p:spTree>
    <p:extLst>
      <p:ext uri="{BB962C8B-B14F-4D97-AF65-F5344CB8AC3E}">
        <p14:creationId xmlns="" xmlns:p14="http://schemas.microsoft.com/office/powerpoint/2010/main" val="3219126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fontScale="85000" lnSpcReduction="10000"/>
          </a:bodyPr>
          <a:lstStyle/>
          <a:p>
            <a:pPr marL="0" indent="0">
              <a:buNone/>
            </a:pPr>
            <a:r>
              <a:rPr lang="en-US" sz="3000" b="1" dirty="0" smtClean="0"/>
              <a:t>Multicore System :</a:t>
            </a:r>
            <a:r>
              <a:rPr lang="en-US" sz="3000" dirty="0" smtClean="0"/>
              <a:t/>
            </a:r>
            <a:br>
              <a:rPr lang="en-US" sz="3000" dirty="0" smtClean="0"/>
            </a:br>
            <a:r>
              <a:rPr lang="en-US" sz="3000" dirty="0" smtClean="0"/>
              <a:t>A processor that has more than one core is called </a:t>
            </a:r>
            <a:r>
              <a:rPr lang="en-US" sz="3000" b="1" dirty="0" smtClean="0"/>
              <a:t>Multicore</a:t>
            </a:r>
            <a:r>
              <a:rPr lang="en-US" sz="3000" dirty="0" smtClean="0"/>
              <a:t> Processor while one with single core is called </a:t>
            </a:r>
            <a:r>
              <a:rPr lang="en-US" sz="3000" b="1" dirty="0" err="1" smtClean="0"/>
              <a:t>Unicore</a:t>
            </a:r>
            <a:r>
              <a:rPr lang="en-US" sz="3000" dirty="0" smtClean="0"/>
              <a:t> Processor or Uniprocessor. </a:t>
            </a:r>
          </a:p>
          <a:p>
            <a:pPr>
              <a:buFont typeface="Wingdings" pitchFamily="2" charset="2"/>
              <a:buChar char="q"/>
            </a:pPr>
            <a:r>
              <a:rPr lang="en-US" sz="3000" b="1" dirty="0" smtClean="0"/>
              <a:t>Core-separate processing units</a:t>
            </a:r>
          </a:p>
          <a:p>
            <a:pPr marL="0" indent="0">
              <a:buNone/>
            </a:pPr>
            <a:r>
              <a:rPr lang="en-US" sz="3000" dirty="0" smtClean="0"/>
              <a:t>Nowadays, most of systems have four cores (</a:t>
            </a:r>
            <a:r>
              <a:rPr lang="en-US" sz="3000" b="1" dirty="0" smtClean="0"/>
              <a:t>Quad-core</a:t>
            </a:r>
            <a:r>
              <a:rPr lang="en-US" sz="3000" dirty="0" smtClean="0"/>
              <a:t>) or eight cores (</a:t>
            </a:r>
            <a:r>
              <a:rPr lang="en-US" sz="3000" b="1" dirty="0" err="1" smtClean="0"/>
              <a:t>Octa</a:t>
            </a:r>
            <a:r>
              <a:rPr lang="en-US" sz="3000" b="1" dirty="0" smtClean="0"/>
              <a:t>-core</a:t>
            </a:r>
            <a:r>
              <a:rPr lang="en-US" sz="3000" dirty="0" smtClean="0"/>
              <a:t>). </a:t>
            </a:r>
          </a:p>
          <a:p>
            <a:r>
              <a:rPr lang="en-US" sz="3000" dirty="0" smtClean="0"/>
              <a:t>These cores can individually read and execute program instructions, giving feel like computer system has several processors but in reality, they are cores and not processors.</a:t>
            </a:r>
          </a:p>
          <a:p>
            <a:r>
              <a:rPr lang="en-US" sz="3000" dirty="0" smtClean="0"/>
              <a:t>In </a:t>
            </a:r>
            <a:r>
              <a:rPr lang="en-US" sz="3000" dirty="0"/>
              <a:t>a multicore system, a single processor can run several instructions at the same time and this, in turn, </a:t>
            </a:r>
            <a:r>
              <a:rPr lang="en-US" sz="3000" b="1" dirty="0"/>
              <a:t>increases the overall speed of the program execution in the </a:t>
            </a:r>
            <a:r>
              <a:rPr lang="en-US" sz="3000" b="1" dirty="0" smtClean="0"/>
              <a:t>system</a:t>
            </a:r>
          </a:p>
          <a:p>
            <a:r>
              <a:rPr lang="en-US" sz="2800" dirty="0"/>
              <a:t>These multicore processors are widely used in many domains like general-purpose, embedded, network, and graphics(GPU).</a:t>
            </a:r>
          </a:p>
          <a:p>
            <a:pPr marL="0" indent="0">
              <a:buNone/>
            </a:pPr>
            <a:endParaRPr lang="en-US" sz="3000" b="1" dirty="0" smtClean="0"/>
          </a:p>
          <a:p>
            <a:pPr marL="0" indent="0">
              <a:buNone/>
            </a:pPr>
            <a:endParaRPr lang="en-US" dirty="0"/>
          </a:p>
        </p:txBody>
      </p:sp>
    </p:spTree>
    <p:extLst>
      <p:ext uri="{BB962C8B-B14F-4D97-AF65-F5344CB8AC3E}">
        <p14:creationId xmlns="" xmlns:p14="http://schemas.microsoft.com/office/powerpoint/2010/main" val="2034419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lstStyle/>
          <a:p>
            <a:pPr marL="0" indent="0">
              <a:buNone/>
            </a:pPr>
            <a:r>
              <a:rPr lang="en-US" sz="2800" b="1" dirty="0" smtClean="0"/>
              <a:t>Advantages of multicore systems:</a:t>
            </a:r>
            <a:endParaRPr lang="en-US" sz="2800" dirty="0"/>
          </a:p>
          <a:p>
            <a:pPr lvl="0"/>
            <a:r>
              <a:rPr lang="en-US" sz="2800" dirty="0"/>
              <a:t>Since multiple CPU cores are placed on the same die, so in this case, cache coherency will be higher.</a:t>
            </a:r>
          </a:p>
          <a:p>
            <a:pPr lvl="0"/>
            <a:r>
              <a:rPr lang="en-US" sz="2800" dirty="0"/>
              <a:t>It allows higher performance at lower energy because the cores are very energy efficient</a:t>
            </a:r>
            <a:r>
              <a:rPr lang="en-US" sz="2800" dirty="0" smtClean="0"/>
              <a:t>.</a:t>
            </a:r>
          </a:p>
          <a:p>
            <a:pPr marL="0" lvl="0" indent="0">
              <a:buNone/>
            </a:pPr>
            <a:endParaRPr lang="en-US" sz="2800" dirty="0"/>
          </a:p>
          <a:p>
            <a:pPr marL="0" indent="0">
              <a:buNone/>
            </a:pPr>
            <a:r>
              <a:rPr lang="en-US" sz="2800" b="1" dirty="0" smtClean="0"/>
              <a:t>Disadvantages of multicore systems:</a:t>
            </a:r>
            <a:endParaRPr lang="en-US" sz="2800" dirty="0"/>
          </a:p>
          <a:p>
            <a:pPr lvl="0"/>
            <a:r>
              <a:rPr lang="en-US" sz="2800" dirty="0"/>
              <a:t>If you are using a dual-core system, then its speed should be double than the single-core but in reality, you will get 70-80% more speed only.</a:t>
            </a:r>
          </a:p>
          <a:p>
            <a:pPr lvl="0"/>
            <a:r>
              <a:rPr lang="en-US" sz="2800" dirty="0"/>
              <a:t>Not every Operating System supports multi-core</a:t>
            </a:r>
            <a:r>
              <a:rPr lang="en-US" dirty="0"/>
              <a:t>.</a:t>
            </a:r>
          </a:p>
          <a:p>
            <a:pPr marL="0" indent="0">
              <a:buNone/>
            </a:pPr>
            <a:endParaRPr lang="en-US" dirty="0"/>
          </a:p>
        </p:txBody>
      </p:sp>
    </p:spTree>
    <p:extLst>
      <p:ext uri="{BB962C8B-B14F-4D97-AF65-F5344CB8AC3E}">
        <p14:creationId xmlns="" xmlns:p14="http://schemas.microsoft.com/office/powerpoint/2010/main" val="4002264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a:bodyPr>
          <a:lstStyle/>
          <a:p>
            <a:pPr marL="0" indent="0">
              <a:buNone/>
            </a:pPr>
            <a:r>
              <a:rPr lang="en-US" sz="2800" b="1" dirty="0"/>
              <a:t>Types of Multiprocessors</a:t>
            </a:r>
          </a:p>
          <a:p>
            <a:pPr marL="0" indent="0">
              <a:buNone/>
            </a:pPr>
            <a:r>
              <a:rPr lang="en-US" sz="2800" dirty="0"/>
              <a:t>There are mainly two types of multiprocessors i.e. symmetric and asymmetric multiprocessors. </a:t>
            </a:r>
            <a:endParaRPr lang="en-US" sz="2800" dirty="0" smtClean="0"/>
          </a:p>
          <a:p>
            <a:pPr marL="0" indent="0">
              <a:buNone/>
            </a:pPr>
            <a:endParaRPr lang="en-US" sz="2800" dirty="0"/>
          </a:p>
          <a:p>
            <a:pPr marL="0" indent="0">
              <a:buNone/>
            </a:pPr>
            <a:r>
              <a:rPr lang="en-US" sz="2800" b="1" dirty="0"/>
              <a:t>Symmetric Multiprocessors</a:t>
            </a:r>
          </a:p>
          <a:p>
            <a:r>
              <a:rPr lang="en-US" sz="2800" dirty="0"/>
              <a:t>In these types of systems, each processor contains a similar copy of the operating system and they all communicate with each other. </a:t>
            </a:r>
            <a:endParaRPr lang="en-US" sz="2800" dirty="0" smtClean="0"/>
          </a:p>
          <a:p>
            <a:r>
              <a:rPr lang="en-US" sz="2800" dirty="0" smtClean="0"/>
              <a:t>All </a:t>
            </a:r>
            <a:r>
              <a:rPr lang="en-US" sz="2800" dirty="0"/>
              <a:t>the processors are in a peer to peer relationship i.e. no master - slave relationship exists between them.</a:t>
            </a:r>
          </a:p>
          <a:p>
            <a:r>
              <a:rPr lang="en-US" sz="2800" dirty="0"/>
              <a:t>An example of the symmetric multiprocessing system is the Encore version of Unix for the </a:t>
            </a:r>
            <a:r>
              <a:rPr lang="en-US" sz="2800" dirty="0" err="1"/>
              <a:t>Multimax</a:t>
            </a:r>
            <a:r>
              <a:rPr lang="en-US" sz="2800" dirty="0"/>
              <a:t> Computer.</a:t>
            </a:r>
          </a:p>
          <a:p>
            <a:endParaRPr lang="en-US" dirty="0"/>
          </a:p>
        </p:txBody>
      </p:sp>
    </p:spTree>
    <p:extLst>
      <p:ext uri="{BB962C8B-B14F-4D97-AF65-F5344CB8AC3E}">
        <p14:creationId xmlns="" xmlns:p14="http://schemas.microsoft.com/office/powerpoint/2010/main" val="1601123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5807550</TotalTime>
  <Words>1175</Words>
  <Application>Microsoft Office PowerPoint</Application>
  <PresentationFormat>On-screen Show (4:3)</PresentationFormat>
  <Paragraphs>173</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Chapter 3</vt:lpstr>
      <vt:lpstr>Slide 2</vt:lpstr>
      <vt:lpstr>Slide 3</vt:lpstr>
      <vt:lpstr>Slide 4</vt:lpstr>
      <vt:lpstr>Slide 5</vt:lpstr>
      <vt:lpstr>Slide 6</vt:lpstr>
      <vt:lpstr>Slide 7</vt:lpstr>
      <vt:lpstr>Slide 8</vt:lpstr>
      <vt:lpstr>Slide 9</vt:lpstr>
      <vt:lpstr>Slide 10</vt:lpstr>
      <vt:lpstr>Slide 11</vt:lpstr>
      <vt:lpstr>BASIC MULTICORE CONCEPTS</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ismail - [2010]</dc:creator>
  <cp:lastModifiedBy>PROJECT30</cp:lastModifiedBy>
  <cp:revision>60</cp:revision>
  <dcterms:created xsi:type="dcterms:W3CDTF">2021-03-05T05:32:24Z</dcterms:created>
  <dcterms:modified xsi:type="dcterms:W3CDTF">2021-03-11T09:51:51Z</dcterms:modified>
</cp:coreProperties>
</file>