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59" r:id="rId4"/>
    <p:sldId id="261" r:id="rId5"/>
    <p:sldId id="260" r:id="rId6"/>
    <p:sldId id="256" r:id="rId7"/>
    <p:sldId id="257"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C7B05-84A3-465F-B4CB-0A2FA9E1F9AD}"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C7B05-84A3-465F-B4CB-0A2FA9E1F9AD}"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C7B05-84A3-465F-B4CB-0A2FA9E1F9AD}"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C7B05-84A3-465F-B4CB-0A2FA9E1F9AD}"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C7B05-84A3-465F-B4CB-0A2FA9E1F9AD}"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C7B05-84A3-465F-B4CB-0A2FA9E1F9AD}"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C7B05-84A3-465F-B4CB-0A2FA9E1F9AD}" type="datetimeFigureOut">
              <a:rPr lang="en-US" smtClean="0"/>
              <a:pPr/>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C7B05-84A3-465F-B4CB-0A2FA9E1F9AD}" type="datetimeFigureOut">
              <a:rPr lang="en-US" smtClean="0"/>
              <a:pPr/>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C7B05-84A3-465F-B4CB-0A2FA9E1F9AD}" type="datetimeFigureOut">
              <a:rPr lang="en-US" smtClean="0"/>
              <a:pPr/>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C7B05-84A3-465F-B4CB-0A2FA9E1F9AD}"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C7B05-84A3-465F-B4CB-0A2FA9E1F9AD}"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20AFC-9CDC-4FD0-9D77-A9D93707F9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C7B05-84A3-465F-B4CB-0A2FA9E1F9AD}" type="datetimeFigureOut">
              <a:rPr lang="en-US" smtClean="0"/>
              <a:pPr/>
              <a:t>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20AFC-9CDC-4FD0-9D77-A9D93707F9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85000" lnSpcReduction="20000"/>
          </a:bodyPr>
          <a:lstStyle/>
          <a:p>
            <a:r>
              <a:rPr lang="en-US" b="1" dirty="0" smtClean="0"/>
              <a:t>Page Replacement</a:t>
            </a:r>
          </a:p>
          <a:p>
            <a:pPr fontAlgn="base"/>
            <a:r>
              <a:rPr lang="en-US" dirty="0" smtClean="0"/>
              <a:t>In an operating system that uses paging for memory management, a page replacement algorithm is needed to decide which page needs to be replaced when new page comes in.</a:t>
            </a:r>
          </a:p>
          <a:p>
            <a:pPr fontAlgn="base"/>
            <a:r>
              <a:rPr lang="en-US" b="1" dirty="0" smtClean="0"/>
              <a:t>Page Fault –</a:t>
            </a:r>
            <a:r>
              <a:rPr lang="en-US" dirty="0" smtClean="0"/>
              <a:t> A page fault happens when a running program accesses a memory page that is mapped into the virtual address space, but not loaded in physical memory.</a:t>
            </a:r>
          </a:p>
          <a:p>
            <a:pPr fontAlgn="base"/>
            <a:r>
              <a:rPr lang="en-US" dirty="0" smtClean="0"/>
              <a:t>Since actual physical memory is much smaller than virtual memory, page faults happen. In case of page fault, Operating System might have to replace one of the existing pages with the newly needed page. Different page replacement algorithms suggest different ways to decide which page to replace. The target for all algorithms is to reduce the number of page faults.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a:bodyPr>
          <a:lstStyle/>
          <a:p>
            <a:r>
              <a:rPr lang="en-US" b="1" dirty="0" smtClean="0"/>
              <a:t>Segmentation</a:t>
            </a:r>
          </a:p>
          <a:p>
            <a:pPr>
              <a:buFont typeface="Wingdings" pitchFamily="2" charset="2"/>
              <a:buChar char="ü"/>
            </a:pPr>
            <a:r>
              <a:rPr lang="en-US" sz="2800" dirty="0" smtClean="0"/>
              <a:t>Memory management scheme that supports user view of memory</a:t>
            </a:r>
          </a:p>
          <a:p>
            <a:r>
              <a:rPr lang="en-US" sz="2800" dirty="0" smtClean="0"/>
              <a:t>A program is a collection of segments</a:t>
            </a:r>
          </a:p>
          <a:p>
            <a:pPr lvl="1">
              <a:buFont typeface="Wingdings" pitchFamily="2" charset="2"/>
              <a:buChar char="Ø"/>
            </a:pPr>
            <a:r>
              <a:rPr lang="en-US" dirty="0" smtClean="0"/>
              <a:t>	A segment is a logical unit such as:</a:t>
            </a:r>
          </a:p>
          <a:p>
            <a:pPr>
              <a:buNone/>
            </a:pPr>
            <a:r>
              <a:rPr lang="en-US" sz="2800" dirty="0" smtClean="0"/>
              <a:t>		Main program, function, object, common 	block, symbol table, procedure, method </a:t>
            </a:r>
          </a:p>
          <a:p>
            <a:pPr>
              <a:buNone/>
            </a:pPr>
            <a:r>
              <a:rPr lang="en-US" sz="2800" dirty="0" smtClean="0"/>
              <a:t>		local variables, global variables, stack ,array</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lstStyle/>
          <a:p>
            <a:r>
              <a:rPr lang="en-US" dirty="0" smtClean="0"/>
              <a:t>Logical view of segmentation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r>
              <a:rPr lang="en-US" dirty="0" smtClean="0"/>
              <a:t>User space		Physical memory space</a:t>
            </a:r>
          </a:p>
          <a:p>
            <a:pPr>
              <a:buNone/>
            </a:pPr>
            <a:endParaRPr lang="en-US" dirty="0"/>
          </a:p>
        </p:txBody>
      </p:sp>
      <p:sp>
        <p:nvSpPr>
          <p:cNvPr id="4" name="Oval 3"/>
          <p:cNvSpPr/>
          <p:nvPr/>
        </p:nvSpPr>
        <p:spPr>
          <a:xfrm>
            <a:off x="1643042" y="1500174"/>
            <a:ext cx="2428892" cy="37862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4546" y="2571744"/>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Rectangle 7"/>
          <p:cNvSpPr/>
          <p:nvPr/>
        </p:nvSpPr>
        <p:spPr>
          <a:xfrm>
            <a:off x="2928926" y="3429000"/>
            <a:ext cx="78581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Rectangle 8"/>
          <p:cNvSpPr/>
          <p:nvPr/>
        </p:nvSpPr>
        <p:spPr>
          <a:xfrm>
            <a:off x="1928794" y="3571876"/>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Rectangle 9"/>
          <p:cNvSpPr/>
          <p:nvPr/>
        </p:nvSpPr>
        <p:spPr>
          <a:xfrm>
            <a:off x="2571736" y="442913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 name="Rectangle 17"/>
          <p:cNvSpPr/>
          <p:nvPr/>
        </p:nvSpPr>
        <p:spPr>
          <a:xfrm>
            <a:off x="6000760" y="1428736"/>
            <a:ext cx="92869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6000760" y="2071678"/>
            <a:ext cx="92869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7" name="Rectangle 26"/>
          <p:cNvSpPr/>
          <p:nvPr/>
        </p:nvSpPr>
        <p:spPr>
          <a:xfrm>
            <a:off x="6000760" y="2643182"/>
            <a:ext cx="92869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00760" y="3214686"/>
            <a:ext cx="92869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000760" y="3857628"/>
            <a:ext cx="92869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Rectangle 29"/>
          <p:cNvSpPr/>
          <p:nvPr/>
        </p:nvSpPr>
        <p:spPr>
          <a:xfrm>
            <a:off x="6000760" y="4429132"/>
            <a:ext cx="92869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1" name="Rectangle 30"/>
          <p:cNvSpPr/>
          <p:nvPr/>
        </p:nvSpPr>
        <p:spPr>
          <a:xfrm>
            <a:off x="6000760" y="5000636"/>
            <a:ext cx="92869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Image result for example of segmentation in 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mage result for example of segmentation in 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8" name="Picture 6" descr="Image result for example of segmentation in os"/>
          <p:cNvPicPr>
            <a:picLocks noChangeAspect="1" noChangeArrowheads="1"/>
          </p:cNvPicPr>
          <p:nvPr/>
        </p:nvPicPr>
        <p:blipFill>
          <a:blip r:embed="rId2"/>
          <a:srcRect/>
          <a:stretch>
            <a:fillRect/>
          </a:stretch>
        </p:blipFill>
        <p:spPr bwMode="auto">
          <a:xfrm>
            <a:off x="857224" y="285728"/>
            <a:ext cx="7134225" cy="62579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gment Map Table"/>
          <p:cNvPicPr/>
          <p:nvPr/>
        </p:nvPicPr>
        <p:blipFill>
          <a:blip r:embed="rId2"/>
          <a:srcRect/>
          <a:stretch>
            <a:fillRect/>
          </a:stretch>
        </p:blipFill>
        <p:spPr bwMode="auto">
          <a:xfrm>
            <a:off x="714348" y="357166"/>
            <a:ext cx="7929618" cy="628654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85720" y="214290"/>
            <a:ext cx="885828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Segmentation</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a memory management technique in which each job is divided into several segments of different sizes, one for each module that contains pieces that perform related functions.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Each segment is actually a different logical address space of the program.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When a process is to be executed, its corresponding segmentation are loaded into non-contiguous memory though every segment is loaded into a contiguous block of available memory.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Segmentation memory management works very similar to paging but here segments are of variable-length where as in paging pages are of fixed size.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7929618" cy="4524315"/>
          </a:xfrm>
          <a:prstGeom prst="rect">
            <a:avLst/>
          </a:prstGeom>
        </p:spPr>
        <p:txBody>
          <a:bodyPr wrap="square">
            <a:spAutoFit/>
          </a:bodyPr>
          <a:lstStyle/>
          <a:p>
            <a:pPr algn="just" eaLnBrk="0" fontAlgn="base" hangingPunct="0">
              <a:spcBef>
                <a:spcPct val="0"/>
              </a:spcBef>
              <a:spcAft>
                <a:spcPct val="0"/>
              </a:spcAft>
              <a:buFont typeface="Wingdings" pitchFamily="2" charset="2"/>
              <a:buChar char="ü"/>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program segment contains the program's main function, utility functions, data structures, and so on.</a:t>
            </a:r>
          </a:p>
          <a:p>
            <a:pPr lvl="0" algn="just" eaLnBrk="0" fontAlgn="base" hangingPunct="0">
              <a:spcBef>
                <a:spcPct val="0"/>
              </a:spcBef>
              <a:spcAft>
                <a:spcPct val="0"/>
              </a:spcAft>
              <a:buFont typeface="Wingdings" pitchFamily="2" charset="2"/>
              <a:buChar char="ü"/>
            </a:pPr>
            <a:endParaRPr lang="en-US" sz="2400" dirty="0">
              <a:solidFill>
                <a:srgbClr val="000000"/>
              </a:solidFill>
              <a:latin typeface="Arial" pitchFamily="34" charset="0"/>
              <a:ea typeface="Times New Roman" pitchFamily="18" charset="0"/>
              <a:cs typeface="Arial" pitchFamily="34" charset="0"/>
            </a:endParaRPr>
          </a:p>
          <a:p>
            <a:pPr lvl="0" algn="just" eaLnBrk="0" fontAlgn="base" hangingPunct="0">
              <a:spcBef>
                <a:spcPct val="0"/>
              </a:spcBef>
              <a:spcAft>
                <a:spcPct val="0"/>
              </a:spcAft>
              <a:buFont typeface="Wingdings" pitchFamily="2" charset="2"/>
              <a:buChar char="ü"/>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operating system maintains a</a:t>
            </a:r>
            <a:r>
              <a:rPr lang="en-US" sz="2400" dirty="0">
                <a:solidFill>
                  <a:srgbClr val="000000"/>
                </a:solidFill>
                <a:ea typeface="Times New Roman" pitchFamily="18" charset="0"/>
                <a:cs typeface="Arial" pitchFamily="34" charset="0"/>
              </a:rPr>
              <a:t>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segment map table</a:t>
            </a:r>
            <a:r>
              <a:rPr lang="en-US" sz="2400" dirty="0">
                <a:solidFill>
                  <a:srgbClr val="000000"/>
                </a:solidFill>
                <a:ea typeface="Times New Roman" pitchFamily="18"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for every process and a list of free memory blocks along with segment numbers, their size and corresponding memory locations in main memory. </a:t>
            </a:r>
          </a:p>
          <a:p>
            <a:pPr lvl="0" algn="just" eaLnBrk="0" fontAlgn="base" hangingPunct="0">
              <a:spcBef>
                <a:spcPct val="0"/>
              </a:spcBef>
              <a:spcAft>
                <a:spcPct val="0"/>
              </a:spcAft>
              <a:buFont typeface="Wingdings" pitchFamily="2" charset="2"/>
              <a:buChar char="ü"/>
            </a:pPr>
            <a:endParaRPr lang="en-US" sz="2400" dirty="0">
              <a:solidFill>
                <a:srgbClr val="000000"/>
              </a:solidFill>
              <a:latin typeface="Arial" pitchFamily="34" charset="0"/>
              <a:ea typeface="Times New Roman" pitchFamily="18" charset="0"/>
              <a:cs typeface="Arial" pitchFamily="34" charset="0"/>
            </a:endParaRPr>
          </a:p>
          <a:p>
            <a:pPr lvl="0" algn="just" eaLnBrk="0" fontAlgn="base" hangingPunct="0">
              <a:spcBef>
                <a:spcPct val="0"/>
              </a:spcBef>
              <a:spcAft>
                <a:spcPct val="0"/>
              </a:spcAft>
              <a:buFont typeface="Wingdings" pitchFamily="2" charset="2"/>
              <a:buChar char="ü"/>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For each segment, the table stores the starting address of the segment and the length of the segment. A reference to a memory location includes a value that identifies a segment and an offset</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714348" y="241808"/>
          <a:ext cx="7858180" cy="6497284"/>
        </p:xfrm>
        <a:graphic>
          <a:graphicData uri="http://schemas.openxmlformats.org/drawingml/2006/table">
            <a:tbl>
              <a:tblPr/>
              <a:tblGrid>
                <a:gridCol w="3929090"/>
                <a:gridCol w="3929090"/>
              </a:tblGrid>
              <a:tr h="557791">
                <a:tc>
                  <a:txBody>
                    <a:bodyPr/>
                    <a:lstStyle/>
                    <a:p>
                      <a:pPr algn="l">
                        <a:lnSpc>
                          <a:spcPct val="115000"/>
                        </a:lnSpc>
                        <a:spcAft>
                          <a:spcPts val="0"/>
                        </a:spcAft>
                      </a:pPr>
                      <a:r>
                        <a:rPr lang="en-US" sz="2200" spc="15" dirty="0">
                          <a:solidFill>
                            <a:srgbClr val="40424E"/>
                          </a:solidFill>
                          <a:latin typeface="Arial"/>
                          <a:ea typeface="Times New Roman"/>
                          <a:cs typeface="Times New Roman"/>
                        </a:rPr>
                        <a:t>Paging</a:t>
                      </a:r>
                      <a:endParaRPr lang="en-US" sz="2200" dirty="0">
                        <a:latin typeface="Calibri"/>
                        <a:ea typeface="Calibri"/>
                        <a:cs typeface="Times New Roman"/>
                      </a:endParaRPr>
                    </a:p>
                  </a:txBody>
                  <a:tcPr marL="102064" marR="102064" marT="102064" marB="102064" anchor="b">
                    <a:lnL>
                      <a:noFill/>
                    </a:lnL>
                    <a:lnR>
                      <a:noFill/>
                    </a:lnR>
                    <a:lnT>
                      <a:noFill/>
                    </a:lnT>
                    <a:lnB>
                      <a:noFill/>
                    </a:lnB>
                    <a:solidFill>
                      <a:srgbClr val="FFFFFF"/>
                    </a:solidFill>
                  </a:tcPr>
                </a:tc>
                <a:tc>
                  <a:txBody>
                    <a:bodyPr/>
                    <a:lstStyle/>
                    <a:p>
                      <a:pPr algn="l">
                        <a:lnSpc>
                          <a:spcPct val="115000"/>
                        </a:lnSpc>
                        <a:spcAft>
                          <a:spcPts val="0"/>
                        </a:spcAft>
                      </a:pPr>
                      <a:r>
                        <a:rPr lang="en-US" sz="2200" spc="15">
                          <a:solidFill>
                            <a:srgbClr val="40424E"/>
                          </a:solidFill>
                          <a:latin typeface="Arial"/>
                          <a:ea typeface="Times New Roman"/>
                          <a:cs typeface="Times New Roman"/>
                        </a:rPr>
                        <a:t>Segmentation</a:t>
                      </a:r>
                      <a:endParaRPr lang="en-US" sz="2200">
                        <a:latin typeface="Calibri"/>
                        <a:ea typeface="Calibri"/>
                        <a:cs typeface="Times New Roman"/>
                      </a:endParaRPr>
                    </a:p>
                  </a:txBody>
                  <a:tcPr marL="102064" marR="102064" marT="102064" marB="102064" anchor="b">
                    <a:lnL>
                      <a:noFill/>
                    </a:lnL>
                    <a:lnR>
                      <a:noFill/>
                    </a:lnR>
                    <a:lnT>
                      <a:noFill/>
                    </a:lnT>
                    <a:lnB>
                      <a:noFill/>
                    </a:lnB>
                    <a:solidFill>
                      <a:srgbClr val="FFFFFF"/>
                    </a:solidFill>
                  </a:tcPr>
                </a:tc>
              </a:tr>
              <a:tr h="1418632">
                <a:tc>
                  <a:txBody>
                    <a:bodyPr/>
                    <a:lstStyle/>
                    <a:p>
                      <a:pPr algn="l">
                        <a:lnSpc>
                          <a:spcPct val="115000"/>
                        </a:lnSpc>
                        <a:spcAft>
                          <a:spcPts val="0"/>
                        </a:spcAft>
                      </a:pPr>
                      <a:r>
                        <a:rPr lang="en-US" sz="2200" spc="15" dirty="0">
                          <a:solidFill>
                            <a:srgbClr val="40424E"/>
                          </a:solidFill>
                          <a:latin typeface="Arial"/>
                          <a:ea typeface="Times New Roman"/>
                          <a:cs typeface="Times New Roman"/>
                        </a:rPr>
                        <a:t>In paging, program is divided into fixed or mounted size pages.</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In segmentation, program is divided into variable size sections.</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026095">
                <a:tc>
                  <a:txBody>
                    <a:bodyPr/>
                    <a:lstStyle/>
                    <a:p>
                      <a:pPr algn="l">
                        <a:lnSpc>
                          <a:spcPct val="115000"/>
                        </a:lnSpc>
                        <a:spcAft>
                          <a:spcPts val="0"/>
                        </a:spcAft>
                      </a:pPr>
                      <a:r>
                        <a:rPr lang="en-US" sz="2200" spc="15" dirty="0">
                          <a:solidFill>
                            <a:srgbClr val="40424E"/>
                          </a:solidFill>
                          <a:latin typeface="Arial"/>
                          <a:ea typeface="Times New Roman"/>
                          <a:cs typeface="Times New Roman"/>
                        </a:rPr>
                        <a:t>For paging operating system is accountable.</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For segmentation compiler is accountable.</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026095">
                <a:tc>
                  <a:txBody>
                    <a:bodyPr/>
                    <a:lstStyle/>
                    <a:p>
                      <a:pPr algn="l">
                        <a:lnSpc>
                          <a:spcPct val="115000"/>
                        </a:lnSpc>
                        <a:spcAft>
                          <a:spcPts val="0"/>
                        </a:spcAft>
                      </a:pPr>
                      <a:r>
                        <a:rPr lang="en-US" sz="2200" spc="15">
                          <a:solidFill>
                            <a:srgbClr val="40424E"/>
                          </a:solidFill>
                          <a:latin typeface="Arial"/>
                          <a:ea typeface="Times New Roman"/>
                          <a:cs typeface="Times New Roman"/>
                        </a:rPr>
                        <a:t>Page size is determined by hardware.</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Here, the section size is given by the user.</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418632">
                <a:tc>
                  <a:txBody>
                    <a:bodyPr/>
                    <a:lstStyle/>
                    <a:p>
                      <a:pPr algn="l">
                        <a:lnSpc>
                          <a:spcPct val="115000"/>
                        </a:lnSpc>
                        <a:spcAft>
                          <a:spcPts val="0"/>
                        </a:spcAft>
                      </a:pPr>
                      <a:r>
                        <a:rPr lang="en-US" sz="2200" spc="15">
                          <a:solidFill>
                            <a:srgbClr val="40424E"/>
                          </a:solidFill>
                          <a:latin typeface="Arial"/>
                          <a:ea typeface="Times New Roman"/>
                          <a:cs typeface="Times New Roman"/>
                        </a:rPr>
                        <a:t>It is faster in the comparison of segmentation.</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Segmentation is slow.</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026095">
                <a:tc>
                  <a:txBody>
                    <a:bodyPr/>
                    <a:lstStyle/>
                    <a:p>
                      <a:pPr algn="l">
                        <a:lnSpc>
                          <a:spcPct val="115000"/>
                        </a:lnSpc>
                        <a:spcAft>
                          <a:spcPts val="0"/>
                        </a:spcAft>
                      </a:pPr>
                      <a:r>
                        <a:rPr lang="en-US" sz="2200" spc="15">
                          <a:solidFill>
                            <a:srgbClr val="40424E"/>
                          </a:solidFill>
                          <a:latin typeface="Arial"/>
                          <a:ea typeface="Times New Roman"/>
                          <a:cs typeface="Times New Roman"/>
                        </a:rPr>
                        <a:t>Paging could result in internal fragmentation.</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Segmentation could result in external fragmentation.</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10877"/>
          <a:ext cx="8358246" cy="6847123"/>
        </p:xfrm>
        <a:graphic>
          <a:graphicData uri="http://schemas.openxmlformats.org/drawingml/2006/table">
            <a:tbl>
              <a:tblPr/>
              <a:tblGrid>
                <a:gridCol w="4179123"/>
                <a:gridCol w="4179123"/>
              </a:tblGrid>
              <a:tr h="1355460">
                <a:tc>
                  <a:txBody>
                    <a:bodyPr/>
                    <a:lstStyle/>
                    <a:p>
                      <a:pPr algn="l">
                        <a:lnSpc>
                          <a:spcPct val="115000"/>
                        </a:lnSpc>
                        <a:spcAft>
                          <a:spcPts val="0"/>
                        </a:spcAft>
                      </a:pPr>
                      <a:r>
                        <a:rPr lang="en-US" sz="2200" spc="15" dirty="0">
                          <a:solidFill>
                            <a:srgbClr val="40424E"/>
                          </a:solidFill>
                          <a:latin typeface="Arial"/>
                          <a:ea typeface="Times New Roman"/>
                          <a:cs typeface="Times New Roman"/>
                        </a:rPr>
                        <a:t>In paging, logical address is split into page number and page offset.</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a:solidFill>
                            <a:srgbClr val="40424E"/>
                          </a:solidFill>
                          <a:latin typeface="Arial"/>
                          <a:ea typeface="Times New Roman"/>
                          <a:cs typeface="Times New Roman"/>
                        </a:rPr>
                        <a:t>Here, logical address is split into section number and section offset.</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724217">
                <a:tc>
                  <a:txBody>
                    <a:bodyPr/>
                    <a:lstStyle/>
                    <a:p>
                      <a:pPr algn="l">
                        <a:lnSpc>
                          <a:spcPct val="115000"/>
                        </a:lnSpc>
                        <a:spcAft>
                          <a:spcPts val="0"/>
                        </a:spcAft>
                      </a:pPr>
                      <a:r>
                        <a:rPr lang="en-US" sz="2200" spc="15" dirty="0">
                          <a:solidFill>
                            <a:srgbClr val="40424E"/>
                          </a:solidFill>
                          <a:latin typeface="Arial"/>
                          <a:ea typeface="Times New Roman"/>
                          <a:cs typeface="Times New Roman"/>
                        </a:rPr>
                        <a:t>Paging comprises a page table which encloses the base address of every page.</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a:solidFill>
                            <a:srgbClr val="40424E"/>
                          </a:solidFill>
                          <a:latin typeface="Arial"/>
                          <a:ea typeface="Times New Roman"/>
                          <a:cs typeface="Times New Roman"/>
                        </a:rPr>
                        <a:t>While segmentation also comprises the segment table which encloses segment number and segment offset.</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078995">
                <a:tc>
                  <a:txBody>
                    <a:bodyPr/>
                    <a:lstStyle/>
                    <a:p>
                      <a:pPr algn="l">
                        <a:lnSpc>
                          <a:spcPct val="115000"/>
                        </a:lnSpc>
                        <a:spcAft>
                          <a:spcPts val="0"/>
                        </a:spcAft>
                      </a:pPr>
                      <a:r>
                        <a:rPr lang="en-US" sz="2200" spc="15" dirty="0">
                          <a:solidFill>
                            <a:srgbClr val="40424E"/>
                          </a:solidFill>
                          <a:latin typeface="Arial"/>
                          <a:ea typeface="Times New Roman"/>
                          <a:cs typeface="Times New Roman"/>
                        </a:rPr>
                        <a:t>Page table is employed to keep up the page data.</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Section Table maintains the section data.</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1355460">
                <a:tc>
                  <a:txBody>
                    <a:bodyPr/>
                    <a:lstStyle/>
                    <a:p>
                      <a:pPr algn="l">
                        <a:lnSpc>
                          <a:spcPct val="115000"/>
                        </a:lnSpc>
                        <a:spcAft>
                          <a:spcPts val="0"/>
                        </a:spcAft>
                      </a:pPr>
                      <a:r>
                        <a:rPr lang="en-US" sz="2200" spc="15">
                          <a:solidFill>
                            <a:srgbClr val="40424E"/>
                          </a:solidFill>
                          <a:latin typeface="Arial"/>
                          <a:ea typeface="Times New Roman"/>
                          <a:cs typeface="Times New Roman"/>
                        </a:rPr>
                        <a:t>In paging, operating system must maintain a free frame list.</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In segmentation, operating system maintain a list of holes in main memory.</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r h="986703">
                <a:tc>
                  <a:txBody>
                    <a:bodyPr/>
                    <a:lstStyle/>
                    <a:p>
                      <a:pPr algn="l">
                        <a:lnSpc>
                          <a:spcPct val="115000"/>
                        </a:lnSpc>
                        <a:spcAft>
                          <a:spcPts val="0"/>
                        </a:spcAft>
                      </a:pPr>
                      <a:r>
                        <a:rPr lang="en-US" sz="2200" spc="15">
                          <a:solidFill>
                            <a:srgbClr val="40424E"/>
                          </a:solidFill>
                          <a:latin typeface="Arial"/>
                          <a:ea typeface="Times New Roman"/>
                          <a:cs typeface="Times New Roman"/>
                        </a:rPr>
                        <a:t>Paging is invisible to the user.</a:t>
                      </a:r>
                      <a:endParaRPr lang="en-US" sz="2200">
                        <a:latin typeface="Calibri"/>
                        <a:ea typeface="Calibri"/>
                        <a:cs typeface="Times New Roman"/>
                      </a:endParaRPr>
                    </a:p>
                  </a:txBody>
                  <a:tcPr marL="102064" marR="102064" marT="142658" marB="142658" anchor="b">
                    <a:lnL>
                      <a:noFill/>
                    </a:lnL>
                    <a:lnR>
                      <a:noFill/>
                    </a:lnR>
                    <a:lnT>
                      <a:noFill/>
                    </a:lnT>
                    <a:lnB>
                      <a:noFill/>
                    </a:lnB>
                    <a:solidFill>
                      <a:srgbClr val="FFFFFF"/>
                    </a:solidFill>
                  </a:tcPr>
                </a:tc>
                <a:tc>
                  <a:txBody>
                    <a:bodyPr/>
                    <a:lstStyle/>
                    <a:p>
                      <a:pPr algn="l">
                        <a:lnSpc>
                          <a:spcPct val="115000"/>
                        </a:lnSpc>
                        <a:spcAft>
                          <a:spcPts val="0"/>
                        </a:spcAft>
                      </a:pPr>
                      <a:r>
                        <a:rPr lang="en-US" sz="2200" spc="15" dirty="0">
                          <a:solidFill>
                            <a:srgbClr val="40424E"/>
                          </a:solidFill>
                          <a:latin typeface="Arial"/>
                          <a:ea typeface="Times New Roman"/>
                          <a:cs typeface="Times New Roman"/>
                        </a:rPr>
                        <a:t>Segmentation is visible to the user.</a:t>
                      </a:r>
                      <a:endParaRPr lang="en-US" sz="2200" dirty="0">
                        <a:latin typeface="Calibri"/>
                        <a:ea typeface="Calibri"/>
                        <a:cs typeface="Times New Roman"/>
                      </a:endParaRPr>
                    </a:p>
                  </a:txBody>
                  <a:tcPr marL="102064" marR="102064" marT="142658" marB="142658" anchor="b">
                    <a:lnL>
                      <a:noFill/>
                    </a:lnL>
                    <a:lnR>
                      <a:noFill/>
                    </a:lnR>
                    <a:lnT>
                      <a:noFill/>
                    </a:lnT>
                    <a:lnB>
                      <a:noFill/>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386</Words>
  <Application>Microsoft Office PowerPoint</Application>
  <PresentationFormat>On-screen Show (4:3)</PresentationFormat>
  <Paragraphs>62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Project29</dc:creator>
  <cp:lastModifiedBy>PROJECT30</cp:lastModifiedBy>
  <cp:revision>17</cp:revision>
  <dcterms:created xsi:type="dcterms:W3CDTF">2021-02-16T08:42:13Z</dcterms:created>
  <dcterms:modified xsi:type="dcterms:W3CDTF">2021-02-17T02:58:26Z</dcterms:modified>
</cp:coreProperties>
</file>