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7C98F-3CDD-47CC-8AC1-FDAC821534E5}" type="datetimeFigureOut">
              <a:rPr lang="en-US" smtClean="0"/>
              <a:t>2/23/2010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FFB88-6B12-4F8D-B9C7-97EAB161A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98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FFB88-6B12-4F8D-B9C7-97EAB161A66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9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8E2-1488-4E67-B95A-0A039CB50DC0}" type="datetimeFigureOut">
              <a:rPr lang="en-US" smtClean="0"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3E8-A48E-4162-84A3-82B4563E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3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8E2-1488-4E67-B95A-0A039CB50DC0}" type="datetimeFigureOut">
              <a:rPr lang="en-US" smtClean="0"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3E8-A48E-4162-84A3-82B4563E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5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8E2-1488-4E67-B95A-0A039CB50DC0}" type="datetimeFigureOut">
              <a:rPr lang="en-US" smtClean="0"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3E8-A48E-4162-84A3-82B4563E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5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8E2-1488-4E67-B95A-0A039CB50DC0}" type="datetimeFigureOut">
              <a:rPr lang="en-US" smtClean="0"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3E8-A48E-4162-84A3-82B4563E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5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8E2-1488-4E67-B95A-0A039CB50DC0}" type="datetimeFigureOut">
              <a:rPr lang="en-US" smtClean="0"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3E8-A48E-4162-84A3-82B4563E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4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8E2-1488-4E67-B95A-0A039CB50DC0}" type="datetimeFigureOut">
              <a:rPr lang="en-US" smtClean="0"/>
              <a:t>2/23/2010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3E8-A48E-4162-84A3-82B4563E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8E2-1488-4E67-B95A-0A039CB50DC0}" type="datetimeFigureOut">
              <a:rPr lang="en-US" smtClean="0"/>
              <a:t>2/23/2010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3E8-A48E-4162-84A3-82B4563E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1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8E2-1488-4E67-B95A-0A039CB50DC0}" type="datetimeFigureOut">
              <a:rPr lang="en-US" smtClean="0"/>
              <a:t>2/23/2010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3E8-A48E-4162-84A3-82B4563E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4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8E2-1488-4E67-B95A-0A039CB50DC0}" type="datetimeFigureOut">
              <a:rPr lang="en-US" smtClean="0"/>
              <a:t>2/23/2010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3E8-A48E-4162-84A3-82B4563E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1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8E2-1488-4E67-B95A-0A039CB50DC0}" type="datetimeFigureOut">
              <a:rPr lang="en-US" smtClean="0"/>
              <a:t>2/23/2010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3E8-A48E-4162-84A3-82B4563E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8E2-1488-4E67-B95A-0A039CB50DC0}" type="datetimeFigureOut">
              <a:rPr lang="en-US" smtClean="0"/>
              <a:t>2/23/2010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3E8-A48E-4162-84A3-82B4563E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9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A38E2-1488-4E67-B95A-0A039CB50DC0}" type="datetimeFigureOut">
              <a:rPr lang="en-US" smtClean="0"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4F3E8-A48E-4162-84A3-82B4563E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0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elattr-del-pytho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7772400" cy="1470025"/>
          </a:xfrm>
        </p:spPr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581400"/>
            <a:ext cx="6400800" cy="1752600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Python Object </a:t>
            </a:r>
            <a:r>
              <a:rPr lang="en-US" sz="4000" b="1" dirty="0">
                <a:solidFill>
                  <a:schemeClr val="tx1"/>
                </a:solidFill>
              </a:rPr>
              <a:t>Oriented Programming </a:t>
            </a:r>
            <a:r>
              <a:rPr lang="en-US" sz="4000" b="1" dirty="0" smtClean="0">
                <a:solidFill>
                  <a:schemeClr val="tx1"/>
                </a:solidFill>
              </a:rPr>
              <a:t>in</a:t>
            </a:r>
            <a:endParaRPr lang="en-US" sz="40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47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915400" cy="6705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Example</a:t>
            </a:r>
            <a:endParaRPr lang="en-US" dirty="0"/>
          </a:p>
          <a:p>
            <a:pPr marL="0" lvl="0" indent="0">
              <a:buNone/>
            </a:pPr>
            <a:r>
              <a:rPr lang="en-US" b="1" dirty="0"/>
              <a:t>class</a:t>
            </a:r>
            <a:r>
              <a:rPr lang="en-US" dirty="0"/>
              <a:t> Employee:  </a:t>
            </a:r>
          </a:p>
          <a:p>
            <a:pPr marL="0" lvl="0" indent="0">
              <a:buNone/>
            </a:pPr>
            <a:r>
              <a:rPr lang="en-US" dirty="0"/>
              <a:t>    id = 10  </a:t>
            </a:r>
          </a:p>
          <a:p>
            <a:pPr marL="0" lvl="0" indent="0">
              <a:buNone/>
            </a:pPr>
            <a:r>
              <a:rPr lang="en-US" dirty="0"/>
              <a:t>    name = "John"  </a:t>
            </a:r>
          </a:p>
          <a:p>
            <a:pPr marL="0" lvl="0" indent="0">
              <a:buNone/>
            </a:pPr>
            <a:r>
              <a:rPr lang="en-US" dirty="0"/>
              <a:t>  </a:t>
            </a:r>
          </a:p>
          <a:p>
            <a:pPr marL="0" lvl="0" indent="0">
              <a:buNone/>
            </a:pPr>
            <a:r>
              <a:rPr lang="en-US" dirty="0"/>
              <a:t>    </a:t>
            </a:r>
            <a:r>
              <a:rPr lang="en-US" b="1" dirty="0" err="1"/>
              <a:t>def</a:t>
            </a:r>
            <a:r>
              <a:rPr lang="en-US" dirty="0"/>
              <a:t> display(self):  </a:t>
            </a:r>
          </a:p>
          <a:p>
            <a:pPr marL="0" lvl="0" indent="0">
              <a:buNone/>
            </a:pPr>
            <a:r>
              <a:rPr lang="en-US" dirty="0"/>
              <a:t>        </a:t>
            </a:r>
            <a:r>
              <a:rPr lang="en-US" b="1" dirty="0"/>
              <a:t>print</a:t>
            </a:r>
            <a:r>
              <a:rPr lang="en-US" dirty="0" smtClean="0"/>
              <a:t>(“id:</a:t>
            </a:r>
            <a:r>
              <a:rPr lang="en-US" dirty="0"/>
              <a:t> %d \</a:t>
            </a:r>
            <a:r>
              <a:rPr lang="en-US" dirty="0" err="1"/>
              <a:t>nName</a:t>
            </a:r>
            <a:r>
              <a:rPr lang="en-US" dirty="0"/>
              <a:t>: %s" % (self.id, self.name))  </a:t>
            </a:r>
          </a:p>
          <a:p>
            <a:pPr marL="0" lvl="0" indent="0">
              <a:buNone/>
            </a:pPr>
            <a:r>
              <a:rPr lang="en-US" dirty="0"/>
              <a:t>    # Creating a </a:t>
            </a:r>
            <a:r>
              <a:rPr lang="en-US" dirty="0" err="1"/>
              <a:t>emp</a:t>
            </a:r>
            <a:r>
              <a:rPr lang="en-US" dirty="0"/>
              <a:t> instance of Employee class  </a:t>
            </a:r>
          </a:p>
          <a:p>
            <a:pPr marL="0" lvl="0" indent="0">
              <a:buNone/>
            </a:pPr>
            <a:r>
              <a:rPr lang="en-US" dirty="0"/>
              <a:t>  </a:t>
            </a:r>
          </a:p>
          <a:p>
            <a:pPr marL="0" lvl="0" indent="0">
              <a:buNone/>
            </a:pPr>
            <a:r>
              <a:rPr lang="en-US" dirty="0" err="1"/>
              <a:t>emp</a:t>
            </a:r>
            <a:r>
              <a:rPr lang="en-US" dirty="0"/>
              <a:t> = Employee()  </a:t>
            </a:r>
          </a:p>
          <a:p>
            <a:pPr marL="0" lvl="0" indent="0">
              <a:buNone/>
            </a:pPr>
            <a:r>
              <a:rPr lang="en-US" dirty="0"/>
              <a:t>  </a:t>
            </a:r>
          </a:p>
          <a:p>
            <a:pPr marL="0" lvl="0" indent="0">
              <a:buNone/>
            </a:pPr>
            <a:r>
              <a:rPr lang="en-US" dirty="0"/>
              <a:t># Deleting the property of object  </a:t>
            </a:r>
          </a:p>
          <a:p>
            <a:pPr marL="0" lvl="0" indent="0">
              <a:buNone/>
            </a:pPr>
            <a:r>
              <a:rPr lang="en-US" b="1" dirty="0"/>
              <a:t>del</a:t>
            </a:r>
            <a:r>
              <a:rPr lang="en-US" dirty="0"/>
              <a:t> emp.id  </a:t>
            </a:r>
          </a:p>
          <a:p>
            <a:pPr marL="0" lvl="0" indent="0">
              <a:buNone/>
            </a:pPr>
            <a:r>
              <a:rPr lang="en-US" dirty="0"/>
              <a:t># Deleting the object itself  </a:t>
            </a:r>
          </a:p>
          <a:p>
            <a:pPr marL="0" lvl="0" indent="0">
              <a:buNone/>
            </a:pPr>
            <a:r>
              <a:rPr lang="en-US" b="1" dirty="0"/>
              <a:t>del</a:t>
            </a:r>
            <a:r>
              <a:rPr lang="en-US" dirty="0"/>
              <a:t> </a:t>
            </a:r>
            <a:r>
              <a:rPr lang="en-US" dirty="0" err="1"/>
              <a:t>emp</a:t>
            </a:r>
            <a:r>
              <a:rPr lang="en-US" dirty="0"/>
              <a:t>  </a:t>
            </a:r>
          </a:p>
          <a:p>
            <a:pPr marL="0" lvl="0" indent="0">
              <a:buNone/>
            </a:pPr>
            <a:r>
              <a:rPr lang="en-US" dirty="0" err="1"/>
              <a:t>emp.display</a:t>
            </a:r>
            <a:r>
              <a:rPr lang="en-US" dirty="0"/>
              <a:t>()  </a:t>
            </a:r>
          </a:p>
          <a:p>
            <a:pPr marL="0" indent="0">
              <a:buNone/>
            </a:pPr>
            <a:r>
              <a:rPr lang="en-US" dirty="0"/>
              <a:t>It will </a:t>
            </a:r>
            <a:r>
              <a:rPr lang="en-US" dirty="0" smtClean="0"/>
              <a:t>throw </a:t>
            </a:r>
            <a:r>
              <a:rPr lang="en-US" dirty="0"/>
              <a:t>the Attribute error because we have deleted the object </a:t>
            </a:r>
            <a:r>
              <a:rPr lang="en-US" b="1" dirty="0"/>
              <a:t>emp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39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800" b="1" dirty="0" smtClean="0"/>
              <a:t>Python Constructor</a:t>
            </a:r>
            <a:endParaRPr lang="en-US" sz="3800" b="1" dirty="0"/>
          </a:p>
          <a:p>
            <a:pPr marL="0" indent="0">
              <a:buNone/>
            </a:pPr>
            <a:r>
              <a:rPr lang="en-US" dirty="0"/>
              <a:t>A constructor is a special type of </a:t>
            </a:r>
            <a:r>
              <a:rPr lang="en-US" dirty="0" smtClean="0"/>
              <a:t>function (method) </a:t>
            </a:r>
            <a:r>
              <a:rPr lang="en-US" dirty="0"/>
              <a:t>which is used to initialize the instance members of the class.</a:t>
            </a:r>
          </a:p>
          <a:p>
            <a:r>
              <a:rPr lang="en-US" dirty="0"/>
              <a:t>In C++ or Java, the constructor has the same name as its class, but it treats constructor differently in Python.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used to create an object.</a:t>
            </a:r>
          </a:p>
          <a:p>
            <a:r>
              <a:rPr lang="en-US" dirty="0" smtClean="0"/>
              <a:t>Constructor </a:t>
            </a:r>
            <a:r>
              <a:rPr lang="en-US" dirty="0"/>
              <a:t>definition is executed when we create the object of this class. </a:t>
            </a:r>
            <a:endParaRPr lang="en-US" dirty="0" smtClean="0"/>
          </a:p>
          <a:p>
            <a:r>
              <a:rPr lang="en-US" dirty="0" smtClean="0"/>
              <a:t>Constructors </a:t>
            </a:r>
            <a:r>
              <a:rPr lang="en-US" dirty="0"/>
              <a:t>also verify that there are enough resources for the object to perform any start-up task.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Creating </a:t>
            </a:r>
            <a:r>
              <a:rPr lang="en-US" b="1" dirty="0"/>
              <a:t>the constructor in python</a:t>
            </a:r>
          </a:p>
          <a:p>
            <a:r>
              <a:rPr lang="en-US" dirty="0"/>
              <a:t>In Python, the method the </a:t>
            </a:r>
            <a:r>
              <a:rPr lang="en-US" b="1" dirty="0"/>
              <a:t>__</a:t>
            </a:r>
            <a:r>
              <a:rPr lang="en-US" b="1" dirty="0" err="1"/>
              <a:t>init</a:t>
            </a:r>
            <a:r>
              <a:rPr lang="en-US" b="1" dirty="0"/>
              <a:t>__()</a:t>
            </a:r>
            <a:r>
              <a:rPr lang="en-US" dirty="0"/>
              <a:t> simulates the constructor of the class.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method is called when the class is instantiated.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accepts the </a:t>
            </a:r>
            <a:r>
              <a:rPr lang="en-US" b="1" dirty="0"/>
              <a:t>self</a:t>
            </a:r>
            <a:r>
              <a:rPr lang="en-US" dirty="0"/>
              <a:t>-keyword as a first argument which allows accessing the attributes or method of the class.</a:t>
            </a:r>
          </a:p>
          <a:p>
            <a:r>
              <a:rPr lang="en-US" dirty="0"/>
              <a:t>We can pass any number of arguments at the time of creating the class object, depending upon the </a:t>
            </a:r>
            <a:r>
              <a:rPr lang="en-US" b="1" dirty="0"/>
              <a:t>__</a:t>
            </a:r>
            <a:r>
              <a:rPr lang="en-US" b="1" dirty="0" err="1"/>
              <a:t>init</a:t>
            </a:r>
            <a:r>
              <a:rPr lang="en-US" b="1" dirty="0"/>
              <a:t>__()</a:t>
            </a:r>
            <a:r>
              <a:rPr lang="en-US" dirty="0"/>
              <a:t> definition.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mostly used to initialize the class attributes. </a:t>
            </a:r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class must have a constructor, even if it simply relies on the default constructor.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10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81800"/>
          </a:xfrm>
        </p:spPr>
        <p:txBody>
          <a:bodyPr>
            <a:normAutofit fontScale="32500" lnSpcReduction="20000"/>
          </a:bodyPr>
          <a:lstStyle/>
          <a:p>
            <a:r>
              <a:rPr lang="en-US" sz="5500" dirty="0"/>
              <a:t>Consider the following example to initialize the </a:t>
            </a:r>
            <a:r>
              <a:rPr lang="en-US" sz="5500" b="1" dirty="0"/>
              <a:t>Employee</a:t>
            </a:r>
            <a:r>
              <a:rPr lang="en-US" sz="5500" dirty="0"/>
              <a:t> class attributes</a:t>
            </a:r>
            <a:r>
              <a:rPr lang="en-US" sz="5500" dirty="0" smtClean="0"/>
              <a:t>.</a:t>
            </a:r>
          </a:p>
          <a:p>
            <a:pPr marL="0" indent="0">
              <a:buNone/>
            </a:pPr>
            <a:endParaRPr lang="en-US" sz="5500" dirty="0"/>
          </a:p>
          <a:p>
            <a:pPr marL="0" lvl="0" indent="0">
              <a:buNone/>
            </a:pPr>
            <a:r>
              <a:rPr lang="en-US" sz="5500" b="1" dirty="0" smtClean="0"/>
              <a:t>Class</a:t>
            </a:r>
            <a:r>
              <a:rPr lang="en-US" sz="5500" dirty="0"/>
              <a:t> Employee:  </a:t>
            </a:r>
          </a:p>
          <a:p>
            <a:pPr marL="0" lvl="0" indent="0">
              <a:buNone/>
            </a:pPr>
            <a:r>
              <a:rPr lang="en-US" sz="5500" dirty="0"/>
              <a:t>    </a:t>
            </a:r>
            <a:r>
              <a:rPr lang="en-US" sz="5500" b="1" dirty="0" err="1"/>
              <a:t>def</a:t>
            </a:r>
            <a:r>
              <a:rPr lang="en-US" sz="5500" dirty="0"/>
              <a:t> __</a:t>
            </a:r>
            <a:r>
              <a:rPr lang="en-US" sz="5500" dirty="0" err="1"/>
              <a:t>init</a:t>
            </a:r>
            <a:r>
              <a:rPr lang="en-US" sz="5500" dirty="0"/>
              <a:t>__(self, name, id):  </a:t>
            </a:r>
          </a:p>
          <a:p>
            <a:pPr marL="0" lvl="0" indent="0">
              <a:buNone/>
            </a:pPr>
            <a:r>
              <a:rPr lang="en-US" sz="5500" dirty="0"/>
              <a:t>        self.id = id  </a:t>
            </a:r>
          </a:p>
          <a:p>
            <a:pPr marL="0" lvl="0" indent="0">
              <a:buNone/>
            </a:pPr>
            <a:r>
              <a:rPr lang="en-US" sz="5500" dirty="0"/>
              <a:t>        self.name = name  </a:t>
            </a:r>
          </a:p>
          <a:p>
            <a:pPr marL="0" lvl="0" indent="0">
              <a:buNone/>
            </a:pPr>
            <a:r>
              <a:rPr lang="en-US" sz="5500" dirty="0"/>
              <a:t>  </a:t>
            </a:r>
          </a:p>
          <a:p>
            <a:pPr marL="0" lvl="0" indent="0">
              <a:buNone/>
            </a:pPr>
            <a:r>
              <a:rPr lang="en-US" sz="5500" dirty="0"/>
              <a:t>    </a:t>
            </a:r>
            <a:r>
              <a:rPr lang="en-US" sz="5500" b="1" dirty="0" err="1"/>
              <a:t>def</a:t>
            </a:r>
            <a:r>
              <a:rPr lang="en-US" sz="5500" dirty="0"/>
              <a:t> display(self):  </a:t>
            </a:r>
          </a:p>
          <a:p>
            <a:pPr marL="0" lvl="0" indent="0">
              <a:buNone/>
            </a:pPr>
            <a:r>
              <a:rPr lang="en-US" sz="5500" dirty="0"/>
              <a:t>        </a:t>
            </a:r>
            <a:r>
              <a:rPr lang="en-US" sz="5500" b="1" dirty="0"/>
              <a:t>print</a:t>
            </a:r>
            <a:r>
              <a:rPr lang="en-US" sz="5500" dirty="0" smtClean="0"/>
              <a:t>(“ID:</a:t>
            </a:r>
            <a:r>
              <a:rPr lang="en-US" sz="5500" dirty="0"/>
              <a:t> %d \</a:t>
            </a:r>
            <a:r>
              <a:rPr lang="en-US" sz="5500" dirty="0" err="1"/>
              <a:t>nName</a:t>
            </a:r>
            <a:r>
              <a:rPr lang="en-US" sz="5500" dirty="0"/>
              <a:t>: %s" % (self.id, self.name))  </a:t>
            </a:r>
          </a:p>
          <a:p>
            <a:pPr marL="0" lvl="0" indent="0">
              <a:buNone/>
            </a:pPr>
            <a:r>
              <a:rPr lang="en-US" sz="5500" dirty="0"/>
              <a:t>  </a:t>
            </a:r>
          </a:p>
          <a:p>
            <a:pPr marL="0" lvl="0" indent="0">
              <a:buNone/>
            </a:pPr>
            <a:r>
              <a:rPr lang="en-US" sz="5500" dirty="0" smtClean="0"/>
              <a:t>emp1</a:t>
            </a:r>
            <a:r>
              <a:rPr lang="en-US" sz="5500" dirty="0"/>
              <a:t> = Employee("John", 101)  </a:t>
            </a:r>
          </a:p>
          <a:p>
            <a:pPr marL="0" lvl="0" indent="0">
              <a:buNone/>
            </a:pPr>
            <a:r>
              <a:rPr lang="en-US" sz="5500" dirty="0"/>
              <a:t>emp2 = Employee("David", 102)  </a:t>
            </a:r>
          </a:p>
          <a:p>
            <a:pPr marL="0" lvl="0" indent="0">
              <a:buNone/>
            </a:pPr>
            <a:r>
              <a:rPr lang="en-US" sz="5500" dirty="0"/>
              <a:t>  </a:t>
            </a:r>
          </a:p>
          <a:p>
            <a:pPr marL="0" lvl="0" indent="0">
              <a:buNone/>
            </a:pPr>
            <a:r>
              <a:rPr lang="en-US" sz="5500" dirty="0"/>
              <a:t># accessing display() method to print employee 1 information  </a:t>
            </a:r>
          </a:p>
          <a:p>
            <a:pPr marL="0" lvl="0" indent="0">
              <a:buNone/>
            </a:pPr>
            <a:r>
              <a:rPr lang="en-US" sz="5500" dirty="0" smtClean="0"/>
              <a:t>emp1.display</a:t>
            </a:r>
            <a:r>
              <a:rPr lang="en-US" sz="5500" dirty="0"/>
              <a:t>()  </a:t>
            </a:r>
          </a:p>
          <a:p>
            <a:pPr marL="0" lvl="0" indent="0">
              <a:buNone/>
            </a:pPr>
            <a:r>
              <a:rPr lang="en-US" sz="5500" dirty="0"/>
              <a:t>  </a:t>
            </a:r>
          </a:p>
          <a:p>
            <a:pPr marL="0" lvl="0" indent="0">
              <a:buNone/>
            </a:pPr>
            <a:r>
              <a:rPr lang="en-US" sz="5500" dirty="0"/>
              <a:t># accessing display() method to print employee 2 information  </a:t>
            </a:r>
          </a:p>
          <a:p>
            <a:pPr marL="0" lvl="0" indent="0">
              <a:buNone/>
            </a:pPr>
            <a:r>
              <a:rPr lang="en-US" sz="5500" dirty="0"/>
              <a:t>emp2.display()  </a:t>
            </a:r>
          </a:p>
          <a:p>
            <a:pPr marL="0" indent="0">
              <a:buNone/>
            </a:pPr>
            <a:r>
              <a:rPr lang="en-US" sz="5500" dirty="0"/>
              <a:t> </a:t>
            </a:r>
          </a:p>
          <a:p>
            <a:pPr marL="0" indent="0">
              <a:buNone/>
            </a:pPr>
            <a:r>
              <a:rPr lang="en-US" sz="5500" b="1" dirty="0"/>
              <a:t>Output</a:t>
            </a:r>
          </a:p>
          <a:p>
            <a:pPr marL="0" indent="0">
              <a:buNone/>
            </a:pPr>
            <a:r>
              <a:rPr lang="en-US" sz="5500" dirty="0"/>
              <a:t>ID: 101 </a:t>
            </a:r>
          </a:p>
          <a:p>
            <a:pPr marL="0" indent="0">
              <a:buNone/>
            </a:pPr>
            <a:r>
              <a:rPr lang="en-US" sz="5500" dirty="0"/>
              <a:t>Name: John</a:t>
            </a:r>
          </a:p>
          <a:p>
            <a:pPr marL="0" indent="0">
              <a:buNone/>
            </a:pPr>
            <a:r>
              <a:rPr lang="en-US" sz="5500" dirty="0"/>
              <a:t>ID: 102 </a:t>
            </a:r>
          </a:p>
          <a:p>
            <a:pPr marL="0" indent="0">
              <a:buNone/>
            </a:pPr>
            <a:r>
              <a:rPr lang="en-US" sz="5500" dirty="0"/>
              <a:t>Name: David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94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81800"/>
          </a:xfrm>
        </p:spPr>
        <p:txBody>
          <a:bodyPr>
            <a:normAutofit/>
          </a:bodyPr>
          <a:lstStyle/>
          <a:p>
            <a:r>
              <a:rPr lang="en-US" sz="2000" dirty="0"/>
              <a:t>Counting the number of objects of a class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The constructor is called automatically when we create the object of the class.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Consider </a:t>
            </a:r>
            <a:r>
              <a:rPr lang="en-US" sz="2000" dirty="0"/>
              <a:t>the following example</a:t>
            </a:r>
            <a:r>
              <a:rPr lang="en-US" sz="2000" dirty="0" smtClean="0"/>
              <a:t>.(</a:t>
            </a:r>
            <a:r>
              <a:rPr lang="en-US" sz="2000" b="1" dirty="0" smtClean="0"/>
              <a:t>non parameterized constructor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Example</a:t>
            </a:r>
            <a:endParaRPr lang="en-US" sz="2000" b="1" dirty="0"/>
          </a:p>
          <a:p>
            <a:pPr marL="0" lvl="0" indent="0">
              <a:buNone/>
            </a:pPr>
            <a:r>
              <a:rPr lang="en-US" sz="2000" b="1" dirty="0"/>
              <a:t>class</a:t>
            </a:r>
            <a:r>
              <a:rPr lang="en-US" sz="2000" dirty="0"/>
              <a:t> Student:    </a:t>
            </a:r>
          </a:p>
          <a:p>
            <a:pPr marL="0" lvl="0" indent="0">
              <a:buNone/>
            </a:pPr>
            <a:r>
              <a:rPr lang="en-US" sz="2000" dirty="0"/>
              <a:t>    count = 0    </a:t>
            </a:r>
          </a:p>
          <a:p>
            <a:pPr marL="0" lvl="0" indent="0">
              <a:buNone/>
            </a:pPr>
            <a:r>
              <a:rPr lang="en-US" sz="2000" dirty="0"/>
              <a:t>    </a:t>
            </a:r>
            <a:r>
              <a:rPr lang="en-US" sz="2000" b="1" dirty="0" err="1"/>
              <a:t>def</a:t>
            </a:r>
            <a:r>
              <a:rPr lang="en-US" sz="2000" dirty="0"/>
              <a:t> __</a:t>
            </a:r>
            <a:r>
              <a:rPr lang="en-US" sz="2000" dirty="0" err="1"/>
              <a:t>init</a:t>
            </a:r>
            <a:r>
              <a:rPr lang="en-US" sz="2000" dirty="0"/>
              <a:t>__(self):    </a:t>
            </a:r>
          </a:p>
          <a:p>
            <a:pPr marL="0" lvl="0" indent="0">
              <a:buNone/>
            </a:pPr>
            <a:r>
              <a:rPr lang="en-US" sz="2000" dirty="0"/>
              <a:t>        </a:t>
            </a:r>
            <a:r>
              <a:rPr lang="en-US" sz="2000" dirty="0" err="1"/>
              <a:t>Student.count</a:t>
            </a:r>
            <a:r>
              <a:rPr lang="en-US" sz="2000" dirty="0"/>
              <a:t> = </a:t>
            </a:r>
            <a:r>
              <a:rPr lang="en-US" sz="2000" dirty="0" err="1"/>
              <a:t>Student.count</a:t>
            </a:r>
            <a:r>
              <a:rPr lang="en-US" sz="2000" dirty="0"/>
              <a:t> + 1    </a:t>
            </a:r>
          </a:p>
          <a:p>
            <a:pPr marL="0" lvl="0" indent="0">
              <a:buNone/>
            </a:pPr>
            <a:r>
              <a:rPr lang="en-US" sz="2000" dirty="0"/>
              <a:t>s1=Student()    </a:t>
            </a:r>
          </a:p>
          <a:p>
            <a:pPr marL="0" lvl="0" indent="0">
              <a:buNone/>
            </a:pPr>
            <a:r>
              <a:rPr lang="en-US" sz="2000" dirty="0"/>
              <a:t>s2=Student()    </a:t>
            </a:r>
          </a:p>
          <a:p>
            <a:pPr marL="0" lvl="0" indent="0">
              <a:buNone/>
            </a:pPr>
            <a:r>
              <a:rPr lang="en-US" sz="2000" dirty="0"/>
              <a:t>s3=Student()    </a:t>
            </a:r>
          </a:p>
          <a:p>
            <a:pPr marL="0" lvl="0" indent="0">
              <a:buNone/>
            </a:pPr>
            <a:r>
              <a:rPr lang="en-US" sz="2000" b="1" dirty="0"/>
              <a:t>print</a:t>
            </a:r>
            <a:r>
              <a:rPr lang="en-US" sz="2000" dirty="0"/>
              <a:t>("The number of students:",</a:t>
            </a:r>
            <a:r>
              <a:rPr lang="en-US" sz="2000" dirty="0" err="1"/>
              <a:t>Student.count</a:t>
            </a:r>
            <a:r>
              <a:rPr lang="en-US" sz="2000" dirty="0"/>
              <a:t>)  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/>
              <a:t>Output</a:t>
            </a:r>
          </a:p>
          <a:p>
            <a:pPr marL="0" indent="0">
              <a:buNone/>
            </a:pPr>
            <a:r>
              <a:rPr lang="en-US" sz="2000" dirty="0"/>
              <a:t>The number of students: 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12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915400" cy="6705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Constructors can be of two types.</a:t>
            </a:r>
          </a:p>
          <a:p>
            <a:r>
              <a:rPr lang="en-US" sz="2200" b="1" dirty="0"/>
              <a:t>Parameterized Constructor</a:t>
            </a:r>
          </a:p>
          <a:p>
            <a:r>
              <a:rPr lang="en-US" sz="2200" b="1" dirty="0"/>
              <a:t>Non-parameterized Constructor</a:t>
            </a:r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dirty="0" smtClean="0"/>
              <a:t>Python </a:t>
            </a:r>
            <a:r>
              <a:rPr lang="en-US" sz="2200" dirty="0"/>
              <a:t>Non-Parameterized Constructor</a:t>
            </a:r>
            <a:endParaRPr lang="en-US" sz="2200" b="1" dirty="0"/>
          </a:p>
          <a:p>
            <a:pPr marL="0" indent="0">
              <a:buNone/>
            </a:pPr>
            <a:r>
              <a:rPr lang="en-US" sz="2200" dirty="0"/>
              <a:t>The non-parameterized constructor uses when we do not want to manipulate the value or the constructor that has only self as an argument. </a:t>
            </a:r>
            <a:endParaRPr lang="en-US" sz="2200" dirty="0" smtClean="0"/>
          </a:p>
          <a:p>
            <a:r>
              <a:rPr lang="en-US" sz="2200" dirty="0" smtClean="0"/>
              <a:t>Consider </a:t>
            </a:r>
            <a:r>
              <a:rPr lang="en-US" sz="2200" dirty="0"/>
              <a:t>the following example.</a:t>
            </a:r>
          </a:p>
          <a:p>
            <a:pPr marL="0" lvl="0" indent="0">
              <a:buNone/>
            </a:pPr>
            <a:r>
              <a:rPr lang="en-US" sz="2200" b="1" dirty="0" smtClean="0"/>
              <a:t>class</a:t>
            </a:r>
            <a:r>
              <a:rPr lang="en-US" sz="2200" dirty="0"/>
              <a:t> Student:  </a:t>
            </a:r>
          </a:p>
          <a:p>
            <a:pPr marL="0" lvl="0" indent="0">
              <a:buNone/>
            </a:pPr>
            <a:r>
              <a:rPr lang="en-US" sz="2200" dirty="0"/>
              <a:t>    # Constructor - non parameterized  </a:t>
            </a:r>
          </a:p>
          <a:p>
            <a:pPr marL="0" lvl="0" indent="0">
              <a:buNone/>
            </a:pPr>
            <a:r>
              <a:rPr lang="en-US" sz="2200" dirty="0"/>
              <a:t>    </a:t>
            </a:r>
            <a:r>
              <a:rPr lang="en-US" sz="2200" b="1" dirty="0" err="1"/>
              <a:t>def</a:t>
            </a:r>
            <a:r>
              <a:rPr lang="en-US" sz="2200" dirty="0"/>
              <a:t> __</a:t>
            </a:r>
            <a:r>
              <a:rPr lang="en-US" sz="2200" dirty="0" err="1"/>
              <a:t>init</a:t>
            </a:r>
            <a:r>
              <a:rPr lang="en-US" sz="2200" dirty="0"/>
              <a:t>__(self):  </a:t>
            </a:r>
          </a:p>
          <a:p>
            <a:pPr marL="0" lvl="0" indent="0">
              <a:buNone/>
            </a:pPr>
            <a:r>
              <a:rPr lang="en-US" sz="2200" dirty="0"/>
              <a:t>        </a:t>
            </a:r>
            <a:r>
              <a:rPr lang="en-US" sz="2200" b="1" dirty="0"/>
              <a:t>print</a:t>
            </a:r>
            <a:r>
              <a:rPr lang="en-US" sz="2200" dirty="0"/>
              <a:t>("This is non </a:t>
            </a:r>
            <a:r>
              <a:rPr lang="en-US" sz="2200" dirty="0" smtClean="0"/>
              <a:t>parameterized</a:t>
            </a:r>
            <a:r>
              <a:rPr lang="en-US" sz="2200" dirty="0"/>
              <a:t> constructor")  </a:t>
            </a:r>
          </a:p>
          <a:p>
            <a:pPr marL="0" lvl="0" indent="0">
              <a:buNone/>
            </a:pPr>
            <a:r>
              <a:rPr lang="en-US" sz="2200" dirty="0"/>
              <a:t>    </a:t>
            </a:r>
            <a:r>
              <a:rPr lang="en-US" sz="2200" b="1" dirty="0" err="1"/>
              <a:t>def</a:t>
            </a:r>
            <a:r>
              <a:rPr lang="en-US" sz="2200" dirty="0"/>
              <a:t> </a:t>
            </a:r>
            <a:r>
              <a:rPr lang="en-US" sz="2200" dirty="0" smtClean="0"/>
              <a:t>show(</a:t>
            </a:r>
            <a:r>
              <a:rPr lang="en-US" sz="2200" dirty="0" err="1" smtClean="0"/>
              <a:t>self,name</a:t>
            </a:r>
            <a:r>
              <a:rPr lang="en-US" sz="2200" dirty="0"/>
              <a:t>):  </a:t>
            </a:r>
          </a:p>
          <a:p>
            <a:pPr marL="0" lvl="0" indent="0">
              <a:buNone/>
            </a:pPr>
            <a:r>
              <a:rPr lang="en-US" sz="2200" dirty="0"/>
              <a:t>        </a:t>
            </a:r>
            <a:r>
              <a:rPr lang="en-US" sz="2200" b="1" dirty="0"/>
              <a:t>print</a:t>
            </a:r>
            <a:r>
              <a:rPr lang="en-US" sz="2200" dirty="0"/>
              <a:t>("</a:t>
            </a:r>
            <a:r>
              <a:rPr lang="en-US" sz="2200" dirty="0" err="1"/>
              <a:t>Hello",name</a:t>
            </a:r>
            <a:r>
              <a:rPr lang="en-US" sz="2200" dirty="0"/>
              <a:t>)  </a:t>
            </a:r>
          </a:p>
          <a:p>
            <a:pPr marL="0" lvl="0" indent="0">
              <a:buNone/>
            </a:pPr>
            <a:r>
              <a:rPr lang="en-US" sz="2200" dirty="0"/>
              <a:t>student = Student()  </a:t>
            </a:r>
          </a:p>
          <a:p>
            <a:pPr marL="0" lvl="0" indent="0">
              <a:buNone/>
            </a:pPr>
            <a:r>
              <a:rPr lang="en-US" sz="2200" dirty="0" err="1"/>
              <a:t>student.show</a:t>
            </a:r>
            <a:r>
              <a:rPr lang="en-US" sz="2200" dirty="0"/>
              <a:t>("John")    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Output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This is </a:t>
            </a:r>
            <a:r>
              <a:rPr lang="en-US" sz="2000" dirty="0" smtClean="0"/>
              <a:t>non parameterized </a:t>
            </a:r>
            <a:r>
              <a:rPr lang="en-US" sz="2000" dirty="0"/>
              <a:t>constructor</a:t>
            </a:r>
          </a:p>
          <a:p>
            <a:pPr marL="0" indent="0">
              <a:buNone/>
            </a:pPr>
            <a:r>
              <a:rPr lang="en-US" sz="2000" dirty="0"/>
              <a:t>Hello John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6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/>
          </a:bodyPr>
          <a:lstStyle/>
          <a:p>
            <a:r>
              <a:rPr lang="en-US" sz="2000" dirty="0"/>
              <a:t>Python Parameterized Constructor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The parameterized constructor has multiple parameters along with the </a:t>
            </a:r>
            <a:r>
              <a:rPr lang="en-US" sz="2000" b="1" dirty="0"/>
              <a:t>self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Consider </a:t>
            </a:r>
            <a:r>
              <a:rPr lang="en-US" sz="2000" dirty="0"/>
              <a:t>the following example.</a:t>
            </a:r>
          </a:p>
          <a:p>
            <a:pPr marL="0" lvl="0" indent="0">
              <a:buNone/>
            </a:pPr>
            <a:r>
              <a:rPr lang="en-US" sz="2000" b="1" dirty="0" smtClean="0"/>
              <a:t>class</a:t>
            </a:r>
            <a:r>
              <a:rPr lang="en-US" sz="2000" dirty="0"/>
              <a:t> Student:  </a:t>
            </a:r>
          </a:p>
          <a:p>
            <a:pPr marL="0" lvl="0" indent="0">
              <a:buNone/>
            </a:pPr>
            <a:r>
              <a:rPr lang="en-US" sz="2000" dirty="0"/>
              <a:t>    # Constructor - parameterized  </a:t>
            </a:r>
          </a:p>
          <a:p>
            <a:pPr marL="0" lvl="0" indent="0">
              <a:buNone/>
            </a:pPr>
            <a:r>
              <a:rPr lang="en-US" sz="2000" dirty="0"/>
              <a:t>    </a:t>
            </a:r>
            <a:r>
              <a:rPr lang="en-US" sz="2000" b="1" dirty="0" err="1"/>
              <a:t>def</a:t>
            </a:r>
            <a:r>
              <a:rPr lang="en-US" sz="2000" dirty="0"/>
              <a:t> __</a:t>
            </a:r>
            <a:r>
              <a:rPr lang="en-US" sz="2000" dirty="0" err="1"/>
              <a:t>init</a:t>
            </a:r>
            <a:r>
              <a:rPr lang="en-US" sz="2000" dirty="0"/>
              <a:t>__(self, name):  </a:t>
            </a:r>
          </a:p>
          <a:p>
            <a:pPr marL="0" lvl="0" indent="0">
              <a:buNone/>
            </a:pPr>
            <a:r>
              <a:rPr lang="en-US" sz="2000" dirty="0"/>
              <a:t>        </a:t>
            </a:r>
            <a:r>
              <a:rPr lang="en-US" sz="2000" b="1" dirty="0"/>
              <a:t>print</a:t>
            </a:r>
            <a:r>
              <a:rPr lang="en-US" sz="2000" dirty="0"/>
              <a:t>("This is </a:t>
            </a:r>
            <a:r>
              <a:rPr lang="en-US" sz="2000" dirty="0" err="1"/>
              <a:t>parametrized</a:t>
            </a:r>
            <a:r>
              <a:rPr lang="en-US" sz="2000" dirty="0"/>
              <a:t> constructor")  </a:t>
            </a:r>
          </a:p>
          <a:p>
            <a:pPr marL="0" lvl="0" indent="0">
              <a:buNone/>
            </a:pPr>
            <a:r>
              <a:rPr lang="en-US" sz="2000" dirty="0"/>
              <a:t>        self.name = name  </a:t>
            </a:r>
          </a:p>
          <a:p>
            <a:pPr marL="0" lvl="0" indent="0">
              <a:buNone/>
            </a:pPr>
            <a:r>
              <a:rPr lang="en-US" sz="2000" dirty="0"/>
              <a:t>    </a:t>
            </a:r>
            <a:r>
              <a:rPr lang="en-US" sz="2000" b="1" dirty="0" err="1"/>
              <a:t>def</a:t>
            </a:r>
            <a:r>
              <a:rPr lang="en-US" sz="2000" dirty="0"/>
              <a:t> show(self):  </a:t>
            </a:r>
          </a:p>
          <a:p>
            <a:pPr marL="0" lvl="0" indent="0">
              <a:buNone/>
            </a:pPr>
            <a:r>
              <a:rPr lang="en-US" sz="2000" dirty="0"/>
              <a:t>        </a:t>
            </a:r>
            <a:r>
              <a:rPr lang="en-US" sz="2000" b="1" dirty="0"/>
              <a:t>print</a:t>
            </a:r>
            <a:r>
              <a:rPr lang="en-US" sz="2000" dirty="0"/>
              <a:t>("</a:t>
            </a:r>
            <a:r>
              <a:rPr lang="en-US" sz="2000" dirty="0" err="1"/>
              <a:t>Hello",self.name</a:t>
            </a:r>
            <a:r>
              <a:rPr lang="en-US" sz="2000" dirty="0"/>
              <a:t>)  </a:t>
            </a:r>
          </a:p>
          <a:p>
            <a:pPr marL="0" lvl="0" indent="0">
              <a:buNone/>
            </a:pPr>
            <a:r>
              <a:rPr lang="en-US" sz="2000" dirty="0"/>
              <a:t>student = Student("John")  </a:t>
            </a:r>
          </a:p>
          <a:p>
            <a:pPr marL="0" lvl="0" indent="0">
              <a:buNone/>
            </a:pPr>
            <a:r>
              <a:rPr lang="en-US" sz="2000" dirty="0" err="1"/>
              <a:t>student.show</a:t>
            </a:r>
            <a:r>
              <a:rPr lang="en-US" sz="2000" dirty="0"/>
              <a:t>()    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Output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This is </a:t>
            </a:r>
            <a:r>
              <a:rPr lang="en-US" sz="2000" dirty="0" err="1"/>
              <a:t>parametrized</a:t>
            </a:r>
            <a:r>
              <a:rPr lang="en-US" sz="2000" dirty="0"/>
              <a:t> constructor</a:t>
            </a:r>
          </a:p>
          <a:p>
            <a:pPr marL="0" indent="0">
              <a:buNone/>
            </a:pPr>
            <a:r>
              <a:rPr lang="en-US" sz="2000" dirty="0"/>
              <a:t>Hello John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83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/>
          </a:bodyPr>
          <a:lstStyle/>
          <a:p>
            <a:r>
              <a:rPr lang="en-US" sz="2000" dirty="0"/>
              <a:t>Python Default Constructor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When we do not include the constructor in the class or forget to declare it, then that becomes the default constructor. It does not perform any task but initializes the </a:t>
            </a:r>
            <a:r>
              <a:rPr lang="en-US" sz="2000" dirty="0" smtClean="0"/>
              <a:t>objects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Consider </a:t>
            </a:r>
            <a:r>
              <a:rPr lang="en-US" sz="2000" dirty="0"/>
              <a:t>the following example.</a:t>
            </a:r>
          </a:p>
          <a:p>
            <a:pPr marL="0" lvl="0" indent="0">
              <a:buNone/>
            </a:pPr>
            <a:r>
              <a:rPr lang="en-US" sz="2000" b="1" dirty="0" smtClean="0"/>
              <a:t>class</a:t>
            </a:r>
            <a:r>
              <a:rPr lang="en-US" sz="2000" dirty="0"/>
              <a:t> Student:  </a:t>
            </a:r>
          </a:p>
          <a:p>
            <a:pPr marL="0" lvl="0" indent="0">
              <a:buNone/>
            </a:pPr>
            <a:r>
              <a:rPr lang="en-US" sz="2000" dirty="0"/>
              <a:t>    </a:t>
            </a:r>
            <a:r>
              <a:rPr lang="en-US" sz="2000" dirty="0" err="1"/>
              <a:t>roll_num</a:t>
            </a:r>
            <a:r>
              <a:rPr lang="en-US" sz="2000" dirty="0"/>
              <a:t> = 101  </a:t>
            </a:r>
          </a:p>
          <a:p>
            <a:pPr marL="0" lvl="0" indent="0">
              <a:buNone/>
            </a:pPr>
            <a:r>
              <a:rPr lang="en-US" sz="2000" dirty="0"/>
              <a:t>    name = "Joseph"  </a:t>
            </a:r>
          </a:p>
          <a:p>
            <a:pPr marL="0" lvl="0" indent="0">
              <a:buNone/>
            </a:pPr>
            <a:r>
              <a:rPr lang="en-US" sz="2000" dirty="0"/>
              <a:t>  </a:t>
            </a:r>
          </a:p>
          <a:p>
            <a:pPr marL="0" lvl="0" indent="0">
              <a:buNone/>
            </a:pPr>
            <a:r>
              <a:rPr lang="en-US" sz="2000" dirty="0"/>
              <a:t>    </a:t>
            </a:r>
            <a:r>
              <a:rPr lang="en-US" sz="2000" b="1" dirty="0" err="1"/>
              <a:t>def</a:t>
            </a:r>
            <a:r>
              <a:rPr lang="en-US" sz="2000" dirty="0"/>
              <a:t> display(self):  </a:t>
            </a:r>
          </a:p>
          <a:p>
            <a:pPr marL="0" lvl="0" indent="0">
              <a:buNone/>
            </a:pPr>
            <a:r>
              <a:rPr lang="en-US" sz="2000" dirty="0"/>
              <a:t>        </a:t>
            </a:r>
            <a:r>
              <a:rPr lang="en-US" sz="2000" b="1" dirty="0"/>
              <a:t>print</a:t>
            </a:r>
            <a:r>
              <a:rPr lang="en-US" sz="2000" dirty="0"/>
              <a:t>(</a:t>
            </a:r>
            <a:r>
              <a:rPr lang="en-US" sz="2000" dirty="0" err="1"/>
              <a:t>self.roll_num,self.name</a:t>
            </a:r>
            <a:r>
              <a:rPr lang="en-US" sz="2000" dirty="0"/>
              <a:t>)  </a:t>
            </a:r>
          </a:p>
          <a:p>
            <a:pPr marL="0" lvl="0" indent="0">
              <a:buNone/>
            </a:pPr>
            <a:r>
              <a:rPr lang="en-US" sz="2000" dirty="0"/>
              <a:t>  </a:t>
            </a:r>
          </a:p>
          <a:p>
            <a:pPr marL="0" lvl="0" indent="0">
              <a:buNone/>
            </a:pPr>
            <a:r>
              <a:rPr lang="en-US" sz="2000" dirty="0" err="1"/>
              <a:t>st</a:t>
            </a:r>
            <a:r>
              <a:rPr lang="en-US" sz="2000" dirty="0"/>
              <a:t> = Student()  </a:t>
            </a:r>
          </a:p>
          <a:p>
            <a:pPr marL="0" lvl="0" indent="0">
              <a:buNone/>
            </a:pPr>
            <a:r>
              <a:rPr lang="en-US" sz="2000" dirty="0" err="1"/>
              <a:t>st.display</a:t>
            </a:r>
            <a:r>
              <a:rPr lang="en-US" sz="2000" dirty="0"/>
              <a:t>()  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b="1" dirty="0"/>
              <a:t>Output</a:t>
            </a:r>
          </a:p>
          <a:p>
            <a:pPr marL="0" indent="0">
              <a:buNone/>
            </a:pPr>
            <a:r>
              <a:rPr lang="en-US" sz="2000" dirty="0"/>
              <a:t>101 Joseph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42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9067800" cy="6781800"/>
          </a:xfrm>
        </p:spPr>
        <p:txBody>
          <a:bodyPr>
            <a:normAutofit/>
          </a:bodyPr>
          <a:lstStyle/>
          <a:p>
            <a:r>
              <a:rPr lang="en-US" sz="2000" dirty="0"/>
              <a:t>More than One Constructor in Single class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Let's have a look at another scenario, what happen if we declare the two same constructors in the class.</a:t>
            </a:r>
          </a:p>
          <a:p>
            <a:pPr marL="0" lvl="0" indent="0">
              <a:buNone/>
            </a:pPr>
            <a:r>
              <a:rPr lang="en-US" sz="2000" b="1" dirty="0" smtClean="0"/>
              <a:t>class</a:t>
            </a:r>
            <a:r>
              <a:rPr lang="en-US" sz="2000" dirty="0"/>
              <a:t> Student:  </a:t>
            </a:r>
          </a:p>
          <a:p>
            <a:pPr marL="0" lvl="0" indent="0">
              <a:buNone/>
            </a:pPr>
            <a:r>
              <a:rPr lang="en-US" sz="2000" dirty="0"/>
              <a:t>    </a:t>
            </a:r>
            <a:r>
              <a:rPr lang="en-US" sz="2000" b="1" dirty="0" err="1"/>
              <a:t>def</a:t>
            </a:r>
            <a:r>
              <a:rPr lang="en-US" sz="2000" dirty="0"/>
              <a:t> __</a:t>
            </a:r>
            <a:r>
              <a:rPr lang="en-US" sz="2000" dirty="0" err="1"/>
              <a:t>init</a:t>
            </a:r>
            <a:r>
              <a:rPr lang="en-US" sz="2000" dirty="0"/>
              <a:t>__(self):  </a:t>
            </a:r>
          </a:p>
          <a:p>
            <a:pPr marL="0" lvl="0" indent="0">
              <a:buNone/>
            </a:pPr>
            <a:r>
              <a:rPr lang="en-US" sz="2000" dirty="0"/>
              <a:t>        </a:t>
            </a:r>
            <a:r>
              <a:rPr lang="en-US" sz="2000" b="1" dirty="0"/>
              <a:t>print</a:t>
            </a:r>
            <a:r>
              <a:rPr lang="en-US" sz="2000" dirty="0"/>
              <a:t>("The First Constructor")  </a:t>
            </a:r>
          </a:p>
          <a:p>
            <a:pPr marL="0" lvl="0" indent="0">
              <a:buNone/>
            </a:pPr>
            <a:r>
              <a:rPr lang="en-US" sz="2000" dirty="0"/>
              <a:t>    </a:t>
            </a:r>
            <a:r>
              <a:rPr lang="en-US" sz="2000" b="1" dirty="0" err="1"/>
              <a:t>def</a:t>
            </a:r>
            <a:r>
              <a:rPr lang="en-US" sz="2000" dirty="0"/>
              <a:t> __</a:t>
            </a:r>
            <a:r>
              <a:rPr lang="en-US" sz="2000" dirty="0" err="1"/>
              <a:t>init</a:t>
            </a:r>
            <a:r>
              <a:rPr lang="en-US" sz="2000" dirty="0"/>
              <a:t>__(self):  </a:t>
            </a:r>
          </a:p>
          <a:p>
            <a:pPr marL="0" lvl="0" indent="0">
              <a:buNone/>
            </a:pPr>
            <a:r>
              <a:rPr lang="en-US" sz="2000" dirty="0"/>
              <a:t>        </a:t>
            </a:r>
            <a:r>
              <a:rPr lang="en-US" sz="2000" b="1" dirty="0"/>
              <a:t>print</a:t>
            </a:r>
            <a:r>
              <a:rPr lang="en-US" sz="2000" dirty="0"/>
              <a:t>("The second </a:t>
            </a:r>
            <a:r>
              <a:rPr lang="en-US" sz="2000" dirty="0" err="1"/>
              <a:t>contructor</a:t>
            </a:r>
            <a:r>
              <a:rPr lang="en-US" sz="2000" dirty="0"/>
              <a:t>")  </a:t>
            </a:r>
          </a:p>
          <a:p>
            <a:pPr marL="0" lvl="0" indent="0">
              <a:buNone/>
            </a:pPr>
            <a:r>
              <a:rPr lang="en-US" sz="2000" dirty="0"/>
              <a:t>  </a:t>
            </a:r>
          </a:p>
          <a:p>
            <a:pPr marL="0" lvl="0" indent="0">
              <a:buNone/>
            </a:pPr>
            <a:r>
              <a:rPr lang="en-US" sz="2000" dirty="0" err="1"/>
              <a:t>st</a:t>
            </a:r>
            <a:r>
              <a:rPr lang="en-US" sz="2000" dirty="0"/>
              <a:t> = Student()  </a:t>
            </a:r>
            <a:endParaRPr lang="en-US" sz="2000" dirty="0" smtClean="0"/>
          </a:p>
          <a:p>
            <a:pPr marL="0" lv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b="1" dirty="0"/>
              <a:t>Output</a:t>
            </a:r>
          </a:p>
          <a:p>
            <a:pPr marL="0" indent="0">
              <a:buNone/>
            </a:pPr>
            <a:r>
              <a:rPr lang="en-US" sz="2000" dirty="0"/>
              <a:t>The Second Constructor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91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b="1" dirty="0"/>
              <a:t>Destructors in Python</a:t>
            </a:r>
          </a:p>
          <a:p>
            <a:pPr fontAlgn="base"/>
            <a:r>
              <a:rPr lang="en-US" sz="2200" dirty="0"/>
              <a:t>Destructors are called when an object gets destroyed. </a:t>
            </a:r>
            <a:endParaRPr lang="en-US" sz="2200" dirty="0" smtClean="0"/>
          </a:p>
          <a:p>
            <a:pPr fontAlgn="base"/>
            <a:r>
              <a:rPr lang="en-US" sz="2200" dirty="0" smtClean="0"/>
              <a:t>In </a:t>
            </a:r>
            <a:r>
              <a:rPr lang="en-US" sz="2200" dirty="0"/>
              <a:t>Python, destructors are not needed as much needed in C++ because Python has a </a:t>
            </a:r>
            <a:r>
              <a:rPr lang="en-US" sz="2200" b="1" dirty="0"/>
              <a:t>garbage collector that handles memory management automatically.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 smtClean="0"/>
          </a:p>
          <a:p>
            <a:pPr marL="0" indent="0" fontAlgn="base">
              <a:buNone/>
            </a:pPr>
            <a:r>
              <a:rPr lang="en-US" sz="2200" dirty="0" smtClean="0"/>
              <a:t>The</a:t>
            </a:r>
            <a:r>
              <a:rPr lang="en-US" sz="2200" dirty="0"/>
              <a:t> </a:t>
            </a:r>
            <a:r>
              <a:rPr lang="en-US" sz="2200" b="1" dirty="0"/>
              <a:t>__</a:t>
            </a:r>
            <a:r>
              <a:rPr lang="en-US" sz="2200" u="sng" dirty="0">
                <a:hlinkClick r:id="rId2"/>
              </a:rPr>
              <a:t>del</a:t>
            </a:r>
            <a:r>
              <a:rPr lang="en-US" sz="2200" b="1" dirty="0"/>
              <a:t>__()</a:t>
            </a:r>
            <a:r>
              <a:rPr lang="en-US" sz="2200" dirty="0"/>
              <a:t> method is a known as a destructor method in Python. </a:t>
            </a:r>
            <a:endParaRPr lang="en-US" sz="2200" dirty="0" smtClean="0"/>
          </a:p>
          <a:p>
            <a:pPr marL="0" indent="0" fontAlgn="base">
              <a:buNone/>
            </a:pPr>
            <a:r>
              <a:rPr lang="en-US" sz="2200" dirty="0" smtClean="0"/>
              <a:t>It </a:t>
            </a:r>
            <a:r>
              <a:rPr lang="en-US" sz="2200" dirty="0"/>
              <a:t>is called when all references to the object have been deleted </a:t>
            </a:r>
            <a:r>
              <a:rPr lang="en-US" sz="2200" dirty="0" err="1"/>
              <a:t>i.e</a:t>
            </a:r>
            <a:r>
              <a:rPr lang="en-US" sz="2200" dirty="0"/>
              <a:t> when an object is garbage collected</a:t>
            </a:r>
            <a:r>
              <a:rPr lang="en-US" sz="2200" dirty="0" smtClean="0"/>
              <a:t>.</a:t>
            </a:r>
          </a:p>
          <a:p>
            <a:pPr marL="0" indent="0" fontAlgn="base">
              <a:buNone/>
            </a:pP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dirty="0"/>
              <a:t>Syntax of destructor declaration :</a:t>
            </a:r>
            <a:r>
              <a:rPr lang="en-US" sz="2200" dirty="0"/>
              <a:t> </a:t>
            </a:r>
            <a:endParaRPr lang="en-US" sz="2200" dirty="0" smtClean="0"/>
          </a:p>
          <a:p>
            <a:pPr marL="0" indent="0" fontAlgn="base">
              <a:buNone/>
            </a:pPr>
            <a:r>
              <a:rPr lang="en-US" sz="2200" dirty="0" err="1" smtClean="0"/>
              <a:t>def</a:t>
            </a:r>
            <a:r>
              <a:rPr lang="en-US" sz="2200" dirty="0" smtClean="0"/>
              <a:t> </a:t>
            </a:r>
            <a:r>
              <a:rPr lang="en-US" sz="2200" dirty="0"/>
              <a:t>__del__(self):  # body of destructor </a:t>
            </a:r>
            <a:endParaRPr lang="en-US" sz="2200" dirty="0" smtClean="0"/>
          </a:p>
          <a:p>
            <a:pPr marL="0" indent="0" fontAlgn="base">
              <a:buNone/>
            </a:pPr>
            <a:r>
              <a:rPr lang="en-US" sz="2200" b="1" dirty="0"/>
              <a:t/>
            </a:r>
            <a:br>
              <a:rPr lang="en-US" sz="2200" b="1" dirty="0"/>
            </a:br>
            <a:r>
              <a:rPr lang="en-US" sz="2200" b="1" dirty="0"/>
              <a:t>Note :</a:t>
            </a:r>
            <a:r>
              <a:rPr lang="en-US" sz="2200" dirty="0"/>
              <a:t> A reference to objects is also deleted when the object goes out of reference or when the program ends.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087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Example 1 :</a:t>
            </a:r>
            <a:r>
              <a:rPr lang="en-US" sz="2000" dirty="0"/>
              <a:t> Here is the simple example of destructor. By using </a:t>
            </a:r>
            <a:r>
              <a:rPr lang="en-US" sz="2000" b="1" dirty="0"/>
              <a:t>del</a:t>
            </a:r>
            <a:r>
              <a:rPr lang="en-US" sz="2000" dirty="0"/>
              <a:t> keyword we deleted the all references of object ‘</a:t>
            </a:r>
            <a:r>
              <a:rPr lang="en-US" sz="2000" dirty="0" err="1"/>
              <a:t>obj</a:t>
            </a:r>
            <a:r>
              <a:rPr lang="en-US" sz="2000" dirty="0"/>
              <a:t>’, therefore destructor invoked automatically.</a:t>
            </a:r>
          </a:p>
          <a:p>
            <a:r>
              <a:rPr lang="en-US" sz="2000" dirty="0"/>
              <a:t># Python program to illustrate destructor</a:t>
            </a:r>
          </a:p>
          <a:p>
            <a:pPr marL="0" indent="0">
              <a:buNone/>
            </a:pPr>
            <a:r>
              <a:rPr lang="en-US" sz="2000" dirty="0"/>
              <a:t>class Employee:</a:t>
            </a:r>
          </a:p>
          <a:p>
            <a:pPr marL="0" indent="0">
              <a:buNone/>
            </a:pPr>
            <a:r>
              <a:rPr lang="en-US" sz="2000" dirty="0"/>
              <a:t>      # Initializing</a:t>
            </a:r>
          </a:p>
          <a:p>
            <a:pPr marL="0" indent="0">
              <a:buNone/>
            </a:pPr>
            <a:r>
              <a:rPr lang="en-US" sz="2000" dirty="0"/>
              <a:t>    </a:t>
            </a:r>
            <a:r>
              <a:rPr lang="en-US" sz="2000" dirty="0" err="1"/>
              <a:t>def</a:t>
            </a:r>
            <a:r>
              <a:rPr lang="en-US" sz="2000" dirty="0"/>
              <a:t> __</a:t>
            </a:r>
            <a:r>
              <a:rPr lang="en-US" sz="2000" dirty="0" err="1"/>
              <a:t>init</a:t>
            </a:r>
            <a:r>
              <a:rPr lang="en-US" sz="2000" dirty="0"/>
              <a:t>__(self):</a:t>
            </a:r>
          </a:p>
          <a:p>
            <a:pPr marL="0" indent="0">
              <a:buNone/>
            </a:pPr>
            <a:r>
              <a:rPr lang="en-US" sz="2000" dirty="0"/>
              <a:t>        print('Employee created.')</a:t>
            </a:r>
          </a:p>
          <a:p>
            <a:pPr marL="0" indent="0">
              <a:buNone/>
            </a:pPr>
            <a:r>
              <a:rPr lang="en-US" sz="2000" dirty="0"/>
              <a:t>      # Deleting (Calling destructor)</a:t>
            </a:r>
          </a:p>
          <a:p>
            <a:pPr marL="0" indent="0">
              <a:buNone/>
            </a:pPr>
            <a:r>
              <a:rPr lang="en-US" sz="2000" dirty="0"/>
              <a:t>    </a:t>
            </a:r>
            <a:r>
              <a:rPr lang="en-US" sz="2000" dirty="0" err="1"/>
              <a:t>def</a:t>
            </a:r>
            <a:r>
              <a:rPr lang="en-US" sz="2000" dirty="0"/>
              <a:t> __del__(self):</a:t>
            </a:r>
          </a:p>
          <a:p>
            <a:pPr marL="0" indent="0">
              <a:buNone/>
            </a:pPr>
            <a:r>
              <a:rPr lang="en-US" sz="2000" dirty="0"/>
              <a:t>        print('Destructor called, Employee deleted.')</a:t>
            </a:r>
          </a:p>
          <a:p>
            <a:pPr marL="0" indent="0">
              <a:buNone/>
            </a:pPr>
            <a:r>
              <a:rPr lang="en-US" sz="2000" dirty="0"/>
              <a:t>  </a:t>
            </a:r>
          </a:p>
          <a:p>
            <a:pPr marL="0" indent="0">
              <a:buNone/>
            </a:pPr>
            <a:r>
              <a:rPr lang="en-US" sz="2000" dirty="0" err="1"/>
              <a:t>obj</a:t>
            </a:r>
            <a:r>
              <a:rPr lang="en-US" sz="2000" dirty="0"/>
              <a:t> = Employee()</a:t>
            </a:r>
          </a:p>
          <a:p>
            <a:pPr marL="0" indent="0">
              <a:buNone/>
            </a:pPr>
            <a:r>
              <a:rPr lang="en-US" sz="2000" dirty="0"/>
              <a:t>del </a:t>
            </a:r>
            <a:r>
              <a:rPr lang="en-US" sz="2000" dirty="0" err="1" smtClean="0"/>
              <a:t>obj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Output</a:t>
            </a:r>
          </a:p>
          <a:p>
            <a:pPr marL="0" indent="0">
              <a:buNone/>
            </a:pPr>
            <a:r>
              <a:rPr lang="en-US" sz="2000" dirty="0"/>
              <a:t>Employee created.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Destructor </a:t>
            </a:r>
            <a:r>
              <a:rPr lang="en-US" sz="2000" dirty="0"/>
              <a:t>called, Employee deleted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/>
              <a:t>Note :</a:t>
            </a:r>
            <a:r>
              <a:rPr lang="en-US" sz="2000" dirty="0"/>
              <a:t> The destructor was called</a:t>
            </a:r>
            <a:r>
              <a:rPr lang="en-US" sz="2000" b="1" dirty="0"/>
              <a:t> after the program ended</a:t>
            </a:r>
            <a:r>
              <a:rPr lang="en-US" sz="2000" dirty="0"/>
              <a:t> or when all the references to object are deleted </a:t>
            </a:r>
            <a:r>
              <a:rPr lang="en-US" sz="2000" dirty="0" err="1"/>
              <a:t>i.e</a:t>
            </a:r>
            <a:r>
              <a:rPr lang="en-US" sz="2000" dirty="0"/>
              <a:t> when the reference count becomes zero, not when object went out of scope.</a:t>
            </a:r>
          </a:p>
        </p:txBody>
      </p:sp>
    </p:spTree>
    <p:extLst>
      <p:ext uri="{BB962C8B-B14F-4D97-AF65-F5344CB8AC3E}">
        <p14:creationId xmlns:p14="http://schemas.microsoft.com/office/powerpoint/2010/main" val="230569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Python OOPs Concepts</a:t>
            </a:r>
          </a:p>
          <a:p>
            <a:r>
              <a:rPr lang="en-US" dirty="0" smtClean="0"/>
              <a:t>Python </a:t>
            </a:r>
            <a:r>
              <a:rPr lang="en-US" dirty="0"/>
              <a:t>is also an object-oriented language since its beginning.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allows us to develop applications using an Object-Oriented approach. </a:t>
            </a:r>
            <a:endParaRPr lang="en-US" dirty="0" smtClean="0"/>
          </a:p>
          <a:p>
            <a:r>
              <a:rPr lang="en-US" dirty="0" smtClean="0"/>
              <a:t>In</a:t>
            </a:r>
            <a:r>
              <a:rPr lang="en-US" dirty="0"/>
              <a:t> Python, we can easily create and use classes and objects.</a:t>
            </a:r>
          </a:p>
          <a:p>
            <a:r>
              <a:rPr lang="en-US" dirty="0"/>
              <a:t>An object-oriented paradigm is to design the program using classes and objects.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object is related to real-word entities such as book, house, pencil, etc. The oops concept focuses on writing the reusable code.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 </a:t>
            </a:r>
            <a:r>
              <a:rPr lang="en-US" dirty="0" smtClean="0"/>
              <a:t>technique </a:t>
            </a:r>
            <a:r>
              <a:rPr lang="en-US" dirty="0"/>
              <a:t>to solve the problem by creating objects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Major principles of object-oriented programming system are given below</a:t>
            </a:r>
            <a:r>
              <a:rPr lang="en-US" dirty="0"/>
              <a:t>.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Data Abstraction</a:t>
            </a:r>
          </a:p>
          <a:p>
            <a:r>
              <a:rPr lang="en-US" dirty="0"/>
              <a:t>Encapsulation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41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Example 2 :</a:t>
            </a:r>
            <a:r>
              <a:rPr lang="en-US" dirty="0"/>
              <a:t>This example gives the explanation of above mentioned note. Here, notice that the </a:t>
            </a:r>
            <a:r>
              <a:rPr lang="en-US" dirty="0" smtClean="0"/>
              <a:t>dest</a:t>
            </a:r>
            <a:r>
              <a:rPr lang="en-US" dirty="0"/>
              <a:t>ructor is called after the ‘Program End…’ printed.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dirty="0"/>
              <a:t># Python program to illustrate destructor</a:t>
            </a:r>
          </a:p>
          <a:p>
            <a:pPr marL="0" indent="0" fontAlgn="base">
              <a:buNone/>
            </a:pPr>
            <a:r>
              <a:rPr lang="en-US" dirty="0"/>
              <a:t>  </a:t>
            </a:r>
          </a:p>
          <a:p>
            <a:pPr marL="0" indent="0" fontAlgn="base">
              <a:buNone/>
            </a:pPr>
            <a:r>
              <a:rPr lang="en-US" dirty="0"/>
              <a:t>class Employee:</a:t>
            </a:r>
          </a:p>
          <a:p>
            <a:pPr marL="0" indent="0" fontAlgn="base">
              <a:buNone/>
            </a:pPr>
            <a:r>
              <a:rPr lang="en-US" dirty="0"/>
              <a:t>  </a:t>
            </a:r>
          </a:p>
          <a:p>
            <a:pPr marL="0" indent="0" fontAlgn="base">
              <a:buNone/>
            </a:pPr>
            <a:r>
              <a:rPr lang="en-US" dirty="0"/>
              <a:t>    # Initializing 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pPr marL="0" indent="0" fontAlgn="base">
              <a:buNone/>
            </a:pPr>
            <a:r>
              <a:rPr lang="en-US" dirty="0"/>
              <a:t>        print('Employee created')</a:t>
            </a:r>
          </a:p>
          <a:p>
            <a:pPr marL="0" indent="0" fontAlgn="base">
              <a:buNone/>
            </a:pPr>
            <a:r>
              <a:rPr lang="en-US" dirty="0"/>
              <a:t>  </a:t>
            </a:r>
          </a:p>
          <a:p>
            <a:pPr marL="0" indent="0" fontAlgn="base">
              <a:buNone/>
            </a:pPr>
            <a:r>
              <a:rPr lang="en-US" dirty="0"/>
              <a:t>    # Calling destructor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 err="1"/>
              <a:t>def</a:t>
            </a:r>
            <a:r>
              <a:rPr lang="en-US" dirty="0"/>
              <a:t> __del__(self):</a:t>
            </a:r>
          </a:p>
          <a:p>
            <a:pPr marL="0" indent="0" fontAlgn="base">
              <a:buNone/>
            </a:pPr>
            <a:r>
              <a:rPr lang="en-US" dirty="0"/>
              <a:t>        print("Destructor called")</a:t>
            </a:r>
          </a:p>
          <a:p>
            <a:pPr marL="0" indent="0" fontAlgn="base">
              <a:buNone/>
            </a:pPr>
            <a:r>
              <a:rPr lang="en-US" dirty="0"/>
              <a:t>  </a:t>
            </a:r>
          </a:p>
          <a:p>
            <a:pPr marL="0" indent="0" fontAlgn="base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Create_obj</a:t>
            </a:r>
            <a:r>
              <a:rPr lang="en-US" dirty="0"/>
              <a:t>():</a:t>
            </a:r>
          </a:p>
          <a:p>
            <a:pPr marL="0" indent="0" fontAlgn="base">
              <a:buNone/>
            </a:pPr>
            <a:r>
              <a:rPr lang="en-US" dirty="0"/>
              <a:t>    print('Making Object...')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 err="1"/>
              <a:t>obj</a:t>
            </a:r>
            <a:r>
              <a:rPr lang="en-US" dirty="0"/>
              <a:t> = Employee()</a:t>
            </a:r>
          </a:p>
          <a:p>
            <a:pPr marL="0" indent="0" fontAlgn="base">
              <a:buNone/>
            </a:pPr>
            <a:r>
              <a:rPr lang="en-US" dirty="0"/>
              <a:t>    print('function end...')</a:t>
            </a:r>
          </a:p>
          <a:p>
            <a:pPr marL="0" indent="0" fontAlgn="base">
              <a:buNone/>
            </a:pPr>
            <a:r>
              <a:rPr lang="en-US" dirty="0"/>
              <a:t>    return </a:t>
            </a:r>
            <a:r>
              <a:rPr lang="en-US" dirty="0" err="1"/>
              <a:t>obj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 </a:t>
            </a:r>
          </a:p>
          <a:p>
            <a:pPr marL="0" indent="0" fontAlgn="base">
              <a:buNone/>
            </a:pPr>
            <a:r>
              <a:rPr lang="en-US" dirty="0"/>
              <a:t>print('Calling </a:t>
            </a:r>
            <a:r>
              <a:rPr lang="en-US" dirty="0" err="1"/>
              <a:t>Create_obj</a:t>
            </a:r>
            <a:r>
              <a:rPr lang="en-US" dirty="0"/>
              <a:t>() function...')</a:t>
            </a:r>
          </a:p>
          <a:p>
            <a:pPr marL="0" indent="0" fontAlgn="base">
              <a:buNone/>
            </a:pPr>
            <a:r>
              <a:rPr lang="en-US" dirty="0" err="1"/>
              <a:t>obj</a:t>
            </a:r>
            <a:r>
              <a:rPr lang="en-US" dirty="0"/>
              <a:t> = </a:t>
            </a:r>
            <a:r>
              <a:rPr lang="en-US" dirty="0" err="1"/>
              <a:t>Create_obj</a:t>
            </a:r>
            <a:r>
              <a:rPr lang="en-US" dirty="0"/>
              <a:t>()</a:t>
            </a:r>
          </a:p>
          <a:p>
            <a:pPr marL="0" indent="0" fontAlgn="base">
              <a:buNone/>
            </a:pPr>
            <a:r>
              <a:rPr lang="en-US" dirty="0"/>
              <a:t>print('Program End</a:t>
            </a:r>
            <a:r>
              <a:rPr lang="en-US" dirty="0" smtClean="0"/>
              <a:t>...')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3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Output</a:t>
            </a:r>
          </a:p>
          <a:p>
            <a:pPr marL="0" indent="0">
              <a:buNone/>
            </a:pPr>
            <a:r>
              <a:rPr lang="en-US" sz="2000" dirty="0" smtClean="0"/>
              <a:t>Calling </a:t>
            </a:r>
            <a:r>
              <a:rPr lang="en-US" sz="2000" dirty="0" err="1"/>
              <a:t>Create_obj</a:t>
            </a:r>
            <a:r>
              <a:rPr lang="en-US" sz="2000" dirty="0"/>
              <a:t>() function...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Making </a:t>
            </a:r>
            <a:r>
              <a:rPr lang="en-US" sz="2000" dirty="0"/>
              <a:t>Object...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Employee </a:t>
            </a:r>
            <a:r>
              <a:rPr lang="en-US" sz="2000" dirty="0"/>
              <a:t>created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function </a:t>
            </a:r>
            <a:r>
              <a:rPr lang="en-US" sz="2000" dirty="0"/>
              <a:t>end...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Program </a:t>
            </a:r>
            <a:r>
              <a:rPr lang="en-US" sz="2000" dirty="0"/>
              <a:t>End...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Destructor called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10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000" b="1" dirty="0"/>
              <a:t>Inheritance in Python</a:t>
            </a:r>
          </a:p>
          <a:p>
            <a:pPr marL="0" indent="0" fontAlgn="base">
              <a:buNone/>
            </a:pPr>
            <a:r>
              <a:rPr lang="en-US" sz="2000" dirty="0"/>
              <a:t>Inheritance is the capability of one class to derive or inherit the properties from another class. </a:t>
            </a:r>
          </a:p>
          <a:p>
            <a:pPr marL="0" indent="0" fontAlgn="base">
              <a:buNone/>
            </a:pPr>
            <a:endParaRPr lang="en-US" sz="2000" dirty="0" smtClean="0"/>
          </a:p>
          <a:p>
            <a:pPr marL="0" indent="0" fontAlgn="base">
              <a:buNone/>
            </a:pPr>
            <a:r>
              <a:rPr lang="en-US" sz="2000" dirty="0" smtClean="0"/>
              <a:t>The </a:t>
            </a:r>
            <a:r>
              <a:rPr lang="en-US" sz="2000" dirty="0"/>
              <a:t>benefits of inheritance are: </a:t>
            </a:r>
            <a:endParaRPr lang="en-US" sz="2000" dirty="0" smtClean="0"/>
          </a:p>
          <a:p>
            <a:pPr fontAlgn="base"/>
            <a:r>
              <a:rPr lang="en-US" sz="2000" dirty="0" smtClean="0"/>
              <a:t>It </a:t>
            </a:r>
            <a:r>
              <a:rPr lang="en-US" sz="2000" dirty="0"/>
              <a:t>represents real-world relationships well.</a:t>
            </a:r>
          </a:p>
          <a:p>
            <a:pPr fontAlgn="base"/>
            <a:r>
              <a:rPr lang="en-US" sz="2000" dirty="0"/>
              <a:t>It provides </a:t>
            </a:r>
            <a:r>
              <a:rPr lang="en-US" sz="2000" b="1" dirty="0"/>
              <a:t>reusability</a:t>
            </a:r>
            <a:r>
              <a:rPr lang="en-US" sz="2000" dirty="0"/>
              <a:t> of a code. We don’t have to write the same code again and again. </a:t>
            </a:r>
          </a:p>
          <a:p>
            <a:pPr fontAlgn="base"/>
            <a:r>
              <a:rPr lang="en-US" sz="2000" dirty="0"/>
              <a:t>Also, it allows us to add more features to a class without modifying it.</a:t>
            </a:r>
          </a:p>
          <a:p>
            <a:pPr fontAlgn="base"/>
            <a:r>
              <a:rPr lang="en-US" sz="2000" dirty="0"/>
              <a:t>It is transitive in nature, which means that if class B inherits from another class A,</a:t>
            </a:r>
          </a:p>
          <a:p>
            <a:pPr fontAlgn="base"/>
            <a:r>
              <a:rPr lang="en-US" sz="2000" dirty="0"/>
              <a:t> then all the subclasses of B would automatically inherit from class A</a:t>
            </a:r>
            <a:r>
              <a:rPr lang="en-US" sz="2000" dirty="0" smtClean="0"/>
              <a:t>.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Below is a simple example of inheritance in Python </a:t>
            </a:r>
            <a:br>
              <a:rPr lang="en-US" sz="2000" dirty="0"/>
            </a:br>
            <a:r>
              <a:rPr lang="en-US" sz="2000" dirty="0"/>
              <a:t># A Python program to demonstrate inheritance Base or Super class. </a:t>
            </a:r>
          </a:p>
          <a:p>
            <a:r>
              <a:rPr lang="en-US" sz="2000" dirty="0"/>
              <a:t>Note object in bracket.(Generally, object is made ancestor of all classes)</a:t>
            </a:r>
          </a:p>
          <a:p>
            <a:r>
              <a:rPr lang="en-US" sz="2000" dirty="0"/>
              <a:t># In Python 3.x "</a:t>
            </a:r>
            <a:r>
              <a:rPr lang="en-US" sz="2000" b="1" dirty="0"/>
              <a:t>class Person</a:t>
            </a:r>
            <a:r>
              <a:rPr lang="en-US" sz="2000" dirty="0"/>
              <a:t>" is equivalent to "</a:t>
            </a:r>
            <a:r>
              <a:rPr lang="en-US" sz="2000" b="1" dirty="0"/>
              <a:t>class Person(object</a:t>
            </a:r>
            <a:r>
              <a:rPr lang="en-US" sz="2000" dirty="0"/>
              <a:t>)"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76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50" b="1" dirty="0"/>
              <a:t>class Person(object):</a:t>
            </a:r>
          </a:p>
          <a:p>
            <a:pPr marL="0" indent="0">
              <a:buNone/>
            </a:pPr>
            <a:r>
              <a:rPr lang="en-US" sz="1750" dirty="0"/>
              <a:t>   # Constructor</a:t>
            </a:r>
          </a:p>
          <a:p>
            <a:pPr marL="0" indent="0">
              <a:buNone/>
            </a:pPr>
            <a:r>
              <a:rPr lang="en-US" sz="1750" dirty="0"/>
              <a:t>    </a:t>
            </a:r>
            <a:r>
              <a:rPr lang="en-US" sz="1750" dirty="0" err="1"/>
              <a:t>def</a:t>
            </a:r>
            <a:r>
              <a:rPr lang="en-US" sz="1750" dirty="0"/>
              <a:t> __</a:t>
            </a:r>
            <a:r>
              <a:rPr lang="en-US" sz="1750" dirty="0" err="1"/>
              <a:t>init</a:t>
            </a:r>
            <a:r>
              <a:rPr lang="en-US" sz="1750" dirty="0"/>
              <a:t>__(self, name):</a:t>
            </a:r>
          </a:p>
          <a:p>
            <a:pPr marL="0" indent="0">
              <a:buNone/>
            </a:pPr>
            <a:r>
              <a:rPr lang="en-US" sz="1750" dirty="0"/>
              <a:t>        self.name = name</a:t>
            </a:r>
          </a:p>
          <a:p>
            <a:pPr marL="0" indent="0">
              <a:buNone/>
            </a:pPr>
            <a:r>
              <a:rPr lang="en-US" sz="1750" dirty="0"/>
              <a:t>    # To get name</a:t>
            </a:r>
          </a:p>
          <a:p>
            <a:pPr marL="0" indent="0">
              <a:buNone/>
            </a:pPr>
            <a:r>
              <a:rPr lang="en-US" sz="1750" dirty="0"/>
              <a:t>    </a:t>
            </a:r>
            <a:r>
              <a:rPr lang="en-US" sz="1750" dirty="0" err="1"/>
              <a:t>def</a:t>
            </a:r>
            <a:r>
              <a:rPr lang="en-US" sz="1750" dirty="0"/>
              <a:t> </a:t>
            </a:r>
            <a:r>
              <a:rPr lang="en-US" sz="1750" dirty="0" err="1"/>
              <a:t>getName</a:t>
            </a:r>
            <a:r>
              <a:rPr lang="en-US" sz="1750" dirty="0"/>
              <a:t>(self):</a:t>
            </a:r>
          </a:p>
          <a:p>
            <a:pPr marL="0" indent="0">
              <a:buNone/>
            </a:pPr>
            <a:r>
              <a:rPr lang="en-US" sz="1750" dirty="0"/>
              <a:t>        return self.name</a:t>
            </a:r>
          </a:p>
          <a:p>
            <a:pPr marL="0" indent="0">
              <a:buNone/>
            </a:pPr>
            <a:r>
              <a:rPr lang="en-US" sz="1750" dirty="0"/>
              <a:t>    # To check if this person is an employee</a:t>
            </a:r>
          </a:p>
          <a:p>
            <a:pPr marL="0" indent="0">
              <a:buNone/>
            </a:pPr>
            <a:r>
              <a:rPr lang="en-US" sz="1750" dirty="0"/>
              <a:t>    </a:t>
            </a:r>
            <a:r>
              <a:rPr lang="en-US" sz="1750" dirty="0" err="1"/>
              <a:t>def</a:t>
            </a:r>
            <a:r>
              <a:rPr lang="en-US" sz="1750" dirty="0"/>
              <a:t> </a:t>
            </a:r>
            <a:r>
              <a:rPr lang="en-US" sz="1750" dirty="0" err="1"/>
              <a:t>isEmployee</a:t>
            </a:r>
            <a:r>
              <a:rPr lang="en-US" sz="1750" dirty="0"/>
              <a:t>(self):</a:t>
            </a:r>
          </a:p>
          <a:p>
            <a:pPr marL="0" indent="0">
              <a:buNone/>
            </a:pPr>
            <a:r>
              <a:rPr lang="en-US" sz="1750" dirty="0"/>
              <a:t>        return False</a:t>
            </a:r>
          </a:p>
          <a:p>
            <a:pPr marL="0" indent="0">
              <a:buNone/>
            </a:pPr>
            <a:r>
              <a:rPr lang="en-US" sz="1750" dirty="0" smtClean="0"/>
              <a:t># </a:t>
            </a:r>
            <a:r>
              <a:rPr lang="en-US" sz="1750" dirty="0"/>
              <a:t>Inherited or Subclass (Note Person in bracket)</a:t>
            </a:r>
          </a:p>
          <a:p>
            <a:pPr marL="0" indent="0">
              <a:buNone/>
            </a:pPr>
            <a:r>
              <a:rPr lang="en-US" sz="1750" b="1" dirty="0"/>
              <a:t>class Employee(Person):</a:t>
            </a:r>
          </a:p>
          <a:p>
            <a:pPr marL="0" indent="0">
              <a:buNone/>
            </a:pPr>
            <a:r>
              <a:rPr lang="en-US" sz="1750" dirty="0"/>
              <a:t>   # Here we return true</a:t>
            </a:r>
          </a:p>
          <a:p>
            <a:pPr marL="0" indent="0">
              <a:buNone/>
            </a:pPr>
            <a:r>
              <a:rPr lang="en-US" sz="1750" dirty="0"/>
              <a:t>    </a:t>
            </a:r>
            <a:r>
              <a:rPr lang="en-US" sz="1750" dirty="0" err="1"/>
              <a:t>def</a:t>
            </a:r>
            <a:r>
              <a:rPr lang="en-US" sz="1750" dirty="0"/>
              <a:t> </a:t>
            </a:r>
            <a:r>
              <a:rPr lang="en-US" sz="1750" dirty="0" err="1"/>
              <a:t>isEmployee</a:t>
            </a:r>
            <a:r>
              <a:rPr lang="en-US" sz="1750" dirty="0"/>
              <a:t>(self):</a:t>
            </a:r>
          </a:p>
          <a:p>
            <a:pPr marL="0" indent="0">
              <a:buNone/>
            </a:pPr>
            <a:r>
              <a:rPr lang="en-US" sz="1750" dirty="0"/>
              <a:t>        return True</a:t>
            </a:r>
          </a:p>
          <a:p>
            <a:pPr marL="0" indent="0">
              <a:buNone/>
            </a:pPr>
            <a:r>
              <a:rPr lang="en-US" sz="1750" dirty="0" smtClean="0"/>
              <a:t># </a:t>
            </a:r>
            <a:r>
              <a:rPr lang="en-US" sz="1750" dirty="0"/>
              <a:t>Driver code</a:t>
            </a:r>
          </a:p>
          <a:p>
            <a:pPr marL="0" indent="0">
              <a:buNone/>
            </a:pPr>
            <a:r>
              <a:rPr lang="en-US" sz="1750" dirty="0" err="1"/>
              <a:t>emp</a:t>
            </a:r>
            <a:r>
              <a:rPr lang="en-US" sz="1750" dirty="0"/>
              <a:t> = Person("Person1")  # An Object of Person</a:t>
            </a:r>
          </a:p>
          <a:p>
            <a:pPr marL="0" indent="0">
              <a:buNone/>
            </a:pPr>
            <a:r>
              <a:rPr lang="en-US" sz="1750" dirty="0"/>
              <a:t>print(</a:t>
            </a:r>
            <a:r>
              <a:rPr lang="en-US" sz="1750" dirty="0" err="1"/>
              <a:t>emp.getName</a:t>
            </a:r>
            <a:r>
              <a:rPr lang="en-US" sz="1750" dirty="0"/>
              <a:t>(), </a:t>
            </a:r>
            <a:r>
              <a:rPr lang="en-US" sz="1750" dirty="0" err="1"/>
              <a:t>emp.isEmployee</a:t>
            </a:r>
            <a:r>
              <a:rPr lang="en-US" sz="1750" dirty="0"/>
              <a:t>())</a:t>
            </a:r>
          </a:p>
          <a:p>
            <a:pPr marL="0" indent="0">
              <a:buNone/>
            </a:pPr>
            <a:r>
              <a:rPr lang="en-US" sz="1750" dirty="0"/>
              <a:t>   </a:t>
            </a:r>
          </a:p>
          <a:p>
            <a:pPr marL="0" indent="0">
              <a:buNone/>
            </a:pPr>
            <a:r>
              <a:rPr lang="en-US" sz="1750" dirty="0" err="1"/>
              <a:t>emp</a:t>
            </a:r>
            <a:r>
              <a:rPr lang="en-US" sz="1750" dirty="0"/>
              <a:t> = Employee("Person2") # An Object of Employee</a:t>
            </a:r>
          </a:p>
          <a:p>
            <a:pPr marL="0" indent="0">
              <a:buNone/>
            </a:pPr>
            <a:r>
              <a:rPr lang="en-US" sz="1750" dirty="0"/>
              <a:t>print(</a:t>
            </a:r>
            <a:r>
              <a:rPr lang="en-US" sz="1750" dirty="0" err="1"/>
              <a:t>emp.getName</a:t>
            </a:r>
            <a:r>
              <a:rPr lang="en-US" sz="1750" dirty="0"/>
              <a:t>(), </a:t>
            </a:r>
            <a:r>
              <a:rPr lang="en-US" sz="1750" dirty="0" err="1"/>
              <a:t>emp.isEmployee</a:t>
            </a:r>
            <a:r>
              <a:rPr lang="en-US" sz="1750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585953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sz="2000" b="1" dirty="0"/>
              <a:t>Output:</a:t>
            </a: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/>
              <a:t>Person1 </a:t>
            </a:r>
            <a:r>
              <a:rPr lang="en-US" sz="2000" dirty="0" smtClean="0"/>
              <a:t>False</a:t>
            </a:r>
          </a:p>
          <a:p>
            <a:pPr marL="0" indent="0">
              <a:buNone/>
            </a:pPr>
            <a:r>
              <a:rPr lang="en-US" sz="2000" dirty="0" smtClean="0"/>
              <a:t>Person2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 fontAlgn="base">
              <a:buNone/>
            </a:pPr>
            <a:r>
              <a:rPr lang="en-US" sz="2000" b="1" dirty="0"/>
              <a:t>Different forms of Inheritance:</a:t>
            </a:r>
            <a:r>
              <a:rPr lang="en-US" sz="2000" dirty="0"/>
              <a:t> </a:t>
            </a:r>
            <a:endParaRPr lang="en-US" sz="2000" dirty="0" smtClean="0"/>
          </a:p>
          <a:p>
            <a:pPr marL="0" indent="0" fontAlgn="base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1. Single inheritance</a:t>
            </a:r>
            <a:r>
              <a:rPr lang="en-US" sz="2000" dirty="0"/>
              <a:t>: When a child class inherits from only one parent class, it is called single inheritance. We saw an example above</a:t>
            </a:r>
            <a:r>
              <a:rPr lang="en-US" sz="2000" dirty="0" smtClean="0"/>
              <a:t>.</a:t>
            </a:r>
          </a:p>
          <a:p>
            <a:pPr marL="0" indent="0" fontAlgn="base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2. Multiple inheritance</a:t>
            </a:r>
            <a:r>
              <a:rPr lang="en-US" sz="2000" dirty="0"/>
              <a:t>: When a child class inherits from multiple parent classes, it is called </a:t>
            </a:r>
            <a:r>
              <a:rPr lang="en-US" sz="2000" dirty="0" smtClean="0"/>
              <a:t>multiple </a:t>
            </a:r>
            <a:r>
              <a:rPr lang="en-US" sz="2000" dirty="0"/>
              <a:t>inheritance. </a:t>
            </a:r>
            <a:br>
              <a:rPr lang="en-US" sz="2000" dirty="0"/>
            </a:br>
            <a:r>
              <a:rPr lang="en-US" sz="2000" dirty="0"/>
              <a:t>Unlike Java and like C++, Python supports multiple inheritance. We specify all parent </a:t>
            </a:r>
            <a:r>
              <a:rPr lang="en-US" sz="2000" dirty="0" smtClean="0"/>
              <a:t>classes as </a:t>
            </a:r>
            <a:r>
              <a:rPr lang="en-US" sz="2000" dirty="0"/>
              <a:t>a comma-separated list in the bracket. </a:t>
            </a:r>
            <a:endParaRPr lang="en-US" sz="2000" dirty="0" smtClean="0"/>
          </a:p>
          <a:p>
            <a:pPr marL="0" indent="0" fontAlgn="base">
              <a:buNone/>
            </a:pPr>
            <a:endParaRPr lang="en-US" sz="2000" dirty="0" smtClean="0"/>
          </a:p>
          <a:p>
            <a:pPr marL="0" indent="0" fontAlgn="base">
              <a:buNone/>
            </a:pPr>
            <a:r>
              <a:rPr lang="en-US" sz="2000" b="1" dirty="0"/>
              <a:t>3. Multilevel inheritance</a:t>
            </a:r>
            <a:r>
              <a:rPr lang="en-US" sz="2000" dirty="0"/>
              <a:t>: When we have a child and grandchild relationship.</a:t>
            </a:r>
            <a:br>
              <a:rPr lang="en-US" sz="2000" dirty="0"/>
            </a:br>
            <a:endParaRPr lang="en-US" sz="2000" dirty="0" smtClean="0"/>
          </a:p>
          <a:p>
            <a:pPr marL="0" indent="0" fontAlgn="base">
              <a:buNone/>
            </a:pPr>
            <a:r>
              <a:rPr lang="en-US" sz="2000" b="1" dirty="0"/>
              <a:t>4. Hierarchical inheritance</a:t>
            </a:r>
            <a:r>
              <a:rPr lang="en-US" sz="2000" dirty="0"/>
              <a:t> More than one derived classes are created from a single base.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5. Hybrid inheritance</a:t>
            </a:r>
            <a:r>
              <a:rPr lang="en-US" sz="2000" dirty="0"/>
              <a:t>: This form combines more than one form of inheritance. Basically, it is a blend of more than one type of inheritance.</a:t>
            </a:r>
          </a:p>
          <a:p>
            <a:pPr marL="0" indent="0" fontAlgn="base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263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dirty="0"/>
              <a:t>Inheritance allows us to define a class that inherits all the methods and properties from another class.</a:t>
            </a:r>
          </a:p>
          <a:p>
            <a:r>
              <a:rPr lang="en-US" sz="2900" b="1" dirty="0"/>
              <a:t>Parent class</a:t>
            </a:r>
            <a:r>
              <a:rPr lang="en-US" sz="2900" dirty="0"/>
              <a:t> is the class being inherited from, also called base class.</a:t>
            </a:r>
          </a:p>
          <a:p>
            <a:r>
              <a:rPr lang="en-US" sz="2900" b="1" dirty="0"/>
              <a:t>Child class</a:t>
            </a:r>
            <a:r>
              <a:rPr lang="en-US" sz="2900" dirty="0"/>
              <a:t> is the class that inherits from another class, also called derived class</a:t>
            </a:r>
            <a:r>
              <a:rPr lang="en-US" sz="2900" dirty="0" smtClean="0"/>
              <a:t>.</a:t>
            </a:r>
          </a:p>
          <a:p>
            <a:pPr marL="0" indent="0">
              <a:buNone/>
            </a:pPr>
            <a:endParaRPr lang="en-US" sz="2900" dirty="0"/>
          </a:p>
          <a:p>
            <a:r>
              <a:rPr lang="en-US" sz="2900" b="1" dirty="0"/>
              <a:t>Create a Parent Class</a:t>
            </a:r>
          </a:p>
          <a:p>
            <a:pPr marL="0" indent="0">
              <a:buNone/>
            </a:pPr>
            <a:r>
              <a:rPr lang="en-US" sz="2900" dirty="0" smtClean="0"/>
              <a:t>Example</a:t>
            </a:r>
            <a:r>
              <a:rPr lang="en-US" sz="2900" b="1" dirty="0" smtClean="0"/>
              <a:t>-</a:t>
            </a:r>
            <a:r>
              <a:rPr lang="en-US" sz="2900" dirty="0" smtClean="0"/>
              <a:t>Create </a:t>
            </a:r>
            <a:r>
              <a:rPr lang="en-US" sz="2900" dirty="0"/>
              <a:t>a class named Person, with </a:t>
            </a:r>
            <a:r>
              <a:rPr lang="en-US" sz="2900" dirty="0" err="1"/>
              <a:t>firstname</a:t>
            </a:r>
            <a:r>
              <a:rPr lang="en-US" sz="2900" dirty="0"/>
              <a:t> and </a:t>
            </a:r>
            <a:r>
              <a:rPr lang="en-US" sz="2900" dirty="0" err="1"/>
              <a:t>lastname</a:t>
            </a:r>
            <a:r>
              <a:rPr lang="en-US" sz="2900" dirty="0"/>
              <a:t> properties, and a </a:t>
            </a:r>
            <a:r>
              <a:rPr lang="en-US" sz="2900" dirty="0" err="1"/>
              <a:t>printname</a:t>
            </a:r>
            <a:r>
              <a:rPr lang="en-US" sz="2900" dirty="0"/>
              <a:t> method</a:t>
            </a:r>
            <a:r>
              <a:rPr lang="en-US" sz="2900" dirty="0" smtClean="0"/>
              <a:t>: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/>
              <a:t>class Person:</a:t>
            </a:r>
            <a:br>
              <a:rPr lang="en-US" sz="2900" dirty="0"/>
            </a:br>
            <a:r>
              <a:rPr lang="en-US" sz="2900" dirty="0"/>
              <a:t>  </a:t>
            </a:r>
            <a:r>
              <a:rPr lang="en-US" sz="2900" dirty="0" err="1"/>
              <a:t>def</a:t>
            </a:r>
            <a:r>
              <a:rPr lang="en-US" sz="2900" dirty="0"/>
              <a:t> __</a:t>
            </a:r>
            <a:r>
              <a:rPr lang="en-US" sz="2900" dirty="0" err="1"/>
              <a:t>init</a:t>
            </a:r>
            <a:r>
              <a:rPr lang="en-US" sz="2900" dirty="0"/>
              <a:t>__(self, </a:t>
            </a:r>
            <a:r>
              <a:rPr lang="en-US" sz="2900" dirty="0" err="1"/>
              <a:t>fname</a:t>
            </a:r>
            <a:r>
              <a:rPr lang="en-US" sz="2900" dirty="0"/>
              <a:t>, </a:t>
            </a:r>
            <a:r>
              <a:rPr lang="en-US" sz="2900" dirty="0" err="1"/>
              <a:t>lname</a:t>
            </a:r>
            <a:r>
              <a:rPr lang="en-US" sz="2900" dirty="0"/>
              <a:t>):</a:t>
            </a:r>
            <a:br>
              <a:rPr lang="en-US" sz="2900" dirty="0"/>
            </a:br>
            <a:r>
              <a:rPr lang="en-US" sz="2900" dirty="0"/>
              <a:t>    </a:t>
            </a:r>
            <a:r>
              <a:rPr lang="en-US" sz="2900" dirty="0" err="1"/>
              <a:t>self.firstname</a:t>
            </a:r>
            <a:r>
              <a:rPr lang="en-US" sz="2900" dirty="0"/>
              <a:t> = </a:t>
            </a:r>
            <a:r>
              <a:rPr lang="en-US" sz="2900" dirty="0" err="1"/>
              <a:t>fname</a:t>
            </a:r>
            <a:r>
              <a:rPr lang="en-US" sz="2900" dirty="0"/>
              <a:t/>
            </a:r>
            <a:br>
              <a:rPr lang="en-US" sz="2900" dirty="0"/>
            </a:br>
            <a:r>
              <a:rPr lang="en-US" sz="2900" dirty="0"/>
              <a:t>    </a:t>
            </a:r>
            <a:r>
              <a:rPr lang="en-US" sz="2900" dirty="0" err="1"/>
              <a:t>self.lastname</a:t>
            </a:r>
            <a:r>
              <a:rPr lang="en-US" sz="2900" dirty="0"/>
              <a:t> = </a:t>
            </a:r>
            <a:r>
              <a:rPr lang="en-US" sz="2900" dirty="0" err="1"/>
              <a:t>lname</a:t>
            </a:r>
            <a:r>
              <a:rPr lang="en-US" sz="2900" dirty="0"/>
              <a:t/>
            </a:r>
            <a:br>
              <a:rPr lang="en-US" sz="2900" dirty="0"/>
            </a:br>
            <a:r>
              <a:rPr lang="en-US" sz="2900" dirty="0"/>
              <a:t/>
            </a:r>
            <a:br>
              <a:rPr lang="en-US" sz="2900" dirty="0"/>
            </a:br>
            <a:r>
              <a:rPr lang="en-US" sz="2900" dirty="0"/>
              <a:t>  </a:t>
            </a:r>
            <a:r>
              <a:rPr lang="en-US" sz="2900" dirty="0" err="1"/>
              <a:t>def</a:t>
            </a:r>
            <a:r>
              <a:rPr lang="en-US" sz="2900" dirty="0"/>
              <a:t> </a:t>
            </a:r>
            <a:r>
              <a:rPr lang="en-US" sz="2900" dirty="0" err="1"/>
              <a:t>printname</a:t>
            </a:r>
            <a:r>
              <a:rPr lang="en-US" sz="2900" dirty="0"/>
              <a:t>(self):</a:t>
            </a:r>
            <a:br>
              <a:rPr lang="en-US" sz="2900" dirty="0"/>
            </a:br>
            <a:r>
              <a:rPr lang="en-US" sz="2900" dirty="0"/>
              <a:t>    print(</a:t>
            </a:r>
            <a:r>
              <a:rPr lang="en-US" sz="2900" dirty="0" err="1"/>
              <a:t>self.firstname</a:t>
            </a:r>
            <a:r>
              <a:rPr lang="en-US" sz="2900" dirty="0"/>
              <a:t>, </a:t>
            </a:r>
            <a:r>
              <a:rPr lang="en-US" sz="2900" dirty="0" err="1"/>
              <a:t>self.lastname</a:t>
            </a:r>
            <a:r>
              <a:rPr lang="en-US" sz="2900" dirty="0"/>
              <a:t>)</a:t>
            </a:r>
            <a:br>
              <a:rPr lang="en-US" sz="2900" dirty="0"/>
            </a:br>
            <a:r>
              <a:rPr lang="en-US" sz="2900" dirty="0"/>
              <a:t/>
            </a:r>
            <a:br>
              <a:rPr lang="en-US" sz="2900" dirty="0"/>
            </a:br>
            <a:r>
              <a:rPr lang="en-US" sz="2900" dirty="0"/>
              <a:t>#Use the Person class to create an object, and then execute the </a:t>
            </a:r>
            <a:r>
              <a:rPr lang="en-US" sz="2900" dirty="0" err="1"/>
              <a:t>printname</a:t>
            </a:r>
            <a:r>
              <a:rPr lang="en-US" sz="2900" dirty="0"/>
              <a:t> method:</a:t>
            </a:r>
            <a:br>
              <a:rPr lang="en-US" sz="2900" dirty="0"/>
            </a:br>
            <a:r>
              <a:rPr lang="en-US" sz="2900" dirty="0"/>
              <a:t/>
            </a:r>
            <a:br>
              <a:rPr lang="en-US" sz="2900" dirty="0"/>
            </a:br>
            <a:r>
              <a:rPr lang="en-US" sz="2900" dirty="0"/>
              <a:t>x = Person("John", "Doe")</a:t>
            </a:r>
            <a:br>
              <a:rPr lang="en-US" sz="2900" dirty="0"/>
            </a:br>
            <a:r>
              <a:rPr lang="en-US" sz="2900" dirty="0" err="1"/>
              <a:t>x.printname</a:t>
            </a:r>
            <a:r>
              <a:rPr lang="en-US" sz="2900" dirty="0"/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Create a Child Class</a:t>
            </a:r>
          </a:p>
          <a:p>
            <a:pPr marL="0" indent="0">
              <a:buNone/>
            </a:pPr>
            <a:r>
              <a:rPr lang="en-US" dirty="0"/>
              <a:t>To create a class that inherits the functionality from another class, send the parent class as a parameter when creating the child class: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45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Example-Create </a:t>
            </a:r>
            <a:r>
              <a:rPr lang="en-US" sz="2400" dirty="0"/>
              <a:t>a class named Student, which will inherit the properties and methods from the Person class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class Student(Person):</a:t>
            </a:r>
            <a:br>
              <a:rPr lang="en-US" sz="2400" dirty="0"/>
            </a:br>
            <a:r>
              <a:rPr lang="en-US" sz="2400" dirty="0"/>
              <a:t>  </a:t>
            </a:r>
            <a:r>
              <a:rPr lang="en-US" sz="2400" dirty="0" smtClean="0"/>
              <a:t>pass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Note:</a:t>
            </a:r>
            <a:r>
              <a:rPr lang="en-US" sz="2400" dirty="0"/>
              <a:t> Use the </a:t>
            </a:r>
            <a:r>
              <a:rPr lang="en-US" sz="2400" b="1" dirty="0"/>
              <a:t>pass keyword </a:t>
            </a:r>
            <a:r>
              <a:rPr lang="en-US" sz="2400" dirty="0"/>
              <a:t>when you do not want to add any other properties or methods to the class.</a:t>
            </a:r>
          </a:p>
          <a:p>
            <a:pPr marL="0" indent="0">
              <a:buNone/>
            </a:pPr>
            <a:r>
              <a:rPr lang="en-US" sz="2400" dirty="0"/>
              <a:t>Now the Student class has the same properties and methods as the Person class.</a:t>
            </a:r>
          </a:p>
          <a:p>
            <a:pPr marL="0" indent="0">
              <a:buNone/>
            </a:pPr>
            <a:r>
              <a:rPr lang="en-US" sz="2400" dirty="0" smtClean="0"/>
              <a:t>Example-Use </a:t>
            </a:r>
            <a:r>
              <a:rPr lang="en-US" sz="2400" dirty="0"/>
              <a:t>the Student class to create an object, and then execute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dirty="0" err="1"/>
              <a:t>printname</a:t>
            </a:r>
            <a:r>
              <a:rPr lang="en-US" sz="2400" dirty="0"/>
              <a:t> method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x = Student("Mike", "Olsen")</a:t>
            </a:r>
            <a:br>
              <a:rPr lang="en-US" sz="2400" dirty="0"/>
            </a:br>
            <a:r>
              <a:rPr lang="en-US" sz="2400" dirty="0" err="1"/>
              <a:t>x.printname</a:t>
            </a:r>
            <a:r>
              <a:rPr lang="en-US" sz="2400" dirty="0" smtClean="0"/>
              <a:t>()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Add the __</a:t>
            </a:r>
            <a:r>
              <a:rPr lang="en-US" sz="2400" dirty="0" err="1"/>
              <a:t>init</a:t>
            </a:r>
            <a:r>
              <a:rPr lang="en-US" sz="2400" dirty="0"/>
              <a:t>__() Function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So far we have created a child class that inherits the properties and methods from its parent.</a:t>
            </a:r>
          </a:p>
          <a:p>
            <a:pPr marL="0" indent="0">
              <a:buNone/>
            </a:pPr>
            <a:r>
              <a:rPr lang="en-US" sz="2400" dirty="0"/>
              <a:t>We want to add the __</a:t>
            </a:r>
            <a:r>
              <a:rPr lang="en-US" sz="2400" dirty="0" err="1"/>
              <a:t>init</a:t>
            </a:r>
            <a:r>
              <a:rPr lang="en-US" sz="2400" dirty="0"/>
              <a:t>__() function to the child class (</a:t>
            </a:r>
            <a:r>
              <a:rPr lang="en-US" sz="2400" b="1" dirty="0"/>
              <a:t>instead of the pass keyword).</a:t>
            </a:r>
          </a:p>
          <a:p>
            <a:pPr marL="0" indent="0">
              <a:buNone/>
            </a:pPr>
            <a:r>
              <a:rPr lang="en-US" sz="2400" b="1" dirty="0"/>
              <a:t>Note:</a:t>
            </a:r>
            <a:r>
              <a:rPr lang="en-US" sz="2400" dirty="0"/>
              <a:t> The __</a:t>
            </a:r>
            <a:r>
              <a:rPr lang="en-US" sz="2400" dirty="0" err="1"/>
              <a:t>init</a:t>
            </a:r>
            <a:r>
              <a:rPr lang="en-US" sz="2400" dirty="0"/>
              <a:t>__() function is called automatically every time the class is being used to create a new object.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03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dirty="0" smtClean="0"/>
              <a:t>Example-Add </a:t>
            </a:r>
            <a:r>
              <a:rPr lang="en-US" sz="2200" dirty="0"/>
              <a:t>the __</a:t>
            </a:r>
            <a:r>
              <a:rPr lang="en-US" sz="2200" dirty="0" err="1"/>
              <a:t>init</a:t>
            </a:r>
            <a:r>
              <a:rPr lang="en-US" sz="2200" dirty="0"/>
              <a:t>__() function to the Student class</a:t>
            </a:r>
            <a:r>
              <a:rPr lang="en-US" sz="2200" dirty="0" smtClean="0"/>
              <a:t>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class Student(Person):</a:t>
            </a:r>
            <a:br>
              <a:rPr lang="en-US" sz="2200" dirty="0"/>
            </a:br>
            <a:r>
              <a:rPr lang="en-US" sz="2200" dirty="0"/>
              <a:t>  </a:t>
            </a:r>
            <a:r>
              <a:rPr lang="en-US" sz="2200" dirty="0" err="1"/>
              <a:t>def</a:t>
            </a:r>
            <a:r>
              <a:rPr lang="en-US" sz="2200" dirty="0"/>
              <a:t> __</a:t>
            </a:r>
            <a:r>
              <a:rPr lang="en-US" sz="2200" dirty="0" err="1"/>
              <a:t>init</a:t>
            </a:r>
            <a:r>
              <a:rPr lang="en-US" sz="2200" dirty="0"/>
              <a:t>__(self, </a:t>
            </a:r>
            <a:r>
              <a:rPr lang="en-US" sz="2200" dirty="0" err="1"/>
              <a:t>fname</a:t>
            </a:r>
            <a:r>
              <a:rPr lang="en-US" sz="2200" dirty="0"/>
              <a:t>, </a:t>
            </a:r>
            <a:r>
              <a:rPr lang="en-US" sz="2200" dirty="0" err="1"/>
              <a:t>lname</a:t>
            </a:r>
            <a:r>
              <a:rPr lang="en-US" sz="2200" dirty="0"/>
              <a:t>):</a:t>
            </a:r>
            <a:br>
              <a:rPr lang="en-US" sz="2200" dirty="0"/>
            </a:br>
            <a:r>
              <a:rPr lang="en-US" sz="2200" dirty="0"/>
              <a:t>    #add properties etc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When you add the __</a:t>
            </a:r>
            <a:r>
              <a:rPr lang="en-US" sz="2200" dirty="0" err="1"/>
              <a:t>init</a:t>
            </a:r>
            <a:r>
              <a:rPr lang="en-US" sz="2200" dirty="0"/>
              <a:t>__() function, the child class will no longer inherit the parent's __</a:t>
            </a:r>
            <a:r>
              <a:rPr lang="en-US" sz="2200" dirty="0" err="1"/>
              <a:t>init</a:t>
            </a:r>
            <a:r>
              <a:rPr lang="en-US" sz="2200" dirty="0"/>
              <a:t>__() function.</a:t>
            </a:r>
          </a:p>
          <a:p>
            <a:pPr marL="0" indent="0">
              <a:buNone/>
            </a:pPr>
            <a:r>
              <a:rPr lang="en-US" sz="2200" b="1" dirty="0"/>
              <a:t>Note:</a:t>
            </a:r>
            <a:r>
              <a:rPr lang="en-US" sz="2200" dirty="0"/>
              <a:t> The child's __</a:t>
            </a:r>
            <a:r>
              <a:rPr lang="en-US" sz="2200" dirty="0" err="1"/>
              <a:t>init</a:t>
            </a:r>
            <a:r>
              <a:rPr lang="en-US" sz="2200" dirty="0"/>
              <a:t>__() function </a:t>
            </a:r>
            <a:r>
              <a:rPr lang="en-US" sz="2200" b="1" dirty="0"/>
              <a:t>overrides</a:t>
            </a:r>
            <a:r>
              <a:rPr lang="en-US" sz="2200" dirty="0"/>
              <a:t> the inheritance of the parent's __</a:t>
            </a:r>
            <a:r>
              <a:rPr lang="en-US" sz="2200" dirty="0" err="1"/>
              <a:t>init</a:t>
            </a:r>
            <a:r>
              <a:rPr lang="en-US" sz="2200" dirty="0"/>
              <a:t>__() function.</a:t>
            </a:r>
          </a:p>
          <a:p>
            <a:pPr marL="0" indent="0">
              <a:buNone/>
            </a:pPr>
            <a:r>
              <a:rPr lang="en-US" sz="2200" dirty="0"/>
              <a:t>To keep the inheritance of the parent's __</a:t>
            </a:r>
            <a:r>
              <a:rPr lang="en-US" sz="2200" dirty="0" err="1"/>
              <a:t>init</a:t>
            </a:r>
            <a:r>
              <a:rPr lang="en-US" sz="2200" dirty="0"/>
              <a:t>__() function, add a call to the parent's __</a:t>
            </a:r>
            <a:r>
              <a:rPr lang="en-US" sz="2200" dirty="0" err="1"/>
              <a:t>init</a:t>
            </a:r>
            <a:r>
              <a:rPr lang="en-US" sz="2200" dirty="0"/>
              <a:t>__() function:</a:t>
            </a:r>
          </a:p>
          <a:p>
            <a:pPr marL="0" indent="0">
              <a:buNone/>
            </a:pPr>
            <a:r>
              <a:rPr lang="en-US" sz="2200" b="1" dirty="0"/>
              <a:t>Example</a:t>
            </a:r>
          </a:p>
          <a:p>
            <a:pPr marL="0" indent="0">
              <a:buNone/>
            </a:pPr>
            <a:r>
              <a:rPr lang="en-US" sz="2200" dirty="0"/>
              <a:t>class Student(Person):</a:t>
            </a:r>
            <a:br>
              <a:rPr lang="en-US" sz="2200" dirty="0"/>
            </a:br>
            <a:r>
              <a:rPr lang="en-US" sz="2200" dirty="0"/>
              <a:t>  </a:t>
            </a:r>
            <a:r>
              <a:rPr lang="en-US" sz="2200" dirty="0" err="1"/>
              <a:t>def</a:t>
            </a:r>
            <a:r>
              <a:rPr lang="en-US" sz="2200" dirty="0"/>
              <a:t> __</a:t>
            </a:r>
            <a:r>
              <a:rPr lang="en-US" sz="2200" dirty="0" err="1"/>
              <a:t>init</a:t>
            </a:r>
            <a:r>
              <a:rPr lang="en-US" sz="2200" dirty="0"/>
              <a:t>__(self, </a:t>
            </a:r>
            <a:r>
              <a:rPr lang="en-US" sz="2200" dirty="0" err="1"/>
              <a:t>fname</a:t>
            </a:r>
            <a:r>
              <a:rPr lang="en-US" sz="2200" dirty="0"/>
              <a:t>, </a:t>
            </a:r>
            <a:r>
              <a:rPr lang="en-US" sz="2200" dirty="0" err="1"/>
              <a:t>lname</a:t>
            </a:r>
            <a:r>
              <a:rPr lang="en-US" sz="2200" dirty="0"/>
              <a:t>):</a:t>
            </a:r>
            <a:br>
              <a:rPr lang="en-US" sz="2200" dirty="0"/>
            </a:br>
            <a:r>
              <a:rPr lang="en-US" sz="2200" dirty="0"/>
              <a:t>    Person.__</a:t>
            </a:r>
            <a:r>
              <a:rPr lang="en-US" sz="2200" dirty="0" err="1"/>
              <a:t>init</a:t>
            </a:r>
            <a:r>
              <a:rPr lang="en-US" sz="2200" dirty="0"/>
              <a:t>__(self, </a:t>
            </a:r>
            <a:r>
              <a:rPr lang="en-US" sz="2200" dirty="0" err="1"/>
              <a:t>fname</a:t>
            </a:r>
            <a:r>
              <a:rPr lang="en-US" sz="2200" dirty="0"/>
              <a:t>, </a:t>
            </a:r>
            <a:r>
              <a:rPr lang="en-US" sz="2200" dirty="0" err="1"/>
              <a:t>lname</a:t>
            </a:r>
            <a:r>
              <a:rPr lang="en-US" sz="2200" dirty="0" smtClean="0"/>
              <a:t>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Now </a:t>
            </a:r>
            <a:r>
              <a:rPr lang="en-US" sz="2200" dirty="0"/>
              <a:t>we have successfully added the __</a:t>
            </a:r>
            <a:r>
              <a:rPr lang="en-US" sz="2200" dirty="0" err="1"/>
              <a:t>init</a:t>
            </a:r>
            <a:r>
              <a:rPr lang="en-US" sz="2200" dirty="0"/>
              <a:t>__() function, and kept the inheritance of the parent class, and we are ready to add functionality in the __</a:t>
            </a:r>
            <a:r>
              <a:rPr lang="en-US" sz="2200" dirty="0" err="1"/>
              <a:t>init</a:t>
            </a:r>
            <a:r>
              <a:rPr lang="en-US" sz="2200" dirty="0"/>
              <a:t>__() 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76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Use the super() Function</a:t>
            </a:r>
          </a:p>
          <a:p>
            <a:pPr marL="0" indent="0">
              <a:buNone/>
            </a:pPr>
            <a:r>
              <a:rPr lang="en-US" dirty="0"/>
              <a:t>Python also has a super() function that will make the child class inherit all the methods and properties from its parent:</a:t>
            </a:r>
          </a:p>
          <a:p>
            <a:pPr marL="0" indent="0">
              <a:buNone/>
            </a:pPr>
            <a:r>
              <a:rPr lang="en-US" b="1" dirty="0"/>
              <a:t>Example</a:t>
            </a:r>
          </a:p>
          <a:p>
            <a:pPr marL="0" indent="0">
              <a:buNone/>
            </a:pPr>
            <a:r>
              <a:rPr lang="en-US" dirty="0"/>
              <a:t>class Student(Person):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    super().__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By </a:t>
            </a:r>
            <a:r>
              <a:rPr lang="en-US" dirty="0"/>
              <a:t>using the super() function, you do not have to use the name of the parent element, it will automatically inherit the methods and properties from its parent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Add Properties</a:t>
            </a:r>
          </a:p>
          <a:p>
            <a:pPr marL="0" indent="0">
              <a:buNone/>
            </a:pPr>
            <a:r>
              <a:rPr lang="en-US" b="1" dirty="0" smtClean="0"/>
              <a:t>Example-Add </a:t>
            </a:r>
            <a:r>
              <a:rPr lang="en-US" b="1" dirty="0"/>
              <a:t>a property called </a:t>
            </a:r>
            <a:r>
              <a:rPr lang="en-US" b="1" dirty="0" err="1"/>
              <a:t>graduationyear</a:t>
            </a:r>
            <a:r>
              <a:rPr lang="en-US" b="1" dirty="0"/>
              <a:t> to the Student class:</a:t>
            </a:r>
          </a:p>
          <a:p>
            <a:pPr marL="0" indent="0">
              <a:buNone/>
            </a:pPr>
            <a:r>
              <a:rPr lang="en-US" dirty="0"/>
              <a:t>class Student(Person):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    super().__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self.graduationyear</a:t>
            </a:r>
            <a:r>
              <a:rPr lang="en-US" dirty="0"/>
              <a:t> = </a:t>
            </a:r>
            <a:r>
              <a:rPr lang="en-US" dirty="0" smtClean="0"/>
              <a:t>2019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the example below, the year 2019 should be a variable, and passed into the Student class when creating student objects. To do so, add another parameter in the __</a:t>
            </a:r>
            <a:r>
              <a:rPr lang="en-US" dirty="0" err="1"/>
              <a:t>init</a:t>
            </a:r>
            <a:r>
              <a:rPr lang="en-US" dirty="0"/>
              <a:t>__() function: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58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Example-Add </a:t>
            </a:r>
            <a:r>
              <a:rPr lang="en-US" b="1" dirty="0"/>
              <a:t>a year parameter, and pass the correct year when creating objects:</a:t>
            </a:r>
          </a:p>
          <a:p>
            <a:pPr marL="0" indent="0">
              <a:buNone/>
            </a:pPr>
            <a:r>
              <a:rPr lang="en-US" dirty="0"/>
              <a:t>class Student(Person):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year):</a:t>
            </a:r>
            <a:br>
              <a:rPr lang="en-US" dirty="0"/>
            </a:br>
            <a:r>
              <a:rPr lang="en-US" dirty="0"/>
              <a:t>    super().__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self.graduationyear</a:t>
            </a:r>
            <a:r>
              <a:rPr lang="en-US" dirty="0"/>
              <a:t> = year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x = Student("Mike", "Olsen", 2019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Add </a:t>
            </a:r>
            <a:r>
              <a:rPr lang="en-US" b="1" dirty="0"/>
              <a:t>Methods</a:t>
            </a:r>
          </a:p>
          <a:p>
            <a:pPr marL="0" indent="0">
              <a:buNone/>
            </a:pPr>
            <a:r>
              <a:rPr lang="en-US" b="1" dirty="0" smtClean="0"/>
              <a:t>Example-Add </a:t>
            </a:r>
            <a:r>
              <a:rPr lang="en-US" b="1" dirty="0"/>
              <a:t>a method called welcome to the Student class:</a:t>
            </a:r>
          </a:p>
          <a:p>
            <a:pPr marL="0" indent="0">
              <a:buNone/>
            </a:pPr>
            <a:r>
              <a:rPr lang="en-US" dirty="0"/>
              <a:t>class Student(Person):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year):</a:t>
            </a:r>
            <a:br>
              <a:rPr lang="en-US" dirty="0"/>
            </a:br>
            <a:r>
              <a:rPr lang="en-US" dirty="0"/>
              <a:t>    super().__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self.graduationyear</a:t>
            </a:r>
            <a:r>
              <a:rPr lang="en-US" dirty="0"/>
              <a:t> = year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welcome(self):</a:t>
            </a:r>
            <a:br>
              <a:rPr lang="en-US" dirty="0"/>
            </a:br>
            <a:r>
              <a:rPr lang="en-US" dirty="0"/>
              <a:t>    print("Welcome", 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, "to the class of", </a:t>
            </a:r>
            <a:r>
              <a:rPr lang="en-US" dirty="0" err="1"/>
              <a:t>self.graduationyear</a:t>
            </a:r>
            <a:r>
              <a:rPr lang="en-US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you add a method in the child class with the same name as a function in the parent class, the inheritance of the parent method will be overridden.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8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600" b="1" dirty="0"/>
              <a:t>Class</a:t>
            </a:r>
          </a:p>
          <a:p>
            <a:r>
              <a:rPr lang="en-US" sz="3500" dirty="0"/>
              <a:t>The class can be defined as a collection of objects. It is a logical entity that has some specific attributes and methods. </a:t>
            </a:r>
            <a:endParaRPr lang="en-US" sz="3500" dirty="0" smtClean="0"/>
          </a:p>
          <a:p>
            <a:r>
              <a:rPr lang="en-US" sz="3500" dirty="0" smtClean="0"/>
              <a:t>For </a:t>
            </a:r>
            <a:r>
              <a:rPr lang="en-US" sz="3500" dirty="0"/>
              <a:t>example: if you have an employee class, then it should contain an attribute and method, i.e. an email id, name, age, salary, etc</a:t>
            </a:r>
            <a:r>
              <a:rPr lang="en-US" sz="3500" dirty="0" smtClean="0"/>
              <a:t>.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b="1" dirty="0"/>
              <a:t>Syntax</a:t>
            </a:r>
            <a:endParaRPr lang="en-US" sz="3500" dirty="0"/>
          </a:p>
          <a:p>
            <a:pPr marL="0" lvl="0" indent="0">
              <a:buNone/>
            </a:pPr>
            <a:r>
              <a:rPr lang="en-US" sz="3500" b="1" dirty="0"/>
              <a:t>class</a:t>
            </a:r>
            <a:r>
              <a:rPr lang="en-US" sz="3500" dirty="0"/>
              <a:t> </a:t>
            </a:r>
            <a:r>
              <a:rPr lang="en-US" sz="3500" dirty="0" err="1"/>
              <a:t>ClassName</a:t>
            </a:r>
            <a:r>
              <a:rPr lang="en-US" sz="3500" dirty="0"/>
              <a:t>:     </a:t>
            </a:r>
          </a:p>
          <a:p>
            <a:pPr marL="0" lvl="0" indent="0">
              <a:buNone/>
            </a:pPr>
            <a:r>
              <a:rPr lang="en-US" sz="3500" dirty="0"/>
              <a:t>        &lt;statement-1&gt;     </a:t>
            </a:r>
          </a:p>
          <a:p>
            <a:pPr marL="0" lvl="0" indent="0">
              <a:buNone/>
            </a:pPr>
            <a:r>
              <a:rPr lang="en-US" sz="3500" dirty="0"/>
              <a:t>        .     </a:t>
            </a:r>
          </a:p>
          <a:p>
            <a:pPr marL="0" lvl="0" indent="0">
              <a:buNone/>
            </a:pPr>
            <a:r>
              <a:rPr lang="en-US" sz="3500" dirty="0"/>
              <a:t>        .      </a:t>
            </a:r>
          </a:p>
          <a:p>
            <a:pPr marL="0" lvl="0" indent="0">
              <a:buNone/>
            </a:pPr>
            <a:r>
              <a:rPr lang="en-US" sz="3500" dirty="0"/>
              <a:t>        &lt;statement-N&gt;   </a:t>
            </a:r>
            <a:endParaRPr lang="en-US" sz="3500" dirty="0" smtClean="0"/>
          </a:p>
          <a:p>
            <a:pPr fontAlgn="base"/>
            <a:r>
              <a:rPr lang="en-US" sz="3500" dirty="0"/>
              <a:t>A class is a blueprint that defines the variables and the methods (Characteristics) common to all objects of a certain kind</a:t>
            </a:r>
            <a:r>
              <a:rPr lang="en-US" sz="3500" dirty="0" smtClean="0"/>
              <a:t>.</a:t>
            </a:r>
          </a:p>
          <a:p>
            <a:pPr marL="0" indent="0" fontAlgn="base">
              <a:buNone/>
            </a:pPr>
            <a:endParaRPr lang="en-US" sz="3500" dirty="0"/>
          </a:p>
          <a:p>
            <a:r>
              <a:rPr lang="en-US" sz="3500" dirty="0"/>
              <a:t>Example: If Car is a class, then Audi A6 is an object of the Car class. </a:t>
            </a:r>
            <a:endParaRPr lang="en-US" sz="3500" dirty="0" smtClean="0"/>
          </a:p>
          <a:p>
            <a:pPr marL="0" indent="0">
              <a:buNone/>
            </a:pPr>
            <a:r>
              <a:rPr lang="en-US" sz="3500" dirty="0" smtClean="0"/>
              <a:t>All </a:t>
            </a:r>
            <a:r>
              <a:rPr lang="en-US" sz="3500" dirty="0"/>
              <a:t>cars share similar features like 4 wheels, 1 steering wheel, windows, breaks etc. Audi A6 (The Car object) has all these features.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5100" dirty="0"/>
              <a:t> 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51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25000" lnSpcReduction="20000"/>
          </a:bodyPr>
          <a:lstStyle/>
          <a:p>
            <a:pPr marL="0" indent="0" fontAlgn="base">
              <a:buNone/>
            </a:pPr>
            <a:r>
              <a:rPr lang="en-US" sz="11200" b="1" u="sng" dirty="0"/>
              <a:t>Operator Overloading in </a:t>
            </a:r>
            <a:r>
              <a:rPr lang="en-US" sz="11200" b="1" u="sng" dirty="0" smtClean="0"/>
              <a:t>Python</a:t>
            </a:r>
          </a:p>
          <a:p>
            <a:pPr marL="0" indent="0" fontAlgn="base">
              <a:buNone/>
            </a:pPr>
            <a:endParaRPr lang="en-US" sz="4200" b="1" dirty="0"/>
          </a:p>
          <a:p>
            <a:pPr marL="0" indent="0" fontAlgn="base">
              <a:buNone/>
            </a:pPr>
            <a:r>
              <a:rPr lang="en-US" sz="7600" dirty="0"/>
              <a:t>Operator Overloading means giving extended meaning beyond their predefined operational meaning. </a:t>
            </a:r>
          </a:p>
          <a:p>
            <a:pPr marL="0" indent="0" fontAlgn="base">
              <a:buNone/>
            </a:pPr>
            <a:r>
              <a:rPr lang="en-US" sz="7600" dirty="0"/>
              <a:t>For example operator + is used to add two integers as well as join two strings and merge two lists. </a:t>
            </a:r>
          </a:p>
          <a:p>
            <a:pPr marL="0" indent="0" fontAlgn="base">
              <a:buNone/>
            </a:pPr>
            <a:r>
              <a:rPr lang="en-US" sz="7600" dirty="0"/>
              <a:t>It is achievable because ‘+’ operator is overloaded by </a:t>
            </a:r>
            <a:r>
              <a:rPr lang="en-US" sz="7600" b="1" dirty="0" err="1"/>
              <a:t>int</a:t>
            </a:r>
            <a:r>
              <a:rPr lang="en-US" sz="7600" b="1" dirty="0"/>
              <a:t> class </a:t>
            </a:r>
            <a:r>
              <a:rPr lang="en-US" sz="7600" dirty="0"/>
              <a:t>and </a:t>
            </a:r>
            <a:r>
              <a:rPr lang="en-US" sz="7600" b="1" dirty="0" err="1"/>
              <a:t>str</a:t>
            </a:r>
            <a:r>
              <a:rPr lang="en-US" sz="7600" b="1" dirty="0"/>
              <a:t> class</a:t>
            </a:r>
            <a:r>
              <a:rPr lang="en-US" sz="7600" dirty="0"/>
              <a:t>. </a:t>
            </a:r>
            <a:endParaRPr lang="en-US" sz="7600" dirty="0" smtClean="0"/>
          </a:p>
          <a:p>
            <a:pPr marL="0" indent="0" fontAlgn="base">
              <a:buNone/>
            </a:pPr>
            <a:r>
              <a:rPr lang="en-US" sz="7600" dirty="0" smtClean="0"/>
              <a:t>The </a:t>
            </a:r>
            <a:r>
              <a:rPr lang="en-US" sz="7600" dirty="0"/>
              <a:t>same built-in operator or function shows different behavior for objects of different classes, this is called </a:t>
            </a:r>
            <a:r>
              <a:rPr lang="en-US" sz="7600" i="1" dirty="0"/>
              <a:t>Operator Overloading</a:t>
            </a:r>
            <a:r>
              <a:rPr lang="en-US" sz="7600" dirty="0"/>
              <a:t>. </a:t>
            </a:r>
          </a:p>
          <a:p>
            <a:pPr marL="0" indent="0" fontAlgn="base">
              <a:buNone/>
            </a:pPr>
            <a:r>
              <a:rPr lang="en-US" sz="7600" dirty="0"/>
              <a:t> </a:t>
            </a:r>
          </a:p>
          <a:p>
            <a:pPr marL="0" indent="0">
              <a:buNone/>
            </a:pPr>
            <a:r>
              <a:rPr lang="en-US" sz="7600" b="1" dirty="0"/>
              <a:t># Python program to show use </a:t>
            </a:r>
            <a:r>
              <a:rPr lang="en-US" sz="7600" b="1" dirty="0" smtClean="0"/>
              <a:t>of + </a:t>
            </a:r>
            <a:r>
              <a:rPr lang="en-US" sz="7600" b="1" dirty="0"/>
              <a:t>operator for different purposes.</a:t>
            </a:r>
          </a:p>
          <a:p>
            <a:pPr marL="0" indent="0">
              <a:buNone/>
            </a:pPr>
            <a:r>
              <a:rPr lang="en-US" sz="7600" dirty="0" smtClean="0"/>
              <a:t>print(1 </a:t>
            </a:r>
            <a:r>
              <a:rPr lang="en-US" sz="7600" dirty="0"/>
              <a:t>+ 2)</a:t>
            </a:r>
          </a:p>
          <a:p>
            <a:pPr marL="0" indent="0">
              <a:buNone/>
            </a:pPr>
            <a:r>
              <a:rPr lang="en-US" sz="7600" dirty="0" smtClean="0"/>
              <a:t># </a:t>
            </a:r>
            <a:r>
              <a:rPr lang="en-US" sz="7600" dirty="0"/>
              <a:t>concatenate two strings</a:t>
            </a:r>
          </a:p>
          <a:p>
            <a:pPr marL="0" indent="0">
              <a:buNone/>
            </a:pPr>
            <a:r>
              <a:rPr lang="en-US" sz="7600" dirty="0"/>
              <a:t>print</a:t>
            </a:r>
            <a:r>
              <a:rPr lang="en-US" sz="7600" dirty="0" smtClean="0"/>
              <a:t>(“</a:t>
            </a:r>
            <a:r>
              <a:rPr lang="en-US" sz="7600" dirty="0" err="1" smtClean="0"/>
              <a:t>Well"+“Come</a:t>
            </a:r>
            <a:r>
              <a:rPr lang="en-US" sz="7600" dirty="0" smtClean="0"/>
              <a:t>")</a:t>
            </a:r>
            <a:endParaRPr lang="en-US" sz="7600" dirty="0"/>
          </a:p>
          <a:p>
            <a:pPr marL="0" indent="0">
              <a:buNone/>
            </a:pPr>
            <a:r>
              <a:rPr lang="en-US" sz="7600" dirty="0" smtClean="0"/>
              <a:t># </a:t>
            </a:r>
            <a:r>
              <a:rPr lang="en-US" sz="7600" dirty="0"/>
              <a:t>Product two numbers</a:t>
            </a:r>
          </a:p>
          <a:p>
            <a:pPr marL="0" indent="0">
              <a:buNone/>
            </a:pPr>
            <a:r>
              <a:rPr lang="en-US" sz="7600" dirty="0"/>
              <a:t>print(3 * 4)</a:t>
            </a:r>
          </a:p>
          <a:p>
            <a:pPr marL="0" indent="0">
              <a:buNone/>
            </a:pPr>
            <a:r>
              <a:rPr lang="en-US" sz="7600" dirty="0" smtClean="0"/>
              <a:t># </a:t>
            </a:r>
            <a:r>
              <a:rPr lang="en-US" sz="7600" dirty="0"/>
              <a:t>Repeat the String</a:t>
            </a:r>
          </a:p>
          <a:p>
            <a:pPr marL="0" indent="0">
              <a:buNone/>
            </a:pPr>
            <a:r>
              <a:rPr lang="en-US" sz="7600" dirty="0"/>
              <a:t>print</a:t>
            </a:r>
            <a:r>
              <a:rPr lang="en-US" sz="7600" dirty="0" smtClean="0"/>
              <a:t>(“Well"*</a:t>
            </a:r>
            <a:r>
              <a:rPr lang="en-US" sz="7600" dirty="0"/>
              <a:t>4)</a:t>
            </a:r>
          </a:p>
          <a:p>
            <a:pPr marL="0" indent="0" fontAlgn="base">
              <a:buNone/>
            </a:pPr>
            <a:r>
              <a:rPr lang="en-US" sz="7600" dirty="0"/>
              <a:t> </a:t>
            </a:r>
          </a:p>
          <a:p>
            <a:pPr marL="0" indent="0" fontAlgn="base">
              <a:buNone/>
            </a:pPr>
            <a:r>
              <a:rPr lang="en-US" sz="7200" b="1" dirty="0"/>
              <a:t>Output</a:t>
            </a:r>
          </a:p>
          <a:p>
            <a:pPr marL="0" indent="0" fontAlgn="base">
              <a:buNone/>
            </a:pPr>
            <a:r>
              <a:rPr lang="en-US" sz="7200" dirty="0"/>
              <a:t>3</a:t>
            </a:r>
          </a:p>
          <a:p>
            <a:pPr marL="0" indent="0" fontAlgn="base">
              <a:buNone/>
            </a:pPr>
            <a:r>
              <a:rPr lang="en-US" sz="7200" dirty="0" err="1" smtClean="0"/>
              <a:t>WellCome</a:t>
            </a:r>
            <a:endParaRPr lang="en-US" sz="7200" dirty="0"/>
          </a:p>
          <a:p>
            <a:pPr marL="0" indent="0" fontAlgn="base">
              <a:buNone/>
            </a:pPr>
            <a:r>
              <a:rPr lang="en-US" sz="7200" dirty="0"/>
              <a:t>12</a:t>
            </a:r>
          </a:p>
          <a:p>
            <a:pPr marL="0" indent="0" fontAlgn="base">
              <a:buNone/>
            </a:pPr>
            <a:r>
              <a:rPr lang="en-US" sz="7200" dirty="0" err="1" smtClean="0"/>
              <a:t>WellWellWellWell</a:t>
            </a:r>
            <a:endParaRPr lang="en-US" sz="7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19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000" b="1" u="sng" dirty="0"/>
              <a:t>How to overload the operators in Python?</a:t>
            </a:r>
            <a:r>
              <a:rPr lang="en-US" sz="4000" u="sng" dirty="0"/>
              <a:t> </a:t>
            </a:r>
            <a:endParaRPr lang="en-US" sz="4000" u="sng" dirty="0" smtClean="0"/>
          </a:p>
          <a:p>
            <a:pPr marL="0" indent="0">
              <a:buNone/>
            </a:pP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Consider that we have two objects which are a physical representation of a class (user-defined data type) and we have </a:t>
            </a:r>
            <a:r>
              <a:rPr lang="en-US" sz="4000" dirty="0" smtClean="0"/>
              <a:t>to, </a:t>
            </a:r>
            <a:r>
              <a:rPr lang="en-US" sz="4000" dirty="0"/>
              <a:t>add two objects with binary ‘+’ operator it throws an error, </a:t>
            </a:r>
            <a:r>
              <a:rPr lang="en-US" sz="4000" b="1" dirty="0"/>
              <a:t>because compiler don’t know how to add two objects</a:t>
            </a:r>
            <a:r>
              <a:rPr lang="en-US" sz="4000" dirty="0"/>
              <a:t>. </a:t>
            </a:r>
            <a:endParaRPr lang="en-US" sz="4000" dirty="0" smtClean="0"/>
          </a:p>
          <a:p>
            <a:r>
              <a:rPr lang="en-US" sz="4000" dirty="0" smtClean="0"/>
              <a:t>So </a:t>
            </a:r>
            <a:r>
              <a:rPr lang="en-US" sz="4000" dirty="0"/>
              <a:t>we </a:t>
            </a:r>
            <a:r>
              <a:rPr lang="en-US" sz="4000" b="1" dirty="0"/>
              <a:t>define a </a:t>
            </a:r>
            <a:r>
              <a:rPr lang="en-US" sz="4000" b="1" dirty="0" smtClean="0"/>
              <a:t>method(function</a:t>
            </a:r>
            <a:r>
              <a:rPr lang="en-US" sz="4000" dirty="0" smtClean="0"/>
              <a:t>) </a:t>
            </a:r>
            <a:r>
              <a:rPr lang="en-US" sz="4000" dirty="0"/>
              <a:t>for an operator and that process is called operator overloading. </a:t>
            </a:r>
            <a:endParaRPr lang="en-US" sz="4000" dirty="0" smtClean="0"/>
          </a:p>
          <a:p>
            <a:r>
              <a:rPr lang="en-US" sz="4000" dirty="0" smtClean="0"/>
              <a:t>We </a:t>
            </a:r>
            <a:r>
              <a:rPr lang="en-US" sz="4000" dirty="0"/>
              <a:t>can overload all existing operators but we can’t create a new operator</a:t>
            </a:r>
            <a:r>
              <a:rPr lang="en-US" sz="4000" dirty="0" smtClean="0"/>
              <a:t>.</a:t>
            </a:r>
          </a:p>
          <a:p>
            <a:r>
              <a:rPr lang="en-US" sz="4000" dirty="0" smtClean="0"/>
              <a:t>To </a:t>
            </a:r>
            <a:r>
              <a:rPr lang="en-US" sz="4000" dirty="0"/>
              <a:t>perform operator overloading, Python provides some special function or magic </a:t>
            </a:r>
            <a:r>
              <a:rPr lang="en-US" sz="4000" dirty="0" smtClean="0"/>
              <a:t>function(method) </a:t>
            </a:r>
            <a:r>
              <a:rPr lang="en-US" sz="4000" dirty="0"/>
              <a:t>that is automatically invoked when it is associated with that particular operator.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For </a:t>
            </a:r>
            <a:r>
              <a:rPr lang="en-US" sz="4000" dirty="0"/>
              <a:t>example, when we use + operator, the magic method </a:t>
            </a:r>
            <a:r>
              <a:rPr lang="en-US" sz="4000" b="1" dirty="0"/>
              <a:t>__add__ </a:t>
            </a:r>
            <a:r>
              <a:rPr lang="en-US" sz="4000" dirty="0"/>
              <a:t>is automatically invoked in which the operation for + operator is defined</a:t>
            </a:r>
            <a:r>
              <a:rPr lang="en-US" sz="4000" dirty="0" smtClean="0"/>
              <a:t>.</a:t>
            </a:r>
          </a:p>
          <a:p>
            <a:pPr marL="0" indent="0">
              <a:buNone/>
            </a:pPr>
            <a:r>
              <a:rPr lang="en-US" sz="4000" dirty="0"/>
              <a:t/>
            </a:r>
            <a:br>
              <a:rPr lang="en-US" sz="4000" dirty="0"/>
            </a:br>
            <a:r>
              <a:rPr lang="en-US" sz="4000" b="1" dirty="0"/>
              <a:t>Overloading binary + operator in Python :</a:t>
            </a:r>
            <a:r>
              <a:rPr lang="en-US" sz="4000" dirty="0"/>
              <a:t> </a:t>
            </a:r>
            <a:endParaRPr lang="en-US" sz="4000" dirty="0" smtClean="0"/>
          </a:p>
          <a:p>
            <a:r>
              <a:rPr lang="en-US" sz="4000" dirty="0" smtClean="0"/>
              <a:t>When </a:t>
            </a:r>
            <a:r>
              <a:rPr lang="en-US" sz="4000" dirty="0"/>
              <a:t>we use an operator on </a:t>
            </a:r>
            <a:r>
              <a:rPr lang="en-US" sz="4000" b="1" dirty="0"/>
              <a:t>user defined data </a:t>
            </a:r>
            <a:r>
              <a:rPr lang="en-US" sz="4000" b="1" dirty="0" smtClean="0"/>
              <a:t>types(like class</a:t>
            </a:r>
            <a:r>
              <a:rPr lang="en-US" sz="4000" dirty="0" smtClean="0"/>
              <a:t>) </a:t>
            </a:r>
            <a:r>
              <a:rPr lang="en-US" sz="4000" dirty="0"/>
              <a:t>then automatically a special function or magic function associated with that operator is invoked. </a:t>
            </a:r>
            <a:endParaRPr lang="en-US" sz="4000" dirty="0" smtClean="0"/>
          </a:p>
          <a:p>
            <a:r>
              <a:rPr lang="en-US" sz="4000" dirty="0" smtClean="0"/>
              <a:t>Changing </a:t>
            </a:r>
            <a:r>
              <a:rPr lang="en-US" sz="4000" dirty="0"/>
              <a:t>the behavior of operator is as simple as changing the behavior of method or function. </a:t>
            </a:r>
            <a:endParaRPr lang="en-US" sz="4000" dirty="0" smtClean="0"/>
          </a:p>
          <a:p>
            <a:r>
              <a:rPr lang="en-US" sz="4000" dirty="0" smtClean="0"/>
              <a:t>You </a:t>
            </a:r>
            <a:r>
              <a:rPr lang="en-US" sz="4000" dirty="0"/>
              <a:t>define methods in your class and operators work according to that behavior defined in methods. </a:t>
            </a:r>
            <a:endParaRPr lang="en-US" sz="4000" dirty="0" smtClean="0"/>
          </a:p>
          <a:p>
            <a:r>
              <a:rPr lang="en-US" sz="4000" dirty="0" smtClean="0"/>
              <a:t>When </a:t>
            </a:r>
            <a:r>
              <a:rPr lang="en-US" sz="4000" dirty="0"/>
              <a:t>we use + operator, the magic method </a:t>
            </a:r>
            <a:r>
              <a:rPr lang="en-US" sz="4000" b="1" dirty="0"/>
              <a:t>__add__ </a:t>
            </a:r>
            <a:r>
              <a:rPr lang="en-US" sz="4000" dirty="0"/>
              <a:t>is automatically invoked in which the operation for + operator is defined. </a:t>
            </a:r>
            <a:endParaRPr lang="en-US" sz="4000" dirty="0" smtClean="0"/>
          </a:p>
          <a:p>
            <a:r>
              <a:rPr lang="en-US" sz="4000" dirty="0" smtClean="0"/>
              <a:t>There </a:t>
            </a:r>
            <a:r>
              <a:rPr lang="en-US" sz="4000" dirty="0"/>
              <a:t>by changing this magic method’s code, we can give extra meaning to the + operator.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# Python Program illustrate </a:t>
            </a:r>
            <a:r>
              <a:rPr lang="en-US" b="1" dirty="0" smtClean="0"/>
              <a:t>how to </a:t>
            </a:r>
            <a:r>
              <a:rPr lang="en-US" b="1" dirty="0"/>
              <a:t>overload an binary + </a:t>
            </a:r>
            <a:r>
              <a:rPr lang="en-US" b="1" dirty="0" smtClean="0"/>
              <a:t>operator (adding two objects)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class A: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a):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self.a</a:t>
            </a:r>
            <a:r>
              <a:rPr lang="en-US" dirty="0"/>
              <a:t> = a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b="1" dirty="0"/>
              <a:t># adding two </a:t>
            </a:r>
            <a:r>
              <a:rPr lang="en-US" b="1" dirty="0" smtClean="0"/>
              <a:t>objects using _add_ method(fun) invoked automatically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def</a:t>
            </a:r>
            <a:r>
              <a:rPr lang="en-US" dirty="0"/>
              <a:t> __add__(self, o</a:t>
            </a:r>
            <a:r>
              <a:rPr lang="en-US" dirty="0" smtClean="0"/>
              <a:t>):		#o-other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    return </a:t>
            </a:r>
            <a:r>
              <a:rPr lang="en-US" dirty="0" err="1"/>
              <a:t>self.a</a:t>
            </a:r>
            <a:r>
              <a:rPr lang="en-US" dirty="0"/>
              <a:t> + </a:t>
            </a:r>
            <a:r>
              <a:rPr lang="en-US" dirty="0" err="1"/>
              <a:t>o.a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ob1 = A(1)</a:t>
            </a:r>
          </a:p>
          <a:p>
            <a:pPr marL="0" indent="0">
              <a:buNone/>
            </a:pPr>
            <a:r>
              <a:rPr lang="en-US" dirty="0"/>
              <a:t>ob2 = A(2)</a:t>
            </a:r>
          </a:p>
          <a:p>
            <a:pPr marL="0" indent="0">
              <a:buNone/>
            </a:pPr>
            <a:r>
              <a:rPr lang="en-US" dirty="0"/>
              <a:t>ob3 = A</a:t>
            </a:r>
            <a:r>
              <a:rPr lang="en-US" dirty="0" smtClean="0"/>
              <a:t>(“Well")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ob4 = A</a:t>
            </a:r>
            <a:r>
              <a:rPr lang="en-US" dirty="0" smtClean="0"/>
              <a:t>(“Come")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print(ob1 + ob2)</a:t>
            </a:r>
          </a:p>
          <a:p>
            <a:pPr marL="0" indent="0">
              <a:buNone/>
            </a:pPr>
            <a:r>
              <a:rPr lang="en-US" dirty="0"/>
              <a:t>print(ob3 + ob4)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b="1" dirty="0"/>
              <a:t>Output</a:t>
            </a:r>
          </a:p>
          <a:p>
            <a:pPr marL="0" indent="0" fontAlgn="base">
              <a:buNone/>
            </a:pPr>
            <a:r>
              <a:rPr lang="en-US" dirty="0" smtClean="0"/>
              <a:t>3</a:t>
            </a:r>
          </a:p>
          <a:p>
            <a:pPr marL="0" indent="0" fontAlgn="base">
              <a:buNone/>
            </a:pPr>
            <a:r>
              <a:rPr lang="en-US" dirty="0" err="1" smtClean="0"/>
              <a:t>WellCome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070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# Python Program to perform </a:t>
            </a:r>
            <a:r>
              <a:rPr lang="en-US" b="1" dirty="0" smtClean="0"/>
              <a:t>addition of </a:t>
            </a:r>
            <a:r>
              <a:rPr lang="en-US" b="1" dirty="0"/>
              <a:t>two complex numbers using </a:t>
            </a:r>
            <a:r>
              <a:rPr lang="en-US" b="1" dirty="0" smtClean="0"/>
              <a:t>binary + </a:t>
            </a:r>
            <a:r>
              <a:rPr lang="en-US" b="1" dirty="0"/>
              <a:t>operator overloading.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class complex: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a, b):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self.a</a:t>
            </a:r>
            <a:r>
              <a:rPr lang="en-US" dirty="0"/>
              <a:t> = a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self.b</a:t>
            </a:r>
            <a:r>
              <a:rPr lang="en-US" dirty="0"/>
              <a:t> = b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    # adding two objects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def</a:t>
            </a:r>
            <a:r>
              <a:rPr lang="en-US" dirty="0"/>
              <a:t> __add__(self, other):</a:t>
            </a:r>
          </a:p>
          <a:p>
            <a:pPr marL="0" indent="0">
              <a:buNone/>
            </a:pPr>
            <a:r>
              <a:rPr lang="en-US" dirty="0"/>
              <a:t>        return </a:t>
            </a:r>
            <a:r>
              <a:rPr lang="en-US" dirty="0" err="1"/>
              <a:t>self.a</a:t>
            </a:r>
            <a:r>
              <a:rPr lang="en-US" dirty="0"/>
              <a:t> + </a:t>
            </a:r>
            <a:r>
              <a:rPr lang="en-US" dirty="0" err="1"/>
              <a:t>other.a</a:t>
            </a:r>
            <a:r>
              <a:rPr lang="en-US" dirty="0"/>
              <a:t>, </a:t>
            </a:r>
            <a:r>
              <a:rPr lang="en-US" dirty="0" err="1"/>
              <a:t>self.b</a:t>
            </a:r>
            <a:r>
              <a:rPr lang="en-US" dirty="0"/>
              <a:t> + </a:t>
            </a:r>
            <a:r>
              <a:rPr lang="en-US" dirty="0" err="1"/>
              <a:t>other.b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Ob1 = complex(1, 2)</a:t>
            </a:r>
          </a:p>
          <a:p>
            <a:pPr marL="0" indent="0">
              <a:buNone/>
            </a:pPr>
            <a:r>
              <a:rPr lang="en-US" dirty="0"/>
              <a:t>Ob2 = complex(2, 3)</a:t>
            </a:r>
          </a:p>
          <a:p>
            <a:pPr marL="0" indent="0">
              <a:buNone/>
            </a:pPr>
            <a:r>
              <a:rPr lang="en-US" dirty="0"/>
              <a:t>Ob3 = Ob1 + Ob2</a:t>
            </a:r>
          </a:p>
          <a:p>
            <a:pPr marL="0" indent="0">
              <a:buNone/>
            </a:pPr>
            <a:r>
              <a:rPr lang="en-US" dirty="0"/>
              <a:t>print(Ob3)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b="1" dirty="0"/>
              <a:t>Output</a:t>
            </a:r>
          </a:p>
          <a:p>
            <a:pPr marL="0" indent="0" fontAlgn="base">
              <a:buNone/>
            </a:pPr>
            <a:r>
              <a:rPr lang="en-US" dirty="0"/>
              <a:t>(3, 5)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784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8991600" cy="6781800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b="1" dirty="0"/>
              <a:t>Overloading comparison operators in Python :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# Python program to </a:t>
            </a:r>
            <a:r>
              <a:rPr lang="en-US" dirty="0" smtClean="0"/>
              <a:t>overload a </a:t>
            </a:r>
            <a:r>
              <a:rPr lang="en-US" dirty="0"/>
              <a:t>comparison operators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class A: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a):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self.a</a:t>
            </a:r>
            <a:r>
              <a:rPr lang="en-US" dirty="0"/>
              <a:t> = a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gt</a:t>
            </a:r>
            <a:r>
              <a:rPr lang="en-US" dirty="0"/>
              <a:t>__(self, other</a:t>
            </a:r>
            <a:r>
              <a:rPr lang="en-US" dirty="0" smtClean="0"/>
              <a:t>):		#__</a:t>
            </a:r>
            <a:r>
              <a:rPr lang="en-US" dirty="0" err="1" smtClean="0"/>
              <a:t>gt</a:t>
            </a:r>
            <a:r>
              <a:rPr lang="en-US" dirty="0" smtClean="0"/>
              <a:t>__ greater than method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    if(</a:t>
            </a:r>
            <a:r>
              <a:rPr lang="en-US" dirty="0" err="1"/>
              <a:t>self.a</a:t>
            </a:r>
            <a:r>
              <a:rPr lang="en-US" dirty="0"/>
              <a:t>&gt;</a:t>
            </a:r>
            <a:r>
              <a:rPr lang="en-US" dirty="0" err="1"/>
              <a:t>other.a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            return True</a:t>
            </a:r>
          </a:p>
          <a:p>
            <a:pPr marL="0" indent="0">
              <a:buNone/>
            </a:pPr>
            <a:r>
              <a:rPr lang="en-US" dirty="0"/>
              <a:t>        else:</a:t>
            </a:r>
          </a:p>
          <a:p>
            <a:pPr marL="0" indent="0">
              <a:buNone/>
            </a:pPr>
            <a:r>
              <a:rPr lang="en-US" dirty="0"/>
              <a:t>            return False</a:t>
            </a:r>
          </a:p>
          <a:p>
            <a:pPr marL="0" indent="0">
              <a:buNone/>
            </a:pPr>
            <a:r>
              <a:rPr lang="en-US" dirty="0"/>
              <a:t>ob1 = A(2)</a:t>
            </a:r>
          </a:p>
          <a:p>
            <a:pPr marL="0" indent="0">
              <a:buNone/>
            </a:pPr>
            <a:r>
              <a:rPr lang="en-US" dirty="0"/>
              <a:t>ob2 = A(3)</a:t>
            </a:r>
          </a:p>
          <a:p>
            <a:pPr marL="0" indent="0">
              <a:buNone/>
            </a:pPr>
            <a:r>
              <a:rPr lang="en-US" dirty="0"/>
              <a:t>if(ob1&gt;ob2):</a:t>
            </a:r>
          </a:p>
          <a:p>
            <a:pPr marL="0" indent="0">
              <a:buNone/>
            </a:pPr>
            <a:r>
              <a:rPr lang="en-US" dirty="0"/>
              <a:t>    print("ob1 is greater than ob2")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    print("ob2 is greater than ob1")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b="1" dirty="0"/>
              <a:t>Output</a:t>
            </a:r>
          </a:p>
          <a:p>
            <a:pPr marL="0" indent="0" fontAlgn="base">
              <a:buNone/>
            </a:pPr>
            <a:r>
              <a:rPr lang="en-US" dirty="0"/>
              <a:t>ob2 is greater than ob1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70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sz="2000" b="1" dirty="0"/>
              <a:t>Python magic methods or special functions for operator </a:t>
            </a:r>
            <a:r>
              <a:rPr lang="en-US" sz="2000" b="1" dirty="0" smtClean="0"/>
              <a:t>overloading </a:t>
            </a:r>
          </a:p>
          <a:p>
            <a:pPr marL="0" indent="0" fontAlgn="base">
              <a:buNone/>
            </a:pPr>
            <a:r>
              <a:rPr lang="en-US" sz="2000" b="1" dirty="0" smtClean="0"/>
              <a:t>Binary </a:t>
            </a:r>
            <a:r>
              <a:rPr lang="en-US" sz="2000" b="1" dirty="0"/>
              <a:t>Operators</a:t>
            </a:r>
            <a:r>
              <a:rPr lang="en-US" sz="2000" b="1" dirty="0" smtClean="0"/>
              <a:t>:			</a:t>
            </a:r>
            <a:r>
              <a:rPr lang="en-US" sz="2000" b="1" i="1" dirty="0" smtClean="0"/>
              <a:t>Comparison </a:t>
            </a:r>
            <a:r>
              <a:rPr lang="en-US" sz="2000" b="1" i="1" dirty="0"/>
              <a:t>Operators :</a:t>
            </a:r>
          </a:p>
          <a:p>
            <a:pPr marL="0" indent="0" fontAlgn="base">
              <a:buNone/>
            </a:pPr>
            <a:r>
              <a:rPr lang="en-US" sz="2000" b="1" dirty="0" smtClean="0"/>
              <a:t>				</a:t>
            </a:r>
          </a:p>
          <a:p>
            <a:pPr marL="0" indent="0" fontAlgn="base">
              <a:buNone/>
            </a:pPr>
            <a:endParaRPr lang="en-US" sz="2000" b="1" dirty="0"/>
          </a:p>
          <a:p>
            <a:pPr marL="0" indent="0" fontAlgn="base">
              <a:buNone/>
            </a:pPr>
            <a:endParaRPr lang="en-US" sz="2000" b="1" dirty="0" smtClean="0"/>
          </a:p>
          <a:p>
            <a:pPr marL="0" indent="0" fontAlgn="base">
              <a:buNone/>
            </a:pPr>
            <a:endParaRPr lang="en-US" sz="2000" b="1" dirty="0"/>
          </a:p>
          <a:p>
            <a:pPr marL="0" indent="0" fontAlgn="base">
              <a:buNone/>
            </a:pPr>
            <a:endParaRPr lang="en-US" sz="2000" b="1" dirty="0" smtClean="0"/>
          </a:p>
          <a:p>
            <a:pPr marL="0" indent="0" fontAlgn="base">
              <a:buNone/>
            </a:pPr>
            <a:r>
              <a:rPr lang="en-US" sz="2000" b="1" dirty="0" smtClean="0"/>
              <a:t>				</a:t>
            </a:r>
          </a:p>
          <a:p>
            <a:pPr marL="0" indent="0" fontAlgn="base">
              <a:buNone/>
            </a:pPr>
            <a:r>
              <a:rPr lang="en-US" sz="2000" b="1" i="1" dirty="0"/>
              <a:t>	</a:t>
            </a:r>
            <a:r>
              <a:rPr lang="en-US" sz="2000" b="1" i="1" dirty="0" smtClean="0"/>
              <a:t>			</a:t>
            </a:r>
          </a:p>
          <a:p>
            <a:pPr marL="0" indent="0" fontAlgn="base">
              <a:buNone/>
            </a:pPr>
            <a:r>
              <a:rPr lang="en-US" sz="2000" b="1" i="1" dirty="0"/>
              <a:t>	</a:t>
            </a:r>
            <a:r>
              <a:rPr lang="en-US" sz="2000" b="1" i="1" dirty="0" smtClean="0"/>
              <a:t>			</a:t>
            </a:r>
          </a:p>
          <a:p>
            <a:pPr marL="0" indent="0" fontAlgn="base">
              <a:buNone/>
            </a:pPr>
            <a:r>
              <a:rPr lang="en-US" sz="2000" b="1" i="1" dirty="0"/>
              <a:t>	</a:t>
            </a:r>
            <a:r>
              <a:rPr lang="en-US" sz="2000" b="1" i="1" dirty="0" smtClean="0"/>
              <a:t>			</a:t>
            </a:r>
          </a:p>
          <a:p>
            <a:pPr marL="0" indent="0" fontAlgn="base">
              <a:buNone/>
            </a:pPr>
            <a:r>
              <a:rPr lang="en-US" sz="2000" b="1" i="1" dirty="0"/>
              <a:t>	</a:t>
            </a:r>
            <a:r>
              <a:rPr lang="en-US" sz="2000" b="1" i="1" dirty="0" smtClean="0"/>
              <a:t>			</a:t>
            </a:r>
          </a:p>
          <a:p>
            <a:pPr marL="0" indent="0" fontAlgn="base">
              <a:buNone/>
            </a:pPr>
            <a:r>
              <a:rPr lang="en-US" sz="2000" b="1" i="1" dirty="0"/>
              <a:t>	</a:t>
            </a:r>
            <a:r>
              <a:rPr lang="en-US" sz="2000" b="1" i="1" dirty="0" smtClean="0"/>
              <a:t>			Assignment </a:t>
            </a:r>
            <a:r>
              <a:rPr lang="en-US" sz="2000" b="1" i="1" dirty="0"/>
              <a:t>Operators </a:t>
            </a:r>
            <a:r>
              <a:rPr lang="en-US" sz="2000" b="1" i="1" dirty="0" smtClean="0"/>
              <a:t>:</a:t>
            </a:r>
          </a:p>
          <a:p>
            <a:pPr marL="0" indent="0" fontAlgn="base">
              <a:buNone/>
            </a:pPr>
            <a:r>
              <a:rPr lang="en-US" sz="2000" b="1" i="1" dirty="0"/>
              <a:t>	</a:t>
            </a:r>
            <a:r>
              <a:rPr lang="en-US" sz="2000" b="1" i="1" dirty="0" smtClean="0"/>
              <a:t>			</a:t>
            </a:r>
            <a:endParaRPr lang="en-US" sz="2000" b="1" i="1" dirty="0"/>
          </a:p>
          <a:p>
            <a:pPr marL="0" indent="0" fontAlgn="base">
              <a:buNone/>
            </a:pPr>
            <a:endParaRPr lang="en-US" sz="2000" b="1" dirty="0" smtClean="0"/>
          </a:p>
          <a:p>
            <a:pPr marL="0" indent="0" fontAlgn="base">
              <a:buNone/>
            </a:pPr>
            <a:endParaRPr lang="en-US" sz="2000" b="1" i="1" dirty="0" smtClean="0"/>
          </a:p>
          <a:p>
            <a:pPr marL="0" indent="0" fontAlgn="base">
              <a:buNone/>
            </a:pPr>
            <a:endParaRPr lang="en-US" sz="2000" b="1" i="1" dirty="0" smtClean="0"/>
          </a:p>
          <a:p>
            <a:pPr marL="0" indent="0" fontAlgn="base">
              <a:buNone/>
            </a:pPr>
            <a:endParaRPr lang="en-US" sz="2000" b="1" i="1" dirty="0"/>
          </a:p>
          <a:p>
            <a:pPr marL="0" indent="0" fontAlgn="base">
              <a:buNone/>
            </a:pPr>
            <a:endParaRPr lang="en-US" sz="2000" b="1" i="1" dirty="0" smtClean="0"/>
          </a:p>
          <a:p>
            <a:pPr marL="0" indent="0" fontAlgn="base">
              <a:buNone/>
            </a:pPr>
            <a:endParaRPr lang="en-US" sz="2000" b="1" i="1" dirty="0"/>
          </a:p>
          <a:p>
            <a:pPr marL="0" indent="0" fontAlgn="base">
              <a:buNone/>
            </a:pPr>
            <a:endParaRPr lang="en-US" sz="2000" b="1" i="1" dirty="0" smtClean="0"/>
          </a:p>
          <a:p>
            <a:pPr marL="0" indent="0" fontAlgn="base">
              <a:buNone/>
            </a:pPr>
            <a:r>
              <a:rPr lang="en-US" sz="2000" b="1" i="1" dirty="0" smtClean="0"/>
              <a:t>Unary </a:t>
            </a:r>
            <a:r>
              <a:rPr lang="en-US" sz="2000" b="1" i="1" dirty="0"/>
              <a:t>Operators :</a:t>
            </a:r>
          </a:p>
          <a:p>
            <a:pPr marL="0" indent="0" fontAlgn="base">
              <a:buNone/>
            </a:pPr>
            <a:endParaRPr lang="en-US" sz="2000" b="1" dirty="0"/>
          </a:p>
          <a:p>
            <a:pPr marL="0" indent="0" fontAlgn="base">
              <a:buNone/>
            </a:pPr>
            <a:endParaRPr lang="en-US" sz="2000" b="1" dirty="0" smtClean="0"/>
          </a:p>
          <a:p>
            <a:pPr marL="0" indent="0" fontAlgn="base">
              <a:buNone/>
            </a:pPr>
            <a:endParaRPr lang="en-US" sz="2000" b="1" dirty="0"/>
          </a:p>
          <a:p>
            <a:pPr marL="0" indent="0" fontAlgn="base">
              <a:buNone/>
            </a:pPr>
            <a:endParaRPr lang="en-US" sz="2000" b="1" dirty="0" smtClean="0"/>
          </a:p>
          <a:p>
            <a:pPr marL="0" indent="0" fontAlgn="base">
              <a:buNone/>
            </a:pPr>
            <a:r>
              <a:rPr lang="en-US" sz="2000" b="1" dirty="0" smtClean="0"/>
              <a:t>				</a:t>
            </a:r>
            <a:endParaRPr lang="en-US" b="1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504898"/>
              </p:ext>
            </p:extLst>
          </p:nvPr>
        </p:nvGraphicFramePr>
        <p:xfrm>
          <a:off x="152400" y="838200"/>
          <a:ext cx="2514600" cy="3810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00"/>
                <a:gridCol w="1752600"/>
              </a:tblGrid>
              <a:tr h="2930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 dirty="0">
                          <a:effectLst/>
                        </a:rPr>
                        <a:t>Operator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 dirty="0">
                          <a:effectLst/>
                        </a:rPr>
                        <a:t>      Magic 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</a:tr>
              <a:tr h="2930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__add__(self, other)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</a:tr>
              <a:tr h="2930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–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__sub__(self, other)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</a:tr>
              <a:tr h="2930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__mul__(self, other)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</a:tr>
              <a:tr h="2930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/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__truediv__(self, other)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</a:tr>
              <a:tr h="2930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//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__floordiv__(self, other)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</a:tr>
              <a:tr h="2930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 dirty="0">
                          <a:effectLst/>
                        </a:rPr>
                        <a:t>__mod__(self, other)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</a:tr>
              <a:tr h="2930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**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__pow__(self, other)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</a:tr>
              <a:tr h="2930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&gt;&gt;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__rshift__(self, other)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</a:tr>
              <a:tr h="2930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&lt;&lt;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__lshift__(self, other)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</a:tr>
              <a:tr h="2930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&amp;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__and__(self, other)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</a:tr>
              <a:tr h="2930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|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 dirty="0">
                          <a:effectLst/>
                        </a:rPr>
                        <a:t>__or__(self, other)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</a:tr>
              <a:tr h="2930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^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 dirty="0">
                          <a:effectLst/>
                        </a:rPr>
                        <a:t>__</a:t>
                      </a:r>
                      <a:r>
                        <a:rPr lang="en-US" sz="1300" dirty="0" err="1">
                          <a:effectLst/>
                        </a:rPr>
                        <a:t>xor</a:t>
                      </a:r>
                      <a:r>
                        <a:rPr lang="en-US" sz="1300" dirty="0">
                          <a:effectLst/>
                        </a:rPr>
                        <a:t>__(self, other)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423489"/>
              </p:ext>
            </p:extLst>
          </p:nvPr>
        </p:nvGraphicFramePr>
        <p:xfrm>
          <a:off x="3581400" y="838200"/>
          <a:ext cx="2438400" cy="19812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00"/>
                <a:gridCol w="1676400"/>
              </a:tblGrid>
              <a:tr h="2830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 dirty="0">
                          <a:effectLst/>
                        </a:rPr>
                        <a:t>Operator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     Magic Method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</a:tr>
              <a:tr h="2830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 dirty="0">
                          <a:effectLst/>
                        </a:rPr>
                        <a:t>&lt;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__LT__(SELF, OTHER)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</a:tr>
              <a:tr h="2830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&gt;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__GT__(SELF, OTHER)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</a:tr>
              <a:tr h="2830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&lt;=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__LE__(SELF, OTHER)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</a:tr>
              <a:tr h="2830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&gt;=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__GE__(SELF, OTHER)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</a:tr>
              <a:tr h="2830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==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__EQ__(SELF, OTHER)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</a:tr>
              <a:tr h="2830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!=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 dirty="0">
                          <a:effectLst/>
                        </a:rPr>
                        <a:t>__NE__(SELF, OTHER)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674975"/>
              </p:ext>
            </p:extLst>
          </p:nvPr>
        </p:nvGraphicFramePr>
        <p:xfrm>
          <a:off x="3657600" y="3429000"/>
          <a:ext cx="2895600" cy="3276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5800"/>
                <a:gridCol w="2209800"/>
              </a:tblGrid>
              <a:tr h="2520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 dirty="0">
                          <a:effectLst/>
                        </a:rPr>
                        <a:t>Operator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     Magic Method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</a:tr>
              <a:tr h="2520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-=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__ISUB__(SELF, OTHER)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</a:tr>
              <a:tr h="2520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+=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 dirty="0">
                          <a:effectLst/>
                        </a:rPr>
                        <a:t>__IADD__(SELF, OTHER)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</a:tr>
              <a:tr h="2520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*=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__IMUL__(SELF, OTHER)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</a:tr>
              <a:tr h="2520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/=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 dirty="0">
                          <a:effectLst/>
                        </a:rPr>
                        <a:t>__IDIV__(SELF, OTHER)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</a:tr>
              <a:tr h="2520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//=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__IFLOORDIV__(SELF, OTHER)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</a:tr>
              <a:tr h="2520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%=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__IMOD__(SELF, OTHER)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</a:tr>
              <a:tr h="2520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**=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__IPOW__(SELF, OTHER)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</a:tr>
              <a:tr h="2520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&gt;&gt;=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__IRSHIFT__(SELF, OTHER)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</a:tr>
              <a:tr h="2520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&lt;&lt;=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__ILSHIFT__(SELF, OTHER)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</a:tr>
              <a:tr h="2520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&amp;=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__IAND__(SELF, OTHER)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</a:tr>
              <a:tr h="2520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|=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 dirty="0">
                          <a:effectLst/>
                        </a:rPr>
                        <a:t>__IOR__(SELF, OTHER)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</a:tr>
              <a:tr h="2520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^=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 dirty="0">
                          <a:effectLst/>
                        </a:rPr>
                        <a:t>__IXOR__(SELF, OTHER)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779614"/>
              </p:ext>
            </p:extLst>
          </p:nvPr>
        </p:nvGraphicFramePr>
        <p:xfrm>
          <a:off x="228600" y="5410200"/>
          <a:ext cx="2667000" cy="9113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00"/>
                <a:gridCol w="19050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 dirty="0">
                          <a:effectLst/>
                        </a:rPr>
                        <a:t>Operator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    Magic Method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–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__NEG__(SELF, OTHER)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__POS__(SELF, OTHER)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</a:rPr>
                        <a:t>~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 dirty="0">
                          <a:effectLst/>
                        </a:rPr>
                        <a:t>__INVERT__(SELF, OTHER)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254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 fontScale="40000" lnSpcReduction="20000"/>
          </a:bodyPr>
          <a:lstStyle/>
          <a:p>
            <a:pPr marL="0" indent="0" fontAlgn="base">
              <a:buNone/>
            </a:pPr>
            <a:r>
              <a:rPr lang="en-US" sz="5000" b="1" dirty="0"/>
              <a:t>class method </a:t>
            </a:r>
            <a:r>
              <a:rPr lang="en-US" sz="5000" b="1" dirty="0" err="1"/>
              <a:t>vs</a:t>
            </a:r>
            <a:r>
              <a:rPr lang="en-US" sz="5000" b="1" dirty="0"/>
              <a:t> static method in </a:t>
            </a:r>
            <a:r>
              <a:rPr lang="en-US" sz="5000" b="1" dirty="0" smtClean="0"/>
              <a:t>Python</a:t>
            </a:r>
          </a:p>
          <a:p>
            <a:pPr marL="0" indent="0" fontAlgn="base">
              <a:buNone/>
            </a:pPr>
            <a:endParaRPr lang="en-US" sz="5000" b="1" dirty="0"/>
          </a:p>
          <a:p>
            <a:pPr marL="0" indent="0" fontAlgn="base">
              <a:buNone/>
            </a:pPr>
            <a:r>
              <a:rPr lang="en-US" sz="5000" b="1" u="sng" dirty="0"/>
              <a:t>Class Method </a:t>
            </a:r>
            <a:endParaRPr lang="en-US" sz="5000" b="1" u="sng" dirty="0" smtClean="0"/>
          </a:p>
          <a:p>
            <a:pPr marL="0" indent="0" fontAlgn="base">
              <a:buNone/>
            </a:pPr>
            <a:r>
              <a:rPr lang="en-US" sz="5000" dirty="0" smtClean="0"/>
              <a:t>The </a:t>
            </a:r>
            <a:r>
              <a:rPr lang="en-US" sz="5000" b="1" dirty="0"/>
              <a:t>@</a:t>
            </a:r>
            <a:r>
              <a:rPr lang="en-US" sz="5000" b="1" dirty="0" err="1"/>
              <a:t>classmethod</a:t>
            </a:r>
            <a:r>
              <a:rPr lang="en-US" sz="5000" b="1" dirty="0"/>
              <a:t> decorator</a:t>
            </a:r>
            <a:r>
              <a:rPr lang="en-US" sz="5000" dirty="0"/>
              <a:t>, is a </a:t>
            </a:r>
            <a:r>
              <a:rPr lang="en-US" sz="5000" dirty="0" err="1"/>
              <a:t>builtin</a:t>
            </a:r>
            <a:r>
              <a:rPr lang="en-US" sz="5000" dirty="0"/>
              <a:t> function decorator that is an expression that gets evaluated after your function is defined. </a:t>
            </a:r>
            <a:endParaRPr lang="en-US" sz="5000" dirty="0" smtClean="0"/>
          </a:p>
          <a:p>
            <a:pPr marL="0" indent="0" fontAlgn="base">
              <a:buNone/>
            </a:pPr>
            <a:r>
              <a:rPr lang="en-US" sz="5000" dirty="0" smtClean="0"/>
              <a:t>The </a:t>
            </a:r>
            <a:r>
              <a:rPr lang="en-US" sz="5000" dirty="0"/>
              <a:t>result of that evaluation shadows your function definition.</a:t>
            </a:r>
            <a:br>
              <a:rPr lang="en-US" sz="5000" dirty="0"/>
            </a:br>
            <a:r>
              <a:rPr lang="en-US" sz="5000" dirty="0"/>
              <a:t>A class method receives the class as implicit first argument, just like an instance method receives the </a:t>
            </a:r>
            <a:r>
              <a:rPr lang="en-US" sz="5000" dirty="0" smtClean="0"/>
              <a:t>instance</a:t>
            </a:r>
          </a:p>
          <a:p>
            <a:pPr marL="0" indent="0" fontAlgn="base">
              <a:buNone/>
            </a:pPr>
            <a:r>
              <a:rPr lang="en-US" sz="5000" dirty="0"/>
              <a:t/>
            </a:r>
            <a:br>
              <a:rPr lang="en-US" sz="5000" dirty="0"/>
            </a:br>
            <a:r>
              <a:rPr lang="en-US" sz="5000" b="1" dirty="0"/>
              <a:t>Syntax:</a:t>
            </a:r>
          </a:p>
          <a:p>
            <a:pPr marL="0" lvl="0" indent="0" fontAlgn="base">
              <a:buNone/>
            </a:pPr>
            <a:r>
              <a:rPr lang="en-US" sz="5000" dirty="0"/>
              <a:t>class C(object):    </a:t>
            </a:r>
            <a:endParaRPr lang="en-US" sz="5000" dirty="0" smtClean="0"/>
          </a:p>
          <a:p>
            <a:pPr marL="0" lvl="0" indent="0" fontAlgn="base">
              <a:buNone/>
            </a:pPr>
            <a:r>
              <a:rPr lang="en-US" sz="5000" dirty="0" smtClean="0"/>
              <a:t>@</a:t>
            </a:r>
            <a:r>
              <a:rPr lang="en-US" sz="5000" dirty="0" err="1"/>
              <a:t>classmethod</a:t>
            </a:r>
            <a:r>
              <a:rPr lang="en-US" sz="5000" dirty="0"/>
              <a:t>    </a:t>
            </a:r>
            <a:endParaRPr lang="en-US" sz="5000" dirty="0" smtClean="0"/>
          </a:p>
          <a:p>
            <a:pPr marL="0" lvl="0" indent="0" fontAlgn="base">
              <a:buNone/>
            </a:pPr>
            <a:r>
              <a:rPr lang="en-US" sz="5000" dirty="0" err="1" smtClean="0"/>
              <a:t>def</a:t>
            </a:r>
            <a:r>
              <a:rPr lang="en-US" sz="5000" dirty="0" smtClean="0"/>
              <a:t> </a:t>
            </a:r>
            <a:r>
              <a:rPr lang="en-US" sz="5000" dirty="0"/>
              <a:t>fun(</a:t>
            </a:r>
            <a:r>
              <a:rPr lang="en-US" sz="5000" b="1" dirty="0" err="1"/>
              <a:t>cls</a:t>
            </a:r>
            <a:r>
              <a:rPr lang="en-US" sz="5000" dirty="0"/>
              <a:t>, arg1, arg2, ...):       </a:t>
            </a:r>
            <a:endParaRPr lang="en-US" sz="5000" dirty="0" smtClean="0"/>
          </a:p>
          <a:p>
            <a:pPr marL="0" lvl="0" indent="0" fontAlgn="base">
              <a:buNone/>
            </a:pPr>
            <a:r>
              <a:rPr lang="en-US" sz="5000" dirty="0" smtClean="0"/>
              <a:t>....</a:t>
            </a:r>
          </a:p>
          <a:p>
            <a:pPr marL="0" lvl="0" indent="0" fontAlgn="base">
              <a:buNone/>
            </a:pPr>
            <a:r>
              <a:rPr lang="en-US" sz="5000" dirty="0" smtClean="0"/>
              <a:t>fun</a:t>
            </a:r>
            <a:r>
              <a:rPr lang="en-US" sz="5000" dirty="0"/>
              <a:t>: function that needs to be converted into a class </a:t>
            </a:r>
            <a:r>
              <a:rPr lang="en-US" sz="5000" dirty="0" smtClean="0"/>
              <a:t>method</a:t>
            </a:r>
          </a:p>
          <a:p>
            <a:pPr marL="0" lvl="0" indent="0" fontAlgn="base">
              <a:buNone/>
            </a:pPr>
            <a:r>
              <a:rPr lang="en-US" sz="5000" dirty="0" smtClean="0"/>
              <a:t>returns</a:t>
            </a:r>
            <a:r>
              <a:rPr lang="en-US" sz="5000" dirty="0"/>
              <a:t>: a class method for function. </a:t>
            </a:r>
            <a:endParaRPr lang="en-US" sz="5000" dirty="0" smtClean="0"/>
          </a:p>
          <a:p>
            <a:pPr fontAlgn="base"/>
            <a:r>
              <a:rPr lang="en-US" sz="5000" b="1" dirty="0" smtClean="0"/>
              <a:t>A </a:t>
            </a:r>
            <a:r>
              <a:rPr lang="en-US" sz="5000" b="1" dirty="0"/>
              <a:t>class method is a method which is bound to the class and not the object of the class.</a:t>
            </a:r>
          </a:p>
          <a:p>
            <a:pPr fontAlgn="base"/>
            <a:r>
              <a:rPr lang="en-US" sz="5000" dirty="0"/>
              <a:t>They have the access to the state of the class as it takes a class parameter that points to the class and not the object instance.</a:t>
            </a:r>
          </a:p>
          <a:p>
            <a:pPr fontAlgn="base"/>
            <a:r>
              <a:rPr lang="en-US" sz="5000" dirty="0"/>
              <a:t>It can modify a class state that would apply across all the instances of the class. </a:t>
            </a:r>
            <a:endParaRPr lang="en-US" sz="5000" dirty="0" smtClean="0"/>
          </a:p>
          <a:p>
            <a:pPr fontAlgn="base"/>
            <a:r>
              <a:rPr lang="en-US" sz="5000" b="1" dirty="0" smtClean="0"/>
              <a:t>For </a:t>
            </a:r>
            <a:r>
              <a:rPr lang="en-US" sz="5000" b="1" dirty="0"/>
              <a:t>example it can modify a class variable that will be applicable to all the instances</a:t>
            </a:r>
            <a:r>
              <a:rPr lang="en-US" sz="5000" b="1" dirty="0" smtClean="0"/>
              <a:t>.</a:t>
            </a:r>
          </a:p>
          <a:p>
            <a:pPr marL="0" indent="0" fontAlgn="base">
              <a:buNone/>
            </a:pPr>
            <a:endParaRPr lang="en-US" sz="4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677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000" b="1" dirty="0"/>
              <a:t>Static Method</a:t>
            </a:r>
          </a:p>
          <a:p>
            <a:pPr marL="0" indent="0" fontAlgn="base">
              <a:buNone/>
            </a:pPr>
            <a:r>
              <a:rPr lang="en-US" sz="2000" dirty="0"/>
              <a:t>A static method does not receive an </a:t>
            </a:r>
            <a:r>
              <a:rPr lang="en-US" sz="2000" b="1" dirty="0"/>
              <a:t>implicit first </a:t>
            </a:r>
            <a:r>
              <a:rPr lang="en-US" sz="2000" b="1" dirty="0" smtClean="0"/>
              <a:t>argument</a:t>
            </a:r>
            <a:r>
              <a:rPr lang="en-US" sz="2000" dirty="0" smtClean="0"/>
              <a:t>(</a:t>
            </a:r>
            <a:r>
              <a:rPr lang="en-US" sz="2000" dirty="0" err="1" smtClean="0"/>
              <a:t>cls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Syntax:</a:t>
            </a:r>
          </a:p>
          <a:p>
            <a:pPr marL="0" lvl="0" indent="0" fontAlgn="base">
              <a:buNone/>
            </a:pPr>
            <a:r>
              <a:rPr lang="en-US" sz="2000" dirty="0"/>
              <a:t>class C(object):    </a:t>
            </a:r>
          </a:p>
          <a:p>
            <a:pPr marL="0" lvl="0" indent="0" fontAlgn="base">
              <a:buNone/>
            </a:pPr>
            <a:r>
              <a:rPr lang="en-US" sz="2000" dirty="0"/>
              <a:t>@</a:t>
            </a:r>
            <a:r>
              <a:rPr lang="en-US" sz="2000" dirty="0" err="1"/>
              <a:t>staticmethod</a:t>
            </a:r>
            <a:r>
              <a:rPr lang="en-US" sz="2000" dirty="0"/>
              <a:t>    </a:t>
            </a:r>
          </a:p>
          <a:p>
            <a:pPr marL="0" lvl="0" indent="0" fontAlgn="base">
              <a:buNone/>
            </a:pPr>
            <a:r>
              <a:rPr lang="en-US" sz="2000" dirty="0" err="1"/>
              <a:t>def</a:t>
            </a:r>
            <a:r>
              <a:rPr lang="en-US" sz="2000" dirty="0"/>
              <a:t> fun(arg1, arg2, ...):        </a:t>
            </a:r>
          </a:p>
          <a:p>
            <a:pPr marL="0" lvl="0" indent="0" fontAlgn="base">
              <a:buNone/>
            </a:pPr>
            <a:r>
              <a:rPr lang="en-US" sz="2000" dirty="0"/>
              <a:t>...</a:t>
            </a:r>
          </a:p>
          <a:p>
            <a:pPr marL="0" lvl="0" indent="0" fontAlgn="base">
              <a:buNone/>
            </a:pPr>
            <a:r>
              <a:rPr lang="en-US" sz="2000" dirty="0"/>
              <a:t>returns: a static method for function fun. </a:t>
            </a:r>
          </a:p>
          <a:p>
            <a:pPr fontAlgn="base"/>
            <a:r>
              <a:rPr lang="en-US" sz="2000" dirty="0"/>
              <a:t>A static method is also a method which is bound to the class and not the object of the class.</a:t>
            </a:r>
          </a:p>
          <a:p>
            <a:pPr fontAlgn="base"/>
            <a:r>
              <a:rPr lang="en-US" sz="2000" b="1" dirty="0"/>
              <a:t>A static method can’t access or modify class state</a:t>
            </a:r>
            <a:r>
              <a:rPr lang="en-US" sz="2000" dirty="0"/>
              <a:t>.</a:t>
            </a:r>
          </a:p>
          <a:p>
            <a:pPr fontAlgn="base"/>
            <a:r>
              <a:rPr lang="en-US" sz="2000" dirty="0"/>
              <a:t>It is present in a class because it makes sense for the method to be present in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145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200" b="1" dirty="0"/>
              <a:t>Class method </a:t>
            </a:r>
            <a:r>
              <a:rPr lang="en-US" sz="2200" b="1" dirty="0" err="1"/>
              <a:t>vs</a:t>
            </a:r>
            <a:r>
              <a:rPr lang="en-US" sz="2200" b="1" dirty="0"/>
              <a:t> Static Method</a:t>
            </a:r>
            <a:endParaRPr lang="en-US" sz="2200" dirty="0"/>
          </a:p>
          <a:p>
            <a:pPr fontAlgn="base"/>
            <a:r>
              <a:rPr lang="en-US" sz="2200" dirty="0"/>
              <a:t>A class method takes </a:t>
            </a:r>
            <a:r>
              <a:rPr lang="en-US" sz="2200" b="1" dirty="0" err="1"/>
              <a:t>cls</a:t>
            </a:r>
            <a:r>
              <a:rPr lang="en-US" sz="2200" dirty="0"/>
              <a:t> as first parameter while a static method needs no specific parameters.</a:t>
            </a:r>
          </a:p>
          <a:p>
            <a:pPr fontAlgn="base"/>
            <a:r>
              <a:rPr lang="en-US" sz="2200" dirty="0"/>
              <a:t>A class method can access or modify class state while a static method can’t access or modify it.</a:t>
            </a:r>
          </a:p>
          <a:p>
            <a:pPr fontAlgn="base"/>
            <a:r>
              <a:rPr lang="en-US" sz="2200" dirty="0"/>
              <a:t>In general, static methods know nothing about class state. </a:t>
            </a:r>
            <a:endParaRPr lang="en-US" sz="2200" dirty="0" smtClean="0"/>
          </a:p>
          <a:p>
            <a:pPr fontAlgn="base"/>
            <a:r>
              <a:rPr lang="en-US" sz="2200" dirty="0" smtClean="0"/>
              <a:t>They </a:t>
            </a:r>
            <a:r>
              <a:rPr lang="en-US" sz="2200" dirty="0"/>
              <a:t>are utility type methods that take some parameters and work upon those parameters. </a:t>
            </a:r>
            <a:endParaRPr lang="en-US" sz="2200" dirty="0" smtClean="0"/>
          </a:p>
          <a:p>
            <a:pPr fontAlgn="base"/>
            <a:r>
              <a:rPr lang="en-US" sz="2200" dirty="0" smtClean="0"/>
              <a:t>On </a:t>
            </a:r>
            <a:r>
              <a:rPr lang="en-US" sz="2200" dirty="0"/>
              <a:t>the other hand class methods must have class as parameter.</a:t>
            </a:r>
          </a:p>
          <a:p>
            <a:pPr fontAlgn="base"/>
            <a:r>
              <a:rPr lang="en-US" sz="2200" dirty="0"/>
              <a:t>We use </a:t>
            </a:r>
            <a:r>
              <a:rPr lang="en-US" sz="2200" b="1" dirty="0"/>
              <a:t>@</a:t>
            </a:r>
            <a:r>
              <a:rPr lang="en-US" sz="2200" b="1" dirty="0" err="1"/>
              <a:t>classmethod</a:t>
            </a:r>
            <a:r>
              <a:rPr lang="en-US" sz="2200" b="1" dirty="0"/>
              <a:t> decorator </a:t>
            </a:r>
            <a:r>
              <a:rPr lang="en-US" sz="2200" dirty="0"/>
              <a:t>in python to create a class method and we use </a:t>
            </a:r>
            <a:r>
              <a:rPr lang="en-US" sz="2200" b="1" dirty="0"/>
              <a:t>@</a:t>
            </a:r>
            <a:r>
              <a:rPr lang="en-US" sz="2200" b="1" dirty="0" err="1"/>
              <a:t>staticmethod</a:t>
            </a:r>
            <a:r>
              <a:rPr lang="en-US" sz="2200" b="1" dirty="0"/>
              <a:t> decorator</a:t>
            </a:r>
            <a:r>
              <a:rPr lang="en-US" sz="2200" dirty="0"/>
              <a:t> to create a static method in python</a:t>
            </a:r>
            <a:r>
              <a:rPr lang="en-US" sz="2200" dirty="0" smtClean="0"/>
              <a:t>.</a:t>
            </a:r>
          </a:p>
          <a:p>
            <a:pPr marL="0" indent="0" fontAlgn="base">
              <a:buNone/>
            </a:pPr>
            <a:endParaRPr lang="en-US" sz="2200" dirty="0"/>
          </a:p>
          <a:p>
            <a:pPr marL="0" indent="0" fontAlgn="base">
              <a:buNone/>
            </a:pPr>
            <a:r>
              <a:rPr lang="en-US" sz="2200" b="1" dirty="0"/>
              <a:t>When to use what?</a:t>
            </a:r>
            <a:endParaRPr lang="en-US" sz="2200" dirty="0"/>
          </a:p>
          <a:p>
            <a:pPr fontAlgn="base"/>
            <a:r>
              <a:rPr lang="en-US" sz="2200" dirty="0"/>
              <a:t>We generally use class method to </a:t>
            </a:r>
            <a:r>
              <a:rPr lang="en-US" sz="2200" b="1" dirty="0"/>
              <a:t>create factory methods</a:t>
            </a:r>
            <a:r>
              <a:rPr lang="en-US" sz="2200" dirty="0"/>
              <a:t>. </a:t>
            </a:r>
            <a:endParaRPr lang="en-US" sz="2200" dirty="0" smtClean="0"/>
          </a:p>
          <a:p>
            <a:pPr fontAlgn="base"/>
            <a:r>
              <a:rPr lang="en-US" sz="2200" dirty="0" smtClean="0"/>
              <a:t>A factory(function/method) is an object for creating other objects.</a:t>
            </a:r>
          </a:p>
          <a:p>
            <a:pPr fontAlgn="base"/>
            <a:r>
              <a:rPr lang="en-US" sz="2200" dirty="0" smtClean="0"/>
              <a:t>Factory </a:t>
            </a:r>
            <a:r>
              <a:rPr lang="en-US" sz="2200" dirty="0"/>
              <a:t>methods return class object ( similar to a constructor ) for different use cases.</a:t>
            </a:r>
          </a:p>
          <a:p>
            <a:pPr fontAlgn="base"/>
            <a:r>
              <a:rPr lang="en-US" sz="2200" dirty="0"/>
              <a:t>We generally use static methods </a:t>
            </a:r>
            <a:r>
              <a:rPr lang="en-US" sz="2200" b="1" dirty="0"/>
              <a:t>to create utility functions.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6907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400" b="1" dirty="0"/>
              <a:t>How to define a class method and a static method</a:t>
            </a:r>
            <a:r>
              <a:rPr lang="en-US" sz="2400" b="1" dirty="0" smtClean="0"/>
              <a:t>?</a:t>
            </a:r>
          </a:p>
          <a:p>
            <a:pPr marL="0" indent="0" fontAlgn="base">
              <a:buNone/>
            </a:pPr>
            <a:endParaRPr lang="en-US" sz="2400" dirty="0"/>
          </a:p>
          <a:p>
            <a:pPr marL="0" indent="0" fontAlgn="base">
              <a:buNone/>
            </a:pPr>
            <a:r>
              <a:rPr lang="en-US" sz="2000" dirty="0"/>
              <a:t>To define a class method in python, we use @</a:t>
            </a:r>
            <a:r>
              <a:rPr lang="en-US" sz="2000" dirty="0" err="1"/>
              <a:t>classmethod</a:t>
            </a:r>
            <a:r>
              <a:rPr lang="en-US" sz="2000" dirty="0"/>
              <a:t> decorator and to define a static method we use @</a:t>
            </a:r>
            <a:r>
              <a:rPr lang="en-US" sz="2000" dirty="0" err="1"/>
              <a:t>staticmethod</a:t>
            </a:r>
            <a:r>
              <a:rPr lang="en-US" sz="2000" dirty="0"/>
              <a:t> decorator.</a:t>
            </a:r>
            <a:br>
              <a:rPr lang="en-US" sz="2000" dirty="0"/>
            </a:br>
            <a:r>
              <a:rPr lang="en-US" sz="2000" dirty="0"/>
              <a:t>Let us look at an example to understand the difference between both of them. </a:t>
            </a:r>
            <a:endParaRPr lang="en-US" sz="2000" dirty="0" smtClean="0"/>
          </a:p>
          <a:p>
            <a:pPr marL="0" indent="0" fontAlgn="base">
              <a:buNone/>
            </a:pPr>
            <a:r>
              <a:rPr lang="en-US" sz="2000" dirty="0" smtClean="0"/>
              <a:t>Let </a:t>
            </a:r>
            <a:r>
              <a:rPr lang="en-US" sz="2000" dirty="0"/>
              <a:t>us say we want to create a </a:t>
            </a:r>
            <a:r>
              <a:rPr lang="en-US" sz="2000" b="1" dirty="0"/>
              <a:t>class Person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 fontAlgn="base">
              <a:buNone/>
            </a:pPr>
            <a:r>
              <a:rPr lang="en-US" sz="2000" dirty="0" smtClean="0"/>
              <a:t>Now</a:t>
            </a:r>
            <a:r>
              <a:rPr lang="en-US" sz="2000" dirty="0"/>
              <a:t>, </a:t>
            </a:r>
            <a:r>
              <a:rPr lang="en-US" sz="2000" b="1" dirty="0"/>
              <a:t>python doesn’t support </a:t>
            </a:r>
            <a:r>
              <a:rPr lang="en-US" sz="2000" b="1" dirty="0" smtClean="0"/>
              <a:t>method(function) </a:t>
            </a:r>
            <a:r>
              <a:rPr lang="en-US" sz="2000" b="1" dirty="0"/>
              <a:t>overloading </a:t>
            </a:r>
            <a:r>
              <a:rPr lang="en-US" sz="2000" dirty="0"/>
              <a:t>like C++ or Java so we use class methods to create factory methods. </a:t>
            </a:r>
            <a:endParaRPr lang="en-US" sz="2000" dirty="0" smtClean="0"/>
          </a:p>
          <a:p>
            <a:pPr marL="0" indent="0" fontAlgn="base">
              <a:buNone/>
            </a:pPr>
            <a:r>
              <a:rPr lang="en-US" sz="2000" dirty="0" smtClean="0"/>
              <a:t>In </a:t>
            </a:r>
            <a:r>
              <a:rPr lang="en-US" sz="2000" dirty="0"/>
              <a:t>the below example we use a class method to create a person object from birth year.</a:t>
            </a:r>
          </a:p>
          <a:p>
            <a:pPr marL="0" indent="0" fontAlgn="base">
              <a:buNone/>
            </a:pPr>
            <a:r>
              <a:rPr lang="en-US" sz="2000" dirty="0"/>
              <a:t>As explained above we use static methods to create utility functions. </a:t>
            </a:r>
            <a:endParaRPr lang="en-US" sz="2000" dirty="0" smtClean="0"/>
          </a:p>
          <a:p>
            <a:pPr marL="0" indent="0" fontAlgn="base">
              <a:buNone/>
            </a:pPr>
            <a:r>
              <a:rPr lang="en-US" sz="2000" dirty="0" smtClean="0"/>
              <a:t>In </a:t>
            </a:r>
            <a:r>
              <a:rPr lang="en-US" sz="2000" dirty="0"/>
              <a:t>the below example we use a static method to check if a person is adult or not</a:t>
            </a:r>
            <a:r>
              <a:rPr lang="en-US" sz="2000" dirty="0" smtClean="0"/>
              <a:t>.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# Python program to demonstrate </a:t>
            </a:r>
            <a:r>
              <a:rPr lang="en-US" sz="2000" b="1" dirty="0" smtClean="0"/>
              <a:t>use </a:t>
            </a:r>
            <a:r>
              <a:rPr lang="en-US" sz="2000" b="1" dirty="0"/>
              <a:t>of class method and static method.</a:t>
            </a:r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datetime</a:t>
            </a:r>
            <a:r>
              <a:rPr lang="en-US" sz="2000" dirty="0"/>
              <a:t> import date</a:t>
            </a:r>
          </a:p>
          <a:p>
            <a:pPr marL="0" indent="0">
              <a:buNone/>
            </a:pPr>
            <a:r>
              <a:rPr lang="en-US" sz="2000" dirty="0"/>
              <a:t>   </a:t>
            </a:r>
          </a:p>
          <a:p>
            <a:pPr marL="0" indent="0">
              <a:buNone/>
            </a:pPr>
            <a:r>
              <a:rPr lang="en-US" sz="2000" dirty="0"/>
              <a:t>class Person:</a:t>
            </a:r>
          </a:p>
          <a:p>
            <a:pPr marL="0" indent="0">
              <a:buNone/>
            </a:pPr>
            <a:r>
              <a:rPr lang="en-US" sz="2000" dirty="0"/>
              <a:t>    </a:t>
            </a:r>
            <a:r>
              <a:rPr lang="en-US" sz="2000" dirty="0" err="1"/>
              <a:t>def</a:t>
            </a:r>
            <a:r>
              <a:rPr lang="en-US" sz="2000" dirty="0"/>
              <a:t> __</a:t>
            </a:r>
            <a:r>
              <a:rPr lang="en-US" sz="2000" dirty="0" err="1"/>
              <a:t>init</a:t>
            </a:r>
            <a:r>
              <a:rPr lang="en-US" sz="2000" dirty="0"/>
              <a:t>__(self, name, age):</a:t>
            </a:r>
          </a:p>
          <a:p>
            <a:pPr marL="0" indent="0">
              <a:buNone/>
            </a:pPr>
            <a:r>
              <a:rPr lang="en-US" sz="2000" dirty="0"/>
              <a:t>        self.name = name</a:t>
            </a:r>
          </a:p>
          <a:p>
            <a:pPr marL="0" indent="0">
              <a:buNone/>
            </a:pPr>
            <a:r>
              <a:rPr lang="en-US" sz="2000" dirty="0"/>
              <a:t>        </a:t>
            </a:r>
            <a:r>
              <a:rPr lang="en-US" sz="2000" dirty="0" err="1"/>
              <a:t>self.age</a:t>
            </a:r>
            <a:r>
              <a:rPr lang="en-US" sz="2000" dirty="0"/>
              <a:t> = 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7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144000" cy="6705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dirty="0"/>
              <a:t>Object</a:t>
            </a:r>
          </a:p>
          <a:p>
            <a:r>
              <a:rPr lang="en-US" sz="2200" dirty="0"/>
              <a:t>The object is an entity that has </a:t>
            </a:r>
            <a:r>
              <a:rPr lang="en-US" sz="2200" b="1" dirty="0"/>
              <a:t>state</a:t>
            </a:r>
            <a:r>
              <a:rPr lang="en-US" sz="2200" dirty="0"/>
              <a:t> and </a:t>
            </a:r>
            <a:r>
              <a:rPr lang="en-US" sz="2200" b="1" dirty="0"/>
              <a:t>behavior</a:t>
            </a:r>
            <a:r>
              <a:rPr lang="en-US" sz="2200" dirty="0"/>
              <a:t>. It may be any real-world object like the mouse, keyboard, chair, table, pen, etc.</a:t>
            </a:r>
          </a:p>
          <a:p>
            <a:r>
              <a:rPr lang="en-US" sz="2200" dirty="0"/>
              <a:t>Everything in Python is an object, and almost everything has attributes and methods. </a:t>
            </a:r>
            <a:endParaRPr lang="en-US" sz="2200" dirty="0" smtClean="0"/>
          </a:p>
          <a:p>
            <a:r>
              <a:rPr lang="en-US" sz="2200" dirty="0" smtClean="0"/>
              <a:t>All </a:t>
            </a:r>
            <a:r>
              <a:rPr lang="en-US" sz="2200" dirty="0"/>
              <a:t>functions have a built-in attribute __doc__, which returns the </a:t>
            </a:r>
            <a:r>
              <a:rPr lang="en-US" sz="2200" dirty="0" err="1"/>
              <a:t>docstring</a:t>
            </a:r>
            <a:r>
              <a:rPr lang="en-US" sz="2200" dirty="0"/>
              <a:t> defined in the function source code.</a:t>
            </a:r>
          </a:p>
          <a:p>
            <a:r>
              <a:rPr lang="en-US" sz="2200" dirty="0"/>
              <a:t>When we define a class, it needs </a:t>
            </a:r>
            <a:r>
              <a:rPr lang="en-US" sz="2200" b="1" dirty="0"/>
              <a:t>to create an object to allocate the memory</a:t>
            </a:r>
            <a:r>
              <a:rPr lang="en-US" sz="2200" dirty="0"/>
              <a:t>. </a:t>
            </a:r>
            <a:endParaRPr lang="en-US" sz="2200" dirty="0" smtClean="0"/>
          </a:p>
          <a:p>
            <a:r>
              <a:rPr lang="en-US" sz="2200" dirty="0" smtClean="0"/>
              <a:t>Consider </a:t>
            </a:r>
            <a:r>
              <a:rPr lang="en-US" sz="2200" dirty="0"/>
              <a:t>the following example</a:t>
            </a:r>
            <a:r>
              <a:rPr lang="en-US" sz="2200" dirty="0" smtClean="0"/>
              <a:t>.</a:t>
            </a:r>
          </a:p>
          <a:p>
            <a:pPr marL="0" lvl="0" indent="0">
              <a:buNone/>
            </a:pPr>
            <a:r>
              <a:rPr lang="en-US" sz="2400" b="1" dirty="0"/>
              <a:t>class</a:t>
            </a:r>
            <a:r>
              <a:rPr lang="en-US" sz="2400" dirty="0"/>
              <a:t> car:  </a:t>
            </a:r>
          </a:p>
          <a:p>
            <a:pPr marL="0" lvl="0" indent="0">
              <a:buNone/>
            </a:pPr>
            <a:r>
              <a:rPr lang="en-US" sz="2400" dirty="0"/>
              <a:t>    </a:t>
            </a:r>
            <a:r>
              <a:rPr lang="en-US" sz="2400" b="1" dirty="0" err="1"/>
              <a:t>def</a:t>
            </a:r>
            <a:r>
              <a:rPr lang="en-US" sz="2400" dirty="0"/>
              <a:t> __</a:t>
            </a:r>
            <a:r>
              <a:rPr lang="en-US" sz="2400" dirty="0" err="1"/>
              <a:t>init</a:t>
            </a:r>
            <a:r>
              <a:rPr lang="en-US" sz="2400" dirty="0"/>
              <a:t>__(self</a:t>
            </a:r>
            <a:r>
              <a:rPr lang="en-US" sz="2400" dirty="0" smtClean="0"/>
              <a:t>, </a:t>
            </a:r>
            <a:r>
              <a:rPr lang="en-US" sz="2400" dirty="0" err="1" smtClean="0"/>
              <a:t>modelname</a:t>
            </a:r>
            <a:r>
              <a:rPr lang="en-US" sz="2400" dirty="0"/>
              <a:t>, year):  </a:t>
            </a:r>
            <a:r>
              <a:rPr lang="en-US" sz="2400" dirty="0" smtClean="0"/>
              <a:t>   #_</a:t>
            </a:r>
            <a:r>
              <a:rPr lang="en-US" sz="2400" dirty="0" err="1" smtClean="0"/>
              <a:t>init</a:t>
            </a:r>
            <a:r>
              <a:rPr lang="en-US" sz="2400" dirty="0" smtClean="0"/>
              <a:t>_() method</a:t>
            </a:r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        </a:t>
            </a:r>
            <a:r>
              <a:rPr lang="en-US" sz="2400" dirty="0" err="1"/>
              <a:t>self.modelname</a:t>
            </a:r>
            <a:r>
              <a:rPr lang="en-US" sz="2400" dirty="0"/>
              <a:t> = </a:t>
            </a:r>
            <a:r>
              <a:rPr lang="en-US" sz="2400" dirty="0" err="1"/>
              <a:t>modelname</a:t>
            </a:r>
            <a:r>
              <a:rPr lang="en-US" sz="2400" dirty="0"/>
              <a:t>  </a:t>
            </a:r>
            <a:r>
              <a:rPr lang="en-US" sz="2400" dirty="0" smtClean="0"/>
              <a:t>	   #self is ref variable </a:t>
            </a:r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        </a:t>
            </a:r>
            <a:r>
              <a:rPr lang="en-US" sz="2400" dirty="0" err="1"/>
              <a:t>self.year</a:t>
            </a:r>
            <a:r>
              <a:rPr lang="en-US" sz="2400" dirty="0"/>
              <a:t> = year  </a:t>
            </a:r>
          </a:p>
          <a:p>
            <a:pPr marL="0" lvl="0" indent="0">
              <a:buNone/>
            </a:pPr>
            <a:r>
              <a:rPr lang="en-US" sz="2400" dirty="0"/>
              <a:t>    </a:t>
            </a:r>
            <a:r>
              <a:rPr lang="en-US" sz="2400" b="1" dirty="0" err="1"/>
              <a:t>def</a:t>
            </a:r>
            <a:r>
              <a:rPr lang="en-US" sz="2400" dirty="0"/>
              <a:t> display(self):  </a:t>
            </a:r>
            <a:r>
              <a:rPr lang="en-US" sz="2400" dirty="0" smtClean="0"/>
              <a:t>			#display() method</a:t>
            </a:r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        </a:t>
            </a:r>
            <a:r>
              <a:rPr lang="en-US" sz="2400" b="1" dirty="0"/>
              <a:t>print</a:t>
            </a:r>
            <a:r>
              <a:rPr lang="en-US" sz="2400" dirty="0"/>
              <a:t>(</a:t>
            </a:r>
            <a:r>
              <a:rPr lang="en-US" sz="2400" dirty="0" err="1"/>
              <a:t>self.modelname,self.year</a:t>
            </a:r>
            <a:r>
              <a:rPr lang="en-US" sz="2400" dirty="0"/>
              <a:t>)  </a:t>
            </a:r>
          </a:p>
          <a:p>
            <a:pPr marL="0" lvl="0" indent="0">
              <a:buNone/>
            </a:pPr>
            <a:r>
              <a:rPr lang="en-US" sz="2400" dirty="0"/>
              <a:t> </a:t>
            </a:r>
            <a:r>
              <a:rPr lang="en-US" sz="2400" dirty="0" smtClean="0"/>
              <a:t>#create c1 object</a:t>
            </a:r>
            <a:r>
              <a:rPr lang="en-US" sz="2400" dirty="0"/>
              <a:t> </a:t>
            </a:r>
          </a:p>
          <a:p>
            <a:pPr marL="0" lvl="0" indent="0">
              <a:buNone/>
            </a:pPr>
            <a:r>
              <a:rPr lang="en-US" sz="2400" dirty="0"/>
              <a:t>c1 = car("Toyota", 2016)  </a:t>
            </a:r>
          </a:p>
          <a:p>
            <a:pPr marL="0" lvl="0" indent="0">
              <a:buNone/>
            </a:pPr>
            <a:r>
              <a:rPr lang="en-US" sz="2400" dirty="0"/>
              <a:t>c1.display()  </a:t>
            </a:r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marL="0" indent="0" fontAlgn="base">
              <a:buNone/>
            </a:pPr>
            <a:r>
              <a:rPr lang="en-US" sz="2400" b="1" dirty="0"/>
              <a:t>Output</a:t>
            </a:r>
          </a:p>
          <a:p>
            <a:pPr marL="0" indent="0">
              <a:buNone/>
            </a:pPr>
            <a:r>
              <a:rPr lang="en-US" sz="2400" dirty="0"/>
              <a:t>Toyota 2016</a:t>
            </a:r>
          </a:p>
          <a:p>
            <a:pPr marL="0" lvl="0" indent="0">
              <a:buNone/>
            </a:pPr>
            <a:endParaRPr lang="en-US" sz="2400" dirty="0"/>
          </a:p>
          <a:p>
            <a:endParaRPr lang="en-US" sz="2200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175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000" b="1" dirty="0" smtClean="0"/>
              <a:t>    # </a:t>
            </a:r>
            <a:r>
              <a:rPr lang="en-US" sz="4000" b="1" dirty="0"/>
              <a:t>a class method to create a Person object by birth year.</a:t>
            </a:r>
          </a:p>
          <a:p>
            <a:pPr marL="0" indent="0">
              <a:buNone/>
            </a:pPr>
            <a:r>
              <a:rPr lang="en-US" sz="4000" dirty="0"/>
              <a:t>    @</a:t>
            </a:r>
            <a:r>
              <a:rPr lang="en-US" sz="4000" dirty="0" err="1"/>
              <a:t>classmethod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    </a:t>
            </a:r>
            <a:r>
              <a:rPr lang="en-US" sz="4000" dirty="0" err="1"/>
              <a:t>def</a:t>
            </a:r>
            <a:r>
              <a:rPr lang="en-US" sz="4000" dirty="0"/>
              <a:t> </a:t>
            </a:r>
            <a:r>
              <a:rPr lang="en-US" sz="4000" dirty="0" err="1"/>
              <a:t>fromBirthYear</a:t>
            </a:r>
            <a:r>
              <a:rPr lang="en-US" sz="4000" dirty="0"/>
              <a:t>(</a:t>
            </a:r>
            <a:r>
              <a:rPr lang="en-US" sz="4000" dirty="0" err="1"/>
              <a:t>cls</a:t>
            </a:r>
            <a:r>
              <a:rPr lang="en-US" sz="4000" dirty="0"/>
              <a:t>, name, year):</a:t>
            </a:r>
          </a:p>
          <a:p>
            <a:pPr marL="0" indent="0">
              <a:buNone/>
            </a:pPr>
            <a:r>
              <a:rPr lang="en-US" sz="4000" dirty="0"/>
              <a:t>        return </a:t>
            </a:r>
            <a:r>
              <a:rPr lang="en-US" sz="4000" dirty="0" err="1"/>
              <a:t>cls</a:t>
            </a:r>
            <a:r>
              <a:rPr lang="en-US" sz="4000" dirty="0"/>
              <a:t>(name, </a:t>
            </a:r>
            <a:r>
              <a:rPr lang="en-US" sz="4000" dirty="0" err="1"/>
              <a:t>date.today</a:t>
            </a:r>
            <a:r>
              <a:rPr lang="en-US" sz="4000" dirty="0"/>
              <a:t>().year - year)</a:t>
            </a:r>
          </a:p>
          <a:p>
            <a:pPr marL="0" indent="0">
              <a:buNone/>
            </a:pPr>
            <a:r>
              <a:rPr lang="en-US" sz="4000" dirty="0"/>
              <a:t>       </a:t>
            </a:r>
          </a:p>
          <a:p>
            <a:pPr marL="0" indent="0">
              <a:buNone/>
            </a:pPr>
            <a:r>
              <a:rPr lang="en-US" sz="4000" dirty="0"/>
              <a:t>    </a:t>
            </a:r>
            <a:r>
              <a:rPr lang="en-US" sz="4000" b="1" dirty="0"/>
              <a:t># a static method to check if a Person is adult or not.</a:t>
            </a:r>
          </a:p>
          <a:p>
            <a:pPr marL="0" indent="0">
              <a:buNone/>
            </a:pPr>
            <a:r>
              <a:rPr lang="en-US" sz="4000" dirty="0"/>
              <a:t>    @</a:t>
            </a:r>
            <a:r>
              <a:rPr lang="en-US" sz="4000" dirty="0" err="1"/>
              <a:t>staticmethod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    </a:t>
            </a:r>
            <a:r>
              <a:rPr lang="en-US" sz="4000" dirty="0" err="1"/>
              <a:t>def</a:t>
            </a:r>
            <a:r>
              <a:rPr lang="en-US" sz="4000" dirty="0"/>
              <a:t> </a:t>
            </a:r>
            <a:r>
              <a:rPr lang="en-US" sz="4000" dirty="0" err="1"/>
              <a:t>isAdult</a:t>
            </a:r>
            <a:r>
              <a:rPr lang="en-US" sz="4000" dirty="0"/>
              <a:t>(age):</a:t>
            </a:r>
          </a:p>
          <a:p>
            <a:pPr marL="0" indent="0">
              <a:buNone/>
            </a:pPr>
            <a:r>
              <a:rPr lang="en-US" sz="4000" dirty="0"/>
              <a:t>        return age &gt; 18</a:t>
            </a:r>
          </a:p>
          <a:p>
            <a:pPr marL="0" indent="0">
              <a:buNone/>
            </a:pPr>
            <a:r>
              <a:rPr lang="en-US" sz="4000" dirty="0"/>
              <a:t>   </a:t>
            </a:r>
          </a:p>
          <a:p>
            <a:pPr marL="0" indent="0">
              <a:buNone/>
            </a:pPr>
            <a:r>
              <a:rPr lang="en-US" sz="4000" dirty="0"/>
              <a:t>person1 = Person('</a:t>
            </a:r>
            <a:r>
              <a:rPr lang="en-US" sz="4000" dirty="0" err="1"/>
              <a:t>mayank</a:t>
            </a:r>
            <a:r>
              <a:rPr lang="en-US" sz="4000" dirty="0"/>
              <a:t>', 21)</a:t>
            </a:r>
          </a:p>
          <a:p>
            <a:pPr marL="0" indent="0">
              <a:buNone/>
            </a:pPr>
            <a:r>
              <a:rPr lang="en-US" sz="4000" dirty="0"/>
              <a:t>person2 = </a:t>
            </a:r>
            <a:r>
              <a:rPr lang="en-US" sz="4000" dirty="0" err="1"/>
              <a:t>Person.fromBirthYear</a:t>
            </a:r>
            <a:r>
              <a:rPr lang="en-US" sz="4000" dirty="0"/>
              <a:t>('</a:t>
            </a:r>
            <a:r>
              <a:rPr lang="en-US" sz="4000" dirty="0" err="1"/>
              <a:t>mayank</a:t>
            </a:r>
            <a:r>
              <a:rPr lang="en-US" sz="4000" dirty="0"/>
              <a:t>', 1996)</a:t>
            </a:r>
          </a:p>
          <a:p>
            <a:pPr marL="0" indent="0">
              <a:buNone/>
            </a:pPr>
            <a:r>
              <a:rPr lang="en-US" sz="4000" dirty="0"/>
              <a:t>   </a:t>
            </a:r>
          </a:p>
          <a:p>
            <a:pPr marL="0" indent="0">
              <a:buNone/>
            </a:pPr>
            <a:r>
              <a:rPr lang="en-US" sz="4000" dirty="0"/>
              <a:t>print (person1.age)</a:t>
            </a:r>
          </a:p>
          <a:p>
            <a:pPr marL="0" indent="0">
              <a:buNone/>
            </a:pPr>
            <a:r>
              <a:rPr lang="en-US" sz="4000" dirty="0"/>
              <a:t>print (person2.age)</a:t>
            </a:r>
          </a:p>
          <a:p>
            <a:pPr marL="0" indent="0">
              <a:buNone/>
            </a:pPr>
            <a:r>
              <a:rPr lang="en-US" sz="4000" dirty="0"/>
              <a:t>   </a:t>
            </a:r>
          </a:p>
          <a:p>
            <a:pPr marL="0" indent="0">
              <a:buNone/>
            </a:pPr>
            <a:r>
              <a:rPr lang="en-US" sz="4000" b="1" dirty="0"/>
              <a:t># print the result</a:t>
            </a:r>
          </a:p>
          <a:p>
            <a:pPr marL="0" indent="0">
              <a:buNone/>
            </a:pPr>
            <a:r>
              <a:rPr lang="en-US" sz="4000" dirty="0"/>
              <a:t>print (</a:t>
            </a:r>
            <a:r>
              <a:rPr lang="en-US" sz="4000" dirty="0" err="1"/>
              <a:t>Person.isAdult</a:t>
            </a:r>
            <a:r>
              <a:rPr lang="en-US" sz="4000" dirty="0"/>
              <a:t>(22))</a:t>
            </a:r>
          </a:p>
          <a:p>
            <a:pPr marL="0" indent="0" fontAlgn="base">
              <a:buNone/>
            </a:pPr>
            <a:r>
              <a:rPr lang="en-US" sz="4000" dirty="0"/>
              <a:t> </a:t>
            </a:r>
          </a:p>
          <a:p>
            <a:pPr marL="0" indent="0" fontAlgn="base">
              <a:buNone/>
            </a:pPr>
            <a:r>
              <a:rPr lang="en-US" sz="4000" b="1" dirty="0"/>
              <a:t>Output</a:t>
            </a:r>
          </a:p>
          <a:p>
            <a:pPr marL="0" indent="0" fontAlgn="base">
              <a:buNone/>
            </a:pPr>
            <a:r>
              <a:rPr lang="en-US" sz="4000" dirty="0"/>
              <a:t>21</a:t>
            </a:r>
          </a:p>
          <a:p>
            <a:pPr marL="0" indent="0" fontAlgn="base">
              <a:buNone/>
            </a:pPr>
            <a:r>
              <a:rPr lang="en-US" sz="4000" dirty="0"/>
              <a:t>21</a:t>
            </a:r>
          </a:p>
          <a:p>
            <a:pPr marL="0" indent="0" fontAlgn="base">
              <a:buNone/>
            </a:pPr>
            <a:r>
              <a:rPr lang="en-US" sz="4000" dirty="0"/>
              <a:t>True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380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9067800" cy="6705600"/>
          </a:xfrm>
        </p:spPr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US" b="1" dirty="0"/>
              <a:t>Dynamic Attributes in Python</a:t>
            </a:r>
          </a:p>
          <a:p>
            <a:pPr fontAlgn="base"/>
            <a:r>
              <a:rPr lang="en-US" dirty="0"/>
              <a:t>Dynamic attributes in Python are terminologies for attributes that are defined at runtime, after creating the objects or instances. 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In </a:t>
            </a:r>
            <a:r>
              <a:rPr lang="en-US" dirty="0"/>
              <a:t>Python we call all functions, methods also as an object. 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So </a:t>
            </a:r>
            <a:r>
              <a:rPr lang="en-US" dirty="0"/>
              <a:t>you can define a dynamic instance attribute for nearly anything in Python. </a:t>
            </a:r>
            <a:endParaRPr lang="en-US" dirty="0" smtClean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b="1" dirty="0" smtClean="0"/>
              <a:t>Consider </a:t>
            </a:r>
            <a:r>
              <a:rPr lang="en-US" b="1" dirty="0"/>
              <a:t>the below example for better understanding about the topic. </a:t>
            </a:r>
          </a:p>
          <a:p>
            <a:pPr marL="0" indent="0" fontAlgn="base">
              <a:buNone/>
            </a:pPr>
            <a:r>
              <a:rPr lang="en-US" dirty="0"/>
              <a:t>class GFG:</a:t>
            </a:r>
          </a:p>
          <a:p>
            <a:pPr marL="0" indent="0" fontAlgn="base">
              <a:buNone/>
            </a:pPr>
            <a:r>
              <a:rPr lang="en-US" dirty="0"/>
              <a:t>    None</a:t>
            </a:r>
          </a:p>
          <a:p>
            <a:pPr marL="0" indent="0" fontAlgn="base">
              <a:buNone/>
            </a:pPr>
            <a:r>
              <a:rPr lang="en-US" dirty="0"/>
              <a:t>      </a:t>
            </a:r>
          </a:p>
          <a:p>
            <a:pPr marL="0" indent="0" fontAlgn="base">
              <a:buNone/>
            </a:pPr>
            <a:r>
              <a:rPr lang="en-US" dirty="0" err="1"/>
              <a:t>def</a:t>
            </a:r>
            <a:r>
              <a:rPr lang="en-US" dirty="0"/>
              <a:t> value</a:t>
            </a:r>
            <a:r>
              <a:rPr lang="en-US" dirty="0" smtClean="0"/>
              <a:t>():   #function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   return 10</a:t>
            </a:r>
          </a:p>
          <a:p>
            <a:pPr marL="0" indent="0" fontAlgn="base">
              <a:buNone/>
            </a:pPr>
            <a:r>
              <a:rPr lang="en-US" dirty="0"/>
              <a:t>  </a:t>
            </a:r>
          </a:p>
          <a:p>
            <a:pPr marL="0" indent="0" fontAlgn="base">
              <a:buNone/>
            </a:pPr>
            <a:r>
              <a:rPr lang="en-US" dirty="0"/>
              <a:t># Driver Code</a:t>
            </a:r>
          </a:p>
          <a:p>
            <a:pPr marL="0" indent="0" fontAlgn="base">
              <a:buNone/>
            </a:pPr>
            <a:r>
              <a:rPr lang="en-US" dirty="0"/>
              <a:t>g = GFG()</a:t>
            </a:r>
          </a:p>
          <a:p>
            <a:pPr marL="0" indent="0" fontAlgn="base">
              <a:buNone/>
            </a:pPr>
            <a:r>
              <a:rPr lang="en-US" dirty="0"/>
              <a:t>  </a:t>
            </a:r>
          </a:p>
          <a:p>
            <a:pPr marL="0" indent="0" fontAlgn="base">
              <a:buNone/>
            </a:pPr>
            <a:r>
              <a:rPr lang="en-US" b="1" dirty="0"/>
              <a:t># Dynamic attribute of </a:t>
            </a:r>
            <a:r>
              <a:rPr lang="en-US" b="1" dirty="0" smtClean="0"/>
              <a:t>a class </a:t>
            </a:r>
            <a:r>
              <a:rPr lang="en-US" b="1" dirty="0"/>
              <a:t>object</a:t>
            </a:r>
          </a:p>
          <a:p>
            <a:pPr marL="0" indent="0" fontAlgn="base">
              <a:buNone/>
            </a:pPr>
            <a:r>
              <a:rPr lang="en-US" dirty="0"/>
              <a:t>g.d1 = value</a:t>
            </a:r>
          </a:p>
          <a:p>
            <a:pPr marL="0" indent="0" fontAlgn="base">
              <a:buNone/>
            </a:pPr>
            <a:r>
              <a:rPr lang="en-US" dirty="0"/>
              <a:t>  </a:t>
            </a:r>
          </a:p>
          <a:p>
            <a:pPr marL="0" indent="0" fontAlgn="base">
              <a:buNone/>
            </a:pPr>
            <a:r>
              <a:rPr lang="en-US" b="1" dirty="0"/>
              <a:t># Dynamic attribute of a </a:t>
            </a:r>
            <a:r>
              <a:rPr lang="en-US" b="1" dirty="0" smtClean="0"/>
              <a:t>function</a:t>
            </a:r>
            <a:endParaRPr lang="en-US" b="1" dirty="0"/>
          </a:p>
          <a:p>
            <a:pPr marL="0" indent="0" fontAlgn="base">
              <a:buNone/>
            </a:pPr>
            <a:r>
              <a:rPr lang="en-US" dirty="0"/>
              <a:t>value.d1 = "Geeks"</a:t>
            </a:r>
          </a:p>
          <a:p>
            <a:pPr marL="0" indent="0" fontAlgn="base">
              <a:buNone/>
            </a:pPr>
            <a:r>
              <a:rPr lang="en-US" dirty="0"/>
              <a:t>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96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200" dirty="0"/>
              <a:t>print(value.d1)</a:t>
            </a:r>
          </a:p>
          <a:p>
            <a:pPr marL="0" indent="0" fontAlgn="base">
              <a:buNone/>
            </a:pPr>
            <a:r>
              <a:rPr lang="en-US" sz="2200" dirty="0"/>
              <a:t>print(g.d1() == value())</a:t>
            </a:r>
          </a:p>
          <a:p>
            <a:pPr marL="0" indent="0">
              <a:buNone/>
            </a:pPr>
            <a:r>
              <a:rPr lang="en-US" sz="2200" b="1" dirty="0"/>
              <a:t>Output</a:t>
            </a:r>
          </a:p>
          <a:p>
            <a:pPr marL="0" indent="0" fontAlgn="base">
              <a:buNone/>
            </a:pPr>
            <a:r>
              <a:rPr lang="en-US" sz="2200" dirty="0"/>
              <a:t>Geeks</a:t>
            </a:r>
          </a:p>
          <a:p>
            <a:pPr marL="0" indent="0" fontAlgn="base">
              <a:buNone/>
            </a:pPr>
            <a:r>
              <a:rPr lang="en-US" sz="2200" dirty="0" smtClean="0"/>
              <a:t>True</a:t>
            </a:r>
          </a:p>
          <a:p>
            <a:pPr marL="0" indent="0" fontAlgn="base">
              <a:buNone/>
            </a:pPr>
            <a:endParaRPr lang="en-US" sz="2200" dirty="0"/>
          </a:p>
          <a:p>
            <a:pPr marL="0" indent="0" fontAlgn="base">
              <a:buNone/>
            </a:pPr>
            <a:r>
              <a:rPr lang="en-US" sz="2200" b="1" dirty="0"/>
              <a:t>Now, the above program seems to be confusing, but let’s try to understand it. </a:t>
            </a:r>
            <a:endParaRPr lang="en-US" sz="2200" b="1" dirty="0" smtClean="0"/>
          </a:p>
          <a:p>
            <a:pPr marL="0" indent="0" fontAlgn="base">
              <a:buNone/>
            </a:pPr>
            <a:r>
              <a:rPr lang="en-US" sz="2200" dirty="0" smtClean="0"/>
              <a:t>Firstly </a:t>
            </a:r>
            <a:r>
              <a:rPr lang="en-US" sz="2200" dirty="0"/>
              <a:t>let’s see the objects, </a:t>
            </a:r>
            <a:r>
              <a:rPr lang="en-US" sz="2200" b="1" dirty="0"/>
              <a:t>g</a:t>
            </a:r>
            <a:r>
              <a:rPr lang="en-US" sz="2200" dirty="0"/>
              <a:t> and </a:t>
            </a:r>
            <a:r>
              <a:rPr lang="en-US" sz="2200" b="1" dirty="0"/>
              <a:t>value</a:t>
            </a:r>
            <a:r>
              <a:rPr lang="en-US" sz="2200" dirty="0"/>
              <a:t>(functions are also considered as objects in Python) are the two objects. </a:t>
            </a:r>
            <a:endParaRPr lang="en-US" sz="2200" dirty="0" smtClean="0"/>
          </a:p>
          <a:p>
            <a:pPr marL="0" indent="0" fontAlgn="base">
              <a:buNone/>
            </a:pPr>
            <a:r>
              <a:rPr lang="en-US" sz="2200" dirty="0" smtClean="0"/>
              <a:t>Here </a:t>
            </a:r>
            <a:r>
              <a:rPr lang="en-US" sz="2200" dirty="0"/>
              <a:t>the dynamic attribute for both the objects is “</a:t>
            </a:r>
            <a:r>
              <a:rPr lang="en-US" sz="2200" b="1" dirty="0"/>
              <a:t>d1</a:t>
            </a:r>
            <a:r>
              <a:rPr lang="en-US" sz="2200" dirty="0"/>
              <a:t>”. This is defined at runtime and not at compile time like static attributes.</a:t>
            </a:r>
          </a:p>
          <a:p>
            <a:pPr marL="0" indent="0" fontAlgn="base">
              <a:buNone/>
            </a:pPr>
            <a:r>
              <a:rPr lang="en-US" sz="2200" b="1" dirty="0"/>
              <a:t>Note:</a:t>
            </a:r>
            <a:r>
              <a:rPr lang="en-US" sz="2200" dirty="0"/>
              <a:t> The class “GFG” and all other objects or instances of this class do not know the attribute “d1”. It is only defined for the instance “g”.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913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900" b="1" dirty="0"/>
              <a:t>Example 2</a:t>
            </a:r>
          </a:p>
          <a:p>
            <a:pPr marL="0" indent="0">
              <a:buNone/>
            </a:pPr>
            <a:r>
              <a:rPr lang="en-US" sz="4900" dirty="0"/>
              <a:t>class GFG:</a:t>
            </a:r>
          </a:p>
          <a:p>
            <a:pPr marL="0" indent="0">
              <a:buNone/>
            </a:pPr>
            <a:r>
              <a:rPr lang="en-US" sz="4900" dirty="0"/>
              <a:t>      </a:t>
            </a:r>
          </a:p>
          <a:p>
            <a:pPr marL="0" indent="0">
              <a:buNone/>
            </a:pPr>
            <a:r>
              <a:rPr lang="en-US" sz="4900" dirty="0"/>
              <a:t>    employee = True</a:t>
            </a:r>
          </a:p>
          <a:p>
            <a:pPr marL="0" indent="0">
              <a:buNone/>
            </a:pPr>
            <a:r>
              <a:rPr lang="en-US" sz="4900" dirty="0"/>
              <a:t>  </a:t>
            </a:r>
          </a:p>
          <a:p>
            <a:pPr marL="0" indent="0">
              <a:buNone/>
            </a:pPr>
            <a:r>
              <a:rPr lang="en-US" sz="4900" dirty="0"/>
              <a:t># Driver Code</a:t>
            </a:r>
          </a:p>
          <a:p>
            <a:pPr marL="0" indent="0">
              <a:buNone/>
            </a:pPr>
            <a:r>
              <a:rPr lang="en-US" sz="4900" dirty="0"/>
              <a:t>e1 = GFG()</a:t>
            </a:r>
          </a:p>
          <a:p>
            <a:pPr marL="0" indent="0">
              <a:buNone/>
            </a:pPr>
            <a:r>
              <a:rPr lang="en-US" sz="4900" dirty="0"/>
              <a:t>e2 = GFG()</a:t>
            </a:r>
          </a:p>
          <a:p>
            <a:pPr marL="0" indent="0">
              <a:buNone/>
            </a:pPr>
            <a:r>
              <a:rPr lang="en-US" sz="4900" dirty="0"/>
              <a:t>  </a:t>
            </a:r>
          </a:p>
          <a:p>
            <a:pPr marL="0" indent="0">
              <a:buNone/>
            </a:pPr>
            <a:r>
              <a:rPr lang="en-US" sz="4900" dirty="0"/>
              <a:t>e1.employee = False</a:t>
            </a:r>
          </a:p>
          <a:p>
            <a:pPr marL="0" indent="0">
              <a:buNone/>
            </a:pPr>
            <a:r>
              <a:rPr lang="en-US" sz="4900" dirty="0"/>
              <a:t>e2.name = "Nikhil"</a:t>
            </a:r>
          </a:p>
          <a:p>
            <a:pPr marL="0" indent="0">
              <a:buNone/>
            </a:pPr>
            <a:r>
              <a:rPr lang="en-US" sz="4900" dirty="0"/>
              <a:t>  </a:t>
            </a:r>
          </a:p>
          <a:p>
            <a:pPr marL="0" indent="0">
              <a:buNone/>
            </a:pPr>
            <a:r>
              <a:rPr lang="en-US" sz="4900" dirty="0"/>
              <a:t>print(e1.employee)</a:t>
            </a:r>
          </a:p>
          <a:p>
            <a:pPr marL="0" indent="0">
              <a:buNone/>
            </a:pPr>
            <a:r>
              <a:rPr lang="en-US" sz="4900" dirty="0"/>
              <a:t>print(e2.employee)</a:t>
            </a:r>
          </a:p>
          <a:p>
            <a:pPr marL="0" indent="0">
              <a:buNone/>
            </a:pPr>
            <a:r>
              <a:rPr lang="en-US" sz="4900" dirty="0"/>
              <a:t>print(e2.name)</a:t>
            </a:r>
          </a:p>
          <a:p>
            <a:pPr marL="0" indent="0">
              <a:buNone/>
            </a:pPr>
            <a:r>
              <a:rPr lang="en-US" sz="4900" dirty="0"/>
              <a:t>  </a:t>
            </a:r>
          </a:p>
          <a:p>
            <a:pPr marL="0" indent="0">
              <a:buNone/>
            </a:pPr>
            <a:r>
              <a:rPr lang="en-US" sz="4900" dirty="0"/>
              <a:t># this will raise an error </a:t>
            </a:r>
            <a:r>
              <a:rPr lang="en-US" sz="4900" dirty="0" smtClean="0"/>
              <a:t>as </a:t>
            </a:r>
            <a:r>
              <a:rPr lang="en-US" sz="4900" dirty="0"/>
              <a:t>name is a dynamic </a:t>
            </a:r>
            <a:r>
              <a:rPr lang="en-US" sz="4900" dirty="0" smtClean="0"/>
              <a:t>attribute created </a:t>
            </a:r>
            <a:r>
              <a:rPr lang="en-US" sz="4900" dirty="0"/>
              <a:t>only for the e2 object</a:t>
            </a:r>
          </a:p>
          <a:p>
            <a:pPr marL="0" indent="0">
              <a:buNone/>
            </a:pPr>
            <a:r>
              <a:rPr lang="en-US" sz="4900" dirty="0"/>
              <a:t>print(e1.name)</a:t>
            </a:r>
          </a:p>
          <a:p>
            <a:pPr marL="0" indent="0">
              <a:buNone/>
            </a:pPr>
            <a:r>
              <a:rPr lang="en-US" sz="4900" dirty="0"/>
              <a:t> </a:t>
            </a:r>
          </a:p>
          <a:p>
            <a:pPr marL="0" indent="0">
              <a:buNone/>
            </a:pPr>
            <a:r>
              <a:rPr lang="en-US" sz="4900" b="1" dirty="0"/>
              <a:t>Output</a:t>
            </a:r>
          </a:p>
          <a:p>
            <a:pPr marL="0" indent="0" fontAlgn="base">
              <a:buNone/>
            </a:pPr>
            <a:r>
              <a:rPr lang="en-US" sz="4900" dirty="0"/>
              <a:t>False</a:t>
            </a:r>
          </a:p>
          <a:p>
            <a:pPr marL="0" indent="0" fontAlgn="base">
              <a:buNone/>
            </a:pPr>
            <a:r>
              <a:rPr lang="en-US" sz="4900" dirty="0"/>
              <a:t>True</a:t>
            </a:r>
          </a:p>
          <a:p>
            <a:pPr marL="0" indent="0" fontAlgn="base">
              <a:buNone/>
            </a:pPr>
            <a:r>
              <a:rPr lang="en-US" sz="4900" dirty="0"/>
              <a:t>Nikhil</a:t>
            </a:r>
          </a:p>
          <a:p>
            <a:pPr marL="0" indent="0" fontAlgn="base">
              <a:buNone/>
            </a:pPr>
            <a:r>
              <a:rPr lang="en-US" sz="4900" dirty="0" err="1"/>
              <a:t>Traceback</a:t>
            </a:r>
            <a:r>
              <a:rPr lang="en-US" sz="4900" dirty="0"/>
              <a:t> (most recent call last):</a:t>
            </a:r>
          </a:p>
          <a:p>
            <a:pPr marL="0" indent="0" fontAlgn="base">
              <a:buNone/>
            </a:pPr>
            <a:r>
              <a:rPr lang="en-US" sz="4900" dirty="0"/>
              <a:t>  File "/home/fbcfcf668619b24bb8ace68e3c400bc6.py", line 19, in </a:t>
            </a:r>
          </a:p>
          <a:p>
            <a:pPr marL="0" indent="0" fontAlgn="base">
              <a:buNone/>
            </a:pPr>
            <a:r>
              <a:rPr lang="en-US" sz="4900" dirty="0"/>
              <a:t>    print(e1.name)</a:t>
            </a:r>
          </a:p>
          <a:p>
            <a:pPr marL="0" indent="0" fontAlgn="base">
              <a:buNone/>
            </a:pPr>
            <a:r>
              <a:rPr lang="en-US" sz="4900" dirty="0" err="1"/>
              <a:t>AttributeError</a:t>
            </a:r>
            <a:r>
              <a:rPr lang="en-US" sz="4900" dirty="0"/>
              <a:t>: 'GFG' object has no attribute 'name'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8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the above example, we have created the </a:t>
            </a:r>
            <a:r>
              <a:rPr lang="en-US" b="1" dirty="0"/>
              <a:t>class</a:t>
            </a:r>
            <a:r>
              <a:rPr lang="en-US" dirty="0"/>
              <a:t> named </a:t>
            </a:r>
            <a:r>
              <a:rPr lang="en-US" b="1" dirty="0"/>
              <a:t>car</a:t>
            </a:r>
            <a:r>
              <a:rPr lang="en-US" dirty="0"/>
              <a:t>, and it has two </a:t>
            </a:r>
            <a:r>
              <a:rPr lang="en-US" b="1" dirty="0"/>
              <a:t>attributes</a:t>
            </a:r>
            <a:r>
              <a:rPr lang="en-US" dirty="0"/>
              <a:t> </a:t>
            </a:r>
            <a:r>
              <a:rPr lang="en-US" b="1" dirty="0" err="1"/>
              <a:t>modelname</a:t>
            </a:r>
            <a:r>
              <a:rPr lang="en-US" dirty="0"/>
              <a:t> and </a:t>
            </a:r>
            <a:r>
              <a:rPr lang="en-US" b="1" dirty="0"/>
              <a:t>year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have created a </a:t>
            </a:r>
            <a:r>
              <a:rPr lang="en-US" b="1" dirty="0"/>
              <a:t>c1 object </a:t>
            </a:r>
            <a:r>
              <a:rPr lang="en-US" dirty="0"/>
              <a:t>to access the class attribute. The </a:t>
            </a:r>
            <a:r>
              <a:rPr lang="en-US" b="1" dirty="0"/>
              <a:t>c1 object </a:t>
            </a:r>
            <a:r>
              <a:rPr lang="en-US" dirty="0"/>
              <a:t>will allocate memory for these values.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Method</a:t>
            </a:r>
            <a:endParaRPr lang="en-US" b="1" dirty="0"/>
          </a:p>
          <a:p>
            <a:r>
              <a:rPr lang="en-US" dirty="0"/>
              <a:t>The method is a function that is associated with an object.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Python, a method is not unique to class instances. </a:t>
            </a:r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/>
              <a:t>object type can have methods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Inheritance</a:t>
            </a:r>
            <a:endParaRPr lang="en-US" b="1" dirty="0"/>
          </a:p>
          <a:p>
            <a:r>
              <a:rPr lang="en-US" dirty="0"/>
              <a:t>Inheritance is the most important aspect of </a:t>
            </a:r>
            <a:r>
              <a:rPr lang="en-US" dirty="0" smtClean="0"/>
              <a:t>OOP, </a:t>
            </a:r>
            <a:r>
              <a:rPr lang="en-US" dirty="0"/>
              <a:t>which simulates the real-world concept of inheritance.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specifies that the </a:t>
            </a:r>
            <a:r>
              <a:rPr lang="en-US" b="1" dirty="0"/>
              <a:t>child object </a:t>
            </a:r>
            <a:r>
              <a:rPr lang="en-US" dirty="0"/>
              <a:t>acquires all the properties and behaviors of the </a:t>
            </a:r>
            <a:r>
              <a:rPr lang="en-US" b="1" dirty="0"/>
              <a:t>parent object.</a:t>
            </a:r>
          </a:p>
          <a:p>
            <a:r>
              <a:rPr lang="en-US" dirty="0"/>
              <a:t>By using inheritance, we can create a class which uses all the properties and behavior of another class.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new class is known as a </a:t>
            </a:r>
            <a:r>
              <a:rPr lang="en-US" b="1" dirty="0"/>
              <a:t>derived class </a:t>
            </a:r>
            <a:r>
              <a:rPr lang="en-US" dirty="0"/>
              <a:t>or child class, and the one whose properties are acquired is known as a base class or </a:t>
            </a:r>
            <a:r>
              <a:rPr lang="en-US" b="1" dirty="0"/>
              <a:t>parent class</a:t>
            </a:r>
            <a:r>
              <a:rPr lang="en-US" dirty="0" smtClean="0"/>
              <a:t>.</a:t>
            </a:r>
          </a:p>
          <a:p>
            <a:r>
              <a:rPr lang="en-US" b="1" dirty="0"/>
              <a:t>It provides the re-usability of the code.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500" b="1" dirty="0"/>
              <a:t>Polymorphism</a:t>
            </a:r>
          </a:p>
          <a:p>
            <a:r>
              <a:rPr lang="en-US" sz="2500" dirty="0"/>
              <a:t>Polymorphism contains two words "poly" and "morphs". Poly means </a:t>
            </a:r>
            <a:r>
              <a:rPr lang="en-US" sz="2500" b="1" dirty="0"/>
              <a:t>many</a:t>
            </a:r>
            <a:r>
              <a:rPr lang="en-US" sz="2500" dirty="0"/>
              <a:t>, and morph means </a:t>
            </a:r>
            <a:r>
              <a:rPr lang="en-US" sz="2500" b="1" dirty="0" smtClean="0"/>
              <a:t>shape(forms)</a:t>
            </a:r>
            <a:r>
              <a:rPr lang="en-US" sz="2500" dirty="0" smtClean="0"/>
              <a:t>. </a:t>
            </a:r>
          </a:p>
          <a:p>
            <a:r>
              <a:rPr lang="en-US" sz="2500" dirty="0" smtClean="0"/>
              <a:t>By </a:t>
            </a:r>
            <a:r>
              <a:rPr lang="en-US" sz="2500" dirty="0"/>
              <a:t>polymorphism, we understand that one task can be performed in different ways. </a:t>
            </a:r>
            <a:endParaRPr lang="en-US" sz="2500" dirty="0" smtClean="0"/>
          </a:p>
          <a:p>
            <a:r>
              <a:rPr lang="en-US" sz="2500" dirty="0" smtClean="0"/>
              <a:t>For </a:t>
            </a:r>
            <a:r>
              <a:rPr lang="en-US" sz="2500" dirty="0"/>
              <a:t>example - you have a class animal, and all animals speak. But they speak differently. Here, the "speak" behavior is polymorphic in a sense and depends on the animal. </a:t>
            </a:r>
            <a:endParaRPr lang="en-US" sz="2500" dirty="0" smtClean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b="1" dirty="0"/>
              <a:t>Encapsulation</a:t>
            </a:r>
          </a:p>
          <a:p>
            <a:r>
              <a:rPr lang="en-US" sz="2500" dirty="0"/>
              <a:t>Encapsulation is also an essential aspect of </a:t>
            </a:r>
            <a:r>
              <a:rPr lang="en-US" sz="2500" dirty="0" smtClean="0"/>
              <a:t>OOP. </a:t>
            </a:r>
          </a:p>
          <a:p>
            <a:r>
              <a:rPr lang="en-US" sz="2500" b="1" dirty="0" smtClean="0"/>
              <a:t>It </a:t>
            </a:r>
            <a:r>
              <a:rPr lang="en-US" sz="2500" b="1" dirty="0"/>
              <a:t>is used to restrict access to methods and variables. </a:t>
            </a:r>
            <a:endParaRPr lang="en-US" sz="2500" b="1" dirty="0" smtClean="0"/>
          </a:p>
          <a:p>
            <a:r>
              <a:rPr lang="en-US" sz="2500" dirty="0" smtClean="0"/>
              <a:t>In </a:t>
            </a:r>
            <a:r>
              <a:rPr lang="en-US" sz="2500" dirty="0"/>
              <a:t>encapsulation, </a:t>
            </a:r>
            <a:r>
              <a:rPr lang="en-US" sz="2500" b="1" dirty="0"/>
              <a:t>code and data are wrapped together</a:t>
            </a:r>
            <a:r>
              <a:rPr lang="en-US" sz="2500" dirty="0"/>
              <a:t> within a single unit from being modified by accident</a:t>
            </a:r>
            <a:r>
              <a:rPr lang="en-US" sz="2500" dirty="0" smtClean="0"/>
              <a:t>.</a:t>
            </a:r>
          </a:p>
          <a:p>
            <a:endParaRPr lang="en-US" sz="2500" dirty="0" smtClean="0"/>
          </a:p>
          <a:p>
            <a:pPr marL="0" indent="0">
              <a:buNone/>
            </a:pPr>
            <a:r>
              <a:rPr lang="en-US" sz="2500" b="1" dirty="0"/>
              <a:t>Data Abstraction</a:t>
            </a:r>
          </a:p>
          <a:p>
            <a:r>
              <a:rPr lang="en-US" sz="2500" dirty="0"/>
              <a:t>Data abstraction and encapsulation both are often used as synonyms. </a:t>
            </a:r>
            <a:endParaRPr lang="en-US" sz="2500" dirty="0" smtClean="0"/>
          </a:p>
          <a:p>
            <a:r>
              <a:rPr lang="en-US" sz="2500" dirty="0" smtClean="0"/>
              <a:t>Both </a:t>
            </a:r>
            <a:r>
              <a:rPr lang="en-US" sz="2500" dirty="0"/>
              <a:t>are nearly synonyms </a:t>
            </a:r>
            <a:r>
              <a:rPr lang="en-US" sz="2500" b="1" dirty="0"/>
              <a:t>because data abstraction is achieved through encapsulation.</a:t>
            </a:r>
          </a:p>
          <a:p>
            <a:r>
              <a:rPr lang="en-US" sz="2500" dirty="0"/>
              <a:t>Abstraction is used to hide internal details and show only </a:t>
            </a:r>
            <a:r>
              <a:rPr lang="en-US" sz="2500" dirty="0" smtClean="0"/>
              <a:t>functionalities.</a:t>
            </a:r>
          </a:p>
          <a:p>
            <a:r>
              <a:rPr lang="en-US" sz="2500" dirty="0" smtClean="0"/>
              <a:t>Abstracting </a:t>
            </a:r>
            <a:r>
              <a:rPr lang="en-US" sz="2500" dirty="0"/>
              <a:t>something means to give names to things so that the name captures the core of what a function or a whole program does.</a:t>
            </a:r>
          </a:p>
          <a:p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7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b="1" dirty="0"/>
              <a:t>Creating classes in Python</a:t>
            </a:r>
          </a:p>
          <a:p>
            <a:r>
              <a:rPr lang="en-US" sz="2900" dirty="0"/>
              <a:t>In Python, a class can be created by using the </a:t>
            </a:r>
            <a:r>
              <a:rPr lang="en-US" sz="2900" b="1" dirty="0"/>
              <a:t>keyword class</a:t>
            </a:r>
            <a:r>
              <a:rPr lang="en-US" sz="2900" dirty="0"/>
              <a:t>, followed by the </a:t>
            </a:r>
            <a:r>
              <a:rPr lang="en-US" sz="2900" b="1" dirty="0"/>
              <a:t>class name</a:t>
            </a:r>
            <a:r>
              <a:rPr lang="en-US" sz="2900" dirty="0"/>
              <a:t>. </a:t>
            </a: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The </a:t>
            </a:r>
            <a:r>
              <a:rPr lang="en-US" sz="2900" dirty="0"/>
              <a:t>syntax to create a class is given below.</a:t>
            </a:r>
          </a:p>
          <a:p>
            <a:r>
              <a:rPr lang="en-US" sz="2900" b="1" dirty="0"/>
              <a:t>Syntax</a:t>
            </a:r>
            <a:endParaRPr lang="en-US" sz="2900" dirty="0"/>
          </a:p>
          <a:p>
            <a:pPr marL="0" lvl="0" indent="0">
              <a:buNone/>
            </a:pPr>
            <a:r>
              <a:rPr lang="en-US" sz="2900" b="1" dirty="0"/>
              <a:t>class</a:t>
            </a:r>
            <a:r>
              <a:rPr lang="en-US" sz="2900" dirty="0"/>
              <a:t> </a:t>
            </a:r>
            <a:r>
              <a:rPr lang="en-US" sz="2900" dirty="0" err="1"/>
              <a:t>ClassName</a:t>
            </a:r>
            <a:r>
              <a:rPr lang="en-US" sz="2900" dirty="0"/>
              <a:t>:    </a:t>
            </a:r>
          </a:p>
          <a:p>
            <a:pPr marL="0" lvl="0" indent="0">
              <a:buNone/>
            </a:pPr>
            <a:r>
              <a:rPr lang="en-US" sz="2900" dirty="0"/>
              <a:t>    #</a:t>
            </a:r>
            <a:r>
              <a:rPr lang="en-US" sz="2900" dirty="0" err="1"/>
              <a:t>statement_suite</a:t>
            </a:r>
            <a:r>
              <a:rPr lang="en-US" sz="2900" dirty="0"/>
              <a:t>   </a:t>
            </a:r>
          </a:p>
          <a:p>
            <a:pPr marL="0" indent="0">
              <a:buNone/>
            </a:pPr>
            <a:r>
              <a:rPr lang="en-US" sz="2900" dirty="0"/>
              <a:t> </a:t>
            </a:r>
          </a:p>
          <a:p>
            <a:r>
              <a:rPr lang="en-US" sz="2900" dirty="0"/>
              <a:t>In Python, we must notice that each class is associated with a documentation string which can be accessed by using </a:t>
            </a:r>
            <a:r>
              <a:rPr lang="en-US" sz="2900" b="1" dirty="0"/>
              <a:t>&lt;class-name&gt;.__doc__.</a:t>
            </a:r>
            <a:r>
              <a:rPr lang="en-US" sz="2900" dirty="0"/>
              <a:t> </a:t>
            </a:r>
            <a:endParaRPr lang="en-US" sz="2900" dirty="0" smtClean="0"/>
          </a:p>
          <a:p>
            <a:r>
              <a:rPr lang="en-US" sz="2900" dirty="0" smtClean="0"/>
              <a:t>A </a:t>
            </a:r>
            <a:r>
              <a:rPr lang="en-US" sz="2900" dirty="0"/>
              <a:t>class contains a statement suite including fields, constructor, function, etc. definition.</a:t>
            </a:r>
          </a:p>
          <a:p>
            <a:r>
              <a:rPr lang="en-US" sz="2900" dirty="0"/>
              <a:t>Consider the following example to create a class </a:t>
            </a:r>
            <a:r>
              <a:rPr lang="en-US" sz="2900" b="1" dirty="0"/>
              <a:t>Employee</a:t>
            </a:r>
            <a:r>
              <a:rPr lang="en-US" sz="2900" dirty="0"/>
              <a:t> which contains two fields as Employee id, and name.</a:t>
            </a:r>
          </a:p>
          <a:p>
            <a:r>
              <a:rPr lang="en-US" sz="2900" dirty="0"/>
              <a:t>The class also contains a function </a:t>
            </a:r>
            <a:r>
              <a:rPr lang="en-US" sz="2900" b="1" dirty="0"/>
              <a:t>display()</a:t>
            </a:r>
            <a:r>
              <a:rPr lang="en-US" sz="2900" dirty="0"/>
              <a:t>, which is used to display the information of the </a:t>
            </a:r>
            <a:r>
              <a:rPr lang="en-US" sz="2900" b="1" dirty="0"/>
              <a:t>Employee</a:t>
            </a:r>
            <a:r>
              <a:rPr lang="en-US" sz="2900" b="1" dirty="0" smtClean="0"/>
              <a:t>.</a:t>
            </a:r>
          </a:p>
          <a:p>
            <a:pPr marL="0" indent="0">
              <a:buNone/>
            </a:pPr>
            <a:endParaRPr lang="en-US" sz="2900" b="1" dirty="0" smtClean="0"/>
          </a:p>
          <a:p>
            <a:pPr marL="0" lvl="0" indent="0">
              <a:buNone/>
            </a:pPr>
            <a:r>
              <a:rPr lang="en-US" sz="2900" b="1" dirty="0"/>
              <a:t>class</a:t>
            </a:r>
            <a:r>
              <a:rPr lang="en-US" sz="2900" dirty="0"/>
              <a:t> Employee:    </a:t>
            </a:r>
          </a:p>
          <a:p>
            <a:pPr marL="0" lvl="0" indent="0">
              <a:buNone/>
            </a:pPr>
            <a:r>
              <a:rPr lang="en-US" sz="2900" dirty="0"/>
              <a:t>    id = 10   </a:t>
            </a:r>
          </a:p>
          <a:p>
            <a:pPr marL="0" lvl="0" indent="0">
              <a:buNone/>
            </a:pPr>
            <a:r>
              <a:rPr lang="en-US" sz="2900" dirty="0"/>
              <a:t>    name = "</a:t>
            </a:r>
            <a:r>
              <a:rPr lang="en-US" sz="2900" dirty="0" err="1"/>
              <a:t>Devansh</a:t>
            </a:r>
            <a:r>
              <a:rPr lang="en-US" sz="2900" dirty="0"/>
              <a:t>"    </a:t>
            </a:r>
          </a:p>
          <a:p>
            <a:pPr marL="0" lvl="0" indent="0">
              <a:buNone/>
            </a:pPr>
            <a:r>
              <a:rPr lang="en-US" sz="2900" dirty="0"/>
              <a:t>    </a:t>
            </a:r>
            <a:r>
              <a:rPr lang="en-US" sz="2900" b="1" dirty="0" err="1"/>
              <a:t>def</a:t>
            </a:r>
            <a:r>
              <a:rPr lang="en-US" sz="2900" dirty="0"/>
              <a:t> display (self):    </a:t>
            </a:r>
          </a:p>
          <a:p>
            <a:pPr marL="0" lvl="0" indent="0">
              <a:buNone/>
            </a:pPr>
            <a:r>
              <a:rPr lang="en-US" sz="2900" dirty="0"/>
              <a:t>        </a:t>
            </a:r>
            <a:r>
              <a:rPr lang="en-US" sz="2900" b="1" dirty="0"/>
              <a:t>print</a:t>
            </a:r>
            <a:r>
              <a:rPr lang="en-US" sz="2900" dirty="0"/>
              <a:t>(</a:t>
            </a:r>
            <a:r>
              <a:rPr lang="en-US" sz="2900" dirty="0" err="1"/>
              <a:t>self.id,self.name</a:t>
            </a:r>
            <a:r>
              <a:rPr lang="en-US" sz="2900" dirty="0"/>
              <a:t>)  </a:t>
            </a:r>
            <a:endParaRPr lang="en-US" sz="2900" dirty="0" smtClean="0"/>
          </a:p>
          <a:p>
            <a:pPr marL="0" lvl="0" indent="0">
              <a:buNone/>
            </a:pPr>
            <a:r>
              <a:rPr lang="en-US" sz="2900" dirty="0" smtClean="0"/>
              <a:t>(</a:t>
            </a:r>
            <a:r>
              <a:rPr lang="en-US" sz="2900" dirty="0"/>
              <a:t>Here, the </a:t>
            </a:r>
            <a:r>
              <a:rPr lang="en-US" sz="2900" b="1" dirty="0"/>
              <a:t>self</a:t>
            </a:r>
            <a:r>
              <a:rPr lang="en-US" sz="2900" dirty="0"/>
              <a:t> is used as a reference variable, which refers to the current class object. </a:t>
            </a:r>
            <a:r>
              <a:rPr lang="en-US" sz="2900" dirty="0" smtClean="0"/>
              <a:t>)</a:t>
            </a:r>
            <a:endParaRPr lang="en-US" sz="2900" dirty="0"/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8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The self-parameter</a:t>
            </a:r>
          </a:p>
          <a:p>
            <a:r>
              <a:rPr lang="en-US" sz="2000" dirty="0"/>
              <a:t>The self-parameter refers to the current instance of the class and accesses the class variables. </a:t>
            </a:r>
            <a:endParaRPr lang="en-US" sz="2000" dirty="0" smtClean="0"/>
          </a:p>
          <a:p>
            <a:r>
              <a:rPr lang="en-US" sz="2000" dirty="0" smtClean="0"/>
              <a:t>We </a:t>
            </a:r>
            <a:r>
              <a:rPr lang="en-US" sz="2000" dirty="0"/>
              <a:t>can use anything instead of self</a:t>
            </a:r>
            <a:r>
              <a:rPr lang="en-US" sz="2000" b="1" dirty="0"/>
              <a:t>, but it must be the first parameter of any function which belongs to the class</a:t>
            </a:r>
            <a:r>
              <a:rPr lang="en-US" sz="2000" b="1" dirty="0" smtClean="0"/>
              <a:t>.</a:t>
            </a:r>
          </a:p>
          <a:p>
            <a:r>
              <a:rPr lang="en-US" sz="2000" dirty="0"/>
              <a:t>It is always the first argument in the function definition. </a:t>
            </a:r>
            <a:endParaRPr lang="en-US" sz="2000" dirty="0" smtClean="0"/>
          </a:p>
          <a:p>
            <a:r>
              <a:rPr lang="en-US" sz="2000" dirty="0" smtClean="0"/>
              <a:t>However</a:t>
            </a:r>
            <a:r>
              <a:rPr lang="en-US" sz="2000" dirty="0"/>
              <a:t>, using </a:t>
            </a:r>
            <a:r>
              <a:rPr lang="en-US" sz="2000" b="1" dirty="0"/>
              <a:t>self</a:t>
            </a:r>
            <a:r>
              <a:rPr lang="en-US" sz="2000" dirty="0"/>
              <a:t> is </a:t>
            </a:r>
            <a:r>
              <a:rPr lang="en-US" sz="2000" b="1" dirty="0"/>
              <a:t>optional in the function call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b="1" dirty="0"/>
              <a:t>Creating an instance of the class</a:t>
            </a:r>
          </a:p>
          <a:p>
            <a:r>
              <a:rPr lang="en-US" sz="2000" dirty="0"/>
              <a:t>A class needs to be instantiated if we want to use the class attributes in another class or method. </a:t>
            </a:r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class can be instantiated by calling the class using the class name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syntax to create the instance of the class is given below</a:t>
            </a:r>
            <a:r>
              <a:rPr lang="en-US" sz="2000" dirty="0" smtClean="0"/>
              <a:t>.</a:t>
            </a:r>
          </a:p>
          <a:p>
            <a:pPr marL="0" lvl="0" indent="0">
              <a:buNone/>
            </a:pPr>
            <a:r>
              <a:rPr lang="en-US" sz="2000" dirty="0" smtClean="0"/>
              <a:t>&lt;</a:t>
            </a:r>
            <a:r>
              <a:rPr lang="en-US" sz="2000" dirty="0"/>
              <a:t>object-name&gt; = &lt;</a:t>
            </a:r>
            <a:r>
              <a:rPr lang="en-US" sz="2000" b="1" dirty="0"/>
              <a:t>class</a:t>
            </a:r>
            <a:r>
              <a:rPr lang="en-US" sz="2000" dirty="0"/>
              <a:t>-name&gt;(&lt;arguments&gt;)    </a:t>
            </a:r>
          </a:p>
          <a:p>
            <a:r>
              <a:rPr lang="en-US" sz="2000" dirty="0"/>
              <a:t>The following example creates the instance of the class Employee defined in the above example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lvl="0" indent="0">
              <a:buNone/>
            </a:pPr>
            <a:r>
              <a:rPr lang="en-US" sz="2000" b="1" dirty="0" smtClean="0"/>
              <a:t>class</a:t>
            </a:r>
            <a:r>
              <a:rPr lang="en-US" sz="2000" dirty="0"/>
              <a:t> Employee:    </a:t>
            </a:r>
          </a:p>
          <a:p>
            <a:pPr marL="0" lvl="0" indent="0">
              <a:buNone/>
            </a:pPr>
            <a:r>
              <a:rPr lang="en-US" sz="2000" dirty="0"/>
              <a:t>    id = 10   </a:t>
            </a:r>
          </a:p>
          <a:p>
            <a:pPr marL="0" lvl="0" indent="0">
              <a:buNone/>
            </a:pPr>
            <a:r>
              <a:rPr lang="en-US" sz="2000" dirty="0"/>
              <a:t>    name = "John"    </a:t>
            </a:r>
          </a:p>
          <a:p>
            <a:pPr marL="0" lvl="0" indent="0">
              <a:buNone/>
            </a:pPr>
            <a:r>
              <a:rPr lang="en-US" sz="2000" dirty="0"/>
              <a:t>   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6884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dirty="0"/>
              <a:t> </a:t>
            </a:r>
            <a:r>
              <a:rPr lang="en-US" b="1" dirty="0" err="1"/>
              <a:t>def</a:t>
            </a:r>
            <a:r>
              <a:rPr lang="en-US" dirty="0"/>
              <a:t> display (self):    </a:t>
            </a:r>
          </a:p>
          <a:p>
            <a:pPr marL="0" lvl="0" indent="0">
              <a:buNone/>
            </a:pPr>
            <a:r>
              <a:rPr lang="en-US" dirty="0"/>
              <a:t>        </a:t>
            </a:r>
            <a:r>
              <a:rPr lang="en-US" b="1" dirty="0"/>
              <a:t>print</a:t>
            </a:r>
            <a:r>
              <a:rPr lang="en-US" dirty="0"/>
              <a:t>("ID: %d \</a:t>
            </a:r>
            <a:r>
              <a:rPr lang="en-US" dirty="0" err="1"/>
              <a:t>nName</a:t>
            </a:r>
            <a:r>
              <a:rPr lang="en-US" dirty="0"/>
              <a:t>: %s"%(</a:t>
            </a:r>
            <a:r>
              <a:rPr lang="en-US" dirty="0" err="1"/>
              <a:t>self.id,self.name</a:t>
            </a:r>
            <a:r>
              <a:rPr lang="en-US" dirty="0"/>
              <a:t>))    </a:t>
            </a:r>
          </a:p>
          <a:p>
            <a:pPr marL="0" lvl="0" indent="0">
              <a:buNone/>
            </a:pPr>
            <a:r>
              <a:rPr lang="en-US" dirty="0"/>
              <a:t># Creating a </a:t>
            </a:r>
            <a:r>
              <a:rPr lang="en-US" b="1" dirty="0" err="1"/>
              <a:t>emp</a:t>
            </a:r>
            <a:r>
              <a:rPr lang="en-US" b="1" dirty="0"/>
              <a:t> </a:t>
            </a:r>
            <a:r>
              <a:rPr lang="en-US" b="1" dirty="0" smtClean="0"/>
              <a:t>instance(object)</a:t>
            </a:r>
            <a:r>
              <a:rPr lang="en-US" dirty="0"/>
              <a:t> of Employee class  </a:t>
            </a:r>
          </a:p>
          <a:p>
            <a:pPr marL="0" lvl="0" indent="0">
              <a:buNone/>
            </a:pPr>
            <a:r>
              <a:rPr lang="en-US" dirty="0" err="1"/>
              <a:t>emp</a:t>
            </a:r>
            <a:r>
              <a:rPr lang="en-US" dirty="0"/>
              <a:t> = Employee()    </a:t>
            </a:r>
          </a:p>
          <a:p>
            <a:pPr marL="0" lvl="0" indent="0">
              <a:buNone/>
            </a:pPr>
            <a:r>
              <a:rPr lang="en-US" dirty="0" err="1"/>
              <a:t>emp.display</a:t>
            </a:r>
            <a:r>
              <a:rPr lang="en-US" dirty="0"/>
              <a:t>()    </a:t>
            </a:r>
          </a:p>
          <a:p>
            <a:endParaRPr lang="en-US" dirty="0" smtClean="0"/>
          </a:p>
          <a:p>
            <a:r>
              <a:rPr lang="en-US" dirty="0" smtClean="0"/>
              <a:t>Output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ID: 10 </a:t>
            </a:r>
          </a:p>
          <a:p>
            <a:pPr marL="0" indent="0">
              <a:buNone/>
            </a:pPr>
            <a:r>
              <a:rPr lang="en-US" dirty="0"/>
              <a:t>Name: </a:t>
            </a:r>
            <a:r>
              <a:rPr lang="en-US" dirty="0" smtClean="0"/>
              <a:t>John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above code, we have created the Employee class which has two attributes named id and name and assigned value to them.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can observe we have passed the self as parameter in display function.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is used to refer to the same class attribute.</a:t>
            </a:r>
          </a:p>
          <a:p>
            <a:pPr marL="0" indent="0">
              <a:buNone/>
            </a:pPr>
            <a:r>
              <a:rPr lang="en-US" dirty="0"/>
              <a:t>We have created a new instance object named </a:t>
            </a:r>
            <a:r>
              <a:rPr lang="en-US" b="1" dirty="0"/>
              <a:t>emp.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By </a:t>
            </a:r>
            <a:r>
              <a:rPr lang="en-US" dirty="0"/>
              <a:t>using it, we can access the attributes of the class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Delete the Object</a:t>
            </a:r>
          </a:p>
          <a:p>
            <a:pPr marL="0" indent="0">
              <a:buNone/>
            </a:pPr>
            <a:r>
              <a:rPr lang="en-US" dirty="0"/>
              <a:t>We can delete the properties of the object or object itself by using the del keyword. Consider the following example.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11843589</TotalTime>
  <Words>1782</Words>
  <Application>Microsoft Office PowerPoint</Application>
  <PresentationFormat>On-screen Show (4:3)</PresentationFormat>
  <Paragraphs>754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Chapter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ismail - [2010]</dc:creator>
  <cp:lastModifiedBy>ismail - [2010]</cp:lastModifiedBy>
  <cp:revision>46</cp:revision>
  <dcterms:created xsi:type="dcterms:W3CDTF">2010-02-22T19:32:46Z</dcterms:created>
  <dcterms:modified xsi:type="dcterms:W3CDTF">2010-02-22T19:47:38Z</dcterms:modified>
</cp:coreProperties>
</file>