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smtClean="0"/>
              <a:t>Chapter:2</a:t>
            </a:r>
            <a:endParaRPr lang="en-US" dirty="0"/>
          </a:p>
        </p:txBody>
      </p:sp>
      <p:sp>
        <p:nvSpPr>
          <p:cNvPr id="3" name="Subtitle 2"/>
          <p:cNvSpPr>
            <a:spLocks noGrp="1"/>
          </p:cNvSpPr>
          <p:nvPr>
            <p:ph type="subTitle" idx="1"/>
          </p:nvPr>
        </p:nvSpPr>
        <p:spPr>
          <a:xfrm>
            <a:off x="1447800" y="2667000"/>
            <a:ext cx="6400800" cy="1752600"/>
          </a:xfrm>
        </p:spPr>
        <p:txBody>
          <a:bodyPr>
            <a:noAutofit/>
          </a:bodyPr>
          <a:lstStyle/>
          <a:p>
            <a:r>
              <a:rPr lang="en-US" sz="4800" b="1" dirty="0" smtClean="0">
                <a:solidFill>
                  <a:schemeClr val="tx1"/>
                </a:solidFill>
              </a:rPr>
              <a:t>Python Functions</a:t>
            </a:r>
            <a:r>
              <a:rPr lang="en-US" sz="4800" b="1" dirty="0" smtClean="0">
                <a:solidFill>
                  <a:schemeClr val="tx1"/>
                </a:solidFill>
              </a:rPr>
              <a:t>, Modules </a:t>
            </a:r>
            <a:r>
              <a:rPr lang="en-US" sz="4800" b="1" dirty="0" smtClean="0">
                <a:solidFill>
                  <a:schemeClr val="tx1"/>
                </a:solidFill>
              </a:rPr>
              <a:t>and Packages</a:t>
            </a:r>
            <a:endParaRPr lang="en-US" sz="4800" b="1" dirty="0">
              <a:solidFill>
                <a:schemeClr val="tx1"/>
              </a:solidFill>
            </a:endParaRPr>
          </a:p>
        </p:txBody>
      </p:sp>
    </p:spTree>
    <p:extLst>
      <p:ext uri="{BB962C8B-B14F-4D97-AF65-F5344CB8AC3E}">
        <p14:creationId xmlns:p14="http://schemas.microsoft.com/office/powerpoint/2010/main" val="286046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85000" lnSpcReduction="20000"/>
          </a:bodyPr>
          <a:lstStyle/>
          <a:p>
            <a:pPr marL="0" indent="0">
              <a:buNone/>
            </a:pPr>
            <a:r>
              <a:rPr lang="en-US" dirty="0"/>
              <a:t>The following example has a function with one argument </a:t>
            </a:r>
            <a:r>
              <a:rPr lang="en-US" b="1" dirty="0"/>
              <a:t>(</a:t>
            </a:r>
            <a:r>
              <a:rPr lang="en-US" b="1" dirty="0" err="1"/>
              <a:t>fname</a:t>
            </a:r>
            <a:r>
              <a:rPr lang="en-US" b="1" dirty="0"/>
              <a:t>). </a:t>
            </a:r>
            <a:endParaRPr lang="en-US" b="1" dirty="0" smtClean="0"/>
          </a:p>
          <a:p>
            <a:pPr marL="0" indent="0">
              <a:buNone/>
            </a:pPr>
            <a:r>
              <a:rPr lang="en-US" dirty="0" smtClean="0"/>
              <a:t>When </a:t>
            </a:r>
            <a:r>
              <a:rPr lang="en-US" dirty="0"/>
              <a:t>the function is called, we pass along a first name, which is used inside the function to print the full name:</a:t>
            </a:r>
          </a:p>
          <a:p>
            <a:r>
              <a:rPr lang="en-US" dirty="0"/>
              <a:t>Example</a:t>
            </a:r>
            <a:endParaRPr lang="en-US" b="1" dirty="0"/>
          </a:p>
          <a:p>
            <a:pPr marL="0" indent="0">
              <a:buNone/>
            </a:pPr>
            <a:r>
              <a:rPr lang="en-US" dirty="0" err="1"/>
              <a:t>def</a:t>
            </a:r>
            <a:r>
              <a:rPr lang="en-US" dirty="0"/>
              <a:t> </a:t>
            </a:r>
            <a:r>
              <a:rPr lang="en-US" dirty="0" err="1"/>
              <a:t>my_function</a:t>
            </a:r>
            <a:r>
              <a:rPr lang="en-US" dirty="0"/>
              <a:t>(</a:t>
            </a:r>
            <a:r>
              <a:rPr lang="en-US" b="1" dirty="0" err="1"/>
              <a:t>fname</a:t>
            </a:r>
            <a:r>
              <a:rPr lang="en-US" dirty="0"/>
              <a:t>):</a:t>
            </a:r>
            <a:br>
              <a:rPr lang="en-US" dirty="0"/>
            </a:br>
            <a:r>
              <a:rPr lang="en-US" dirty="0"/>
              <a:t>  print(</a:t>
            </a:r>
            <a:r>
              <a:rPr lang="en-US" dirty="0" err="1"/>
              <a:t>fname</a:t>
            </a:r>
            <a:r>
              <a:rPr lang="en-US" dirty="0"/>
              <a:t> + " </a:t>
            </a:r>
            <a:r>
              <a:rPr lang="en-US" dirty="0" err="1"/>
              <a:t>Refsnes</a:t>
            </a:r>
            <a:r>
              <a:rPr lang="en-US" dirty="0"/>
              <a:t>")</a:t>
            </a:r>
            <a:br>
              <a:rPr lang="en-US" dirty="0"/>
            </a:br>
            <a:r>
              <a:rPr lang="en-US" dirty="0"/>
              <a:t/>
            </a:r>
            <a:br>
              <a:rPr lang="en-US" dirty="0"/>
            </a:br>
            <a:r>
              <a:rPr lang="en-US" dirty="0" err="1"/>
              <a:t>my_function</a:t>
            </a:r>
            <a:r>
              <a:rPr lang="en-US" dirty="0"/>
              <a:t>(</a:t>
            </a:r>
            <a:r>
              <a:rPr lang="en-US" b="1" dirty="0"/>
              <a:t>"Emil"</a:t>
            </a:r>
            <a:r>
              <a:rPr lang="en-US" dirty="0"/>
              <a:t>)</a:t>
            </a:r>
            <a:br>
              <a:rPr lang="en-US" dirty="0"/>
            </a:br>
            <a:r>
              <a:rPr lang="en-US" dirty="0" err="1"/>
              <a:t>my_function</a:t>
            </a:r>
            <a:r>
              <a:rPr lang="en-US" dirty="0"/>
              <a:t>(</a:t>
            </a:r>
            <a:r>
              <a:rPr lang="en-US" b="1" dirty="0"/>
              <a:t>"Tobias"</a:t>
            </a:r>
            <a:r>
              <a:rPr lang="en-US" dirty="0"/>
              <a:t>)</a:t>
            </a:r>
            <a:br>
              <a:rPr lang="en-US" dirty="0"/>
            </a:br>
            <a:r>
              <a:rPr lang="en-US" dirty="0" err="1"/>
              <a:t>my_function</a:t>
            </a:r>
            <a:r>
              <a:rPr lang="en-US" dirty="0"/>
              <a:t>(</a:t>
            </a:r>
            <a:r>
              <a:rPr lang="en-US" b="1" dirty="0"/>
              <a:t>"Linus</a:t>
            </a:r>
            <a:r>
              <a:rPr lang="en-US" b="1" dirty="0" smtClean="0"/>
              <a:t>"</a:t>
            </a:r>
            <a:r>
              <a:rPr lang="en-US" dirty="0" smtClean="0"/>
              <a:t>)</a:t>
            </a:r>
          </a:p>
          <a:p>
            <a:endParaRPr lang="en-US" dirty="0"/>
          </a:p>
          <a:p>
            <a:r>
              <a:rPr lang="en-US" b="1" dirty="0"/>
              <a:t>Output:</a:t>
            </a:r>
          </a:p>
          <a:p>
            <a:pPr marL="0" indent="0">
              <a:buNone/>
            </a:pPr>
            <a:r>
              <a:rPr lang="en-US" dirty="0"/>
              <a:t>Emil </a:t>
            </a:r>
            <a:r>
              <a:rPr lang="en-US" dirty="0" err="1"/>
              <a:t>Refsnes</a:t>
            </a:r>
            <a:r>
              <a:rPr lang="en-US" dirty="0"/>
              <a:t/>
            </a:r>
            <a:br>
              <a:rPr lang="en-US" dirty="0"/>
            </a:br>
            <a:r>
              <a:rPr lang="en-US" dirty="0"/>
              <a:t>Tobias </a:t>
            </a:r>
            <a:r>
              <a:rPr lang="en-US" dirty="0" err="1"/>
              <a:t>Refsnes</a:t>
            </a:r>
            <a:r>
              <a:rPr lang="en-US" dirty="0"/>
              <a:t/>
            </a:r>
            <a:br>
              <a:rPr lang="en-US" dirty="0"/>
            </a:br>
            <a:r>
              <a:rPr lang="en-US" dirty="0"/>
              <a:t>Linus </a:t>
            </a:r>
            <a:r>
              <a:rPr lang="en-US" dirty="0" err="1"/>
              <a:t>Refsnes</a:t>
            </a:r>
            <a:endParaRPr lang="en-US" dirty="0"/>
          </a:p>
          <a:p>
            <a:pPr marL="0" indent="0">
              <a:buNone/>
            </a:pPr>
            <a:endParaRPr lang="en-US" dirty="0"/>
          </a:p>
        </p:txBody>
      </p:sp>
    </p:spTree>
    <p:extLst>
      <p:ext uri="{BB962C8B-B14F-4D97-AF65-F5344CB8AC3E}">
        <p14:creationId xmlns:p14="http://schemas.microsoft.com/office/powerpoint/2010/main" val="144344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77500" lnSpcReduction="20000"/>
          </a:bodyPr>
          <a:lstStyle/>
          <a:p>
            <a:pPr marL="0" indent="0">
              <a:buNone/>
            </a:pPr>
            <a:r>
              <a:rPr lang="en-US" b="1" dirty="0"/>
              <a:t>Parameters or Arguments?</a:t>
            </a:r>
          </a:p>
          <a:p>
            <a:r>
              <a:rPr lang="en-US" b="1" dirty="0"/>
              <a:t>Required arguments</a:t>
            </a:r>
          </a:p>
          <a:p>
            <a:pPr marL="0" indent="0">
              <a:buNone/>
            </a:pPr>
            <a:r>
              <a:rPr lang="en-US" dirty="0"/>
              <a:t>Required arguments are the arguments passed to a function in correct positional order. Here, the number of arguments in the function call should match exactly with the function definition.</a:t>
            </a:r>
          </a:p>
          <a:p>
            <a:r>
              <a:rPr lang="en-US" b="1" dirty="0"/>
              <a:t>Keyword arguments</a:t>
            </a:r>
          </a:p>
          <a:p>
            <a:pPr marL="0" indent="0">
              <a:buNone/>
            </a:pPr>
            <a:r>
              <a:rPr lang="en-US" dirty="0"/>
              <a:t>Keyword arguments are related to the function calls. When you use keyword arguments in a function call, the caller identifies the arguments by the parameter name.</a:t>
            </a:r>
          </a:p>
          <a:p>
            <a:r>
              <a:rPr lang="en-US" b="1" dirty="0"/>
              <a:t>Default arguments</a:t>
            </a:r>
          </a:p>
          <a:p>
            <a:pPr marL="0" indent="0">
              <a:buNone/>
            </a:pPr>
            <a:r>
              <a:rPr lang="en-US" dirty="0"/>
              <a:t>A default argument is an argument that assumes a default value if a value is not provided in the function call for that argument. </a:t>
            </a:r>
          </a:p>
          <a:p>
            <a:r>
              <a:rPr lang="en-US" b="1" dirty="0"/>
              <a:t>Variable-length arguments</a:t>
            </a:r>
          </a:p>
          <a:p>
            <a:pPr marL="0" indent="0">
              <a:buNone/>
            </a:pPr>
            <a:r>
              <a:rPr lang="en-US" dirty="0"/>
              <a:t>You may need to process a function for more arguments than you specified while defining the function. These arguments are called </a:t>
            </a:r>
            <a:r>
              <a:rPr lang="en-US" i="1" dirty="0"/>
              <a:t>variable-length</a:t>
            </a:r>
            <a:r>
              <a:rPr lang="en-US" dirty="0"/>
              <a:t> arguments and are not named in the function definition, unlike required and default arguments.</a:t>
            </a:r>
          </a:p>
          <a:p>
            <a:pPr marL="0" indent="0">
              <a:buNone/>
            </a:pPr>
            <a:endParaRPr lang="en-US" dirty="0"/>
          </a:p>
        </p:txBody>
      </p:sp>
    </p:spTree>
    <p:extLst>
      <p:ext uri="{BB962C8B-B14F-4D97-AF65-F5344CB8AC3E}">
        <p14:creationId xmlns:p14="http://schemas.microsoft.com/office/powerpoint/2010/main" val="309061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lnSpcReduction="10000"/>
          </a:bodyPr>
          <a:lstStyle/>
          <a:p>
            <a:pPr marL="0" indent="0">
              <a:buNone/>
            </a:pPr>
            <a:r>
              <a:rPr lang="en-US" b="1" dirty="0"/>
              <a:t>Number of Arguments</a:t>
            </a:r>
          </a:p>
          <a:p>
            <a:r>
              <a:rPr lang="en-US" dirty="0"/>
              <a:t>By default, a function must be called with the correct number of arguments. </a:t>
            </a:r>
          </a:p>
          <a:p>
            <a:pPr marL="0" indent="0">
              <a:buNone/>
            </a:pPr>
            <a:r>
              <a:rPr lang="en-US" dirty="0" smtClean="0"/>
              <a:t>Example</a:t>
            </a:r>
            <a:endParaRPr lang="en-US" b="1" dirty="0"/>
          </a:p>
          <a:p>
            <a:r>
              <a:rPr lang="en-US" dirty="0"/>
              <a:t>This function expects 2 arguments, and gets 2 arguments:</a:t>
            </a:r>
          </a:p>
          <a:p>
            <a:pPr marL="0" indent="0">
              <a:buNone/>
            </a:pPr>
            <a:r>
              <a:rPr lang="en-US" dirty="0" err="1"/>
              <a:t>def</a:t>
            </a:r>
            <a:r>
              <a:rPr lang="en-US" dirty="0"/>
              <a:t> </a:t>
            </a:r>
            <a:r>
              <a:rPr lang="en-US" dirty="0" err="1"/>
              <a:t>my_function</a:t>
            </a:r>
            <a:r>
              <a:rPr lang="en-US" dirty="0"/>
              <a:t>(</a:t>
            </a:r>
            <a:r>
              <a:rPr lang="en-US" dirty="0" err="1"/>
              <a:t>fname</a:t>
            </a:r>
            <a:r>
              <a:rPr lang="en-US" dirty="0"/>
              <a:t>, </a:t>
            </a:r>
            <a:r>
              <a:rPr lang="en-US" dirty="0" err="1"/>
              <a:t>lname</a:t>
            </a:r>
            <a:r>
              <a:rPr lang="en-US" dirty="0"/>
              <a:t>):</a:t>
            </a:r>
            <a:br>
              <a:rPr lang="en-US" dirty="0"/>
            </a:br>
            <a:r>
              <a:rPr lang="en-US" dirty="0"/>
              <a:t>  print(</a:t>
            </a:r>
            <a:r>
              <a:rPr lang="en-US" dirty="0" err="1"/>
              <a:t>fname</a:t>
            </a:r>
            <a:r>
              <a:rPr lang="en-US" dirty="0"/>
              <a:t> + " " + </a:t>
            </a:r>
            <a:r>
              <a:rPr lang="en-US" dirty="0" err="1"/>
              <a:t>lname</a:t>
            </a:r>
            <a:r>
              <a:rPr lang="en-US" dirty="0"/>
              <a:t>)</a:t>
            </a:r>
            <a:br>
              <a:rPr lang="en-US" dirty="0"/>
            </a:br>
            <a:r>
              <a:rPr lang="en-US" dirty="0"/>
              <a:t/>
            </a:r>
            <a:br>
              <a:rPr lang="en-US" dirty="0"/>
            </a:br>
            <a:r>
              <a:rPr lang="en-US" dirty="0" err="1"/>
              <a:t>my_function</a:t>
            </a:r>
            <a:r>
              <a:rPr lang="en-US" dirty="0"/>
              <a:t>("Emil", "</a:t>
            </a:r>
            <a:r>
              <a:rPr lang="en-US" dirty="0" err="1"/>
              <a:t>Refsnes</a:t>
            </a:r>
            <a:r>
              <a:rPr lang="en-US" dirty="0"/>
              <a:t>")</a:t>
            </a:r>
          </a:p>
          <a:p>
            <a:r>
              <a:rPr lang="en-US" dirty="0"/>
              <a:t>If you try to call the function with 1 or 3 arguments, you will get an error:</a:t>
            </a:r>
          </a:p>
          <a:p>
            <a:pPr marL="0" indent="0">
              <a:buNone/>
            </a:pPr>
            <a:endParaRPr lang="en-US" dirty="0"/>
          </a:p>
        </p:txBody>
      </p:sp>
    </p:spTree>
    <p:extLst>
      <p:ext uri="{BB962C8B-B14F-4D97-AF65-F5344CB8AC3E}">
        <p14:creationId xmlns:p14="http://schemas.microsoft.com/office/powerpoint/2010/main" val="135625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20000"/>
          </a:bodyPr>
          <a:lstStyle/>
          <a:p>
            <a:pPr marL="0" indent="0">
              <a:buNone/>
            </a:pPr>
            <a:r>
              <a:rPr lang="en-US" b="1" dirty="0"/>
              <a:t>Arbitrary Arguments, *</a:t>
            </a:r>
            <a:r>
              <a:rPr lang="en-US" b="1" dirty="0" err="1"/>
              <a:t>args</a:t>
            </a:r>
            <a:endParaRPr lang="en-US" b="1" dirty="0"/>
          </a:p>
          <a:p>
            <a:r>
              <a:rPr lang="en-US" dirty="0"/>
              <a:t>If you do not know how many arguments that will be passed into your function, add a </a:t>
            </a:r>
            <a:r>
              <a:rPr lang="en-US" b="1" dirty="0"/>
              <a:t>*</a:t>
            </a:r>
            <a:r>
              <a:rPr lang="en-US" dirty="0"/>
              <a:t> before the parameter name in the function definition.</a:t>
            </a:r>
          </a:p>
          <a:p>
            <a:r>
              <a:rPr lang="en-US" dirty="0"/>
              <a:t>This way the function will receive a </a:t>
            </a:r>
            <a:r>
              <a:rPr lang="en-US" i="1" dirty="0"/>
              <a:t>tuple</a:t>
            </a:r>
            <a:r>
              <a:rPr lang="en-US" dirty="0"/>
              <a:t> of arguments, and can access the items accordingly:</a:t>
            </a:r>
          </a:p>
          <a:p>
            <a:pPr marL="0" indent="0">
              <a:buNone/>
            </a:pPr>
            <a:r>
              <a:rPr lang="en-US" dirty="0"/>
              <a:t>Example</a:t>
            </a:r>
            <a:endParaRPr lang="en-US" b="1" dirty="0"/>
          </a:p>
          <a:p>
            <a:r>
              <a:rPr lang="en-US" dirty="0"/>
              <a:t>If the number of arguments is unknown, add a </a:t>
            </a:r>
            <a:r>
              <a:rPr lang="en-US" b="1" dirty="0"/>
              <a:t>*</a:t>
            </a:r>
            <a:r>
              <a:rPr lang="en-US" dirty="0"/>
              <a:t> before the parameter name:</a:t>
            </a:r>
          </a:p>
          <a:p>
            <a:pPr marL="0" indent="0">
              <a:buNone/>
            </a:pPr>
            <a:r>
              <a:rPr lang="en-US" dirty="0" err="1"/>
              <a:t>def</a:t>
            </a:r>
            <a:r>
              <a:rPr lang="en-US" dirty="0"/>
              <a:t> </a:t>
            </a:r>
            <a:r>
              <a:rPr lang="en-US" dirty="0" err="1"/>
              <a:t>my_function</a:t>
            </a:r>
            <a:r>
              <a:rPr lang="en-US" dirty="0"/>
              <a:t>(*kids):</a:t>
            </a:r>
            <a:br>
              <a:rPr lang="en-US" dirty="0"/>
            </a:br>
            <a:r>
              <a:rPr lang="en-US" dirty="0"/>
              <a:t>  print("The youngest child is " + kids[2])</a:t>
            </a:r>
            <a:br>
              <a:rPr lang="en-US" dirty="0"/>
            </a:br>
            <a:r>
              <a:rPr lang="en-US" dirty="0"/>
              <a:t/>
            </a:r>
            <a:br>
              <a:rPr lang="en-US" dirty="0"/>
            </a:br>
            <a:r>
              <a:rPr lang="en-US" dirty="0" err="1"/>
              <a:t>my_function</a:t>
            </a:r>
            <a:r>
              <a:rPr lang="en-US" dirty="0"/>
              <a:t>("Emil", "Tobias", "Linus")</a:t>
            </a:r>
          </a:p>
          <a:p>
            <a:r>
              <a:rPr lang="en-US" b="1" dirty="0"/>
              <a:t>Output</a:t>
            </a:r>
            <a:r>
              <a:rPr lang="en-US" b="1" dirty="0" smtClean="0"/>
              <a:t>:</a:t>
            </a:r>
          </a:p>
          <a:p>
            <a:pPr marL="0" indent="0">
              <a:buNone/>
            </a:pPr>
            <a:r>
              <a:rPr lang="en-US" dirty="0"/>
              <a:t>The youngest child is Linus</a:t>
            </a:r>
          </a:p>
          <a:p>
            <a:endParaRPr lang="en-US" dirty="0"/>
          </a:p>
          <a:p>
            <a:pPr marL="0" indent="0">
              <a:buNone/>
            </a:pPr>
            <a:endParaRPr lang="en-US" dirty="0"/>
          </a:p>
        </p:txBody>
      </p:sp>
    </p:spTree>
    <p:extLst>
      <p:ext uri="{BB962C8B-B14F-4D97-AF65-F5344CB8AC3E}">
        <p14:creationId xmlns:p14="http://schemas.microsoft.com/office/powerpoint/2010/main" val="22253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lnSpcReduction="10000"/>
          </a:bodyPr>
          <a:lstStyle/>
          <a:p>
            <a:pPr marL="0" indent="0">
              <a:buNone/>
            </a:pPr>
            <a:r>
              <a:rPr lang="en-US" b="1" dirty="0"/>
              <a:t>Keyword Arguments</a:t>
            </a:r>
          </a:p>
          <a:p>
            <a:r>
              <a:rPr lang="en-US" dirty="0"/>
              <a:t>You can also send arguments with the </a:t>
            </a:r>
            <a:r>
              <a:rPr lang="en-US" i="1" dirty="0"/>
              <a:t>key</a:t>
            </a:r>
            <a:r>
              <a:rPr lang="en-US" dirty="0"/>
              <a:t> = </a:t>
            </a:r>
            <a:r>
              <a:rPr lang="en-US" i="1" dirty="0"/>
              <a:t>value</a:t>
            </a:r>
            <a:r>
              <a:rPr lang="en-US" dirty="0"/>
              <a:t> syntax.</a:t>
            </a:r>
          </a:p>
          <a:p>
            <a:r>
              <a:rPr lang="en-US" dirty="0"/>
              <a:t>This way the order of the arguments does not matter.</a:t>
            </a:r>
          </a:p>
          <a:p>
            <a:pPr marL="0" indent="0">
              <a:buNone/>
            </a:pPr>
            <a:r>
              <a:rPr lang="en-US" b="1" dirty="0"/>
              <a:t>Example</a:t>
            </a:r>
          </a:p>
          <a:p>
            <a:r>
              <a:rPr lang="en-US" dirty="0" err="1"/>
              <a:t>def</a:t>
            </a:r>
            <a:r>
              <a:rPr lang="en-US" dirty="0"/>
              <a:t> </a:t>
            </a:r>
            <a:r>
              <a:rPr lang="en-US" dirty="0" err="1"/>
              <a:t>my_function</a:t>
            </a:r>
            <a:r>
              <a:rPr lang="en-US" dirty="0"/>
              <a:t>(child3, child2, child1):</a:t>
            </a:r>
            <a:br>
              <a:rPr lang="en-US" dirty="0"/>
            </a:br>
            <a:r>
              <a:rPr lang="en-US" dirty="0"/>
              <a:t>  print("The youngest child is " + child3)</a:t>
            </a:r>
            <a:br>
              <a:rPr lang="en-US" dirty="0"/>
            </a:br>
            <a:r>
              <a:rPr lang="en-US" dirty="0"/>
              <a:t/>
            </a:r>
            <a:br>
              <a:rPr lang="en-US" dirty="0"/>
            </a:br>
            <a:r>
              <a:rPr lang="en-US" dirty="0" err="1"/>
              <a:t>my_function</a:t>
            </a:r>
            <a:r>
              <a:rPr lang="en-US" dirty="0"/>
              <a:t>(child1 = "Emil", child2 = "Tobias", child3 = "Linus")</a:t>
            </a:r>
          </a:p>
          <a:p>
            <a:r>
              <a:rPr lang="en-US" b="1" dirty="0"/>
              <a:t>Output</a:t>
            </a:r>
            <a:r>
              <a:rPr lang="en-US" dirty="0"/>
              <a:t>:</a:t>
            </a:r>
          </a:p>
          <a:p>
            <a:pPr marL="0" indent="0">
              <a:buNone/>
            </a:pPr>
            <a:r>
              <a:rPr lang="en-US" dirty="0"/>
              <a:t>The youngest child is Linus</a:t>
            </a:r>
          </a:p>
          <a:p>
            <a:pPr marL="0" indent="0">
              <a:buNone/>
            </a:pPr>
            <a:endParaRPr lang="en-US" dirty="0"/>
          </a:p>
        </p:txBody>
      </p:sp>
    </p:spTree>
    <p:extLst>
      <p:ext uri="{BB962C8B-B14F-4D97-AF65-F5344CB8AC3E}">
        <p14:creationId xmlns:p14="http://schemas.microsoft.com/office/powerpoint/2010/main" val="156746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fontScale="77500" lnSpcReduction="20000"/>
          </a:bodyPr>
          <a:lstStyle/>
          <a:p>
            <a:pPr marL="0" indent="0">
              <a:buNone/>
            </a:pPr>
            <a:r>
              <a:rPr lang="en-US" b="1" dirty="0"/>
              <a:t>Default Parameter Value</a:t>
            </a:r>
          </a:p>
          <a:p>
            <a:pPr marL="0" indent="0">
              <a:buNone/>
            </a:pPr>
            <a:r>
              <a:rPr lang="en-US" dirty="0"/>
              <a:t>The following example shows how to use a default parameter value.</a:t>
            </a:r>
          </a:p>
          <a:p>
            <a:r>
              <a:rPr lang="en-US" dirty="0"/>
              <a:t>If we call the function without argument, it uses the default value:</a:t>
            </a:r>
          </a:p>
          <a:p>
            <a:pPr marL="0" indent="0">
              <a:buNone/>
            </a:pPr>
            <a:r>
              <a:rPr lang="en-US" b="1" dirty="0"/>
              <a:t>Example</a:t>
            </a:r>
          </a:p>
          <a:p>
            <a:r>
              <a:rPr lang="en-US" dirty="0" err="1"/>
              <a:t>def</a:t>
            </a:r>
            <a:r>
              <a:rPr lang="en-US" dirty="0"/>
              <a:t> </a:t>
            </a:r>
            <a:r>
              <a:rPr lang="en-US" dirty="0" err="1"/>
              <a:t>my_function</a:t>
            </a:r>
            <a:r>
              <a:rPr lang="en-US" dirty="0"/>
              <a:t>(</a:t>
            </a:r>
            <a:r>
              <a:rPr lang="en-US" b="1" dirty="0"/>
              <a:t>country = "Norway"</a:t>
            </a:r>
            <a:r>
              <a:rPr lang="en-US" dirty="0"/>
              <a:t>):</a:t>
            </a:r>
            <a:br>
              <a:rPr lang="en-US" dirty="0"/>
            </a:br>
            <a:r>
              <a:rPr lang="en-US" dirty="0"/>
              <a:t>  print("I am from " + country)</a:t>
            </a:r>
            <a:br>
              <a:rPr lang="en-US" dirty="0"/>
            </a:br>
            <a:r>
              <a:rPr lang="en-US" dirty="0"/>
              <a:t/>
            </a:r>
            <a:br>
              <a:rPr lang="en-US" dirty="0"/>
            </a:br>
            <a:r>
              <a:rPr lang="en-US" dirty="0" err="1"/>
              <a:t>my_function</a:t>
            </a:r>
            <a:r>
              <a:rPr lang="en-US" dirty="0"/>
              <a:t>("Sweden")</a:t>
            </a:r>
            <a:br>
              <a:rPr lang="en-US" dirty="0"/>
            </a:br>
            <a:r>
              <a:rPr lang="en-US" dirty="0" err="1"/>
              <a:t>my_function</a:t>
            </a:r>
            <a:r>
              <a:rPr lang="en-US" dirty="0"/>
              <a:t>("India")</a:t>
            </a:r>
            <a:br>
              <a:rPr lang="en-US" dirty="0"/>
            </a:br>
            <a:r>
              <a:rPr lang="en-US" dirty="0" err="1"/>
              <a:t>my_function</a:t>
            </a:r>
            <a:r>
              <a:rPr lang="en-US" dirty="0"/>
              <a:t>()</a:t>
            </a:r>
            <a:br>
              <a:rPr lang="en-US" dirty="0"/>
            </a:br>
            <a:r>
              <a:rPr lang="en-US" dirty="0" err="1"/>
              <a:t>my_function</a:t>
            </a:r>
            <a:r>
              <a:rPr lang="en-US" dirty="0"/>
              <a:t>("Brazil")</a:t>
            </a:r>
          </a:p>
          <a:p>
            <a:r>
              <a:rPr lang="en-US" b="1" dirty="0"/>
              <a:t>Output:</a:t>
            </a:r>
          </a:p>
          <a:p>
            <a:r>
              <a:rPr lang="en-US" dirty="0"/>
              <a:t>I am from Sweden</a:t>
            </a:r>
            <a:br>
              <a:rPr lang="en-US" dirty="0"/>
            </a:br>
            <a:r>
              <a:rPr lang="en-US" dirty="0"/>
              <a:t>I am from India</a:t>
            </a:r>
            <a:br>
              <a:rPr lang="en-US" dirty="0"/>
            </a:br>
            <a:r>
              <a:rPr lang="en-US" dirty="0"/>
              <a:t>I am from Norway</a:t>
            </a:r>
            <a:br>
              <a:rPr lang="en-US" dirty="0"/>
            </a:br>
            <a:r>
              <a:rPr lang="en-US" dirty="0"/>
              <a:t>I am from Brazil</a:t>
            </a:r>
          </a:p>
          <a:p>
            <a:pPr marL="0" indent="0">
              <a:buNone/>
            </a:pPr>
            <a:endParaRPr lang="en-US" dirty="0"/>
          </a:p>
        </p:txBody>
      </p:sp>
    </p:spTree>
    <p:extLst>
      <p:ext uri="{BB962C8B-B14F-4D97-AF65-F5344CB8AC3E}">
        <p14:creationId xmlns:p14="http://schemas.microsoft.com/office/powerpoint/2010/main" val="420174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77500" lnSpcReduction="20000"/>
          </a:bodyPr>
          <a:lstStyle/>
          <a:p>
            <a:pPr marL="0" indent="0">
              <a:buNone/>
            </a:pPr>
            <a:r>
              <a:rPr lang="en-US" b="1" dirty="0"/>
              <a:t>Passing a List as an Argument</a:t>
            </a:r>
          </a:p>
          <a:p>
            <a:r>
              <a:rPr lang="en-US" dirty="0"/>
              <a:t>You can send any data types of argument to a function (string, number, list, dictionary etc.), and it will be treated as the same data type inside the function.</a:t>
            </a:r>
          </a:p>
          <a:p>
            <a:pPr marL="0" indent="0">
              <a:buNone/>
            </a:pPr>
            <a:r>
              <a:rPr lang="en-US" dirty="0"/>
              <a:t>E.g. if you send a List as an argument, it will still be a List when it reaches the function:</a:t>
            </a:r>
          </a:p>
          <a:p>
            <a:pPr marL="0" indent="0">
              <a:buNone/>
            </a:pPr>
            <a:r>
              <a:rPr lang="en-US" b="1" dirty="0"/>
              <a:t>Example</a:t>
            </a:r>
          </a:p>
          <a:p>
            <a:pPr marL="0" indent="0">
              <a:buNone/>
            </a:pPr>
            <a:r>
              <a:rPr lang="en-US" dirty="0" err="1"/>
              <a:t>def</a:t>
            </a:r>
            <a:r>
              <a:rPr lang="en-US" dirty="0"/>
              <a:t> </a:t>
            </a:r>
            <a:r>
              <a:rPr lang="en-US" dirty="0" err="1"/>
              <a:t>my_function</a:t>
            </a:r>
            <a:r>
              <a:rPr lang="en-US" dirty="0"/>
              <a:t>(food):</a:t>
            </a:r>
            <a:br>
              <a:rPr lang="en-US" dirty="0"/>
            </a:br>
            <a:r>
              <a:rPr lang="en-US" dirty="0"/>
              <a:t>  for x in food:</a:t>
            </a:r>
            <a:br>
              <a:rPr lang="en-US" dirty="0"/>
            </a:br>
            <a:r>
              <a:rPr lang="en-US" dirty="0"/>
              <a:t>    print(x)</a:t>
            </a:r>
            <a:br>
              <a:rPr lang="en-US" dirty="0"/>
            </a:br>
            <a:r>
              <a:rPr lang="en-US" dirty="0"/>
              <a:t/>
            </a:r>
            <a:br>
              <a:rPr lang="en-US" dirty="0"/>
            </a:br>
            <a:r>
              <a:rPr lang="en-US" dirty="0"/>
              <a:t>fruits = ["apple", "banana", "cherry"]</a:t>
            </a:r>
            <a:br>
              <a:rPr lang="en-US" dirty="0"/>
            </a:br>
            <a:r>
              <a:rPr lang="en-US" dirty="0"/>
              <a:t/>
            </a:r>
            <a:br>
              <a:rPr lang="en-US" dirty="0"/>
            </a:br>
            <a:r>
              <a:rPr lang="en-US" dirty="0" err="1"/>
              <a:t>my_function</a:t>
            </a:r>
            <a:r>
              <a:rPr lang="en-US" dirty="0"/>
              <a:t>(fruits)</a:t>
            </a:r>
          </a:p>
          <a:p>
            <a:r>
              <a:rPr lang="en-US" b="1" dirty="0"/>
              <a:t>Output:</a:t>
            </a:r>
          </a:p>
          <a:p>
            <a:pPr marL="0" indent="0">
              <a:buNone/>
            </a:pPr>
            <a:r>
              <a:rPr lang="en-US" dirty="0"/>
              <a:t>apple</a:t>
            </a:r>
            <a:br>
              <a:rPr lang="en-US" dirty="0"/>
            </a:br>
            <a:r>
              <a:rPr lang="en-US" dirty="0"/>
              <a:t>banana</a:t>
            </a:r>
            <a:br>
              <a:rPr lang="en-US" dirty="0"/>
            </a:br>
            <a:r>
              <a:rPr lang="en-US" dirty="0"/>
              <a:t>cherry</a:t>
            </a:r>
          </a:p>
          <a:p>
            <a:pPr marL="0" indent="0">
              <a:buNone/>
            </a:pPr>
            <a:endParaRPr lang="en-US" dirty="0"/>
          </a:p>
        </p:txBody>
      </p:sp>
    </p:spTree>
    <p:extLst>
      <p:ext uri="{BB962C8B-B14F-4D97-AF65-F5344CB8AC3E}">
        <p14:creationId xmlns:p14="http://schemas.microsoft.com/office/powerpoint/2010/main" val="165521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10000"/>
          </a:bodyPr>
          <a:lstStyle/>
          <a:p>
            <a:pPr marL="0" indent="0">
              <a:buNone/>
            </a:pPr>
            <a:r>
              <a:rPr lang="en-US" b="1" dirty="0"/>
              <a:t>Return Values</a:t>
            </a:r>
          </a:p>
          <a:p>
            <a:r>
              <a:rPr lang="en-US" dirty="0"/>
              <a:t>To let a function return a value, use the return statement:</a:t>
            </a:r>
          </a:p>
          <a:p>
            <a:pPr marL="0" indent="0">
              <a:buNone/>
            </a:pPr>
            <a:r>
              <a:rPr lang="en-US" dirty="0"/>
              <a:t>Example</a:t>
            </a:r>
            <a:endParaRPr lang="en-US" b="1" dirty="0"/>
          </a:p>
          <a:p>
            <a:r>
              <a:rPr lang="en-US" dirty="0" err="1"/>
              <a:t>def</a:t>
            </a:r>
            <a:r>
              <a:rPr lang="en-US" dirty="0"/>
              <a:t> </a:t>
            </a:r>
            <a:r>
              <a:rPr lang="en-US" dirty="0" err="1"/>
              <a:t>my_function</a:t>
            </a:r>
            <a:r>
              <a:rPr lang="en-US" dirty="0"/>
              <a:t>(x):</a:t>
            </a:r>
            <a:br>
              <a:rPr lang="en-US" dirty="0"/>
            </a:br>
            <a:r>
              <a:rPr lang="en-US" dirty="0"/>
              <a:t>  </a:t>
            </a:r>
            <a:r>
              <a:rPr lang="en-US" b="1" dirty="0"/>
              <a:t>return 5 * x</a:t>
            </a:r>
            <a:br>
              <a:rPr lang="en-US" b="1" dirty="0"/>
            </a:br>
            <a:r>
              <a:rPr lang="en-US" dirty="0"/>
              <a:t/>
            </a:r>
            <a:br>
              <a:rPr lang="en-US" dirty="0"/>
            </a:br>
            <a:r>
              <a:rPr lang="en-US" dirty="0"/>
              <a:t>print(</a:t>
            </a:r>
            <a:r>
              <a:rPr lang="en-US" dirty="0" err="1"/>
              <a:t>my_function</a:t>
            </a:r>
            <a:r>
              <a:rPr lang="en-US" dirty="0"/>
              <a:t>(3))</a:t>
            </a:r>
            <a:br>
              <a:rPr lang="en-US" dirty="0"/>
            </a:br>
            <a:r>
              <a:rPr lang="en-US" dirty="0"/>
              <a:t>print(</a:t>
            </a:r>
            <a:r>
              <a:rPr lang="en-US" dirty="0" err="1"/>
              <a:t>my_function</a:t>
            </a:r>
            <a:r>
              <a:rPr lang="en-US" dirty="0"/>
              <a:t>(5))</a:t>
            </a:r>
            <a:br>
              <a:rPr lang="en-US" dirty="0"/>
            </a:br>
            <a:r>
              <a:rPr lang="en-US" dirty="0"/>
              <a:t>print(</a:t>
            </a:r>
            <a:r>
              <a:rPr lang="en-US" dirty="0" err="1"/>
              <a:t>my_function</a:t>
            </a:r>
            <a:r>
              <a:rPr lang="en-US" dirty="0"/>
              <a:t>(9))</a:t>
            </a:r>
          </a:p>
          <a:p>
            <a:r>
              <a:rPr lang="en-US" b="1" dirty="0"/>
              <a:t>Output:</a:t>
            </a:r>
          </a:p>
          <a:p>
            <a:r>
              <a:rPr lang="en-US" dirty="0"/>
              <a:t>15</a:t>
            </a:r>
            <a:br>
              <a:rPr lang="en-US" dirty="0"/>
            </a:br>
            <a:r>
              <a:rPr lang="en-US" dirty="0"/>
              <a:t>25</a:t>
            </a:r>
            <a:br>
              <a:rPr lang="en-US" dirty="0"/>
            </a:br>
            <a:r>
              <a:rPr lang="en-US" dirty="0"/>
              <a:t>45</a:t>
            </a:r>
          </a:p>
          <a:p>
            <a:pPr marL="0" indent="0">
              <a:buNone/>
            </a:pPr>
            <a:endParaRPr lang="en-US" dirty="0"/>
          </a:p>
        </p:txBody>
      </p:sp>
    </p:spTree>
    <p:extLst>
      <p:ext uri="{BB962C8B-B14F-4D97-AF65-F5344CB8AC3E}">
        <p14:creationId xmlns:p14="http://schemas.microsoft.com/office/powerpoint/2010/main" val="1564596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553200"/>
          </a:xfrm>
        </p:spPr>
        <p:txBody>
          <a:bodyPr/>
          <a:lstStyle/>
          <a:p>
            <a:pPr marL="0" indent="0">
              <a:buNone/>
            </a:pPr>
            <a:r>
              <a:rPr lang="en-US" b="1" dirty="0"/>
              <a:t>The pass Statement</a:t>
            </a:r>
          </a:p>
          <a:p>
            <a:r>
              <a:rPr lang="en-US" dirty="0"/>
              <a:t>function definitions cannot be empty, but if you for some reason have a function definition with no content, put in the pass statement to avoid getting an error.</a:t>
            </a:r>
          </a:p>
          <a:p>
            <a:pPr marL="0" indent="0">
              <a:buNone/>
            </a:pPr>
            <a:r>
              <a:rPr lang="en-US" dirty="0"/>
              <a:t>Example</a:t>
            </a:r>
            <a:endParaRPr lang="en-US" b="1" dirty="0"/>
          </a:p>
          <a:p>
            <a:pPr marL="0" indent="0">
              <a:buNone/>
            </a:pPr>
            <a:r>
              <a:rPr lang="en-US" dirty="0" err="1"/>
              <a:t>def</a:t>
            </a:r>
            <a:r>
              <a:rPr lang="en-US" dirty="0"/>
              <a:t> </a:t>
            </a:r>
            <a:r>
              <a:rPr lang="en-US" dirty="0" err="1"/>
              <a:t>myfunction</a:t>
            </a:r>
            <a:r>
              <a:rPr lang="en-US" dirty="0"/>
              <a:t>():</a:t>
            </a:r>
            <a:br>
              <a:rPr lang="en-US" dirty="0"/>
            </a:br>
            <a:r>
              <a:rPr lang="en-US" dirty="0"/>
              <a:t>  pass</a:t>
            </a:r>
          </a:p>
          <a:p>
            <a:r>
              <a:rPr lang="en-US" b="1" dirty="0"/>
              <a:t>Output:</a:t>
            </a:r>
          </a:p>
          <a:p>
            <a:pPr marL="0" indent="0">
              <a:buNone/>
            </a:pPr>
            <a:r>
              <a:rPr lang="en-US" dirty="0"/>
              <a:t># having an empty function definition like this, would raise an error without the pass statement</a:t>
            </a:r>
          </a:p>
          <a:p>
            <a:pPr marL="0" indent="0">
              <a:buNone/>
            </a:pPr>
            <a:endParaRPr lang="en-US" dirty="0"/>
          </a:p>
        </p:txBody>
      </p:sp>
    </p:spTree>
    <p:extLst>
      <p:ext uri="{BB962C8B-B14F-4D97-AF65-F5344CB8AC3E}">
        <p14:creationId xmlns:p14="http://schemas.microsoft.com/office/powerpoint/2010/main" val="29918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rmAutofit fontScale="85000" lnSpcReduction="20000"/>
          </a:bodyPr>
          <a:lstStyle/>
          <a:p>
            <a:pPr marL="0" indent="0">
              <a:buNone/>
            </a:pPr>
            <a:r>
              <a:rPr lang="en-US" b="1" dirty="0"/>
              <a:t>The </a:t>
            </a:r>
            <a:r>
              <a:rPr lang="en-US" b="1" i="1" dirty="0"/>
              <a:t>Anonymous</a:t>
            </a:r>
            <a:r>
              <a:rPr lang="en-US" b="1" dirty="0"/>
              <a:t> </a:t>
            </a:r>
            <a:r>
              <a:rPr lang="en-US" b="1" dirty="0" smtClean="0"/>
              <a:t>Functions-lambda</a:t>
            </a:r>
          </a:p>
          <a:p>
            <a:pPr marL="0" indent="0">
              <a:buNone/>
            </a:pPr>
            <a:endParaRPr lang="en-US" b="1" dirty="0"/>
          </a:p>
          <a:p>
            <a:r>
              <a:rPr lang="en-US" dirty="0"/>
              <a:t>A lambda function is a small anonymous function.</a:t>
            </a:r>
          </a:p>
          <a:p>
            <a:r>
              <a:rPr lang="en-US" dirty="0"/>
              <a:t>A lambda function can take any number of arguments, but can only have one expression.</a:t>
            </a:r>
          </a:p>
          <a:p>
            <a:r>
              <a:rPr lang="en-US" dirty="0"/>
              <a:t>These functions are called anonymous because they are not declared in the standard manner by using the </a:t>
            </a:r>
            <a:r>
              <a:rPr lang="en-US" b="1" i="1" dirty="0" err="1"/>
              <a:t>def</a:t>
            </a:r>
            <a:r>
              <a:rPr lang="en-US" dirty="0"/>
              <a:t> keyword. </a:t>
            </a:r>
            <a:endParaRPr lang="en-US" dirty="0" smtClean="0"/>
          </a:p>
          <a:p>
            <a:r>
              <a:rPr lang="en-US" dirty="0" smtClean="0"/>
              <a:t>You </a:t>
            </a:r>
            <a:r>
              <a:rPr lang="en-US" dirty="0"/>
              <a:t>can use the </a:t>
            </a:r>
            <a:r>
              <a:rPr lang="en-US" b="1" i="1" dirty="0"/>
              <a:t>lambda</a:t>
            </a:r>
            <a:r>
              <a:rPr lang="en-US" b="1" dirty="0"/>
              <a:t> keyword </a:t>
            </a:r>
            <a:r>
              <a:rPr lang="en-US" dirty="0"/>
              <a:t>to create small anonymous functions.</a:t>
            </a:r>
          </a:p>
          <a:p>
            <a:pPr lvl="0"/>
            <a:r>
              <a:rPr lang="en-US" dirty="0"/>
              <a:t>Lambda forms can take any number of arguments but return just one value in the form of an expression. They cannot contain commands or multiple expressions.</a:t>
            </a:r>
          </a:p>
          <a:p>
            <a:pPr lvl="0"/>
            <a:r>
              <a:rPr lang="en-US" dirty="0"/>
              <a:t>An anonymous function cannot be a direct call to print because lambda requires an </a:t>
            </a:r>
            <a:r>
              <a:rPr lang="en-US" dirty="0" smtClean="0"/>
              <a:t>expression</a:t>
            </a:r>
          </a:p>
          <a:p>
            <a:r>
              <a:rPr lang="en-US" dirty="0"/>
              <a:t>Lambda functions have their own local namespace and cannot access variables other than those in their parameter list and those in the global namespace.</a:t>
            </a:r>
          </a:p>
          <a:p>
            <a:pPr lvl="0"/>
            <a:endParaRPr lang="en-US" dirty="0"/>
          </a:p>
          <a:p>
            <a:pPr marL="0" indent="0">
              <a:buNone/>
            </a:pPr>
            <a:endParaRPr lang="en-US" dirty="0"/>
          </a:p>
        </p:txBody>
      </p:sp>
    </p:spTree>
    <p:extLst>
      <p:ext uri="{BB962C8B-B14F-4D97-AF65-F5344CB8AC3E}">
        <p14:creationId xmlns:p14="http://schemas.microsoft.com/office/powerpoint/2010/main" val="379124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92500" lnSpcReduction="20000"/>
          </a:bodyPr>
          <a:lstStyle/>
          <a:p>
            <a:pPr marL="0" indent="0">
              <a:buNone/>
            </a:pPr>
            <a:r>
              <a:rPr lang="en-US" b="1" dirty="0"/>
              <a:t>Python </a:t>
            </a:r>
            <a:r>
              <a:rPr lang="en-US" b="1" dirty="0" smtClean="0"/>
              <a:t>Functions</a:t>
            </a:r>
          </a:p>
          <a:p>
            <a:pPr marL="0" indent="0">
              <a:buNone/>
            </a:pPr>
            <a:endParaRPr lang="en-US" b="1" dirty="0"/>
          </a:p>
          <a:p>
            <a:pPr marL="0" indent="0">
              <a:buNone/>
            </a:pPr>
            <a:r>
              <a:rPr lang="en-US" dirty="0" smtClean="0"/>
              <a:t>“A </a:t>
            </a:r>
            <a:r>
              <a:rPr lang="en-US" dirty="0"/>
              <a:t>function is a block of code which only runs when it is called</a:t>
            </a:r>
            <a:r>
              <a:rPr lang="en-US" dirty="0" smtClean="0"/>
              <a:t>.”</a:t>
            </a:r>
            <a:endParaRPr lang="en-US" dirty="0"/>
          </a:p>
          <a:p>
            <a:r>
              <a:rPr lang="en-US" dirty="0"/>
              <a:t>You can pass data, known as parameters, into a function.</a:t>
            </a:r>
          </a:p>
          <a:p>
            <a:r>
              <a:rPr lang="en-US" dirty="0"/>
              <a:t>A function can return data as a result.</a:t>
            </a:r>
          </a:p>
          <a:p>
            <a:r>
              <a:rPr lang="en-US" dirty="0"/>
              <a:t>A function is a block of organized, reusable code that is used to perform a single, related action. </a:t>
            </a:r>
            <a:endParaRPr lang="en-US" dirty="0" smtClean="0"/>
          </a:p>
          <a:p>
            <a:r>
              <a:rPr lang="en-US" dirty="0" smtClean="0"/>
              <a:t>Functions </a:t>
            </a:r>
            <a:r>
              <a:rPr lang="en-US" dirty="0"/>
              <a:t>provide better modularity for your application and a high degree of code reusing.</a:t>
            </a:r>
          </a:p>
          <a:p>
            <a:r>
              <a:rPr lang="en-US" dirty="0" smtClean="0"/>
              <a:t>Python </a:t>
            </a:r>
            <a:r>
              <a:rPr lang="en-US" dirty="0"/>
              <a:t>gives you many built-in functions like print(), etc. </a:t>
            </a:r>
            <a:endParaRPr lang="en-US" dirty="0" smtClean="0"/>
          </a:p>
          <a:p>
            <a:r>
              <a:rPr lang="en-US" dirty="0" smtClean="0"/>
              <a:t>You </a:t>
            </a:r>
            <a:r>
              <a:rPr lang="en-US" dirty="0"/>
              <a:t>can also create your own functions. </a:t>
            </a:r>
            <a:endParaRPr lang="en-US" dirty="0" smtClean="0"/>
          </a:p>
          <a:p>
            <a:r>
              <a:rPr lang="en-US" dirty="0" smtClean="0"/>
              <a:t>These </a:t>
            </a:r>
            <a:r>
              <a:rPr lang="en-US" dirty="0"/>
              <a:t>functions are called </a:t>
            </a:r>
            <a:r>
              <a:rPr lang="en-US" i="1" dirty="0"/>
              <a:t>user-defined functions.</a:t>
            </a:r>
            <a:endParaRPr lang="en-US" dirty="0"/>
          </a:p>
          <a:p>
            <a:endParaRPr lang="en-US" dirty="0"/>
          </a:p>
        </p:txBody>
      </p:sp>
    </p:spTree>
    <p:extLst>
      <p:ext uri="{BB962C8B-B14F-4D97-AF65-F5344CB8AC3E}">
        <p14:creationId xmlns:p14="http://schemas.microsoft.com/office/powerpoint/2010/main" val="25673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839200" cy="6477000"/>
          </a:xfrm>
        </p:spPr>
        <p:txBody>
          <a:bodyPr>
            <a:normAutofit lnSpcReduction="10000"/>
          </a:bodyPr>
          <a:lstStyle/>
          <a:p>
            <a:r>
              <a:rPr lang="en-US" dirty="0"/>
              <a:t>Although it appears that lambda's are a one-line version of a function, they are not equivalent to inline statements in C or C++, whose purpose is by passing function stack allocation during invocation for performance reasons</a:t>
            </a:r>
            <a:r>
              <a:rPr lang="en-US" dirty="0" smtClean="0"/>
              <a:t>.</a:t>
            </a:r>
          </a:p>
          <a:p>
            <a:pPr marL="0" indent="0">
              <a:buNone/>
            </a:pPr>
            <a:r>
              <a:rPr lang="en-US" b="1" dirty="0"/>
              <a:t>Syntax</a:t>
            </a:r>
          </a:p>
          <a:p>
            <a:r>
              <a:rPr lang="en-US" dirty="0"/>
              <a:t>The syntax of </a:t>
            </a:r>
            <a:r>
              <a:rPr lang="en-US" i="1" dirty="0"/>
              <a:t>lambda</a:t>
            </a:r>
            <a:r>
              <a:rPr lang="en-US" dirty="0"/>
              <a:t> functions contains only a single statement, which is as follows −</a:t>
            </a:r>
          </a:p>
          <a:p>
            <a:pPr marL="0" indent="0">
              <a:buNone/>
            </a:pPr>
            <a:r>
              <a:rPr lang="en-US" b="1" dirty="0"/>
              <a:t>lambda [arg1 [,arg2,.....</a:t>
            </a:r>
            <a:r>
              <a:rPr lang="en-US" b="1" dirty="0" err="1"/>
              <a:t>argn</a:t>
            </a:r>
            <a:r>
              <a:rPr lang="en-US" b="1" dirty="0"/>
              <a:t>]]:expression</a:t>
            </a:r>
            <a:r>
              <a:rPr lang="en-US" dirty="0"/>
              <a:t> </a:t>
            </a:r>
            <a:endParaRPr lang="en-US" dirty="0" smtClean="0"/>
          </a:p>
          <a:p>
            <a:pPr marL="0" indent="0">
              <a:buNone/>
            </a:pPr>
            <a:r>
              <a:rPr lang="en-US" dirty="0" smtClean="0"/>
              <a:t> </a:t>
            </a:r>
            <a:r>
              <a:rPr lang="en-US" dirty="0"/>
              <a:t>OR</a:t>
            </a:r>
          </a:p>
          <a:p>
            <a:pPr marL="0" indent="0">
              <a:buNone/>
            </a:pPr>
            <a:r>
              <a:rPr lang="en-US" b="1" dirty="0"/>
              <a:t>lambda </a:t>
            </a:r>
            <a:r>
              <a:rPr lang="en-US" b="1" i="1" dirty="0"/>
              <a:t>arguments </a:t>
            </a:r>
            <a:r>
              <a:rPr lang="en-US" b="1" dirty="0"/>
              <a:t>: </a:t>
            </a:r>
            <a:r>
              <a:rPr lang="en-US" b="1" i="1" dirty="0"/>
              <a:t>expression</a:t>
            </a:r>
            <a:endParaRPr lang="en-US" b="1" dirty="0"/>
          </a:p>
          <a:p>
            <a:r>
              <a:rPr lang="en-US" dirty="0"/>
              <a:t>The expression is executed and the result is returned: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895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rmAutofit fontScale="62500" lnSpcReduction="20000"/>
          </a:bodyPr>
          <a:lstStyle/>
          <a:p>
            <a:pPr marL="0" indent="0">
              <a:buNone/>
            </a:pPr>
            <a:r>
              <a:rPr lang="en-US" sz="3800" b="1" dirty="0" smtClean="0"/>
              <a:t>Example-</a:t>
            </a:r>
            <a:r>
              <a:rPr lang="en-US" sz="3800" dirty="0" smtClean="0"/>
              <a:t>Add </a:t>
            </a:r>
            <a:r>
              <a:rPr lang="en-US" sz="3800" dirty="0"/>
              <a:t>10 to argument a, and return the result:</a:t>
            </a:r>
          </a:p>
          <a:p>
            <a:pPr marL="0" indent="0">
              <a:buNone/>
            </a:pPr>
            <a:r>
              <a:rPr lang="en-US" sz="3800" dirty="0"/>
              <a:t>x = lambda a : a + 10</a:t>
            </a:r>
            <a:br>
              <a:rPr lang="en-US" sz="3800" dirty="0"/>
            </a:br>
            <a:r>
              <a:rPr lang="en-US" sz="3800" dirty="0"/>
              <a:t>print(x(5))</a:t>
            </a:r>
          </a:p>
          <a:p>
            <a:pPr marL="0" indent="0">
              <a:buNone/>
            </a:pPr>
            <a:r>
              <a:rPr lang="en-US" sz="3800" b="1" dirty="0"/>
              <a:t>Output:</a:t>
            </a:r>
          </a:p>
          <a:p>
            <a:pPr marL="0" indent="0">
              <a:buNone/>
            </a:pPr>
            <a:r>
              <a:rPr lang="en-US" sz="3800" dirty="0" smtClean="0"/>
              <a:t>15</a:t>
            </a:r>
          </a:p>
          <a:p>
            <a:pPr marL="0" indent="0">
              <a:buNone/>
            </a:pPr>
            <a:endParaRPr lang="en-US" sz="3800" dirty="0"/>
          </a:p>
          <a:p>
            <a:pPr marL="0" indent="0">
              <a:buNone/>
            </a:pPr>
            <a:r>
              <a:rPr lang="en-US" sz="3800" b="1" dirty="0" smtClean="0"/>
              <a:t>Example-</a:t>
            </a:r>
            <a:r>
              <a:rPr lang="en-US" sz="3800" dirty="0" smtClean="0"/>
              <a:t>Multiply </a:t>
            </a:r>
            <a:r>
              <a:rPr lang="en-US" sz="3800" dirty="0"/>
              <a:t>argument a with argument b and return the result:</a:t>
            </a:r>
          </a:p>
          <a:p>
            <a:pPr marL="0" indent="0">
              <a:buNone/>
            </a:pPr>
            <a:r>
              <a:rPr lang="en-US" sz="3800" dirty="0"/>
              <a:t>x = lambda a, b : a * b</a:t>
            </a:r>
            <a:br>
              <a:rPr lang="en-US" sz="3800" dirty="0"/>
            </a:br>
            <a:r>
              <a:rPr lang="en-US" sz="3800" dirty="0"/>
              <a:t>print(x(5, 6))</a:t>
            </a:r>
          </a:p>
          <a:p>
            <a:pPr marL="0" indent="0">
              <a:buNone/>
            </a:pPr>
            <a:r>
              <a:rPr lang="en-US" sz="3800" b="1" dirty="0"/>
              <a:t>Output:</a:t>
            </a:r>
          </a:p>
          <a:p>
            <a:pPr marL="0" indent="0">
              <a:buNone/>
            </a:pPr>
            <a:r>
              <a:rPr lang="en-US" sz="3800" dirty="0" smtClean="0"/>
              <a:t>30</a:t>
            </a:r>
          </a:p>
          <a:p>
            <a:pPr marL="0" indent="0">
              <a:buNone/>
            </a:pPr>
            <a:endParaRPr lang="en-US" sz="3800" dirty="0"/>
          </a:p>
          <a:p>
            <a:pPr marL="0" indent="0">
              <a:buNone/>
            </a:pPr>
            <a:r>
              <a:rPr lang="en-US" sz="3800" b="1" dirty="0" smtClean="0"/>
              <a:t>Example-</a:t>
            </a:r>
            <a:r>
              <a:rPr lang="en-US" sz="3800" dirty="0" smtClean="0"/>
              <a:t>Summarize </a:t>
            </a:r>
            <a:r>
              <a:rPr lang="en-US" sz="3800" dirty="0"/>
              <a:t>argument a, b, and c and return the result:</a:t>
            </a:r>
          </a:p>
          <a:p>
            <a:pPr marL="0" indent="0">
              <a:buNone/>
            </a:pPr>
            <a:r>
              <a:rPr lang="en-US" sz="3800" dirty="0"/>
              <a:t>x = lambda a, b, c : a + b + c</a:t>
            </a:r>
            <a:br>
              <a:rPr lang="en-US" sz="3800" dirty="0"/>
            </a:br>
            <a:r>
              <a:rPr lang="en-US" sz="3800" dirty="0"/>
              <a:t>print(x(5, 6, 2))</a:t>
            </a:r>
          </a:p>
          <a:p>
            <a:pPr marL="0" indent="0">
              <a:buNone/>
            </a:pPr>
            <a:r>
              <a:rPr lang="en-US" sz="3800" b="1" dirty="0"/>
              <a:t>Output:</a:t>
            </a:r>
          </a:p>
          <a:p>
            <a:pPr marL="0" indent="0">
              <a:buNone/>
            </a:pPr>
            <a:r>
              <a:rPr lang="en-US" sz="3800" dirty="0" smtClean="0"/>
              <a:t>13</a:t>
            </a:r>
          </a:p>
          <a:p>
            <a:pPr marL="0" indent="0">
              <a:buNone/>
            </a:pPr>
            <a:endParaRPr lang="en-US" dirty="0"/>
          </a:p>
          <a:p>
            <a:pPr marL="0" indent="0">
              <a:buNone/>
            </a:pPr>
            <a:r>
              <a:rPr lang="en-US" b="1" dirty="0" smtClean="0"/>
              <a:t>**Lambda </a:t>
            </a:r>
            <a:r>
              <a:rPr lang="en-US" b="1" dirty="0"/>
              <a:t>functions can take any number of arguments: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738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629400"/>
          </a:xfrm>
        </p:spPr>
        <p:txBody>
          <a:bodyPr>
            <a:normAutofit fontScale="77500" lnSpcReduction="20000"/>
          </a:bodyPr>
          <a:lstStyle/>
          <a:p>
            <a:pPr marL="0" indent="0">
              <a:buNone/>
            </a:pPr>
            <a:r>
              <a:rPr lang="en-US" b="1" dirty="0"/>
              <a:t>Why Use Lambda Functions?</a:t>
            </a:r>
          </a:p>
          <a:p>
            <a:r>
              <a:rPr lang="en-US" dirty="0"/>
              <a:t>The power of lambda is better shown when you use them as an anonymous function inside another </a:t>
            </a:r>
            <a:r>
              <a:rPr lang="en-US" dirty="0" smtClean="0"/>
              <a:t>function(</a:t>
            </a:r>
            <a:r>
              <a:rPr lang="en-US" b="1" dirty="0" smtClean="0"/>
              <a:t>nesting</a:t>
            </a:r>
            <a:r>
              <a:rPr lang="en-US" dirty="0" smtClean="0"/>
              <a:t>).</a:t>
            </a:r>
            <a:endParaRPr lang="en-US" dirty="0"/>
          </a:p>
          <a:p>
            <a:r>
              <a:rPr lang="en-US" dirty="0"/>
              <a:t>Say you have a function definition that takes one argument, and that argument will be multiplied with an unknown number:</a:t>
            </a:r>
          </a:p>
          <a:p>
            <a:pPr marL="0" indent="0">
              <a:buNone/>
            </a:pPr>
            <a:r>
              <a:rPr lang="en-US" dirty="0" err="1"/>
              <a:t>def</a:t>
            </a:r>
            <a:r>
              <a:rPr lang="en-US" dirty="0"/>
              <a:t> </a:t>
            </a:r>
            <a:r>
              <a:rPr lang="en-US" dirty="0" err="1"/>
              <a:t>myfunc</a:t>
            </a:r>
            <a:r>
              <a:rPr lang="en-US" dirty="0"/>
              <a:t>(n):</a:t>
            </a:r>
            <a:br>
              <a:rPr lang="en-US" dirty="0"/>
            </a:br>
            <a:r>
              <a:rPr lang="en-US" dirty="0"/>
              <a:t>  return lambda a : a * </a:t>
            </a:r>
            <a:r>
              <a:rPr lang="en-US" dirty="0" smtClean="0"/>
              <a:t>n</a:t>
            </a:r>
          </a:p>
          <a:p>
            <a:pPr marL="0" indent="0">
              <a:buNone/>
            </a:pPr>
            <a:endParaRPr lang="en-US" dirty="0"/>
          </a:p>
          <a:p>
            <a:r>
              <a:rPr lang="en-US" dirty="0"/>
              <a:t>Use that function definition to make a function that always doubles the number you send in</a:t>
            </a:r>
            <a:r>
              <a:rPr lang="en-US" dirty="0" smtClean="0"/>
              <a:t>:</a:t>
            </a:r>
          </a:p>
          <a:p>
            <a:pPr marL="0" indent="0">
              <a:buNone/>
            </a:pPr>
            <a:r>
              <a:rPr lang="en-US" b="1" dirty="0"/>
              <a:t>Example</a:t>
            </a:r>
          </a:p>
          <a:p>
            <a:pPr marL="0" indent="0">
              <a:buNone/>
            </a:pPr>
            <a:r>
              <a:rPr lang="en-US" dirty="0" err="1"/>
              <a:t>def</a:t>
            </a:r>
            <a:r>
              <a:rPr lang="en-US" dirty="0"/>
              <a:t> </a:t>
            </a:r>
            <a:r>
              <a:rPr lang="en-US" dirty="0" err="1"/>
              <a:t>myfunc</a:t>
            </a:r>
            <a:r>
              <a:rPr lang="en-US" dirty="0"/>
              <a:t>(n):</a:t>
            </a:r>
            <a:br>
              <a:rPr lang="en-US" dirty="0"/>
            </a:br>
            <a:r>
              <a:rPr lang="en-US" dirty="0"/>
              <a:t>  return lambda a : a * n</a:t>
            </a:r>
            <a:br>
              <a:rPr lang="en-US" dirty="0"/>
            </a:br>
            <a:r>
              <a:rPr lang="en-US" dirty="0"/>
              <a:t/>
            </a:r>
            <a:br>
              <a:rPr lang="en-US" dirty="0"/>
            </a:br>
            <a:r>
              <a:rPr lang="en-US" dirty="0" err="1"/>
              <a:t>mydoubler</a:t>
            </a:r>
            <a:r>
              <a:rPr lang="en-US" dirty="0"/>
              <a:t> = </a:t>
            </a:r>
            <a:r>
              <a:rPr lang="en-US" dirty="0" err="1"/>
              <a:t>myfunc</a:t>
            </a:r>
            <a:r>
              <a:rPr lang="en-US" dirty="0"/>
              <a:t>(2)</a:t>
            </a:r>
            <a:br>
              <a:rPr lang="en-US" dirty="0"/>
            </a:br>
            <a:r>
              <a:rPr lang="en-US" dirty="0"/>
              <a:t/>
            </a:r>
            <a:br>
              <a:rPr lang="en-US" dirty="0"/>
            </a:br>
            <a:r>
              <a:rPr lang="en-US" dirty="0"/>
              <a:t>print(</a:t>
            </a:r>
            <a:r>
              <a:rPr lang="en-US" dirty="0" err="1"/>
              <a:t>mydoubler</a:t>
            </a:r>
            <a:r>
              <a:rPr lang="en-US" dirty="0"/>
              <a:t>(11))</a:t>
            </a:r>
          </a:p>
          <a:p>
            <a:pPr marL="0" indent="0">
              <a:buNone/>
            </a:pPr>
            <a:r>
              <a:rPr lang="en-US" b="1" dirty="0"/>
              <a:t>Output:</a:t>
            </a:r>
          </a:p>
          <a:p>
            <a:pPr marL="0" indent="0">
              <a:buNone/>
            </a:pPr>
            <a:r>
              <a:rPr lang="en-US" dirty="0"/>
              <a:t>22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536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r>
              <a:rPr lang="en-US" dirty="0"/>
              <a:t>Or, use the same function definition to make a function that always </a:t>
            </a:r>
            <a:r>
              <a:rPr lang="en-US" i="1" dirty="0"/>
              <a:t>triples</a:t>
            </a:r>
            <a:r>
              <a:rPr lang="en-US" dirty="0"/>
              <a:t> the number you send in:</a:t>
            </a:r>
          </a:p>
          <a:p>
            <a:pPr marL="0" indent="0">
              <a:buNone/>
            </a:pPr>
            <a:r>
              <a:rPr lang="en-US" b="1" dirty="0"/>
              <a:t>Example</a:t>
            </a:r>
          </a:p>
          <a:p>
            <a:pPr marL="0" indent="0">
              <a:buNone/>
            </a:pPr>
            <a:r>
              <a:rPr lang="en-US" dirty="0" err="1"/>
              <a:t>def</a:t>
            </a:r>
            <a:r>
              <a:rPr lang="en-US" dirty="0"/>
              <a:t> </a:t>
            </a:r>
            <a:r>
              <a:rPr lang="en-US" dirty="0" err="1"/>
              <a:t>myfunc</a:t>
            </a:r>
            <a:r>
              <a:rPr lang="en-US" dirty="0"/>
              <a:t>(n):</a:t>
            </a:r>
            <a:br>
              <a:rPr lang="en-US" dirty="0"/>
            </a:br>
            <a:r>
              <a:rPr lang="en-US" dirty="0"/>
              <a:t>  return lambda a : a * n</a:t>
            </a:r>
            <a:br>
              <a:rPr lang="en-US" dirty="0"/>
            </a:br>
            <a:r>
              <a:rPr lang="en-US" dirty="0"/>
              <a:t/>
            </a:r>
            <a:br>
              <a:rPr lang="en-US" dirty="0"/>
            </a:br>
            <a:r>
              <a:rPr lang="en-US" dirty="0" err="1"/>
              <a:t>mytripler</a:t>
            </a:r>
            <a:r>
              <a:rPr lang="en-US" dirty="0"/>
              <a:t> = </a:t>
            </a:r>
            <a:r>
              <a:rPr lang="en-US" dirty="0" err="1"/>
              <a:t>myfunc</a:t>
            </a:r>
            <a:r>
              <a:rPr lang="en-US" dirty="0"/>
              <a:t>(3)</a:t>
            </a:r>
            <a:br>
              <a:rPr lang="en-US" dirty="0"/>
            </a:br>
            <a:r>
              <a:rPr lang="en-US" dirty="0"/>
              <a:t/>
            </a:r>
            <a:br>
              <a:rPr lang="en-US" dirty="0"/>
            </a:br>
            <a:r>
              <a:rPr lang="en-US" dirty="0"/>
              <a:t>print(</a:t>
            </a:r>
            <a:r>
              <a:rPr lang="en-US" dirty="0" err="1"/>
              <a:t>mytripler</a:t>
            </a:r>
            <a:r>
              <a:rPr lang="en-US" dirty="0"/>
              <a:t>(11))</a:t>
            </a:r>
          </a:p>
          <a:p>
            <a:pPr marL="0" indent="0">
              <a:buNone/>
            </a:pPr>
            <a:r>
              <a:rPr lang="en-US" b="1" dirty="0"/>
              <a:t>Output:</a:t>
            </a:r>
          </a:p>
          <a:p>
            <a:pPr marL="0" indent="0">
              <a:buNone/>
            </a:pPr>
            <a:r>
              <a:rPr lang="en-US" dirty="0"/>
              <a:t>33</a:t>
            </a:r>
          </a:p>
          <a:p>
            <a:pPr marL="0" indent="0">
              <a:buNone/>
            </a:pPr>
            <a:endParaRPr lang="en-US" dirty="0"/>
          </a:p>
        </p:txBody>
      </p:sp>
    </p:spTree>
    <p:extLst>
      <p:ext uri="{BB962C8B-B14F-4D97-AF65-F5344CB8AC3E}">
        <p14:creationId xmlns:p14="http://schemas.microsoft.com/office/powerpoint/2010/main" val="306210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85000" lnSpcReduction="20000"/>
          </a:bodyPr>
          <a:lstStyle/>
          <a:p>
            <a:r>
              <a:rPr lang="en-US" dirty="0"/>
              <a:t>Or, use the same function definition to make both functions, in the same program:</a:t>
            </a:r>
          </a:p>
          <a:p>
            <a:pPr marL="0" indent="0">
              <a:buNone/>
            </a:pPr>
            <a:r>
              <a:rPr lang="en-US" b="1" dirty="0"/>
              <a:t>Example</a:t>
            </a:r>
          </a:p>
          <a:p>
            <a:pPr marL="0" indent="0">
              <a:buNone/>
            </a:pPr>
            <a:r>
              <a:rPr lang="en-US" dirty="0" err="1"/>
              <a:t>def</a:t>
            </a:r>
            <a:r>
              <a:rPr lang="en-US" dirty="0"/>
              <a:t> </a:t>
            </a:r>
            <a:r>
              <a:rPr lang="en-US" dirty="0" err="1"/>
              <a:t>myfunc</a:t>
            </a:r>
            <a:r>
              <a:rPr lang="en-US" dirty="0"/>
              <a:t>(n):</a:t>
            </a:r>
            <a:br>
              <a:rPr lang="en-US" dirty="0"/>
            </a:br>
            <a:r>
              <a:rPr lang="en-US" dirty="0"/>
              <a:t>  return lambda a : a * n</a:t>
            </a:r>
            <a:br>
              <a:rPr lang="en-US" dirty="0"/>
            </a:br>
            <a:r>
              <a:rPr lang="en-US" dirty="0"/>
              <a:t/>
            </a:r>
            <a:br>
              <a:rPr lang="en-US" dirty="0"/>
            </a:br>
            <a:r>
              <a:rPr lang="en-US" dirty="0" err="1"/>
              <a:t>mydoubler</a:t>
            </a:r>
            <a:r>
              <a:rPr lang="en-US" dirty="0"/>
              <a:t> = </a:t>
            </a:r>
            <a:r>
              <a:rPr lang="en-US" dirty="0" err="1"/>
              <a:t>myfunc</a:t>
            </a:r>
            <a:r>
              <a:rPr lang="en-US" dirty="0"/>
              <a:t>(2)</a:t>
            </a:r>
            <a:br>
              <a:rPr lang="en-US" dirty="0"/>
            </a:br>
            <a:r>
              <a:rPr lang="en-US" dirty="0" err="1"/>
              <a:t>mytripler</a:t>
            </a:r>
            <a:r>
              <a:rPr lang="en-US" dirty="0"/>
              <a:t> = </a:t>
            </a:r>
            <a:r>
              <a:rPr lang="en-US" dirty="0" err="1"/>
              <a:t>myfunc</a:t>
            </a:r>
            <a:r>
              <a:rPr lang="en-US" dirty="0"/>
              <a:t>(3)</a:t>
            </a:r>
            <a:br>
              <a:rPr lang="en-US" dirty="0"/>
            </a:br>
            <a:r>
              <a:rPr lang="en-US" dirty="0"/>
              <a:t/>
            </a:r>
            <a:br>
              <a:rPr lang="en-US" dirty="0"/>
            </a:br>
            <a:r>
              <a:rPr lang="en-US" dirty="0"/>
              <a:t>print(</a:t>
            </a:r>
            <a:r>
              <a:rPr lang="en-US" dirty="0" err="1"/>
              <a:t>mydoubler</a:t>
            </a:r>
            <a:r>
              <a:rPr lang="en-US" dirty="0"/>
              <a:t>(11))</a:t>
            </a:r>
            <a:br>
              <a:rPr lang="en-US" dirty="0"/>
            </a:br>
            <a:r>
              <a:rPr lang="en-US" dirty="0"/>
              <a:t>print(</a:t>
            </a:r>
            <a:r>
              <a:rPr lang="en-US" dirty="0" err="1"/>
              <a:t>mytripler</a:t>
            </a:r>
            <a:r>
              <a:rPr lang="en-US" dirty="0"/>
              <a:t>(11))</a:t>
            </a:r>
          </a:p>
          <a:p>
            <a:pPr marL="0" indent="0">
              <a:buNone/>
            </a:pPr>
            <a:r>
              <a:rPr lang="en-US" b="1" dirty="0"/>
              <a:t>Output:</a:t>
            </a:r>
          </a:p>
          <a:p>
            <a:pPr marL="0" indent="0">
              <a:buNone/>
            </a:pPr>
            <a:r>
              <a:rPr lang="en-US" dirty="0"/>
              <a:t>22</a:t>
            </a:r>
          </a:p>
          <a:p>
            <a:pPr marL="0" indent="0">
              <a:buNone/>
            </a:pPr>
            <a:r>
              <a:rPr lang="en-US" dirty="0" smtClean="0"/>
              <a:t>33</a:t>
            </a:r>
          </a:p>
          <a:p>
            <a:pPr marL="0" indent="0">
              <a:buNone/>
            </a:pPr>
            <a:endParaRPr lang="en-US" dirty="0" smtClean="0"/>
          </a:p>
          <a:p>
            <a:pPr marL="0" indent="0">
              <a:buNone/>
            </a:pPr>
            <a:r>
              <a:rPr lang="en-US" b="1" dirty="0" smtClean="0"/>
              <a:t>**Use </a:t>
            </a:r>
            <a:r>
              <a:rPr lang="en-US" b="1" dirty="0"/>
              <a:t>lambda functions when an anonymous function is required for a short period of time.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3428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10000"/>
          </a:bodyPr>
          <a:lstStyle/>
          <a:p>
            <a:pPr marL="0" indent="0">
              <a:buNone/>
            </a:pPr>
            <a:r>
              <a:rPr lang="en-US" b="1" dirty="0"/>
              <a:t>Decorators in Python</a:t>
            </a:r>
          </a:p>
          <a:p>
            <a:r>
              <a:rPr lang="en-US" dirty="0"/>
              <a:t>Python has an interesting feature called </a:t>
            </a:r>
            <a:r>
              <a:rPr lang="en-US" b="1" dirty="0"/>
              <a:t>decorators</a:t>
            </a:r>
            <a:r>
              <a:rPr lang="en-US" dirty="0"/>
              <a:t> to add functionality to an existing code.</a:t>
            </a:r>
          </a:p>
          <a:p>
            <a:r>
              <a:rPr lang="en-US" dirty="0"/>
              <a:t>This is also called </a:t>
            </a:r>
            <a:r>
              <a:rPr lang="en-US" b="1" dirty="0" err="1"/>
              <a:t>metaprogramming</a:t>
            </a:r>
            <a:r>
              <a:rPr lang="en-US" dirty="0"/>
              <a:t> because a part of the program tries to modify another part of the program at compile time.</a:t>
            </a:r>
          </a:p>
          <a:p>
            <a:r>
              <a:rPr lang="en-US" b="1" dirty="0"/>
              <a:t>Prerequisites for learning decorators</a:t>
            </a:r>
          </a:p>
          <a:p>
            <a:r>
              <a:rPr lang="en-US" dirty="0"/>
              <a:t>In order to understand about decorators, we must first know a few basic things in Python.</a:t>
            </a:r>
          </a:p>
          <a:p>
            <a:r>
              <a:rPr lang="en-US" dirty="0"/>
              <a:t>We must be comfortable with the fact that everything in Python (Yes! Even classes), are objects. Names that we define are simply identifiers bound to these objects. Functions are no exceptions, they are objects too (with attributes). </a:t>
            </a:r>
          </a:p>
          <a:p>
            <a:pPr marL="0" indent="0">
              <a:buNone/>
            </a:pPr>
            <a:endParaRPr lang="en-US" dirty="0"/>
          </a:p>
        </p:txBody>
      </p:sp>
    </p:spTree>
    <p:extLst>
      <p:ext uri="{BB962C8B-B14F-4D97-AF65-F5344CB8AC3E}">
        <p14:creationId xmlns:p14="http://schemas.microsoft.com/office/powerpoint/2010/main" val="116182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553200"/>
          </a:xfrm>
        </p:spPr>
        <p:txBody>
          <a:bodyPr>
            <a:normAutofit lnSpcReduction="10000"/>
          </a:bodyPr>
          <a:lstStyle/>
          <a:p>
            <a:pPr marL="0" indent="0" fontAlgn="base">
              <a:buNone/>
            </a:pPr>
            <a:r>
              <a:rPr lang="en-US" sz="2800" b="1" dirty="0"/>
              <a:t>Modules and Packages in Python</a:t>
            </a:r>
            <a:endParaRPr lang="en-US" sz="2800" dirty="0"/>
          </a:p>
          <a:p>
            <a:pPr fontAlgn="base"/>
            <a:r>
              <a:rPr lang="en-US" sz="2800" b="1" dirty="0" smtClean="0"/>
              <a:t>Module</a:t>
            </a:r>
            <a:r>
              <a:rPr lang="en-US" sz="2800" b="1" dirty="0"/>
              <a:t>:</a:t>
            </a:r>
            <a:r>
              <a:rPr lang="en-US" sz="2800" dirty="0"/>
              <a:t> </a:t>
            </a:r>
          </a:p>
          <a:p>
            <a:pPr marL="0" lvl="0" indent="0" fontAlgn="base">
              <a:buNone/>
            </a:pPr>
            <a:r>
              <a:rPr lang="en-US" sz="2500" dirty="0" smtClean="0"/>
              <a:t>The</a:t>
            </a:r>
            <a:r>
              <a:rPr lang="en-US" sz="2500" dirty="0"/>
              <a:t> </a:t>
            </a:r>
            <a:r>
              <a:rPr lang="en-US" sz="2500" b="1" dirty="0"/>
              <a:t>module</a:t>
            </a:r>
            <a:r>
              <a:rPr lang="en-US" sz="2500" dirty="0"/>
              <a:t> is a simple Python file that contains collections of functions and global variables and with having </a:t>
            </a:r>
            <a:r>
              <a:rPr lang="en-US" sz="2500" dirty="0" smtClean="0"/>
              <a:t>a</a:t>
            </a:r>
            <a:r>
              <a:rPr lang="en-US" sz="2500" dirty="0"/>
              <a:t> .</a:t>
            </a:r>
            <a:r>
              <a:rPr lang="en-US" sz="2500" dirty="0" err="1"/>
              <a:t>py</a:t>
            </a:r>
            <a:r>
              <a:rPr lang="en-US" sz="2500" dirty="0"/>
              <a:t> extension file. </a:t>
            </a:r>
          </a:p>
          <a:p>
            <a:pPr marL="0" indent="0" fontAlgn="base">
              <a:buNone/>
            </a:pPr>
            <a:r>
              <a:rPr lang="en-US" sz="2500" b="1" dirty="0" smtClean="0"/>
              <a:t>Example</a:t>
            </a:r>
            <a:r>
              <a:rPr lang="en-US" sz="2500" b="1" dirty="0"/>
              <a:t>:</a:t>
            </a:r>
            <a:r>
              <a:rPr lang="en-US" sz="2500" dirty="0"/>
              <a:t> Save the code in file called </a:t>
            </a:r>
            <a:r>
              <a:rPr lang="en-US" sz="2500" dirty="0" smtClean="0"/>
              <a:t>demo_module.py</a:t>
            </a:r>
          </a:p>
          <a:p>
            <a:pPr marL="0" indent="0" fontAlgn="base">
              <a:buNone/>
            </a:pPr>
            <a:endParaRPr lang="en-US" sz="2500" dirty="0" smtClean="0"/>
          </a:p>
          <a:p>
            <a:pPr marL="0" indent="0">
              <a:buNone/>
            </a:pPr>
            <a:r>
              <a:rPr lang="en-US" sz="2500" dirty="0" err="1"/>
              <a:t>def</a:t>
            </a:r>
            <a:r>
              <a:rPr lang="en-US" sz="2500" dirty="0"/>
              <a:t> </a:t>
            </a:r>
            <a:r>
              <a:rPr lang="en-US" sz="2500" dirty="0" err="1"/>
              <a:t>myModule</a:t>
            </a:r>
            <a:r>
              <a:rPr lang="en-US" sz="2500" dirty="0"/>
              <a:t>(name):</a:t>
            </a:r>
          </a:p>
          <a:p>
            <a:pPr marL="0" indent="0">
              <a:buNone/>
            </a:pPr>
            <a:r>
              <a:rPr lang="en-US" sz="2500" dirty="0"/>
              <a:t>    print("This is My Module : "+ name)</a:t>
            </a:r>
          </a:p>
          <a:p>
            <a:r>
              <a:rPr lang="en-US" sz="2500" dirty="0"/>
              <a:t>Import module named </a:t>
            </a:r>
            <a:r>
              <a:rPr lang="en-US" sz="2500" dirty="0" err="1"/>
              <a:t>demo_module</a:t>
            </a:r>
            <a:r>
              <a:rPr lang="en-US" sz="2500" dirty="0"/>
              <a:t> and call </a:t>
            </a:r>
            <a:r>
              <a:rPr lang="en-US" sz="2500" dirty="0" err="1"/>
              <a:t>myModule</a:t>
            </a:r>
            <a:r>
              <a:rPr lang="en-US" sz="2500" dirty="0"/>
              <a:t> function inside it</a:t>
            </a:r>
            <a:r>
              <a:rPr lang="en-US" sz="2500" dirty="0" smtClean="0"/>
              <a:t>.</a:t>
            </a:r>
          </a:p>
          <a:p>
            <a:pPr marL="0" indent="0">
              <a:buNone/>
            </a:pPr>
            <a:r>
              <a:rPr lang="en-US" sz="2500" dirty="0"/>
              <a:t>import </a:t>
            </a:r>
            <a:r>
              <a:rPr lang="en-US" sz="2500" dirty="0" err="1"/>
              <a:t>demo_module</a:t>
            </a:r>
            <a:endParaRPr lang="en-US" sz="2500" dirty="0"/>
          </a:p>
          <a:p>
            <a:pPr marL="0" indent="0">
              <a:buNone/>
            </a:pPr>
            <a:r>
              <a:rPr lang="en-US" sz="2500" dirty="0" err="1"/>
              <a:t>demo_module.myModule</a:t>
            </a:r>
            <a:r>
              <a:rPr lang="en-US" sz="2500" dirty="0"/>
              <a:t>("Math</a:t>
            </a:r>
            <a:r>
              <a:rPr lang="en-US" sz="2500" dirty="0" smtClean="0"/>
              <a:t>")</a:t>
            </a:r>
          </a:p>
          <a:p>
            <a:pPr marL="0" indent="0">
              <a:buNone/>
            </a:pPr>
            <a:endParaRPr lang="en-US" sz="2500" dirty="0" smtClean="0"/>
          </a:p>
          <a:p>
            <a:pPr marL="0" indent="0" fontAlgn="base">
              <a:buNone/>
            </a:pPr>
            <a:r>
              <a:rPr lang="en-US" sz="2500" b="1" dirty="0"/>
              <a:t>Output:</a:t>
            </a:r>
            <a:endParaRPr lang="en-US" sz="2500" dirty="0"/>
          </a:p>
          <a:p>
            <a:pPr marL="0" indent="0">
              <a:buNone/>
            </a:pPr>
            <a:r>
              <a:rPr lang="en-US" sz="2500" dirty="0"/>
              <a:t>This is My Module : Math</a:t>
            </a:r>
          </a:p>
          <a:p>
            <a:pPr marL="0" indent="0">
              <a:buNone/>
            </a:pPr>
            <a:endParaRPr lang="en-US" dirty="0"/>
          </a:p>
        </p:txBody>
      </p:sp>
    </p:spTree>
    <p:extLst>
      <p:ext uri="{BB962C8B-B14F-4D97-AF65-F5344CB8AC3E}">
        <p14:creationId xmlns:p14="http://schemas.microsoft.com/office/powerpoint/2010/main" val="444125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rmAutofit fontScale="92500" lnSpcReduction="10000"/>
          </a:bodyPr>
          <a:lstStyle/>
          <a:p>
            <a:r>
              <a:rPr lang="en-US" sz="2500" dirty="0"/>
              <a:t>A module is a file containing Python definitions and statements. </a:t>
            </a:r>
            <a:endParaRPr lang="en-US" sz="2500" dirty="0" smtClean="0"/>
          </a:p>
          <a:p>
            <a:r>
              <a:rPr lang="en-US" sz="2500" dirty="0" smtClean="0"/>
              <a:t>A </a:t>
            </a:r>
            <a:r>
              <a:rPr lang="en-US" sz="2500" dirty="0"/>
              <a:t>module can define functions, classes, and variables. </a:t>
            </a:r>
            <a:endParaRPr lang="en-US" sz="2500" dirty="0" smtClean="0"/>
          </a:p>
          <a:p>
            <a:r>
              <a:rPr lang="en-US" sz="2500" dirty="0" smtClean="0"/>
              <a:t>A </a:t>
            </a:r>
            <a:r>
              <a:rPr lang="en-US" sz="2500" dirty="0"/>
              <a:t>module can also include runnable code. </a:t>
            </a:r>
            <a:endParaRPr lang="en-US" sz="2500" dirty="0" smtClean="0"/>
          </a:p>
          <a:p>
            <a:r>
              <a:rPr lang="en-US" sz="2500" dirty="0" smtClean="0"/>
              <a:t>Grouping </a:t>
            </a:r>
            <a:r>
              <a:rPr lang="en-US" sz="2500" dirty="0"/>
              <a:t>related code into a module makes the code easier to understand and use. </a:t>
            </a:r>
            <a:endParaRPr lang="en-US" sz="2500" dirty="0" smtClean="0"/>
          </a:p>
          <a:p>
            <a:r>
              <a:rPr lang="en-US" sz="2500" dirty="0" smtClean="0"/>
              <a:t>It </a:t>
            </a:r>
            <a:r>
              <a:rPr lang="en-US" sz="2500" dirty="0"/>
              <a:t>also makes the code logically organized. </a:t>
            </a:r>
            <a:endParaRPr lang="en-US" sz="2500" dirty="0" smtClean="0"/>
          </a:p>
          <a:p>
            <a:r>
              <a:rPr lang="en-US" sz="2500" dirty="0" smtClean="0"/>
              <a:t>A </a:t>
            </a:r>
            <a:r>
              <a:rPr lang="en-US" sz="2500" dirty="0"/>
              <a:t>module is a Python object with arbitrarily named attributes that you can bind and reference</a:t>
            </a:r>
            <a:r>
              <a:rPr lang="en-US" sz="2500" dirty="0" smtClean="0"/>
              <a:t>.</a:t>
            </a:r>
          </a:p>
          <a:p>
            <a:pPr marL="0" indent="0">
              <a:buNone/>
            </a:pPr>
            <a:r>
              <a:rPr lang="en-US" sz="2800" b="1" dirty="0"/>
              <a:t>Example:</a:t>
            </a:r>
            <a:endParaRPr lang="en-US" sz="2800" dirty="0"/>
          </a:p>
          <a:p>
            <a:pPr marL="0" indent="0">
              <a:buNone/>
            </a:pPr>
            <a:r>
              <a:rPr lang="en-US" sz="2800" dirty="0"/>
              <a:t># A simple module, calc.py</a:t>
            </a:r>
          </a:p>
          <a:p>
            <a:pPr marL="0" indent="0">
              <a:buNone/>
            </a:pPr>
            <a:r>
              <a:rPr lang="en-US" sz="2800" dirty="0"/>
              <a:t> </a:t>
            </a:r>
          </a:p>
          <a:p>
            <a:pPr marL="0" indent="0">
              <a:buNone/>
            </a:pPr>
            <a:r>
              <a:rPr lang="en-US" sz="2800" dirty="0" err="1"/>
              <a:t>def</a:t>
            </a:r>
            <a:r>
              <a:rPr lang="en-US" sz="2800" dirty="0"/>
              <a:t> add(x, y):</a:t>
            </a:r>
          </a:p>
          <a:p>
            <a:pPr marL="0" indent="0">
              <a:buNone/>
            </a:pPr>
            <a:r>
              <a:rPr lang="en-US" sz="2800" dirty="0"/>
              <a:t>    return (</a:t>
            </a:r>
            <a:r>
              <a:rPr lang="en-US" sz="2800" dirty="0" err="1"/>
              <a:t>x+y</a:t>
            </a:r>
            <a:r>
              <a:rPr lang="en-US" sz="2800" dirty="0"/>
              <a:t>)</a:t>
            </a:r>
          </a:p>
          <a:p>
            <a:pPr marL="0" indent="0">
              <a:buNone/>
            </a:pPr>
            <a:r>
              <a:rPr lang="en-US" sz="2800" dirty="0"/>
              <a:t> </a:t>
            </a:r>
          </a:p>
          <a:p>
            <a:pPr marL="0" indent="0">
              <a:buNone/>
            </a:pPr>
            <a:r>
              <a:rPr lang="en-US" sz="2800" dirty="0" err="1"/>
              <a:t>def</a:t>
            </a:r>
            <a:r>
              <a:rPr lang="en-US" sz="2800" dirty="0"/>
              <a:t> subtract(x, y):</a:t>
            </a:r>
          </a:p>
          <a:p>
            <a:pPr marL="0" indent="0">
              <a:buNone/>
            </a:pPr>
            <a:r>
              <a:rPr lang="en-US" sz="2800" dirty="0"/>
              <a:t>    return (x-y)</a:t>
            </a:r>
          </a:p>
          <a:p>
            <a:pPr marL="0" indent="0">
              <a:buNone/>
            </a:pPr>
            <a:endParaRPr lang="en-US" sz="2500" dirty="0"/>
          </a:p>
          <a:p>
            <a:pPr marL="0" indent="0">
              <a:buNone/>
            </a:pPr>
            <a:endParaRPr lang="en-US" dirty="0"/>
          </a:p>
        </p:txBody>
      </p:sp>
    </p:spTree>
    <p:extLst>
      <p:ext uri="{BB962C8B-B14F-4D97-AF65-F5344CB8AC3E}">
        <p14:creationId xmlns:p14="http://schemas.microsoft.com/office/powerpoint/2010/main" val="385154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fontScale="85000" lnSpcReduction="20000"/>
          </a:bodyPr>
          <a:lstStyle/>
          <a:p>
            <a:pPr marL="0" indent="0" fontAlgn="base">
              <a:buNone/>
            </a:pPr>
            <a:r>
              <a:rPr lang="en-US" b="1" dirty="0"/>
              <a:t>The import statement</a:t>
            </a:r>
          </a:p>
          <a:p>
            <a:pPr marL="0" indent="0" fontAlgn="base">
              <a:buNone/>
            </a:pPr>
            <a:r>
              <a:rPr lang="en-US" dirty="0"/>
              <a:t>We can use any Python source file as a module by executing an import statement in some other Python source file. </a:t>
            </a:r>
            <a:br>
              <a:rPr lang="en-US" dirty="0"/>
            </a:br>
            <a:r>
              <a:rPr lang="en-US" dirty="0"/>
              <a:t>When the interpreter encounters an import statement, it imports the module if the module is present in the search path. </a:t>
            </a:r>
            <a:endParaRPr lang="en-US" dirty="0" smtClean="0"/>
          </a:p>
          <a:p>
            <a:pPr marL="0" indent="0" fontAlgn="base">
              <a:buNone/>
            </a:pPr>
            <a:r>
              <a:rPr lang="en-US" dirty="0" smtClean="0"/>
              <a:t>A </a:t>
            </a:r>
            <a:r>
              <a:rPr lang="en-US" dirty="0"/>
              <a:t>search path is a list of directories that the interpreter searches for importing a module. </a:t>
            </a:r>
            <a:endParaRPr lang="en-US" dirty="0" smtClean="0"/>
          </a:p>
          <a:p>
            <a:pPr marL="0" indent="0" fontAlgn="base">
              <a:buNone/>
            </a:pPr>
            <a:r>
              <a:rPr lang="en-US" dirty="0" smtClean="0"/>
              <a:t>For </a:t>
            </a:r>
            <a:r>
              <a:rPr lang="en-US" dirty="0"/>
              <a:t>example, to import the module calc.py, we need to put the following command at the top of the script : </a:t>
            </a:r>
          </a:p>
          <a:p>
            <a:pPr marL="0" indent="0">
              <a:buNone/>
            </a:pPr>
            <a:r>
              <a:rPr lang="en-US" b="1" dirty="0"/>
              <a:t># importing  module calc.py</a:t>
            </a:r>
          </a:p>
          <a:p>
            <a:pPr marL="0" indent="0">
              <a:buNone/>
            </a:pPr>
            <a:r>
              <a:rPr lang="en-US" dirty="0"/>
              <a:t>import </a:t>
            </a:r>
            <a:r>
              <a:rPr lang="en-US" dirty="0" err="1"/>
              <a:t>calc</a:t>
            </a:r>
            <a:endParaRPr lang="en-US" dirty="0"/>
          </a:p>
          <a:p>
            <a:pPr marL="0" indent="0">
              <a:buNone/>
            </a:pPr>
            <a:r>
              <a:rPr lang="en-US" dirty="0"/>
              <a:t> </a:t>
            </a:r>
          </a:p>
          <a:p>
            <a:pPr marL="0" indent="0">
              <a:buNone/>
            </a:pPr>
            <a:r>
              <a:rPr lang="en-US" dirty="0"/>
              <a:t>print(add(10, 2))</a:t>
            </a:r>
          </a:p>
          <a:p>
            <a:pPr marL="0" indent="0">
              <a:buNone/>
            </a:pPr>
            <a:r>
              <a:rPr lang="en-US" dirty="0"/>
              <a:t> </a:t>
            </a:r>
          </a:p>
          <a:p>
            <a:pPr marL="0" indent="0">
              <a:buNone/>
            </a:pPr>
            <a:r>
              <a:rPr lang="en-US" b="1" dirty="0"/>
              <a:t>Output</a:t>
            </a:r>
          </a:p>
          <a:p>
            <a:pPr marL="0" indent="0">
              <a:buNone/>
            </a:pPr>
            <a:r>
              <a:rPr lang="en-US" dirty="0"/>
              <a:t>12</a:t>
            </a:r>
          </a:p>
          <a:p>
            <a:pPr marL="0" indent="0">
              <a:buNone/>
            </a:pPr>
            <a:endParaRPr lang="en-US" dirty="0"/>
          </a:p>
        </p:txBody>
      </p:sp>
    </p:spTree>
    <p:extLst>
      <p:ext uri="{BB962C8B-B14F-4D97-AF65-F5344CB8AC3E}">
        <p14:creationId xmlns:p14="http://schemas.microsoft.com/office/powerpoint/2010/main" val="819231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629400"/>
          </a:xfrm>
        </p:spPr>
        <p:txBody>
          <a:bodyPr>
            <a:normAutofit fontScale="92500" lnSpcReduction="10000"/>
          </a:bodyPr>
          <a:lstStyle/>
          <a:p>
            <a:pPr marL="0" indent="0" fontAlgn="base">
              <a:buNone/>
            </a:pPr>
            <a:r>
              <a:rPr lang="en-US" sz="2700" b="1" dirty="0"/>
              <a:t>The from import</a:t>
            </a:r>
            <a:r>
              <a:rPr lang="en-US" sz="2700" b="1" i="1" dirty="0"/>
              <a:t> </a:t>
            </a:r>
            <a:r>
              <a:rPr lang="en-US" sz="2700" b="1" dirty="0"/>
              <a:t>Statement </a:t>
            </a:r>
          </a:p>
          <a:p>
            <a:pPr marL="0" indent="0" fontAlgn="base">
              <a:buNone/>
            </a:pPr>
            <a:r>
              <a:rPr lang="en-US" sz="2700" dirty="0"/>
              <a:t>Python’s </a:t>
            </a:r>
            <a:r>
              <a:rPr lang="en-US" sz="2700" b="1" i="1" dirty="0"/>
              <a:t>from</a:t>
            </a:r>
            <a:r>
              <a:rPr lang="en-US" sz="2700" i="1" dirty="0"/>
              <a:t> </a:t>
            </a:r>
            <a:r>
              <a:rPr lang="en-US" sz="2700" dirty="0"/>
              <a:t>statement lets you </a:t>
            </a:r>
            <a:r>
              <a:rPr lang="en-US" sz="2700" b="1" dirty="0"/>
              <a:t>impor</a:t>
            </a:r>
            <a:r>
              <a:rPr lang="en-US" sz="2700" dirty="0"/>
              <a:t>t specific attributes from a module</a:t>
            </a:r>
            <a:r>
              <a:rPr lang="en-US" sz="2700" dirty="0" smtClean="0"/>
              <a:t>.</a:t>
            </a:r>
          </a:p>
          <a:p>
            <a:pPr marL="0" indent="0" fontAlgn="base">
              <a:buNone/>
            </a:pPr>
            <a:r>
              <a:rPr lang="en-US" sz="2700" dirty="0" smtClean="0"/>
              <a:t>The</a:t>
            </a:r>
            <a:r>
              <a:rPr lang="en-US" sz="2700" dirty="0"/>
              <a:t> </a:t>
            </a:r>
            <a:r>
              <a:rPr lang="en-US" sz="2700" i="1" dirty="0"/>
              <a:t>from .. import .. </a:t>
            </a:r>
            <a:r>
              <a:rPr lang="en-US" sz="2700" dirty="0"/>
              <a:t>has the following syntax :</a:t>
            </a:r>
          </a:p>
          <a:p>
            <a:pPr marL="0" indent="0">
              <a:buNone/>
            </a:pPr>
            <a:r>
              <a:rPr lang="en-US" sz="2700" dirty="0"/>
              <a:t> </a:t>
            </a:r>
          </a:p>
          <a:p>
            <a:pPr marL="0" indent="0">
              <a:buNone/>
            </a:pPr>
            <a:r>
              <a:rPr lang="en-US" sz="2700" b="1" dirty="0"/>
              <a:t># importing </a:t>
            </a:r>
            <a:r>
              <a:rPr lang="en-US" sz="2700" b="1" dirty="0" err="1"/>
              <a:t>sqrt</a:t>
            </a:r>
            <a:r>
              <a:rPr lang="en-US" sz="2700" b="1" dirty="0"/>
              <a:t>() and factorial from </a:t>
            </a:r>
            <a:r>
              <a:rPr lang="en-US" sz="2700" b="1" dirty="0" smtClean="0"/>
              <a:t>the module </a:t>
            </a:r>
            <a:r>
              <a:rPr lang="en-US" sz="2700" b="1" dirty="0"/>
              <a:t>math</a:t>
            </a:r>
          </a:p>
          <a:p>
            <a:pPr marL="0" indent="0">
              <a:buNone/>
            </a:pPr>
            <a:r>
              <a:rPr lang="en-US" sz="2700" dirty="0"/>
              <a:t>from math import </a:t>
            </a:r>
            <a:r>
              <a:rPr lang="en-US" sz="2700" dirty="0" err="1"/>
              <a:t>sqrt</a:t>
            </a:r>
            <a:r>
              <a:rPr lang="en-US" sz="2700" dirty="0"/>
              <a:t>, factorial</a:t>
            </a:r>
          </a:p>
          <a:p>
            <a:pPr marL="0" indent="0">
              <a:buNone/>
            </a:pPr>
            <a:r>
              <a:rPr lang="en-US" sz="2700" dirty="0"/>
              <a:t> </a:t>
            </a:r>
          </a:p>
          <a:p>
            <a:pPr marL="0" indent="0">
              <a:buNone/>
            </a:pPr>
            <a:r>
              <a:rPr lang="en-US" sz="2700" dirty="0"/>
              <a:t># if we simply do "import math", then</a:t>
            </a:r>
          </a:p>
          <a:p>
            <a:pPr marL="0" indent="0">
              <a:buNone/>
            </a:pPr>
            <a:r>
              <a:rPr lang="en-US" sz="2700" dirty="0"/>
              <a:t># </a:t>
            </a:r>
            <a:r>
              <a:rPr lang="en-US" sz="2700" dirty="0" err="1"/>
              <a:t>math.sqrt</a:t>
            </a:r>
            <a:r>
              <a:rPr lang="en-US" sz="2700" dirty="0"/>
              <a:t>(16) and </a:t>
            </a:r>
            <a:r>
              <a:rPr lang="en-US" sz="2700" dirty="0" err="1"/>
              <a:t>math.factorial</a:t>
            </a:r>
            <a:r>
              <a:rPr lang="en-US" sz="2700" dirty="0" smtClean="0"/>
              <a:t>() are </a:t>
            </a:r>
            <a:r>
              <a:rPr lang="en-US" sz="2700" dirty="0"/>
              <a:t>required.</a:t>
            </a:r>
          </a:p>
          <a:p>
            <a:pPr marL="0" indent="0">
              <a:buNone/>
            </a:pPr>
            <a:r>
              <a:rPr lang="en-US" sz="2700" dirty="0"/>
              <a:t>print(</a:t>
            </a:r>
            <a:r>
              <a:rPr lang="en-US" sz="2700" dirty="0" err="1"/>
              <a:t>sqrt</a:t>
            </a:r>
            <a:r>
              <a:rPr lang="en-US" sz="2700" dirty="0"/>
              <a:t>(16))</a:t>
            </a:r>
          </a:p>
          <a:p>
            <a:pPr marL="0" indent="0">
              <a:buNone/>
            </a:pPr>
            <a:r>
              <a:rPr lang="en-US" sz="2700" dirty="0"/>
              <a:t>print(factorial(6</a:t>
            </a:r>
            <a:r>
              <a:rPr lang="en-US" sz="2700" dirty="0" smtClean="0"/>
              <a:t>))</a:t>
            </a:r>
          </a:p>
          <a:p>
            <a:pPr marL="0" indent="0">
              <a:buNone/>
            </a:pPr>
            <a:r>
              <a:rPr lang="en-US" sz="2800" b="1" dirty="0"/>
              <a:t>Output</a:t>
            </a:r>
          </a:p>
          <a:p>
            <a:pPr marL="0" indent="0" fontAlgn="base">
              <a:buNone/>
            </a:pPr>
            <a:r>
              <a:rPr lang="en-US" sz="2800" dirty="0"/>
              <a:t>4.0</a:t>
            </a:r>
          </a:p>
          <a:p>
            <a:pPr marL="0" indent="0" fontAlgn="base">
              <a:buNone/>
            </a:pPr>
            <a:r>
              <a:rPr lang="en-US" sz="2800" dirty="0"/>
              <a:t>720</a:t>
            </a:r>
          </a:p>
          <a:p>
            <a:pPr marL="0" indent="0">
              <a:buNone/>
            </a:pPr>
            <a:endParaRPr lang="en-US" sz="2700" dirty="0"/>
          </a:p>
          <a:p>
            <a:pPr marL="0" indent="0">
              <a:buNone/>
            </a:pPr>
            <a:endParaRPr lang="en-US" dirty="0"/>
          </a:p>
        </p:txBody>
      </p:sp>
    </p:spTree>
    <p:extLst>
      <p:ext uri="{BB962C8B-B14F-4D97-AF65-F5344CB8AC3E}">
        <p14:creationId xmlns:p14="http://schemas.microsoft.com/office/powerpoint/2010/main" val="45710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629400"/>
          </a:xfrm>
        </p:spPr>
        <p:txBody>
          <a:bodyPr>
            <a:normAutofit fontScale="85000" lnSpcReduction="20000"/>
          </a:bodyPr>
          <a:lstStyle/>
          <a:p>
            <a:pPr marL="0" indent="0">
              <a:buNone/>
            </a:pPr>
            <a:r>
              <a:rPr lang="en-US" b="1" dirty="0"/>
              <a:t>Defining a Function</a:t>
            </a:r>
          </a:p>
          <a:p>
            <a:r>
              <a:rPr lang="en-US" dirty="0"/>
              <a:t>You can define functions to provide the required functionality. </a:t>
            </a:r>
            <a:endParaRPr lang="en-US" dirty="0" smtClean="0"/>
          </a:p>
          <a:p>
            <a:pPr marL="0" indent="0">
              <a:buNone/>
            </a:pPr>
            <a:r>
              <a:rPr lang="en-US" dirty="0" smtClean="0"/>
              <a:t>Here </a:t>
            </a:r>
            <a:r>
              <a:rPr lang="en-US" dirty="0"/>
              <a:t>are simple </a:t>
            </a:r>
            <a:r>
              <a:rPr lang="en-US" b="1" dirty="0"/>
              <a:t>rules</a:t>
            </a:r>
            <a:r>
              <a:rPr lang="en-US" dirty="0"/>
              <a:t> to define a function in Python.</a:t>
            </a:r>
          </a:p>
          <a:p>
            <a:pPr lvl="0"/>
            <a:r>
              <a:rPr lang="en-US" dirty="0"/>
              <a:t>Function blocks begin with the keyword </a:t>
            </a:r>
            <a:r>
              <a:rPr lang="en-US" b="1" dirty="0" err="1"/>
              <a:t>def</a:t>
            </a:r>
            <a:r>
              <a:rPr lang="en-US" dirty="0"/>
              <a:t> followed by the function name and parentheses ( ( ) ).</a:t>
            </a:r>
          </a:p>
          <a:p>
            <a:pPr lvl="0"/>
            <a:r>
              <a:rPr lang="en-US" dirty="0"/>
              <a:t>Any input parameters or arguments should be placed within these parentheses. You can also define parameters inside these parentheses.</a:t>
            </a:r>
          </a:p>
          <a:p>
            <a:pPr lvl="0"/>
            <a:r>
              <a:rPr lang="en-US" dirty="0"/>
              <a:t>The first statement of a function can be an optional statement - the documentation string of the function or </a:t>
            </a:r>
            <a:r>
              <a:rPr lang="en-US" i="1" dirty="0" err="1"/>
              <a:t>docstring</a:t>
            </a:r>
            <a:r>
              <a:rPr lang="en-US" dirty="0"/>
              <a:t>.</a:t>
            </a:r>
          </a:p>
          <a:p>
            <a:pPr lvl="0"/>
            <a:r>
              <a:rPr lang="en-US" dirty="0"/>
              <a:t>The code block within every function starts with a colon (:) and is indented.</a:t>
            </a:r>
          </a:p>
          <a:p>
            <a:pPr lvl="0"/>
            <a:r>
              <a:rPr lang="en-US" dirty="0"/>
              <a:t>The statement return [expression] exits a function, optionally passing back an expression to the caller. A return statement with no arguments is the same as return None.</a:t>
            </a:r>
          </a:p>
          <a:p>
            <a:endParaRPr lang="en-US" dirty="0"/>
          </a:p>
        </p:txBody>
      </p:sp>
    </p:spTree>
    <p:extLst>
      <p:ext uri="{BB962C8B-B14F-4D97-AF65-F5344CB8AC3E}">
        <p14:creationId xmlns:p14="http://schemas.microsoft.com/office/powerpoint/2010/main" val="2162455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fontAlgn="base">
              <a:buNone/>
            </a:pPr>
            <a:r>
              <a:rPr lang="en-US" sz="2700" b="1" dirty="0"/>
              <a:t>The from import *  Statement</a:t>
            </a:r>
          </a:p>
          <a:p>
            <a:pPr marL="0" indent="0" fontAlgn="base">
              <a:buNone/>
            </a:pPr>
            <a:r>
              <a:rPr lang="en-US" sz="2700" dirty="0"/>
              <a:t>The </a:t>
            </a:r>
            <a:r>
              <a:rPr lang="en-US" sz="2700" b="1" dirty="0"/>
              <a:t>* symbol </a:t>
            </a:r>
            <a:r>
              <a:rPr lang="en-US" sz="2700" dirty="0"/>
              <a:t>used with the from import the statement is used to import all the names from a module to a current namespace.</a:t>
            </a:r>
          </a:p>
          <a:p>
            <a:pPr marL="0" indent="0" fontAlgn="base">
              <a:buNone/>
            </a:pPr>
            <a:r>
              <a:rPr lang="en-US" sz="2700" b="1" dirty="0"/>
              <a:t>Syntax:</a:t>
            </a:r>
            <a:endParaRPr lang="en-US" sz="2700" dirty="0"/>
          </a:p>
          <a:p>
            <a:pPr marL="0" indent="0">
              <a:buNone/>
            </a:pPr>
            <a:r>
              <a:rPr lang="en-US" sz="2700" dirty="0"/>
              <a:t>from </a:t>
            </a:r>
            <a:r>
              <a:rPr lang="en-US" sz="2700" dirty="0" err="1"/>
              <a:t>module_name</a:t>
            </a:r>
            <a:r>
              <a:rPr lang="en-US" sz="2700" dirty="0"/>
              <a:t> import * The use of * has it’s advantages and disadvantages. </a:t>
            </a:r>
            <a:endParaRPr lang="en-US" sz="2700" dirty="0" smtClean="0"/>
          </a:p>
          <a:p>
            <a:pPr marL="0" indent="0">
              <a:buNone/>
            </a:pPr>
            <a:r>
              <a:rPr lang="en-US" sz="2700" dirty="0" smtClean="0"/>
              <a:t>If </a:t>
            </a:r>
            <a:r>
              <a:rPr lang="en-US" sz="2700" dirty="0"/>
              <a:t>you know exactly what you will be needing from the module, it is not recommended to use *, else do so.</a:t>
            </a:r>
          </a:p>
          <a:p>
            <a:pPr marL="0" indent="0">
              <a:buNone/>
            </a:pPr>
            <a:r>
              <a:rPr lang="en-US" sz="2700" b="1" dirty="0"/>
              <a:t>#  Import built-in module  random</a:t>
            </a:r>
          </a:p>
          <a:p>
            <a:pPr marL="0" indent="0">
              <a:buNone/>
            </a:pPr>
            <a:r>
              <a:rPr lang="en-US" sz="2700" dirty="0"/>
              <a:t>from random import *</a:t>
            </a:r>
          </a:p>
          <a:p>
            <a:pPr marL="0" indent="0">
              <a:buNone/>
            </a:pPr>
            <a:r>
              <a:rPr lang="en-US" sz="2700" dirty="0"/>
              <a:t> </a:t>
            </a:r>
          </a:p>
          <a:p>
            <a:pPr marL="0" indent="0">
              <a:buNone/>
            </a:pPr>
            <a:r>
              <a:rPr lang="en-US" sz="2700" dirty="0"/>
              <a:t>print(</a:t>
            </a:r>
            <a:r>
              <a:rPr lang="en-US" sz="2700" dirty="0" err="1"/>
              <a:t>dir</a:t>
            </a:r>
            <a:r>
              <a:rPr lang="en-US" sz="2700" dirty="0"/>
              <a:t>(random</a:t>
            </a:r>
            <a:r>
              <a:rPr lang="en-US" sz="2700" dirty="0" smtClean="0"/>
              <a:t>))</a:t>
            </a:r>
          </a:p>
          <a:p>
            <a:pPr marL="0" indent="0">
              <a:buNone/>
            </a:pPr>
            <a:endParaRPr lang="en-US" sz="2700" dirty="0"/>
          </a:p>
          <a:p>
            <a:pPr marL="0" indent="0">
              <a:buNone/>
            </a:pPr>
            <a:endParaRPr lang="en-US" dirty="0"/>
          </a:p>
        </p:txBody>
      </p:sp>
    </p:spTree>
    <p:extLst>
      <p:ext uri="{BB962C8B-B14F-4D97-AF65-F5344CB8AC3E}">
        <p14:creationId xmlns:p14="http://schemas.microsoft.com/office/powerpoint/2010/main" val="207682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62500" lnSpcReduction="20000"/>
          </a:bodyPr>
          <a:lstStyle/>
          <a:p>
            <a:pPr marL="0" indent="0">
              <a:buNone/>
            </a:pPr>
            <a:r>
              <a:rPr lang="en-US" sz="2400" b="1" dirty="0"/>
              <a:t>Output</a:t>
            </a:r>
          </a:p>
          <a:p>
            <a:pPr marL="0" indent="0">
              <a:buNone/>
            </a:pPr>
            <a:r>
              <a:rPr lang="en-US" sz="2400" i="1" dirty="0"/>
              <a:t>[‘__call__’, ‘__class__’, ‘__</a:t>
            </a:r>
            <a:r>
              <a:rPr lang="en-US" sz="2400" i="1" dirty="0" err="1"/>
              <a:t>delattr</a:t>
            </a:r>
            <a:r>
              <a:rPr lang="en-US" sz="2400" i="1" dirty="0"/>
              <a:t>__’, ‘__</a:t>
            </a:r>
            <a:r>
              <a:rPr lang="en-US" sz="2400" i="1" dirty="0" err="1"/>
              <a:t>dir</a:t>
            </a:r>
            <a:r>
              <a:rPr lang="en-US" sz="2400" i="1" dirty="0"/>
              <a:t>__’, ‘__doc__’, ‘__</a:t>
            </a:r>
            <a:r>
              <a:rPr lang="en-US" sz="2400" i="1" dirty="0" err="1"/>
              <a:t>eq</a:t>
            </a:r>
            <a:r>
              <a:rPr lang="en-US" sz="2400" i="1" dirty="0"/>
              <a:t>__’, ‘__format__’, ‘__</a:t>
            </a:r>
            <a:r>
              <a:rPr lang="en-US" sz="2400" i="1" dirty="0" err="1"/>
              <a:t>ge</a:t>
            </a:r>
            <a:r>
              <a:rPr lang="en-US" sz="2400" i="1" dirty="0"/>
              <a:t>__’, ‘__</a:t>
            </a:r>
            <a:r>
              <a:rPr lang="en-US" sz="2400" i="1" dirty="0" err="1"/>
              <a:t>getattribute</a:t>
            </a:r>
            <a:r>
              <a:rPr lang="en-US" sz="2400" i="1" dirty="0"/>
              <a:t>__’, ‘__</a:t>
            </a:r>
            <a:r>
              <a:rPr lang="en-US" sz="2400" i="1" dirty="0" err="1"/>
              <a:t>gt</a:t>
            </a:r>
            <a:r>
              <a:rPr lang="en-US" sz="2400" i="1" dirty="0"/>
              <a:t>__’, ‘__hash__’, ‘__</a:t>
            </a:r>
            <a:r>
              <a:rPr lang="en-US" sz="2400" i="1" dirty="0" err="1"/>
              <a:t>init</a:t>
            </a:r>
            <a:r>
              <a:rPr lang="en-US" sz="2400" i="1" dirty="0"/>
              <a:t>__’, ‘__</a:t>
            </a:r>
            <a:r>
              <a:rPr lang="en-US" sz="2400" i="1" dirty="0" err="1"/>
              <a:t>init_subclass</a:t>
            </a:r>
            <a:r>
              <a:rPr lang="en-US" sz="2400" i="1" dirty="0"/>
              <a:t>__’, ‘__le__’, ‘__</a:t>
            </a:r>
            <a:r>
              <a:rPr lang="en-US" sz="2400" i="1" dirty="0" err="1"/>
              <a:t>lt</a:t>
            </a:r>
            <a:r>
              <a:rPr lang="en-US" sz="2400" i="1" dirty="0"/>
              <a:t>__’, ‘__module__’, ‘__name__’, ‘__ne__’, ‘__new__’, ‘__</a:t>
            </a:r>
            <a:r>
              <a:rPr lang="en-US" sz="2400" i="1" dirty="0" err="1"/>
              <a:t>qualname</a:t>
            </a:r>
            <a:r>
              <a:rPr lang="en-US" sz="2400" i="1" dirty="0"/>
              <a:t>__’, ‘__reduce__’, ‘__</a:t>
            </a:r>
            <a:r>
              <a:rPr lang="en-US" sz="2400" i="1" dirty="0" err="1"/>
              <a:t>reduce_ex</a:t>
            </a:r>
            <a:r>
              <a:rPr lang="en-US" sz="2400" i="1" dirty="0"/>
              <a:t>__’, ‘__</a:t>
            </a:r>
            <a:r>
              <a:rPr lang="en-US" sz="2400" i="1" dirty="0" err="1"/>
              <a:t>repr</a:t>
            </a:r>
            <a:r>
              <a:rPr lang="en-US" sz="2400" i="1" dirty="0"/>
              <a:t>__’, ‘__self__’, ‘__</a:t>
            </a:r>
            <a:r>
              <a:rPr lang="en-US" sz="2400" i="1" dirty="0" err="1"/>
              <a:t>setattr</a:t>
            </a:r>
            <a:r>
              <a:rPr lang="en-US" sz="2400" i="1" dirty="0"/>
              <a:t>__’, ‘__</a:t>
            </a:r>
            <a:r>
              <a:rPr lang="en-US" sz="2400" i="1" dirty="0" err="1"/>
              <a:t>sizeof</a:t>
            </a:r>
            <a:r>
              <a:rPr lang="en-US" sz="2400" i="1" dirty="0"/>
              <a:t>__’, ‘__</a:t>
            </a:r>
            <a:r>
              <a:rPr lang="en-US" sz="2400" i="1" dirty="0" err="1"/>
              <a:t>str</a:t>
            </a:r>
            <a:r>
              <a:rPr lang="en-US" sz="2400" i="1" dirty="0"/>
              <a:t>__’, ‘__</a:t>
            </a:r>
            <a:r>
              <a:rPr lang="en-US" sz="2400" i="1" dirty="0" err="1"/>
              <a:t>subclasshook</a:t>
            </a:r>
            <a:r>
              <a:rPr lang="en-US" sz="2400" i="1" dirty="0"/>
              <a:t>__’, ‘__</a:t>
            </a:r>
            <a:r>
              <a:rPr lang="en-US" sz="2400" i="1" dirty="0" err="1"/>
              <a:t>text_signature</a:t>
            </a:r>
            <a:r>
              <a:rPr lang="en-US" sz="2400" i="1" dirty="0" smtClean="0"/>
              <a:t>__’]</a:t>
            </a:r>
          </a:p>
          <a:p>
            <a:pPr marL="0" indent="0">
              <a:buNone/>
            </a:pPr>
            <a:endParaRPr lang="en-US" sz="2400" dirty="0"/>
          </a:p>
          <a:p>
            <a:pPr marL="0" indent="0">
              <a:buNone/>
            </a:pPr>
            <a:r>
              <a:rPr lang="en-US" b="1" dirty="0"/>
              <a:t>python built-in modules:</a:t>
            </a:r>
            <a:r>
              <a:rPr lang="en-US" dirty="0"/>
              <a:t> </a:t>
            </a:r>
          </a:p>
          <a:p>
            <a:pPr marL="0" indent="0">
              <a:buNone/>
            </a:pPr>
            <a:r>
              <a:rPr lang="en-US" dirty="0"/>
              <a:t># importing built-in module math</a:t>
            </a:r>
          </a:p>
          <a:p>
            <a:pPr marL="0" indent="0">
              <a:buNone/>
            </a:pPr>
            <a:r>
              <a:rPr lang="en-US" dirty="0"/>
              <a:t>import math</a:t>
            </a:r>
          </a:p>
          <a:p>
            <a:pPr marL="0" indent="0">
              <a:buNone/>
            </a:pPr>
            <a:r>
              <a:rPr lang="en-US" dirty="0"/>
              <a:t> </a:t>
            </a:r>
          </a:p>
          <a:p>
            <a:pPr marL="0" indent="0">
              <a:buNone/>
            </a:pPr>
            <a:r>
              <a:rPr lang="en-US" dirty="0"/>
              <a:t># using square root(</a:t>
            </a:r>
            <a:r>
              <a:rPr lang="en-US" dirty="0" err="1"/>
              <a:t>sqrt</a:t>
            </a:r>
            <a:r>
              <a:rPr lang="en-US" dirty="0"/>
              <a:t>) function </a:t>
            </a:r>
            <a:r>
              <a:rPr lang="en-US" dirty="0" smtClean="0"/>
              <a:t>contained </a:t>
            </a:r>
            <a:r>
              <a:rPr lang="en-US" dirty="0"/>
              <a:t>in math module</a:t>
            </a:r>
          </a:p>
          <a:p>
            <a:pPr marL="0" indent="0">
              <a:buNone/>
            </a:pPr>
            <a:r>
              <a:rPr lang="en-US" dirty="0"/>
              <a:t>print(</a:t>
            </a:r>
            <a:r>
              <a:rPr lang="en-US" dirty="0" err="1"/>
              <a:t>math.sqrt</a:t>
            </a:r>
            <a:r>
              <a:rPr lang="en-US" dirty="0"/>
              <a:t>(25))</a:t>
            </a:r>
          </a:p>
          <a:p>
            <a:pPr marL="0" indent="0">
              <a:buNone/>
            </a:pPr>
            <a:r>
              <a:rPr lang="en-US" dirty="0"/>
              <a:t> </a:t>
            </a:r>
          </a:p>
          <a:p>
            <a:pPr marL="0" indent="0">
              <a:buNone/>
            </a:pPr>
            <a:r>
              <a:rPr lang="en-US" dirty="0"/>
              <a:t># using pi function contained in math module</a:t>
            </a:r>
          </a:p>
          <a:p>
            <a:pPr marL="0" indent="0">
              <a:buNone/>
            </a:pPr>
            <a:r>
              <a:rPr lang="en-US" dirty="0"/>
              <a:t>print(</a:t>
            </a:r>
            <a:r>
              <a:rPr lang="en-US" dirty="0" err="1"/>
              <a:t>math.pi</a:t>
            </a:r>
            <a:r>
              <a:rPr lang="en-US" dirty="0"/>
              <a:t>)</a:t>
            </a:r>
          </a:p>
          <a:p>
            <a:pPr marL="0" indent="0">
              <a:buNone/>
            </a:pPr>
            <a:r>
              <a:rPr lang="en-US" dirty="0"/>
              <a:t> </a:t>
            </a:r>
          </a:p>
          <a:p>
            <a:pPr marL="0" indent="0">
              <a:buNone/>
            </a:pPr>
            <a:r>
              <a:rPr lang="en-US" dirty="0"/>
              <a:t># 2 radians = 114.59 </a:t>
            </a:r>
            <a:r>
              <a:rPr lang="en-US" dirty="0" err="1"/>
              <a:t>degreees</a:t>
            </a:r>
            <a:endParaRPr lang="en-US" dirty="0"/>
          </a:p>
          <a:p>
            <a:pPr marL="0" indent="0">
              <a:buNone/>
            </a:pPr>
            <a:r>
              <a:rPr lang="en-US" dirty="0"/>
              <a:t>print(</a:t>
            </a:r>
            <a:r>
              <a:rPr lang="en-US" dirty="0" err="1"/>
              <a:t>math.degrees</a:t>
            </a:r>
            <a:r>
              <a:rPr lang="en-US" dirty="0"/>
              <a:t>(2)) </a:t>
            </a:r>
          </a:p>
          <a:p>
            <a:pPr marL="0" indent="0">
              <a:buNone/>
            </a:pPr>
            <a:r>
              <a:rPr lang="en-US" dirty="0"/>
              <a:t> </a:t>
            </a:r>
          </a:p>
          <a:p>
            <a:pPr marL="0" indent="0">
              <a:buNone/>
            </a:pPr>
            <a:r>
              <a:rPr lang="en-US" dirty="0"/>
              <a:t># 60 degrees = 1.04 radians</a:t>
            </a:r>
          </a:p>
          <a:p>
            <a:pPr marL="0" indent="0">
              <a:buNone/>
            </a:pPr>
            <a:r>
              <a:rPr lang="en-US" dirty="0"/>
              <a:t>print(</a:t>
            </a:r>
            <a:r>
              <a:rPr lang="en-US" dirty="0" err="1"/>
              <a:t>math.radians</a:t>
            </a:r>
            <a:r>
              <a:rPr lang="en-US" dirty="0"/>
              <a:t>(60)) </a:t>
            </a:r>
          </a:p>
          <a:p>
            <a:pPr marL="0" indent="0">
              <a:buNone/>
            </a:pPr>
            <a:endParaRPr lang="en-US" dirty="0"/>
          </a:p>
        </p:txBody>
      </p:sp>
    </p:spTree>
    <p:extLst>
      <p:ext uri="{BB962C8B-B14F-4D97-AF65-F5344CB8AC3E}">
        <p14:creationId xmlns:p14="http://schemas.microsoft.com/office/powerpoint/2010/main" val="1619237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40000" lnSpcReduction="20000"/>
          </a:bodyPr>
          <a:lstStyle/>
          <a:p>
            <a:pPr marL="0" indent="0">
              <a:buNone/>
            </a:pPr>
            <a:r>
              <a:rPr lang="en-US" sz="4200" dirty="0"/>
              <a:t># Sine of 2 radians</a:t>
            </a:r>
          </a:p>
          <a:p>
            <a:pPr marL="0" indent="0">
              <a:buNone/>
            </a:pPr>
            <a:r>
              <a:rPr lang="en-US" sz="4200" dirty="0"/>
              <a:t>print(</a:t>
            </a:r>
            <a:r>
              <a:rPr lang="en-US" sz="4200" dirty="0" err="1"/>
              <a:t>math.sin</a:t>
            </a:r>
            <a:r>
              <a:rPr lang="en-US" sz="4200" dirty="0"/>
              <a:t>(2)) </a:t>
            </a:r>
          </a:p>
          <a:p>
            <a:pPr marL="0" indent="0">
              <a:buNone/>
            </a:pPr>
            <a:r>
              <a:rPr lang="en-US" sz="4200" dirty="0"/>
              <a:t> </a:t>
            </a:r>
          </a:p>
          <a:p>
            <a:pPr marL="0" indent="0">
              <a:buNone/>
            </a:pPr>
            <a:r>
              <a:rPr lang="en-US" sz="4200" dirty="0"/>
              <a:t># Cosine of 0.5 radians</a:t>
            </a:r>
          </a:p>
          <a:p>
            <a:pPr marL="0" indent="0">
              <a:buNone/>
            </a:pPr>
            <a:r>
              <a:rPr lang="en-US" sz="4200" dirty="0"/>
              <a:t>print(</a:t>
            </a:r>
            <a:r>
              <a:rPr lang="en-US" sz="4200" dirty="0" err="1"/>
              <a:t>math.cos</a:t>
            </a:r>
            <a:r>
              <a:rPr lang="en-US" sz="4200" dirty="0"/>
              <a:t>(0.5)) </a:t>
            </a:r>
          </a:p>
          <a:p>
            <a:pPr marL="0" indent="0">
              <a:buNone/>
            </a:pPr>
            <a:r>
              <a:rPr lang="en-US" sz="4200" dirty="0"/>
              <a:t> </a:t>
            </a:r>
          </a:p>
          <a:p>
            <a:pPr marL="0" indent="0">
              <a:buNone/>
            </a:pPr>
            <a:r>
              <a:rPr lang="en-US" sz="4200" dirty="0"/>
              <a:t># Tangent of 0.23 radians</a:t>
            </a:r>
          </a:p>
          <a:p>
            <a:pPr marL="0" indent="0">
              <a:buNone/>
            </a:pPr>
            <a:r>
              <a:rPr lang="en-US" sz="4200" dirty="0"/>
              <a:t>print(</a:t>
            </a:r>
            <a:r>
              <a:rPr lang="en-US" sz="4200" dirty="0" err="1"/>
              <a:t>math.tan</a:t>
            </a:r>
            <a:r>
              <a:rPr lang="en-US" sz="4200" dirty="0"/>
              <a:t>(0.23))</a:t>
            </a:r>
          </a:p>
          <a:p>
            <a:pPr marL="0" indent="0">
              <a:buNone/>
            </a:pPr>
            <a:r>
              <a:rPr lang="en-US" sz="4200" dirty="0"/>
              <a:t> </a:t>
            </a:r>
          </a:p>
          <a:p>
            <a:pPr marL="0" indent="0">
              <a:buNone/>
            </a:pPr>
            <a:r>
              <a:rPr lang="en-US" sz="4200" dirty="0"/>
              <a:t># 1 * 2 * 3 * 4 = 24</a:t>
            </a:r>
          </a:p>
          <a:p>
            <a:pPr marL="0" indent="0">
              <a:buNone/>
            </a:pPr>
            <a:r>
              <a:rPr lang="en-US" sz="4200" dirty="0"/>
              <a:t>print(</a:t>
            </a:r>
            <a:r>
              <a:rPr lang="en-US" sz="4200" dirty="0" err="1"/>
              <a:t>math.factorial</a:t>
            </a:r>
            <a:r>
              <a:rPr lang="en-US" sz="4200" dirty="0"/>
              <a:t>(4)) </a:t>
            </a:r>
          </a:p>
          <a:p>
            <a:pPr marL="0" indent="0">
              <a:buNone/>
            </a:pPr>
            <a:r>
              <a:rPr lang="en-US" sz="4200" dirty="0"/>
              <a:t> </a:t>
            </a:r>
          </a:p>
          <a:p>
            <a:pPr marL="0" indent="0">
              <a:buNone/>
            </a:pPr>
            <a:r>
              <a:rPr lang="en-US" sz="4200" dirty="0"/>
              <a:t># importing built in module random</a:t>
            </a:r>
          </a:p>
          <a:p>
            <a:pPr marL="0" indent="0">
              <a:buNone/>
            </a:pPr>
            <a:r>
              <a:rPr lang="en-US" sz="4200" dirty="0"/>
              <a:t>import random</a:t>
            </a:r>
          </a:p>
          <a:p>
            <a:pPr marL="0" indent="0">
              <a:buNone/>
            </a:pPr>
            <a:r>
              <a:rPr lang="en-US" sz="4200" dirty="0"/>
              <a:t> </a:t>
            </a:r>
          </a:p>
          <a:p>
            <a:pPr marL="0" indent="0">
              <a:buNone/>
            </a:pPr>
            <a:r>
              <a:rPr lang="en-US" sz="4200" dirty="0"/>
              <a:t># printing random integer between 0 and 5</a:t>
            </a:r>
          </a:p>
          <a:p>
            <a:pPr marL="0" indent="0">
              <a:buNone/>
            </a:pPr>
            <a:r>
              <a:rPr lang="en-US" sz="4200" dirty="0"/>
              <a:t>print(</a:t>
            </a:r>
            <a:r>
              <a:rPr lang="en-US" sz="4200" dirty="0" err="1"/>
              <a:t>random.randint</a:t>
            </a:r>
            <a:r>
              <a:rPr lang="en-US" sz="4200" dirty="0"/>
              <a:t>(0, 5)) </a:t>
            </a:r>
          </a:p>
          <a:p>
            <a:pPr marL="0" indent="0">
              <a:buNone/>
            </a:pPr>
            <a:r>
              <a:rPr lang="en-US" sz="4200" dirty="0"/>
              <a:t> </a:t>
            </a:r>
          </a:p>
          <a:p>
            <a:pPr marL="0" indent="0">
              <a:buNone/>
            </a:pPr>
            <a:r>
              <a:rPr lang="en-US" sz="4200" dirty="0"/>
              <a:t># print random floating point number between 0 and 1</a:t>
            </a:r>
          </a:p>
          <a:p>
            <a:pPr marL="0" indent="0">
              <a:buNone/>
            </a:pPr>
            <a:r>
              <a:rPr lang="en-US" sz="4200" dirty="0"/>
              <a:t>print(</a:t>
            </a:r>
            <a:r>
              <a:rPr lang="en-US" sz="4200" dirty="0" err="1"/>
              <a:t>random.random</a:t>
            </a:r>
            <a:r>
              <a:rPr lang="en-US" sz="4200" dirty="0"/>
              <a:t>()) </a:t>
            </a:r>
          </a:p>
          <a:p>
            <a:pPr marL="0" indent="0">
              <a:buNone/>
            </a:pPr>
            <a:r>
              <a:rPr lang="en-US" sz="4200" dirty="0"/>
              <a:t> </a:t>
            </a:r>
          </a:p>
          <a:p>
            <a:pPr marL="0" indent="0">
              <a:buNone/>
            </a:pPr>
            <a:r>
              <a:rPr lang="en-US" sz="4200" dirty="0"/>
              <a:t># random number between 0 and 100</a:t>
            </a:r>
          </a:p>
          <a:p>
            <a:pPr marL="0" indent="0">
              <a:buNone/>
            </a:pPr>
            <a:r>
              <a:rPr lang="en-US" sz="4200" dirty="0"/>
              <a:t>print(</a:t>
            </a:r>
            <a:r>
              <a:rPr lang="en-US" sz="4200" dirty="0" err="1"/>
              <a:t>random.random</a:t>
            </a:r>
            <a:r>
              <a:rPr lang="en-US" sz="4200" dirty="0"/>
              <a:t>() * 100) </a:t>
            </a:r>
          </a:p>
          <a:p>
            <a:pPr marL="0" indent="0">
              <a:buNone/>
            </a:pPr>
            <a:r>
              <a:rPr lang="en-US" sz="4200" dirty="0"/>
              <a:t> </a:t>
            </a:r>
          </a:p>
          <a:p>
            <a:pPr marL="0" indent="0">
              <a:buNone/>
            </a:pPr>
            <a:r>
              <a:rPr lang="en-US" sz="4200" dirty="0"/>
              <a:t>List = [1, 4, True, 800, "python", 27, "hello"]</a:t>
            </a:r>
          </a:p>
          <a:p>
            <a:pPr marL="0" indent="0">
              <a:buNone/>
            </a:pPr>
            <a:endParaRPr lang="en-US" dirty="0"/>
          </a:p>
        </p:txBody>
      </p:sp>
    </p:spTree>
    <p:extLst>
      <p:ext uri="{BB962C8B-B14F-4D97-AF65-F5344CB8AC3E}">
        <p14:creationId xmlns:p14="http://schemas.microsoft.com/office/powerpoint/2010/main" val="213663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77500" lnSpcReduction="20000"/>
          </a:bodyPr>
          <a:lstStyle/>
          <a:p>
            <a:pPr marL="0" indent="0">
              <a:buNone/>
            </a:pPr>
            <a:r>
              <a:rPr lang="en-US" dirty="0"/>
              <a:t># using choice function in random module for choosing</a:t>
            </a:r>
          </a:p>
          <a:p>
            <a:pPr marL="0" indent="0">
              <a:buNone/>
            </a:pPr>
            <a:r>
              <a:rPr lang="en-US" dirty="0"/>
              <a:t># a random element from a set such as a list</a:t>
            </a:r>
          </a:p>
          <a:p>
            <a:pPr marL="0" indent="0">
              <a:buNone/>
            </a:pPr>
            <a:r>
              <a:rPr lang="en-US" dirty="0"/>
              <a:t>print(</a:t>
            </a:r>
            <a:r>
              <a:rPr lang="en-US" dirty="0" err="1"/>
              <a:t>random.choice</a:t>
            </a:r>
            <a:r>
              <a:rPr lang="en-US" dirty="0"/>
              <a:t>(List))</a:t>
            </a:r>
          </a:p>
          <a:p>
            <a:pPr marL="0" indent="0">
              <a:buNone/>
            </a:pPr>
            <a:r>
              <a:rPr lang="en-US" dirty="0"/>
              <a:t> </a:t>
            </a:r>
          </a:p>
          <a:p>
            <a:pPr marL="0" indent="0">
              <a:buNone/>
            </a:pPr>
            <a:r>
              <a:rPr lang="en-US" dirty="0"/>
              <a:t> </a:t>
            </a:r>
          </a:p>
          <a:p>
            <a:pPr marL="0" indent="0">
              <a:buNone/>
            </a:pPr>
            <a:r>
              <a:rPr lang="en-US" dirty="0"/>
              <a:t># importing built in module </a:t>
            </a:r>
            <a:r>
              <a:rPr lang="en-US" dirty="0" err="1"/>
              <a:t>datetime</a:t>
            </a:r>
            <a:endParaRPr lang="en-US" dirty="0"/>
          </a:p>
          <a:p>
            <a:pPr marL="0" indent="0">
              <a:buNone/>
            </a:pPr>
            <a:r>
              <a:rPr lang="en-US" dirty="0"/>
              <a:t>import </a:t>
            </a:r>
            <a:r>
              <a:rPr lang="en-US" dirty="0" err="1"/>
              <a:t>datetime</a:t>
            </a:r>
            <a:endParaRPr lang="en-US" dirty="0"/>
          </a:p>
          <a:p>
            <a:pPr marL="0" indent="0">
              <a:buNone/>
            </a:pPr>
            <a:r>
              <a:rPr lang="en-US" dirty="0"/>
              <a:t>from </a:t>
            </a:r>
            <a:r>
              <a:rPr lang="en-US" dirty="0" err="1"/>
              <a:t>datetime</a:t>
            </a:r>
            <a:r>
              <a:rPr lang="en-US" dirty="0"/>
              <a:t> import date</a:t>
            </a:r>
          </a:p>
          <a:p>
            <a:pPr marL="0" indent="0">
              <a:buNone/>
            </a:pPr>
            <a:r>
              <a:rPr lang="en-US" dirty="0"/>
              <a:t>import time</a:t>
            </a:r>
          </a:p>
          <a:p>
            <a:pPr marL="0" indent="0">
              <a:buNone/>
            </a:pPr>
            <a:r>
              <a:rPr lang="en-US" dirty="0"/>
              <a:t> </a:t>
            </a:r>
          </a:p>
          <a:p>
            <a:pPr marL="0" indent="0">
              <a:buNone/>
            </a:pPr>
            <a:r>
              <a:rPr lang="en-US" dirty="0"/>
              <a:t># Returns the number of seconds since the</a:t>
            </a:r>
          </a:p>
          <a:p>
            <a:pPr marL="0" indent="0">
              <a:buNone/>
            </a:pPr>
            <a:r>
              <a:rPr lang="en-US" dirty="0"/>
              <a:t># Unix Epoch, January 1st 1970</a:t>
            </a:r>
          </a:p>
          <a:p>
            <a:pPr marL="0" indent="0">
              <a:buNone/>
            </a:pPr>
            <a:r>
              <a:rPr lang="en-US" dirty="0"/>
              <a:t>print(</a:t>
            </a:r>
            <a:r>
              <a:rPr lang="en-US" dirty="0" err="1"/>
              <a:t>time.time</a:t>
            </a:r>
            <a:r>
              <a:rPr lang="en-US" dirty="0"/>
              <a:t>()) </a:t>
            </a:r>
          </a:p>
          <a:p>
            <a:pPr marL="0" indent="0">
              <a:buNone/>
            </a:pPr>
            <a:r>
              <a:rPr lang="en-US" dirty="0"/>
              <a:t> </a:t>
            </a:r>
          </a:p>
          <a:p>
            <a:pPr marL="0" indent="0">
              <a:buNone/>
            </a:pPr>
            <a:r>
              <a:rPr lang="en-US" dirty="0"/>
              <a:t># Converts a number of seconds to a date object</a:t>
            </a:r>
          </a:p>
          <a:p>
            <a:pPr marL="0" indent="0">
              <a:buNone/>
            </a:pPr>
            <a:r>
              <a:rPr lang="en-US" dirty="0"/>
              <a:t>print(</a:t>
            </a:r>
            <a:r>
              <a:rPr lang="en-US" dirty="0" err="1"/>
              <a:t>date.fromtimestamp</a:t>
            </a:r>
            <a:r>
              <a:rPr lang="en-US" dirty="0"/>
              <a:t>(454554)) </a:t>
            </a:r>
          </a:p>
          <a:p>
            <a:pPr marL="0" indent="0">
              <a:buNone/>
            </a:pPr>
            <a:endParaRPr lang="en-US" dirty="0"/>
          </a:p>
        </p:txBody>
      </p:sp>
    </p:spTree>
    <p:extLst>
      <p:ext uri="{BB962C8B-B14F-4D97-AF65-F5344CB8AC3E}">
        <p14:creationId xmlns:p14="http://schemas.microsoft.com/office/powerpoint/2010/main" val="952511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fontScale="85000" lnSpcReduction="20000"/>
          </a:bodyPr>
          <a:lstStyle/>
          <a:p>
            <a:pPr marL="0" indent="0">
              <a:buNone/>
            </a:pPr>
            <a:r>
              <a:rPr lang="en-US" b="1" dirty="0"/>
              <a:t>Output</a:t>
            </a:r>
          </a:p>
          <a:p>
            <a:pPr marL="0" indent="0" fontAlgn="base">
              <a:buNone/>
            </a:pPr>
            <a:r>
              <a:rPr lang="en-US" dirty="0"/>
              <a:t>5.0</a:t>
            </a:r>
          </a:p>
          <a:p>
            <a:pPr marL="0" indent="0" fontAlgn="base">
              <a:buNone/>
            </a:pPr>
            <a:r>
              <a:rPr lang="en-US" dirty="0"/>
              <a:t>3.14159265359</a:t>
            </a:r>
          </a:p>
          <a:p>
            <a:pPr marL="0" indent="0" fontAlgn="base">
              <a:buNone/>
            </a:pPr>
            <a:r>
              <a:rPr lang="en-US" dirty="0"/>
              <a:t>114.591559026</a:t>
            </a:r>
          </a:p>
          <a:p>
            <a:pPr marL="0" indent="0" fontAlgn="base">
              <a:buNone/>
            </a:pPr>
            <a:r>
              <a:rPr lang="en-US" dirty="0"/>
              <a:t>1.0471975512</a:t>
            </a:r>
          </a:p>
          <a:p>
            <a:pPr marL="0" indent="0" fontAlgn="base">
              <a:buNone/>
            </a:pPr>
            <a:r>
              <a:rPr lang="en-US" dirty="0"/>
              <a:t>0.909297426826</a:t>
            </a:r>
          </a:p>
          <a:p>
            <a:pPr marL="0" indent="0" fontAlgn="base">
              <a:buNone/>
            </a:pPr>
            <a:r>
              <a:rPr lang="en-US" dirty="0"/>
              <a:t>0.87758256189</a:t>
            </a:r>
          </a:p>
          <a:p>
            <a:pPr marL="0" indent="0" fontAlgn="base">
              <a:buNone/>
            </a:pPr>
            <a:r>
              <a:rPr lang="en-US" dirty="0"/>
              <a:t>0.234143362351</a:t>
            </a:r>
          </a:p>
          <a:p>
            <a:pPr marL="0" indent="0" fontAlgn="base">
              <a:buNone/>
            </a:pPr>
            <a:r>
              <a:rPr lang="en-US" dirty="0"/>
              <a:t>24</a:t>
            </a:r>
          </a:p>
          <a:p>
            <a:pPr marL="0" indent="0" fontAlgn="base">
              <a:buNone/>
            </a:pPr>
            <a:r>
              <a:rPr lang="en-US" dirty="0"/>
              <a:t>3</a:t>
            </a:r>
          </a:p>
          <a:p>
            <a:pPr marL="0" indent="0" fontAlgn="base">
              <a:buNone/>
            </a:pPr>
            <a:r>
              <a:rPr lang="en-US" dirty="0"/>
              <a:t>0.401533172951</a:t>
            </a:r>
          </a:p>
          <a:p>
            <a:pPr marL="0" indent="0" fontAlgn="base">
              <a:buNone/>
            </a:pPr>
            <a:r>
              <a:rPr lang="en-US" dirty="0"/>
              <a:t>88.4917616788</a:t>
            </a:r>
          </a:p>
          <a:p>
            <a:pPr marL="0" indent="0" fontAlgn="base">
              <a:buNone/>
            </a:pPr>
            <a:r>
              <a:rPr lang="en-US" dirty="0"/>
              <a:t>True</a:t>
            </a:r>
          </a:p>
          <a:p>
            <a:pPr marL="0" indent="0" fontAlgn="base">
              <a:buNone/>
            </a:pPr>
            <a:r>
              <a:rPr lang="en-US" dirty="0"/>
              <a:t>1461425771.87</a:t>
            </a:r>
          </a:p>
          <a:p>
            <a:pPr marL="0" indent="0" fontAlgn="base">
              <a:buNone/>
            </a:pPr>
            <a:r>
              <a:rPr lang="en-US" dirty="0"/>
              <a:t>1970-01-06</a:t>
            </a:r>
          </a:p>
          <a:p>
            <a:pPr marL="0" indent="0">
              <a:buNone/>
            </a:pPr>
            <a:endParaRPr lang="en-US" dirty="0"/>
          </a:p>
        </p:txBody>
      </p:sp>
    </p:spTree>
    <p:extLst>
      <p:ext uri="{BB962C8B-B14F-4D97-AF65-F5344CB8AC3E}">
        <p14:creationId xmlns:p14="http://schemas.microsoft.com/office/powerpoint/2010/main" val="777408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0000" lnSpcReduction="20000"/>
          </a:bodyPr>
          <a:lstStyle/>
          <a:p>
            <a:pPr marL="0" indent="0">
              <a:buNone/>
            </a:pPr>
            <a:r>
              <a:rPr lang="en-US" b="1" dirty="0"/>
              <a:t>Namespaces and Scoping</a:t>
            </a:r>
          </a:p>
          <a:p>
            <a:r>
              <a:rPr lang="en-US" dirty="0"/>
              <a:t>Variables are names (identifiers) that map to objects. A </a:t>
            </a:r>
            <a:r>
              <a:rPr lang="en-US" i="1" dirty="0"/>
              <a:t>namespace</a:t>
            </a:r>
            <a:r>
              <a:rPr lang="en-US" dirty="0"/>
              <a:t> is a dictionary of variable names (keys) and their corresponding objects (values).</a:t>
            </a:r>
          </a:p>
          <a:p>
            <a:r>
              <a:rPr lang="en-US" dirty="0"/>
              <a:t>A Python statement can access variables in a </a:t>
            </a:r>
            <a:r>
              <a:rPr lang="en-US" i="1" dirty="0"/>
              <a:t>local namespace</a:t>
            </a:r>
            <a:r>
              <a:rPr lang="en-US" dirty="0"/>
              <a:t> and in the </a:t>
            </a:r>
            <a:r>
              <a:rPr lang="en-US" i="1" dirty="0"/>
              <a:t>global namespace</a:t>
            </a:r>
            <a:r>
              <a:rPr lang="en-US" dirty="0"/>
              <a:t>. If a local and a global variable have the same name, the local variable shadows the global variable.</a:t>
            </a:r>
          </a:p>
          <a:p>
            <a:r>
              <a:rPr lang="en-US" dirty="0"/>
              <a:t>Each function has its own local namespace. Class methods follow the same scoping rule as ordinary functions.</a:t>
            </a:r>
          </a:p>
          <a:p>
            <a:r>
              <a:rPr lang="en-US" dirty="0"/>
              <a:t>Python makes educated guesses on whether variables are local or global. It assumes that any variable assigned a value in a function is local.</a:t>
            </a:r>
          </a:p>
          <a:p>
            <a:r>
              <a:rPr lang="en-US" dirty="0"/>
              <a:t>Therefore, in order to assign a value to a global variable within a function, you must first use the global statement.</a:t>
            </a:r>
          </a:p>
          <a:p>
            <a:r>
              <a:rPr lang="en-US" dirty="0"/>
              <a:t>The statement </a:t>
            </a:r>
            <a:r>
              <a:rPr lang="en-US" i="1" dirty="0"/>
              <a:t>global </a:t>
            </a:r>
            <a:r>
              <a:rPr lang="en-US" i="1" dirty="0" err="1"/>
              <a:t>VarName</a:t>
            </a:r>
            <a:r>
              <a:rPr lang="en-US" dirty="0"/>
              <a:t> tells Python that </a:t>
            </a:r>
            <a:r>
              <a:rPr lang="en-US" dirty="0" err="1"/>
              <a:t>VarName</a:t>
            </a:r>
            <a:r>
              <a:rPr lang="en-US" dirty="0"/>
              <a:t> is a global variable. Python stops searching the local namespace for the variable.</a:t>
            </a:r>
          </a:p>
          <a:p>
            <a:r>
              <a:rPr lang="en-US" dirty="0"/>
              <a:t>For example, we define a variable </a:t>
            </a:r>
            <a:r>
              <a:rPr lang="en-US" i="1" dirty="0"/>
              <a:t>Money</a:t>
            </a:r>
            <a:r>
              <a:rPr lang="en-US" dirty="0"/>
              <a:t> in the global namespace. Within the function </a:t>
            </a:r>
            <a:r>
              <a:rPr lang="en-US" i="1" dirty="0"/>
              <a:t>Money</a:t>
            </a:r>
            <a:r>
              <a:rPr lang="en-US" dirty="0"/>
              <a:t>, we assign </a:t>
            </a:r>
            <a:r>
              <a:rPr lang="en-US" i="1" dirty="0"/>
              <a:t>Money</a:t>
            </a:r>
            <a:r>
              <a:rPr lang="en-US" dirty="0"/>
              <a:t> a value, therefore Python assumes </a:t>
            </a:r>
            <a:r>
              <a:rPr lang="en-US" i="1" dirty="0"/>
              <a:t>Money</a:t>
            </a:r>
            <a:r>
              <a:rPr lang="en-US" dirty="0"/>
              <a:t> as a local variable. However, we accessed the value of the local variable </a:t>
            </a:r>
            <a:r>
              <a:rPr lang="en-US" i="1" dirty="0"/>
              <a:t>Money</a:t>
            </a:r>
            <a:r>
              <a:rPr lang="en-US" dirty="0"/>
              <a:t> before setting it, so an </a:t>
            </a:r>
            <a:r>
              <a:rPr lang="en-US" dirty="0" err="1"/>
              <a:t>UnboundLocalError</a:t>
            </a:r>
            <a:r>
              <a:rPr lang="en-US" dirty="0"/>
              <a:t> is the result. Uncommenting the global statement fixes the problem.</a:t>
            </a:r>
          </a:p>
          <a:p>
            <a:pPr marL="0" indent="0">
              <a:buNone/>
            </a:pPr>
            <a:endParaRPr lang="en-US" dirty="0"/>
          </a:p>
        </p:txBody>
      </p:sp>
    </p:spTree>
    <p:extLst>
      <p:ext uri="{BB962C8B-B14F-4D97-AF65-F5344CB8AC3E}">
        <p14:creationId xmlns:p14="http://schemas.microsoft.com/office/powerpoint/2010/main" val="3432173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marL="0" indent="0">
              <a:buNone/>
            </a:pPr>
            <a:r>
              <a:rPr lang="en-US" dirty="0"/>
              <a:t>#!/</a:t>
            </a:r>
            <a:r>
              <a:rPr lang="en-US" dirty="0" err="1"/>
              <a:t>usr</a:t>
            </a:r>
            <a:r>
              <a:rPr lang="en-US" dirty="0"/>
              <a:t>/bin/python</a:t>
            </a:r>
          </a:p>
          <a:p>
            <a:pPr marL="0" indent="0">
              <a:buNone/>
            </a:pPr>
            <a:r>
              <a:rPr lang="en-US" dirty="0"/>
              <a:t> </a:t>
            </a:r>
          </a:p>
          <a:p>
            <a:pPr marL="0" indent="0">
              <a:buNone/>
            </a:pPr>
            <a:r>
              <a:rPr lang="en-US" dirty="0"/>
              <a:t>Money = 2000</a:t>
            </a:r>
          </a:p>
          <a:p>
            <a:pPr marL="0" indent="0">
              <a:buNone/>
            </a:pPr>
            <a:r>
              <a:rPr lang="en-US" dirty="0" err="1"/>
              <a:t>def</a:t>
            </a:r>
            <a:r>
              <a:rPr lang="en-US" dirty="0"/>
              <a:t> </a:t>
            </a:r>
            <a:r>
              <a:rPr lang="en-US" dirty="0" err="1"/>
              <a:t>AddMoney</a:t>
            </a:r>
            <a:r>
              <a:rPr lang="en-US" dirty="0"/>
              <a:t>():</a:t>
            </a:r>
          </a:p>
          <a:p>
            <a:pPr marL="0" indent="0">
              <a:buNone/>
            </a:pPr>
            <a:r>
              <a:rPr lang="en-US" dirty="0"/>
              <a:t>   # Uncomment the following line to fix the code:</a:t>
            </a:r>
          </a:p>
          <a:p>
            <a:pPr marL="0" indent="0">
              <a:buNone/>
            </a:pPr>
            <a:r>
              <a:rPr lang="en-US" dirty="0"/>
              <a:t>   # global Money</a:t>
            </a:r>
          </a:p>
          <a:p>
            <a:pPr marL="0" indent="0">
              <a:buNone/>
            </a:pPr>
            <a:r>
              <a:rPr lang="en-US" dirty="0"/>
              <a:t>   Money = Money + 1</a:t>
            </a:r>
          </a:p>
          <a:p>
            <a:pPr marL="0" indent="0">
              <a:buNone/>
            </a:pPr>
            <a:r>
              <a:rPr lang="en-US" dirty="0"/>
              <a:t> </a:t>
            </a:r>
          </a:p>
          <a:p>
            <a:pPr marL="0" indent="0">
              <a:buNone/>
            </a:pPr>
            <a:r>
              <a:rPr lang="en-US" dirty="0"/>
              <a:t>print Money</a:t>
            </a:r>
          </a:p>
          <a:p>
            <a:pPr marL="0" indent="0">
              <a:buNone/>
            </a:pPr>
            <a:r>
              <a:rPr lang="en-US" dirty="0" err="1"/>
              <a:t>AddMoney</a:t>
            </a:r>
            <a:r>
              <a:rPr lang="en-US" dirty="0"/>
              <a:t>()</a:t>
            </a:r>
          </a:p>
          <a:p>
            <a:pPr marL="0" indent="0">
              <a:buNone/>
            </a:pPr>
            <a:r>
              <a:rPr lang="en-US" dirty="0"/>
              <a:t>print Money</a:t>
            </a:r>
          </a:p>
          <a:p>
            <a:pPr marL="0" indent="0">
              <a:buNone/>
            </a:pPr>
            <a:endParaRPr lang="en-US" dirty="0"/>
          </a:p>
        </p:txBody>
      </p:sp>
    </p:spTree>
    <p:extLst>
      <p:ext uri="{BB962C8B-B14F-4D97-AF65-F5344CB8AC3E}">
        <p14:creationId xmlns:p14="http://schemas.microsoft.com/office/powerpoint/2010/main" val="3541723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7500" lnSpcReduction="20000"/>
          </a:bodyPr>
          <a:lstStyle/>
          <a:p>
            <a:pPr marL="0" indent="0">
              <a:buNone/>
            </a:pPr>
            <a:r>
              <a:rPr lang="en-US" sz="2800" b="1" dirty="0"/>
              <a:t>Reloading a Module</a:t>
            </a:r>
          </a:p>
          <a:p>
            <a:r>
              <a:rPr lang="en-US" sz="2800" dirty="0"/>
              <a:t>For reasons of efficiency, a module is only loaded once per interpreter session. </a:t>
            </a:r>
            <a:endParaRPr lang="en-US" sz="2800" dirty="0" smtClean="0"/>
          </a:p>
          <a:p>
            <a:r>
              <a:rPr lang="en-US" sz="2800" dirty="0" smtClean="0"/>
              <a:t>That </a:t>
            </a:r>
            <a:r>
              <a:rPr lang="en-US" sz="2800" dirty="0"/>
              <a:t>is fine for function and class definitions, which typically make up the bulk of a module’s contents. </a:t>
            </a:r>
            <a:endParaRPr lang="en-US" sz="2800" dirty="0" smtClean="0"/>
          </a:p>
          <a:p>
            <a:r>
              <a:rPr lang="en-US" sz="2800" dirty="0" smtClean="0"/>
              <a:t>But </a:t>
            </a:r>
            <a:r>
              <a:rPr lang="en-US" sz="2800" dirty="0"/>
              <a:t>a module can contain executable statements as well, usually for initialization. </a:t>
            </a:r>
            <a:endParaRPr lang="en-US" sz="2800" dirty="0" smtClean="0"/>
          </a:p>
          <a:p>
            <a:r>
              <a:rPr lang="en-US" sz="2800" dirty="0" smtClean="0"/>
              <a:t>Be </a:t>
            </a:r>
            <a:r>
              <a:rPr lang="en-US" sz="2800" dirty="0"/>
              <a:t>aware that these statements will only be executed the </a:t>
            </a:r>
            <a:r>
              <a:rPr lang="en-US" sz="2800" i="1" dirty="0"/>
              <a:t>first time</a:t>
            </a:r>
            <a:r>
              <a:rPr lang="en-US" sz="2800" dirty="0"/>
              <a:t> a module is imported.</a:t>
            </a:r>
          </a:p>
          <a:p>
            <a:r>
              <a:rPr lang="en-US" sz="2800" b="1" dirty="0"/>
              <a:t>Consider the following file mod.py</a:t>
            </a:r>
            <a:r>
              <a:rPr lang="en-US" sz="2800" b="1" dirty="0" smtClean="0"/>
              <a:t>:</a:t>
            </a:r>
          </a:p>
          <a:p>
            <a:pPr marL="0" indent="0">
              <a:buNone/>
            </a:pPr>
            <a:r>
              <a:rPr lang="en-US" sz="2800" dirty="0"/>
              <a:t>a = [100, 200, 300]</a:t>
            </a:r>
          </a:p>
          <a:p>
            <a:pPr marL="0" indent="0">
              <a:buNone/>
            </a:pPr>
            <a:r>
              <a:rPr lang="en-US" sz="2800" dirty="0"/>
              <a:t>print('a =', a</a:t>
            </a:r>
            <a:r>
              <a:rPr lang="en-US" sz="2800" dirty="0" smtClean="0"/>
              <a:t>)</a:t>
            </a:r>
          </a:p>
          <a:p>
            <a:pPr marL="0" indent="0">
              <a:buNone/>
            </a:pPr>
            <a:endParaRPr lang="en-US" sz="2800" dirty="0" smtClean="0"/>
          </a:p>
          <a:p>
            <a:pPr marL="0" indent="0">
              <a:buNone/>
            </a:pPr>
            <a:r>
              <a:rPr lang="en-US" sz="2800" dirty="0"/>
              <a:t>&gt;&gt;&gt; import mod</a:t>
            </a:r>
          </a:p>
          <a:p>
            <a:pPr marL="0" indent="0">
              <a:buNone/>
            </a:pPr>
            <a:r>
              <a:rPr lang="en-US" sz="2800" dirty="0"/>
              <a:t>a = [100, 200, 300]</a:t>
            </a:r>
          </a:p>
          <a:p>
            <a:pPr marL="0" indent="0">
              <a:buNone/>
            </a:pPr>
            <a:r>
              <a:rPr lang="en-US" sz="2800" dirty="0"/>
              <a:t>&gt;&gt;&gt; import mod</a:t>
            </a:r>
          </a:p>
          <a:p>
            <a:pPr marL="0" indent="0">
              <a:buNone/>
            </a:pPr>
            <a:r>
              <a:rPr lang="en-US" sz="2800" dirty="0"/>
              <a:t>&gt;&gt;&gt; import mod</a:t>
            </a:r>
          </a:p>
          <a:p>
            <a:pPr marL="0" indent="0">
              <a:buNone/>
            </a:pPr>
            <a:r>
              <a:rPr lang="en-US" sz="2800" dirty="0"/>
              <a:t> </a:t>
            </a:r>
          </a:p>
          <a:p>
            <a:pPr marL="0" indent="0">
              <a:buNone/>
            </a:pPr>
            <a:r>
              <a:rPr lang="en-US" sz="2800" dirty="0"/>
              <a:t>&gt;&gt;&gt; </a:t>
            </a:r>
            <a:r>
              <a:rPr lang="en-US" sz="2800" dirty="0" err="1"/>
              <a:t>mod.a</a:t>
            </a:r>
            <a:endParaRPr lang="en-US" sz="2800" dirty="0"/>
          </a:p>
          <a:p>
            <a:pPr marL="0" indent="0">
              <a:buNone/>
            </a:pPr>
            <a:r>
              <a:rPr lang="en-US" sz="2800" dirty="0"/>
              <a:t>[100, 200, 300]</a:t>
            </a:r>
          </a:p>
          <a:p>
            <a:pPr marL="0" indent="0">
              <a:buNone/>
            </a:pPr>
            <a:endParaRPr lang="en-US" sz="2800" dirty="0"/>
          </a:p>
          <a:p>
            <a:endParaRPr lang="en-US" sz="2500" dirty="0"/>
          </a:p>
          <a:p>
            <a:pPr marL="0" indent="0">
              <a:buNone/>
            </a:pPr>
            <a:endParaRPr lang="en-US" dirty="0"/>
          </a:p>
        </p:txBody>
      </p:sp>
    </p:spTree>
    <p:extLst>
      <p:ext uri="{BB962C8B-B14F-4D97-AF65-F5344CB8AC3E}">
        <p14:creationId xmlns:p14="http://schemas.microsoft.com/office/powerpoint/2010/main" val="3227643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839200" cy="6629400"/>
          </a:xfrm>
        </p:spPr>
        <p:txBody>
          <a:bodyPr>
            <a:normAutofit fontScale="92500" lnSpcReduction="20000"/>
          </a:bodyPr>
          <a:lstStyle/>
          <a:p>
            <a:r>
              <a:rPr lang="en-US" sz="2700" dirty="0"/>
              <a:t>The print() statement is not executed on subsequent imports. (For that matter, neither is the assignment statement, but as the final display of the value of </a:t>
            </a:r>
            <a:r>
              <a:rPr lang="en-US" sz="2700" dirty="0" err="1"/>
              <a:t>mod.a</a:t>
            </a:r>
            <a:r>
              <a:rPr lang="en-US" sz="2700" dirty="0"/>
              <a:t> shows, that doesn’t matter. Once the assignment is made, it sticks.)</a:t>
            </a:r>
          </a:p>
          <a:p>
            <a:r>
              <a:rPr lang="en-US" sz="2700" dirty="0"/>
              <a:t>If you make a change to a module and need to reload it, you need to either restart the interpreter or use a function called reload() from module </a:t>
            </a:r>
            <a:r>
              <a:rPr lang="en-US" sz="2700" dirty="0" err="1"/>
              <a:t>importlib</a:t>
            </a:r>
            <a:r>
              <a:rPr lang="en-US" sz="2700" dirty="0"/>
              <a:t>:</a:t>
            </a:r>
          </a:p>
          <a:p>
            <a:pPr marL="0" indent="0">
              <a:buNone/>
            </a:pPr>
            <a:r>
              <a:rPr lang="en-US" sz="2700" dirty="0"/>
              <a:t>&gt;&gt;&gt; import mod</a:t>
            </a:r>
          </a:p>
          <a:p>
            <a:pPr marL="0" indent="0">
              <a:buNone/>
            </a:pPr>
            <a:r>
              <a:rPr lang="en-US" sz="2700" dirty="0"/>
              <a:t>a = [100, 200, 300]</a:t>
            </a:r>
          </a:p>
          <a:p>
            <a:pPr marL="0" indent="0">
              <a:buNone/>
            </a:pPr>
            <a:r>
              <a:rPr lang="en-US" sz="2700" dirty="0"/>
              <a:t> </a:t>
            </a:r>
          </a:p>
          <a:p>
            <a:pPr marL="0" indent="0">
              <a:buNone/>
            </a:pPr>
            <a:r>
              <a:rPr lang="en-US" sz="2700" dirty="0"/>
              <a:t>&gt;&gt;&gt; import mod</a:t>
            </a:r>
          </a:p>
          <a:p>
            <a:pPr marL="0" indent="0">
              <a:buNone/>
            </a:pPr>
            <a:r>
              <a:rPr lang="en-US" sz="2700" dirty="0"/>
              <a:t> </a:t>
            </a:r>
          </a:p>
          <a:p>
            <a:pPr marL="0" indent="0">
              <a:buNone/>
            </a:pPr>
            <a:r>
              <a:rPr lang="en-US" sz="2700" dirty="0"/>
              <a:t>&gt;&gt;&gt; import </a:t>
            </a:r>
            <a:r>
              <a:rPr lang="en-US" sz="2700" dirty="0" err="1"/>
              <a:t>importlib</a:t>
            </a:r>
            <a:endParaRPr lang="en-US" sz="2700" dirty="0"/>
          </a:p>
          <a:p>
            <a:pPr marL="0" indent="0">
              <a:buNone/>
            </a:pPr>
            <a:r>
              <a:rPr lang="en-US" sz="2700" dirty="0" err="1"/>
              <a:t>importlib.reload</a:t>
            </a:r>
            <a:r>
              <a:rPr lang="en-US" sz="2700" dirty="0"/>
              <a:t>(mod)</a:t>
            </a:r>
          </a:p>
          <a:p>
            <a:pPr marL="0" indent="0">
              <a:buNone/>
            </a:pPr>
            <a:r>
              <a:rPr lang="en-US" sz="2700" dirty="0"/>
              <a:t>a = [100, 200, 300]</a:t>
            </a:r>
          </a:p>
          <a:p>
            <a:pPr marL="0" indent="0">
              <a:buNone/>
            </a:pPr>
            <a:r>
              <a:rPr lang="en-US" sz="2700" dirty="0"/>
              <a:t>&lt;module 'mod' from 'C:\\Users\\john\\Documents\\Python\\doc\\mod.py'&gt;</a:t>
            </a:r>
          </a:p>
          <a:p>
            <a:pPr marL="0" indent="0">
              <a:buNone/>
            </a:pPr>
            <a:endParaRPr lang="en-US" dirty="0"/>
          </a:p>
        </p:txBody>
      </p:sp>
    </p:spTree>
    <p:extLst>
      <p:ext uri="{BB962C8B-B14F-4D97-AF65-F5344CB8AC3E}">
        <p14:creationId xmlns:p14="http://schemas.microsoft.com/office/powerpoint/2010/main" val="89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fontScale="70000" lnSpcReduction="20000"/>
          </a:bodyPr>
          <a:lstStyle/>
          <a:p>
            <a:pPr marL="0" indent="0" fontAlgn="base">
              <a:buNone/>
            </a:pPr>
            <a:r>
              <a:rPr lang="en-US" sz="3400" b="1" dirty="0"/>
              <a:t>Create and Access a Python </a:t>
            </a:r>
            <a:r>
              <a:rPr lang="en-US" sz="3400" b="1" dirty="0" smtClean="0"/>
              <a:t>Package</a:t>
            </a:r>
          </a:p>
          <a:p>
            <a:pPr marL="0" indent="0" fontAlgn="base">
              <a:buNone/>
            </a:pPr>
            <a:endParaRPr lang="en-US" sz="3400" dirty="0"/>
          </a:p>
          <a:p>
            <a:pPr lvl="0" fontAlgn="base"/>
            <a:r>
              <a:rPr lang="en-US" dirty="0"/>
              <a:t>Packages are a way of structuring many packages and modules which helps in a well-organized hierarchy of data set, making the directories and modules easy to access. </a:t>
            </a:r>
          </a:p>
          <a:p>
            <a:pPr lvl="0" fontAlgn="base"/>
            <a:r>
              <a:rPr lang="en-US" dirty="0"/>
              <a:t>Just like there are different drives and folders in an OS to help us store files, similarly packages help us in storing other sub-packages and modules, so that it can be used by the user when necessary.</a:t>
            </a:r>
          </a:p>
          <a:p>
            <a:pPr lvl="0"/>
            <a:r>
              <a:rPr lang="en-US" dirty="0"/>
              <a:t>Suppose you have developed a very large application that includes many modules. </a:t>
            </a:r>
            <a:endParaRPr lang="en-US" dirty="0" smtClean="0"/>
          </a:p>
          <a:p>
            <a:pPr lvl="0"/>
            <a:r>
              <a:rPr lang="en-US" dirty="0" smtClean="0"/>
              <a:t>As </a:t>
            </a:r>
            <a:r>
              <a:rPr lang="en-US" dirty="0"/>
              <a:t>the number of modules grows, it becomes difficult to keep track of them all if they are dumped into one location. </a:t>
            </a:r>
            <a:endParaRPr lang="en-US" dirty="0" smtClean="0"/>
          </a:p>
          <a:p>
            <a:pPr lvl="0"/>
            <a:r>
              <a:rPr lang="en-US" dirty="0" smtClean="0"/>
              <a:t>This </a:t>
            </a:r>
            <a:r>
              <a:rPr lang="en-US" dirty="0"/>
              <a:t>is particularly so if they have similar names or functionality. You might wish for a means of grouping and organizing them.</a:t>
            </a:r>
          </a:p>
          <a:p>
            <a:pPr lvl="0"/>
            <a:r>
              <a:rPr lang="en-US" b="1" dirty="0"/>
              <a:t>Packages</a:t>
            </a:r>
            <a:r>
              <a:rPr lang="en-US" dirty="0"/>
              <a:t> allow for a hierarchical structuring of the module namespace using </a:t>
            </a:r>
            <a:r>
              <a:rPr lang="en-US" b="1" dirty="0"/>
              <a:t>dot notation</a:t>
            </a:r>
            <a:r>
              <a:rPr lang="en-US" dirty="0"/>
              <a:t>. </a:t>
            </a:r>
            <a:endParaRPr lang="en-US" dirty="0" smtClean="0"/>
          </a:p>
          <a:p>
            <a:pPr lvl="0"/>
            <a:r>
              <a:rPr lang="en-US" dirty="0" smtClean="0"/>
              <a:t>In </a:t>
            </a:r>
            <a:r>
              <a:rPr lang="en-US" dirty="0"/>
              <a:t>the same way that </a:t>
            </a:r>
            <a:r>
              <a:rPr lang="en-US" b="1" dirty="0"/>
              <a:t>modules</a:t>
            </a:r>
            <a:r>
              <a:rPr lang="en-US" dirty="0"/>
              <a:t> help avoid collisions between global variable names, </a:t>
            </a:r>
            <a:r>
              <a:rPr lang="en-US" b="1" dirty="0"/>
              <a:t>packages</a:t>
            </a:r>
            <a:r>
              <a:rPr lang="en-US" dirty="0"/>
              <a:t> help avoid collisions between module names.</a:t>
            </a:r>
          </a:p>
          <a:p>
            <a:pPr marL="0" indent="0">
              <a:buNone/>
            </a:pPr>
            <a:endParaRPr lang="en-US" dirty="0"/>
          </a:p>
        </p:txBody>
      </p:sp>
    </p:spTree>
    <p:extLst>
      <p:ext uri="{BB962C8B-B14F-4D97-AF65-F5344CB8AC3E}">
        <p14:creationId xmlns:p14="http://schemas.microsoft.com/office/powerpoint/2010/main" val="262507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lstStyle/>
          <a:p>
            <a:r>
              <a:rPr lang="en-US" dirty="0"/>
              <a:t>Syntax</a:t>
            </a:r>
            <a:endParaRPr lang="en-US" b="1" dirty="0"/>
          </a:p>
          <a:p>
            <a:pPr marL="0" indent="0">
              <a:buNone/>
            </a:pPr>
            <a:r>
              <a:rPr lang="en-US" dirty="0" smtClean="0"/>
              <a:t> </a:t>
            </a:r>
            <a:r>
              <a:rPr lang="en-US" dirty="0" err="1" smtClean="0"/>
              <a:t>def</a:t>
            </a:r>
            <a:r>
              <a:rPr lang="en-US" dirty="0" smtClean="0"/>
              <a:t> </a:t>
            </a:r>
            <a:r>
              <a:rPr lang="en-US" dirty="0" err="1"/>
              <a:t>functionname</a:t>
            </a:r>
            <a:r>
              <a:rPr lang="en-US" dirty="0"/>
              <a:t>( parameters ):   "</a:t>
            </a:r>
            <a:r>
              <a:rPr lang="en-US" dirty="0" err="1"/>
              <a:t>function_docstring</a:t>
            </a:r>
            <a:r>
              <a:rPr lang="en-US" dirty="0"/>
              <a:t>"  </a:t>
            </a:r>
            <a:endParaRPr lang="en-US" dirty="0" smtClean="0"/>
          </a:p>
          <a:p>
            <a:pPr marL="0" indent="0">
              <a:buNone/>
            </a:pPr>
            <a:r>
              <a:rPr lang="en-US" dirty="0" smtClean="0"/>
              <a:t> </a:t>
            </a:r>
            <a:r>
              <a:rPr lang="en-US" dirty="0" err="1"/>
              <a:t>function_suite</a:t>
            </a:r>
            <a:r>
              <a:rPr lang="en-US" dirty="0"/>
              <a:t>   </a:t>
            </a:r>
            <a:endParaRPr lang="en-US" dirty="0" smtClean="0"/>
          </a:p>
          <a:p>
            <a:pPr marL="0" indent="0">
              <a:buNone/>
            </a:pPr>
            <a:r>
              <a:rPr lang="en-US" dirty="0"/>
              <a:t> </a:t>
            </a:r>
            <a:r>
              <a:rPr lang="en-US" dirty="0" smtClean="0"/>
              <a:t>return </a:t>
            </a:r>
            <a:r>
              <a:rPr lang="en-US" dirty="0"/>
              <a:t>[expression</a:t>
            </a:r>
            <a:r>
              <a:rPr lang="en-US" dirty="0" smtClean="0"/>
              <a:t>]</a:t>
            </a:r>
          </a:p>
          <a:p>
            <a:pPr marL="0" indent="0">
              <a:buNone/>
            </a:pPr>
            <a:endParaRPr lang="en-US" dirty="0"/>
          </a:p>
        </p:txBody>
      </p:sp>
    </p:spTree>
    <p:extLst>
      <p:ext uri="{BB962C8B-B14F-4D97-AF65-F5344CB8AC3E}">
        <p14:creationId xmlns:p14="http://schemas.microsoft.com/office/powerpoint/2010/main" val="3220056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of a Python pack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304800"/>
            <a:ext cx="1685925" cy="1323975"/>
          </a:xfrm>
          <a:prstGeom prst="rect">
            <a:avLst/>
          </a:prstGeom>
          <a:noFill/>
          <a:ln>
            <a:noFill/>
          </a:ln>
        </p:spPr>
      </p:pic>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22222"/>
                </a:solidFill>
                <a:effectLst/>
                <a:latin typeface="Segoe UI" pitchFamily="34" charset="0"/>
                <a:ea typeface="Times New Roman" pitchFamily="18" charset="0"/>
                <a:cs typeface="Segoe UI" pitchFamily="34" charset="0"/>
              </a:rPr>
              <a:t>Here, there is a directory named </a:t>
            </a:r>
            <a:r>
              <a:rPr kumimoji="0" lang="en-US" sz="1100" b="0" i="0" u="none" strike="noStrike" cap="none" normalizeH="0" baseline="0" smtClean="0">
                <a:ln>
                  <a:noFill/>
                </a:ln>
                <a:solidFill>
                  <a:srgbClr val="222222"/>
                </a:solidFill>
                <a:effectLst/>
                <a:latin typeface="Consolas" pitchFamily="49" charset="0"/>
                <a:ea typeface="Times New Roman" pitchFamily="18" charset="0"/>
                <a:cs typeface="Consolas" pitchFamily="49" charset="0"/>
              </a:rPr>
              <a:t>pkg</a:t>
            </a:r>
            <a:r>
              <a:rPr kumimoji="0" lang="en-US" sz="1300" b="0" i="0" u="none" strike="noStrike" cap="none" normalizeH="0" baseline="0" smtClean="0">
                <a:ln>
                  <a:noFill/>
                </a:ln>
                <a:solidFill>
                  <a:srgbClr val="222222"/>
                </a:solidFill>
                <a:effectLst/>
                <a:latin typeface="Segoe UI" pitchFamily="34" charset="0"/>
                <a:ea typeface="Times New Roman" pitchFamily="18" charset="0"/>
                <a:cs typeface="Segoe UI" pitchFamily="34" charset="0"/>
              </a:rPr>
              <a:t> that contains two modules, </a:t>
            </a:r>
            <a:r>
              <a:rPr kumimoji="0" lang="en-US" sz="1100" b="0" i="0" u="none" strike="noStrike" cap="none" normalizeH="0" baseline="0" smtClean="0">
                <a:ln>
                  <a:noFill/>
                </a:ln>
                <a:solidFill>
                  <a:srgbClr val="222222"/>
                </a:solidFill>
                <a:effectLst/>
                <a:latin typeface="Consolas" pitchFamily="49" charset="0"/>
                <a:ea typeface="Times New Roman" pitchFamily="18" charset="0"/>
                <a:cs typeface="Consolas" pitchFamily="49" charset="0"/>
              </a:rPr>
              <a:t>mod1.py</a:t>
            </a:r>
            <a:r>
              <a:rPr kumimoji="0" lang="en-US" sz="1300" b="0" i="0" u="none" strike="noStrike" cap="none" normalizeH="0" baseline="0" smtClean="0">
                <a:ln>
                  <a:noFill/>
                </a:ln>
                <a:solidFill>
                  <a:srgbClr val="222222"/>
                </a:solidFill>
                <a:effectLst/>
                <a:latin typeface="Segoe UI" pitchFamily="34" charset="0"/>
                <a:ea typeface="Times New Roman" pitchFamily="18" charset="0"/>
                <a:cs typeface="Segoe UI" pitchFamily="34" charset="0"/>
              </a:rPr>
              <a:t> and </a:t>
            </a:r>
            <a:r>
              <a:rPr kumimoji="0" lang="en-US" sz="1100" b="0" i="0" u="none" strike="noStrike" cap="none" normalizeH="0" baseline="0" smtClean="0">
                <a:ln>
                  <a:noFill/>
                </a:ln>
                <a:solidFill>
                  <a:srgbClr val="222222"/>
                </a:solidFill>
                <a:effectLst/>
                <a:latin typeface="Consolas" pitchFamily="49" charset="0"/>
                <a:ea typeface="Times New Roman" pitchFamily="18" charset="0"/>
                <a:cs typeface="Consolas" pitchFamily="49" charset="0"/>
              </a:rPr>
              <a:t>mod2.py</a:t>
            </a:r>
            <a:r>
              <a:rPr kumimoji="0" lang="en-US" sz="1300" b="0" i="0" u="none" strike="noStrike" cap="none" normalizeH="0" baseline="0" smtClean="0">
                <a:ln>
                  <a:noFill/>
                </a:ln>
                <a:solidFill>
                  <a:srgbClr val="222222"/>
                </a:solidFill>
                <a:effectLst/>
                <a:latin typeface="Segoe UI" pitchFamily="34" charset="0"/>
                <a:ea typeface="Times New Roman" pitchFamily="18" charset="0"/>
                <a:cs typeface="Segoe UI"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76200" y="1676400"/>
            <a:ext cx="9067800" cy="5139869"/>
          </a:xfrm>
          <a:prstGeom prst="rect">
            <a:avLst/>
          </a:prstGeom>
        </p:spPr>
        <p:txBody>
          <a:bodyPr wrap="square">
            <a:spAutoFit/>
          </a:bodyPr>
          <a:lstStyle/>
          <a:p>
            <a:pPr fontAlgn="base"/>
            <a:r>
              <a:rPr lang="en-US" sz="2400" b="1" dirty="0"/>
              <a:t>Creating and Exploring Packages</a:t>
            </a:r>
            <a:endParaRPr lang="en-US" sz="2400" dirty="0"/>
          </a:p>
          <a:p>
            <a:pPr fontAlgn="base"/>
            <a:r>
              <a:rPr lang="en-US" dirty="0"/>
              <a:t> </a:t>
            </a:r>
          </a:p>
          <a:p>
            <a:pPr fontAlgn="base"/>
            <a:r>
              <a:rPr lang="en-US" sz="2200" dirty="0"/>
              <a:t>To tell Python that a particular directory is a package, we create a file named </a:t>
            </a:r>
            <a:r>
              <a:rPr lang="en-US" sz="2200" b="1" dirty="0"/>
              <a:t>__init__.py</a:t>
            </a:r>
            <a:r>
              <a:rPr lang="en-US" sz="2200" dirty="0"/>
              <a:t> inside it and then it is considered as a package and we may create other modules and sub-packages within it. </a:t>
            </a:r>
          </a:p>
          <a:p>
            <a:pPr fontAlgn="base"/>
            <a:r>
              <a:rPr lang="en-US" sz="2200" dirty="0"/>
              <a:t>This __</a:t>
            </a:r>
            <a:r>
              <a:rPr lang="en-US" sz="2200" b="1" dirty="0"/>
              <a:t>init__.py</a:t>
            </a:r>
            <a:r>
              <a:rPr lang="en-US" sz="2200" dirty="0"/>
              <a:t> file can be left blank or can be coded with the initialization code for the package.</a:t>
            </a:r>
          </a:p>
          <a:p>
            <a:pPr fontAlgn="base"/>
            <a:r>
              <a:rPr lang="en-US" sz="2200" dirty="0"/>
              <a:t/>
            </a:r>
            <a:br>
              <a:rPr lang="en-US" sz="2200" dirty="0"/>
            </a:br>
            <a:r>
              <a:rPr lang="en-US" sz="2200" b="1" dirty="0"/>
              <a:t>To create a package in Python, we need to follow these three simple steps:</a:t>
            </a:r>
            <a:endParaRPr lang="en-US" sz="2200" dirty="0"/>
          </a:p>
          <a:p>
            <a:pPr fontAlgn="base"/>
            <a:r>
              <a:rPr lang="en-US" sz="2200" dirty="0"/>
              <a:t> </a:t>
            </a:r>
          </a:p>
          <a:p>
            <a:pPr lvl="0" fontAlgn="base"/>
            <a:r>
              <a:rPr lang="en-US" sz="2200" b="1" dirty="0" smtClean="0"/>
              <a:t>1</a:t>
            </a:r>
            <a:r>
              <a:rPr lang="en-US" sz="2200" dirty="0" smtClean="0"/>
              <a:t>. First</a:t>
            </a:r>
            <a:r>
              <a:rPr lang="en-US" sz="2200" dirty="0"/>
              <a:t>, we create a directory and give it a package name, preferably related to its operation.</a:t>
            </a:r>
          </a:p>
          <a:p>
            <a:pPr lvl="0" fontAlgn="base"/>
            <a:r>
              <a:rPr lang="en-US" sz="2200" b="1" dirty="0" smtClean="0"/>
              <a:t>2</a:t>
            </a:r>
            <a:r>
              <a:rPr lang="en-US" sz="2200" dirty="0" smtClean="0"/>
              <a:t>. Then </a:t>
            </a:r>
            <a:r>
              <a:rPr lang="en-US" sz="2200" dirty="0"/>
              <a:t>we put the classes and the required functions in it.</a:t>
            </a:r>
          </a:p>
          <a:p>
            <a:pPr lvl="0" fontAlgn="base"/>
            <a:r>
              <a:rPr lang="en-US" sz="2200" b="1" dirty="0" smtClean="0"/>
              <a:t>3</a:t>
            </a:r>
            <a:r>
              <a:rPr lang="en-US" sz="2200" dirty="0" smtClean="0"/>
              <a:t>. Finally </a:t>
            </a:r>
            <a:r>
              <a:rPr lang="en-US" sz="2200" dirty="0"/>
              <a:t>we create an </a:t>
            </a:r>
            <a:r>
              <a:rPr lang="en-US" sz="2200" b="1" dirty="0"/>
              <a:t>__init__.py</a:t>
            </a:r>
            <a:r>
              <a:rPr lang="en-US" sz="2200" dirty="0"/>
              <a:t> file inside the directory, to let Python know that the directory is a package.</a:t>
            </a:r>
          </a:p>
        </p:txBody>
      </p:sp>
    </p:spTree>
    <p:extLst>
      <p:ext uri="{BB962C8B-B14F-4D97-AF65-F5344CB8AC3E}">
        <p14:creationId xmlns:p14="http://schemas.microsoft.com/office/powerpoint/2010/main" val="2391547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781800"/>
          </a:xfrm>
        </p:spPr>
        <p:txBody>
          <a:bodyPr>
            <a:noAutofit/>
          </a:bodyPr>
          <a:lstStyle/>
          <a:p>
            <a:pPr marL="0" indent="0" fontAlgn="base">
              <a:buNone/>
            </a:pPr>
            <a:r>
              <a:rPr lang="en-US" sz="2100" b="1" dirty="0"/>
              <a:t>Example of Creating Package</a:t>
            </a:r>
            <a:endParaRPr lang="en-US" sz="2100" dirty="0"/>
          </a:p>
          <a:p>
            <a:pPr marL="0" indent="0" fontAlgn="base">
              <a:buNone/>
            </a:pPr>
            <a:r>
              <a:rPr lang="en-US" sz="2100" dirty="0" smtClean="0"/>
              <a:t>Let’s </a:t>
            </a:r>
            <a:r>
              <a:rPr lang="en-US" sz="2100" dirty="0"/>
              <a:t>create a </a:t>
            </a:r>
            <a:r>
              <a:rPr lang="en-US" sz="2100" b="1" dirty="0"/>
              <a:t>package named Cars </a:t>
            </a:r>
            <a:r>
              <a:rPr lang="en-US" sz="2100" dirty="0"/>
              <a:t>and build three </a:t>
            </a:r>
            <a:r>
              <a:rPr lang="en-US" sz="2100" b="1" dirty="0"/>
              <a:t>modules</a:t>
            </a:r>
            <a:r>
              <a:rPr lang="en-US" sz="2100" dirty="0"/>
              <a:t> in it namely, </a:t>
            </a:r>
            <a:r>
              <a:rPr lang="en-US" sz="2100" b="1" dirty="0" err="1" smtClean="0"/>
              <a:t>Bmw</a:t>
            </a:r>
            <a:r>
              <a:rPr lang="en-US" sz="2100" b="1" dirty="0" smtClean="0"/>
              <a:t>, </a:t>
            </a:r>
            <a:r>
              <a:rPr lang="en-US" sz="2100" b="1" dirty="0"/>
              <a:t>Audi and Nissan.</a:t>
            </a:r>
          </a:p>
          <a:p>
            <a:pPr marL="0" lvl="0" indent="0" fontAlgn="base">
              <a:buNone/>
            </a:pPr>
            <a:r>
              <a:rPr lang="en-US" sz="2100" b="1" dirty="0" smtClean="0"/>
              <a:t>1. First </a:t>
            </a:r>
            <a:r>
              <a:rPr lang="en-US" sz="2100" b="1" dirty="0"/>
              <a:t>we create a directory and name it Cars.</a:t>
            </a:r>
            <a:endParaRPr lang="en-US" sz="2100" dirty="0"/>
          </a:p>
          <a:p>
            <a:pPr marL="0" lvl="0" indent="0" fontAlgn="base">
              <a:buNone/>
            </a:pPr>
            <a:r>
              <a:rPr lang="en-US" sz="2100" b="1" dirty="0" smtClean="0"/>
              <a:t>2. Then </a:t>
            </a:r>
            <a:r>
              <a:rPr lang="en-US" sz="2100" b="1" dirty="0"/>
              <a:t>we need to create modules</a:t>
            </a:r>
            <a:r>
              <a:rPr lang="en-US" sz="2100" dirty="0" smtClean="0"/>
              <a:t>.</a:t>
            </a:r>
          </a:p>
          <a:p>
            <a:pPr marL="0" lvl="0" indent="0" fontAlgn="base">
              <a:buNone/>
            </a:pPr>
            <a:endParaRPr lang="en-US" sz="2100" dirty="0"/>
          </a:p>
          <a:p>
            <a:r>
              <a:rPr lang="en-US" sz="2100" dirty="0"/>
              <a:t>To do this we need to create a </a:t>
            </a:r>
            <a:r>
              <a:rPr lang="en-US" sz="2100" b="1" dirty="0" smtClean="0"/>
              <a:t>class</a:t>
            </a:r>
            <a:r>
              <a:rPr lang="en-US" sz="2100" dirty="0" smtClean="0"/>
              <a:t> file </a:t>
            </a:r>
            <a:r>
              <a:rPr lang="en-US" sz="2100" dirty="0"/>
              <a:t>with the name </a:t>
            </a:r>
            <a:r>
              <a:rPr lang="en-US" sz="2100" b="1" dirty="0"/>
              <a:t>Bmw.py</a:t>
            </a:r>
            <a:r>
              <a:rPr lang="en-US" sz="2100" dirty="0"/>
              <a:t> and create its content by putting this code into it</a:t>
            </a:r>
            <a:r>
              <a:rPr lang="en-US" sz="2100" dirty="0" smtClean="0"/>
              <a:t>.</a:t>
            </a:r>
          </a:p>
          <a:p>
            <a:pPr marL="0" indent="0">
              <a:buNone/>
            </a:pPr>
            <a:endParaRPr lang="en-US" sz="2200" dirty="0"/>
          </a:p>
          <a:p>
            <a:pPr marL="0" indent="0">
              <a:buNone/>
            </a:pPr>
            <a:r>
              <a:rPr lang="en-US" sz="2100" dirty="0"/>
              <a:t>class </a:t>
            </a:r>
            <a:r>
              <a:rPr lang="en-US" sz="2100" dirty="0" err="1"/>
              <a:t>Bmw</a:t>
            </a:r>
            <a:r>
              <a:rPr lang="en-US" sz="2100" dirty="0"/>
              <a:t>:</a:t>
            </a:r>
          </a:p>
          <a:p>
            <a:pPr marL="0" indent="0">
              <a:buNone/>
            </a:pPr>
            <a:r>
              <a:rPr lang="en-US" sz="2100" b="1" dirty="0" smtClean="0"/>
              <a:t># </a:t>
            </a:r>
            <a:r>
              <a:rPr lang="en-US" sz="2100" b="1" dirty="0"/>
              <a:t>First we create a constructor for this </a:t>
            </a:r>
            <a:r>
              <a:rPr lang="en-US" sz="2100" b="1" dirty="0" smtClean="0"/>
              <a:t>class and </a:t>
            </a:r>
            <a:r>
              <a:rPr lang="en-US" sz="2100" b="1" dirty="0"/>
              <a:t>add </a:t>
            </a:r>
            <a:r>
              <a:rPr lang="en-US" sz="2100" b="1" dirty="0" smtClean="0"/>
              <a:t>members(models)to it.</a:t>
            </a:r>
            <a:endParaRPr lang="en-US" sz="2100" b="1" dirty="0"/>
          </a:p>
          <a:p>
            <a:pPr marL="0" indent="0">
              <a:buNone/>
            </a:pPr>
            <a:r>
              <a:rPr lang="en-US" sz="2100" dirty="0"/>
              <a:t>    </a:t>
            </a:r>
            <a:r>
              <a:rPr lang="en-US" sz="2100" dirty="0" err="1"/>
              <a:t>def</a:t>
            </a:r>
            <a:r>
              <a:rPr lang="en-US" sz="2100" dirty="0"/>
              <a:t> __</a:t>
            </a:r>
            <a:r>
              <a:rPr lang="en-US" sz="2100" dirty="0" err="1"/>
              <a:t>init</a:t>
            </a:r>
            <a:r>
              <a:rPr lang="en-US" sz="2100" dirty="0"/>
              <a:t>__(self):</a:t>
            </a:r>
          </a:p>
          <a:p>
            <a:pPr marL="0" indent="0">
              <a:buNone/>
            </a:pPr>
            <a:r>
              <a:rPr lang="en-US" sz="2100" dirty="0"/>
              <a:t>        </a:t>
            </a:r>
            <a:r>
              <a:rPr lang="en-US" sz="2100" dirty="0" err="1" smtClean="0"/>
              <a:t>self.models</a:t>
            </a:r>
            <a:r>
              <a:rPr lang="en-US" sz="2100" dirty="0" smtClean="0"/>
              <a:t> </a:t>
            </a:r>
            <a:r>
              <a:rPr lang="en-US" sz="2100" dirty="0"/>
              <a:t>= ['i8', 'x1', 'x5', 'x6']</a:t>
            </a:r>
          </a:p>
          <a:p>
            <a:pPr marL="0" indent="0">
              <a:buNone/>
            </a:pPr>
            <a:r>
              <a:rPr lang="en-US" sz="2100" b="1" dirty="0" smtClean="0"/>
              <a:t># </a:t>
            </a:r>
            <a:r>
              <a:rPr lang="en-US" sz="2100" b="1" dirty="0"/>
              <a:t>A normal print function</a:t>
            </a:r>
          </a:p>
          <a:p>
            <a:pPr marL="0" indent="0">
              <a:buNone/>
            </a:pPr>
            <a:r>
              <a:rPr lang="en-US" sz="2100" dirty="0"/>
              <a:t>    </a:t>
            </a:r>
            <a:r>
              <a:rPr lang="en-US" sz="2100" dirty="0" err="1"/>
              <a:t>def</a:t>
            </a:r>
            <a:r>
              <a:rPr lang="en-US" sz="2100" dirty="0"/>
              <a:t> </a:t>
            </a:r>
            <a:r>
              <a:rPr lang="en-US" sz="2100" dirty="0" err="1"/>
              <a:t>outModels</a:t>
            </a:r>
            <a:r>
              <a:rPr lang="en-US" sz="2100" dirty="0"/>
              <a:t>(self):</a:t>
            </a:r>
          </a:p>
          <a:p>
            <a:pPr marL="0" indent="0">
              <a:buNone/>
            </a:pPr>
            <a:r>
              <a:rPr lang="en-US" sz="2100" dirty="0"/>
              <a:t>        print('These are the available models for BMW')</a:t>
            </a:r>
          </a:p>
          <a:p>
            <a:pPr marL="0" indent="0">
              <a:buNone/>
            </a:pPr>
            <a:r>
              <a:rPr lang="en-US" sz="2100" dirty="0"/>
              <a:t>        for model in </a:t>
            </a:r>
            <a:r>
              <a:rPr lang="en-US" sz="2100" dirty="0" err="1"/>
              <a:t>self.models</a:t>
            </a:r>
            <a:r>
              <a:rPr lang="en-US" sz="2100" dirty="0"/>
              <a:t>:</a:t>
            </a:r>
          </a:p>
          <a:p>
            <a:pPr marL="0" indent="0">
              <a:buNone/>
            </a:pPr>
            <a:r>
              <a:rPr lang="en-US" sz="2100" dirty="0"/>
              <a:t>            print('\</a:t>
            </a:r>
            <a:r>
              <a:rPr lang="en-US" sz="2100" dirty="0" err="1"/>
              <a:t>t%s</a:t>
            </a:r>
            <a:r>
              <a:rPr lang="en-US" sz="2100" dirty="0"/>
              <a:t> ' % model)</a:t>
            </a:r>
            <a:endParaRPr lang="en-US" sz="2100" dirty="0"/>
          </a:p>
        </p:txBody>
      </p:sp>
    </p:spTree>
    <p:extLst>
      <p:ext uri="{BB962C8B-B14F-4D97-AF65-F5344CB8AC3E}">
        <p14:creationId xmlns:p14="http://schemas.microsoft.com/office/powerpoint/2010/main" val="5370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67800" cy="6705600"/>
          </a:xfrm>
        </p:spPr>
        <p:txBody>
          <a:bodyPr>
            <a:normAutofit/>
          </a:bodyPr>
          <a:lstStyle/>
          <a:p>
            <a:pPr marL="0" lvl="0" indent="0">
              <a:buNone/>
            </a:pPr>
            <a:r>
              <a:rPr lang="en-US" sz="2400" dirty="0"/>
              <a:t>Then we create another </a:t>
            </a:r>
            <a:r>
              <a:rPr lang="en-US" sz="2400" dirty="0" smtClean="0"/>
              <a:t>class file </a:t>
            </a:r>
            <a:r>
              <a:rPr lang="en-US" sz="2400" dirty="0"/>
              <a:t>with the name </a:t>
            </a:r>
            <a:r>
              <a:rPr lang="en-US" sz="2400" b="1" dirty="0"/>
              <a:t>Audi.py</a:t>
            </a:r>
            <a:r>
              <a:rPr lang="en-US" sz="2400" dirty="0"/>
              <a:t> and add the similar type of code to it with different members</a:t>
            </a:r>
            <a:r>
              <a:rPr lang="en-US" sz="2400" dirty="0" smtClean="0"/>
              <a:t>.</a:t>
            </a:r>
          </a:p>
          <a:p>
            <a:pPr marL="0" lvl="0" indent="0">
              <a:buNone/>
            </a:pPr>
            <a:endParaRPr lang="en-US" sz="2400" dirty="0"/>
          </a:p>
          <a:p>
            <a:pPr marL="0" indent="0">
              <a:buNone/>
            </a:pPr>
            <a:r>
              <a:rPr lang="en-US" sz="2400" dirty="0"/>
              <a:t>class Audi:</a:t>
            </a:r>
          </a:p>
          <a:p>
            <a:pPr marL="0" indent="0">
              <a:buNone/>
            </a:pPr>
            <a:r>
              <a:rPr lang="en-US" sz="2100" b="1" dirty="0" smtClean="0"/>
              <a:t># </a:t>
            </a:r>
            <a:r>
              <a:rPr lang="en-US" sz="2100" b="1" dirty="0"/>
              <a:t>First we create a constructor for this </a:t>
            </a:r>
            <a:r>
              <a:rPr lang="en-US" sz="2100" b="1" dirty="0" smtClean="0"/>
              <a:t>class and </a:t>
            </a:r>
            <a:r>
              <a:rPr lang="en-US" sz="2100" b="1" dirty="0"/>
              <a:t>add members to it, here models</a:t>
            </a:r>
          </a:p>
          <a:p>
            <a:pPr marL="0" indent="0">
              <a:buNone/>
            </a:pPr>
            <a:r>
              <a:rPr lang="en-US" sz="2400" dirty="0"/>
              <a:t>    </a:t>
            </a:r>
            <a:r>
              <a:rPr lang="en-US" sz="2400" dirty="0" err="1"/>
              <a:t>def</a:t>
            </a:r>
            <a:r>
              <a:rPr lang="en-US" sz="2400" dirty="0"/>
              <a:t> __</a:t>
            </a:r>
            <a:r>
              <a:rPr lang="en-US" sz="2400" dirty="0" err="1"/>
              <a:t>init</a:t>
            </a:r>
            <a:r>
              <a:rPr lang="en-US" sz="2400" dirty="0"/>
              <a:t>__(self):</a:t>
            </a:r>
          </a:p>
          <a:p>
            <a:pPr marL="0" indent="0">
              <a:buNone/>
            </a:pPr>
            <a:r>
              <a:rPr lang="en-US" sz="2400" dirty="0"/>
              <a:t>        </a:t>
            </a:r>
            <a:r>
              <a:rPr lang="en-US" sz="2400" dirty="0" err="1"/>
              <a:t>self.models</a:t>
            </a:r>
            <a:r>
              <a:rPr lang="en-US" sz="2400" dirty="0"/>
              <a:t> = ['q7', 'a6', 'a8', 'a3']</a:t>
            </a:r>
          </a:p>
          <a:p>
            <a:pPr marL="0" indent="0">
              <a:buNone/>
            </a:pPr>
            <a:r>
              <a:rPr lang="en-US" sz="2400" b="1" dirty="0" smtClean="0"/>
              <a:t># </a:t>
            </a:r>
            <a:r>
              <a:rPr lang="en-US" sz="2400" b="1" dirty="0"/>
              <a:t>A normal print function</a:t>
            </a:r>
          </a:p>
          <a:p>
            <a:pPr marL="0" indent="0">
              <a:buNone/>
            </a:pPr>
            <a:r>
              <a:rPr lang="en-US" sz="2400" dirty="0"/>
              <a:t>    </a:t>
            </a:r>
            <a:r>
              <a:rPr lang="en-US" sz="2400" dirty="0" err="1"/>
              <a:t>def</a:t>
            </a:r>
            <a:r>
              <a:rPr lang="en-US" sz="2400" dirty="0"/>
              <a:t> </a:t>
            </a:r>
            <a:r>
              <a:rPr lang="en-US" sz="2400" dirty="0" err="1"/>
              <a:t>outModels</a:t>
            </a:r>
            <a:r>
              <a:rPr lang="en-US" sz="2400" dirty="0"/>
              <a:t>(self):</a:t>
            </a:r>
          </a:p>
          <a:p>
            <a:pPr marL="0" indent="0">
              <a:buNone/>
            </a:pPr>
            <a:r>
              <a:rPr lang="en-US" sz="2400" dirty="0"/>
              <a:t>        print('These are the available models for Audi')</a:t>
            </a:r>
          </a:p>
          <a:p>
            <a:pPr marL="0" indent="0">
              <a:buNone/>
            </a:pPr>
            <a:r>
              <a:rPr lang="en-US" sz="2400" dirty="0"/>
              <a:t>        for model in </a:t>
            </a:r>
            <a:r>
              <a:rPr lang="en-US" sz="2400" dirty="0" err="1"/>
              <a:t>self.models</a:t>
            </a:r>
            <a:r>
              <a:rPr lang="en-US" sz="2400" dirty="0"/>
              <a:t>:</a:t>
            </a:r>
          </a:p>
          <a:p>
            <a:pPr marL="0" indent="0">
              <a:buNone/>
            </a:pPr>
            <a:r>
              <a:rPr lang="en-US" sz="2400" dirty="0"/>
              <a:t>            print('\</a:t>
            </a:r>
            <a:r>
              <a:rPr lang="en-US" sz="2400" dirty="0" err="1"/>
              <a:t>t%s</a:t>
            </a:r>
            <a:r>
              <a:rPr lang="en-US" sz="2400" dirty="0"/>
              <a:t> ' % model</a:t>
            </a:r>
            <a:r>
              <a:rPr lang="en-US" sz="2400" dirty="0" smtClean="0"/>
              <a:t>)</a:t>
            </a:r>
          </a:p>
          <a:p>
            <a:pPr marL="0" indent="0">
              <a:buNone/>
            </a:pPr>
            <a:endParaRPr lang="en-US" sz="2400" dirty="0"/>
          </a:p>
        </p:txBody>
      </p:sp>
    </p:spTree>
    <p:extLst>
      <p:ext uri="{BB962C8B-B14F-4D97-AF65-F5344CB8AC3E}">
        <p14:creationId xmlns:p14="http://schemas.microsoft.com/office/powerpoint/2010/main" val="1294295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400" dirty="0"/>
              <a:t>Then we create another </a:t>
            </a:r>
            <a:r>
              <a:rPr lang="en-US" sz="2400" dirty="0" smtClean="0"/>
              <a:t>class file </a:t>
            </a:r>
            <a:r>
              <a:rPr lang="en-US" sz="2400" dirty="0"/>
              <a:t>with the name </a:t>
            </a:r>
            <a:r>
              <a:rPr lang="en-US" sz="2400" b="1" dirty="0"/>
              <a:t>Nissan.py</a:t>
            </a:r>
            <a:r>
              <a:rPr lang="en-US" sz="2400" dirty="0"/>
              <a:t> and add the similar type of code to it with different members</a:t>
            </a:r>
            <a:r>
              <a:rPr lang="en-US" sz="2400" dirty="0" smtClean="0"/>
              <a:t>.</a:t>
            </a:r>
          </a:p>
          <a:p>
            <a:pPr marL="0" indent="0">
              <a:buNone/>
            </a:pPr>
            <a:endParaRPr lang="en-US" sz="2400" dirty="0"/>
          </a:p>
          <a:p>
            <a:pPr marL="0" indent="0">
              <a:buNone/>
            </a:pPr>
            <a:r>
              <a:rPr lang="en-US" sz="2400" dirty="0"/>
              <a:t>class Nissan</a:t>
            </a:r>
            <a:r>
              <a:rPr lang="en-US" sz="2400" dirty="0" smtClean="0"/>
              <a:t>:</a:t>
            </a:r>
          </a:p>
          <a:p>
            <a:pPr marL="0" indent="0">
              <a:buNone/>
            </a:pPr>
            <a:r>
              <a:rPr lang="en-US" sz="2400" b="1" dirty="0" smtClean="0"/>
              <a:t># </a:t>
            </a:r>
            <a:r>
              <a:rPr lang="en-US" sz="2400" b="1" dirty="0"/>
              <a:t>First we create a constructor </a:t>
            </a:r>
            <a:r>
              <a:rPr lang="en-US" sz="2400" b="1" dirty="0" smtClean="0"/>
              <a:t>and </a:t>
            </a:r>
            <a:r>
              <a:rPr lang="en-US" sz="2400" b="1" dirty="0"/>
              <a:t>add members to it, here models</a:t>
            </a:r>
          </a:p>
          <a:p>
            <a:pPr marL="0" indent="0">
              <a:buNone/>
            </a:pPr>
            <a:r>
              <a:rPr lang="en-US" sz="2400" dirty="0"/>
              <a:t>    </a:t>
            </a:r>
            <a:r>
              <a:rPr lang="en-US" sz="2400" dirty="0" err="1"/>
              <a:t>def</a:t>
            </a:r>
            <a:r>
              <a:rPr lang="en-US" sz="2400" dirty="0"/>
              <a:t> __</a:t>
            </a:r>
            <a:r>
              <a:rPr lang="en-US" sz="2400" dirty="0" err="1"/>
              <a:t>init</a:t>
            </a:r>
            <a:r>
              <a:rPr lang="en-US" sz="2400" dirty="0"/>
              <a:t>__(self):</a:t>
            </a:r>
          </a:p>
          <a:p>
            <a:pPr marL="0" indent="0">
              <a:buNone/>
            </a:pPr>
            <a:r>
              <a:rPr lang="en-US" sz="2400" dirty="0"/>
              <a:t>        </a:t>
            </a:r>
            <a:r>
              <a:rPr lang="en-US" sz="2400" dirty="0" err="1"/>
              <a:t>self.models</a:t>
            </a:r>
            <a:r>
              <a:rPr lang="en-US" sz="2400" dirty="0"/>
              <a:t> = ['</a:t>
            </a:r>
            <a:r>
              <a:rPr lang="en-US" sz="2400" dirty="0" err="1"/>
              <a:t>altima</a:t>
            </a:r>
            <a:r>
              <a:rPr lang="en-US" sz="2400" dirty="0"/>
              <a:t>', '370z', 'cube', 'rogue</a:t>
            </a:r>
            <a:r>
              <a:rPr lang="en-US" sz="2400" dirty="0" smtClean="0"/>
              <a:t>']</a:t>
            </a:r>
          </a:p>
          <a:p>
            <a:pPr marL="0" indent="0">
              <a:buNone/>
            </a:pPr>
            <a:r>
              <a:rPr lang="en-US" sz="2400" b="1" dirty="0" smtClean="0"/>
              <a:t> </a:t>
            </a:r>
            <a:r>
              <a:rPr lang="en-US" sz="2400" b="1" dirty="0"/>
              <a:t># A normal print function</a:t>
            </a:r>
          </a:p>
          <a:p>
            <a:pPr marL="0" indent="0">
              <a:buNone/>
            </a:pPr>
            <a:r>
              <a:rPr lang="en-US" sz="2400" dirty="0"/>
              <a:t>    </a:t>
            </a:r>
            <a:r>
              <a:rPr lang="en-US" sz="2400" dirty="0" err="1"/>
              <a:t>def</a:t>
            </a:r>
            <a:r>
              <a:rPr lang="en-US" sz="2400" dirty="0"/>
              <a:t> </a:t>
            </a:r>
            <a:r>
              <a:rPr lang="en-US" sz="2400" dirty="0" err="1"/>
              <a:t>outModels</a:t>
            </a:r>
            <a:r>
              <a:rPr lang="en-US" sz="2400" dirty="0"/>
              <a:t>(self):</a:t>
            </a:r>
          </a:p>
          <a:p>
            <a:pPr marL="0" indent="0">
              <a:buNone/>
            </a:pPr>
            <a:r>
              <a:rPr lang="en-US" sz="2400" dirty="0"/>
              <a:t>        print('These are the available models for Nissan')</a:t>
            </a:r>
          </a:p>
          <a:p>
            <a:pPr marL="0" indent="0">
              <a:buNone/>
            </a:pPr>
            <a:r>
              <a:rPr lang="en-US" sz="2400" dirty="0"/>
              <a:t>        for model in </a:t>
            </a:r>
            <a:r>
              <a:rPr lang="en-US" sz="2400" dirty="0" err="1"/>
              <a:t>self.models</a:t>
            </a:r>
            <a:r>
              <a:rPr lang="en-US" sz="2400" dirty="0"/>
              <a:t>:</a:t>
            </a:r>
          </a:p>
          <a:p>
            <a:pPr marL="0" indent="0">
              <a:buNone/>
            </a:pPr>
            <a:r>
              <a:rPr lang="en-US" sz="2400" dirty="0"/>
              <a:t>            print('\</a:t>
            </a:r>
            <a:r>
              <a:rPr lang="en-US" sz="2400" dirty="0" err="1"/>
              <a:t>t%s</a:t>
            </a:r>
            <a:r>
              <a:rPr lang="en-US" sz="2400" dirty="0"/>
              <a:t> ' % model</a:t>
            </a:r>
            <a:r>
              <a:rPr lang="en-US" sz="2400" dirty="0" smtClean="0"/>
              <a:t>)</a:t>
            </a:r>
          </a:p>
          <a:p>
            <a:pPr marL="0" indent="0">
              <a:buNone/>
            </a:pPr>
            <a:endParaRPr lang="en-US" sz="2200" dirty="0"/>
          </a:p>
        </p:txBody>
      </p:sp>
    </p:spTree>
    <p:extLst>
      <p:ext uri="{BB962C8B-B14F-4D97-AF65-F5344CB8AC3E}">
        <p14:creationId xmlns:p14="http://schemas.microsoft.com/office/powerpoint/2010/main" val="2996506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rmAutofit/>
          </a:bodyPr>
          <a:lstStyle/>
          <a:p>
            <a:r>
              <a:rPr lang="en-US" sz="2200" b="1" dirty="0"/>
              <a:t>Finally we create the __init__.py file.</a:t>
            </a:r>
            <a:r>
              <a:rPr lang="en-US" sz="2200" dirty="0"/>
              <a:t> </a:t>
            </a:r>
            <a:endParaRPr lang="en-US" sz="2200" dirty="0" smtClean="0"/>
          </a:p>
          <a:p>
            <a:pPr marL="0" indent="0">
              <a:buNone/>
            </a:pPr>
            <a:r>
              <a:rPr lang="en-US" sz="2200" dirty="0" smtClean="0"/>
              <a:t>This </a:t>
            </a:r>
            <a:r>
              <a:rPr lang="en-US" sz="2200" dirty="0"/>
              <a:t>file will be placed </a:t>
            </a:r>
            <a:r>
              <a:rPr lang="en-US" sz="2200" b="1" dirty="0"/>
              <a:t>inside Cars directory </a:t>
            </a:r>
            <a:r>
              <a:rPr lang="en-US" sz="2200" dirty="0"/>
              <a:t>and can be left blank or we can put this </a:t>
            </a:r>
            <a:r>
              <a:rPr lang="en-US" sz="2200" dirty="0" smtClean="0"/>
              <a:t>initialization </a:t>
            </a:r>
            <a:r>
              <a:rPr lang="en-US" sz="2200" dirty="0"/>
              <a:t>code into it</a:t>
            </a:r>
            <a:r>
              <a:rPr lang="en-US" sz="2200" dirty="0" smtClean="0"/>
              <a:t>.</a:t>
            </a:r>
          </a:p>
          <a:p>
            <a:pPr marL="0" indent="0">
              <a:buNone/>
            </a:pPr>
            <a:endParaRPr lang="en-US" sz="2200" dirty="0"/>
          </a:p>
          <a:p>
            <a:pPr marL="0" indent="0">
              <a:buNone/>
            </a:pPr>
            <a:r>
              <a:rPr lang="en-US" sz="2200" dirty="0"/>
              <a:t>from </a:t>
            </a:r>
            <a:r>
              <a:rPr lang="en-US" sz="2200" dirty="0" err="1"/>
              <a:t>Bmw</a:t>
            </a:r>
            <a:r>
              <a:rPr lang="en-US" sz="2200" dirty="0"/>
              <a:t> import </a:t>
            </a:r>
            <a:r>
              <a:rPr lang="en-US" sz="2200" dirty="0" err="1"/>
              <a:t>Bmw</a:t>
            </a:r>
            <a:endParaRPr lang="en-US" sz="2200" dirty="0"/>
          </a:p>
          <a:p>
            <a:pPr marL="0" indent="0">
              <a:buNone/>
            </a:pPr>
            <a:r>
              <a:rPr lang="en-US" sz="2200" dirty="0"/>
              <a:t>from Audi import Audi</a:t>
            </a:r>
          </a:p>
          <a:p>
            <a:pPr marL="0" indent="0">
              <a:buNone/>
            </a:pPr>
            <a:r>
              <a:rPr lang="en-US" sz="2200" dirty="0" smtClean="0"/>
              <a:t>from </a:t>
            </a:r>
            <a:r>
              <a:rPr lang="en-US" sz="2200" dirty="0"/>
              <a:t>Nissan import </a:t>
            </a:r>
            <a:r>
              <a:rPr lang="en-US" sz="2200" dirty="0" smtClean="0"/>
              <a:t>Nissan</a:t>
            </a:r>
          </a:p>
          <a:p>
            <a:pPr marL="0" indent="0">
              <a:buNone/>
            </a:pPr>
            <a:endParaRPr lang="en-US" sz="2200" dirty="0" smtClean="0"/>
          </a:p>
          <a:p>
            <a:pPr fontAlgn="base"/>
            <a:r>
              <a:rPr lang="en-US" sz="2200" b="1" dirty="0"/>
              <a:t>Now, let’s use the package that we created. </a:t>
            </a:r>
          </a:p>
          <a:p>
            <a:pPr marL="0" indent="0" fontAlgn="base">
              <a:buNone/>
            </a:pPr>
            <a:r>
              <a:rPr lang="en-US" sz="2200" dirty="0"/>
              <a:t>To do this make a </a:t>
            </a:r>
            <a:r>
              <a:rPr lang="en-US" sz="2200" b="1" dirty="0"/>
              <a:t>sample.py</a:t>
            </a:r>
            <a:r>
              <a:rPr lang="en-US" sz="2200" dirty="0"/>
              <a:t> file in the same directory where Cars package is located and add the following code to it:</a:t>
            </a:r>
          </a:p>
          <a:p>
            <a:pPr marL="0" indent="0">
              <a:buNone/>
            </a:pPr>
            <a:r>
              <a:rPr lang="en-US" sz="2200" b="1" dirty="0"/>
              <a:t># Import classes from your brand new </a:t>
            </a:r>
            <a:r>
              <a:rPr lang="en-US" sz="2200" b="1" dirty="0" smtClean="0"/>
              <a:t>package</a:t>
            </a:r>
          </a:p>
          <a:p>
            <a:pPr marL="0" indent="0">
              <a:buNone/>
            </a:pPr>
            <a:endParaRPr lang="en-US" sz="2200" b="1" dirty="0"/>
          </a:p>
          <a:p>
            <a:pPr marL="0" indent="0">
              <a:buNone/>
            </a:pPr>
            <a:r>
              <a:rPr lang="en-US" sz="2200" dirty="0"/>
              <a:t>from Cars import </a:t>
            </a:r>
            <a:r>
              <a:rPr lang="en-US" sz="2200" dirty="0" err="1"/>
              <a:t>Bmw</a:t>
            </a:r>
            <a:endParaRPr lang="en-US" sz="2200" dirty="0"/>
          </a:p>
          <a:p>
            <a:pPr marL="0" indent="0">
              <a:buNone/>
            </a:pPr>
            <a:r>
              <a:rPr lang="en-US" sz="2200" dirty="0"/>
              <a:t>from Cars import Audi</a:t>
            </a:r>
          </a:p>
          <a:p>
            <a:pPr marL="0" indent="0">
              <a:buNone/>
            </a:pPr>
            <a:r>
              <a:rPr lang="en-US" sz="2200" dirty="0"/>
              <a:t>from Cars import Nissan</a:t>
            </a:r>
          </a:p>
          <a:p>
            <a:pPr marL="0" indent="0">
              <a:buNone/>
            </a:pPr>
            <a:endParaRPr lang="en-US" dirty="0"/>
          </a:p>
        </p:txBody>
      </p:sp>
    </p:spTree>
    <p:extLst>
      <p:ext uri="{BB962C8B-B14F-4D97-AF65-F5344CB8AC3E}">
        <p14:creationId xmlns:p14="http://schemas.microsoft.com/office/powerpoint/2010/main" val="114786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buNone/>
            </a:pPr>
            <a:r>
              <a:rPr lang="en-US" sz="2200" b="1" dirty="0"/>
              <a:t># Create an object of </a:t>
            </a:r>
            <a:r>
              <a:rPr lang="en-US" sz="2200" b="1" dirty="0" err="1"/>
              <a:t>Bmw</a:t>
            </a:r>
            <a:r>
              <a:rPr lang="en-US" sz="2200" b="1" dirty="0"/>
              <a:t> class &amp; call its method</a:t>
            </a:r>
          </a:p>
          <a:p>
            <a:pPr marL="0" indent="0">
              <a:buNone/>
            </a:pPr>
            <a:r>
              <a:rPr lang="en-US" sz="2200" dirty="0" err="1"/>
              <a:t>ModBMW</a:t>
            </a:r>
            <a:r>
              <a:rPr lang="en-US" sz="2200" dirty="0"/>
              <a:t> = </a:t>
            </a:r>
            <a:r>
              <a:rPr lang="en-US" sz="2200" dirty="0" err="1"/>
              <a:t>Bmw</a:t>
            </a:r>
            <a:r>
              <a:rPr lang="en-US" sz="2200" dirty="0"/>
              <a:t>()</a:t>
            </a:r>
          </a:p>
          <a:p>
            <a:pPr marL="0" indent="0">
              <a:buNone/>
            </a:pPr>
            <a:r>
              <a:rPr lang="en-US" sz="2200" dirty="0" err="1"/>
              <a:t>ModBMW.outModels</a:t>
            </a:r>
            <a:r>
              <a:rPr lang="en-US" sz="2200" dirty="0"/>
              <a:t>()</a:t>
            </a:r>
          </a:p>
          <a:p>
            <a:pPr marL="0" indent="0">
              <a:buNone/>
            </a:pPr>
            <a:r>
              <a:rPr lang="en-US" sz="2200" dirty="0"/>
              <a:t>   </a:t>
            </a:r>
          </a:p>
          <a:p>
            <a:pPr marL="0" indent="0">
              <a:buNone/>
            </a:pPr>
            <a:r>
              <a:rPr lang="en-US" sz="2200" b="1" dirty="0"/>
              <a:t># Create an object of Audi class &amp; call its method</a:t>
            </a:r>
          </a:p>
          <a:p>
            <a:pPr marL="0" indent="0">
              <a:buNone/>
            </a:pPr>
            <a:r>
              <a:rPr lang="en-US" sz="2200" dirty="0" err="1"/>
              <a:t>ModAudi</a:t>
            </a:r>
            <a:r>
              <a:rPr lang="en-US" sz="2200" dirty="0"/>
              <a:t> = Audi()</a:t>
            </a:r>
          </a:p>
          <a:p>
            <a:pPr marL="0" indent="0">
              <a:buNone/>
            </a:pPr>
            <a:r>
              <a:rPr lang="en-US" sz="2200" dirty="0" err="1"/>
              <a:t>ModAudi.outModels</a:t>
            </a:r>
            <a:r>
              <a:rPr lang="en-US" sz="2200" dirty="0"/>
              <a:t>()</a:t>
            </a:r>
          </a:p>
          <a:p>
            <a:pPr marL="0" indent="0">
              <a:buNone/>
            </a:pPr>
            <a:r>
              <a:rPr lang="en-US" sz="2200" dirty="0"/>
              <a:t>  </a:t>
            </a:r>
          </a:p>
          <a:p>
            <a:pPr marL="0" indent="0">
              <a:buNone/>
            </a:pPr>
            <a:r>
              <a:rPr lang="en-US" sz="2200" b="1" dirty="0"/>
              <a:t># Create an object of Nissan class &amp; call its method</a:t>
            </a:r>
          </a:p>
          <a:p>
            <a:pPr marL="0" indent="0">
              <a:buNone/>
            </a:pPr>
            <a:r>
              <a:rPr lang="en-US" sz="2200" dirty="0" err="1"/>
              <a:t>ModNissan</a:t>
            </a:r>
            <a:r>
              <a:rPr lang="en-US" sz="2200" dirty="0"/>
              <a:t> = Nissan()</a:t>
            </a:r>
          </a:p>
          <a:p>
            <a:pPr marL="0" indent="0">
              <a:buNone/>
            </a:pPr>
            <a:r>
              <a:rPr lang="en-US" sz="2200" dirty="0" err="1"/>
              <a:t>ModNissan.outModels</a:t>
            </a:r>
            <a:r>
              <a:rPr lang="en-US" sz="2200" dirty="0"/>
              <a:t>()</a:t>
            </a:r>
            <a:endParaRPr lang="en-US" sz="2200" dirty="0"/>
          </a:p>
        </p:txBody>
      </p:sp>
    </p:spTree>
    <p:extLst>
      <p:ext uri="{BB962C8B-B14F-4D97-AF65-F5344CB8AC3E}">
        <p14:creationId xmlns:p14="http://schemas.microsoft.com/office/powerpoint/2010/main" val="2361254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r>
              <a:rPr lang="en-US" sz="2200" b="1" dirty="0" smtClean="0"/>
              <a:t>Diagram (Main package Cars –contains _init_.py and </a:t>
            </a:r>
            <a:r>
              <a:rPr lang="en-US" sz="2200" b="1" dirty="0" err="1" smtClean="0"/>
              <a:t>subpackages</a:t>
            </a:r>
            <a:r>
              <a:rPr lang="en-US" sz="2200" b="1" dirty="0" smtClean="0"/>
              <a:t> as Audi, </a:t>
            </a:r>
            <a:r>
              <a:rPr lang="en-US" sz="2200" b="1" dirty="0" err="1" smtClean="0"/>
              <a:t>Bmw</a:t>
            </a:r>
            <a:r>
              <a:rPr lang="en-US" sz="2200" b="1" dirty="0" smtClean="0"/>
              <a:t>, </a:t>
            </a:r>
            <a:r>
              <a:rPr lang="en-US" sz="2200" b="1" dirty="0" err="1" smtClean="0"/>
              <a:t>Nisaan</a:t>
            </a:r>
            <a:r>
              <a:rPr lang="en-US" sz="2200" b="1" dirty="0" smtClean="0"/>
              <a:t> and Chevrolet)</a:t>
            </a:r>
          </a:p>
          <a:p>
            <a:r>
              <a:rPr lang="en-US" sz="2200" dirty="0"/>
              <a:t>Let’s look at this example and try to relate packages with it and how can we access it.</a:t>
            </a:r>
          </a:p>
          <a:p>
            <a:endParaRPr lang="en-US" sz="2200"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45771"/>
            <a:ext cx="6781800" cy="5334000"/>
          </a:xfrm>
          <a:prstGeom prst="rect">
            <a:avLst/>
          </a:prstGeom>
          <a:noFill/>
          <a:ln>
            <a:noFill/>
          </a:ln>
        </p:spPr>
      </p:pic>
    </p:spTree>
    <p:extLst>
      <p:ext uri="{BB962C8B-B14F-4D97-AF65-F5344CB8AC3E}">
        <p14:creationId xmlns:p14="http://schemas.microsoft.com/office/powerpoint/2010/main" val="3858292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47500" lnSpcReduction="20000"/>
          </a:bodyPr>
          <a:lstStyle/>
          <a:p>
            <a:pPr fontAlgn="base"/>
            <a:r>
              <a:rPr lang="en-US" sz="4200" b="1" dirty="0"/>
              <a:t>Various ways of Accessing the Packages</a:t>
            </a:r>
            <a:endParaRPr lang="en-US" sz="4200" dirty="0"/>
          </a:p>
          <a:p>
            <a:pPr marL="0" indent="0" fontAlgn="base">
              <a:buNone/>
            </a:pPr>
            <a:endParaRPr lang="en-US" sz="3800" dirty="0" smtClean="0"/>
          </a:p>
          <a:p>
            <a:pPr marL="514350" indent="-514350" fontAlgn="base">
              <a:buAutoNum type="arabicPeriod"/>
            </a:pPr>
            <a:r>
              <a:rPr lang="en-US" sz="4200" b="1" dirty="0" smtClean="0"/>
              <a:t>import in Packages</a:t>
            </a:r>
          </a:p>
          <a:p>
            <a:pPr marL="0" indent="0" fontAlgn="base">
              <a:buNone/>
            </a:pPr>
            <a:r>
              <a:rPr lang="en-US" sz="3800" dirty="0"/>
              <a:t/>
            </a:r>
            <a:br>
              <a:rPr lang="en-US" sz="3800" dirty="0"/>
            </a:br>
            <a:r>
              <a:rPr lang="en-US" sz="3800" dirty="0"/>
              <a:t>Suppose the cars and the brand directories are packages. </a:t>
            </a:r>
            <a:endParaRPr lang="en-US" sz="3800" dirty="0" smtClean="0"/>
          </a:p>
          <a:p>
            <a:pPr fontAlgn="base"/>
            <a:r>
              <a:rPr lang="en-US" sz="3800" dirty="0" smtClean="0"/>
              <a:t>For </a:t>
            </a:r>
            <a:r>
              <a:rPr lang="en-US" sz="3800" dirty="0"/>
              <a:t>them to be a package they all must contain __init__.py file in them, either blank or with some initialization code. </a:t>
            </a:r>
            <a:endParaRPr lang="en-US" sz="3800" dirty="0" smtClean="0"/>
          </a:p>
          <a:p>
            <a:pPr marL="0" indent="0" fontAlgn="base">
              <a:buNone/>
            </a:pPr>
            <a:r>
              <a:rPr lang="en-US" sz="3800" dirty="0" smtClean="0"/>
              <a:t>Let’s </a:t>
            </a:r>
            <a:r>
              <a:rPr lang="en-US" sz="3800" dirty="0"/>
              <a:t>assume that all the models of the cars to be modules. </a:t>
            </a:r>
          </a:p>
          <a:p>
            <a:pPr marL="0" indent="0" fontAlgn="base">
              <a:buNone/>
            </a:pPr>
            <a:r>
              <a:rPr lang="en-US" sz="3800" dirty="0"/>
              <a:t>Use of packages helps importing any modules, individually or whole</a:t>
            </a:r>
            <a:r>
              <a:rPr lang="en-US" sz="3800" dirty="0" smtClean="0"/>
              <a:t>.</a:t>
            </a:r>
          </a:p>
          <a:p>
            <a:pPr marL="0" indent="0" fontAlgn="base">
              <a:buNone/>
            </a:pPr>
            <a:r>
              <a:rPr lang="en-US" sz="3800" dirty="0"/>
              <a:t/>
            </a:r>
            <a:br>
              <a:rPr lang="en-US" sz="3800" dirty="0"/>
            </a:br>
            <a:r>
              <a:rPr lang="en-US" sz="3800" dirty="0"/>
              <a:t>Suppose we want to get </a:t>
            </a:r>
            <a:r>
              <a:rPr lang="en-US" sz="3800" b="1" dirty="0" err="1"/>
              <a:t>Bmw</a:t>
            </a:r>
            <a:r>
              <a:rPr lang="en-US" sz="3800" b="1" dirty="0"/>
              <a:t> i8. </a:t>
            </a:r>
            <a:endParaRPr lang="en-US" sz="3800" b="1" dirty="0" smtClean="0"/>
          </a:p>
          <a:p>
            <a:pPr marL="0" indent="0" fontAlgn="base">
              <a:buNone/>
            </a:pPr>
            <a:endParaRPr lang="en-US" sz="3800" b="1" dirty="0"/>
          </a:p>
          <a:p>
            <a:pPr fontAlgn="base"/>
            <a:r>
              <a:rPr lang="en-US" sz="3800" b="1" dirty="0"/>
              <a:t>The syntax for that would be:</a:t>
            </a:r>
          </a:p>
          <a:p>
            <a:pPr marL="0" indent="0" fontAlgn="base">
              <a:buNone/>
            </a:pPr>
            <a:r>
              <a:rPr lang="en-US" sz="3800" dirty="0"/>
              <a:t>'import' </a:t>
            </a:r>
            <a:r>
              <a:rPr lang="en-US" sz="3800" dirty="0" smtClean="0"/>
              <a:t>Cars.Bmw.i8 </a:t>
            </a:r>
          </a:p>
          <a:p>
            <a:pPr marL="0" indent="0" fontAlgn="base">
              <a:buNone/>
            </a:pPr>
            <a:endParaRPr lang="en-US" sz="3800" dirty="0"/>
          </a:p>
          <a:p>
            <a:pPr marL="0" indent="0" fontAlgn="base">
              <a:buNone/>
            </a:pPr>
            <a:r>
              <a:rPr lang="en-US" sz="3800" dirty="0" smtClean="0"/>
              <a:t>If </a:t>
            </a:r>
            <a:r>
              <a:rPr lang="en-US" sz="3800" dirty="0"/>
              <a:t>any module contains a function and we want to import that. </a:t>
            </a:r>
          </a:p>
          <a:p>
            <a:pPr marL="0" indent="0" fontAlgn="base">
              <a:buNone/>
            </a:pPr>
            <a:r>
              <a:rPr lang="en-US" sz="3800" b="1" dirty="0"/>
              <a:t>For e.g</a:t>
            </a:r>
            <a:r>
              <a:rPr lang="en-US" sz="3800" dirty="0"/>
              <a:t>., </a:t>
            </a:r>
            <a:r>
              <a:rPr lang="en-US" sz="3800" dirty="0" smtClean="0"/>
              <a:t>i8 </a:t>
            </a:r>
            <a:r>
              <a:rPr lang="en-US" sz="3800" dirty="0"/>
              <a:t>has a function </a:t>
            </a:r>
            <a:r>
              <a:rPr lang="en-US" sz="3800" b="1" dirty="0" err="1"/>
              <a:t>get_buy</a:t>
            </a:r>
            <a:r>
              <a:rPr lang="en-US" sz="3800" b="1" dirty="0"/>
              <a:t>(1)</a:t>
            </a:r>
            <a:r>
              <a:rPr lang="en-US" sz="3800" dirty="0"/>
              <a:t> and we want to import that, </a:t>
            </a:r>
            <a:endParaRPr lang="en-US" sz="3800" dirty="0" smtClean="0"/>
          </a:p>
          <a:p>
            <a:pPr marL="0" indent="0" fontAlgn="base">
              <a:buNone/>
            </a:pPr>
            <a:endParaRPr lang="en-US" sz="3800" dirty="0" smtClean="0"/>
          </a:p>
          <a:p>
            <a:pPr fontAlgn="base"/>
            <a:r>
              <a:rPr lang="en-US" sz="3800" b="1" dirty="0" smtClean="0"/>
              <a:t>The </a:t>
            </a:r>
            <a:r>
              <a:rPr lang="en-US" sz="3800" b="1" dirty="0"/>
              <a:t>syntax would be:</a:t>
            </a:r>
          </a:p>
          <a:p>
            <a:pPr marL="0" indent="0" fontAlgn="base">
              <a:buNone/>
            </a:pPr>
            <a:r>
              <a:rPr lang="en-US" sz="3800" dirty="0"/>
              <a:t>import </a:t>
            </a:r>
            <a:r>
              <a:rPr lang="en-US" sz="3800" dirty="0" smtClean="0"/>
              <a:t>Cars.Bmw.i8</a:t>
            </a:r>
            <a:endParaRPr lang="en-US" sz="3800" dirty="0"/>
          </a:p>
          <a:p>
            <a:pPr marL="0" indent="0" fontAlgn="base">
              <a:buNone/>
            </a:pPr>
            <a:r>
              <a:rPr lang="en-US" sz="3800" dirty="0" smtClean="0"/>
              <a:t>Cars.Bmw.i8.get_buy(1)</a:t>
            </a:r>
          </a:p>
          <a:p>
            <a:pPr marL="0" indent="0" fontAlgn="base">
              <a:buNone/>
            </a:pPr>
            <a:endParaRPr lang="en-US" sz="3800" dirty="0"/>
          </a:p>
          <a:p>
            <a:pPr marL="0" indent="0" fontAlgn="base">
              <a:buNone/>
            </a:pPr>
            <a:r>
              <a:rPr lang="en-US" sz="3800" b="1" dirty="0" smtClean="0"/>
              <a:t>Note-</a:t>
            </a:r>
            <a:r>
              <a:rPr lang="en-US" sz="3800" dirty="0" smtClean="0"/>
              <a:t>While </a:t>
            </a:r>
            <a:r>
              <a:rPr lang="en-US" sz="3800" dirty="0"/>
              <a:t>using just the import syntax, one must keep in mind that the last attribute must be a </a:t>
            </a:r>
            <a:r>
              <a:rPr lang="en-US" sz="3800" dirty="0" err="1"/>
              <a:t>subpackage</a:t>
            </a:r>
            <a:r>
              <a:rPr lang="en-US" sz="3800" dirty="0"/>
              <a:t> or a module, </a:t>
            </a:r>
            <a:r>
              <a:rPr lang="en-US" sz="3800" b="1" dirty="0"/>
              <a:t>it should not be any function or class name.</a:t>
            </a:r>
          </a:p>
          <a:p>
            <a:pPr marL="0" indent="0">
              <a:buNone/>
            </a:pPr>
            <a:endParaRPr lang="en-US" b="1" dirty="0"/>
          </a:p>
        </p:txBody>
      </p:sp>
    </p:spTree>
    <p:extLst>
      <p:ext uri="{BB962C8B-B14F-4D97-AF65-F5344CB8AC3E}">
        <p14:creationId xmlns:p14="http://schemas.microsoft.com/office/powerpoint/2010/main" val="29847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457200" lvl="1" indent="0" fontAlgn="base">
              <a:buNone/>
            </a:pPr>
            <a:r>
              <a:rPr lang="en-US" sz="2200" b="1" dirty="0" smtClean="0"/>
              <a:t>2. ‘from…import</a:t>
            </a:r>
            <a:r>
              <a:rPr lang="en-US" sz="2200" b="1" dirty="0"/>
              <a:t>’ in </a:t>
            </a:r>
            <a:r>
              <a:rPr lang="en-US" sz="2200" b="1" dirty="0" smtClean="0"/>
              <a:t>Packages</a:t>
            </a:r>
            <a:endParaRPr lang="en-US" sz="2200" dirty="0"/>
          </a:p>
          <a:p>
            <a:pPr marL="457200" lvl="1" indent="0" fontAlgn="base">
              <a:buNone/>
            </a:pPr>
            <a:r>
              <a:rPr lang="en-US" sz="2200" dirty="0" smtClean="0"/>
              <a:t>Now</a:t>
            </a:r>
            <a:r>
              <a:rPr lang="en-US" sz="2200" dirty="0"/>
              <a:t>, whenever we require using such function we would need to write the whole long line after importing the parent package. </a:t>
            </a:r>
          </a:p>
          <a:p>
            <a:pPr marL="0" indent="0" fontAlgn="base">
              <a:buNone/>
            </a:pPr>
            <a:r>
              <a:rPr lang="en-US" sz="2200" dirty="0"/>
              <a:t>To get through this in a simpler way we </a:t>
            </a:r>
            <a:r>
              <a:rPr lang="en-US" sz="2200" dirty="0" smtClean="0"/>
              <a:t>use </a:t>
            </a:r>
            <a:r>
              <a:rPr lang="en-US" sz="2200" b="1" dirty="0" smtClean="0"/>
              <a:t>‘from</a:t>
            </a:r>
            <a:r>
              <a:rPr lang="en-US" sz="2200" dirty="0" smtClean="0"/>
              <a:t>’ </a:t>
            </a:r>
            <a:r>
              <a:rPr lang="en-US" sz="2200" dirty="0"/>
              <a:t>keyword. </a:t>
            </a:r>
            <a:endParaRPr lang="en-US" sz="2200" dirty="0" smtClean="0"/>
          </a:p>
          <a:p>
            <a:pPr marL="0" indent="0" fontAlgn="base">
              <a:buNone/>
            </a:pPr>
            <a:r>
              <a:rPr lang="en-US" sz="2200" dirty="0" smtClean="0"/>
              <a:t>For </a:t>
            </a:r>
            <a:r>
              <a:rPr lang="en-US" sz="2200" dirty="0"/>
              <a:t>this we first need to bring in the module using ‘from’ and ‘import’:</a:t>
            </a:r>
          </a:p>
          <a:p>
            <a:pPr marL="0" indent="0" fontAlgn="base">
              <a:buNone/>
            </a:pPr>
            <a:r>
              <a:rPr lang="en-US" sz="2200" dirty="0"/>
              <a:t/>
            </a:r>
            <a:br>
              <a:rPr lang="en-US" sz="2200" dirty="0"/>
            </a:br>
            <a:r>
              <a:rPr lang="en-US" sz="2200" dirty="0" smtClean="0"/>
              <a:t>from </a:t>
            </a:r>
            <a:r>
              <a:rPr lang="en-US" sz="2200" dirty="0" err="1" smtClean="0"/>
              <a:t>Cars.Bmw</a:t>
            </a:r>
            <a:r>
              <a:rPr lang="en-US" sz="2200" dirty="0" smtClean="0"/>
              <a:t> </a:t>
            </a:r>
            <a:r>
              <a:rPr lang="en-US" sz="2200" dirty="0"/>
              <a:t>import </a:t>
            </a:r>
            <a:r>
              <a:rPr lang="en-US" sz="2200" dirty="0" smtClean="0"/>
              <a:t>i8</a:t>
            </a:r>
            <a:endParaRPr lang="en-US" sz="2200" dirty="0"/>
          </a:p>
          <a:p>
            <a:pPr fontAlgn="base"/>
            <a:r>
              <a:rPr lang="en-US" sz="2200" b="1" dirty="0"/>
              <a:t>Now we can call the function anywhere using</a:t>
            </a:r>
          </a:p>
          <a:p>
            <a:pPr marL="0" indent="0" fontAlgn="base">
              <a:buNone/>
            </a:pPr>
            <a:r>
              <a:rPr lang="en-US" sz="2200" dirty="0" smtClean="0"/>
              <a:t>i8.get_buy(1)</a:t>
            </a:r>
          </a:p>
          <a:p>
            <a:pPr marL="0" indent="0" fontAlgn="base">
              <a:buNone/>
            </a:pPr>
            <a:endParaRPr lang="en-US" sz="2200" dirty="0"/>
          </a:p>
          <a:p>
            <a:pPr fontAlgn="base"/>
            <a:r>
              <a:rPr lang="en-US" sz="2200" dirty="0"/>
              <a:t>There’s also another way which is less lengthy. </a:t>
            </a:r>
            <a:endParaRPr lang="en-US" sz="2200" dirty="0" smtClean="0"/>
          </a:p>
          <a:p>
            <a:pPr marL="0" indent="0" fontAlgn="base">
              <a:buNone/>
            </a:pPr>
            <a:r>
              <a:rPr lang="en-US" sz="2200" dirty="0" smtClean="0"/>
              <a:t>We </a:t>
            </a:r>
            <a:r>
              <a:rPr lang="en-US" sz="2200" dirty="0"/>
              <a:t>can directly import the function and use it wherever necessary. </a:t>
            </a:r>
            <a:endParaRPr lang="en-US" sz="2200" dirty="0" smtClean="0"/>
          </a:p>
          <a:p>
            <a:pPr fontAlgn="base"/>
            <a:r>
              <a:rPr lang="en-US" sz="2200" b="1" dirty="0" smtClean="0"/>
              <a:t>First </a:t>
            </a:r>
            <a:r>
              <a:rPr lang="en-US" sz="2200" b="1" dirty="0"/>
              <a:t>import it using:</a:t>
            </a:r>
          </a:p>
          <a:p>
            <a:pPr marL="0" indent="0" fontAlgn="base">
              <a:buNone/>
            </a:pPr>
            <a:r>
              <a:rPr lang="en-US" sz="2200" dirty="0"/>
              <a:t>from </a:t>
            </a:r>
            <a:r>
              <a:rPr lang="en-US" sz="2200" dirty="0" smtClean="0"/>
              <a:t>Cars.Bmw.i8 </a:t>
            </a:r>
            <a:r>
              <a:rPr lang="en-US" sz="2200" dirty="0"/>
              <a:t>import </a:t>
            </a:r>
            <a:r>
              <a:rPr lang="en-US" sz="2200" dirty="0" err="1"/>
              <a:t>get_buy</a:t>
            </a:r>
            <a:endParaRPr lang="en-US" sz="2200" dirty="0"/>
          </a:p>
          <a:p>
            <a:pPr fontAlgn="base"/>
            <a:r>
              <a:rPr lang="en-US" sz="2200" b="1" dirty="0"/>
              <a:t>Now call the function from anywhere:</a:t>
            </a:r>
          </a:p>
          <a:p>
            <a:pPr marL="0" indent="0" fontAlgn="base">
              <a:buNone/>
            </a:pPr>
            <a:r>
              <a:rPr lang="en-US" sz="2200" dirty="0" err="1"/>
              <a:t>get_buy</a:t>
            </a:r>
            <a:r>
              <a:rPr lang="en-US" sz="2200" dirty="0"/>
              <a:t>(1)</a:t>
            </a:r>
          </a:p>
          <a:p>
            <a:pPr marL="0" indent="0">
              <a:buNone/>
            </a:pPr>
            <a:endParaRPr lang="en-US" dirty="0"/>
          </a:p>
        </p:txBody>
      </p:sp>
    </p:spTree>
    <p:extLst>
      <p:ext uri="{BB962C8B-B14F-4D97-AF65-F5344CB8AC3E}">
        <p14:creationId xmlns:p14="http://schemas.microsoft.com/office/powerpoint/2010/main" val="2945462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457200" lvl="1" indent="0" fontAlgn="base">
              <a:buNone/>
            </a:pPr>
            <a:r>
              <a:rPr lang="en-US" sz="2200" b="1" dirty="0" smtClean="0"/>
              <a:t>3. ‘from…import </a:t>
            </a:r>
            <a:r>
              <a:rPr lang="en-US" sz="2200" b="1" dirty="0"/>
              <a:t>*’ in Packages</a:t>
            </a:r>
            <a:r>
              <a:rPr lang="en-US" sz="2200" dirty="0"/>
              <a:t/>
            </a:r>
            <a:br>
              <a:rPr lang="en-US" sz="2200" dirty="0"/>
            </a:br>
            <a:r>
              <a:rPr lang="en-US" sz="2200" dirty="0"/>
              <a:t>While using the </a:t>
            </a:r>
            <a:r>
              <a:rPr lang="en-US" sz="2200" b="1" dirty="0"/>
              <a:t>from…import</a:t>
            </a:r>
            <a:r>
              <a:rPr lang="en-US" sz="2200" dirty="0"/>
              <a:t> syntax, we can import anything from </a:t>
            </a:r>
            <a:r>
              <a:rPr lang="en-US" sz="2200" dirty="0" err="1"/>
              <a:t>submodules</a:t>
            </a:r>
            <a:r>
              <a:rPr lang="en-US" sz="2200" dirty="0"/>
              <a:t> to class or function or variable, defined in the same module. If the mentioned attribute in the import part is not defined in the package then the compiler throws an </a:t>
            </a:r>
            <a:r>
              <a:rPr lang="en-US" sz="2200" dirty="0" err="1"/>
              <a:t>ImportError</a:t>
            </a:r>
            <a:r>
              <a:rPr lang="en-US" sz="2200" dirty="0"/>
              <a:t> exception.</a:t>
            </a:r>
            <a:br>
              <a:rPr lang="en-US" sz="2200" dirty="0"/>
            </a:br>
            <a:r>
              <a:rPr lang="en-US" sz="2200" dirty="0"/>
              <a:t>Importing sub-modules might cause unwanted side-effects that happens while importing sub-modules explicitly. </a:t>
            </a:r>
          </a:p>
          <a:p>
            <a:pPr fontAlgn="base"/>
            <a:r>
              <a:rPr lang="en-US" sz="2200" dirty="0"/>
              <a:t>Thus we can import various modules at a single time using * syntax. </a:t>
            </a:r>
            <a:endParaRPr lang="en-US" sz="2200" dirty="0" smtClean="0"/>
          </a:p>
          <a:p>
            <a:pPr marL="0" indent="0" fontAlgn="base">
              <a:buNone/>
            </a:pPr>
            <a:r>
              <a:rPr lang="en-US" sz="2200" b="1" dirty="0" smtClean="0"/>
              <a:t>The </a:t>
            </a:r>
            <a:r>
              <a:rPr lang="en-US" sz="2200" b="1" dirty="0"/>
              <a:t>syntax is:</a:t>
            </a:r>
          </a:p>
          <a:p>
            <a:pPr fontAlgn="base"/>
            <a:r>
              <a:rPr lang="en-US" sz="2200" dirty="0"/>
              <a:t>from </a:t>
            </a:r>
            <a:r>
              <a:rPr lang="en-US" sz="2200" dirty="0" err="1" smtClean="0"/>
              <a:t>Cars.Bmw</a:t>
            </a:r>
            <a:r>
              <a:rPr lang="en-US" sz="2200" smtClean="0"/>
              <a:t> </a:t>
            </a:r>
            <a:r>
              <a:rPr lang="en-US" sz="2200" dirty="0"/>
              <a:t>import *</a:t>
            </a:r>
          </a:p>
          <a:p>
            <a:pPr marL="0" indent="0">
              <a:buNone/>
            </a:pPr>
            <a:endParaRPr lang="en-US" dirty="0"/>
          </a:p>
        </p:txBody>
      </p:sp>
    </p:spTree>
    <p:extLst>
      <p:ext uri="{BB962C8B-B14F-4D97-AF65-F5344CB8AC3E}">
        <p14:creationId xmlns:p14="http://schemas.microsoft.com/office/powerpoint/2010/main" val="374231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85000" lnSpcReduction="20000"/>
          </a:bodyPr>
          <a:lstStyle/>
          <a:p>
            <a:pPr marL="0" indent="0">
              <a:buNone/>
            </a:pPr>
            <a:r>
              <a:rPr lang="en-US" b="1" dirty="0"/>
              <a:t>Scope of Variables</a:t>
            </a:r>
          </a:p>
          <a:p>
            <a:r>
              <a:rPr lang="en-US" dirty="0"/>
              <a:t>All variables in a program may not be accessible at all locations in that program. This depends on where you have declared a variable.</a:t>
            </a:r>
          </a:p>
          <a:p>
            <a:r>
              <a:rPr lang="en-US" dirty="0"/>
              <a:t>The scope of a variable determines the portion of the program where you can access a particular identifier</a:t>
            </a:r>
            <a:r>
              <a:rPr lang="en-US" dirty="0" smtClean="0"/>
              <a:t>.</a:t>
            </a:r>
          </a:p>
          <a:p>
            <a:pPr marL="0" indent="0">
              <a:buNone/>
            </a:pPr>
            <a:r>
              <a:rPr lang="en-US" dirty="0" smtClean="0"/>
              <a:t> </a:t>
            </a:r>
            <a:r>
              <a:rPr lang="en-US" dirty="0"/>
              <a:t>There are two basic scopes of variables in Python −</a:t>
            </a:r>
          </a:p>
          <a:p>
            <a:pPr lvl="0"/>
            <a:r>
              <a:rPr lang="en-US" b="1" dirty="0"/>
              <a:t>Global variables</a:t>
            </a:r>
          </a:p>
          <a:p>
            <a:pPr lvl="0"/>
            <a:r>
              <a:rPr lang="en-US" b="1" dirty="0"/>
              <a:t>Local variables</a:t>
            </a:r>
          </a:p>
          <a:p>
            <a:pPr marL="0" indent="0">
              <a:buNone/>
            </a:pPr>
            <a:r>
              <a:rPr lang="en-US" dirty="0"/>
              <a:t>Global vs. Local variables</a:t>
            </a:r>
            <a:endParaRPr lang="en-US" b="1" dirty="0"/>
          </a:p>
          <a:p>
            <a:r>
              <a:rPr lang="en-US" dirty="0"/>
              <a:t>Variables that are defined inside a function body have a local scope, and those defined outside have a global scope.</a:t>
            </a:r>
          </a:p>
          <a:p>
            <a:r>
              <a:rPr lang="en-US" dirty="0"/>
              <a:t>This means that local variables can be accessed only inside the function in which they are declared, whereas global variables can be accessed throughout the program body by all functions. </a:t>
            </a:r>
          </a:p>
        </p:txBody>
      </p:sp>
    </p:spTree>
    <p:extLst>
      <p:ext uri="{BB962C8B-B14F-4D97-AF65-F5344CB8AC3E}">
        <p14:creationId xmlns:p14="http://schemas.microsoft.com/office/powerpoint/2010/main" val="97681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77500" lnSpcReduction="20000"/>
          </a:bodyPr>
          <a:lstStyle/>
          <a:p>
            <a:pPr marL="0" indent="0">
              <a:buNone/>
            </a:pPr>
            <a:r>
              <a:rPr lang="en-US" dirty="0"/>
              <a:t>#!/</a:t>
            </a:r>
            <a:r>
              <a:rPr lang="en-US" dirty="0" err="1" smtClean="0"/>
              <a:t>usr</a:t>
            </a:r>
            <a:r>
              <a:rPr lang="en-US" dirty="0" smtClean="0"/>
              <a:t>/bin/python</a:t>
            </a:r>
            <a:endParaRPr lang="en-US" dirty="0"/>
          </a:p>
          <a:p>
            <a:pPr marL="0" indent="0">
              <a:buNone/>
            </a:pPr>
            <a:r>
              <a:rPr lang="en-US" dirty="0"/>
              <a:t>total = 0; # This is global variable.</a:t>
            </a:r>
          </a:p>
          <a:p>
            <a:pPr marL="0" indent="0">
              <a:buNone/>
            </a:pPr>
            <a:r>
              <a:rPr lang="en-US" dirty="0"/>
              <a:t># Function definition is here</a:t>
            </a:r>
          </a:p>
          <a:p>
            <a:pPr marL="0" indent="0">
              <a:buNone/>
            </a:pPr>
            <a:r>
              <a:rPr lang="en-US" dirty="0" err="1"/>
              <a:t>def</a:t>
            </a:r>
            <a:r>
              <a:rPr lang="en-US" dirty="0"/>
              <a:t> sum( arg1, arg2 ):</a:t>
            </a:r>
          </a:p>
          <a:p>
            <a:pPr marL="0" indent="0">
              <a:buNone/>
            </a:pPr>
            <a:r>
              <a:rPr lang="en-US" dirty="0"/>
              <a:t>   # Add both the parameters and return them."</a:t>
            </a:r>
          </a:p>
          <a:p>
            <a:pPr marL="0" indent="0">
              <a:buNone/>
            </a:pPr>
            <a:r>
              <a:rPr lang="en-US" dirty="0"/>
              <a:t>   total = arg1 + arg2; # Here total is local variable.</a:t>
            </a:r>
          </a:p>
          <a:p>
            <a:pPr marL="0" indent="0">
              <a:buNone/>
            </a:pPr>
            <a:r>
              <a:rPr lang="en-US" dirty="0"/>
              <a:t>   print "Inside the function local total : ", total</a:t>
            </a:r>
          </a:p>
          <a:p>
            <a:pPr marL="0" indent="0">
              <a:buNone/>
            </a:pPr>
            <a:r>
              <a:rPr lang="en-US" dirty="0"/>
              <a:t>   return total;</a:t>
            </a:r>
          </a:p>
          <a:p>
            <a:pPr marL="0" indent="0">
              <a:buNone/>
            </a:pPr>
            <a:r>
              <a:rPr lang="en-US" dirty="0"/>
              <a:t> </a:t>
            </a:r>
          </a:p>
          <a:p>
            <a:pPr marL="0" indent="0">
              <a:buNone/>
            </a:pPr>
            <a:r>
              <a:rPr lang="en-US" dirty="0"/>
              <a:t># Now you can call sum function</a:t>
            </a:r>
          </a:p>
          <a:p>
            <a:pPr marL="0" indent="0">
              <a:buNone/>
            </a:pPr>
            <a:r>
              <a:rPr lang="en-US" dirty="0"/>
              <a:t>sum( 10, 20 );</a:t>
            </a:r>
          </a:p>
          <a:p>
            <a:pPr marL="0" indent="0">
              <a:buNone/>
            </a:pPr>
            <a:r>
              <a:rPr lang="en-US" dirty="0"/>
              <a:t>print "Outside the function global total : ", total </a:t>
            </a:r>
            <a:endParaRPr lang="en-US" dirty="0" smtClean="0"/>
          </a:p>
          <a:p>
            <a:pPr marL="0" indent="0">
              <a:buNone/>
            </a:pPr>
            <a:endParaRPr lang="en-US" dirty="0" smtClean="0"/>
          </a:p>
          <a:p>
            <a:pPr marL="0" indent="0">
              <a:buNone/>
            </a:pPr>
            <a:r>
              <a:rPr lang="en-US" b="1" dirty="0"/>
              <a:t>When the above code is executed, it produces the following result –</a:t>
            </a:r>
          </a:p>
          <a:p>
            <a:r>
              <a:rPr lang="en-US" dirty="0"/>
              <a:t>Inside the function local total :  30</a:t>
            </a:r>
          </a:p>
          <a:p>
            <a:r>
              <a:rPr lang="en-US" dirty="0"/>
              <a:t>Outside the function global total :  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436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r>
              <a:rPr lang="en-US" sz="2800" b="1" dirty="0"/>
              <a:t>Creating a Function</a:t>
            </a:r>
          </a:p>
          <a:p>
            <a:pPr marL="0" indent="0">
              <a:buNone/>
            </a:pPr>
            <a:r>
              <a:rPr lang="en-US" sz="2800" dirty="0"/>
              <a:t>In Python a function is defined using the </a:t>
            </a:r>
            <a:r>
              <a:rPr lang="en-US" sz="2800" dirty="0" err="1"/>
              <a:t>def</a:t>
            </a:r>
            <a:r>
              <a:rPr lang="en-US" sz="2800" dirty="0"/>
              <a:t> keyword:</a:t>
            </a:r>
          </a:p>
          <a:p>
            <a:r>
              <a:rPr lang="en-US" sz="2800" dirty="0"/>
              <a:t>Example</a:t>
            </a:r>
            <a:endParaRPr lang="en-US" sz="2800" b="1" dirty="0"/>
          </a:p>
          <a:p>
            <a:pPr marL="0" indent="0">
              <a:buNone/>
            </a:pPr>
            <a:r>
              <a:rPr lang="en-US" sz="2800" dirty="0" err="1"/>
              <a:t>def</a:t>
            </a:r>
            <a:r>
              <a:rPr lang="en-US" sz="2800" dirty="0"/>
              <a:t> </a:t>
            </a:r>
            <a:r>
              <a:rPr lang="en-US" sz="2800" dirty="0" err="1"/>
              <a:t>my_function</a:t>
            </a:r>
            <a:r>
              <a:rPr lang="en-US" sz="2800" dirty="0"/>
              <a:t>():</a:t>
            </a:r>
            <a:br>
              <a:rPr lang="en-US" sz="2800" dirty="0"/>
            </a:br>
            <a:r>
              <a:rPr lang="en-US" sz="2800" dirty="0"/>
              <a:t>  print("Hello from a function</a:t>
            </a:r>
            <a:r>
              <a:rPr lang="en-US" sz="2800" dirty="0" smtClean="0"/>
              <a:t>")</a:t>
            </a:r>
          </a:p>
          <a:p>
            <a:pPr marL="0" indent="0">
              <a:buNone/>
            </a:pPr>
            <a:endParaRPr lang="en-US" sz="2800" dirty="0"/>
          </a:p>
          <a:p>
            <a:r>
              <a:rPr lang="en-US" sz="2800" b="1" dirty="0"/>
              <a:t>Calling a Function</a:t>
            </a:r>
          </a:p>
          <a:p>
            <a:pPr marL="0" indent="0">
              <a:buNone/>
            </a:pPr>
            <a:r>
              <a:rPr lang="en-US" sz="2800" dirty="0"/>
              <a:t>To call a function, use the function name followed by parenthesis:</a:t>
            </a:r>
          </a:p>
          <a:p>
            <a:pPr marL="0" indent="0">
              <a:buNone/>
            </a:pPr>
            <a:r>
              <a:rPr lang="en-US" sz="2800" dirty="0" err="1"/>
              <a:t>my_function</a:t>
            </a:r>
            <a:r>
              <a:rPr lang="en-US" sz="2800" dirty="0" smtClean="0"/>
              <a:t>()</a:t>
            </a:r>
          </a:p>
          <a:p>
            <a:pPr marL="0" indent="0">
              <a:buNone/>
            </a:pPr>
            <a:endParaRPr lang="en-US" sz="2800" dirty="0"/>
          </a:p>
        </p:txBody>
      </p:sp>
    </p:spTree>
    <p:extLst>
      <p:ext uri="{BB962C8B-B14F-4D97-AF65-F5344CB8AC3E}">
        <p14:creationId xmlns:p14="http://schemas.microsoft.com/office/powerpoint/2010/main" val="160256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77500" lnSpcReduction="20000"/>
          </a:bodyPr>
          <a:lstStyle/>
          <a:p>
            <a:r>
              <a:rPr lang="en-US" dirty="0"/>
              <a:t># A simple Python function to check</a:t>
            </a:r>
          </a:p>
          <a:p>
            <a:pPr marL="0" indent="0">
              <a:buNone/>
            </a:pPr>
            <a:r>
              <a:rPr lang="en-US" dirty="0"/>
              <a:t># whether x is even or odd</a:t>
            </a:r>
          </a:p>
          <a:p>
            <a:pPr marL="0" indent="0">
              <a:buNone/>
            </a:pPr>
            <a:r>
              <a:rPr lang="en-US" dirty="0"/>
              <a:t> </a:t>
            </a:r>
          </a:p>
          <a:p>
            <a:pPr marL="0" indent="0">
              <a:buNone/>
            </a:pPr>
            <a:r>
              <a:rPr lang="en-US" dirty="0"/>
              <a:t> </a:t>
            </a:r>
            <a:r>
              <a:rPr lang="en-US" dirty="0" err="1" smtClean="0"/>
              <a:t>def</a:t>
            </a:r>
            <a:r>
              <a:rPr lang="en-US" dirty="0" smtClean="0"/>
              <a:t> </a:t>
            </a:r>
            <a:r>
              <a:rPr lang="en-US" dirty="0" err="1"/>
              <a:t>evenOdd</a:t>
            </a:r>
            <a:r>
              <a:rPr lang="en-US" dirty="0"/>
              <a:t>(x):</a:t>
            </a:r>
          </a:p>
          <a:p>
            <a:pPr marL="0" indent="0">
              <a:buNone/>
            </a:pPr>
            <a:r>
              <a:rPr lang="en-US" dirty="0"/>
              <a:t>    if (x % 2 == 0):</a:t>
            </a:r>
          </a:p>
          <a:p>
            <a:pPr marL="0" indent="0">
              <a:buNone/>
            </a:pPr>
            <a:r>
              <a:rPr lang="en-US" dirty="0"/>
              <a:t>        print "even"</a:t>
            </a:r>
          </a:p>
          <a:p>
            <a:pPr marL="0" indent="0">
              <a:buNone/>
            </a:pPr>
            <a:r>
              <a:rPr lang="en-US" dirty="0"/>
              <a:t>    else:</a:t>
            </a:r>
          </a:p>
          <a:p>
            <a:pPr marL="0" indent="0">
              <a:buNone/>
            </a:pPr>
            <a:r>
              <a:rPr lang="en-US" dirty="0"/>
              <a:t>        print "</a:t>
            </a:r>
            <a:r>
              <a:rPr lang="en-US" dirty="0" smtClean="0"/>
              <a:t>odd“</a:t>
            </a:r>
          </a:p>
          <a:p>
            <a:pPr marL="0" indent="0">
              <a:buNone/>
            </a:pPr>
            <a:endParaRPr lang="en-US" dirty="0"/>
          </a:p>
          <a:p>
            <a:pPr marL="0" indent="0">
              <a:buNone/>
            </a:pPr>
            <a:r>
              <a:rPr lang="en-US" b="1" dirty="0"/>
              <a:t># code to call the function</a:t>
            </a:r>
          </a:p>
          <a:p>
            <a:pPr marL="0" indent="0">
              <a:buNone/>
            </a:pPr>
            <a:r>
              <a:rPr lang="en-US" dirty="0" err="1"/>
              <a:t>evenOdd</a:t>
            </a:r>
            <a:r>
              <a:rPr lang="en-US" dirty="0"/>
              <a:t>(2)</a:t>
            </a:r>
          </a:p>
          <a:p>
            <a:pPr marL="0" indent="0">
              <a:buNone/>
            </a:pPr>
            <a:r>
              <a:rPr lang="en-US" dirty="0" err="1"/>
              <a:t>evenOdd</a:t>
            </a:r>
            <a:r>
              <a:rPr lang="en-US" dirty="0"/>
              <a:t>(3)</a:t>
            </a:r>
          </a:p>
          <a:p>
            <a:pPr marL="0" indent="0">
              <a:buNone/>
            </a:pPr>
            <a:r>
              <a:rPr lang="en-US" dirty="0"/>
              <a:t> </a:t>
            </a:r>
          </a:p>
          <a:p>
            <a:pPr marL="0" indent="0">
              <a:buNone/>
            </a:pPr>
            <a:r>
              <a:rPr lang="en-US" b="1" dirty="0"/>
              <a:t>Output:</a:t>
            </a:r>
          </a:p>
          <a:p>
            <a:pPr marL="0" indent="0" fontAlgn="base">
              <a:buNone/>
            </a:pPr>
            <a:r>
              <a:rPr lang="en-US" dirty="0"/>
              <a:t>even</a:t>
            </a:r>
          </a:p>
          <a:p>
            <a:pPr marL="0" indent="0" fontAlgn="base">
              <a:buNone/>
            </a:pPr>
            <a:r>
              <a:rPr lang="en-US" dirty="0"/>
              <a:t>odd</a:t>
            </a:r>
          </a:p>
          <a:p>
            <a:pPr marL="0" indent="0">
              <a:buNone/>
            </a:pPr>
            <a:endParaRPr lang="en-US" dirty="0"/>
          </a:p>
        </p:txBody>
      </p:sp>
    </p:spTree>
    <p:extLst>
      <p:ext uri="{BB962C8B-B14F-4D97-AF65-F5344CB8AC3E}">
        <p14:creationId xmlns:p14="http://schemas.microsoft.com/office/powerpoint/2010/main" val="425221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92500" lnSpcReduction="10000"/>
          </a:bodyPr>
          <a:lstStyle/>
          <a:p>
            <a:pPr marL="0" indent="0">
              <a:buNone/>
            </a:pPr>
            <a:r>
              <a:rPr lang="en-US" b="1" dirty="0"/>
              <a:t>Function Arguments</a:t>
            </a:r>
          </a:p>
          <a:p>
            <a:pPr marL="0" indent="0">
              <a:buNone/>
            </a:pPr>
            <a:r>
              <a:rPr lang="en-US" dirty="0"/>
              <a:t>You can call a function by using the following types of formal arguments −</a:t>
            </a:r>
          </a:p>
          <a:p>
            <a:pPr lvl="0"/>
            <a:r>
              <a:rPr lang="en-US" dirty="0"/>
              <a:t>Required arguments</a:t>
            </a:r>
          </a:p>
          <a:p>
            <a:pPr lvl="0"/>
            <a:r>
              <a:rPr lang="en-US" dirty="0"/>
              <a:t>Keyword arguments</a:t>
            </a:r>
          </a:p>
          <a:p>
            <a:pPr lvl="0"/>
            <a:r>
              <a:rPr lang="en-US" dirty="0"/>
              <a:t>Default arguments</a:t>
            </a:r>
          </a:p>
          <a:p>
            <a:pPr lvl="0"/>
            <a:r>
              <a:rPr lang="en-US" dirty="0"/>
              <a:t>Variable-length arguments</a:t>
            </a:r>
          </a:p>
          <a:p>
            <a:pPr marL="0" indent="0">
              <a:buNone/>
            </a:pPr>
            <a:r>
              <a:rPr lang="en-US" dirty="0"/>
              <a:t>Information can be passed into functions as arguments.</a:t>
            </a:r>
          </a:p>
          <a:p>
            <a:pPr marL="0" indent="0">
              <a:buNone/>
            </a:pPr>
            <a:r>
              <a:rPr lang="en-US" dirty="0"/>
              <a:t>Arguments are specified after the function name, inside the parentheses</a:t>
            </a:r>
            <a:r>
              <a:rPr lang="en-US" dirty="0" smtClean="0"/>
              <a:t>.</a:t>
            </a:r>
          </a:p>
          <a:p>
            <a:pPr marL="0" indent="0">
              <a:buNone/>
            </a:pPr>
            <a:r>
              <a:rPr lang="en-US" dirty="0" smtClean="0"/>
              <a:t> </a:t>
            </a:r>
            <a:r>
              <a:rPr lang="en-US" dirty="0"/>
              <a:t>You can add as many arguments as you want, just separate them with a comma.</a:t>
            </a:r>
          </a:p>
          <a:p>
            <a:endParaRPr lang="en-US" dirty="0"/>
          </a:p>
        </p:txBody>
      </p:sp>
    </p:spTree>
    <p:extLst>
      <p:ext uri="{BB962C8B-B14F-4D97-AF65-F5344CB8AC3E}">
        <p14:creationId xmlns:p14="http://schemas.microsoft.com/office/powerpoint/2010/main" val="773276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1573</Words>
  <Application>Microsoft Office PowerPoint</Application>
  <PresentationFormat>On-screen Show (4:3)</PresentationFormat>
  <Paragraphs>510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Chapter:2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krupal</dc:creator>
  <cp:lastModifiedBy>ismail - [2010]</cp:lastModifiedBy>
  <cp:revision>49</cp:revision>
  <dcterms:created xsi:type="dcterms:W3CDTF">2006-08-16T00:00:00Z</dcterms:created>
  <dcterms:modified xsi:type="dcterms:W3CDTF">2010-02-22T20:00:02Z</dcterms:modified>
</cp:coreProperties>
</file>