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68"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81D340-E521-498B-B750-6953E1ACF6D2}" type="datetimeFigureOut">
              <a:rPr lang="en-US" smtClean="0"/>
              <a:t>2/23/2010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DFB538-5D56-4170-B4FA-04EB0B281EC8}" type="slidenum">
              <a:rPr lang="en-US" smtClean="0"/>
              <a:t>‹#›</a:t>
            </a:fld>
            <a:endParaRPr lang="en-US"/>
          </a:p>
        </p:txBody>
      </p:sp>
    </p:spTree>
    <p:extLst>
      <p:ext uri="{BB962C8B-B14F-4D97-AF65-F5344CB8AC3E}">
        <p14:creationId xmlns:p14="http://schemas.microsoft.com/office/powerpoint/2010/main" val="1083478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81D340-E521-498B-B750-6953E1ACF6D2}" type="datetimeFigureOut">
              <a:rPr lang="en-US" smtClean="0"/>
              <a:t>2/23/2010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DFB538-5D56-4170-B4FA-04EB0B281EC8}" type="slidenum">
              <a:rPr lang="en-US" smtClean="0"/>
              <a:t>‹#›</a:t>
            </a:fld>
            <a:endParaRPr lang="en-US"/>
          </a:p>
        </p:txBody>
      </p:sp>
    </p:spTree>
    <p:extLst>
      <p:ext uri="{BB962C8B-B14F-4D97-AF65-F5344CB8AC3E}">
        <p14:creationId xmlns:p14="http://schemas.microsoft.com/office/powerpoint/2010/main" val="2365931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81D340-E521-498B-B750-6953E1ACF6D2}" type="datetimeFigureOut">
              <a:rPr lang="en-US" smtClean="0"/>
              <a:t>2/23/2010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DFB538-5D56-4170-B4FA-04EB0B281EC8}" type="slidenum">
              <a:rPr lang="en-US" smtClean="0"/>
              <a:t>‹#›</a:t>
            </a:fld>
            <a:endParaRPr lang="en-US"/>
          </a:p>
        </p:txBody>
      </p:sp>
    </p:spTree>
    <p:extLst>
      <p:ext uri="{BB962C8B-B14F-4D97-AF65-F5344CB8AC3E}">
        <p14:creationId xmlns:p14="http://schemas.microsoft.com/office/powerpoint/2010/main" val="2578836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81D340-E521-498B-B750-6953E1ACF6D2}" type="datetimeFigureOut">
              <a:rPr lang="en-US" smtClean="0"/>
              <a:t>2/23/2010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DFB538-5D56-4170-B4FA-04EB0B281EC8}" type="slidenum">
              <a:rPr lang="en-US" smtClean="0"/>
              <a:t>‹#›</a:t>
            </a:fld>
            <a:endParaRPr lang="en-US"/>
          </a:p>
        </p:txBody>
      </p:sp>
    </p:spTree>
    <p:extLst>
      <p:ext uri="{BB962C8B-B14F-4D97-AF65-F5344CB8AC3E}">
        <p14:creationId xmlns:p14="http://schemas.microsoft.com/office/powerpoint/2010/main" val="2420808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81D340-E521-498B-B750-6953E1ACF6D2}" type="datetimeFigureOut">
              <a:rPr lang="en-US" smtClean="0"/>
              <a:t>2/23/2010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DFB538-5D56-4170-B4FA-04EB0B281EC8}" type="slidenum">
              <a:rPr lang="en-US" smtClean="0"/>
              <a:t>‹#›</a:t>
            </a:fld>
            <a:endParaRPr lang="en-US"/>
          </a:p>
        </p:txBody>
      </p:sp>
    </p:spTree>
    <p:extLst>
      <p:ext uri="{BB962C8B-B14F-4D97-AF65-F5344CB8AC3E}">
        <p14:creationId xmlns:p14="http://schemas.microsoft.com/office/powerpoint/2010/main" val="28724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81D340-E521-498B-B750-6953E1ACF6D2}" type="datetimeFigureOut">
              <a:rPr lang="en-US" smtClean="0"/>
              <a:t>2/23/2010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DFB538-5D56-4170-B4FA-04EB0B281EC8}" type="slidenum">
              <a:rPr lang="en-US" smtClean="0"/>
              <a:t>‹#›</a:t>
            </a:fld>
            <a:endParaRPr lang="en-US"/>
          </a:p>
        </p:txBody>
      </p:sp>
    </p:spTree>
    <p:extLst>
      <p:ext uri="{BB962C8B-B14F-4D97-AF65-F5344CB8AC3E}">
        <p14:creationId xmlns:p14="http://schemas.microsoft.com/office/powerpoint/2010/main" val="3297190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81D340-E521-498B-B750-6953E1ACF6D2}" type="datetimeFigureOut">
              <a:rPr lang="en-US" smtClean="0"/>
              <a:t>2/23/2010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DFB538-5D56-4170-B4FA-04EB0B281EC8}" type="slidenum">
              <a:rPr lang="en-US" smtClean="0"/>
              <a:t>‹#›</a:t>
            </a:fld>
            <a:endParaRPr lang="en-US"/>
          </a:p>
        </p:txBody>
      </p:sp>
    </p:spTree>
    <p:extLst>
      <p:ext uri="{BB962C8B-B14F-4D97-AF65-F5344CB8AC3E}">
        <p14:creationId xmlns:p14="http://schemas.microsoft.com/office/powerpoint/2010/main" val="3868783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81D340-E521-498B-B750-6953E1ACF6D2}" type="datetimeFigureOut">
              <a:rPr lang="en-US" smtClean="0"/>
              <a:t>2/23/2010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DFB538-5D56-4170-B4FA-04EB0B281EC8}" type="slidenum">
              <a:rPr lang="en-US" smtClean="0"/>
              <a:t>‹#›</a:t>
            </a:fld>
            <a:endParaRPr lang="en-US"/>
          </a:p>
        </p:txBody>
      </p:sp>
    </p:spTree>
    <p:extLst>
      <p:ext uri="{BB962C8B-B14F-4D97-AF65-F5344CB8AC3E}">
        <p14:creationId xmlns:p14="http://schemas.microsoft.com/office/powerpoint/2010/main" val="1124306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81D340-E521-498B-B750-6953E1ACF6D2}" type="datetimeFigureOut">
              <a:rPr lang="en-US" smtClean="0"/>
              <a:t>2/23/2010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DFB538-5D56-4170-B4FA-04EB0B281EC8}" type="slidenum">
              <a:rPr lang="en-US" smtClean="0"/>
              <a:t>‹#›</a:t>
            </a:fld>
            <a:endParaRPr lang="en-US"/>
          </a:p>
        </p:txBody>
      </p:sp>
    </p:spTree>
    <p:extLst>
      <p:ext uri="{BB962C8B-B14F-4D97-AF65-F5344CB8AC3E}">
        <p14:creationId xmlns:p14="http://schemas.microsoft.com/office/powerpoint/2010/main" val="686947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81D340-E521-498B-B750-6953E1ACF6D2}" type="datetimeFigureOut">
              <a:rPr lang="en-US" smtClean="0"/>
              <a:t>2/23/2010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DFB538-5D56-4170-B4FA-04EB0B281EC8}" type="slidenum">
              <a:rPr lang="en-US" smtClean="0"/>
              <a:t>‹#›</a:t>
            </a:fld>
            <a:endParaRPr lang="en-US"/>
          </a:p>
        </p:txBody>
      </p:sp>
    </p:spTree>
    <p:extLst>
      <p:ext uri="{BB962C8B-B14F-4D97-AF65-F5344CB8AC3E}">
        <p14:creationId xmlns:p14="http://schemas.microsoft.com/office/powerpoint/2010/main" val="1716624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81D340-E521-498B-B750-6953E1ACF6D2}" type="datetimeFigureOut">
              <a:rPr lang="en-US" smtClean="0"/>
              <a:t>2/23/2010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DFB538-5D56-4170-B4FA-04EB0B281EC8}" type="slidenum">
              <a:rPr lang="en-US" smtClean="0"/>
              <a:t>‹#›</a:t>
            </a:fld>
            <a:endParaRPr lang="en-US"/>
          </a:p>
        </p:txBody>
      </p:sp>
    </p:spTree>
    <p:extLst>
      <p:ext uri="{BB962C8B-B14F-4D97-AF65-F5344CB8AC3E}">
        <p14:creationId xmlns:p14="http://schemas.microsoft.com/office/powerpoint/2010/main" val="760351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81D340-E521-498B-B750-6953E1ACF6D2}" type="datetimeFigureOut">
              <a:rPr lang="en-US" smtClean="0"/>
              <a:t>2/23/2010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DFB538-5D56-4170-B4FA-04EB0B281EC8}" type="slidenum">
              <a:rPr lang="en-US" smtClean="0"/>
              <a:t>‹#›</a:t>
            </a:fld>
            <a:endParaRPr lang="en-US"/>
          </a:p>
        </p:txBody>
      </p:sp>
    </p:spTree>
    <p:extLst>
      <p:ext uri="{BB962C8B-B14F-4D97-AF65-F5344CB8AC3E}">
        <p14:creationId xmlns:p14="http://schemas.microsoft.com/office/powerpoint/2010/main" val="1492349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95400"/>
            <a:ext cx="7772400" cy="1470025"/>
          </a:xfrm>
        </p:spPr>
        <p:txBody>
          <a:bodyPr/>
          <a:lstStyle/>
          <a:p>
            <a:r>
              <a:rPr lang="en-US" dirty="0" smtClean="0"/>
              <a:t>Chapter 5</a:t>
            </a:r>
            <a:endParaRPr lang="en-US" dirty="0"/>
          </a:p>
        </p:txBody>
      </p:sp>
      <p:sp>
        <p:nvSpPr>
          <p:cNvPr id="3" name="Subtitle 2"/>
          <p:cNvSpPr>
            <a:spLocks noGrp="1"/>
          </p:cNvSpPr>
          <p:nvPr>
            <p:ph type="subTitle" idx="1"/>
          </p:nvPr>
        </p:nvSpPr>
        <p:spPr>
          <a:xfrm>
            <a:off x="1371600" y="3048000"/>
            <a:ext cx="6400800" cy="1752600"/>
          </a:xfrm>
        </p:spPr>
        <p:txBody>
          <a:bodyPr>
            <a:normAutofit/>
          </a:bodyPr>
          <a:lstStyle/>
          <a:p>
            <a:r>
              <a:rPr lang="en-US" sz="4400" b="1" dirty="0" smtClean="0">
                <a:solidFill>
                  <a:schemeClr val="tx1"/>
                </a:solidFill>
              </a:rPr>
              <a:t>Exception Handling and Multithreading in Python</a:t>
            </a:r>
            <a:endParaRPr lang="en-US" sz="4400" b="1" dirty="0">
              <a:solidFill>
                <a:schemeClr val="tx1"/>
              </a:solidFill>
            </a:endParaRPr>
          </a:p>
        </p:txBody>
      </p:sp>
    </p:spTree>
    <p:extLst>
      <p:ext uri="{BB962C8B-B14F-4D97-AF65-F5344CB8AC3E}">
        <p14:creationId xmlns:p14="http://schemas.microsoft.com/office/powerpoint/2010/main" val="3124094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a:normAutofit lnSpcReduction="10000"/>
          </a:bodyPr>
          <a:lstStyle/>
          <a:p>
            <a:pPr marL="0" indent="0" fontAlgn="base">
              <a:spcBef>
                <a:spcPts val="0"/>
              </a:spcBef>
              <a:buNone/>
            </a:pPr>
            <a:r>
              <a:rPr lang="en-US" sz="2000" b="1" dirty="0"/>
              <a:t>Syntax:</a:t>
            </a:r>
            <a:endParaRPr lang="en-US" sz="2000" dirty="0"/>
          </a:p>
          <a:p>
            <a:pPr marL="0" indent="0">
              <a:spcBef>
                <a:spcPts val="0"/>
              </a:spcBef>
              <a:buNone/>
            </a:pPr>
            <a:r>
              <a:rPr lang="en-US" sz="2000" dirty="0"/>
              <a:t>try:    </a:t>
            </a:r>
            <a:endParaRPr lang="en-US" sz="2000" dirty="0" smtClean="0"/>
          </a:p>
          <a:p>
            <a:pPr marL="0" indent="0">
              <a:spcBef>
                <a:spcPts val="0"/>
              </a:spcBef>
              <a:buNone/>
            </a:pPr>
            <a:r>
              <a:rPr lang="en-US" sz="2000" dirty="0"/>
              <a:t>	</a:t>
            </a:r>
            <a:r>
              <a:rPr lang="en-US" sz="2000" dirty="0" smtClean="0"/>
              <a:t># </a:t>
            </a:r>
            <a:r>
              <a:rPr lang="en-US" sz="2000" dirty="0"/>
              <a:t>Some </a:t>
            </a:r>
            <a:r>
              <a:rPr lang="en-US" sz="2000" dirty="0" smtClean="0"/>
              <a:t>Code</a:t>
            </a:r>
          </a:p>
          <a:p>
            <a:pPr marL="0" indent="0">
              <a:spcBef>
                <a:spcPts val="0"/>
              </a:spcBef>
              <a:buNone/>
            </a:pPr>
            <a:r>
              <a:rPr lang="en-US" sz="2000" dirty="0" smtClean="0"/>
              <a:t>except</a:t>
            </a:r>
            <a:r>
              <a:rPr lang="en-US" sz="2000" dirty="0"/>
              <a:t>:    </a:t>
            </a:r>
            <a:endParaRPr lang="en-US" sz="2000" dirty="0" smtClean="0"/>
          </a:p>
          <a:p>
            <a:pPr marL="0" indent="0">
              <a:spcBef>
                <a:spcPts val="0"/>
              </a:spcBef>
              <a:buNone/>
            </a:pPr>
            <a:r>
              <a:rPr lang="en-US" sz="2000" dirty="0"/>
              <a:t>	</a:t>
            </a:r>
            <a:r>
              <a:rPr lang="en-US" sz="2000" dirty="0" smtClean="0"/>
              <a:t># </a:t>
            </a:r>
            <a:r>
              <a:rPr lang="en-US" sz="2000" dirty="0"/>
              <a:t>Executed if error in the    </a:t>
            </a:r>
            <a:endParaRPr lang="en-US" sz="2000" dirty="0" smtClean="0"/>
          </a:p>
          <a:p>
            <a:pPr marL="0" indent="0">
              <a:spcBef>
                <a:spcPts val="0"/>
              </a:spcBef>
              <a:buNone/>
            </a:pPr>
            <a:r>
              <a:rPr lang="en-US" sz="2000" dirty="0"/>
              <a:t>	</a:t>
            </a:r>
            <a:r>
              <a:rPr lang="en-US" sz="2000" dirty="0" smtClean="0"/>
              <a:t># </a:t>
            </a:r>
            <a:r>
              <a:rPr lang="en-US" sz="2000" dirty="0"/>
              <a:t>try </a:t>
            </a:r>
            <a:r>
              <a:rPr lang="en-US" sz="2000" dirty="0" smtClean="0"/>
              <a:t>block</a:t>
            </a:r>
          </a:p>
          <a:p>
            <a:pPr marL="0" indent="0">
              <a:spcBef>
                <a:spcPts val="0"/>
              </a:spcBef>
              <a:buNone/>
            </a:pPr>
            <a:r>
              <a:rPr lang="en-US" sz="2000" dirty="0" smtClean="0"/>
              <a:t>else</a:t>
            </a:r>
            <a:r>
              <a:rPr lang="en-US" sz="2000" dirty="0"/>
              <a:t>:    </a:t>
            </a:r>
            <a:endParaRPr lang="en-US" sz="2000" dirty="0" smtClean="0"/>
          </a:p>
          <a:p>
            <a:pPr marL="0" indent="0">
              <a:spcBef>
                <a:spcPts val="0"/>
              </a:spcBef>
              <a:buNone/>
            </a:pPr>
            <a:r>
              <a:rPr lang="en-US" sz="2000" dirty="0"/>
              <a:t>	</a:t>
            </a:r>
            <a:r>
              <a:rPr lang="en-US" sz="2000" dirty="0" smtClean="0"/>
              <a:t># </a:t>
            </a:r>
            <a:r>
              <a:rPr lang="en-US" sz="2000" dirty="0"/>
              <a:t>execute if no </a:t>
            </a:r>
            <a:r>
              <a:rPr lang="en-US" sz="2000" dirty="0" smtClean="0"/>
              <a:t>exception</a:t>
            </a:r>
          </a:p>
          <a:p>
            <a:pPr marL="0" indent="0">
              <a:spcBef>
                <a:spcPts val="0"/>
              </a:spcBef>
              <a:buNone/>
            </a:pPr>
            <a:r>
              <a:rPr lang="en-US" sz="2000" dirty="0" smtClean="0"/>
              <a:t>finally</a:t>
            </a:r>
            <a:r>
              <a:rPr lang="en-US" sz="2000" dirty="0"/>
              <a:t>:    </a:t>
            </a:r>
            <a:endParaRPr lang="en-US" sz="2000" dirty="0" smtClean="0"/>
          </a:p>
          <a:p>
            <a:pPr marL="0" indent="0">
              <a:spcBef>
                <a:spcPts val="0"/>
              </a:spcBef>
              <a:buNone/>
            </a:pPr>
            <a:r>
              <a:rPr lang="en-US" sz="2000" dirty="0"/>
              <a:t>	</a:t>
            </a:r>
            <a:r>
              <a:rPr lang="en-US" sz="2000" dirty="0" smtClean="0"/>
              <a:t># </a:t>
            </a:r>
            <a:r>
              <a:rPr lang="en-US" sz="2000" dirty="0"/>
              <a:t>Some code .....(</a:t>
            </a:r>
            <a:r>
              <a:rPr lang="en-US" sz="2000" dirty="0" smtClean="0"/>
              <a:t>always </a:t>
            </a:r>
            <a:r>
              <a:rPr lang="en-US" sz="2000" dirty="0"/>
              <a:t>executed</a:t>
            </a:r>
            <a:r>
              <a:rPr lang="en-US" sz="2000" dirty="0" smtClean="0"/>
              <a:t>)</a:t>
            </a:r>
          </a:p>
          <a:p>
            <a:pPr marL="0" indent="0">
              <a:spcBef>
                <a:spcPts val="0"/>
              </a:spcBef>
              <a:buNone/>
            </a:pPr>
            <a:endParaRPr lang="en-US" sz="2000" dirty="0" smtClean="0"/>
          </a:p>
          <a:p>
            <a:pPr marL="0" indent="0">
              <a:buNone/>
            </a:pPr>
            <a:r>
              <a:rPr lang="en-US" sz="2000" b="1" dirty="0"/>
              <a:t># Python program to demonstrate finally</a:t>
            </a:r>
          </a:p>
          <a:p>
            <a:pPr marL="0" indent="0">
              <a:buNone/>
            </a:pPr>
            <a:r>
              <a:rPr lang="en-US" sz="2000" dirty="0" smtClean="0"/>
              <a:t># No </a:t>
            </a:r>
            <a:r>
              <a:rPr lang="en-US" sz="2000" dirty="0"/>
              <a:t>exception </a:t>
            </a:r>
            <a:r>
              <a:rPr lang="en-US" sz="2000" dirty="0" err="1"/>
              <a:t>Exception</a:t>
            </a:r>
            <a:r>
              <a:rPr lang="en-US" sz="2000" dirty="0"/>
              <a:t> raised in try </a:t>
            </a:r>
            <a:r>
              <a:rPr lang="en-US" sz="2000" dirty="0" smtClean="0"/>
              <a:t>block</a:t>
            </a:r>
          </a:p>
          <a:p>
            <a:pPr marL="0" indent="0">
              <a:buNone/>
            </a:pPr>
            <a:endParaRPr lang="en-US" sz="2000" dirty="0"/>
          </a:p>
          <a:p>
            <a:pPr marL="0" indent="0">
              <a:buNone/>
            </a:pPr>
            <a:r>
              <a:rPr lang="en-US" sz="2000" dirty="0"/>
              <a:t>try:</a:t>
            </a:r>
          </a:p>
          <a:p>
            <a:pPr marL="0" indent="0">
              <a:buNone/>
            </a:pPr>
            <a:r>
              <a:rPr lang="en-US" sz="2000" dirty="0"/>
              <a:t>    k = 5//0 </a:t>
            </a:r>
            <a:r>
              <a:rPr lang="en-US" sz="2000" dirty="0" smtClean="0"/>
              <a:t>	# </a:t>
            </a:r>
            <a:r>
              <a:rPr lang="en-US" sz="2000" dirty="0"/>
              <a:t>raises divide by zero exception.</a:t>
            </a:r>
          </a:p>
          <a:p>
            <a:pPr marL="0" indent="0">
              <a:buNone/>
            </a:pPr>
            <a:r>
              <a:rPr lang="en-US" sz="2000" dirty="0"/>
              <a:t>    print(k)</a:t>
            </a:r>
          </a:p>
          <a:p>
            <a:pPr marL="0" indent="0">
              <a:buNone/>
            </a:pPr>
            <a:r>
              <a:rPr lang="en-US" sz="2000" dirty="0"/>
              <a:t>    </a:t>
            </a:r>
          </a:p>
          <a:p>
            <a:pPr marL="0" indent="0">
              <a:buNone/>
            </a:pPr>
            <a:r>
              <a:rPr lang="en-US" sz="2000" dirty="0"/>
              <a:t># handles </a:t>
            </a:r>
            <a:r>
              <a:rPr lang="en-US" sz="2000" dirty="0" err="1"/>
              <a:t>zerodivision</a:t>
            </a:r>
            <a:r>
              <a:rPr lang="en-US" sz="2000" dirty="0"/>
              <a:t> exception    </a:t>
            </a:r>
          </a:p>
          <a:p>
            <a:pPr marL="0" indent="0">
              <a:buNone/>
            </a:pPr>
            <a:r>
              <a:rPr lang="en-US" sz="2000" dirty="0"/>
              <a:t>except </a:t>
            </a:r>
            <a:r>
              <a:rPr lang="en-US" sz="2000" dirty="0" err="1"/>
              <a:t>ZeroDivisionError</a:t>
            </a:r>
            <a:r>
              <a:rPr lang="en-US" sz="2000" dirty="0"/>
              <a:t>:   </a:t>
            </a:r>
          </a:p>
          <a:p>
            <a:pPr marL="0" indent="0">
              <a:buNone/>
            </a:pPr>
            <a:r>
              <a:rPr lang="en-US" sz="2000" dirty="0"/>
              <a:t>    print("Can't divide by zero")</a:t>
            </a:r>
          </a:p>
          <a:p>
            <a:pPr marL="0" indent="0">
              <a:spcBef>
                <a:spcPts val="0"/>
              </a:spcBef>
              <a:buNone/>
            </a:pPr>
            <a:endParaRPr lang="en-US" sz="2000" dirty="0"/>
          </a:p>
        </p:txBody>
      </p:sp>
    </p:spTree>
    <p:extLst>
      <p:ext uri="{BB962C8B-B14F-4D97-AF65-F5344CB8AC3E}">
        <p14:creationId xmlns:p14="http://schemas.microsoft.com/office/powerpoint/2010/main" val="2578209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a:normAutofit/>
          </a:bodyPr>
          <a:lstStyle/>
          <a:p>
            <a:pPr marL="0" indent="0">
              <a:buNone/>
            </a:pPr>
            <a:r>
              <a:rPr lang="en-US" sz="1800" dirty="0"/>
              <a:t>finally:</a:t>
            </a:r>
          </a:p>
          <a:p>
            <a:pPr marL="0" indent="0">
              <a:buNone/>
            </a:pPr>
            <a:r>
              <a:rPr lang="en-US" sz="1800" dirty="0"/>
              <a:t>    # this block is always executed </a:t>
            </a:r>
          </a:p>
          <a:p>
            <a:pPr marL="0" indent="0">
              <a:buNone/>
            </a:pPr>
            <a:r>
              <a:rPr lang="en-US" sz="1800" dirty="0"/>
              <a:t>    # regardless of exception generation.</a:t>
            </a:r>
          </a:p>
          <a:p>
            <a:pPr marL="0" indent="0">
              <a:buNone/>
            </a:pPr>
            <a:r>
              <a:rPr lang="en-US" sz="1800" dirty="0"/>
              <a:t>    print('This is always </a:t>
            </a:r>
            <a:r>
              <a:rPr lang="en-US" sz="1800" dirty="0" smtClean="0"/>
              <a:t>executed</a:t>
            </a:r>
            <a:r>
              <a:rPr lang="en-US" sz="1800" dirty="0"/>
              <a:t>') </a:t>
            </a:r>
            <a:endParaRPr lang="en-US" sz="1800" dirty="0" smtClean="0"/>
          </a:p>
          <a:p>
            <a:pPr marL="0" indent="0" fontAlgn="base">
              <a:buNone/>
            </a:pPr>
            <a:r>
              <a:rPr lang="en-US" sz="1800" b="1" dirty="0"/>
              <a:t>Output:</a:t>
            </a:r>
            <a:endParaRPr lang="en-US" sz="1800" dirty="0"/>
          </a:p>
          <a:p>
            <a:pPr marL="0" indent="0">
              <a:buNone/>
            </a:pPr>
            <a:r>
              <a:rPr lang="en-US" sz="1800" dirty="0"/>
              <a:t>Can't divide by </a:t>
            </a:r>
            <a:r>
              <a:rPr lang="en-US" sz="1800" dirty="0" smtClean="0"/>
              <a:t>zero</a:t>
            </a:r>
          </a:p>
          <a:p>
            <a:pPr marL="0" indent="0">
              <a:buNone/>
            </a:pPr>
            <a:r>
              <a:rPr lang="en-US" sz="1800" dirty="0" smtClean="0"/>
              <a:t>This </a:t>
            </a:r>
            <a:r>
              <a:rPr lang="en-US" sz="1800" dirty="0"/>
              <a:t>is always </a:t>
            </a:r>
            <a:r>
              <a:rPr lang="en-US" sz="1800" dirty="0" smtClean="0"/>
              <a:t>executed</a:t>
            </a:r>
          </a:p>
          <a:p>
            <a:pPr marL="0" indent="0">
              <a:buNone/>
            </a:pPr>
            <a:endParaRPr lang="en-US" sz="1800" dirty="0"/>
          </a:p>
          <a:p>
            <a:r>
              <a:rPr lang="en-US" sz="1800" b="1" dirty="0"/>
              <a:t>Some of the common </a:t>
            </a:r>
            <a:endParaRPr lang="en-US" sz="1800" b="1" dirty="0" smtClean="0"/>
          </a:p>
          <a:p>
            <a:pPr marL="0" indent="0">
              <a:buNone/>
            </a:pPr>
            <a:r>
              <a:rPr lang="en-US" sz="1800" b="1" dirty="0" smtClean="0"/>
              <a:t>built-in </a:t>
            </a:r>
            <a:r>
              <a:rPr lang="en-US" sz="1800" b="1" dirty="0"/>
              <a:t>exceptions are </a:t>
            </a:r>
            <a:endParaRPr lang="en-US" sz="1800" b="1" dirty="0" smtClean="0"/>
          </a:p>
          <a:p>
            <a:pPr marL="0" indent="0">
              <a:buNone/>
            </a:pPr>
            <a:r>
              <a:rPr lang="en-US" sz="1800" b="1" dirty="0" smtClean="0"/>
              <a:t>other </a:t>
            </a:r>
            <a:r>
              <a:rPr lang="en-US" sz="1800" b="1" dirty="0"/>
              <a:t>than above </a:t>
            </a:r>
            <a:endParaRPr lang="en-US" sz="1800" b="1" dirty="0" smtClean="0"/>
          </a:p>
          <a:p>
            <a:pPr marL="0" indent="0">
              <a:buNone/>
            </a:pPr>
            <a:r>
              <a:rPr lang="en-US" sz="1800" b="1" dirty="0" smtClean="0"/>
              <a:t>mention </a:t>
            </a:r>
          </a:p>
          <a:p>
            <a:pPr marL="0" indent="0">
              <a:buNone/>
            </a:pPr>
            <a:r>
              <a:rPr lang="en-US" sz="1800" b="1" dirty="0" smtClean="0"/>
              <a:t>exceptions </a:t>
            </a:r>
            <a:r>
              <a:rPr lang="en-US" sz="1800" b="1" dirty="0"/>
              <a:t>are:</a:t>
            </a:r>
          </a:p>
          <a:p>
            <a:pPr marL="0" indent="0">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559265323"/>
              </p:ext>
            </p:extLst>
          </p:nvPr>
        </p:nvGraphicFramePr>
        <p:xfrm>
          <a:off x="2667000" y="2362200"/>
          <a:ext cx="6248400" cy="4330380"/>
        </p:xfrm>
        <a:graphic>
          <a:graphicData uri="http://schemas.openxmlformats.org/drawingml/2006/table">
            <a:tbl>
              <a:tblPr firstRow="1" firstCol="1" bandRow="1">
                <a:tableStyleId>{5C22544A-7EE6-4342-B048-85BDC9FD1C3A}</a:tableStyleId>
              </a:tblPr>
              <a:tblGrid>
                <a:gridCol w="1805218"/>
                <a:gridCol w="4443182"/>
              </a:tblGrid>
              <a:tr h="254176">
                <a:tc>
                  <a:txBody>
                    <a:bodyPr/>
                    <a:lstStyle/>
                    <a:p>
                      <a:pPr marL="0" marR="0">
                        <a:lnSpc>
                          <a:spcPct val="115000"/>
                        </a:lnSpc>
                        <a:spcBef>
                          <a:spcPts val="0"/>
                        </a:spcBef>
                        <a:spcAft>
                          <a:spcPts val="0"/>
                        </a:spcAft>
                      </a:pPr>
                      <a:r>
                        <a:rPr lang="en-US" sz="1300" spc="10" dirty="0">
                          <a:effectLst/>
                        </a:rPr>
                        <a:t>Exception</a:t>
                      </a:r>
                      <a:endParaRPr lang="en-US" sz="1000" dirty="0">
                        <a:effectLst/>
                        <a:latin typeface="Calibri"/>
                        <a:ea typeface="Calibri"/>
                        <a:cs typeface="Mangal"/>
                      </a:endParaRPr>
                    </a:p>
                  </a:txBody>
                  <a:tcPr marL="90563" marR="90563" marT="90563" marB="90563" anchor="ctr"/>
                </a:tc>
                <a:tc>
                  <a:txBody>
                    <a:bodyPr/>
                    <a:lstStyle/>
                    <a:p>
                      <a:pPr marL="0" marR="0">
                        <a:lnSpc>
                          <a:spcPct val="115000"/>
                        </a:lnSpc>
                        <a:spcBef>
                          <a:spcPts val="0"/>
                        </a:spcBef>
                        <a:spcAft>
                          <a:spcPts val="0"/>
                        </a:spcAft>
                      </a:pPr>
                      <a:r>
                        <a:rPr lang="en-US" sz="1300" spc="10">
                          <a:effectLst/>
                        </a:rPr>
                        <a:t>Description</a:t>
                      </a:r>
                      <a:endParaRPr lang="en-US" sz="1000">
                        <a:effectLst/>
                        <a:latin typeface="Calibri"/>
                        <a:ea typeface="Calibri"/>
                        <a:cs typeface="Mangal"/>
                      </a:endParaRPr>
                    </a:p>
                  </a:txBody>
                  <a:tcPr marL="90563" marR="90563" marT="90563" marB="90563" anchor="ctr"/>
                </a:tc>
              </a:tr>
              <a:tr h="315810">
                <a:tc>
                  <a:txBody>
                    <a:bodyPr/>
                    <a:lstStyle/>
                    <a:p>
                      <a:pPr marL="0" marR="0">
                        <a:lnSpc>
                          <a:spcPct val="115000"/>
                        </a:lnSpc>
                        <a:spcBef>
                          <a:spcPts val="0"/>
                        </a:spcBef>
                        <a:spcAft>
                          <a:spcPts val="0"/>
                        </a:spcAft>
                      </a:pPr>
                      <a:r>
                        <a:rPr lang="en-US" sz="1200" spc="10" dirty="0" err="1">
                          <a:effectLst/>
                        </a:rPr>
                        <a:t>IndexError</a:t>
                      </a:r>
                      <a:endParaRPr lang="en-US" sz="1000" dirty="0">
                        <a:effectLst/>
                        <a:latin typeface="Calibri"/>
                        <a:ea typeface="Calibri"/>
                        <a:cs typeface="Mangal"/>
                      </a:endParaRPr>
                    </a:p>
                  </a:txBody>
                  <a:tcPr marL="90563" marR="90563" marT="126788" marB="126788" anchor="b"/>
                </a:tc>
                <a:tc>
                  <a:txBody>
                    <a:bodyPr/>
                    <a:lstStyle/>
                    <a:p>
                      <a:pPr marL="0" marR="0">
                        <a:lnSpc>
                          <a:spcPct val="115000"/>
                        </a:lnSpc>
                        <a:spcBef>
                          <a:spcPts val="0"/>
                        </a:spcBef>
                        <a:spcAft>
                          <a:spcPts val="0"/>
                        </a:spcAft>
                      </a:pPr>
                      <a:r>
                        <a:rPr lang="en-US" sz="1200" spc="10" dirty="0">
                          <a:effectLst/>
                        </a:rPr>
                        <a:t>When the wrong index of a list is retrieved.</a:t>
                      </a:r>
                      <a:endParaRPr lang="en-US" sz="1000" dirty="0">
                        <a:effectLst/>
                        <a:latin typeface="Calibri"/>
                        <a:ea typeface="Calibri"/>
                        <a:cs typeface="Mangal"/>
                      </a:endParaRPr>
                    </a:p>
                  </a:txBody>
                  <a:tcPr marL="90563" marR="90563" marT="126788" marB="126788" anchor="b"/>
                </a:tc>
              </a:tr>
              <a:tr h="321441">
                <a:tc>
                  <a:txBody>
                    <a:bodyPr/>
                    <a:lstStyle/>
                    <a:p>
                      <a:pPr marL="0" marR="0">
                        <a:lnSpc>
                          <a:spcPct val="115000"/>
                        </a:lnSpc>
                        <a:spcBef>
                          <a:spcPts val="0"/>
                        </a:spcBef>
                        <a:spcAft>
                          <a:spcPts val="0"/>
                        </a:spcAft>
                      </a:pPr>
                      <a:r>
                        <a:rPr lang="en-US" sz="1200" spc="10" dirty="0" err="1">
                          <a:effectLst/>
                        </a:rPr>
                        <a:t>AssertionError</a:t>
                      </a:r>
                      <a:endParaRPr lang="en-US" sz="1000" dirty="0">
                        <a:effectLst/>
                        <a:latin typeface="Calibri"/>
                        <a:ea typeface="Calibri"/>
                        <a:cs typeface="Mangal"/>
                      </a:endParaRPr>
                    </a:p>
                  </a:txBody>
                  <a:tcPr marL="90563" marR="90563" marT="126788" marB="126788" anchor="b"/>
                </a:tc>
                <a:tc>
                  <a:txBody>
                    <a:bodyPr/>
                    <a:lstStyle/>
                    <a:p>
                      <a:pPr marL="0" marR="0">
                        <a:lnSpc>
                          <a:spcPct val="115000"/>
                        </a:lnSpc>
                        <a:spcBef>
                          <a:spcPts val="0"/>
                        </a:spcBef>
                        <a:spcAft>
                          <a:spcPts val="0"/>
                        </a:spcAft>
                      </a:pPr>
                      <a:r>
                        <a:rPr lang="en-US" sz="1200" spc="10" dirty="0">
                          <a:effectLst/>
                        </a:rPr>
                        <a:t>It occurs when assert statement fails</a:t>
                      </a:r>
                      <a:endParaRPr lang="en-US" sz="1000" dirty="0">
                        <a:effectLst/>
                        <a:latin typeface="Calibri"/>
                        <a:ea typeface="Calibri"/>
                        <a:cs typeface="Mangal"/>
                      </a:endParaRPr>
                    </a:p>
                  </a:txBody>
                  <a:tcPr marL="90563" marR="90563" marT="126788" marB="126788" anchor="b"/>
                </a:tc>
              </a:tr>
              <a:tr h="0">
                <a:tc>
                  <a:txBody>
                    <a:bodyPr/>
                    <a:lstStyle/>
                    <a:p>
                      <a:pPr marL="0" marR="0">
                        <a:lnSpc>
                          <a:spcPct val="115000"/>
                        </a:lnSpc>
                        <a:spcBef>
                          <a:spcPts val="0"/>
                        </a:spcBef>
                        <a:spcAft>
                          <a:spcPts val="0"/>
                        </a:spcAft>
                      </a:pPr>
                      <a:r>
                        <a:rPr lang="en-US" sz="1200" spc="10" dirty="0" err="1">
                          <a:effectLst/>
                        </a:rPr>
                        <a:t>AttributeError</a:t>
                      </a:r>
                      <a:endParaRPr lang="en-US" sz="1000" dirty="0">
                        <a:effectLst/>
                        <a:latin typeface="Calibri"/>
                        <a:ea typeface="Calibri"/>
                        <a:cs typeface="Mangal"/>
                      </a:endParaRPr>
                    </a:p>
                  </a:txBody>
                  <a:tcPr marL="90563" marR="90563" marT="126788" marB="126788" anchor="b"/>
                </a:tc>
                <a:tc>
                  <a:txBody>
                    <a:bodyPr/>
                    <a:lstStyle/>
                    <a:p>
                      <a:pPr marL="0" marR="0">
                        <a:lnSpc>
                          <a:spcPct val="115000"/>
                        </a:lnSpc>
                        <a:spcBef>
                          <a:spcPts val="0"/>
                        </a:spcBef>
                        <a:spcAft>
                          <a:spcPts val="0"/>
                        </a:spcAft>
                      </a:pPr>
                      <a:r>
                        <a:rPr lang="en-US" sz="1200" spc="10" dirty="0">
                          <a:effectLst/>
                        </a:rPr>
                        <a:t>It occurs when an attribute assignment is failed.</a:t>
                      </a:r>
                      <a:endParaRPr lang="en-US" sz="1000" dirty="0">
                        <a:effectLst/>
                        <a:latin typeface="Calibri"/>
                        <a:ea typeface="Calibri"/>
                        <a:cs typeface="Mangal"/>
                      </a:endParaRPr>
                    </a:p>
                  </a:txBody>
                  <a:tcPr marL="90563" marR="90563" marT="126788" marB="126788" anchor="b"/>
                </a:tc>
              </a:tr>
              <a:tr h="332703">
                <a:tc>
                  <a:txBody>
                    <a:bodyPr/>
                    <a:lstStyle/>
                    <a:p>
                      <a:pPr marL="0" marR="0">
                        <a:lnSpc>
                          <a:spcPct val="115000"/>
                        </a:lnSpc>
                        <a:spcBef>
                          <a:spcPts val="0"/>
                        </a:spcBef>
                        <a:spcAft>
                          <a:spcPts val="0"/>
                        </a:spcAft>
                      </a:pPr>
                      <a:r>
                        <a:rPr lang="en-US" sz="1200" spc="10" dirty="0" err="1">
                          <a:effectLst/>
                        </a:rPr>
                        <a:t>ImportError</a:t>
                      </a:r>
                      <a:endParaRPr lang="en-US" sz="1000" dirty="0">
                        <a:effectLst/>
                        <a:latin typeface="Calibri"/>
                        <a:ea typeface="Calibri"/>
                        <a:cs typeface="Mangal"/>
                      </a:endParaRPr>
                    </a:p>
                  </a:txBody>
                  <a:tcPr marL="90563" marR="90563" marT="126788" marB="126788" anchor="b"/>
                </a:tc>
                <a:tc>
                  <a:txBody>
                    <a:bodyPr/>
                    <a:lstStyle/>
                    <a:p>
                      <a:pPr marL="0" marR="0">
                        <a:lnSpc>
                          <a:spcPct val="115000"/>
                        </a:lnSpc>
                        <a:spcBef>
                          <a:spcPts val="0"/>
                        </a:spcBef>
                        <a:spcAft>
                          <a:spcPts val="0"/>
                        </a:spcAft>
                      </a:pPr>
                      <a:r>
                        <a:rPr lang="en-US" sz="1200" spc="10" dirty="0">
                          <a:effectLst/>
                        </a:rPr>
                        <a:t>It occurs when an imported module is not found.</a:t>
                      </a:r>
                      <a:endParaRPr lang="en-US" sz="1000" dirty="0">
                        <a:effectLst/>
                        <a:latin typeface="Calibri"/>
                        <a:ea typeface="Calibri"/>
                        <a:cs typeface="Mangal"/>
                      </a:endParaRPr>
                    </a:p>
                  </a:txBody>
                  <a:tcPr marL="90563" marR="90563" marT="126788" marB="126788" anchor="b"/>
                </a:tc>
              </a:tr>
              <a:tr h="338334">
                <a:tc>
                  <a:txBody>
                    <a:bodyPr/>
                    <a:lstStyle/>
                    <a:p>
                      <a:pPr marL="0" marR="0">
                        <a:lnSpc>
                          <a:spcPct val="115000"/>
                        </a:lnSpc>
                        <a:spcBef>
                          <a:spcPts val="0"/>
                        </a:spcBef>
                        <a:spcAft>
                          <a:spcPts val="0"/>
                        </a:spcAft>
                      </a:pPr>
                      <a:r>
                        <a:rPr lang="en-US" sz="1200" spc="10">
                          <a:effectLst/>
                        </a:rPr>
                        <a:t>KeyError</a:t>
                      </a:r>
                      <a:endParaRPr lang="en-US" sz="1000">
                        <a:effectLst/>
                        <a:latin typeface="Calibri"/>
                        <a:ea typeface="Calibri"/>
                        <a:cs typeface="Mangal"/>
                      </a:endParaRPr>
                    </a:p>
                  </a:txBody>
                  <a:tcPr marL="90563" marR="90563" marT="126788" marB="126788" anchor="b"/>
                </a:tc>
                <a:tc>
                  <a:txBody>
                    <a:bodyPr/>
                    <a:lstStyle/>
                    <a:p>
                      <a:pPr marL="0" marR="0">
                        <a:lnSpc>
                          <a:spcPct val="115000"/>
                        </a:lnSpc>
                        <a:spcBef>
                          <a:spcPts val="0"/>
                        </a:spcBef>
                        <a:spcAft>
                          <a:spcPts val="0"/>
                        </a:spcAft>
                      </a:pPr>
                      <a:r>
                        <a:rPr lang="en-US" sz="1200" spc="10" dirty="0">
                          <a:effectLst/>
                        </a:rPr>
                        <a:t>It occurs when the key of the dictionary is not found.</a:t>
                      </a:r>
                      <a:endParaRPr lang="en-US" sz="1000" dirty="0">
                        <a:effectLst/>
                        <a:latin typeface="Calibri"/>
                        <a:ea typeface="Calibri"/>
                        <a:cs typeface="Mangal"/>
                      </a:endParaRPr>
                    </a:p>
                  </a:txBody>
                  <a:tcPr marL="90563" marR="90563" marT="126788" marB="126788" anchor="b"/>
                </a:tc>
              </a:tr>
              <a:tr h="0">
                <a:tc>
                  <a:txBody>
                    <a:bodyPr/>
                    <a:lstStyle/>
                    <a:p>
                      <a:pPr marL="0" marR="0">
                        <a:lnSpc>
                          <a:spcPct val="115000"/>
                        </a:lnSpc>
                        <a:spcBef>
                          <a:spcPts val="0"/>
                        </a:spcBef>
                        <a:spcAft>
                          <a:spcPts val="0"/>
                        </a:spcAft>
                      </a:pPr>
                      <a:r>
                        <a:rPr lang="en-US" sz="1200" spc="10">
                          <a:effectLst/>
                        </a:rPr>
                        <a:t>NameError</a:t>
                      </a:r>
                      <a:endParaRPr lang="en-US" sz="1000">
                        <a:effectLst/>
                        <a:latin typeface="Calibri"/>
                        <a:ea typeface="Calibri"/>
                        <a:cs typeface="Mangal"/>
                      </a:endParaRPr>
                    </a:p>
                  </a:txBody>
                  <a:tcPr marL="90563" marR="90563" marT="126788" marB="126788" anchor="b"/>
                </a:tc>
                <a:tc>
                  <a:txBody>
                    <a:bodyPr/>
                    <a:lstStyle/>
                    <a:p>
                      <a:pPr marL="0" marR="0">
                        <a:lnSpc>
                          <a:spcPct val="115000"/>
                        </a:lnSpc>
                        <a:spcBef>
                          <a:spcPts val="0"/>
                        </a:spcBef>
                        <a:spcAft>
                          <a:spcPts val="0"/>
                        </a:spcAft>
                      </a:pPr>
                      <a:r>
                        <a:rPr lang="en-US" sz="1200" spc="10" dirty="0">
                          <a:effectLst/>
                        </a:rPr>
                        <a:t>It occurs when the variable is not defined.</a:t>
                      </a:r>
                      <a:endParaRPr lang="en-US" sz="1000" dirty="0">
                        <a:effectLst/>
                        <a:latin typeface="Calibri"/>
                        <a:ea typeface="Calibri"/>
                        <a:cs typeface="Mangal"/>
                      </a:endParaRPr>
                    </a:p>
                  </a:txBody>
                  <a:tcPr marL="90563" marR="90563" marT="126788" marB="126788" anchor="b"/>
                </a:tc>
              </a:tr>
              <a:tr h="0">
                <a:tc>
                  <a:txBody>
                    <a:bodyPr/>
                    <a:lstStyle/>
                    <a:p>
                      <a:pPr marL="0" marR="0">
                        <a:lnSpc>
                          <a:spcPct val="115000"/>
                        </a:lnSpc>
                        <a:spcBef>
                          <a:spcPts val="0"/>
                        </a:spcBef>
                        <a:spcAft>
                          <a:spcPts val="0"/>
                        </a:spcAft>
                      </a:pPr>
                      <a:r>
                        <a:rPr lang="en-US" sz="1200" spc="10">
                          <a:effectLst/>
                        </a:rPr>
                        <a:t>MemoryError</a:t>
                      </a:r>
                      <a:endParaRPr lang="en-US" sz="1000">
                        <a:effectLst/>
                        <a:latin typeface="Calibri"/>
                        <a:ea typeface="Calibri"/>
                        <a:cs typeface="Mangal"/>
                      </a:endParaRPr>
                    </a:p>
                  </a:txBody>
                  <a:tcPr marL="90563" marR="90563" marT="126788" marB="126788" anchor="b"/>
                </a:tc>
                <a:tc>
                  <a:txBody>
                    <a:bodyPr/>
                    <a:lstStyle/>
                    <a:p>
                      <a:pPr marL="0" marR="0">
                        <a:lnSpc>
                          <a:spcPct val="115000"/>
                        </a:lnSpc>
                        <a:spcBef>
                          <a:spcPts val="0"/>
                        </a:spcBef>
                        <a:spcAft>
                          <a:spcPts val="0"/>
                        </a:spcAft>
                      </a:pPr>
                      <a:r>
                        <a:rPr lang="en-US" sz="1200" spc="10" dirty="0">
                          <a:effectLst/>
                        </a:rPr>
                        <a:t>It occurs when a program run out of memory.</a:t>
                      </a:r>
                      <a:endParaRPr lang="en-US" sz="1000" dirty="0">
                        <a:effectLst/>
                        <a:latin typeface="Calibri"/>
                        <a:ea typeface="Calibri"/>
                        <a:cs typeface="Mangal"/>
                      </a:endParaRPr>
                    </a:p>
                  </a:txBody>
                  <a:tcPr marL="90563" marR="90563" marT="126788" marB="126788" anchor="b"/>
                </a:tc>
              </a:tr>
              <a:tr h="299169">
                <a:tc>
                  <a:txBody>
                    <a:bodyPr/>
                    <a:lstStyle/>
                    <a:p>
                      <a:pPr marL="0" marR="0">
                        <a:lnSpc>
                          <a:spcPct val="115000"/>
                        </a:lnSpc>
                        <a:spcBef>
                          <a:spcPts val="0"/>
                        </a:spcBef>
                        <a:spcAft>
                          <a:spcPts val="0"/>
                        </a:spcAft>
                      </a:pPr>
                      <a:r>
                        <a:rPr lang="en-US" sz="1200" spc="10">
                          <a:effectLst/>
                        </a:rPr>
                        <a:t>TypeError</a:t>
                      </a:r>
                      <a:endParaRPr lang="en-US" sz="1000">
                        <a:effectLst/>
                        <a:latin typeface="Calibri"/>
                        <a:ea typeface="Calibri"/>
                        <a:cs typeface="Mangal"/>
                      </a:endParaRPr>
                    </a:p>
                  </a:txBody>
                  <a:tcPr marL="90563" marR="90563" marT="126788" marB="126788" anchor="b"/>
                </a:tc>
                <a:tc>
                  <a:txBody>
                    <a:bodyPr/>
                    <a:lstStyle/>
                    <a:p>
                      <a:pPr marL="0" marR="0">
                        <a:lnSpc>
                          <a:spcPct val="115000"/>
                        </a:lnSpc>
                        <a:spcBef>
                          <a:spcPts val="0"/>
                        </a:spcBef>
                        <a:spcAft>
                          <a:spcPts val="0"/>
                        </a:spcAft>
                      </a:pPr>
                      <a:r>
                        <a:rPr lang="en-US" sz="1200" spc="10" dirty="0">
                          <a:effectLst/>
                        </a:rPr>
                        <a:t>It occurs when a function and operation is applied in an incorrect type.</a:t>
                      </a:r>
                      <a:endParaRPr lang="en-US" sz="1000" dirty="0">
                        <a:effectLst/>
                        <a:latin typeface="Calibri"/>
                        <a:ea typeface="Calibri"/>
                        <a:cs typeface="Mangal"/>
                      </a:endParaRPr>
                    </a:p>
                  </a:txBody>
                  <a:tcPr marL="90563" marR="90563" marT="126788" marB="126788" anchor="b"/>
                </a:tc>
              </a:tr>
            </a:tbl>
          </a:graphicData>
        </a:graphic>
      </p:graphicFrame>
    </p:spTree>
    <p:extLst>
      <p:ext uri="{BB962C8B-B14F-4D97-AF65-F5344CB8AC3E}">
        <p14:creationId xmlns:p14="http://schemas.microsoft.com/office/powerpoint/2010/main" val="784269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a:normAutofit fontScale="85000" lnSpcReduction="20000"/>
          </a:bodyPr>
          <a:lstStyle/>
          <a:p>
            <a:pPr marL="0" indent="0">
              <a:buNone/>
            </a:pPr>
            <a:r>
              <a:rPr lang="en-US" sz="2200" b="1" u="sng" dirty="0"/>
              <a:t>Raising Exceptions in Python</a:t>
            </a:r>
          </a:p>
          <a:p>
            <a:pPr marL="0" indent="0">
              <a:buNone/>
            </a:pPr>
            <a:r>
              <a:rPr lang="en-US" sz="2100" dirty="0"/>
              <a:t>In Python programming, exceptions are raised when errors occur at runtime. </a:t>
            </a:r>
            <a:endParaRPr lang="en-US" sz="2100" dirty="0" smtClean="0"/>
          </a:p>
          <a:p>
            <a:pPr marL="0" indent="0">
              <a:buNone/>
            </a:pPr>
            <a:r>
              <a:rPr lang="en-US" sz="2100" dirty="0" smtClean="0"/>
              <a:t>We </a:t>
            </a:r>
            <a:r>
              <a:rPr lang="en-US" sz="2100" dirty="0"/>
              <a:t>can also </a:t>
            </a:r>
            <a:r>
              <a:rPr lang="en-US" sz="2100" b="1" dirty="0"/>
              <a:t>manually raise exceptions </a:t>
            </a:r>
            <a:r>
              <a:rPr lang="en-US" sz="2100" dirty="0"/>
              <a:t>using the</a:t>
            </a:r>
            <a:r>
              <a:rPr lang="en-US" sz="2100" b="1" dirty="0"/>
              <a:t> raise keyword</a:t>
            </a:r>
            <a:r>
              <a:rPr lang="en-US" sz="2100" dirty="0"/>
              <a:t>.</a:t>
            </a:r>
          </a:p>
          <a:p>
            <a:pPr marL="0" indent="0">
              <a:buNone/>
            </a:pPr>
            <a:r>
              <a:rPr lang="en-US" sz="2100" dirty="0"/>
              <a:t>We can optionally pass values to the exception to clarify why that exception was raised.</a:t>
            </a:r>
          </a:p>
          <a:p>
            <a:pPr marL="0" indent="0">
              <a:buNone/>
            </a:pPr>
            <a:r>
              <a:rPr lang="en-US" sz="2100" dirty="0"/>
              <a:t>&gt;&gt;&gt; raise </a:t>
            </a:r>
            <a:r>
              <a:rPr lang="en-US" sz="2100" b="1" dirty="0" err="1" smtClean="0"/>
              <a:t>KeyboardInterrupt</a:t>
            </a:r>
            <a:endParaRPr lang="en-US" sz="2100" b="1" dirty="0" smtClean="0"/>
          </a:p>
          <a:p>
            <a:pPr marL="0" indent="0">
              <a:buNone/>
            </a:pPr>
            <a:r>
              <a:rPr lang="en-US" sz="2100" dirty="0" err="1" smtClean="0"/>
              <a:t>Traceback</a:t>
            </a:r>
            <a:r>
              <a:rPr lang="en-US" sz="2100" dirty="0" smtClean="0"/>
              <a:t> </a:t>
            </a:r>
            <a:r>
              <a:rPr lang="en-US" sz="2100" dirty="0"/>
              <a:t>(most recent </a:t>
            </a:r>
            <a:r>
              <a:rPr lang="en-US" sz="2100" dirty="0" smtClean="0"/>
              <a:t>call last):</a:t>
            </a:r>
          </a:p>
          <a:p>
            <a:pPr marL="0" indent="0">
              <a:buNone/>
            </a:pPr>
            <a:r>
              <a:rPr lang="en-US" sz="2100" dirty="0" smtClean="0"/>
              <a:t>...</a:t>
            </a:r>
          </a:p>
          <a:p>
            <a:pPr marL="0" indent="0">
              <a:buNone/>
            </a:pPr>
            <a:r>
              <a:rPr lang="en-US" sz="2100" dirty="0" err="1" smtClean="0"/>
              <a:t>KeyboardInterrupt</a:t>
            </a:r>
            <a:endParaRPr lang="en-US" sz="2100" dirty="0" smtClean="0"/>
          </a:p>
          <a:p>
            <a:pPr marL="0" indent="0">
              <a:buNone/>
            </a:pPr>
            <a:endParaRPr lang="en-US" sz="2100" dirty="0"/>
          </a:p>
          <a:p>
            <a:pPr marL="0" indent="0">
              <a:buNone/>
            </a:pPr>
            <a:r>
              <a:rPr lang="en-US" sz="2100" dirty="0"/>
              <a:t> &gt;&gt;&gt; raise </a:t>
            </a:r>
            <a:r>
              <a:rPr lang="en-US" sz="2100" b="1" dirty="0" err="1"/>
              <a:t>MemoryError</a:t>
            </a:r>
            <a:r>
              <a:rPr lang="en-US" sz="2100" dirty="0"/>
              <a:t>("This is an argument</a:t>
            </a:r>
            <a:r>
              <a:rPr lang="en-US" sz="2100" dirty="0" smtClean="0"/>
              <a:t>")</a:t>
            </a:r>
          </a:p>
          <a:p>
            <a:pPr marL="0" indent="0">
              <a:buNone/>
            </a:pPr>
            <a:r>
              <a:rPr lang="en-US" sz="2100" dirty="0" err="1" smtClean="0"/>
              <a:t>Traceback</a:t>
            </a:r>
            <a:r>
              <a:rPr lang="en-US" sz="2100" dirty="0" smtClean="0"/>
              <a:t> </a:t>
            </a:r>
            <a:r>
              <a:rPr lang="en-US" sz="2100" dirty="0"/>
              <a:t>(most recent call last</a:t>
            </a:r>
            <a:r>
              <a:rPr lang="en-US" sz="2100" dirty="0" smtClean="0"/>
              <a:t>):</a:t>
            </a:r>
          </a:p>
          <a:p>
            <a:pPr marL="0" indent="0">
              <a:buNone/>
            </a:pPr>
            <a:r>
              <a:rPr lang="en-US" sz="2100" dirty="0" smtClean="0"/>
              <a:t>...</a:t>
            </a:r>
          </a:p>
          <a:p>
            <a:pPr marL="0" indent="0">
              <a:buNone/>
            </a:pPr>
            <a:r>
              <a:rPr lang="en-US" sz="2100" dirty="0" err="1" smtClean="0"/>
              <a:t>MemoryError</a:t>
            </a:r>
            <a:r>
              <a:rPr lang="en-US" sz="2100" dirty="0"/>
              <a:t>: This is an </a:t>
            </a:r>
            <a:r>
              <a:rPr lang="en-US" sz="2100" dirty="0" smtClean="0"/>
              <a:t>argument</a:t>
            </a:r>
          </a:p>
          <a:p>
            <a:pPr marL="0" indent="0">
              <a:buNone/>
            </a:pPr>
            <a:endParaRPr lang="en-US" sz="2100" dirty="0"/>
          </a:p>
          <a:p>
            <a:pPr marL="0" indent="0">
              <a:buNone/>
            </a:pPr>
            <a:r>
              <a:rPr lang="en-US" sz="2100" dirty="0"/>
              <a:t> &gt;&gt;&gt; try</a:t>
            </a:r>
            <a:r>
              <a:rPr lang="en-US" sz="2100" dirty="0" smtClean="0"/>
              <a:t>:</a:t>
            </a:r>
          </a:p>
          <a:p>
            <a:pPr marL="0" indent="0">
              <a:buNone/>
            </a:pPr>
            <a:r>
              <a:rPr lang="en-US" sz="2100" dirty="0" smtClean="0"/>
              <a:t>...     	a </a:t>
            </a:r>
            <a:r>
              <a:rPr lang="en-US" sz="2100" dirty="0"/>
              <a:t>= </a:t>
            </a:r>
            <a:r>
              <a:rPr lang="en-US" sz="2100" dirty="0" err="1"/>
              <a:t>int</a:t>
            </a:r>
            <a:r>
              <a:rPr lang="en-US" sz="2100" dirty="0"/>
              <a:t>(input("Enter a positive integer: </a:t>
            </a:r>
            <a:r>
              <a:rPr lang="en-US" sz="2100" dirty="0" smtClean="0"/>
              <a:t>"))</a:t>
            </a:r>
          </a:p>
          <a:p>
            <a:pPr marL="0" indent="0">
              <a:buNone/>
            </a:pPr>
            <a:r>
              <a:rPr lang="en-US" sz="2100" dirty="0" smtClean="0"/>
              <a:t>...     	if </a:t>
            </a:r>
            <a:r>
              <a:rPr lang="en-US" sz="2100" dirty="0"/>
              <a:t>a &lt;= 0</a:t>
            </a:r>
            <a:r>
              <a:rPr lang="en-US" sz="2100" dirty="0" smtClean="0"/>
              <a:t>:</a:t>
            </a:r>
          </a:p>
          <a:p>
            <a:pPr marL="0" indent="0">
              <a:buNone/>
            </a:pPr>
            <a:r>
              <a:rPr lang="en-US" sz="2100" dirty="0" smtClean="0"/>
              <a:t>...         		raise </a:t>
            </a:r>
            <a:r>
              <a:rPr lang="en-US" sz="2100" b="1" dirty="0" err="1"/>
              <a:t>ValueError</a:t>
            </a:r>
            <a:r>
              <a:rPr lang="en-US" sz="2100" dirty="0"/>
              <a:t>("That is not a positive number</a:t>
            </a:r>
            <a:r>
              <a:rPr lang="en-US" sz="2100" dirty="0" smtClean="0"/>
              <a:t>!")</a:t>
            </a:r>
          </a:p>
          <a:p>
            <a:pPr marL="0" indent="0">
              <a:buNone/>
            </a:pPr>
            <a:r>
              <a:rPr lang="en-US" sz="2100" dirty="0" smtClean="0"/>
              <a:t>... </a:t>
            </a:r>
            <a:r>
              <a:rPr lang="en-US" sz="2100" dirty="0"/>
              <a:t>except </a:t>
            </a:r>
            <a:r>
              <a:rPr lang="en-US" sz="2100" dirty="0" err="1"/>
              <a:t>ValueError</a:t>
            </a:r>
            <a:r>
              <a:rPr lang="en-US" sz="2100" dirty="0"/>
              <a:t> as </a:t>
            </a:r>
            <a:r>
              <a:rPr lang="en-US" sz="2100" dirty="0" err="1"/>
              <a:t>ve</a:t>
            </a:r>
            <a:r>
              <a:rPr lang="en-US" sz="2100" dirty="0" smtClean="0"/>
              <a:t>:</a:t>
            </a:r>
          </a:p>
          <a:p>
            <a:pPr marL="0" indent="0">
              <a:buNone/>
            </a:pPr>
            <a:r>
              <a:rPr lang="en-US" sz="2100" dirty="0" smtClean="0"/>
              <a:t>...     	print(</a:t>
            </a:r>
            <a:r>
              <a:rPr lang="en-US" sz="2100" dirty="0" err="1" smtClean="0"/>
              <a:t>ve</a:t>
            </a:r>
            <a:r>
              <a:rPr lang="en-US" sz="2100" dirty="0" smtClean="0"/>
              <a:t>)</a:t>
            </a:r>
          </a:p>
          <a:p>
            <a:pPr marL="0" indent="0">
              <a:buNone/>
            </a:pPr>
            <a:endParaRPr lang="en-US" sz="2100" dirty="0" smtClean="0"/>
          </a:p>
          <a:p>
            <a:pPr marL="0" indent="0">
              <a:buNone/>
            </a:pPr>
            <a:r>
              <a:rPr lang="en-US" sz="2100" b="1" dirty="0" smtClean="0"/>
              <a:t>Output  </a:t>
            </a:r>
            <a:r>
              <a:rPr lang="en-US" sz="2100" dirty="0" smtClean="0"/>
              <a:t> </a:t>
            </a:r>
          </a:p>
          <a:p>
            <a:pPr marL="0" indent="0">
              <a:buNone/>
            </a:pPr>
            <a:r>
              <a:rPr lang="en-US" sz="2100" dirty="0" smtClean="0"/>
              <a:t>Enter </a:t>
            </a:r>
            <a:r>
              <a:rPr lang="en-US" sz="2100" dirty="0"/>
              <a:t>a positive integer: -</a:t>
            </a:r>
            <a:r>
              <a:rPr lang="en-US" sz="2100" dirty="0" smtClean="0"/>
              <a:t>2</a:t>
            </a:r>
          </a:p>
          <a:p>
            <a:pPr marL="0" indent="0">
              <a:buNone/>
            </a:pPr>
            <a:r>
              <a:rPr lang="en-US" sz="2100" dirty="0" smtClean="0"/>
              <a:t>That </a:t>
            </a:r>
            <a:r>
              <a:rPr lang="en-US" sz="2100" dirty="0"/>
              <a:t>is not a positive number!</a:t>
            </a:r>
          </a:p>
          <a:p>
            <a:pPr marL="0" indent="0">
              <a:buNone/>
            </a:pPr>
            <a:endParaRPr lang="en-US" dirty="0"/>
          </a:p>
        </p:txBody>
      </p:sp>
    </p:spTree>
    <p:extLst>
      <p:ext uri="{BB962C8B-B14F-4D97-AF65-F5344CB8AC3E}">
        <p14:creationId xmlns:p14="http://schemas.microsoft.com/office/powerpoint/2010/main" val="3171973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a:normAutofit lnSpcReduction="10000"/>
          </a:bodyPr>
          <a:lstStyle/>
          <a:p>
            <a:pPr marL="0" indent="0">
              <a:buNone/>
            </a:pPr>
            <a:r>
              <a:rPr lang="en-US" sz="2200" b="1" dirty="0"/>
              <a:t>Catching Exceptions in Python</a:t>
            </a:r>
          </a:p>
          <a:p>
            <a:r>
              <a:rPr lang="en-US" sz="2000" dirty="0"/>
              <a:t>In Python, exceptions can be handled using a try statement.</a:t>
            </a:r>
          </a:p>
          <a:p>
            <a:r>
              <a:rPr lang="en-US" sz="2000" dirty="0"/>
              <a:t>The critical operation which can raise an exception is placed inside the try clause. </a:t>
            </a:r>
            <a:endParaRPr lang="en-US" sz="2000" dirty="0" smtClean="0"/>
          </a:p>
          <a:p>
            <a:r>
              <a:rPr lang="en-US" sz="2000" dirty="0" smtClean="0"/>
              <a:t>The </a:t>
            </a:r>
            <a:r>
              <a:rPr lang="en-US" sz="2000" dirty="0"/>
              <a:t>code that handles the exceptions is written in the except clause.</a:t>
            </a:r>
          </a:p>
          <a:p>
            <a:pPr marL="0" indent="0">
              <a:buNone/>
            </a:pPr>
            <a:r>
              <a:rPr lang="en-US" sz="1800" dirty="0"/>
              <a:t>We can thus choose what </a:t>
            </a:r>
            <a:r>
              <a:rPr lang="en-US" sz="1800" b="1" dirty="0"/>
              <a:t>operations to perform once we have caught the exception</a:t>
            </a:r>
            <a:r>
              <a:rPr lang="en-US" sz="1800" dirty="0" smtClean="0"/>
              <a:t>.</a:t>
            </a:r>
          </a:p>
          <a:p>
            <a:pPr marL="0" indent="0">
              <a:buNone/>
            </a:pPr>
            <a:r>
              <a:rPr lang="en-US" sz="2000" dirty="0" smtClean="0"/>
              <a:t> </a:t>
            </a:r>
            <a:r>
              <a:rPr lang="en-US" sz="2000" dirty="0"/>
              <a:t>Here is a simple example.</a:t>
            </a:r>
          </a:p>
          <a:p>
            <a:pPr marL="0" indent="0">
              <a:buNone/>
            </a:pPr>
            <a:r>
              <a:rPr lang="en-US" sz="2000" dirty="0"/>
              <a:t># import module sys to get the type of </a:t>
            </a:r>
            <a:r>
              <a:rPr lang="en-US" sz="2000" dirty="0" smtClean="0"/>
              <a:t>exception</a:t>
            </a:r>
          </a:p>
          <a:p>
            <a:pPr marL="0" indent="0">
              <a:buNone/>
            </a:pPr>
            <a:r>
              <a:rPr lang="en-US" sz="2000" dirty="0" smtClean="0"/>
              <a:t>import </a:t>
            </a:r>
            <a:r>
              <a:rPr lang="en-US" sz="2000" dirty="0"/>
              <a:t>sys </a:t>
            </a:r>
            <a:endParaRPr lang="en-US" sz="2000" dirty="0" smtClean="0"/>
          </a:p>
          <a:p>
            <a:pPr marL="0" indent="0">
              <a:buNone/>
            </a:pPr>
            <a:r>
              <a:rPr lang="en-US" sz="2000" dirty="0" err="1" smtClean="0"/>
              <a:t>randomList</a:t>
            </a:r>
            <a:r>
              <a:rPr lang="en-US" sz="2000" dirty="0" smtClean="0"/>
              <a:t> </a:t>
            </a:r>
            <a:r>
              <a:rPr lang="en-US" sz="2000" dirty="0"/>
              <a:t>= ['a', 0, 2] </a:t>
            </a:r>
            <a:endParaRPr lang="en-US" sz="2000" dirty="0" smtClean="0"/>
          </a:p>
          <a:p>
            <a:pPr marL="0" indent="0">
              <a:buNone/>
            </a:pPr>
            <a:r>
              <a:rPr lang="en-US" sz="2000" dirty="0" smtClean="0"/>
              <a:t>for </a:t>
            </a:r>
            <a:r>
              <a:rPr lang="en-US" sz="2000" dirty="0"/>
              <a:t>entry in </a:t>
            </a:r>
            <a:r>
              <a:rPr lang="en-US" sz="2000" dirty="0" err="1"/>
              <a:t>randomList</a:t>
            </a:r>
            <a:r>
              <a:rPr lang="en-US" sz="2000" dirty="0"/>
              <a:t>:    </a:t>
            </a:r>
            <a:endParaRPr lang="en-US" sz="2000" dirty="0" smtClean="0"/>
          </a:p>
          <a:p>
            <a:pPr marL="0" indent="0">
              <a:buNone/>
            </a:pPr>
            <a:r>
              <a:rPr lang="en-US" sz="2000" dirty="0"/>
              <a:t>	</a:t>
            </a:r>
            <a:r>
              <a:rPr lang="en-US" sz="2000" dirty="0" smtClean="0"/>
              <a:t>try</a:t>
            </a:r>
            <a:r>
              <a:rPr lang="en-US" sz="2000" dirty="0"/>
              <a:t>:        </a:t>
            </a:r>
            <a:endParaRPr lang="en-US" sz="2000" dirty="0" smtClean="0"/>
          </a:p>
          <a:p>
            <a:pPr marL="0" indent="0">
              <a:buNone/>
            </a:pPr>
            <a:r>
              <a:rPr lang="en-US" sz="2000" dirty="0" smtClean="0"/>
              <a:t>		print</a:t>
            </a:r>
            <a:r>
              <a:rPr lang="en-US" sz="2000" dirty="0"/>
              <a:t>("The entry is", entry)        </a:t>
            </a:r>
            <a:endParaRPr lang="en-US" sz="2000" dirty="0" smtClean="0"/>
          </a:p>
          <a:p>
            <a:pPr marL="0" indent="0">
              <a:buNone/>
            </a:pPr>
            <a:r>
              <a:rPr lang="en-US" sz="2000" dirty="0" smtClean="0"/>
              <a:t>		r </a:t>
            </a:r>
            <a:r>
              <a:rPr lang="en-US" sz="2000" dirty="0"/>
              <a:t>= 1/</a:t>
            </a:r>
            <a:r>
              <a:rPr lang="en-US" sz="2000" dirty="0" err="1"/>
              <a:t>int</a:t>
            </a:r>
            <a:r>
              <a:rPr lang="en-US" sz="2000" dirty="0"/>
              <a:t>(entry)        </a:t>
            </a:r>
            <a:endParaRPr lang="en-US" sz="2000" dirty="0" smtClean="0"/>
          </a:p>
          <a:p>
            <a:pPr marL="0" indent="0">
              <a:buNone/>
            </a:pPr>
            <a:r>
              <a:rPr lang="en-US" sz="2000" dirty="0" smtClean="0"/>
              <a:t>		break    </a:t>
            </a:r>
          </a:p>
          <a:p>
            <a:pPr marL="0" indent="0">
              <a:buNone/>
            </a:pPr>
            <a:r>
              <a:rPr lang="en-US" sz="2000" dirty="0"/>
              <a:t>	</a:t>
            </a:r>
            <a:r>
              <a:rPr lang="en-US" sz="2000" dirty="0" smtClean="0"/>
              <a:t>except</a:t>
            </a:r>
            <a:r>
              <a:rPr lang="en-US" sz="2000" dirty="0"/>
              <a:t>:        </a:t>
            </a:r>
            <a:endParaRPr lang="en-US" sz="2000" dirty="0" smtClean="0"/>
          </a:p>
          <a:p>
            <a:pPr marL="0" indent="0">
              <a:buNone/>
            </a:pPr>
            <a:r>
              <a:rPr lang="en-US" sz="2000" dirty="0"/>
              <a:t>	</a:t>
            </a:r>
            <a:r>
              <a:rPr lang="en-US" sz="2000" dirty="0" smtClean="0"/>
              <a:t>	print</a:t>
            </a:r>
            <a:r>
              <a:rPr lang="en-US" sz="2000" dirty="0"/>
              <a:t>("Oops!", </a:t>
            </a:r>
            <a:r>
              <a:rPr lang="en-US" sz="2000" dirty="0" err="1"/>
              <a:t>sys.exc_info</a:t>
            </a:r>
            <a:r>
              <a:rPr lang="en-US" sz="2000" dirty="0"/>
              <a:t>()[0], "occurred.")        </a:t>
            </a:r>
            <a:endParaRPr lang="en-US" sz="2000" dirty="0" smtClean="0"/>
          </a:p>
          <a:p>
            <a:pPr marL="0" indent="0">
              <a:buNone/>
            </a:pPr>
            <a:r>
              <a:rPr lang="en-US" sz="2000" dirty="0"/>
              <a:t>	</a:t>
            </a:r>
            <a:r>
              <a:rPr lang="en-US" sz="2000" dirty="0" smtClean="0"/>
              <a:t>	print</a:t>
            </a:r>
            <a:r>
              <a:rPr lang="en-US" sz="2000" dirty="0"/>
              <a:t>("Next entry.")        </a:t>
            </a:r>
            <a:endParaRPr lang="en-US" sz="2000" dirty="0" smtClean="0"/>
          </a:p>
          <a:p>
            <a:pPr marL="0" indent="0">
              <a:buNone/>
            </a:pPr>
            <a:r>
              <a:rPr lang="en-US" sz="2000" dirty="0"/>
              <a:t>	</a:t>
            </a:r>
            <a:r>
              <a:rPr lang="en-US" sz="2000" dirty="0" smtClean="0"/>
              <a:t>	print()</a:t>
            </a:r>
          </a:p>
          <a:p>
            <a:pPr marL="0" indent="0">
              <a:buNone/>
            </a:pPr>
            <a:r>
              <a:rPr lang="en-US" sz="2000" dirty="0" smtClean="0"/>
              <a:t>print</a:t>
            </a:r>
            <a:r>
              <a:rPr lang="en-US" sz="2000" dirty="0"/>
              <a:t>("The reciprocal of", entry, "is", r)</a:t>
            </a:r>
          </a:p>
          <a:p>
            <a:pPr marL="0" indent="0">
              <a:buNone/>
            </a:pPr>
            <a:endParaRPr lang="en-US" dirty="0"/>
          </a:p>
        </p:txBody>
      </p:sp>
    </p:spTree>
    <p:extLst>
      <p:ext uri="{BB962C8B-B14F-4D97-AF65-F5344CB8AC3E}">
        <p14:creationId xmlns:p14="http://schemas.microsoft.com/office/powerpoint/2010/main" val="1927598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a:normAutofit fontScale="92500" lnSpcReduction="10000"/>
          </a:bodyPr>
          <a:lstStyle/>
          <a:p>
            <a:pPr marL="0" indent="0">
              <a:buNone/>
            </a:pPr>
            <a:r>
              <a:rPr lang="en-US" sz="2000" b="1" dirty="0"/>
              <a:t>Output</a:t>
            </a:r>
            <a:endParaRPr lang="en-US" sz="2000" dirty="0"/>
          </a:p>
          <a:p>
            <a:pPr marL="0" indent="0">
              <a:buNone/>
            </a:pPr>
            <a:r>
              <a:rPr lang="en-US" sz="2000" dirty="0"/>
              <a:t>The entry is </a:t>
            </a:r>
            <a:r>
              <a:rPr lang="en-US" sz="2000" dirty="0" smtClean="0"/>
              <a:t>a</a:t>
            </a:r>
          </a:p>
          <a:p>
            <a:pPr marL="0" indent="0">
              <a:buNone/>
            </a:pPr>
            <a:r>
              <a:rPr lang="en-US" sz="2000" dirty="0" smtClean="0"/>
              <a:t>Oops</a:t>
            </a:r>
            <a:r>
              <a:rPr lang="en-US" sz="2000" dirty="0"/>
              <a:t>! &lt;class '</a:t>
            </a:r>
            <a:r>
              <a:rPr lang="en-US" sz="2000" dirty="0" err="1"/>
              <a:t>ValueError</a:t>
            </a:r>
            <a:r>
              <a:rPr lang="en-US" sz="2000" dirty="0"/>
              <a:t>'&gt; occurred</a:t>
            </a:r>
            <a:r>
              <a:rPr lang="en-US" sz="2000" dirty="0" smtClean="0"/>
              <a:t>.</a:t>
            </a:r>
          </a:p>
          <a:p>
            <a:pPr marL="0" indent="0">
              <a:buNone/>
            </a:pPr>
            <a:r>
              <a:rPr lang="en-US" sz="2000" dirty="0" smtClean="0"/>
              <a:t>Next </a:t>
            </a:r>
            <a:r>
              <a:rPr lang="en-US" sz="2000" dirty="0"/>
              <a:t>entry. </a:t>
            </a:r>
            <a:endParaRPr lang="en-US" sz="2000" dirty="0" smtClean="0"/>
          </a:p>
          <a:p>
            <a:pPr marL="0" indent="0">
              <a:buNone/>
            </a:pPr>
            <a:endParaRPr lang="en-US" sz="2000" dirty="0" smtClean="0"/>
          </a:p>
          <a:p>
            <a:pPr marL="0" indent="0">
              <a:buNone/>
            </a:pPr>
            <a:r>
              <a:rPr lang="en-US" sz="2000" dirty="0" smtClean="0"/>
              <a:t>The </a:t>
            </a:r>
            <a:r>
              <a:rPr lang="en-US" sz="2000" dirty="0"/>
              <a:t>entry is </a:t>
            </a:r>
            <a:r>
              <a:rPr lang="en-US" sz="2000" dirty="0" smtClean="0"/>
              <a:t>0</a:t>
            </a:r>
          </a:p>
          <a:p>
            <a:pPr marL="0" indent="0">
              <a:buNone/>
            </a:pPr>
            <a:r>
              <a:rPr lang="en-US" sz="2000" dirty="0" smtClean="0"/>
              <a:t>Oops</a:t>
            </a:r>
            <a:r>
              <a:rPr lang="en-US" sz="2000" dirty="0"/>
              <a:t>! &lt;class '</a:t>
            </a:r>
            <a:r>
              <a:rPr lang="en-US" sz="2000" dirty="0" err="1"/>
              <a:t>ZeroDivisionError</a:t>
            </a:r>
            <a:r>
              <a:rPr lang="en-US" sz="2000" dirty="0"/>
              <a:t>'&gt; </a:t>
            </a:r>
            <a:r>
              <a:rPr lang="en-US" sz="2000" dirty="0" err="1"/>
              <a:t>occured</a:t>
            </a:r>
            <a:r>
              <a:rPr lang="en-US" sz="2000" dirty="0" smtClean="0"/>
              <a:t>.</a:t>
            </a:r>
          </a:p>
          <a:p>
            <a:pPr marL="0" indent="0">
              <a:buNone/>
            </a:pPr>
            <a:r>
              <a:rPr lang="en-US" sz="2000" dirty="0" smtClean="0"/>
              <a:t>Next </a:t>
            </a:r>
            <a:r>
              <a:rPr lang="en-US" sz="2000" dirty="0"/>
              <a:t>entry. </a:t>
            </a:r>
            <a:endParaRPr lang="en-US" sz="2000" dirty="0" smtClean="0"/>
          </a:p>
          <a:p>
            <a:pPr marL="0" indent="0">
              <a:buNone/>
            </a:pPr>
            <a:endParaRPr lang="en-US" sz="2000" dirty="0" smtClean="0"/>
          </a:p>
          <a:p>
            <a:pPr marL="0" indent="0">
              <a:buNone/>
            </a:pPr>
            <a:r>
              <a:rPr lang="en-US" sz="2000" dirty="0" smtClean="0"/>
              <a:t>The </a:t>
            </a:r>
            <a:r>
              <a:rPr lang="en-US" sz="2000" dirty="0"/>
              <a:t>entry is </a:t>
            </a:r>
            <a:r>
              <a:rPr lang="en-US" sz="2000" dirty="0" smtClean="0"/>
              <a:t>2</a:t>
            </a:r>
          </a:p>
          <a:p>
            <a:pPr marL="0" indent="0">
              <a:buNone/>
            </a:pPr>
            <a:r>
              <a:rPr lang="en-US" sz="2000" dirty="0" smtClean="0"/>
              <a:t>The </a:t>
            </a:r>
            <a:r>
              <a:rPr lang="en-US" sz="2000" dirty="0"/>
              <a:t>reciprocal of 2 is </a:t>
            </a:r>
            <a:r>
              <a:rPr lang="en-US" sz="2000" dirty="0" smtClean="0"/>
              <a:t>0.5</a:t>
            </a:r>
          </a:p>
          <a:p>
            <a:pPr marL="0" indent="0">
              <a:buNone/>
            </a:pPr>
            <a:endParaRPr lang="en-US" sz="2000" dirty="0"/>
          </a:p>
          <a:p>
            <a:r>
              <a:rPr lang="en-US" sz="2000" dirty="0"/>
              <a:t>In this program, we loop through the values of the </a:t>
            </a:r>
            <a:r>
              <a:rPr lang="en-US" sz="2000" b="1" i="1" dirty="0" err="1"/>
              <a:t>randomList</a:t>
            </a:r>
            <a:r>
              <a:rPr lang="en-US" sz="2000" dirty="0"/>
              <a:t> list. </a:t>
            </a:r>
            <a:endParaRPr lang="en-US" sz="2000" dirty="0" smtClean="0"/>
          </a:p>
          <a:p>
            <a:r>
              <a:rPr lang="en-US" sz="2000" dirty="0" smtClean="0"/>
              <a:t>As </a:t>
            </a:r>
            <a:r>
              <a:rPr lang="en-US" sz="2000" dirty="0"/>
              <a:t>previously mentioned, the portion that can cause an exception is placed inside the try block.</a:t>
            </a:r>
          </a:p>
          <a:p>
            <a:r>
              <a:rPr lang="en-US" sz="2000" dirty="0"/>
              <a:t>If no exception occurs, the except block is skipped and normal flow continues(for last value). But if any exception occurs, it is caught by the except block (first and second values).</a:t>
            </a:r>
          </a:p>
          <a:p>
            <a:r>
              <a:rPr lang="en-US" sz="2000" dirty="0"/>
              <a:t>Here, we print the name of the exception using the </a:t>
            </a:r>
            <a:r>
              <a:rPr lang="en-US" sz="2000" b="1" dirty="0" err="1"/>
              <a:t>exc_info</a:t>
            </a:r>
            <a:r>
              <a:rPr lang="en-US" sz="2000" b="1" dirty="0"/>
              <a:t>() function </a:t>
            </a:r>
            <a:r>
              <a:rPr lang="en-US" sz="2000" dirty="0"/>
              <a:t>inside sys module. </a:t>
            </a:r>
            <a:endParaRPr lang="en-US" sz="2000" dirty="0" smtClean="0"/>
          </a:p>
          <a:p>
            <a:r>
              <a:rPr lang="en-US" sz="2000" dirty="0" smtClean="0"/>
              <a:t>We </a:t>
            </a:r>
            <a:r>
              <a:rPr lang="en-US" sz="2000" dirty="0"/>
              <a:t>can see that a causes </a:t>
            </a:r>
            <a:r>
              <a:rPr lang="en-US" sz="2000" dirty="0" err="1"/>
              <a:t>ValueError</a:t>
            </a:r>
            <a:r>
              <a:rPr lang="en-US" sz="2000" dirty="0"/>
              <a:t> and 0 causes </a:t>
            </a:r>
            <a:r>
              <a:rPr lang="en-US" sz="2000" dirty="0" err="1"/>
              <a:t>ZeroDivisionError</a:t>
            </a:r>
            <a:r>
              <a:rPr lang="en-US" sz="2000" dirty="0"/>
              <a:t>.</a:t>
            </a:r>
          </a:p>
          <a:p>
            <a:pPr marL="0" indent="0">
              <a:buNone/>
            </a:pPr>
            <a:endParaRPr lang="en-US" dirty="0"/>
          </a:p>
        </p:txBody>
      </p:sp>
    </p:spTree>
    <p:extLst>
      <p:ext uri="{BB962C8B-B14F-4D97-AF65-F5344CB8AC3E}">
        <p14:creationId xmlns:p14="http://schemas.microsoft.com/office/powerpoint/2010/main" val="2113156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a:normAutofit/>
          </a:bodyPr>
          <a:lstStyle/>
          <a:p>
            <a:pPr marL="0" indent="0">
              <a:buNone/>
            </a:pPr>
            <a:r>
              <a:rPr lang="en-US" sz="2000" dirty="0"/>
              <a:t>Since every exception in Python inherits from the base Exception class, </a:t>
            </a:r>
            <a:endParaRPr lang="en-US" sz="2000" dirty="0" smtClean="0"/>
          </a:p>
          <a:p>
            <a:pPr marL="0" indent="0">
              <a:buNone/>
            </a:pPr>
            <a:r>
              <a:rPr lang="en-US" sz="2000" dirty="0" smtClean="0"/>
              <a:t>we </a:t>
            </a:r>
            <a:r>
              <a:rPr lang="en-US" sz="2000" dirty="0"/>
              <a:t>can also perform the above task in the following way:</a:t>
            </a:r>
          </a:p>
          <a:p>
            <a:pPr marL="0" indent="0">
              <a:buNone/>
            </a:pPr>
            <a:r>
              <a:rPr lang="en-US" sz="2000" dirty="0"/>
              <a:t># import module sys to get the type of </a:t>
            </a:r>
            <a:r>
              <a:rPr lang="en-US" sz="2000" dirty="0" smtClean="0"/>
              <a:t>exception</a:t>
            </a:r>
          </a:p>
          <a:p>
            <a:pPr marL="0" indent="0">
              <a:buNone/>
            </a:pPr>
            <a:r>
              <a:rPr lang="en-US" sz="2000" dirty="0" smtClean="0"/>
              <a:t>import </a:t>
            </a:r>
            <a:r>
              <a:rPr lang="en-US" sz="2000" dirty="0"/>
              <a:t>sys </a:t>
            </a:r>
            <a:endParaRPr lang="en-US" sz="2000" dirty="0" smtClean="0"/>
          </a:p>
          <a:p>
            <a:pPr marL="0" indent="0">
              <a:buNone/>
            </a:pPr>
            <a:r>
              <a:rPr lang="en-US" sz="2000" dirty="0" err="1" smtClean="0"/>
              <a:t>randomList</a:t>
            </a:r>
            <a:r>
              <a:rPr lang="en-US" sz="2000" dirty="0" smtClean="0"/>
              <a:t> </a:t>
            </a:r>
            <a:r>
              <a:rPr lang="en-US" sz="2000" dirty="0"/>
              <a:t>= ['a', 0, 2] </a:t>
            </a:r>
            <a:endParaRPr lang="en-US" sz="2000" dirty="0" smtClean="0"/>
          </a:p>
          <a:p>
            <a:pPr marL="0" indent="0">
              <a:buNone/>
            </a:pPr>
            <a:r>
              <a:rPr lang="en-US" sz="2000" dirty="0" smtClean="0"/>
              <a:t>for </a:t>
            </a:r>
            <a:r>
              <a:rPr lang="en-US" sz="2000" dirty="0"/>
              <a:t>entry in </a:t>
            </a:r>
            <a:r>
              <a:rPr lang="en-US" sz="2000" dirty="0" err="1"/>
              <a:t>randomList</a:t>
            </a:r>
            <a:r>
              <a:rPr lang="en-US" sz="2000" dirty="0"/>
              <a:t>:    </a:t>
            </a:r>
            <a:endParaRPr lang="en-US" sz="2000" dirty="0" smtClean="0"/>
          </a:p>
          <a:p>
            <a:pPr marL="0" indent="0">
              <a:buNone/>
            </a:pPr>
            <a:r>
              <a:rPr lang="en-US" sz="2000" dirty="0" smtClean="0"/>
              <a:t>	try</a:t>
            </a:r>
            <a:r>
              <a:rPr lang="en-US" sz="2000" dirty="0"/>
              <a:t>:        </a:t>
            </a:r>
            <a:endParaRPr lang="en-US" sz="2000" dirty="0" smtClean="0"/>
          </a:p>
          <a:p>
            <a:pPr marL="0" indent="0">
              <a:buNone/>
            </a:pPr>
            <a:r>
              <a:rPr lang="en-US" sz="2000" dirty="0" smtClean="0"/>
              <a:t>		print</a:t>
            </a:r>
            <a:r>
              <a:rPr lang="en-US" sz="2000" dirty="0"/>
              <a:t>("The entry is", entry)        </a:t>
            </a:r>
            <a:endParaRPr lang="en-US" sz="2000" dirty="0" smtClean="0"/>
          </a:p>
          <a:p>
            <a:pPr marL="0" indent="0">
              <a:buNone/>
            </a:pPr>
            <a:r>
              <a:rPr lang="en-US" sz="2000" dirty="0" smtClean="0"/>
              <a:t>		r </a:t>
            </a:r>
            <a:r>
              <a:rPr lang="en-US" sz="2000" dirty="0"/>
              <a:t>= 1/</a:t>
            </a:r>
            <a:r>
              <a:rPr lang="en-US" sz="2000" dirty="0" err="1"/>
              <a:t>int</a:t>
            </a:r>
            <a:r>
              <a:rPr lang="en-US" sz="2000" dirty="0"/>
              <a:t>(entry)        </a:t>
            </a:r>
          </a:p>
          <a:p>
            <a:pPr marL="0" indent="0">
              <a:buNone/>
            </a:pPr>
            <a:r>
              <a:rPr lang="en-US" sz="2000" dirty="0" smtClean="0"/>
              <a:t>		break    </a:t>
            </a:r>
          </a:p>
          <a:p>
            <a:pPr marL="0" indent="0">
              <a:buNone/>
            </a:pPr>
            <a:r>
              <a:rPr lang="en-US" sz="2000" dirty="0"/>
              <a:t>	</a:t>
            </a:r>
            <a:r>
              <a:rPr lang="en-US" sz="2000" dirty="0" smtClean="0"/>
              <a:t>except </a:t>
            </a:r>
            <a:r>
              <a:rPr lang="en-US" sz="2000" dirty="0"/>
              <a:t>Exception as e:        </a:t>
            </a:r>
            <a:endParaRPr lang="en-US" sz="2000" dirty="0" smtClean="0"/>
          </a:p>
          <a:p>
            <a:pPr marL="0" indent="0">
              <a:buNone/>
            </a:pPr>
            <a:r>
              <a:rPr lang="en-US" sz="2000" dirty="0"/>
              <a:t>	</a:t>
            </a:r>
            <a:r>
              <a:rPr lang="en-US" sz="2000" dirty="0" smtClean="0"/>
              <a:t>	print</a:t>
            </a:r>
            <a:r>
              <a:rPr lang="en-US" sz="2000" dirty="0"/>
              <a:t>("Oops!", </a:t>
            </a:r>
            <a:r>
              <a:rPr lang="en-US" sz="2000" dirty="0" err="1"/>
              <a:t>e.__class</a:t>
            </a:r>
            <a:r>
              <a:rPr lang="en-US" sz="2000" dirty="0"/>
              <a:t>__, "occurred.")        </a:t>
            </a:r>
            <a:endParaRPr lang="en-US" sz="2000" dirty="0" smtClean="0"/>
          </a:p>
          <a:p>
            <a:pPr marL="0" indent="0">
              <a:buNone/>
            </a:pPr>
            <a:r>
              <a:rPr lang="en-US" sz="2000" dirty="0"/>
              <a:t>	</a:t>
            </a:r>
            <a:r>
              <a:rPr lang="en-US" sz="2000" dirty="0" smtClean="0"/>
              <a:t>	print</a:t>
            </a:r>
            <a:r>
              <a:rPr lang="en-US" sz="2000" dirty="0"/>
              <a:t>("Next entry.")        </a:t>
            </a:r>
            <a:endParaRPr lang="en-US" sz="2000" dirty="0" smtClean="0"/>
          </a:p>
          <a:p>
            <a:pPr marL="0" indent="0">
              <a:buNone/>
            </a:pPr>
            <a:r>
              <a:rPr lang="en-US" sz="2000" dirty="0"/>
              <a:t>	</a:t>
            </a:r>
            <a:r>
              <a:rPr lang="en-US" sz="2000" dirty="0" smtClean="0"/>
              <a:t>	print()</a:t>
            </a:r>
          </a:p>
          <a:p>
            <a:pPr marL="0" indent="0">
              <a:buNone/>
            </a:pPr>
            <a:r>
              <a:rPr lang="en-US" sz="2000" dirty="0" smtClean="0"/>
              <a:t>print</a:t>
            </a:r>
            <a:r>
              <a:rPr lang="en-US" sz="2000" dirty="0"/>
              <a:t>("The reciprocal of", entry, "is", r)</a:t>
            </a:r>
          </a:p>
          <a:p>
            <a:pPr marL="0" indent="0">
              <a:buNone/>
            </a:pPr>
            <a:endParaRPr lang="en-US" dirty="0" smtClean="0"/>
          </a:p>
          <a:p>
            <a:pPr marL="0" indent="0">
              <a:buNone/>
            </a:pPr>
            <a:r>
              <a:rPr lang="en-US" sz="2000" dirty="0"/>
              <a:t>This program has the same output as the above program.</a:t>
            </a:r>
          </a:p>
          <a:p>
            <a:pPr marL="0" indent="0">
              <a:buNone/>
            </a:pPr>
            <a:endParaRPr lang="en-US" dirty="0"/>
          </a:p>
        </p:txBody>
      </p:sp>
    </p:spTree>
    <p:extLst>
      <p:ext uri="{BB962C8B-B14F-4D97-AF65-F5344CB8AC3E}">
        <p14:creationId xmlns:p14="http://schemas.microsoft.com/office/powerpoint/2010/main" val="141437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610600" cy="6705600"/>
          </a:xfrm>
        </p:spPr>
        <p:txBody>
          <a:bodyPr>
            <a:normAutofit/>
          </a:bodyPr>
          <a:lstStyle/>
          <a:p>
            <a:pPr marL="0" indent="0">
              <a:buNone/>
            </a:pPr>
            <a:r>
              <a:rPr lang="en-US" sz="2200" b="1" dirty="0"/>
              <a:t>Python try...finally</a:t>
            </a:r>
          </a:p>
          <a:p>
            <a:r>
              <a:rPr lang="en-US" sz="2000" dirty="0"/>
              <a:t>The try statement in Python can have an optional finally clause. </a:t>
            </a:r>
            <a:endParaRPr lang="en-US" sz="2000" dirty="0" smtClean="0"/>
          </a:p>
          <a:p>
            <a:r>
              <a:rPr lang="en-US" sz="2000" dirty="0" smtClean="0"/>
              <a:t>This </a:t>
            </a:r>
            <a:r>
              <a:rPr lang="en-US" sz="2000" dirty="0"/>
              <a:t>clause is executed no matter what, and is generally used to release external resources.</a:t>
            </a:r>
          </a:p>
          <a:p>
            <a:pPr marL="0" indent="0">
              <a:buNone/>
            </a:pPr>
            <a:r>
              <a:rPr lang="en-US" sz="2000" dirty="0"/>
              <a:t>For example, we may be connected to a remote data center through the network or </a:t>
            </a:r>
            <a:r>
              <a:rPr lang="en-US" sz="2000" b="1" dirty="0"/>
              <a:t>working with a file </a:t>
            </a:r>
            <a:r>
              <a:rPr lang="en-US" sz="2000" dirty="0"/>
              <a:t>or a Graphical User Interface (GUI).</a:t>
            </a:r>
          </a:p>
          <a:p>
            <a:pPr marL="0" indent="0">
              <a:buNone/>
            </a:pPr>
            <a:r>
              <a:rPr lang="en-US" sz="2000" dirty="0"/>
              <a:t>In all these circumstances, we must clean up the resource before the program comes to a halt whether it successfully ran or not. </a:t>
            </a:r>
            <a:endParaRPr lang="en-US" sz="2000" dirty="0" smtClean="0"/>
          </a:p>
          <a:p>
            <a:pPr marL="0" indent="0">
              <a:buNone/>
            </a:pPr>
            <a:r>
              <a:rPr lang="en-US" sz="2000" dirty="0" smtClean="0"/>
              <a:t>These </a:t>
            </a:r>
            <a:r>
              <a:rPr lang="en-US" sz="2000" dirty="0"/>
              <a:t>actions (</a:t>
            </a:r>
            <a:r>
              <a:rPr lang="en-US" sz="2000" b="1" dirty="0"/>
              <a:t>closing a file, GUI or disconnecting from network</a:t>
            </a:r>
            <a:r>
              <a:rPr lang="en-US" sz="2000" dirty="0"/>
              <a:t>) are performed in the </a:t>
            </a:r>
            <a:r>
              <a:rPr lang="en-US" sz="2000" b="1" dirty="0"/>
              <a:t>finally clause </a:t>
            </a:r>
            <a:r>
              <a:rPr lang="en-US" sz="2000" dirty="0"/>
              <a:t>to guarantee the execution.</a:t>
            </a:r>
          </a:p>
          <a:p>
            <a:r>
              <a:rPr lang="en-US" sz="2000" dirty="0"/>
              <a:t>Here is an example of file operations to illustrate this.</a:t>
            </a:r>
          </a:p>
          <a:p>
            <a:pPr marL="0" indent="0">
              <a:buNone/>
            </a:pPr>
            <a:r>
              <a:rPr lang="en-US" sz="2000" dirty="0"/>
              <a:t>try:   </a:t>
            </a:r>
            <a:endParaRPr lang="en-US" sz="2000" dirty="0" smtClean="0"/>
          </a:p>
          <a:p>
            <a:pPr marL="0" indent="0">
              <a:buNone/>
            </a:pPr>
            <a:r>
              <a:rPr lang="en-US" sz="2000" dirty="0" smtClean="0"/>
              <a:t>	f </a:t>
            </a:r>
            <a:r>
              <a:rPr lang="en-US" sz="2000" dirty="0"/>
              <a:t>= open("test.txt</a:t>
            </a:r>
            <a:r>
              <a:rPr lang="en-US" sz="2000" dirty="0" smtClean="0"/>
              <a:t>", “w” )   </a:t>
            </a:r>
          </a:p>
          <a:p>
            <a:pPr marL="0" indent="0">
              <a:buNone/>
            </a:pPr>
            <a:r>
              <a:rPr lang="en-US" sz="2000" dirty="0" smtClean="0"/>
              <a:t>	# </a:t>
            </a:r>
            <a:r>
              <a:rPr lang="en-US" sz="2000" dirty="0"/>
              <a:t>perform file </a:t>
            </a:r>
            <a:r>
              <a:rPr lang="en-US" sz="2000" dirty="0" smtClean="0"/>
              <a:t>operations</a:t>
            </a:r>
          </a:p>
          <a:p>
            <a:pPr marL="0" indent="0">
              <a:buNone/>
            </a:pPr>
            <a:r>
              <a:rPr lang="en-US" sz="2000" dirty="0" smtClean="0"/>
              <a:t>finally</a:t>
            </a:r>
            <a:r>
              <a:rPr lang="en-US" sz="2000" dirty="0"/>
              <a:t>:   </a:t>
            </a:r>
            <a:endParaRPr lang="en-US" sz="2000" dirty="0" smtClean="0"/>
          </a:p>
          <a:p>
            <a:pPr marL="0" indent="0">
              <a:buNone/>
            </a:pPr>
            <a:r>
              <a:rPr lang="en-US" sz="2000" dirty="0" smtClean="0"/>
              <a:t>	</a:t>
            </a:r>
            <a:r>
              <a:rPr lang="en-US" sz="2000" dirty="0" err="1" smtClean="0"/>
              <a:t>f.close</a:t>
            </a:r>
            <a:r>
              <a:rPr lang="en-US" sz="2000" dirty="0" smtClean="0"/>
              <a:t>()</a:t>
            </a:r>
          </a:p>
          <a:p>
            <a:pPr marL="0" indent="0">
              <a:buNone/>
            </a:pPr>
            <a:endParaRPr lang="en-US" sz="2000" dirty="0"/>
          </a:p>
          <a:p>
            <a:r>
              <a:rPr lang="en-US" sz="2000" b="1" dirty="0" smtClean="0"/>
              <a:t>It makes </a:t>
            </a:r>
            <a:r>
              <a:rPr lang="en-US" sz="2000" b="1" dirty="0"/>
              <a:t>sure that the file is closed even if an exception occurs during the program execution.</a:t>
            </a:r>
          </a:p>
          <a:p>
            <a:pPr marL="0" indent="0">
              <a:buNone/>
            </a:pPr>
            <a:endParaRPr lang="en-US" dirty="0"/>
          </a:p>
        </p:txBody>
      </p:sp>
    </p:spTree>
    <p:extLst>
      <p:ext uri="{BB962C8B-B14F-4D97-AF65-F5344CB8AC3E}">
        <p14:creationId xmlns:p14="http://schemas.microsoft.com/office/powerpoint/2010/main" val="407977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a:normAutofit fontScale="70000" lnSpcReduction="20000"/>
          </a:bodyPr>
          <a:lstStyle/>
          <a:p>
            <a:r>
              <a:rPr lang="en-US" b="1" dirty="0" smtClean="0"/>
              <a:t>Multithreading</a:t>
            </a:r>
          </a:p>
          <a:p>
            <a:endParaRPr lang="en-US" b="1" dirty="0" smtClean="0"/>
          </a:p>
          <a:p>
            <a:pPr marL="0" indent="0">
              <a:buNone/>
            </a:pPr>
            <a:r>
              <a:rPr lang="en-US" sz="2400" b="1" dirty="0"/>
              <a:t>What is a Thread?</a:t>
            </a:r>
          </a:p>
          <a:p>
            <a:pPr marL="0" indent="0">
              <a:buNone/>
            </a:pPr>
            <a:r>
              <a:rPr lang="en-US" sz="2400" dirty="0"/>
              <a:t>A thread is a unit of </a:t>
            </a:r>
            <a:r>
              <a:rPr lang="en-US" sz="2400" dirty="0" smtClean="0"/>
              <a:t>execution </a:t>
            </a:r>
            <a:r>
              <a:rPr lang="en-US" sz="2400" dirty="0"/>
              <a:t>on concurrent programming. </a:t>
            </a:r>
            <a:endParaRPr lang="en-US" sz="2400" dirty="0" smtClean="0"/>
          </a:p>
          <a:p>
            <a:pPr marL="0" indent="0">
              <a:buNone/>
            </a:pPr>
            <a:r>
              <a:rPr lang="en-US" sz="2400" dirty="0" smtClean="0"/>
              <a:t>Multithreading </a:t>
            </a:r>
            <a:r>
              <a:rPr lang="en-US" sz="2400" dirty="0"/>
              <a:t>is a technique which allows a CPU to execute many tasks of one process at the same time. </a:t>
            </a:r>
            <a:endParaRPr lang="en-US" sz="2400" dirty="0" smtClean="0"/>
          </a:p>
          <a:p>
            <a:pPr marL="0" indent="0">
              <a:buNone/>
            </a:pPr>
            <a:r>
              <a:rPr lang="en-US" sz="2400" dirty="0" smtClean="0"/>
              <a:t>These </a:t>
            </a:r>
            <a:r>
              <a:rPr lang="en-US" sz="2400" dirty="0"/>
              <a:t>threads can execute individually while sharing their process resources.</a:t>
            </a:r>
          </a:p>
          <a:p>
            <a:pPr marL="0" indent="0">
              <a:buNone/>
            </a:pPr>
            <a:r>
              <a:rPr lang="en-US" sz="2400" b="1" dirty="0"/>
              <a:t>What is a Process?</a:t>
            </a:r>
          </a:p>
          <a:p>
            <a:pPr marL="0" indent="0">
              <a:buNone/>
            </a:pPr>
            <a:r>
              <a:rPr lang="en-US" sz="2400" dirty="0"/>
              <a:t>A process is basically the program in execution. </a:t>
            </a:r>
            <a:endParaRPr lang="en-US" sz="2400" dirty="0" smtClean="0"/>
          </a:p>
          <a:p>
            <a:pPr marL="0" indent="0">
              <a:buNone/>
            </a:pPr>
            <a:r>
              <a:rPr lang="en-US" sz="2400" dirty="0" smtClean="0"/>
              <a:t>When </a:t>
            </a:r>
            <a:r>
              <a:rPr lang="en-US" sz="2400" dirty="0"/>
              <a:t>you start an application in your computer (like a browser or text editor), the operating system creates a </a:t>
            </a:r>
            <a:r>
              <a:rPr lang="en-US" sz="2400" b="1" dirty="0"/>
              <a:t>process</a:t>
            </a:r>
            <a:r>
              <a:rPr lang="en-US" sz="2400" b="1" dirty="0" smtClean="0"/>
              <a:t>.</a:t>
            </a:r>
          </a:p>
          <a:p>
            <a:pPr marL="0" indent="0">
              <a:buNone/>
            </a:pPr>
            <a:endParaRPr lang="en-US" sz="2400" dirty="0"/>
          </a:p>
          <a:p>
            <a:pPr marL="0" indent="0">
              <a:buNone/>
            </a:pPr>
            <a:r>
              <a:rPr lang="en-US" sz="2400" b="1" dirty="0"/>
              <a:t>What is Multithreading in Python</a:t>
            </a:r>
            <a:r>
              <a:rPr lang="en-US" sz="2400" b="1" dirty="0" smtClean="0"/>
              <a:t>?</a:t>
            </a:r>
          </a:p>
          <a:p>
            <a:pPr marL="0" indent="0">
              <a:buNone/>
            </a:pPr>
            <a:endParaRPr lang="en-US" sz="2400" b="1" dirty="0"/>
          </a:p>
          <a:p>
            <a:pPr marL="0" indent="0">
              <a:buNone/>
            </a:pPr>
            <a:r>
              <a:rPr lang="en-US" sz="2400" b="1" dirty="0"/>
              <a:t>Multithreading in Python</a:t>
            </a:r>
            <a:r>
              <a:rPr lang="en-US" sz="2400" dirty="0"/>
              <a:t> programming is a well-known technique in which multiple threads in a process share their data space with the main thread which makes information sharing and communication within threads easy and efficient. </a:t>
            </a:r>
            <a:endParaRPr lang="en-US" sz="2400" dirty="0" smtClean="0"/>
          </a:p>
          <a:p>
            <a:pPr marL="0" indent="0">
              <a:buNone/>
            </a:pPr>
            <a:r>
              <a:rPr lang="en-US" sz="2400" dirty="0" smtClean="0"/>
              <a:t>Threads </a:t>
            </a:r>
            <a:r>
              <a:rPr lang="en-US" sz="2400" dirty="0"/>
              <a:t>are lighter than processes. </a:t>
            </a:r>
            <a:endParaRPr lang="en-US" sz="2400" dirty="0" smtClean="0"/>
          </a:p>
          <a:p>
            <a:pPr marL="0" indent="0">
              <a:buNone/>
            </a:pPr>
            <a:r>
              <a:rPr lang="en-US" sz="2400" dirty="0" smtClean="0"/>
              <a:t>Multi </a:t>
            </a:r>
            <a:r>
              <a:rPr lang="en-US" sz="2400" dirty="0"/>
              <a:t>threads may execute individually while sharing their process resources. </a:t>
            </a:r>
            <a:endParaRPr lang="en-US" sz="2400" dirty="0" smtClean="0"/>
          </a:p>
          <a:p>
            <a:pPr marL="0" indent="0">
              <a:buNone/>
            </a:pPr>
            <a:r>
              <a:rPr lang="en-US" sz="2400" dirty="0" smtClean="0"/>
              <a:t>The </a:t>
            </a:r>
            <a:r>
              <a:rPr lang="en-US" sz="2400" dirty="0"/>
              <a:t>purpose of multithreading is to run multiple tasks and function cells at the same time</a:t>
            </a:r>
            <a:r>
              <a:rPr lang="en-US" sz="2400" dirty="0" smtClean="0"/>
              <a:t>.</a:t>
            </a:r>
          </a:p>
          <a:p>
            <a:pPr marL="0" indent="0">
              <a:buNone/>
            </a:pPr>
            <a:endParaRPr lang="en-US" sz="2400" dirty="0" smtClean="0"/>
          </a:p>
          <a:p>
            <a:pPr marL="0" indent="0">
              <a:buNone/>
            </a:pPr>
            <a:r>
              <a:rPr lang="en-US" sz="2400" b="1" dirty="0"/>
              <a:t>Why use Multithreading?</a:t>
            </a:r>
          </a:p>
          <a:p>
            <a:pPr marL="0" indent="0">
              <a:buNone/>
            </a:pPr>
            <a:r>
              <a:rPr lang="en-US" sz="2400" dirty="0"/>
              <a:t>Multithreading allows you to break down an application into multiple sub-tasks and run these tasks simultaneously. If you use multithreading properly, your application speed, performance, and rendering can all be improved.</a:t>
            </a:r>
          </a:p>
          <a:p>
            <a:pPr marL="0" indent="0">
              <a:buNone/>
            </a:pPr>
            <a:endParaRPr lang="en-US" sz="2400" dirty="0" smtClean="0"/>
          </a:p>
          <a:p>
            <a:pPr marL="0" indent="0">
              <a:buNone/>
            </a:pPr>
            <a:endParaRPr lang="en-US" sz="2400" dirty="0"/>
          </a:p>
          <a:p>
            <a:pPr marL="0" indent="0">
              <a:buNone/>
            </a:pPr>
            <a:endParaRPr lang="en-US" dirty="0"/>
          </a:p>
        </p:txBody>
      </p:sp>
    </p:spTree>
    <p:extLst>
      <p:ext uri="{BB962C8B-B14F-4D97-AF65-F5344CB8AC3E}">
        <p14:creationId xmlns:p14="http://schemas.microsoft.com/office/powerpoint/2010/main" val="27933120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a:normAutofit fontScale="55000" lnSpcReduction="20000"/>
          </a:bodyPr>
          <a:lstStyle/>
          <a:p>
            <a:pPr marL="0" indent="0" fontAlgn="base">
              <a:buNone/>
            </a:pPr>
            <a:r>
              <a:rPr lang="en-US" sz="3500" b="1" dirty="0" smtClean="0"/>
              <a:t>Thread</a:t>
            </a:r>
          </a:p>
          <a:p>
            <a:pPr marL="0" indent="0" fontAlgn="base">
              <a:buNone/>
            </a:pPr>
            <a:r>
              <a:rPr lang="en-US" dirty="0" smtClean="0"/>
              <a:t>In </a:t>
            </a:r>
            <a:r>
              <a:rPr lang="en-US" dirty="0"/>
              <a:t>computing, a </a:t>
            </a:r>
            <a:r>
              <a:rPr lang="en-US" b="1" dirty="0"/>
              <a:t>process</a:t>
            </a:r>
            <a:r>
              <a:rPr lang="en-US" dirty="0"/>
              <a:t> is an instance of a computer program that is being executed. </a:t>
            </a:r>
            <a:endParaRPr lang="en-US" dirty="0" smtClean="0"/>
          </a:p>
          <a:p>
            <a:pPr marL="0" indent="0" fontAlgn="base">
              <a:buNone/>
            </a:pPr>
            <a:r>
              <a:rPr lang="en-US" b="1" dirty="0" smtClean="0"/>
              <a:t>Any </a:t>
            </a:r>
            <a:r>
              <a:rPr lang="en-US" b="1" dirty="0"/>
              <a:t>process has 3 basic components:</a:t>
            </a:r>
          </a:p>
          <a:p>
            <a:pPr fontAlgn="base"/>
            <a:r>
              <a:rPr lang="en-US" dirty="0"/>
              <a:t>An executable program.</a:t>
            </a:r>
          </a:p>
          <a:p>
            <a:pPr fontAlgn="base"/>
            <a:r>
              <a:rPr lang="en-US" dirty="0"/>
              <a:t>The associated data needed by the program (variables, work space, buffers, etc.)</a:t>
            </a:r>
          </a:p>
          <a:p>
            <a:pPr fontAlgn="base"/>
            <a:r>
              <a:rPr lang="en-US" dirty="0"/>
              <a:t>The execution context of the program (State of process</a:t>
            </a:r>
            <a:r>
              <a:rPr lang="en-US" dirty="0" smtClean="0"/>
              <a:t>)</a:t>
            </a:r>
          </a:p>
          <a:p>
            <a:pPr marL="0" indent="0" fontAlgn="base">
              <a:buNone/>
            </a:pPr>
            <a:endParaRPr lang="en-US" dirty="0"/>
          </a:p>
          <a:p>
            <a:pPr marL="0" indent="0" fontAlgn="base">
              <a:buNone/>
            </a:pPr>
            <a:r>
              <a:rPr lang="en-US" dirty="0"/>
              <a:t>A </a:t>
            </a:r>
            <a:r>
              <a:rPr lang="en-US" b="1" dirty="0"/>
              <a:t>thread</a:t>
            </a:r>
            <a:r>
              <a:rPr lang="en-US" dirty="0"/>
              <a:t> is an entity within a process that can be scheduled for execution</a:t>
            </a:r>
            <a:r>
              <a:rPr lang="en-US" dirty="0" smtClean="0"/>
              <a:t>.</a:t>
            </a:r>
          </a:p>
          <a:p>
            <a:pPr marL="0" indent="0" fontAlgn="base">
              <a:buNone/>
            </a:pPr>
            <a:r>
              <a:rPr lang="en-US" dirty="0" smtClean="0"/>
              <a:t>Also</a:t>
            </a:r>
            <a:r>
              <a:rPr lang="en-US" dirty="0"/>
              <a:t>, it is the smallest unit of processing that can be performed in an OS (Operating System</a:t>
            </a:r>
            <a:r>
              <a:rPr lang="en-US" dirty="0" smtClean="0"/>
              <a:t>).</a:t>
            </a:r>
            <a:endParaRPr lang="en-US" dirty="0"/>
          </a:p>
          <a:p>
            <a:pPr marL="0" indent="0" fontAlgn="base">
              <a:buNone/>
            </a:pPr>
            <a:r>
              <a:rPr lang="en-US" dirty="0"/>
              <a:t>In simple words, a </a:t>
            </a:r>
            <a:r>
              <a:rPr lang="en-US" b="1" dirty="0"/>
              <a:t>thread</a:t>
            </a:r>
            <a:r>
              <a:rPr lang="en-US" dirty="0"/>
              <a:t> is a sequence of such instructions within a program that can be executed independently of other code. </a:t>
            </a:r>
            <a:endParaRPr lang="en-US" dirty="0" smtClean="0"/>
          </a:p>
          <a:p>
            <a:pPr marL="0" indent="0" fontAlgn="base">
              <a:buNone/>
            </a:pPr>
            <a:r>
              <a:rPr lang="en-US" dirty="0" smtClean="0"/>
              <a:t>For </a:t>
            </a:r>
            <a:r>
              <a:rPr lang="en-US" dirty="0"/>
              <a:t>simplicity, you can assume that a thread is simply a subset of a process</a:t>
            </a:r>
            <a:r>
              <a:rPr lang="en-US" dirty="0" smtClean="0"/>
              <a:t>!</a:t>
            </a:r>
          </a:p>
          <a:p>
            <a:pPr marL="0" indent="0" fontAlgn="base">
              <a:buNone/>
            </a:pPr>
            <a:endParaRPr lang="en-US" dirty="0"/>
          </a:p>
          <a:p>
            <a:pPr marL="0" indent="0" fontAlgn="base">
              <a:buNone/>
            </a:pPr>
            <a:r>
              <a:rPr lang="en-US" dirty="0"/>
              <a:t>A thread contains all this information in a </a:t>
            </a:r>
            <a:r>
              <a:rPr lang="en-US" b="1" dirty="0"/>
              <a:t>Thread Control Block (TCB)</a:t>
            </a:r>
            <a:r>
              <a:rPr lang="en-US" dirty="0"/>
              <a:t>:</a:t>
            </a:r>
          </a:p>
          <a:p>
            <a:pPr marL="0" lvl="0" indent="0" fontAlgn="base">
              <a:buNone/>
            </a:pPr>
            <a:r>
              <a:rPr lang="en-US" b="1" dirty="0"/>
              <a:t>Thread Identifier:</a:t>
            </a:r>
            <a:r>
              <a:rPr lang="en-US" dirty="0"/>
              <a:t> Unique id (TID) is assigned to every new thread</a:t>
            </a:r>
          </a:p>
          <a:p>
            <a:pPr marL="0" lvl="0" indent="0" fontAlgn="base">
              <a:buNone/>
            </a:pPr>
            <a:r>
              <a:rPr lang="en-US" b="1" dirty="0"/>
              <a:t>Stack pointer:</a:t>
            </a:r>
            <a:r>
              <a:rPr lang="en-US" dirty="0"/>
              <a:t> Points to thread’s stack in the process. Stack contains the local variables under thread’s scope.</a:t>
            </a:r>
          </a:p>
          <a:p>
            <a:pPr marL="0" lvl="0" indent="0" fontAlgn="base">
              <a:buNone/>
            </a:pPr>
            <a:r>
              <a:rPr lang="en-US" b="1" dirty="0"/>
              <a:t>Program counter:</a:t>
            </a:r>
            <a:r>
              <a:rPr lang="en-US" dirty="0"/>
              <a:t> a register which stores the address of the instruction currently being executed by thread.</a:t>
            </a:r>
          </a:p>
          <a:p>
            <a:pPr marL="0" lvl="0" indent="0" fontAlgn="base">
              <a:buNone/>
            </a:pPr>
            <a:r>
              <a:rPr lang="en-US" b="1" dirty="0"/>
              <a:t>Thread state:</a:t>
            </a:r>
            <a:r>
              <a:rPr lang="en-US" dirty="0"/>
              <a:t> can be running, ready, waiting, start or done.</a:t>
            </a:r>
          </a:p>
          <a:p>
            <a:pPr marL="0" lvl="0" indent="0" fontAlgn="base">
              <a:buNone/>
            </a:pPr>
            <a:r>
              <a:rPr lang="en-US" b="1" dirty="0"/>
              <a:t>Thread’s register set:</a:t>
            </a:r>
            <a:r>
              <a:rPr lang="en-US" dirty="0"/>
              <a:t> registers assigned to thread for computations.</a:t>
            </a:r>
          </a:p>
          <a:p>
            <a:pPr marL="0" lvl="0" indent="0" fontAlgn="base">
              <a:buNone/>
            </a:pPr>
            <a:r>
              <a:rPr lang="en-US" b="1" dirty="0"/>
              <a:t>Parent process Pointer:</a:t>
            </a:r>
            <a:r>
              <a:rPr lang="en-US" dirty="0"/>
              <a:t> A pointer to the Process control block (PCB) of the process that the thread lives on.</a:t>
            </a:r>
          </a:p>
          <a:p>
            <a:pPr marL="0" indent="0" fontAlgn="base">
              <a:buNone/>
            </a:pPr>
            <a:r>
              <a:rPr lang="en-US" dirty="0"/>
              <a:t>Consider the diagram below to understand the relation between process and its thread:</a:t>
            </a:r>
          </a:p>
          <a:p>
            <a:pPr marL="0" indent="0">
              <a:buNone/>
            </a:pPr>
            <a:endParaRPr lang="en-US" dirty="0"/>
          </a:p>
        </p:txBody>
      </p:sp>
    </p:spTree>
    <p:extLst>
      <p:ext uri="{BB962C8B-B14F-4D97-AF65-F5344CB8AC3E}">
        <p14:creationId xmlns:p14="http://schemas.microsoft.com/office/powerpoint/2010/main" val="32070541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krupal\Desktop\multithreading-python-1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457200"/>
            <a:ext cx="6553200" cy="5715000"/>
          </a:xfrm>
          <a:prstGeom prst="rect">
            <a:avLst/>
          </a:prstGeom>
          <a:noFill/>
          <a:ln>
            <a:noFill/>
          </a:ln>
        </p:spPr>
      </p:pic>
    </p:spTree>
    <p:extLst>
      <p:ext uri="{BB962C8B-B14F-4D97-AF65-F5344CB8AC3E}">
        <p14:creationId xmlns:p14="http://schemas.microsoft.com/office/powerpoint/2010/main" val="35143419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a:normAutofit fontScale="92500" lnSpcReduction="10000"/>
          </a:bodyPr>
          <a:lstStyle/>
          <a:p>
            <a:pPr marL="0" indent="0" fontAlgn="base">
              <a:buNone/>
            </a:pPr>
            <a:r>
              <a:rPr lang="en-US" sz="2800" b="1" u="sng" dirty="0" smtClean="0"/>
              <a:t>Exception Handling</a:t>
            </a:r>
          </a:p>
          <a:p>
            <a:pPr marL="0" indent="0" fontAlgn="base">
              <a:buNone/>
            </a:pPr>
            <a:endParaRPr lang="en-US" sz="1100" b="1" dirty="0"/>
          </a:p>
          <a:p>
            <a:pPr fontAlgn="base"/>
            <a:r>
              <a:rPr lang="en-US" sz="2000" dirty="0" smtClean="0"/>
              <a:t>Error </a:t>
            </a:r>
            <a:r>
              <a:rPr lang="en-US" sz="2000" dirty="0"/>
              <a:t>in Python can be of two types i.e. </a:t>
            </a:r>
            <a:r>
              <a:rPr lang="en-US" sz="2000" b="1" dirty="0"/>
              <a:t>Syntax errors and Exceptions</a:t>
            </a:r>
            <a:r>
              <a:rPr lang="en-US" sz="2000" dirty="0"/>
              <a:t>. </a:t>
            </a:r>
          </a:p>
          <a:p>
            <a:pPr fontAlgn="base"/>
            <a:r>
              <a:rPr lang="en-US" sz="2000" b="1" dirty="0" smtClean="0"/>
              <a:t>Errors -</a:t>
            </a:r>
            <a:r>
              <a:rPr lang="en-US" sz="2000" dirty="0" smtClean="0"/>
              <a:t> </a:t>
            </a:r>
            <a:r>
              <a:rPr lang="en-US" sz="2000" dirty="0"/>
              <a:t>are the problems in a program due to which the program will stop the execution. </a:t>
            </a:r>
            <a:endParaRPr lang="en-US" sz="2000" dirty="0" smtClean="0"/>
          </a:p>
          <a:p>
            <a:pPr fontAlgn="base"/>
            <a:r>
              <a:rPr lang="en-US" sz="2000" dirty="0" smtClean="0"/>
              <a:t>On </a:t>
            </a:r>
            <a:r>
              <a:rPr lang="en-US" sz="2000" dirty="0"/>
              <a:t>the other hand, </a:t>
            </a:r>
            <a:r>
              <a:rPr lang="en-US" sz="2000" b="1" dirty="0" smtClean="0"/>
              <a:t>exceptions -</a:t>
            </a:r>
            <a:r>
              <a:rPr lang="en-US" sz="2000" dirty="0" smtClean="0"/>
              <a:t> </a:t>
            </a:r>
            <a:r>
              <a:rPr lang="en-US" sz="2000" dirty="0"/>
              <a:t>are raised when some internal events occur which changes the normal flow of the program.</a:t>
            </a:r>
          </a:p>
          <a:p>
            <a:pPr marL="0" indent="0" fontAlgn="base">
              <a:buNone/>
            </a:pPr>
            <a:r>
              <a:rPr lang="en-US" sz="1100" dirty="0"/>
              <a:t> </a:t>
            </a:r>
          </a:p>
          <a:p>
            <a:pPr marL="0" indent="0" fontAlgn="base">
              <a:buNone/>
            </a:pPr>
            <a:r>
              <a:rPr lang="en-US" sz="2000" b="1" u="sng" dirty="0"/>
              <a:t>The difference between Syntax Error and Exceptions</a:t>
            </a:r>
            <a:endParaRPr lang="en-US" sz="2000" u="sng" dirty="0"/>
          </a:p>
          <a:p>
            <a:pPr marL="0" indent="0" fontAlgn="base">
              <a:buNone/>
            </a:pPr>
            <a:r>
              <a:rPr lang="en-US" sz="2000" b="1" dirty="0" smtClean="0"/>
              <a:t>Syntax </a:t>
            </a:r>
            <a:r>
              <a:rPr lang="en-US" sz="2000" b="1" dirty="0"/>
              <a:t>Error:</a:t>
            </a:r>
            <a:r>
              <a:rPr lang="en-US" sz="2000" dirty="0"/>
              <a:t> As the name suggest this error is caused by wrong syntax in the code. </a:t>
            </a:r>
          </a:p>
          <a:p>
            <a:pPr marL="0" indent="0" fontAlgn="base">
              <a:buNone/>
            </a:pPr>
            <a:r>
              <a:rPr lang="en-US" sz="2000" dirty="0"/>
              <a:t>It leads to the termination of the program.</a:t>
            </a:r>
          </a:p>
          <a:p>
            <a:pPr marL="0" indent="0" fontAlgn="base">
              <a:buNone/>
            </a:pPr>
            <a:r>
              <a:rPr lang="en-US" sz="2000" b="1" dirty="0" smtClean="0"/>
              <a:t>Example</a:t>
            </a:r>
            <a:endParaRPr lang="en-US" sz="2000" dirty="0"/>
          </a:p>
          <a:p>
            <a:pPr marL="0" indent="0">
              <a:buNone/>
            </a:pPr>
            <a:r>
              <a:rPr lang="en-US" sz="2000" dirty="0"/>
              <a:t># initialize the amount variable</a:t>
            </a:r>
          </a:p>
          <a:p>
            <a:pPr marL="0" indent="0">
              <a:buNone/>
            </a:pPr>
            <a:r>
              <a:rPr lang="en-US" sz="2000" dirty="0"/>
              <a:t>amount = 10000</a:t>
            </a:r>
          </a:p>
          <a:p>
            <a:pPr marL="0" indent="0">
              <a:buNone/>
            </a:pPr>
            <a:r>
              <a:rPr lang="en-US" sz="2000" dirty="0"/>
              <a:t># check that You are eligible to purchase </a:t>
            </a:r>
            <a:r>
              <a:rPr lang="en-US" sz="2000" dirty="0" err="1"/>
              <a:t>Dsa</a:t>
            </a:r>
            <a:r>
              <a:rPr lang="en-US" sz="2000" dirty="0"/>
              <a:t> Self Paced or not</a:t>
            </a:r>
          </a:p>
          <a:p>
            <a:pPr marL="0" indent="0">
              <a:buNone/>
            </a:pPr>
            <a:r>
              <a:rPr lang="en-US" sz="2000" dirty="0"/>
              <a:t>if(amount&gt;2999)</a:t>
            </a:r>
          </a:p>
          <a:p>
            <a:pPr marL="0" indent="0">
              <a:buNone/>
            </a:pPr>
            <a:r>
              <a:rPr lang="en-US" sz="2000" dirty="0"/>
              <a:t>    print("You are eligible to purchase </a:t>
            </a:r>
            <a:r>
              <a:rPr lang="en-US" sz="2000" dirty="0" err="1"/>
              <a:t>Dsa</a:t>
            </a:r>
            <a:r>
              <a:rPr lang="en-US" sz="2000" dirty="0"/>
              <a:t> Self Paced</a:t>
            </a:r>
            <a:r>
              <a:rPr lang="en-US" sz="2000" dirty="0" smtClean="0"/>
              <a:t>")</a:t>
            </a:r>
          </a:p>
          <a:p>
            <a:pPr marL="0" indent="0">
              <a:buNone/>
            </a:pPr>
            <a:endParaRPr lang="en-US" sz="2000" dirty="0"/>
          </a:p>
          <a:p>
            <a:pPr marL="0" indent="0">
              <a:buNone/>
            </a:pPr>
            <a:r>
              <a:rPr lang="en-US" sz="2000" b="1" dirty="0" smtClean="0"/>
              <a:t>Output</a:t>
            </a:r>
          </a:p>
          <a:p>
            <a:pPr marL="0" indent="0">
              <a:buNone/>
            </a:pPr>
            <a:r>
              <a:rPr lang="en-US" sz="2000" dirty="0"/>
              <a:t>It returns a </a:t>
            </a:r>
            <a:r>
              <a:rPr lang="en-US" sz="2000" b="1" dirty="0"/>
              <a:t>syntax error </a:t>
            </a:r>
            <a:r>
              <a:rPr lang="en-US" sz="2000" dirty="0"/>
              <a:t>message because after if statement a </a:t>
            </a:r>
            <a:r>
              <a:rPr lang="en-US" sz="2000" b="1" dirty="0"/>
              <a:t>colon :</a:t>
            </a:r>
            <a:r>
              <a:rPr lang="en-US" sz="2000" dirty="0"/>
              <a:t> is missing. </a:t>
            </a:r>
            <a:endParaRPr lang="en-US" sz="2000" dirty="0" smtClean="0"/>
          </a:p>
          <a:p>
            <a:pPr marL="0" indent="0">
              <a:buNone/>
            </a:pPr>
            <a:r>
              <a:rPr lang="en-US" sz="2000" dirty="0" smtClean="0"/>
              <a:t>We </a:t>
            </a:r>
            <a:r>
              <a:rPr lang="en-US" sz="2000" dirty="0"/>
              <a:t>can fix this by writing the correct syntax.</a:t>
            </a:r>
          </a:p>
          <a:p>
            <a:pPr marL="0" indent="0">
              <a:buNone/>
            </a:pPr>
            <a:endParaRPr lang="en-US" dirty="0"/>
          </a:p>
        </p:txBody>
      </p:sp>
    </p:spTree>
    <p:extLst>
      <p:ext uri="{BB962C8B-B14F-4D97-AF65-F5344CB8AC3E}">
        <p14:creationId xmlns:p14="http://schemas.microsoft.com/office/powerpoint/2010/main" val="2695690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a:lstStyle/>
          <a:p>
            <a:pPr marL="0" indent="0" fontAlgn="base">
              <a:buNone/>
            </a:pPr>
            <a:r>
              <a:rPr lang="en-US" sz="2000" dirty="0"/>
              <a:t>Multiple threads can exist within one process where:</a:t>
            </a:r>
          </a:p>
          <a:p>
            <a:pPr marL="0" lvl="0" indent="0" fontAlgn="base">
              <a:buNone/>
            </a:pPr>
            <a:r>
              <a:rPr lang="en-US" sz="2000" dirty="0"/>
              <a:t>Each thread contains its own </a:t>
            </a:r>
            <a:r>
              <a:rPr lang="en-US" sz="2000" b="1" dirty="0"/>
              <a:t>register set</a:t>
            </a:r>
            <a:r>
              <a:rPr lang="en-US" sz="2000" dirty="0"/>
              <a:t> and </a:t>
            </a:r>
            <a:r>
              <a:rPr lang="en-US" sz="2000" b="1" dirty="0"/>
              <a:t>local variables (stored in stack)</a:t>
            </a:r>
            <a:r>
              <a:rPr lang="en-US" sz="2000" dirty="0"/>
              <a:t>.</a:t>
            </a:r>
          </a:p>
          <a:p>
            <a:pPr marL="0" lvl="0" indent="0" fontAlgn="base">
              <a:buNone/>
            </a:pPr>
            <a:r>
              <a:rPr lang="en-US" sz="2000" dirty="0"/>
              <a:t>All thread of a process share </a:t>
            </a:r>
            <a:r>
              <a:rPr lang="en-US" sz="2000" b="1" dirty="0"/>
              <a:t>global variables (stored in heap)</a:t>
            </a:r>
            <a:r>
              <a:rPr lang="en-US" sz="2000" dirty="0"/>
              <a:t> and the </a:t>
            </a:r>
            <a:r>
              <a:rPr lang="en-US" sz="2000" b="1" dirty="0"/>
              <a:t>program code</a:t>
            </a:r>
            <a:r>
              <a:rPr lang="en-US" sz="2000" dirty="0"/>
              <a:t>.</a:t>
            </a:r>
          </a:p>
          <a:p>
            <a:pPr marL="0" indent="0" fontAlgn="base">
              <a:buNone/>
            </a:pPr>
            <a:r>
              <a:rPr lang="en-US" sz="2000" dirty="0"/>
              <a:t>Consider the diagram below to understand how multiple threads exist in memory:</a:t>
            </a:r>
          </a:p>
          <a:p>
            <a:pPr marL="0" indent="0">
              <a:buNone/>
            </a:pPr>
            <a:endParaRPr lang="en-US" dirty="0"/>
          </a:p>
        </p:txBody>
      </p:sp>
      <p:pic>
        <p:nvPicPr>
          <p:cNvPr id="4" name="Picture 3" descr="C:\Users\krupal\Desktop\multithreading-python-21.png"/>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81200"/>
            <a:ext cx="6781800" cy="4267200"/>
          </a:xfrm>
          <a:prstGeom prst="rect">
            <a:avLst/>
          </a:prstGeom>
          <a:noFill/>
          <a:ln>
            <a:noFill/>
          </a:ln>
        </p:spPr>
      </p:pic>
    </p:spTree>
    <p:extLst>
      <p:ext uri="{BB962C8B-B14F-4D97-AF65-F5344CB8AC3E}">
        <p14:creationId xmlns:p14="http://schemas.microsoft.com/office/powerpoint/2010/main" val="12346790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a:lstStyle/>
          <a:p>
            <a:pPr marL="0" indent="0" fontAlgn="base">
              <a:buNone/>
            </a:pPr>
            <a:r>
              <a:rPr lang="en-US" sz="2000" b="1" dirty="0"/>
              <a:t>Multithreading</a:t>
            </a:r>
            <a:r>
              <a:rPr lang="en-US" sz="2000" dirty="0"/>
              <a:t> is defined as the ability of a processor to execute multiple threads concurrently.</a:t>
            </a:r>
          </a:p>
          <a:p>
            <a:pPr marL="0" indent="0" fontAlgn="base" latinLnBrk="1">
              <a:buNone/>
            </a:pPr>
            <a:r>
              <a:rPr lang="en-US" sz="2000" i="1" dirty="0"/>
              <a:t>In a simple, single-core CPU, it is achieved using frequent switching between threads. This is termed as </a:t>
            </a:r>
            <a:r>
              <a:rPr lang="en-US" sz="2000" b="1" i="1" dirty="0"/>
              <a:t>context switching</a:t>
            </a:r>
            <a:r>
              <a:rPr lang="en-US" sz="2000" i="1" dirty="0"/>
              <a:t>. In context switching, the state of a thread is saved and state of another thread is loaded whenever any interrupt (due to I/O or manually set) takes place. Context switching takes place so frequently that all the threads appear to be running </a:t>
            </a:r>
            <a:r>
              <a:rPr lang="en-US" sz="2000" i="1" dirty="0" err="1"/>
              <a:t>parallely</a:t>
            </a:r>
            <a:r>
              <a:rPr lang="en-US" sz="2000" i="1" dirty="0"/>
              <a:t> (this is termed as </a:t>
            </a:r>
            <a:r>
              <a:rPr lang="en-US" sz="2000" b="1" i="1" dirty="0"/>
              <a:t>multitasking</a:t>
            </a:r>
            <a:r>
              <a:rPr lang="en-US" sz="2000" i="1" dirty="0" smtClean="0"/>
              <a:t>).</a:t>
            </a:r>
          </a:p>
          <a:p>
            <a:pPr marL="0" indent="0" fontAlgn="base" latinLnBrk="1">
              <a:buNone/>
            </a:pPr>
            <a:endParaRPr lang="en-US" sz="2000" dirty="0"/>
          </a:p>
          <a:p>
            <a:pPr marL="0" indent="0" fontAlgn="base">
              <a:buNone/>
            </a:pPr>
            <a:r>
              <a:rPr lang="en-US" sz="2000" dirty="0"/>
              <a:t>Consider the diagram below in which a process contains two active threads:</a:t>
            </a:r>
          </a:p>
          <a:p>
            <a:pPr marL="0" indent="0">
              <a:buNone/>
            </a:pPr>
            <a:endParaRPr lang="en-US" dirty="0"/>
          </a:p>
        </p:txBody>
      </p:sp>
      <p:pic>
        <p:nvPicPr>
          <p:cNvPr id="4" name="Picture 3" descr="C:\Users\krupal\Desktop\multithreading-python-31.png"/>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505200"/>
            <a:ext cx="3429000" cy="2743200"/>
          </a:xfrm>
          <a:prstGeom prst="rect">
            <a:avLst/>
          </a:prstGeom>
          <a:noFill/>
          <a:ln>
            <a:noFill/>
          </a:ln>
        </p:spPr>
      </p:pic>
    </p:spTree>
    <p:extLst>
      <p:ext uri="{BB962C8B-B14F-4D97-AF65-F5344CB8AC3E}">
        <p14:creationId xmlns:p14="http://schemas.microsoft.com/office/powerpoint/2010/main" val="14314034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a:normAutofit fontScale="47500" lnSpcReduction="20000"/>
          </a:bodyPr>
          <a:lstStyle/>
          <a:p>
            <a:r>
              <a:rPr lang="en-US" sz="3600" dirty="0"/>
              <a:t>Let us consider a simple example using threading module</a:t>
            </a:r>
            <a:r>
              <a:rPr lang="en-US" sz="3600" dirty="0" smtClean="0"/>
              <a:t>:</a:t>
            </a:r>
          </a:p>
          <a:p>
            <a:pPr marL="0" indent="0">
              <a:buNone/>
            </a:pPr>
            <a:endParaRPr lang="en-US" sz="3600" dirty="0"/>
          </a:p>
          <a:p>
            <a:pPr marL="0" indent="0">
              <a:buNone/>
            </a:pPr>
            <a:r>
              <a:rPr lang="en-US" sz="3600" dirty="0" smtClean="0"/>
              <a:t>#Python </a:t>
            </a:r>
            <a:r>
              <a:rPr lang="en-US" sz="3600" dirty="0"/>
              <a:t>program to illustrate the </a:t>
            </a:r>
            <a:r>
              <a:rPr lang="en-US" sz="3600" dirty="0" smtClean="0"/>
              <a:t>concept of threading importing </a:t>
            </a:r>
            <a:r>
              <a:rPr lang="en-US" sz="3600" dirty="0"/>
              <a:t>the threading </a:t>
            </a:r>
            <a:r>
              <a:rPr lang="en-US" sz="3600" dirty="0" smtClean="0"/>
              <a:t>module</a:t>
            </a:r>
          </a:p>
          <a:p>
            <a:pPr marL="0" indent="0">
              <a:buNone/>
            </a:pPr>
            <a:endParaRPr lang="en-US" sz="3600" dirty="0"/>
          </a:p>
          <a:p>
            <a:pPr marL="0" indent="0">
              <a:buNone/>
            </a:pPr>
            <a:r>
              <a:rPr lang="en-US" sz="3600" dirty="0"/>
              <a:t>import threading</a:t>
            </a:r>
          </a:p>
          <a:p>
            <a:pPr marL="0" indent="0">
              <a:buNone/>
            </a:pPr>
            <a:r>
              <a:rPr lang="en-US" sz="3600" dirty="0"/>
              <a:t>  </a:t>
            </a:r>
          </a:p>
          <a:p>
            <a:pPr marL="0" indent="0">
              <a:buNone/>
            </a:pPr>
            <a:r>
              <a:rPr lang="en-US" sz="3600" dirty="0" err="1"/>
              <a:t>def</a:t>
            </a:r>
            <a:r>
              <a:rPr lang="en-US" sz="3600" dirty="0"/>
              <a:t> </a:t>
            </a:r>
            <a:r>
              <a:rPr lang="en-US" sz="3600" dirty="0" err="1"/>
              <a:t>print_cube</a:t>
            </a:r>
            <a:r>
              <a:rPr lang="en-US" sz="3600" dirty="0"/>
              <a:t>(</a:t>
            </a:r>
            <a:r>
              <a:rPr lang="en-US" sz="3600" dirty="0" err="1"/>
              <a:t>num</a:t>
            </a:r>
            <a:r>
              <a:rPr lang="en-US" sz="3600" dirty="0"/>
              <a:t>):</a:t>
            </a:r>
          </a:p>
          <a:p>
            <a:pPr marL="0" indent="0">
              <a:buNone/>
            </a:pPr>
            <a:r>
              <a:rPr lang="en-US" sz="3600" dirty="0"/>
              <a:t>    """</a:t>
            </a:r>
          </a:p>
          <a:p>
            <a:pPr marL="0" indent="0">
              <a:buNone/>
            </a:pPr>
            <a:r>
              <a:rPr lang="en-US" sz="3600" dirty="0"/>
              <a:t>    function to print cube of given </a:t>
            </a:r>
            <a:r>
              <a:rPr lang="en-US" sz="3600" dirty="0" err="1"/>
              <a:t>num</a:t>
            </a:r>
            <a:endParaRPr lang="en-US" sz="3600" dirty="0"/>
          </a:p>
          <a:p>
            <a:pPr marL="0" indent="0">
              <a:buNone/>
            </a:pPr>
            <a:r>
              <a:rPr lang="en-US" sz="3600" dirty="0"/>
              <a:t>    """</a:t>
            </a:r>
          </a:p>
          <a:p>
            <a:pPr marL="0" indent="0">
              <a:buNone/>
            </a:pPr>
            <a:r>
              <a:rPr lang="en-US" sz="3600" dirty="0"/>
              <a:t>    print("Cube: {}".format(</a:t>
            </a:r>
            <a:r>
              <a:rPr lang="en-US" sz="3600" dirty="0" err="1"/>
              <a:t>num</a:t>
            </a:r>
            <a:r>
              <a:rPr lang="en-US" sz="3600" dirty="0"/>
              <a:t> * </a:t>
            </a:r>
            <a:r>
              <a:rPr lang="en-US" sz="3600" dirty="0" err="1"/>
              <a:t>num</a:t>
            </a:r>
            <a:r>
              <a:rPr lang="en-US" sz="3600" dirty="0"/>
              <a:t> * </a:t>
            </a:r>
            <a:r>
              <a:rPr lang="en-US" sz="3600" dirty="0" err="1"/>
              <a:t>num</a:t>
            </a:r>
            <a:r>
              <a:rPr lang="en-US" sz="3600" dirty="0"/>
              <a:t>))</a:t>
            </a:r>
          </a:p>
          <a:p>
            <a:pPr marL="0" indent="0">
              <a:buNone/>
            </a:pPr>
            <a:r>
              <a:rPr lang="en-US" sz="3600" dirty="0"/>
              <a:t>  </a:t>
            </a:r>
          </a:p>
          <a:p>
            <a:pPr marL="0" indent="0">
              <a:buNone/>
            </a:pPr>
            <a:r>
              <a:rPr lang="en-US" sz="3600" dirty="0" err="1"/>
              <a:t>def</a:t>
            </a:r>
            <a:r>
              <a:rPr lang="en-US" sz="3600" dirty="0"/>
              <a:t> </a:t>
            </a:r>
            <a:r>
              <a:rPr lang="en-US" sz="3600" dirty="0" err="1"/>
              <a:t>print_square</a:t>
            </a:r>
            <a:r>
              <a:rPr lang="en-US" sz="3600" dirty="0"/>
              <a:t>(</a:t>
            </a:r>
            <a:r>
              <a:rPr lang="en-US" sz="3600" dirty="0" err="1"/>
              <a:t>num</a:t>
            </a:r>
            <a:r>
              <a:rPr lang="en-US" sz="3600" dirty="0"/>
              <a:t>):</a:t>
            </a:r>
          </a:p>
          <a:p>
            <a:pPr marL="0" indent="0">
              <a:buNone/>
            </a:pPr>
            <a:r>
              <a:rPr lang="en-US" sz="3600" dirty="0"/>
              <a:t>    """</a:t>
            </a:r>
          </a:p>
          <a:p>
            <a:pPr marL="0" indent="0">
              <a:buNone/>
            </a:pPr>
            <a:r>
              <a:rPr lang="en-US" sz="3600" dirty="0"/>
              <a:t>    function to print square of given </a:t>
            </a:r>
            <a:r>
              <a:rPr lang="en-US" sz="3600" dirty="0" err="1"/>
              <a:t>num</a:t>
            </a:r>
            <a:endParaRPr lang="en-US" sz="3600" dirty="0"/>
          </a:p>
          <a:p>
            <a:pPr marL="0" indent="0">
              <a:buNone/>
            </a:pPr>
            <a:r>
              <a:rPr lang="en-US" sz="3600" dirty="0"/>
              <a:t>    """</a:t>
            </a:r>
          </a:p>
          <a:p>
            <a:pPr marL="0" indent="0">
              <a:buNone/>
            </a:pPr>
            <a:r>
              <a:rPr lang="en-US" sz="3600" dirty="0"/>
              <a:t>    print("Square: {}".format(</a:t>
            </a:r>
            <a:r>
              <a:rPr lang="en-US" sz="3600" dirty="0" err="1"/>
              <a:t>num</a:t>
            </a:r>
            <a:r>
              <a:rPr lang="en-US" sz="3600" dirty="0"/>
              <a:t> * </a:t>
            </a:r>
            <a:r>
              <a:rPr lang="en-US" sz="3600" dirty="0" err="1"/>
              <a:t>num</a:t>
            </a:r>
            <a:r>
              <a:rPr lang="en-US" sz="3600" dirty="0"/>
              <a:t>))</a:t>
            </a:r>
          </a:p>
          <a:p>
            <a:pPr marL="0" indent="0">
              <a:buNone/>
            </a:pPr>
            <a:r>
              <a:rPr lang="en-US" sz="3600" dirty="0"/>
              <a:t>  </a:t>
            </a:r>
          </a:p>
          <a:p>
            <a:pPr marL="0" indent="0">
              <a:buNone/>
            </a:pPr>
            <a:r>
              <a:rPr lang="en-US" sz="3600" dirty="0"/>
              <a:t>if __name__ == "__main__":</a:t>
            </a:r>
          </a:p>
          <a:p>
            <a:pPr marL="0" indent="0">
              <a:buNone/>
            </a:pPr>
            <a:r>
              <a:rPr lang="en-US" sz="3600" dirty="0"/>
              <a:t>    # creating thread</a:t>
            </a:r>
          </a:p>
          <a:p>
            <a:pPr marL="0" indent="0">
              <a:buNone/>
            </a:pPr>
            <a:r>
              <a:rPr lang="en-US" sz="3600" dirty="0"/>
              <a:t>    t1 = </a:t>
            </a:r>
            <a:r>
              <a:rPr lang="en-US" sz="3600" dirty="0" err="1"/>
              <a:t>threading.Thread</a:t>
            </a:r>
            <a:r>
              <a:rPr lang="en-US" sz="3600" dirty="0"/>
              <a:t>(target=</a:t>
            </a:r>
            <a:r>
              <a:rPr lang="en-US" sz="3600" dirty="0" err="1"/>
              <a:t>print_square</a:t>
            </a:r>
            <a:r>
              <a:rPr lang="en-US" sz="3600" dirty="0"/>
              <a:t>, </a:t>
            </a:r>
            <a:r>
              <a:rPr lang="en-US" sz="3600" dirty="0" err="1"/>
              <a:t>args</a:t>
            </a:r>
            <a:r>
              <a:rPr lang="en-US" sz="3600" dirty="0"/>
              <a:t>=(10,))</a:t>
            </a:r>
          </a:p>
          <a:p>
            <a:pPr marL="0" indent="0">
              <a:buNone/>
            </a:pPr>
            <a:r>
              <a:rPr lang="en-US" sz="3600" dirty="0"/>
              <a:t>    t2 = </a:t>
            </a:r>
            <a:r>
              <a:rPr lang="en-US" sz="3600" dirty="0" err="1"/>
              <a:t>threading.Thread</a:t>
            </a:r>
            <a:r>
              <a:rPr lang="en-US" sz="3600" dirty="0"/>
              <a:t>(target=</a:t>
            </a:r>
            <a:r>
              <a:rPr lang="en-US" sz="3600" dirty="0" err="1"/>
              <a:t>print_cube</a:t>
            </a:r>
            <a:r>
              <a:rPr lang="en-US" sz="3600" dirty="0"/>
              <a:t>, </a:t>
            </a:r>
            <a:r>
              <a:rPr lang="en-US" sz="3600" dirty="0" err="1"/>
              <a:t>args</a:t>
            </a:r>
            <a:r>
              <a:rPr lang="en-US" sz="3600" dirty="0"/>
              <a:t>=(10,))</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22775363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a:normAutofit/>
          </a:bodyPr>
          <a:lstStyle/>
          <a:p>
            <a:pPr marL="0" indent="0">
              <a:buNone/>
            </a:pPr>
            <a:r>
              <a:rPr lang="en-US" dirty="0"/>
              <a:t>  </a:t>
            </a:r>
            <a:r>
              <a:rPr lang="en-US" sz="2000" dirty="0"/>
              <a:t># starting thread 1</a:t>
            </a:r>
          </a:p>
          <a:p>
            <a:pPr marL="0" indent="0">
              <a:buNone/>
            </a:pPr>
            <a:r>
              <a:rPr lang="en-US" sz="2000" dirty="0"/>
              <a:t>    t1.start()</a:t>
            </a:r>
          </a:p>
          <a:p>
            <a:pPr marL="0" indent="0">
              <a:buNone/>
            </a:pPr>
            <a:r>
              <a:rPr lang="en-US" sz="2000" dirty="0"/>
              <a:t>    # starting thread 2</a:t>
            </a:r>
          </a:p>
          <a:p>
            <a:pPr marL="0" indent="0">
              <a:buNone/>
            </a:pPr>
            <a:r>
              <a:rPr lang="en-US" sz="2000" dirty="0"/>
              <a:t>    t2.start()</a:t>
            </a:r>
          </a:p>
          <a:p>
            <a:pPr marL="0" indent="0">
              <a:buNone/>
            </a:pPr>
            <a:r>
              <a:rPr lang="en-US" sz="2000" dirty="0"/>
              <a:t>  </a:t>
            </a:r>
          </a:p>
          <a:p>
            <a:pPr marL="0" indent="0">
              <a:buNone/>
            </a:pPr>
            <a:r>
              <a:rPr lang="en-US" sz="2000" dirty="0"/>
              <a:t>    # wait until thread 1 is completely executed</a:t>
            </a:r>
          </a:p>
          <a:p>
            <a:pPr marL="0" indent="0">
              <a:buNone/>
            </a:pPr>
            <a:r>
              <a:rPr lang="en-US" sz="2000" dirty="0"/>
              <a:t>    t1.join()</a:t>
            </a:r>
          </a:p>
          <a:p>
            <a:pPr marL="0" indent="0">
              <a:buNone/>
            </a:pPr>
            <a:r>
              <a:rPr lang="en-US" sz="2000" dirty="0"/>
              <a:t>    # wait until thread 2 is completely executed</a:t>
            </a:r>
          </a:p>
          <a:p>
            <a:pPr marL="0" indent="0">
              <a:buNone/>
            </a:pPr>
            <a:r>
              <a:rPr lang="en-US" sz="2000" dirty="0"/>
              <a:t>    t2.join()</a:t>
            </a:r>
          </a:p>
          <a:p>
            <a:pPr marL="0" indent="0">
              <a:buNone/>
            </a:pPr>
            <a:r>
              <a:rPr lang="en-US" sz="2000" dirty="0"/>
              <a:t>  </a:t>
            </a:r>
          </a:p>
          <a:p>
            <a:pPr marL="0" indent="0">
              <a:buNone/>
            </a:pPr>
            <a:r>
              <a:rPr lang="en-US" sz="2000" dirty="0"/>
              <a:t>    # both threads completely executed</a:t>
            </a:r>
          </a:p>
          <a:p>
            <a:pPr marL="0" indent="0">
              <a:buNone/>
            </a:pPr>
            <a:r>
              <a:rPr lang="en-US" sz="2000" dirty="0"/>
              <a:t>    print("Done</a:t>
            </a:r>
            <a:r>
              <a:rPr lang="en-US" sz="2000" dirty="0" smtClean="0"/>
              <a:t>!")</a:t>
            </a:r>
          </a:p>
          <a:p>
            <a:pPr marL="0" indent="0">
              <a:buNone/>
            </a:pPr>
            <a:endParaRPr lang="en-US" sz="2000" dirty="0"/>
          </a:p>
          <a:p>
            <a:pPr marL="0" indent="0">
              <a:buNone/>
            </a:pPr>
            <a:r>
              <a:rPr lang="en-US" sz="2000" b="1" dirty="0" smtClean="0"/>
              <a:t>Output</a:t>
            </a:r>
          </a:p>
          <a:p>
            <a:pPr marL="0" indent="0" fontAlgn="base">
              <a:buNone/>
            </a:pPr>
            <a:r>
              <a:rPr lang="en-US" sz="2000" dirty="0"/>
              <a:t>Square: 100</a:t>
            </a:r>
          </a:p>
          <a:p>
            <a:pPr marL="0" indent="0" fontAlgn="base">
              <a:buNone/>
            </a:pPr>
            <a:r>
              <a:rPr lang="en-US" sz="2000" dirty="0"/>
              <a:t>Cube: 1000</a:t>
            </a:r>
          </a:p>
          <a:p>
            <a:pPr marL="0" indent="0" fontAlgn="base">
              <a:buNone/>
            </a:pPr>
            <a:r>
              <a:rPr lang="en-US" sz="2000" dirty="0"/>
              <a:t>Done!</a:t>
            </a:r>
          </a:p>
          <a:p>
            <a:pPr marL="0" indent="0">
              <a:buNone/>
            </a:pPr>
            <a:endParaRPr lang="en-US" sz="2000" dirty="0"/>
          </a:p>
          <a:p>
            <a:pPr marL="0" indent="0">
              <a:buNone/>
            </a:pPr>
            <a:endParaRPr lang="en-US" dirty="0"/>
          </a:p>
        </p:txBody>
      </p:sp>
    </p:spTree>
    <p:extLst>
      <p:ext uri="{BB962C8B-B14F-4D97-AF65-F5344CB8AC3E}">
        <p14:creationId xmlns:p14="http://schemas.microsoft.com/office/powerpoint/2010/main" val="7733182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a:normAutofit fontScale="62500" lnSpcReduction="20000"/>
          </a:bodyPr>
          <a:lstStyle/>
          <a:p>
            <a:pPr fontAlgn="base"/>
            <a:r>
              <a:rPr lang="en-US" dirty="0"/>
              <a:t>Let us try to understand the above code</a:t>
            </a:r>
            <a:r>
              <a:rPr lang="en-US" dirty="0" smtClean="0"/>
              <a:t>:</a:t>
            </a:r>
          </a:p>
          <a:p>
            <a:pPr marL="0" indent="0" fontAlgn="base">
              <a:buNone/>
            </a:pPr>
            <a:endParaRPr lang="en-US" sz="2400" dirty="0"/>
          </a:p>
          <a:p>
            <a:pPr marL="0" lvl="0" indent="0" fontAlgn="base">
              <a:buNone/>
            </a:pPr>
            <a:r>
              <a:rPr lang="en-US" dirty="0"/>
              <a:t>To import the threading module, we do:</a:t>
            </a:r>
            <a:endParaRPr lang="en-US" sz="2400" dirty="0"/>
          </a:p>
          <a:p>
            <a:pPr marL="0" lvl="0" indent="0" fontAlgn="base">
              <a:buNone/>
            </a:pPr>
            <a:r>
              <a:rPr lang="en-US" dirty="0"/>
              <a:t>import threading</a:t>
            </a:r>
            <a:endParaRPr lang="en-US" sz="2800" dirty="0"/>
          </a:p>
          <a:p>
            <a:pPr marL="0" lvl="0" indent="0" fontAlgn="base">
              <a:buNone/>
            </a:pPr>
            <a:r>
              <a:rPr lang="en-US" dirty="0"/>
              <a:t>To create a new thread, we create an object of </a:t>
            </a:r>
            <a:r>
              <a:rPr lang="en-US" b="1" dirty="0"/>
              <a:t>Thread</a:t>
            </a:r>
            <a:r>
              <a:rPr lang="en-US" dirty="0"/>
              <a:t> class. </a:t>
            </a:r>
            <a:endParaRPr lang="en-US" dirty="0" smtClean="0"/>
          </a:p>
          <a:p>
            <a:pPr marL="0" lvl="0" indent="0" fontAlgn="base">
              <a:buNone/>
            </a:pPr>
            <a:r>
              <a:rPr lang="en-US" dirty="0" smtClean="0"/>
              <a:t>It </a:t>
            </a:r>
            <a:r>
              <a:rPr lang="en-US" dirty="0"/>
              <a:t>takes following arguments:</a:t>
            </a:r>
            <a:endParaRPr lang="en-US" sz="2400" dirty="0"/>
          </a:p>
          <a:p>
            <a:pPr marL="457200" lvl="1" indent="0" fontAlgn="base">
              <a:buNone/>
            </a:pPr>
            <a:r>
              <a:rPr lang="en-US" b="1" dirty="0"/>
              <a:t>target</a:t>
            </a:r>
            <a:r>
              <a:rPr lang="en-US" dirty="0"/>
              <a:t>: the function to be executed by thread</a:t>
            </a:r>
            <a:endParaRPr lang="en-US" sz="2000" dirty="0"/>
          </a:p>
          <a:p>
            <a:pPr marL="457200" lvl="1" indent="0" fontAlgn="base">
              <a:buNone/>
            </a:pPr>
            <a:r>
              <a:rPr lang="en-US" b="1" dirty="0" err="1"/>
              <a:t>args</a:t>
            </a:r>
            <a:r>
              <a:rPr lang="en-US" dirty="0"/>
              <a:t>: the arguments to be passed to the target </a:t>
            </a:r>
            <a:r>
              <a:rPr lang="en-US" dirty="0" smtClean="0"/>
              <a:t>function</a:t>
            </a:r>
          </a:p>
          <a:p>
            <a:pPr marL="457200" lvl="1" indent="0" fontAlgn="base">
              <a:buNone/>
            </a:pPr>
            <a:endParaRPr lang="en-US" sz="2000" dirty="0"/>
          </a:p>
          <a:p>
            <a:pPr marL="0" indent="0" fontAlgn="base">
              <a:buNone/>
            </a:pPr>
            <a:r>
              <a:rPr lang="en-US" dirty="0"/>
              <a:t>In above example, we created 2 threads with different target functions:</a:t>
            </a:r>
            <a:endParaRPr lang="en-US" sz="2400" dirty="0"/>
          </a:p>
          <a:p>
            <a:pPr marL="0" indent="0" fontAlgn="base">
              <a:buNone/>
            </a:pPr>
            <a:r>
              <a:rPr lang="en-US" dirty="0"/>
              <a:t>t1 = </a:t>
            </a:r>
            <a:r>
              <a:rPr lang="en-US" dirty="0" err="1"/>
              <a:t>threading.Thread</a:t>
            </a:r>
            <a:r>
              <a:rPr lang="en-US" dirty="0"/>
              <a:t>(target=</a:t>
            </a:r>
            <a:r>
              <a:rPr lang="en-US" dirty="0" err="1"/>
              <a:t>print_square</a:t>
            </a:r>
            <a:r>
              <a:rPr lang="en-US" dirty="0"/>
              <a:t>, </a:t>
            </a:r>
            <a:r>
              <a:rPr lang="en-US" dirty="0" err="1"/>
              <a:t>args</a:t>
            </a:r>
            <a:r>
              <a:rPr lang="en-US" dirty="0"/>
              <a:t>=(10,))</a:t>
            </a:r>
            <a:endParaRPr lang="en-US" sz="2800" dirty="0"/>
          </a:p>
          <a:p>
            <a:pPr marL="0" indent="0" fontAlgn="base">
              <a:buNone/>
            </a:pPr>
            <a:r>
              <a:rPr lang="en-US" dirty="0"/>
              <a:t>t2 = </a:t>
            </a:r>
            <a:r>
              <a:rPr lang="en-US" dirty="0" err="1"/>
              <a:t>threading.Thread</a:t>
            </a:r>
            <a:r>
              <a:rPr lang="en-US" dirty="0"/>
              <a:t>(target=</a:t>
            </a:r>
            <a:r>
              <a:rPr lang="en-US" dirty="0" err="1"/>
              <a:t>print_cube</a:t>
            </a:r>
            <a:r>
              <a:rPr lang="en-US" dirty="0"/>
              <a:t>, </a:t>
            </a:r>
            <a:r>
              <a:rPr lang="en-US" dirty="0" err="1"/>
              <a:t>args</a:t>
            </a:r>
            <a:r>
              <a:rPr lang="en-US" dirty="0"/>
              <a:t>=(10</a:t>
            </a:r>
            <a:r>
              <a:rPr lang="en-US" dirty="0" smtClean="0"/>
              <a:t>,))</a:t>
            </a:r>
          </a:p>
          <a:p>
            <a:pPr marL="0" indent="0" fontAlgn="base">
              <a:buNone/>
            </a:pPr>
            <a:endParaRPr lang="en-US" sz="2800" dirty="0"/>
          </a:p>
          <a:p>
            <a:pPr marL="0" lvl="0" indent="0" fontAlgn="base">
              <a:buNone/>
            </a:pPr>
            <a:r>
              <a:rPr lang="en-US" dirty="0"/>
              <a:t>To start a thread, we use </a:t>
            </a:r>
            <a:r>
              <a:rPr lang="en-US" b="1" dirty="0"/>
              <a:t>start</a:t>
            </a:r>
            <a:r>
              <a:rPr lang="en-US" dirty="0"/>
              <a:t> method of </a:t>
            </a:r>
            <a:r>
              <a:rPr lang="en-US" b="1" dirty="0"/>
              <a:t>Thread</a:t>
            </a:r>
            <a:r>
              <a:rPr lang="en-US" dirty="0"/>
              <a:t> class.</a:t>
            </a:r>
            <a:endParaRPr lang="en-US" sz="2400" dirty="0"/>
          </a:p>
          <a:p>
            <a:pPr marL="0" lvl="0" indent="0" fontAlgn="base">
              <a:buNone/>
            </a:pPr>
            <a:r>
              <a:rPr lang="en-US" dirty="0"/>
              <a:t>t1.start()</a:t>
            </a:r>
            <a:endParaRPr lang="en-US" sz="2800" dirty="0"/>
          </a:p>
          <a:p>
            <a:pPr marL="0" lvl="0" indent="0" fontAlgn="base">
              <a:buNone/>
            </a:pPr>
            <a:r>
              <a:rPr lang="en-US" dirty="0"/>
              <a:t>t2.start</a:t>
            </a:r>
            <a:r>
              <a:rPr lang="en-US" dirty="0" smtClean="0"/>
              <a:t>()</a:t>
            </a:r>
          </a:p>
          <a:p>
            <a:pPr marL="0" lvl="0" indent="0" fontAlgn="base">
              <a:buNone/>
            </a:pPr>
            <a:endParaRPr lang="en-US" sz="2800" dirty="0"/>
          </a:p>
          <a:p>
            <a:pPr marL="0" lvl="0" indent="0" fontAlgn="base">
              <a:buNone/>
            </a:pPr>
            <a:r>
              <a:rPr lang="en-US" dirty="0"/>
              <a:t>Once the threads start, the current program (you can think of it like a main thread) also keeps on executing. </a:t>
            </a:r>
            <a:endParaRPr lang="en-US" dirty="0" smtClean="0"/>
          </a:p>
          <a:p>
            <a:pPr marL="0" lvl="0" indent="0" fontAlgn="base">
              <a:buNone/>
            </a:pPr>
            <a:r>
              <a:rPr lang="en-US" dirty="0" smtClean="0"/>
              <a:t>In </a:t>
            </a:r>
            <a:r>
              <a:rPr lang="en-US" dirty="0"/>
              <a:t>order to stop execution of current program until a thread is complete, we use </a:t>
            </a:r>
            <a:r>
              <a:rPr lang="en-US" b="1" dirty="0"/>
              <a:t>join</a:t>
            </a:r>
            <a:r>
              <a:rPr lang="en-US" dirty="0"/>
              <a:t> method.</a:t>
            </a:r>
            <a:endParaRPr lang="en-US" sz="2400" dirty="0"/>
          </a:p>
          <a:p>
            <a:pPr marL="0" lvl="0" indent="0" fontAlgn="base">
              <a:buNone/>
            </a:pPr>
            <a:r>
              <a:rPr lang="en-US" dirty="0"/>
              <a:t>t1.join()</a:t>
            </a:r>
            <a:endParaRPr lang="en-US" sz="2800" dirty="0"/>
          </a:p>
          <a:p>
            <a:pPr marL="0" lvl="0" indent="0" fontAlgn="base">
              <a:buNone/>
            </a:pPr>
            <a:r>
              <a:rPr lang="en-US" dirty="0"/>
              <a:t>t2.join()</a:t>
            </a:r>
            <a:endParaRPr lang="en-US" sz="2800" dirty="0"/>
          </a:p>
          <a:p>
            <a:pPr marL="0" indent="0">
              <a:buNone/>
            </a:pPr>
            <a:endParaRPr lang="en-US" dirty="0"/>
          </a:p>
        </p:txBody>
      </p:sp>
    </p:spTree>
    <p:extLst>
      <p:ext uri="{BB962C8B-B14F-4D97-AF65-F5344CB8AC3E}">
        <p14:creationId xmlns:p14="http://schemas.microsoft.com/office/powerpoint/2010/main" val="34769152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a:lstStyle/>
          <a:p>
            <a:pPr marL="0" indent="0">
              <a:buNone/>
            </a:pPr>
            <a:r>
              <a:rPr lang="en-US" sz="2000" dirty="0"/>
              <a:t>As a result, the current program will first wait for the completion of </a:t>
            </a:r>
            <a:r>
              <a:rPr lang="en-US" sz="2000" b="1" dirty="0"/>
              <a:t>t1</a:t>
            </a:r>
            <a:r>
              <a:rPr lang="en-US" sz="2000" dirty="0"/>
              <a:t> and then </a:t>
            </a:r>
            <a:r>
              <a:rPr lang="en-US" sz="2000" b="1" dirty="0"/>
              <a:t>t2</a:t>
            </a:r>
            <a:r>
              <a:rPr lang="en-US" sz="2000" dirty="0"/>
              <a:t>. Once, they are finished, the remaining statements of current program are executed.</a:t>
            </a:r>
          </a:p>
          <a:p>
            <a:r>
              <a:rPr lang="en-US" sz="2000" dirty="0"/>
              <a:t>Consider the diagram below for a better understanding of how above program works:</a:t>
            </a:r>
          </a:p>
          <a:p>
            <a:pPr marL="0" indent="0">
              <a:buNone/>
            </a:pPr>
            <a:endParaRPr lang="en-US" dirty="0"/>
          </a:p>
        </p:txBody>
      </p:sp>
      <p:pic>
        <p:nvPicPr>
          <p:cNvPr id="4" name="Picture 3" descr="C:\Users\krupal\Desktop\multithreading-python-4.png"/>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286000"/>
            <a:ext cx="3352800" cy="3429000"/>
          </a:xfrm>
          <a:prstGeom prst="rect">
            <a:avLst/>
          </a:prstGeom>
          <a:noFill/>
          <a:ln>
            <a:noFill/>
          </a:ln>
        </p:spPr>
      </p:pic>
    </p:spTree>
    <p:extLst>
      <p:ext uri="{BB962C8B-B14F-4D97-AF65-F5344CB8AC3E}">
        <p14:creationId xmlns:p14="http://schemas.microsoft.com/office/powerpoint/2010/main" val="36893681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a:normAutofit fontScale="92500" lnSpcReduction="10000"/>
          </a:bodyPr>
          <a:lstStyle/>
          <a:p>
            <a:pPr marL="0" indent="0">
              <a:buNone/>
            </a:pPr>
            <a:r>
              <a:rPr lang="en-US" sz="2200" b="1" dirty="0"/>
              <a:t>Synchronizing </a:t>
            </a:r>
            <a:r>
              <a:rPr lang="en-US" sz="2200" b="1" dirty="0" smtClean="0"/>
              <a:t>threads</a:t>
            </a:r>
          </a:p>
          <a:p>
            <a:pPr marL="0" indent="0">
              <a:buNone/>
            </a:pPr>
            <a:endParaRPr lang="en-US" sz="2000" dirty="0"/>
          </a:p>
          <a:p>
            <a:r>
              <a:rPr lang="en-US" sz="2000" dirty="0"/>
              <a:t>To deal with </a:t>
            </a:r>
            <a:r>
              <a:rPr lang="en-US" sz="2000" b="1" dirty="0"/>
              <a:t>race conditions, deadlocks, and other thread-based </a:t>
            </a:r>
            <a:r>
              <a:rPr lang="en-US" sz="2000" dirty="0"/>
              <a:t>issues, the threading module provides the </a:t>
            </a:r>
            <a:r>
              <a:rPr lang="en-US" sz="2000" b="1" dirty="0"/>
              <a:t>Lock </a:t>
            </a:r>
            <a:r>
              <a:rPr lang="en-US" sz="2000" dirty="0"/>
              <a:t>object. </a:t>
            </a:r>
            <a:endParaRPr lang="en-US" sz="2000" dirty="0" smtClean="0"/>
          </a:p>
          <a:p>
            <a:r>
              <a:rPr lang="en-US" sz="2000" dirty="0" smtClean="0"/>
              <a:t>The </a:t>
            </a:r>
            <a:r>
              <a:rPr lang="en-US" sz="2000" dirty="0"/>
              <a:t>idea is that when a thread wants access to a specific resource, it acquires a lock for that resource. </a:t>
            </a:r>
            <a:endParaRPr lang="en-US" sz="2000" dirty="0" smtClean="0"/>
          </a:p>
          <a:p>
            <a:r>
              <a:rPr lang="en-US" sz="2000" dirty="0" smtClean="0"/>
              <a:t>Once </a:t>
            </a:r>
            <a:r>
              <a:rPr lang="en-US" sz="2000" dirty="0"/>
              <a:t>a thread locks a particular resource, no other thread can access it until the lock is released. </a:t>
            </a:r>
            <a:endParaRPr lang="en-US" sz="2000" dirty="0" smtClean="0"/>
          </a:p>
          <a:p>
            <a:r>
              <a:rPr lang="en-US" sz="2000" dirty="0" smtClean="0"/>
              <a:t>As </a:t>
            </a:r>
            <a:r>
              <a:rPr lang="en-US" sz="2000" dirty="0"/>
              <a:t>a result, the changes to the resource will be atomic, and race conditions will be averted.</a:t>
            </a:r>
          </a:p>
          <a:p>
            <a:r>
              <a:rPr lang="en-US" sz="2000" dirty="0"/>
              <a:t>A lock is a low-level synchronization primitive implemented by the </a:t>
            </a:r>
            <a:r>
              <a:rPr lang="en-US" sz="2000" b="1" dirty="0"/>
              <a:t>__thread </a:t>
            </a:r>
            <a:r>
              <a:rPr lang="en-US" sz="2000" dirty="0"/>
              <a:t>module. At any given time, a lock can be in one of 2 states: </a:t>
            </a:r>
            <a:r>
              <a:rPr lang="en-US" sz="2000" b="1" dirty="0"/>
              <a:t>locked </a:t>
            </a:r>
            <a:r>
              <a:rPr lang="en-US" sz="2000" dirty="0"/>
              <a:t>or </a:t>
            </a:r>
            <a:r>
              <a:rPr lang="en-US" sz="2000" b="1" dirty="0"/>
              <a:t>unlocked. </a:t>
            </a:r>
            <a:endParaRPr lang="en-US" sz="2000" b="1" dirty="0" smtClean="0"/>
          </a:p>
          <a:p>
            <a:pPr marL="0" indent="0">
              <a:buNone/>
            </a:pPr>
            <a:endParaRPr lang="en-US" sz="2000" b="1" dirty="0" smtClean="0"/>
          </a:p>
          <a:p>
            <a:pPr marL="0" indent="0">
              <a:buNone/>
            </a:pPr>
            <a:r>
              <a:rPr lang="en-US" sz="2000" dirty="0" smtClean="0"/>
              <a:t>It </a:t>
            </a:r>
            <a:r>
              <a:rPr lang="en-US" sz="2000" dirty="0"/>
              <a:t>supports two methods:</a:t>
            </a:r>
          </a:p>
          <a:p>
            <a:pPr marL="0" lvl="0" indent="0">
              <a:buNone/>
            </a:pPr>
            <a:r>
              <a:rPr lang="en-US" sz="2000" b="1" dirty="0"/>
              <a:t>acquire()</a:t>
            </a:r>
            <a:endParaRPr lang="en-US" sz="2000" dirty="0"/>
          </a:p>
          <a:p>
            <a:pPr marL="0" indent="0">
              <a:buNone/>
            </a:pPr>
            <a:r>
              <a:rPr lang="en-US" sz="2000" dirty="0"/>
              <a:t>When the lock-state is unlocked, calling the acquire() method will change the state to locked and return. However, If the state is locked, the call to acquire() is blocked until the release() method is called by some other thread</a:t>
            </a:r>
            <a:r>
              <a:rPr lang="en-US" sz="2000" dirty="0" smtClean="0"/>
              <a:t>.</a:t>
            </a:r>
          </a:p>
          <a:p>
            <a:pPr marL="0" indent="0">
              <a:buNone/>
            </a:pPr>
            <a:endParaRPr lang="en-US" sz="2000" dirty="0"/>
          </a:p>
          <a:p>
            <a:pPr marL="0" lvl="0" indent="0">
              <a:buNone/>
            </a:pPr>
            <a:r>
              <a:rPr lang="en-US" sz="2000" b="1" dirty="0"/>
              <a:t>release()</a:t>
            </a:r>
            <a:endParaRPr lang="en-US" sz="2000" dirty="0"/>
          </a:p>
          <a:p>
            <a:pPr marL="0" indent="0">
              <a:buNone/>
            </a:pPr>
            <a:r>
              <a:rPr lang="en-US" sz="2000" dirty="0"/>
              <a:t>The release() method is used to set the state to unlocked, i.e., to release a lock. It can be called by any thread, not necessarily the one that acquired the lock.</a:t>
            </a:r>
          </a:p>
          <a:p>
            <a:pPr marL="0" indent="0">
              <a:buNone/>
            </a:pPr>
            <a:endParaRPr lang="en-US" dirty="0"/>
          </a:p>
        </p:txBody>
      </p:sp>
    </p:spTree>
    <p:extLst>
      <p:ext uri="{BB962C8B-B14F-4D97-AF65-F5344CB8AC3E}">
        <p14:creationId xmlns:p14="http://schemas.microsoft.com/office/powerpoint/2010/main" val="5449794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839200" cy="6705600"/>
          </a:xfrm>
        </p:spPr>
        <p:txBody>
          <a:bodyPr>
            <a:normAutofit fontScale="62500" lnSpcReduction="20000"/>
          </a:bodyPr>
          <a:lstStyle/>
          <a:p>
            <a:r>
              <a:rPr lang="en-US" sz="2900" dirty="0"/>
              <a:t>Here's an example of using locks in your apps. Fire up your IDLE and type the following</a:t>
            </a:r>
            <a:r>
              <a:rPr lang="en-US" sz="2900" dirty="0" smtClean="0"/>
              <a:t>:</a:t>
            </a:r>
          </a:p>
          <a:p>
            <a:endParaRPr lang="en-US" sz="2900" dirty="0"/>
          </a:p>
          <a:p>
            <a:pPr marL="0" indent="0" latinLnBrk="1">
              <a:buNone/>
            </a:pPr>
            <a:r>
              <a:rPr lang="en-US" sz="2900" dirty="0"/>
              <a:t>import threading</a:t>
            </a:r>
          </a:p>
          <a:p>
            <a:pPr marL="0" indent="0" latinLnBrk="1">
              <a:buNone/>
            </a:pPr>
            <a:r>
              <a:rPr lang="en-US" sz="2900" dirty="0"/>
              <a:t>lock = </a:t>
            </a:r>
            <a:r>
              <a:rPr lang="en-US" sz="2900" dirty="0" err="1"/>
              <a:t>threading.Lock</a:t>
            </a:r>
            <a:r>
              <a:rPr lang="en-US" sz="2900" dirty="0"/>
              <a:t>()</a:t>
            </a:r>
          </a:p>
          <a:p>
            <a:pPr marL="0" indent="0" latinLnBrk="1">
              <a:buNone/>
            </a:pPr>
            <a:r>
              <a:rPr lang="en-US" sz="2900" dirty="0"/>
              <a:t> </a:t>
            </a:r>
          </a:p>
          <a:p>
            <a:pPr marL="0" indent="0" latinLnBrk="1">
              <a:buNone/>
            </a:pPr>
            <a:r>
              <a:rPr lang="en-US" sz="2900" dirty="0" err="1"/>
              <a:t>def</a:t>
            </a:r>
            <a:r>
              <a:rPr lang="en-US" sz="2900" dirty="0"/>
              <a:t> </a:t>
            </a:r>
            <a:r>
              <a:rPr lang="en-US" sz="2900" dirty="0" err="1"/>
              <a:t>first_function</a:t>
            </a:r>
            <a:r>
              <a:rPr lang="en-US" sz="2900" dirty="0"/>
              <a:t>():</a:t>
            </a:r>
          </a:p>
          <a:p>
            <a:pPr marL="0" indent="0" latinLnBrk="1">
              <a:buNone/>
            </a:pPr>
            <a:r>
              <a:rPr lang="en-US" sz="2900" dirty="0"/>
              <a:t>    for i in range(5):</a:t>
            </a:r>
          </a:p>
          <a:p>
            <a:pPr marL="0" indent="0" latinLnBrk="1">
              <a:buNone/>
            </a:pPr>
            <a:r>
              <a:rPr lang="en-US" sz="2900" dirty="0"/>
              <a:t>        </a:t>
            </a:r>
            <a:r>
              <a:rPr lang="en-US" sz="2900" dirty="0" err="1"/>
              <a:t>lock.acquire</a:t>
            </a:r>
            <a:r>
              <a:rPr lang="en-US" sz="2900" dirty="0"/>
              <a:t>()</a:t>
            </a:r>
          </a:p>
          <a:p>
            <a:pPr marL="0" indent="0" latinLnBrk="1">
              <a:buNone/>
            </a:pPr>
            <a:r>
              <a:rPr lang="en-US" sz="2900" dirty="0"/>
              <a:t>        print ('lock acquired')</a:t>
            </a:r>
          </a:p>
          <a:p>
            <a:pPr marL="0" indent="0" latinLnBrk="1">
              <a:buNone/>
            </a:pPr>
            <a:r>
              <a:rPr lang="en-US" sz="2900" dirty="0"/>
              <a:t>        print ('Executing the first </a:t>
            </a:r>
            <a:r>
              <a:rPr lang="en-US" sz="2900" dirty="0" err="1"/>
              <a:t>funcion</a:t>
            </a:r>
            <a:r>
              <a:rPr lang="en-US" sz="2900" dirty="0"/>
              <a:t>')</a:t>
            </a:r>
          </a:p>
          <a:p>
            <a:pPr marL="0" indent="0" latinLnBrk="1">
              <a:buNone/>
            </a:pPr>
            <a:r>
              <a:rPr lang="en-US" sz="2900" dirty="0"/>
              <a:t>        </a:t>
            </a:r>
            <a:r>
              <a:rPr lang="en-US" sz="2900" dirty="0" err="1"/>
              <a:t>lock.release</a:t>
            </a:r>
            <a:r>
              <a:rPr lang="en-US" sz="2900" dirty="0"/>
              <a:t>()</a:t>
            </a:r>
          </a:p>
          <a:p>
            <a:pPr marL="0" indent="0" latinLnBrk="1">
              <a:buNone/>
            </a:pPr>
            <a:r>
              <a:rPr lang="en-US" sz="2900" dirty="0"/>
              <a:t> </a:t>
            </a:r>
          </a:p>
          <a:p>
            <a:pPr marL="0" indent="0" latinLnBrk="1">
              <a:buNone/>
            </a:pPr>
            <a:r>
              <a:rPr lang="en-US" sz="2900" dirty="0" err="1"/>
              <a:t>def</a:t>
            </a:r>
            <a:r>
              <a:rPr lang="en-US" sz="2900" dirty="0"/>
              <a:t> </a:t>
            </a:r>
            <a:r>
              <a:rPr lang="en-US" sz="2900" dirty="0" err="1"/>
              <a:t>second_function</a:t>
            </a:r>
            <a:r>
              <a:rPr lang="en-US" sz="2900" dirty="0"/>
              <a:t>():</a:t>
            </a:r>
          </a:p>
          <a:p>
            <a:pPr marL="0" indent="0" latinLnBrk="1">
              <a:buNone/>
            </a:pPr>
            <a:r>
              <a:rPr lang="en-US" sz="2900" dirty="0"/>
              <a:t>    for i in range(5):</a:t>
            </a:r>
          </a:p>
          <a:p>
            <a:pPr marL="0" indent="0" latinLnBrk="1">
              <a:buNone/>
            </a:pPr>
            <a:r>
              <a:rPr lang="en-US" sz="2900" dirty="0"/>
              <a:t>        </a:t>
            </a:r>
            <a:r>
              <a:rPr lang="en-US" sz="2900" dirty="0" err="1"/>
              <a:t>lock.acquire</a:t>
            </a:r>
            <a:r>
              <a:rPr lang="en-US" sz="2900" dirty="0"/>
              <a:t>()</a:t>
            </a:r>
          </a:p>
          <a:p>
            <a:pPr marL="0" indent="0" latinLnBrk="1">
              <a:buNone/>
            </a:pPr>
            <a:r>
              <a:rPr lang="en-US" sz="2900" dirty="0"/>
              <a:t>        print ('lock acquired')</a:t>
            </a:r>
          </a:p>
          <a:p>
            <a:pPr marL="0" indent="0" latinLnBrk="1">
              <a:buNone/>
            </a:pPr>
            <a:r>
              <a:rPr lang="en-US" sz="2900" dirty="0"/>
              <a:t>        print ('Executing the second </a:t>
            </a:r>
            <a:r>
              <a:rPr lang="en-US" sz="2900" dirty="0" err="1"/>
              <a:t>funcion</a:t>
            </a:r>
            <a:r>
              <a:rPr lang="en-US" sz="2900" dirty="0"/>
              <a:t>')</a:t>
            </a:r>
          </a:p>
          <a:p>
            <a:pPr marL="0" indent="0" latinLnBrk="1">
              <a:buNone/>
            </a:pPr>
            <a:r>
              <a:rPr lang="en-US" sz="2900" dirty="0"/>
              <a:t>        </a:t>
            </a:r>
            <a:r>
              <a:rPr lang="en-US" sz="2900" dirty="0" err="1"/>
              <a:t>lock.release</a:t>
            </a:r>
            <a:r>
              <a:rPr lang="en-US" sz="2900" dirty="0"/>
              <a:t>()</a:t>
            </a:r>
          </a:p>
          <a:p>
            <a:pPr marL="0" indent="0" latinLnBrk="1">
              <a:buNone/>
            </a:pPr>
            <a:r>
              <a:rPr lang="en-US" sz="2900" dirty="0"/>
              <a:t> </a:t>
            </a:r>
          </a:p>
          <a:p>
            <a:pPr marL="0" indent="0" latinLnBrk="1">
              <a:buNone/>
            </a:pPr>
            <a:r>
              <a:rPr lang="en-US" sz="2900" dirty="0"/>
              <a:t>if __name__=="__main__":</a:t>
            </a:r>
          </a:p>
          <a:p>
            <a:pPr marL="0" indent="0" latinLnBrk="1">
              <a:buNone/>
            </a:pPr>
            <a:r>
              <a:rPr lang="en-US" sz="2900" dirty="0"/>
              <a:t>    </a:t>
            </a:r>
            <a:r>
              <a:rPr lang="en-US" sz="2900" dirty="0" err="1"/>
              <a:t>thread_one</a:t>
            </a:r>
            <a:r>
              <a:rPr lang="en-US" sz="2900" dirty="0"/>
              <a:t> = </a:t>
            </a:r>
            <a:r>
              <a:rPr lang="en-US" sz="2900" dirty="0" err="1"/>
              <a:t>threading.Thread</a:t>
            </a:r>
            <a:r>
              <a:rPr lang="en-US" sz="2900" dirty="0"/>
              <a:t>(target=</a:t>
            </a:r>
            <a:r>
              <a:rPr lang="en-US" sz="2900" dirty="0" err="1"/>
              <a:t>first_function</a:t>
            </a:r>
            <a:r>
              <a:rPr lang="en-US" sz="2900" dirty="0"/>
              <a:t>)</a:t>
            </a:r>
          </a:p>
          <a:p>
            <a:pPr marL="0" indent="0" latinLnBrk="1">
              <a:buNone/>
            </a:pPr>
            <a:r>
              <a:rPr lang="en-US" sz="2900" dirty="0"/>
              <a:t>    </a:t>
            </a:r>
            <a:r>
              <a:rPr lang="en-US" sz="2900" dirty="0" err="1"/>
              <a:t>thread_two</a:t>
            </a:r>
            <a:r>
              <a:rPr lang="en-US" sz="2900" dirty="0"/>
              <a:t> = </a:t>
            </a:r>
            <a:r>
              <a:rPr lang="en-US" sz="2900" dirty="0" err="1"/>
              <a:t>threading.Thread</a:t>
            </a:r>
            <a:r>
              <a:rPr lang="en-US" sz="2900" dirty="0"/>
              <a:t>(target=</a:t>
            </a:r>
            <a:r>
              <a:rPr lang="en-US" sz="2900" dirty="0" err="1"/>
              <a:t>second_function</a:t>
            </a:r>
            <a:r>
              <a:rPr lang="en-US" sz="2900" dirty="0"/>
              <a:t>)</a:t>
            </a:r>
          </a:p>
          <a:p>
            <a:pPr marL="0" indent="0">
              <a:buNone/>
            </a:pPr>
            <a:endParaRPr lang="en-US" dirty="0"/>
          </a:p>
        </p:txBody>
      </p:sp>
    </p:spTree>
    <p:extLst>
      <p:ext uri="{BB962C8B-B14F-4D97-AF65-F5344CB8AC3E}">
        <p14:creationId xmlns:p14="http://schemas.microsoft.com/office/powerpoint/2010/main" val="18262271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81800"/>
          </a:xfrm>
        </p:spPr>
        <p:txBody>
          <a:bodyPr>
            <a:normAutofit/>
          </a:bodyPr>
          <a:lstStyle/>
          <a:p>
            <a:pPr marL="0" indent="0" latinLnBrk="1">
              <a:buNone/>
            </a:pPr>
            <a:r>
              <a:rPr lang="en-US" sz="2000" dirty="0" err="1"/>
              <a:t>thread_one.start</a:t>
            </a:r>
            <a:r>
              <a:rPr lang="en-US" sz="2000" dirty="0"/>
              <a:t>()</a:t>
            </a:r>
          </a:p>
          <a:p>
            <a:pPr marL="0" indent="0" latinLnBrk="1">
              <a:buNone/>
            </a:pPr>
            <a:r>
              <a:rPr lang="en-US" sz="2000" dirty="0"/>
              <a:t>    </a:t>
            </a:r>
            <a:r>
              <a:rPr lang="en-US" sz="2000" dirty="0" err="1"/>
              <a:t>thread_two.start</a:t>
            </a:r>
            <a:r>
              <a:rPr lang="en-US" sz="2000" dirty="0"/>
              <a:t>()</a:t>
            </a:r>
          </a:p>
          <a:p>
            <a:pPr marL="0" indent="0" latinLnBrk="1">
              <a:buNone/>
            </a:pPr>
            <a:r>
              <a:rPr lang="en-US" sz="2000" dirty="0"/>
              <a:t> </a:t>
            </a:r>
          </a:p>
          <a:p>
            <a:pPr marL="0" indent="0" latinLnBrk="1">
              <a:buNone/>
            </a:pPr>
            <a:r>
              <a:rPr lang="en-US" sz="2000" dirty="0"/>
              <a:t>    </a:t>
            </a:r>
            <a:r>
              <a:rPr lang="en-US" sz="2000" dirty="0" err="1"/>
              <a:t>thread_one.join</a:t>
            </a:r>
            <a:r>
              <a:rPr lang="en-US" sz="2000" dirty="0"/>
              <a:t>()</a:t>
            </a:r>
          </a:p>
          <a:p>
            <a:pPr marL="0" indent="0" latinLnBrk="1">
              <a:buNone/>
            </a:pPr>
            <a:r>
              <a:rPr lang="en-US" sz="2000" dirty="0"/>
              <a:t>    </a:t>
            </a:r>
            <a:r>
              <a:rPr lang="en-US" sz="2000" dirty="0" err="1"/>
              <a:t>thread_two.join</a:t>
            </a:r>
            <a:r>
              <a:rPr lang="en-US" sz="2000" dirty="0"/>
              <a:t>()</a:t>
            </a:r>
          </a:p>
          <a:p>
            <a:r>
              <a:rPr lang="en-US" sz="2000" dirty="0"/>
              <a:t>Now, hit F5. </a:t>
            </a:r>
            <a:endParaRPr lang="en-US" sz="2000" dirty="0" smtClean="0"/>
          </a:p>
          <a:p>
            <a:pPr marL="0" indent="0">
              <a:buNone/>
            </a:pPr>
            <a:r>
              <a:rPr lang="en-US" sz="2000" dirty="0" smtClean="0"/>
              <a:t>You </a:t>
            </a:r>
            <a:r>
              <a:rPr lang="en-US" sz="2000" dirty="0"/>
              <a:t>should </a:t>
            </a:r>
            <a:r>
              <a:rPr lang="en-US" sz="2000" dirty="0" smtClean="0"/>
              <a:t>see</a:t>
            </a:r>
          </a:p>
          <a:p>
            <a:pPr marL="0" indent="0">
              <a:buNone/>
            </a:pPr>
            <a:r>
              <a:rPr lang="en-US" sz="2000" dirty="0" smtClean="0"/>
              <a:t> </a:t>
            </a:r>
            <a:r>
              <a:rPr lang="en-US" sz="2000" dirty="0"/>
              <a:t>an output like this:</a:t>
            </a:r>
          </a:p>
          <a:p>
            <a:pPr marL="0" indent="0">
              <a:buNone/>
            </a:pPr>
            <a:endParaRPr lang="en-US" sz="2000" dirty="0"/>
          </a:p>
        </p:txBody>
      </p:sp>
      <p:pic>
        <p:nvPicPr>
          <p:cNvPr id="4" name="Picture 3" descr="C:\Users\krupal\Desktop\080219_0505_Multithread7.png"/>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981200"/>
            <a:ext cx="5943600" cy="4502785"/>
          </a:xfrm>
          <a:prstGeom prst="rect">
            <a:avLst/>
          </a:prstGeom>
          <a:noFill/>
          <a:ln>
            <a:noFill/>
          </a:ln>
        </p:spPr>
      </p:pic>
    </p:spTree>
    <p:extLst>
      <p:ext uri="{BB962C8B-B14F-4D97-AF65-F5344CB8AC3E}">
        <p14:creationId xmlns:p14="http://schemas.microsoft.com/office/powerpoint/2010/main" val="9698254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a:lstStyle/>
          <a:p>
            <a:pPr marL="0" indent="0" fontAlgn="base">
              <a:buNone/>
            </a:pPr>
            <a:r>
              <a:rPr lang="en-US" sz="2000" b="1" dirty="0"/>
              <a:t>Exceptions:</a:t>
            </a:r>
            <a:r>
              <a:rPr lang="en-US" sz="2000" dirty="0"/>
              <a:t> </a:t>
            </a:r>
          </a:p>
          <a:p>
            <a:pPr marL="0" indent="0" fontAlgn="base">
              <a:buNone/>
            </a:pPr>
            <a:r>
              <a:rPr lang="en-US" sz="2000" dirty="0"/>
              <a:t>Exceptions are raised when the program is </a:t>
            </a:r>
            <a:r>
              <a:rPr lang="en-US" sz="2000" b="1" dirty="0"/>
              <a:t>syntactically correct</a:t>
            </a:r>
            <a:r>
              <a:rPr lang="en-US" sz="2000" dirty="0"/>
              <a:t> but the code resulted in an error. </a:t>
            </a:r>
          </a:p>
          <a:p>
            <a:pPr marL="0" indent="0" fontAlgn="base">
              <a:buNone/>
            </a:pPr>
            <a:r>
              <a:rPr lang="en-US" sz="2000" dirty="0"/>
              <a:t>This error </a:t>
            </a:r>
            <a:r>
              <a:rPr lang="en-US" sz="2000" b="1" dirty="0"/>
              <a:t>does not stop the execution</a:t>
            </a:r>
            <a:r>
              <a:rPr lang="en-US" sz="2000" dirty="0"/>
              <a:t> of the program, however, </a:t>
            </a:r>
            <a:r>
              <a:rPr lang="en-US" sz="2000" b="1" dirty="0"/>
              <a:t>it changes the normal flow </a:t>
            </a:r>
            <a:r>
              <a:rPr lang="en-US" sz="2000" dirty="0"/>
              <a:t>of the program.</a:t>
            </a:r>
          </a:p>
          <a:p>
            <a:pPr marL="0" indent="0" fontAlgn="base">
              <a:buNone/>
            </a:pPr>
            <a:r>
              <a:rPr lang="en-US" sz="2000" b="1" dirty="0" smtClean="0"/>
              <a:t>Example</a:t>
            </a:r>
            <a:r>
              <a:rPr lang="en-US" sz="2000" b="1" dirty="0"/>
              <a:t>:</a:t>
            </a:r>
            <a:endParaRPr lang="en-US" sz="2000" dirty="0"/>
          </a:p>
          <a:p>
            <a:pPr marL="0" indent="0">
              <a:buNone/>
            </a:pPr>
            <a:r>
              <a:rPr lang="en-US" sz="2000" dirty="0"/>
              <a:t># initialize the </a:t>
            </a:r>
            <a:r>
              <a:rPr lang="en-US" sz="2000" dirty="0" smtClean="0"/>
              <a:t>marks </a:t>
            </a:r>
            <a:r>
              <a:rPr lang="en-US" sz="2000" dirty="0"/>
              <a:t>variable</a:t>
            </a:r>
          </a:p>
          <a:p>
            <a:pPr marL="0" indent="0">
              <a:buNone/>
            </a:pPr>
            <a:r>
              <a:rPr lang="en-US" sz="2000" dirty="0"/>
              <a:t>marks = 10000</a:t>
            </a:r>
          </a:p>
          <a:p>
            <a:pPr marL="0" indent="0">
              <a:buNone/>
            </a:pPr>
            <a:r>
              <a:rPr lang="en-US" sz="2000" dirty="0"/>
              <a:t># perform division with 0</a:t>
            </a:r>
          </a:p>
          <a:p>
            <a:pPr marL="0" indent="0">
              <a:buNone/>
            </a:pPr>
            <a:r>
              <a:rPr lang="en-US" sz="2000" dirty="0"/>
              <a:t>a = marks / 0</a:t>
            </a:r>
          </a:p>
          <a:p>
            <a:pPr marL="0" indent="0">
              <a:buNone/>
            </a:pPr>
            <a:r>
              <a:rPr lang="en-US" sz="2000" dirty="0"/>
              <a:t>print(a</a:t>
            </a:r>
            <a:r>
              <a:rPr lang="en-US" sz="2000" dirty="0" smtClean="0"/>
              <a:t>)</a:t>
            </a:r>
          </a:p>
          <a:p>
            <a:pPr marL="0" indent="0">
              <a:buNone/>
            </a:pPr>
            <a:endParaRPr lang="en-US" sz="2000" dirty="0"/>
          </a:p>
          <a:p>
            <a:pPr marL="0" indent="0" fontAlgn="base">
              <a:buNone/>
            </a:pPr>
            <a:r>
              <a:rPr lang="en-US" sz="2000" b="1" dirty="0"/>
              <a:t>Output</a:t>
            </a:r>
            <a:r>
              <a:rPr lang="en-US" sz="2000" b="1" dirty="0" smtClean="0"/>
              <a:t>:</a:t>
            </a:r>
            <a:endParaRPr lang="en-US" sz="2000" dirty="0"/>
          </a:p>
          <a:p>
            <a:pPr fontAlgn="base"/>
            <a:r>
              <a:rPr lang="en-US" sz="2000" dirty="0"/>
              <a:t>In the above example raised the </a:t>
            </a:r>
            <a:r>
              <a:rPr lang="en-US" sz="2000" b="1" dirty="0" err="1"/>
              <a:t>ZeroDivisionError</a:t>
            </a:r>
            <a:r>
              <a:rPr lang="en-US" sz="2000" dirty="0"/>
              <a:t> as we are trying to divide a number by 0.</a:t>
            </a:r>
          </a:p>
          <a:p>
            <a:pPr fontAlgn="base"/>
            <a:r>
              <a:rPr lang="en-US" sz="2000" b="1" dirty="0"/>
              <a:t>Note:</a:t>
            </a:r>
            <a:r>
              <a:rPr lang="en-US" sz="2000" dirty="0"/>
              <a:t> Exception is the base class for all the exceptions in Python. </a:t>
            </a:r>
          </a:p>
          <a:p>
            <a:pPr marL="0" indent="0">
              <a:buNone/>
            </a:pPr>
            <a:endParaRPr lang="en-US" sz="2000" dirty="0"/>
          </a:p>
        </p:txBody>
      </p:sp>
    </p:spTree>
    <p:extLst>
      <p:ext uri="{BB962C8B-B14F-4D97-AF65-F5344CB8AC3E}">
        <p14:creationId xmlns:p14="http://schemas.microsoft.com/office/powerpoint/2010/main" val="237829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a:normAutofit/>
          </a:bodyPr>
          <a:lstStyle/>
          <a:p>
            <a:pPr marL="0" indent="0" fontAlgn="base">
              <a:buNone/>
            </a:pPr>
            <a:r>
              <a:rPr lang="en-US" sz="2000" b="1" dirty="0" smtClean="0"/>
              <a:t>Some </a:t>
            </a:r>
            <a:r>
              <a:rPr lang="en-US" sz="2000" b="1" dirty="0"/>
              <a:t>of the common Exception Errors are : </a:t>
            </a:r>
            <a:endParaRPr lang="en-US" sz="2000" b="1" dirty="0" smtClean="0"/>
          </a:p>
          <a:p>
            <a:pPr marL="0" indent="0" fontAlgn="base">
              <a:buNone/>
            </a:pPr>
            <a:r>
              <a:rPr lang="en-US" sz="2000" dirty="0"/>
              <a:t/>
            </a:r>
            <a:br>
              <a:rPr lang="en-US" sz="2000" dirty="0"/>
            </a:br>
            <a:r>
              <a:rPr lang="en-US" sz="2000" b="1" dirty="0" err="1" smtClean="0"/>
              <a:t>IOError</a:t>
            </a:r>
            <a:r>
              <a:rPr lang="en-US" sz="2000" b="1" dirty="0" smtClean="0"/>
              <a:t> </a:t>
            </a:r>
            <a:r>
              <a:rPr lang="en-US" sz="2000" b="1" dirty="0"/>
              <a:t>: </a:t>
            </a:r>
            <a:r>
              <a:rPr lang="en-US" sz="2000" dirty="0"/>
              <a:t>if the file can’t be opened</a:t>
            </a:r>
          </a:p>
          <a:p>
            <a:pPr marL="0" lvl="0" indent="0" fontAlgn="base">
              <a:buNone/>
            </a:pPr>
            <a:r>
              <a:rPr lang="en-US" sz="2000" b="1" dirty="0" err="1"/>
              <a:t>KeyboardInterrupt</a:t>
            </a:r>
            <a:r>
              <a:rPr lang="en-US" sz="2000" b="1" dirty="0"/>
              <a:t> : </a:t>
            </a:r>
            <a:r>
              <a:rPr lang="en-US" sz="2000" dirty="0"/>
              <a:t>when an unrequired key is pressed by the user</a:t>
            </a:r>
          </a:p>
          <a:p>
            <a:pPr marL="0" lvl="0" indent="0" fontAlgn="base">
              <a:buNone/>
            </a:pPr>
            <a:r>
              <a:rPr lang="en-US" sz="2000" b="1" dirty="0" err="1"/>
              <a:t>ValueError</a:t>
            </a:r>
            <a:r>
              <a:rPr lang="en-US" sz="2000" b="1" dirty="0"/>
              <a:t> : </a:t>
            </a:r>
            <a:r>
              <a:rPr lang="en-US" sz="2000" dirty="0"/>
              <a:t>when built-in function receives a wrong argument</a:t>
            </a:r>
          </a:p>
          <a:p>
            <a:pPr marL="0" lvl="0" indent="0" fontAlgn="base">
              <a:buNone/>
            </a:pPr>
            <a:r>
              <a:rPr lang="en-US" sz="2000" b="1" dirty="0" err="1"/>
              <a:t>EOFError</a:t>
            </a:r>
            <a:r>
              <a:rPr lang="en-US" sz="2000" b="1" dirty="0"/>
              <a:t> : </a:t>
            </a:r>
            <a:r>
              <a:rPr lang="en-US" sz="2000" dirty="0"/>
              <a:t>if End-Of-File is hit without reading any data</a:t>
            </a:r>
          </a:p>
          <a:p>
            <a:pPr marL="0" lvl="0" indent="0" fontAlgn="base">
              <a:buNone/>
            </a:pPr>
            <a:r>
              <a:rPr lang="en-US" sz="2000" b="1" dirty="0" err="1"/>
              <a:t>ImportError</a:t>
            </a:r>
            <a:r>
              <a:rPr lang="en-US" sz="2000" b="1" dirty="0"/>
              <a:t> : </a:t>
            </a:r>
            <a:r>
              <a:rPr lang="en-US" sz="2000" dirty="0"/>
              <a:t>if it is unable to find the module</a:t>
            </a:r>
          </a:p>
          <a:p>
            <a:pPr marL="0" indent="0">
              <a:buNone/>
            </a:pPr>
            <a:endParaRPr lang="en-US" dirty="0"/>
          </a:p>
        </p:txBody>
      </p:sp>
    </p:spTree>
    <p:extLst>
      <p:ext uri="{BB962C8B-B14F-4D97-AF65-F5344CB8AC3E}">
        <p14:creationId xmlns:p14="http://schemas.microsoft.com/office/powerpoint/2010/main" val="4168822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a:normAutofit fontScale="70000" lnSpcReduction="20000"/>
          </a:bodyPr>
          <a:lstStyle/>
          <a:p>
            <a:pPr marL="0" indent="0" fontAlgn="base">
              <a:buNone/>
            </a:pPr>
            <a:r>
              <a:rPr lang="en-US" sz="3100" b="1" u="sng" dirty="0"/>
              <a:t>Try </a:t>
            </a:r>
            <a:r>
              <a:rPr lang="en-US" sz="3100" b="1" u="sng" dirty="0" smtClean="0"/>
              <a:t>- Except </a:t>
            </a:r>
            <a:r>
              <a:rPr lang="en-US" sz="3100" b="1" u="sng" dirty="0"/>
              <a:t>in Python</a:t>
            </a:r>
          </a:p>
          <a:p>
            <a:pPr fontAlgn="base"/>
            <a:r>
              <a:rPr lang="en-US" sz="2900" b="1" dirty="0"/>
              <a:t>Try</a:t>
            </a:r>
            <a:r>
              <a:rPr lang="en-US" sz="2900" dirty="0"/>
              <a:t> and </a:t>
            </a:r>
            <a:r>
              <a:rPr lang="en-US" sz="2900" b="1" dirty="0"/>
              <a:t>Except</a:t>
            </a:r>
            <a:r>
              <a:rPr lang="en-US" sz="2900" dirty="0"/>
              <a:t> statement is used to handle these errors within our code in Python. </a:t>
            </a:r>
          </a:p>
          <a:p>
            <a:pPr fontAlgn="base"/>
            <a:r>
              <a:rPr lang="en-US" sz="2900" dirty="0"/>
              <a:t>The </a:t>
            </a:r>
            <a:r>
              <a:rPr lang="en-US" sz="2900" b="1" dirty="0"/>
              <a:t>try block</a:t>
            </a:r>
            <a:r>
              <a:rPr lang="en-US" sz="2900" dirty="0"/>
              <a:t> is used to check some code for errors </a:t>
            </a:r>
            <a:r>
              <a:rPr lang="en-US" sz="2900" dirty="0" err="1"/>
              <a:t>i.e</a:t>
            </a:r>
            <a:r>
              <a:rPr lang="en-US" sz="2900" dirty="0"/>
              <a:t> the code inside the try block will execute when there is no error in the program. </a:t>
            </a:r>
          </a:p>
          <a:p>
            <a:pPr fontAlgn="base"/>
            <a:r>
              <a:rPr lang="en-US" sz="2900" dirty="0" smtClean="0"/>
              <a:t>Whereas the code inside the </a:t>
            </a:r>
            <a:r>
              <a:rPr lang="en-US" sz="2900" b="1" dirty="0" smtClean="0"/>
              <a:t>except block</a:t>
            </a:r>
            <a:r>
              <a:rPr lang="en-US" sz="2900" dirty="0" smtClean="0"/>
              <a:t> will execute whenever the program encounters some error in the preceding try block.(</a:t>
            </a:r>
            <a:r>
              <a:rPr lang="en-US" sz="2900" b="1" dirty="0" smtClean="0"/>
              <a:t>Java uses catch keyword</a:t>
            </a:r>
            <a:r>
              <a:rPr lang="en-US" sz="2900" dirty="0" smtClean="0"/>
              <a:t>)</a:t>
            </a:r>
            <a:br>
              <a:rPr lang="en-US" sz="2900" dirty="0" smtClean="0"/>
            </a:br>
            <a:r>
              <a:rPr lang="en-US" sz="2900" b="1" dirty="0"/>
              <a:t>Syntax:</a:t>
            </a:r>
            <a:r>
              <a:rPr lang="en-US" sz="2900" dirty="0"/>
              <a:t> </a:t>
            </a:r>
          </a:p>
          <a:p>
            <a:pPr marL="0" indent="0">
              <a:buNone/>
            </a:pPr>
            <a:r>
              <a:rPr lang="en-US" sz="2900" dirty="0"/>
              <a:t> </a:t>
            </a:r>
            <a:r>
              <a:rPr lang="en-US" sz="2900" dirty="0" smtClean="0"/>
              <a:t>       try</a:t>
            </a:r>
            <a:r>
              <a:rPr lang="en-US" sz="2900" dirty="0"/>
              <a:t>:    </a:t>
            </a:r>
            <a:endParaRPr lang="en-US" sz="2900" dirty="0" smtClean="0"/>
          </a:p>
          <a:p>
            <a:pPr marL="914400" lvl="2" indent="0">
              <a:buNone/>
            </a:pPr>
            <a:r>
              <a:rPr lang="en-US" sz="2900" dirty="0" smtClean="0"/>
              <a:t># </a:t>
            </a:r>
            <a:r>
              <a:rPr lang="en-US" sz="2900" dirty="0"/>
              <a:t>Some </a:t>
            </a:r>
            <a:r>
              <a:rPr lang="en-US" sz="2900" dirty="0" smtClean="0"/>
              <a:t>Code</a:t>
            </a:r>
          </a:p>
          <a:p>
            <a:pPr marL="457200" lvl="1" indent="0">
              <a:buNone/>
            </a:pPr>
            <a:r>
              <a:rPr lang="en-US" sz="2900" dirty="0" smtClean="0"/>
              <a:t>except</a:t>
            </a:r>
            <a:r>
              <a:rPr lang="en-US" sz="2900" dirty="0"/>
              <a:t>:    </a:t>
            </a:r>
            <a:endParaRPr lang="en-US" sz="2900" dirty="0" smtClean="0"/>
          </a:p>
          <a:p>
            <a:pPr marL="457200" lvl="1" indent="0">
              <a:buNone/>
            </a:pPr>
            <a:r>
              <a:rPr lang="en-US" sz="2900" dirty="0" smtClean="0"/>
              <a:t>	# </a:t>
            </a:r>
            <a:r>
              <a:rPr lang="en-US" sz="2900" dirty="0"/>
              <a:t>Executed if error in the   </a:t>
            </a:r>
            <a:endParaRPr lang="en-US" sz="2900" dirty="0" smtClean="0"/>
          </a:p>
          <a:p>
            <a:pPr marL="457200" lvl="1" indent="0">
              <a:buNone/>
            </a:pPr>
            <a:r>
              <a:rPr lang="en-US" sz="2900" dirty="0" smtClean="0"/>
              <a:t> 	# </a:t>
            </a:r>
            <a:r>
              <a:rPr lang="en-US" sz="2900" dirty="0"/>
              <a:t>try </a:t>
            </a:r>
            <a:r>
              <a:rPr lang="en-US" sz="2900" dirty="0" smtClean="0"/>
              <a:t>block</a:t>
            </a:r>
          </a:p>
          <a:p>
            <a:pPr marL="457200" lvl="1" indent="0">
              <a:buNone/>
            </a:pPr>
            <a:endParaRPr lang="en-US" sz="2900" dirty="0" smtClean="0"/>
          </a:p>
          <a:p>
            <a:pPr marL="0" indent="0" fontAlgn="base">
              <a:buNone/>
            </a:pPr>
            <a:r>
              <a:rPr lang="en-US" sz="2900" b="1" dirty="0"/>
              <a:t>How try() works?</a:t>
            </a:r>
            <a:r>
              <a:rPr lang="en-US" sz="2900" dirty="0"/>
              <a:t> </a:t>
            </a:r>
            <a:br>
              <a:rPr lang="en-US" sz="2900" dirty="0"/>
            </a:br>
            <a:r>
              <a:rPr lang="en-US" sz="2900" dirty="0"/>
              <a:t> </a:t>
            </a:r>
          </a:p>
          <a:p>
            <a:pPr fontAlgn="base"/>
            <a:r>
              <a:rPr lang="en-US" sz="2900" dirty="0"/>
              <a:t>First, </a:t>
            </a:r>
            <a:r>
              <a:rPr lang="en-US" sz="2900" b="1" dirty="0"/>
              <a:t>try</a:t>
            </a:r>
            <a:r>
              <a:rPr lang="en-US" sz="2900" dirty="0"/>
              <a:t> clause is executed i.e. the code between </a:t>
            </a:r>
            <a:r>
              <a:rPr lang="en-US" sz="2900" b="1" dirty="0"/>
              <a:t>try</a:t>
            </a:r>
            <a:r>
              <a:rPr lang="en-US" sz="2900" dirty="0"/>
              <a:t> and </a:t>
            </a:r>
            <a:r>
              <a:rPr lang="en-US" sz="2900" b="1" dirty="0"/>
              <a:t>except</a:t>
            </a:r>
            <a:r>
              <a:rPr lang="en-US" sz="2900" dirty="0"/>
              <a:t> clause.</a:t>
            </a:r>
          </a:p>
          <a:p>
            <a:pPr fontAlgn="base"/>
            <a:r>
              <a:rPr lang="en-US" sz="2900" dirty="0"/>
              <a:t>If there is no exception, then only </a:t>
            </a:r>
            <a:r>
              <a:rPr lang="en-US" sz="2900" b="1" dirty="0"/>
              <a:t>try</a:t>
            </a:r>
            <a:r>
              <a:rPr lang="en-US" sz="2900" dirty="0"/>
              <a:t> clause will run, </a:t>
            </a:r>
            <a:r>
              <a:rPr lang="en-US" sz="2900" b="1" dirty="0"/>
              <a:t>except</a:t>
            </a:r>
            <a:r>
              <a:rPr lang="en-US" sz="2900" dirty="0"/>
              <a:t> clause is finished.</a:t>
            </a:r>
          </a:p>
          <a:p>
            <a:pPr fontAlgn="base"/>
            <a:r>
              <a:rPr lang="en-US" sz="2900" dirty="0"/>
              <a:t>If any exception </a:t>
            </a:r>
            <a:r>
              <a:rPr lang="en-US" sz="2900" dirty="0" err="1"/>
              <a:t>occured</a:t>
            </a:r>
            <a:r>
              <a:rPr lang="en-US" sz="2900" dirty="0"/>
              <a:t>, </a:t>
            </a:r>
            <a:r>
              <a:rPr lang="en-US" sz="2900" b="1" dirty="0"/>
              <a:t>try</a:t>
            </a:r>
            <a:r>
              <a:rPr lang="en-US" sz="2900" dirty="0"/>
              <a:t> clause will be skipped and </a:t>
            </a:r>
            <a:r>
              <a:rPr lang="en-US" sz="2900" b="1" dirty="0"/>
              <a:t>except</a:t>
            </a:r>
            <a:r>
              <a:rPr lang="en-US" sz="2900" dirty="0"/>
              <a:t> clause will run.</a:t>
            </a:r>
          </a:p>
          <a:p>
            <a:pPr fontAlgn="base"/>
            <a:r>
              <a:rPr lang="en-US" sz="2900" dirty="0"/>
              <a:t>If any exception occurs, but the </a:t>
            </a:r>
            <a:r>
              <a:rPr lang="en-US" sz="2900" b="1" dirty="0"/>
              <a:t>except</a:t>
            </a:r>
            <a:r>
              <a:rPr lang="en-US" sz="2900" dirty="0"/>
              <a:t> clause within the code doesn’t handle it, it is passed on to the outer </a:t>
            </a:r>
            <a:r>
              <a:rPr lang="en-US" sz="2900" b="1" dirty="0"/>
              <a:t>try</a:t>
            </a:r>
            <a:r>
              <a:rPr lang="en-US" sz="2900" dirty="0"/>
              <a:t> statements. </a:t>
            </a:r>
            <a:endParaRPr lang="en-US" sz="2900" dirty="0" smtClean="0"/>
          </a:p>
          <a:p>
            <a:pPr fontAlgn="base"/>
            <a:r>
              <a:rPr lang="en-US" sz="2900" dirty="0" smtClean="0"/>
              <a:t>If </a:t>
            </a:r>
            <a:r>
              <a:rPr lang="en-US" sz="2900" dirty="0"/>
              <a:t>the exception left unhandled, then the execution stops.</a:t>
            </a:r>
          </a:p>
          <a:p>
            <a:pPr fontAlgn="base"/>
            <a:r>
              <a:rPr lang="en-US" sz="2900" dirty="0"/>
              <a:t>A </a:t>
            </a:r>
            <a:r>
              <a:rPr lang="en-US" sz="2900" b="1" dirty="0"/>
              <a:t>try</a:t>
            </a:r>
            <a:r>
              <a:rPr lang="en-US" sz="2900" dirty="0"/>
              <a:t> statement can have more than one </a:t>
            </a:r>
            <a:r>
              <a:rPr lang="en-US" sz="2900" b="1" dirty="0"/>
              <a:t>except</a:t>
            </a:r>
            <a:r>
              <a:rPr lang="en-US" sz="2900" dirty="0"/>
              <a:t> clause</a:t>
            </a:r>
          </a:p>
          <a:p>
            <a:pPr marL="457200" lvl="1" indent="0">
              <a:buNone/>
            </a:pPr>
            <a:endParaRPr lang="en-US" sz="2000" dirty="0" smtClean="0"/>
          </a:p>
          <a:p>
            <a:pPr marL="457200" lvl="1" indent="0">
              <a:buNone/>
            </a:pPr>
            <a:endParaRPr lang="en-US" sz="2000" dirty="0"/>
          </a:p>
        </p:txBody>
      </p:sp>
    </p:spTree>
    <p:extLst>
      <p:ext uri="{BB962C8B-B14F-4D97-AF65-F5344CB8AC3E}">
        <p14:creationId xmlns:p14="http://schemas.microsoft.com/office/powerpoint/2010/main" val="2891416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a:normAutofit/>
          </a:bodyPr>
          <a:lstStyle/>
          <a:p>
            <a:pPr marL="0" indent="0">
              <a:buNone/>
            </a:pPr>
            <a:r>
              <a:rPr lang="en-US" sz="2000" b="1" dirty="0"/>
              <a:t>Code 1: </a:t>
            </a:r>
            <a:r>
              <a:rPr lang="en-US" sz="2000" dirty="0"/>
              <a:t>No exception, so </a:t>
            </a:r>
            <a:r>
              <a:rPr lang="en-US" sz="2000" b="1" dirty="0"/>
              <a:t>try</a:t>
            </a:r>
            <a:r>
              <a:rPr lang="en-US" sz="2000" dirty="0"/>
              <a:t> clause will run. </a:t>
            </a:r>
            <a:endParaRPr lang="en-US" sz="2000" dirty="0" smtClean="0"/>
          </a:p>
          <a:p>
            <a:pPr marL="0" indent="0">
              <a:buNone/>
            </a:pPr>
            <a:endParaRPr lang="en-US" sz="2000" dirty="0" smtClean="0"/>
          </a:p>
          <a:p>
            <a:pPr marL="0" indent="0">
              <a:buNone/>
            </a:pPr>
            <a:r>
              <a:rPr lang="en-US" sz="2000" b="1" dirty="0"/>
              <a:t># Python code to illustrate working of try()</a:t>
            </a:r>
          </a:p>
          <a:p>
            <a:pPr marL="0" indent="0">
              <a:buNone/>
            </a:pPr>
            <a:r>
              <a:rPr lang="en-US" sz="2000" dirty="0" err="1"/>
              <a:t>def</a:t>
            </a:r>
            <a:r>
              <a:rPr lang="en-US" sz="2000" dirty="0"/>
              <a:t> divide(x, y):</a:t>
            </a:r>
          </a:p>
          <a:p>
            <a:pPr marL="0" indent="0">
              <a:buNone/>
            </a:pPr>
            <a:r>
              <a:rPr lang="en-US" sz="2000" dirty="0"/>
              <a:t>    try:</a:t>
            </a:r>
          </a:p>
          <a:p>
            <a:pPr marL="0" indent="0">
              <a:buNone/>
            </a:pPr>
            <a:r>
              <a:rPr lang="en-US" sz="2000" dirty="0"/>
              <a:t>        # Floor Division : Gives only Fractional Part as Answer</a:t>
            </a:r>
          </a:p>
          <a:p>
            <a:pPr marL="0" indent="0">
              <a:buNone/>
            </a:pPr>
            <a:r>
              <a:rPr lang="en-US" sz="2000" dirty="0"/>
              <a:t>        result = x // y</a:t>
            </a:r>
          </a:p>
          <a:p>
            <a:pPr marL="0" indent="0">
              <a:buNone/>
            </a:pPr>
            <a:r>
              <a:rPr lang="en-US" sz="2000" dirty="0"/>
              <a:t>        print("Yeah ! Your answer is :", result)</a:t>
            </a:r>
          </a:p>
          <a:p>
            <a:pPr marL="0" indent="0">
              <a:buNone/>
            </a:pPr>
            <a:r>
              <a:rPr lang="en-US" sz="2000" dirty="0"/>
              <a:t>    except </a:t>
            </a:r>
            <a:r>
              <a:rPr lang="en-US" sz="2000" dirty="0" err="1"/>
              <a:t>ZeroDivisionError</a:t>
            </a:r>
            <a:r>
              <a:rPr lang="en-US" sz="2000" dirty="0"/>
              <a:t>:</a:t>
            </a:r>
          </a:p>
          <a:p>
            <a:pPr marL="0" indent="0">
              <a:buNone/>
            </a:pPr>
            <a:r>
              <a:rPr lang="en-US" sz="2000" dirty="0"/>
              <a:t>        print("Sorry ! You are dividing by zero ")</a:t>
            </a:r>
          </a:p>
          <a:p>
            <a:pPr marL="0" indent="0">
              <a:buNone/>
            </a:pPr>
            <a:r>
              <a:rPr lang="en-US" sz="2000" dirty="0"/>
              <a:t> </a:t>
            </a:r>
          </a:p>
          <a:p>
            <a:pPr marL="0" indent="0">
              <a:buNone/>
            </a:pPr>
            <a:r>
              <a:rPr lang="en-US" sz="2000" dirty="0"/>
              <a:t># Look at parameters and note the working of Program</a:t>
            </a:r>
          </a:p>
          <a:p>
            <a:pPr marL="0" indent="0">
              <a:buNone/>
            </a:pPr>
            <a:r>
              <a:rPr lang="en-US" sz="2000" dirty="0"/>
              <a:t>divide(3, 2</a:t>
            </a:r>
            <a:r>
              <a:rPr lang="en-US" sz="2000" dirty="0" smtClean="0"/>
              <a:t>)</a:t>
            </a:r>
          </a:p>
          <a:p>
            <a:pPr marL="0" indent="0">
              <a:buNone/>
            </a:pPr>
            <a:endParaRPr lang="en-US" sz="2000" dirty="0"/>
          </a:p>
          <a:p>
            <a:pPr marL="0" indent="0" fontAlgn="base">
              <a:buNone/>
            </a:pPr>
            <a:r>
              <a:rPr lang="en-US" sz="2000" b="1" dirty="0"/>
              <a:t>Output : </a:t>
            </a:r>
            <a:r>
              <a:rPr lang="en-US" sz="2000" dirty="0"/>
              <a:t/>
            </a:r>
            <a:br>
              <a:rPr lang="en-US" sz="2000" dirty="0"/>
            </a:br>
            <a:r>
              <a:rPr lang="en-US" sz="2000" dirty="0"/>
              <a:t> </a:t>
            </a:r>
          </a:p>
          <a:p>
            <a:pPr marL="0" indent="0">
              <a:buNone/>
            </a:pPr>
            <a:r>
              <a:rPr lang="en-US" sz="2000" dirty="0"/>
              <a:t>('Yeah ! Your answer is :', 1)</a:t>
            </a:r>
          </a:p>
        </p:txBody>
      </p:sp>
    </p:spTree>
    <p:extLst>
      <p:ext uri="{BB962C8B-B14F-4D97-AF65-F5344CB8AC3E}">
        <p14:creationId xmlns:p14="http://schemas.microsoft.com/office/powerpoint/2010/main" val="2351627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a:normAutofit/>
          </a:bodyPr>
          <a:lstStyle/>
          <a:p>
            <a:pPr marL="0" indent="0">
              <a:buNone/>
            </a:pPr>
            <a:r>
              <a:rPr lang="en-US" sz="2000" b="1" dirty="0"/>
              <a:t>Code 1: </a:t>
            </a:r>
            <a:r>
              <a:rPr lang="en-US" sz="2000" dirty="0"/>
              <a:t>There is an exception so only </a:t>
            </a:r>
            <a:r>
              <a:rPr lang="en-US" sz="2000" b="1" dirty="0"/>
              <a:t>except</a:t>
            </a:r>
            <a:r>
              <a:rPr lang="en-US" sz="2000" dirty="0"/>
              <a:t> clause will run. </a:t>
            </a:r>
            <a:endParaRPr lang="en-US" sz="2000" dirty="0" smtClean="0"/>
          </a:p>
          <a:p>
            <a:pPr marL="0" indent="0">
              <a:buNone/>
            </a:pPr>
            <a:r>
              <a:rPr lang="en-US" sz="2000" dirty="0"/>
              <a:t/>
            </a:r>
            <a:br>
              <a:rPr lang="en-US" sz="2000" dirty="0"/>
            </a:br>
            <a:r>
              <a:rPr lang="en-US" sz="2000" b="1" dirty="0"/>
              <a:t># Python code to illustrate working of try()</a:t>
            </a:r>
          </a:p>
          <a:p>
            <a:pPr marL="0" indent="0">
              <a:buNone/>
            </a:pPr>
            <a:r>
              <a:rPr lang="en-US" sz="2000" dirty="0" err="1"/>
              <a:t>def</a:t>
            </a:r>
            <a:r>
              <a:rPr lang="en-US" sz="2000" dirty="0"/>
              <a:t> divide(x, y):</a:t>
            </a:r>
          </a:p>
          <a:p>
            <a:pPr marL="0" indent="0">
              <a:buNone/>
            </a:pPr>
            <a:r>
              <a:rPr lang="en-US" sz="2000" dirty="0"/>
              <a:t>    try:</a:t>
            </a:r>
          </a:p>
          <a:p>
            <a:pPr marL="0" indent="0">
              <a:buNone/>
            </a:pPr>
            <a:r>
              <a:rPr lang="en-US" sz="2000" dirty="0"/>
              <a:t>        # Floor Division : Gives only Fractional Part as Answer</a:t>
            </a:r>
          </a:p>
          <a:p>
            <a:pPr marL="0" indent="0">
              <a:buNone/>
            </a:pPr>
            <a:r>
              <a:rPr lang="en-US" sz="2000" dirty="0"/>
              <a:t>        result = x // y</a:t>
            </a:r>
          </a:p>
          <a:p>
            <a:pPr marL="0" indent="0">
              <a:buNone/>
            </a:pPr>
            <a:r>
              <a:rPr lang="en-US" sz="2000" dirty="0"/>
              <a:t>        print("Yeah ! Your answer is :", result)</a:t>
            </a:r>
          </a:p>
          <a:p>
            <a:pPr marL="0" indent="0">
              <a:buNone/>
            </a:pPr>
            <a:r>
              <a:rPr lang="en-US" sz="2000" dirty="0"/>
              <a:t>    except </a:t>
            </a:r>
            <a:r>
              <a:rPr lang="en-US" sz="2000" dirty="0" err="1"/>
              <a:t>ZeroDivisionError</a:t>
            </a:r>
            <a:r>
              <a:rPr lang="en-US" sz="2000" dirty="0"/>
              <a:t>:</a:t>
            </a:r>
          </a:p>
          <a:p>
            <a:pPr marL="0" indent="0">
              <a:buNone/>
            </a:pPr>
            <a:r>
              <a:rPr lang="en-US" sz="2000" dirty="0"/>
              <a:t>        print("Sorry ! You are dividing by zero ")</a:t>
            </a:r>
          </a:p>
          <a:p>
            <a:pPr marL="0" indent="0">
              <a:buNone/>
            </a:pPr>
            <a:r>
              <a:rPr lang="en-US" sz="2000" dirty="0"/>
              <a:t> </a:t>
            </a:r>
          </a:p>
          <a:p>
            <a:pPr marL="0" indent="0">
              <a:buNone/>
            </a:pPr>
            <a:r>
              <a:rPr lang="en-US" sz="2000" dirty="0"/>
              <a:t># Look at parameters and note the working of Program</a:t>
            </a:r>
          </a:p>
          <a:p>
            <a:pPr marL="0" indent="0">
              <a:buNone/>
            </a:pPr>
            <a:r>
              <a:rPr lang="en-US" sz="2000" dirty="0"/>
              <a:t>divide(3, </a:t>
            </a:r>
            <a:r>
              <a:rPr lang="en-US" sz="2000" dirty="0" smtClean="0"/>
              <a:t>0)</a:t>
            </a:r>
          </a:p>
          <a:p>
            <a:pPr marL="0" indent="0">
              <a:buNone/>
            </a:pPr>
            <a:endParaRPr lang="en-US" sz="2000" dirty="0"/>
          </a:p>
          <a:p>
            <a:pPr marL="0" indent="0" fontAlgn="base">
              <a:buNone/>
            </a:pPr>
            <a:r>
              <a:rPr lang="en-US" sz="2000" b="1" dirty="0"/>
              <a:t>Output : </a:t>
            </a:r>
            <a:r>
              <a:rPr lang="en-US" sz="2000" dirty="0"/>
              <a:t/>
            </a:r>
            <a:br>
              <a:rPr lang="en-US" sz="2000" dirty="0"/>
            </a:br>
            <a:r>
              <a:rPr lang="en-US" sz="2000" dirty="0"/>
              <a:t> </a:t>
            </a:r>
          </a:p>
          <a:p>
            <a:pPr marL="0" indent="0">
              <a:buNone/>
            </a:pPr>
            <a:r>
              <a:rPr lang="en-US" sz="2000" dirty="0"/>
              <a:t>Sorry ! You are dividing by zero</a:t>
            </a:r>
          </a:p>
        </p:txBody>
      </p:sp>
    </p:spTree>
    <p:extLst>
      <p:ext uri="{BB962C8B-B14F-4D97-AF65-F5344CB8AC3E}">
        <p14:creationId xmlns:p14="http://schemas.microsoft.com/office/powerpoint/2010/main" val="3104444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a:normAutofit/>
          </a:bodyPr>
          <a:lstStyle/>
          <a:p>
            <a:pPr marL="0" indent="0" fontAlgn="base">
              <a:buNone/>
            </a:pPr>
            <a:r>
              <a:rPr lang="en-US" sz="2200" b="1" u="sng" dirty="0"/>
              <a:t>Else Clause</a:t>
            </a:r>
          </a:p>
          <a:p>
            <a:pPr marL="0" indent="0" fontAlgn="base">
              <a:buNone/>
            </a:pPr>
            <a:r>
              <a:rPr lang="en-US" sz="2000" dirty="0"/>
              <a:t>In python, you can also use the else clause on the try-except block which must be present after all the except clauses. </a:t>
            </a:r>
          </a:p>
          <a:p>
            <a:pPr fontAlgn="base"/>
            <a:r>
              <a:rPr lang="en-US" sz="2000" dirty="0"/>
              <a:t>The code enters the else block only if the try clause does not raise an </a:t>
            </a:r>
            <a:r>
              <a:rPr lang="en-US" sz="2000" dirty="0" smtClean="0"/>
              <a:t>exception.</a:t>
            </a:r>
          </a:p>
          <a:p>
            <a:pPr marL="0" indent="0" fontAlgn="base">
              <a:buNone/>
            </a:pPr>
            <a:r>
              <a:rPr lang="en-US" sz="2000" b="1" dirty="0" smtClean="0"/>
              <a:t>Syntax</a:t>
            </a:r>
            <a:r>
              <a:rPr lang="en-US" sz="2000" b="1" dirty="0"/>
              <a:t>:</a:t>
            </a:r>
            <a:endParaRPr lang="en-US" sz="2000" dirty="0"/>
          </a:p>
          <a:p>
            <a:pPr marL="0" indent="0" fontAlgn="base">
              <a:spcBef>
                <a:spcPts val="0"/>
              </a:spcBef>
              <a:buNone/>
            </a:pPr>
            <a:r>
              <a:rPr lang="en-US" sz="2000" dirty="0"/>
              <a:t>try:    </a:t>
            </a:r>
            <a:endParaRPr lang="en-US" sz="2000" dirty="0" smtClean="0"/>
          </a:p>
          <a:p>
            <a:pPr marL="0" indent="0" fontAlgn="base">
              <a:spcBef>
                <a:spcPts val="0"/>
              </a:spcBef>
              <a:buNone/>
            </a:pPr>
            <a:r>
              <a:rPr lang="en-US" sz="2000" dirty="0"/>
              <a:t>	</a:t>
            </a:r>
            <a:r>
              <a:rPr lang="en-US" sz="2000" dirty="0" smtClean="0"/>
              <a:t># </a:t>
            </a:r>
            <a:r>
              <a:rPr lang="en-US" sz="2000" dirty="0"/>
              <a:t>Some </a:t>
            </a:r>
            <a:r>
              <a:rPr lang="en-US" sz="2000" dirty="0" smtClean="0"/>
              <a:t>Code</a:t>
            </a:r>
          </a:p>
          <a:p>
            <a:pPr marL="0" indent="0" fontAlgn="base">
              <a:spcBef>
                <a:spcPts val="0"/>
              </a:spcBef>
              <a:buNone/>
            </a:pPr>
            <a:r>
              <a:rPr lang="en-US" sz="2000" dirty="0" smtClean="0"/>
              <a:t>except</a:t>
            </a:r>
            <a:r>
              <a:rPr lang="en-US" sz="2000" dirty="0"/>
              <a:t>:    </a:t>
            </a:r>
            <a:endParaRPr lang="en-US" sz="2000" dirty="0" smtClean="0"/>
          </a:p>
          <a:p>
            <a:pPr marL="0" indent="0" fontAlgn="base">
              <a:spcBef>
                <a:spcPts val="0"/>
              </a:spcBef>
              <a:buNone/>
            </a:pPr>
            <a:r>
              <a:rPr lang="en-US" sz="2000" dirty="0"/>
              <a:t>	</a:t>
            </a:r>
            <a:r>
              <a:rPr lang="en-US" sz="2000" dirty="0" smtClean="0"/>
              <a:t># </a:t>
            </a:r>
            <a:r>
              <a:rPr lang="en-US" sz="2000" dirty="0"/>
              <a:t>Executed if error in the    </a:t>
            </a:r>
            <a:endParaRPr lang="en-US" sz="2000" dirty="0" smtClean="0"/>
          </a:p>
          <a:p>
            <a:pPr marL="0" indent="0" fontAlgn="base">
              <a:spcBef>
                <a:spcPts val="0"/>
              </a:spcBef>
              <a:buNone/>
            </a:pPr>
            <a:r>
              <a:rPr lang="en-US" sz="2000" dirty="0"/>
              <a:t>	</a:t>
            </a:r>
            <a:r>
              <a:rPr lang="en-US" sz="2000" dirty="0" smtClean="0"/>
              <a:t># </a:t>
            </a:r>
            <a:r>
              <a:rPr lang="en-US" sz="2000" dirty="0"/>
              <a:t>try </a:t>
            </a:r>
            <a:r>
              <a:rPr lang="en-US" sz="2000" dirty="0" smtClean="0"/>
              <a:t>block</a:t>
            </a:r>
          </a:p>
          <a:p>
            <a:pPr marL="0" indent="0" fontAlgn="base">
              <a:spcBef>
                <a:spcPts val="0"/>
              </a:spcBef>
              <a:buNone/>
            </a:pPr>
            <a:r>
              <a:rPr lang="en-US" sz="2000" dirty="0" smtClean="0"/>
              <a:t>else</a:t>
            </a:r>
            <a:r>
              <a:rPr lang="en-US" sz="2000" dirty="0"/>
              <a:t>:    </a:t>
            </a:r>
            <a:endParaRPr lang="en-US" sz="2000" dirty="0" smtClean="0"/>
          </a:p>
          <a:p>
            <a:pPr marL="0" indent="0" fontAlgn="base">
              <a:spcBef>
                <a:spcPts val="0"/>
              </a:spcBef>
              <a:buNone/>
            </a:pPr>
            <a:r>
              <a:rPr lang="en-US" sz="2000" dirty="0"/>
              <a:t>	</a:t>
            </a:r>
            <a:r>
              <a:rPr lang="en-US" sz="2000" dirty="0" smtClean="0"/>
              <a:t># </a:t>
            </a:r>
            <a:r>
              <a:rPr lang="en-US" sz="2000" dirty="0"/>
              <a:t>execute if no exception </a:t>
            </a:r>
            <a:r>
              <a:rPr lang="en-US" sz="2000" dirty="0" smtClean="0">
                <a:effectLst/>
              </a:rPr>
              <a:t> </a:t>
            </a:r>
          </a:p>
          <a:p>
            <a:pPr marL="0" indent="0" fontAlgn="base">
              <a:spcBef>
                <a:spcPts val="0"/>
              </a:spcBef>
              <a:buNone/>
            </a:pPr>
            <a:endParaRPr lang="en-US" sz="2000" dirty="0" smtClean="0">
              <a:effectLst/>
            </a:endParaRPr>
          </a:p>
          <a:p>
            <a:pPr fontAlgn="base">
              <a:spcBef>
                <a:spcPts val="0"/>
              </a:spcBef>
            </a:pPr>
            <a:r>
              <a:rPr lang="en-US" sz="2000" b="1" dirty="0" smtClean="0"/>
              <a:t>Code</a:t>
            </a:r>
            <a:r>
              <a:rPr lang="en-US" sz="2000" b="1" dirty="0"/>
              <a:t>:</a:t>
            </a:r>
            <a:endParaRPr lang="en-US" sz="2000" dirty="0"/>
          </a:p>
          <a:p>
            <a:pPr marL="0" indent="0">
              <a:buNone/>
            </a:pPr>
            <a:r>
              <a:rPr lang="en-US" sz="2000" b="1" dirty="0"/>
              <a:t># Program to depict else clause with try-except</a:t>
            </a:r>
          </a:p>
          <a:p>
            <a:pPr marL="0" indent="0">
              <a:buNone/>
            </a:pPr>
            <a:r>
              <a:rPr lang="en-US" sz="2000" dirty="0"/>
              <a:t># Function which returns a/b</a:t>
            </a:r>
          </a:p>
          <a:p>
            <a:pPr marL="0" indent="0">
              <a:buNone/>
            </a:pPr>
            <a:r>
              <a:rPr lang="en-US" sz="2000" dirty="0" err="1"/>
              <a:t>def</a:t>
            </a:r>
            <a:r>
              <a:rPr lang="en-US" sz="2000" dirty="0"/>
              <a:t> </a:t>
            </a:r>
            <a:r>
              <a:rPr lang="en-US" sz="2000" dirty="0" err="1"/>
              <a:t>AbyB</a:t>
            </a:r>
            <a:r>
              <a:rPr lang="en-US" sz="2000" dirty="0"/>
              <a:t>(a , b):</a:t>
            </a:r>
          </a:p>
          <a:p>
            <a:pPr marL="0" indent="0">
              <a:buNone/>
            </a:pPr>
            <a:r>
              <a:rPr lang="en-US" sz="2000" dirty="0"/>
              <a:t>    try:</a:t>
            </a:r>
          </a:p>
          <a:p>
            <a:pPr marL="0" indent="0">
              <a:buNone/>
            </a:pPr>
            <a:r>
              <a:rPr lang="en-US" sz="2000" dirty="0"/>
              <a:t>        c = ((</a:t>
            </a:r>
            <a:r>
              <a:rPr lang="en-US" sz="2000" dirty="0" err="1"/>
              <a:t>a+b</a:t>
            </a:r>
            <a:r>
              <a:rPr lang="en-US" sz="2000" dirty="0"/>
              <a:t>) / (a-b))</a:t>
            </a:r>
          </a:p>
          <a:p>
            <a:pPr marL="0" indent="0">
              <a:buNone/>
            </a:pPr>
            <a:endParaRPr lang="en-US" dirty="0"/>
          </a:p>
        </p:txBody>
      </p:sp>
    </p:spTree>
    <p:extLst>
      <p:ext uri="{BB962C8B-B14F-4D97-AF65-F5344CB8AC3E}">
        <p14:creationId xmlns:p14="http://schemas.microsoft.com/office/powerpoint/2010/main" val="303234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a:normAutofit/>
          </a:bodyPr>
          <a:lstStyle/>
          <a:p>
            <a:pPr marL="0" indent="0">
              <a:buNone/>
            </a:pPr>
            <a:r>
              <a:rPr lang="en-US" sz="2000" dirty="0"/>
              <a:t>except </a:t>
            </a:r>
            <a:r>
              <a:rPr lang="en-US" sz="2000" dirty="0" err="1"/>
              <a:t>ZeroDivisionError</a:t>
            </a:r>
            <a:r>
              <a:rPr lang="en-US" sz="2000" dirty="0"/>
              <a:t>:</a:t>
            </a:r>
          </a:p>
          <a:p>
            <a:pPr marL="0" indent="0">
              <a:buNone/>
            </a:pPr>
            <a:r>
              <a:rPr lang="en-US" sz="2000" dirty="0"/>
              <a:t>        print "a/b result in 0"</a:t>
            </a:r>
          </a:p>
          <a:p>
            <a:pPr marL="0" indent="0">
              <a:buNone/>
            </a:pPr>
            <a:r>
              <a:rPr lang="en-US" sz="2000" dirty="0"/>
              <a:t>    else:</a:t>
            </a:r>
          </a:p>
          <a:p>
            <a:pPr marL="0" indent="0">
              <a:buNone/>
            </a:pPr>
            <a:r>
              <a:rPr lang="en-US" sz="2000" dirty="0"/>
              <a:t>        print c</a:t>
            </a:r>
          </a:p>
          <a:p>
            <a:pPr marL="0" indent="0">
              <a:buNone/>
            </a:pPr>
            <a:r>
              <a:rPr lang="en-US" sz="2000" dirty="0"/>
              <a:t>  </a:t>
            </a:r>
          </a:p>
          <a:p>
            <a:pPr marL="0" indent="0">
              <a:buNone/>
            </a:pPr>
            <a:r>
              <a:rPr lang="en-US" sz="2000" dirty="0"/>
              <a:t># Driver program to test above function</a:t>
            </a:r>
          </a:p>
          <a:p>
            <a:pPr marL="0" indent="0">
              <a:buNone/>
            </a:pPr>
            <a:r>
              <a:rPr lang="en-US" sz="2000" dirty="0" err="1"/>
              <a:t>AbyB</a:t>
            </a:r>
            <a:r>
              <a:rPr lang="en-US" sz="2000" dirty="0"/>
              <a:t>(2.0, 3.0)</a:t>
            </a:r>
          </a:p>
          <a:p>
            <a:pPr marL="0" indent="0">
              <a:buNone/>
            </a:pPr>
            <a:r>
              <a:rPr lang="en-US" sz="2000" dirty="0" err="1"/>
              <a:t>AbyB</a:t>
            </a:r>
            <a:r>
              <a:rPr lang="en-US" sz="2000" dirty="0"/>
              <a:t>(3.0, 3.0</a:t>
            </a:r>
            <a:r>
              <a:rPr lang="en-US" sz="2000" dirty="0" smtClean="0"/>
              <a:t>)</a:t>
            </a:r>
          </a:p>
          <a:p>
            <a:pPr marL="0" indent="0">
              <a:buNone/>
            </a:pPr>
            <a:endParaRPr lang="en-US" sz="2000" dirty="0" smtClean="0"/>
          </a:p>
          <a:p>
            <a:pPr marL="0" indent="0" fontAlgn="base">
              <a:buNone/>
            </a:pPr>
            <a:r>
              <a:rPr lang="en-US" sz="2000" b="1" dirty="0"/>
              <a:t>Output:</a:t>
            </a:r>
            <a:endParaRPr lang="en-US" sz="2000" dirty="0"/>
          </a:p>
          <a:p>
            <a:pPr marL="0" indent="0">
              <a:buNone/>
            </a:pPr>
            <a:r>
              <a:rPr lang="en-US" sz="2000" dirty="0"/>
              <a:t>-</a:t>
            </a:r>
            <a:r>
              <a:rPr lang="en-US" sz="2000" dirty="0" smtClean="0"/>
              <a:t>5.0a/b </a:t>
            </a:r>
            <a:r>
              <a:rPr lang="en-US" sz="2000" dirty="0"/>
              <a:t>result in </a:t>
            </a:r>
            <a:r>
              <a:rPr lang="en-US" sz="2000" dirty="0" smtClean="0"/>
              <a:t>0</a:t>
            </a:r>
          </a:p>
          <a:p>
            <a:pPr marL="0" indent="0">
              <a:buNone/>
            </a:pPr>
            <a:endParaRPr lang="en-US" sz="2000" dirty="0" smtClean="0"/>
          </a:p>
          <a:p>
            <a:pPr fontAlgn="base"/>
            <a:r>
              <a:rPr lang="en-US" sz="2000" b="1" u="sng" dirty="0"/>
              <a:t>Finally</a:t>
            </a:r>
            <a:r>
              <a:rPr lang="en-US" sz="2000" b="1" dirty="0"/>
              <a:t> Keyword in Python</a:t>
            </a:r>
          </a:p>
          <a:p>
            <a:pPr marL="0" indent="0">
              <a:buNone/>
            </a:pPr>
            <a:r>
              <a:rPr lang="en-US" sz="1900" dirty="0"/>
              <a:t>Python provides a keyword finally, which is always executed after try and except blocks. </a:t>
            </a:r>
            <a:endParaRPr lang="en-US" sz="1900" dirty="0" smtClean="0"/>
          </a:p>
          <a:p>
            <a:pPr marL="0" indent="0">
              <a:buNone/>
            </a:pPr>
            <a:r>
              <a:rPr lang="en-US" sz="1900" dirty="0" smtClean="0"/>
              <a:t>The </a:t>
            </a:r>
            <a:r>
              <a:rPr lang="en-US" sz="1900" dirty="0"/>
              <a:t>final block always executes after normal termination of try block or after try block terminates due to some exceptions.</a:t>
            </a:r>
            <a:br>
              <a:rPr lang="en-US" sz="1900" dirty="0"/>
            </a:br>
            <a:endParaRPr lang="en-US" sz="1900" dirty="0"/>
          </a:p>
        </p:txBody>
      </p:sp>
    </p:spTree>
    <p:extLst>
      <p:ext uri="{BB962C8B-B14F-4D97-AF65-F5344CB8AC3E}">
        <p14:creationId xmlns:p14="http://schemas.microsoft.com/office/powerpoint/2010/main" val="1253214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595</Words>
  <Application>Microsoft Office PowerPoint</Application>
  <PresentationFormat>On-screen Show (4:3)</PresentationFormat>
  <Paragraphs>420</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Chapter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ismail - [2010]</dc:creator>
  <cp:lastModifiedBy>ismail - [2010]</cp:lastModifiedBy>
  <cp:revision>21</cp:revision>
  <dcterms:created xsi:type="dcterms:W3CDTF">2010-02-22T19:22:57Z</dcterms:created>
  <dcterms:modified xsi:type="dcterms:W3CDTF">2010-02-22T18:45:20Z</dcterms:modified>
</cp:coreProperties>
</file>