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310A58-F1C5-46A0-BAFF-3BF175E95740}"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94D39-6E0F-4103-8334-5583D31AE5CA}" type="slidenum">
              <a:rPr lang="en-US" smtClean="0"/>
              <a:t>‹#›</a:t>
            </a:fld>
            <a:endParaRPr lang="en-US"/>
          </a:p>
        </p:txBody>
      </p:sp>
    </p:spTree>
    <p:extLst>
      <p:ext uri="{BB962C8B-B14F-4D97-AF65-F5344CB8AC3E}">
        <p14:creationId xmlns:p14="http://schemas.microsoft.com/office/powerpoint/2010/main" val="350667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10A58-F1C5-46A0-BAFF-3BF175E95740}"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94D39-6E0F-4103-8334-5583D31AE5CA}" type="slidenum">
              <a:rPr lang="en-US" smtClean="0"/>
              <a:t>‹#›</a:t>
            </a:fld>
            <a:endParaRPr lang="en-US"/>
          </a:p>
        </p:txBody>
      </p:sp>
    </p:spTree>
    <p:extLst>
      <p:ext uri="{BB962C8B-B14F-4D97-AF65-F5344CB8AC3E}">
        <p14:creationId xmlns:p14="http://schemas.microsoft.com/office/powerpoint/2010/main" val="3254126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10A58-F1C5-46A0-BAFF-3BF175E95740}"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94D39-6E0F-4103-8334-5583D31AE5CA}" type="slidenum">
              <a:rPr lang="en-US" smtClean="0"/>
              <a:t>‹#›</a:t>
            </a:fld>
            <a:endParaRPr lang="en-US"/>
          </a:p>
        </p:txBody>
      </p:sp>
    </p:spTree>
    <p:extLst>
      <p:ext uri="{BB962C8B-B14F-4D97-AF65-F5344CB8AC3E}">
        <p14:creationId xmlns:p14="http://schemas.microsoft.com/office/powerpoint/2010/main" val="1582816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10A58-F1C5-46A0-BAFF-3BF175E95740}"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94D39-6E0F-4103-8334-5583D31AE5CA}" type="slidenum">
              <a:rPr lang="en-US" smtClean="0"/>
              <a:t>‹#›</a:t>
            </a:fld>
            <a:endParaRPr lang="en-US"/>
          </a:p>
        </p:txBody>
      </p:sp>
    </p:spTree>
    <p:extLst>
      <p:ext uri="{BB962C8B-B14F-4D97-AF65-F5344CB8AC3E}">
        <p14:creationId xmlns:p14="http://schemas.microsoft.com/office/powerpoint/2010/main" val="280541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310A58-F1C5-46A0-BAFF-3BF175E95740}" type="datetimeFigureOut">
              <a:rPr lang="en-US" smtClean="0"/>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94D39-6E0F-4103-8334-5583D31AE5CA}" type="slidenum">
              <a:rPr lang="en-US" smtClean="0"/>
              <a:t>‹#›</a:t>
            </a:fld>
            <a:endParaRPr lang="en-US"/>
          </a:p>
        </p:txBody>
      </p:sp>
    </p:spTree>
    <p:extLst>
      <p:ext uri="{BB962C8B-B14F-4D97-AF65-F5344CB8AC3E}">
        <p14:creationId xmlns:p14="http://schemas.microsoft.com/office/powerpoint/2010/main" val="383966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310A58-F1C5-46A0-BAFF-3BF175E95740}"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94D39-6E0F-4103-8334-5583D31AE5CA}" type="slidenum">
              <a:rPr lang="en-US" smtClean="0"/>
              <a:t>‹#›</a:t>
            </a:fld>
            <a:endParaRPr lang="en-US"/>
          </a:p>
        </p:txBody>
      </p:sp>
    </p:spTree>
    <p:extLst>
      <p:ext uri="{BB962C8B-B14F-4D97-AF65-F5344CB8AC3E}">
        <p14:creationId xmlns:p14="http://schemas.microsoft.com/office/powerpoint/2010/main" val="428008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310A58-F1C5-46A0-BAFF-3BF175E95740}" type="datetimeFigureOut">
              <a:rPr lang="en-US" smtClean="0"/>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D94D39-6E0F-4103-8334-5583D31AE5CA}" type="slidenum">
              <a:rPr lang="en-US" smtClean="0"/>
              <a:t>‹#›</a:t>
            </a:fld>
            <a:endParaRPr lang="en-US"/>
          </a:p>
        </p:txBody>
      </p:sp>
    </p:spTree>
    <p:extLst>
      <p:ext uri="{BB962C8B-B14F-4D97-AF65-F5344CB8AC3E}">
        <p14:creationId xmlns:p14="http://schemas.microsoft.com/office/powerpoint/2010/main" val="312179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310A58-F1C5-46A0-BAFF-3BF175E95740}" type="datetimeFigureOut">
              <a:rPr lang="en-US" smtClean="0"/>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D94D39-6E0F-4103-8334-5583D31AE5CA}" type="slidenum">
              <a:rPr lang="en-US" smtClean="0"/>
              <a:t>‹#›</a:t>
            </a:fld>
            <a:endParaRPr lang="en-US"/>
          </a:p>
        </p:txBody>
      </p:sp>
    </p:spTree>
    <p:extLst>
      <p:ext uri="{BB962C8B-B14F-4D97-AF65-F5344CB8AC3E}">
        <p14:creationId xmlns:p14="http://schemas.microsoft.com/office/powerpoint/2010/main" val="39936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10A58-F1C5-46A0-BAFF-3BF175E95740}" type="datetimeFigureOut">
              <a:rPr lang="en-US" smtClean="0"/>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D94D39-6E0F-4103-8334-5583D31AE5CA}" type="slidenum">
              <a:rPr lang="en-US" smtClean="0"/>
              <a:t>‹#›</a:t>
            </a:fld>
            <a:endParaRPr lang="en-US"/>
          </a:p>
        </p:txBody>
      </p:sp>
    </p:spTree>
    <p:extLst>
      <p:ext uri="{BB962C8B-B14F-4D97-AF65-F5344CB8AC3E}">
        <p14:creationId xmlns:p14="http://schemas.microsoft.com/office/powerpoint/2010/main" val="101981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10A58-F1C5-46A0-BAFF-3BF175E95740}"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94D39-6E0F-4103-8334-5583D31AE5CA}" type="slidenum">
              <a:rPr lang="en-US" smtClean="0"/>
              <a:t>‹#›</a:t>
            </a:fld>
            <a:endParaRPr lang="en-US"/>
          </a:p>
        </p:txBody>
      </p:sp>
    </p:spTree>
    <p:extLst>
      <p:ext uri="{BB962C8B-B14F-4D97-AF65-F5344CB8AC3E}">
        <p14:creationId xmlns:p14="http://schemas.microsoft.com/office/powerpoint/2010/main" val="58396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10A58-F1C5-46A0-BAFF-3BF175E95740}" type="datetimeFigureOut">
              <a:rPr lang="en-US" smtClean="0"/>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94D39-6E0F-4103-8334-5583D31AE5CA}" type="slidenum">
              <a:rPr lang="en-US" smtClean="0"/>
              <a:t>‹#›</a:t>
            </a:fld>
            <a:endParaRPr lang="en-US"/>
          </a:p>
        </p:txBody>
      </p:sp>
    </p:spTree>
    <p:extLst>
      <p:ext uri="{BB962C8B-B14F-4D97-AF65-F5344CB8AC3E}">
        <p14:creationId xmlns:p14="http://schemas.microsoft.com/office/powerpoint/2010/main" val="1133671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10A58-F1C5-46A0-BAFF-3BF175E95740}" type="datetimeFigureOut">
              <a:rPr lang="en-US" smtClean="0"/>
              <a:t>6/10/2021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94D39-6E0F-4103-8334-5583D31AE5CA}" type="slidenum">
              <a:rPr lang="en-US" smtClean="0"/>
              <a:t>‹#›</a:t>
            </a:fld>
            <a:endParaRPr lang="en-US"/>
          </a:p>
        </p:txBody>
      </p:sp>
    </p:spTree>
    <p:extLst>
      <p:ext uri="{BB962C8B-B14F-4D97-AF65-F5344CB8AC3E}">
        <p14:creationId xmlns:p14="http://schemas.microsoft.com/office/powerpoint/2010/main" val="2540234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3schools.com/python/python_regex.asp#search" TargetMode="External"/><Relationship Id="rId2" Type="http://schemas.openxmlformats.org/officeDocument/2006/relationships/hyperlink" Target="https://www.w3schools.com/python/python_regex.asp#findall" TargetMode="External"/><Relationship Id="rId1" Type="http://schemas.openxmlformats.org/officeDocument/2006/relationships/slideLayout" Target="../slideLayouts/slideLayout2.xml"/><Relationship Id="rId5" Type="http://schemas.openxmlformats.org/officeDocument/2006/relationships/hyperlink" Target="https://www.w3schools.com/python/python_regex.asp#sub" TargetMode="External"/><Relationship Id="rId4" Type="http://schemas.openxmlformats.org/officeDocument/2006/relationships/hyperlink" Target="https://www.w3schools.com/python/python_regex.asp#spl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66800"/>
            <a:ext cx="7772400" cy="1470025"/>
          </a:xfrm>
        </p:spPr>
        <p:txBody>
          <a:bodyPr/>
          <a:lstStyle/>
          <a:p>
            <a:r>
              <a:rPr lang="en-US" dirty="0" smtClean="0"/>
              <a:t>Chapter 4</a:t>
            </a:r>
            <a:endParaRPr lang="en-US" dirty="0"/>
          </a:p>
        </p:txBody>
      </p:sp>
      <p:sp>
        <p:nvSpPr>
          <p:cNvPr id="3" name="Subtitle 2"/>
          <p:cNvSpPr>
            <a:spLocks noGrp="1"/>
          </p:cNvSpPr>
          <p:nvPr>
            <p:ph type="subTitle" idx="1"/>
          </p:nvPr>
        </p:nvSpPr>
        <p:spPr>
          <a:xfrm>
            <a:off x="1371600" y="3048000"/>
            <a:ext cx="6400800" cy="1752600"/>
          </a:xfrm>
        </p:spPr>
        <p:txBody>
          <a:bodyPr>
            <a:normAutofit/>
          </a:bodyPr>
          <a:lstStyle/>
          <a:p>
            <a:r>
              <a:rPr lang="en-US" sz="4400" b="1" dirty="0" smtClean="0">
                <a:solidFill>
                  <a:schemeClr val="tx1"/>
                </a:solidFill>
              </a:rPr>
              <a:t>Python Regular Expression</a:t>
            </a:r>
            <a:endParaRPr lang="en-US" sz="4400" b="1" dirty="0">
              <a:solidFill>
                <a:schemeClr val="tx1"/>
              </a:solidFill>
            </a:endParaRPr>
          </a:p>
        </p:txBody>
      </p:sp>
    </p:spTree>
    <p:extLst>
      <p:ext uri="{BB962C8B-B14F-4D97-AF65-F5344CB8AC3E}">
        <p14:creationId xmlns:p14="http://schemas.microsoft.com/office/powerpoint/2010/main" val="4024687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81800"/>
          </a:xfrm>
        </p:spPr>
        <p:txBody>
          <a:bodyPr>
            <a:normAutofit fontScale="77500" lnSpcReduction="20000"/>
          </a:bodyPr>
          <a:lstStyle/>
          <a:p>
            <a:pPr marL="0" indent="0">
              <a:buNone/>
            </a:pPr>
            <a:r>
              <a:rPr lang="en-US" b="1" dirty="0"/>
              <a:t>Match Object</a:t>
            </a:r>
          </a:p>
          <a:p>
            <a:pPr marL="0" indent="0">
              <a:buNone/>
            </a:pPr>
            <a:r>
              <a:rPr lang="en-US" dirty="0"/>
              <a:t>A Match Object is an object containing information about the search and the result.</a:t>
            </a:r>
          </a:p>
          <a:p>
            <a:pPr marL="0" indent="0">
              <a:buNone/>
            </a:pPr>
            <a:r>
              <a:rPr lang="en-US" b="1" dirty="0"/>
              <a:t>Note:</a:t>
            </a:r>
            <a:r>
              <a:rPr lang="en-US" dirty="0"/>
              <a:t> If there is no match, the value None will be returned, instead of the Match Object.</a:t>
            </a:r>
          </a:p>
          <a:p>
            <a:pPr marL="0" indent="0">
              <a:buNone/>
            </a:pPr>
            <a:endParaRPr lang="en-US" dirty="0" smtClean="0"/>
          </a:p>
          <a:p>
            <a:pPr marL="0" indent="0">
              <a:buNone/>
            </a:pPr>
            <a:r>
              <a:rPr lang="en-US" b="1" dirty="0" smtClean="0"/>
              <a:t>Example-Do </a:t>
            </a:r>
            <a:r>
              <a:rPr lang="en-US" b="1" dirty="0"/>
              <a:t>a search that will return a Match Object:</a:t>
            </a:r>
          </a:p>
          <a:p>
            <a:pPr marL="0" indent="0">
              <a:buNone/>
            </a:pPr>
            <a:r>
              <a:rPr lang="en-US" dirty="0"/>
              <a:t>import re</a:t>
            </a:r>
            <a:br>
              <a:rPr lang="en-US" dirty="0"/>
            </a:br>
            <a:r>
              <a:rPr lang="en-US" dirty="0"/>
              <a:t/>
            </a:r>
            <a:br>
              <a:rPr lang="en-US" dirty="0"/>
            </a:br>
            <a:r>
              <a:rPr lang="en-US" dirty="0"/>
              <a:t>txt = "The rain in </a:t>
            </a:r>
            <a:r>
              <a:rPr lang="en-US" dirty="0" smtClean="0"/>
              <a:t>Pune"</a:t>
            </a:r>
            <a:r>
              <a:rPr lang="en-US" dirty="0"/>
              <a:t/>
            </a:r>
            <a:br>
              <a:rPr lang="en-US" dirty="0"/>
            </a:br>
            <a:r>
              <a:rPr lang="en-US" dirty="0"/>
              <a:t>x = </a:t>
            </a:r>
            <a:r>
              <a:rPr lang="en-US" dirty="0" err="1"/>
              <a:t>re.search</a:t>
            </a:r>
            <a:r>
              <a:rPr lang="en-US" dirty="0"/>
              <a:t>("</a:t>
            </a:r>
            <a:r>
              <a:rPr lang="en-US" dirty="0" err="1"/>
              <a:t>ai</a:t>
            </a:r>
            <a:r>
              <a:rPr lang="en-US" dirty="0"/>
              <a:t>", txt)</a:t>
            </a:r>
            <a:br>
              <a:rPr lang="en-US" dirty="0"/>
            </a:br>
            <a:r>
              <a:rPr lang="en-US" dirty="0"/>
              <a:t>print(x) #this will print an </a:t>
            </a:r>
            <a:r>
              <a:rPr lang="en-US" dirty="0" smtClean="0"/>
              <a:t>object</a:t>
            </a:r>
          </a:p>
          <a:p>
            <a:pPr marL="0" indent="0">
              <a:buNone/>
            </a:pPr>
            <a:endParaRPr lang="en-US" dirty="0"/>
          </a:p>
          <a:p>
            <a:pPr marL="0" indent="0">
              <a:buNone/>
            </a:pPr>
            <a:r>
              <a:rPr lang="en-US" dirty="0"/>
              <a:t>The Match object has properties and methods used to retrieve information about the search, and the result:</a:t>
            </a:r>
          </a:p>
          <a:p>
            <a:pPr marL="0" indent="0">
              <a:buNone/>
            </a:pPr>
            <a:r>
              <a:rPr lang="en-US" b="1" dirty="0"/>
              <a:t>.span()</a:t>
            </a:r>
            <a:r>
              <a:rPr lang="en-US" dirty="0"/>
              <a:t> returns a tuple containing the start-, and end positions of the match.</a:t>
            </a:r>
            <a:br>
              <a:rPr lang="en-US" dirty="0"/>
            </a:br>
            <a:r>
              <a:rPr lang="en-US" dirty="0"/>
              <a:t>.</a:t>
            </a:r>
            <a:r>
              <a:rPr lang="en-US" b="1" dirty="0"/>
              <a:t>string</a:t>
            </a:r>
            <a:r>
              <a:rPr lang="en-US" dirty="0"/>
              <a:t> returns the string passed into the function</a:t>
            </a:r>
            <a:br>
              <a:rPr lang="en-US" dirty="0"/>
            </a:br>
            <a:r>
              <a:rPr lang="en-US" b="1" dirty="0"/>
              <a:t>.group()</a:t>
            </a:r>
            <a:r>
              <a:rPr lang="en-US" dirty="0"/>
              <a:t> returns the part of the string where there was a match</a:t>
            </a:r>
          </a:p>
          <a:p>
            <a:pPr marL="0" indent="0">
              <a:buNone/>
            </a:pPr>
            <a:endParaRPr lang="en-US" dirty="0"/>
          </a:p>
        </p:txBody>
      </p:sp>
    </p:spTree>
    <p:extLst>
      <p:ext uri="{BB962C8B-B14F-4D97-AF65-F5344CB8AC3E}">
        <p14:creationId xmlns:p14="http://schemas.microsoft.com/office/powerpoint/2010/main" val="1970481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70000" lnSpcReduction="20000"/>
          </a:bodyPr>
          <a:lstStyle/>
          <a:p>
            <a:pPr marL="0" indent="0">
              <a:buNone/>
            </a:pPr>
            <a:r>
              <a:rPr lang="en-US" sz="2600" b="1" dirty="0"/>
              <a:t>Example</a:t>
            </a:r>
          </a:p>
          <a:p>
            <a:pPr marL="0" indent="0">
              <a:buNone/>
            </a:pPr>
            <a:r>
              <a:rPr lang="en-US" sz="2600" b="1" dirty="0"/>
              <a:t>Print the position (start- and end-position) of the first match occurrence.</a:t>
            </a:r>
          </a:p>
          <a:p>
            <a:pPr marL="0" indent="0">
              <a:buNone/>
            </a:pPr>
            <a:r>
              <a:rPr lang="en-US" sz="2600" dirty="0"/>
              <a:t>The regular expression looks for any words that starts with an upper case "S</a:t>
            </a:r>
            <a:r>
              <a:rPr lang="en-US" sz="2600" dirty="0" smtClean="0"/>
              <a:t>":</a:t>
            </a:r>
          </a:p>
          <a:p>
            <a:pPr marL="0" indent="0">
              <a:buNone/>
            </a:pPr>
            <a:endParaRPr lang="en-US" sz="2600" dirty="0"/>
          </a:p>
          <a:p>
            <a:pPr marL="0" indent="0">
              <a:buNone/>
            </a:pPr>
            <a:r>
              <a:rPr lang="en-US" sz="2600" dirty="0"/>
              <a:t>import re</a:t>
            </a:r>
            <a:br>
              <a:rPr lang="en-US" sz="2600" dirty="0"/>
            </a:br>
            <a:r>
              <a:rPr lang="en-US" sz="2600" dirty="0"/>
              <a:t/>
            </a:r>
            <a:br>
              <a:rPr lang="en-US" sz="2600" dirty="0"/>
            </a:br>
            <a:r>
              <a:rPr lang="en-US" sz="2600" dirty="0"/>
              <a:t>txt = "The rain in </a:t>
            </a:r>
            <a:r>
              <a:rPr lang="en-US" sz="2600" dirty="0" smtClean="0"/>
              <a:t>Pune"</a:t>
            </a:r>
            <a:r>
              <a:rPr lang="en-US" sz="2600" dirty="0"/>
              <a:t/>
            </a:r>
            <a:br>
              <a:rPr lang="en-US" sz="2600" dirty="0"/>
            </a:br>
            <a:r>
              <a:rPr lang="en-US" sz="2600" dirty="0"/>
              <a:t>x = </a:t>
            </a:r>
            <a:r>
              <a:rPr lang="en-US" sz="2600" dirty="0" err="1"/>
              <a:t>re.search</a:t>
            </a:r>
            <a:r>
              <a:rPr lang="en-US" sz="2600" dirty="0"/>
              <a:t>(r"\</a:t>
            </a:r>
            <a:r>
              <a:rPr lang="en-US" sz="2600" dirty="0" err="1"/>
              <a:t>bS</a:t>
            </a:r>
            <a:r>
              <a:rPr lang="en-US" sz="2600" dirty="0"/>
              <a:t>\w+", txt)</a:t>
            </a:r>
            <a:br>
              <a:rPr lang="en-US" sz="2600" dirty="0"/>
            </a:br>
            <a:r>
              <a:rPr lang="en-US" sz="2600" dirty="0" smtClean="0"/>
              <a:t>print(</a:t>
            </a:r>
            <a:r>
              <a:rPr lang="en-US" sz="2600" b="1" dirty="0" err="1" smtClean="0"/>
              <a:t>x.span</a:t>
            </a:r>
            <a:r>
              <a:rPr lang="en-US" sz="2600" b="1" dirty="0" smtClean="0"/>
              <a:t>()</a:t>
            </a:r>
            <a:r>
              <a:rPr lang="en-US" sz="2600" dirty="0" smtClean="0"/>
              <a:t>)</a:t>
            </a:r>
          </a:p>
          <a:p>
            <a:pPr marL="0" indent="0">
              <a:buNone/>
            </a:pPr>
            <a:endParaRPr lang="en-US" sz="2600" dirty="0"/>
          </a:p>
          <a:p>
            <a:pPr marL="0" indent="0">
              <a:buNone/>
            </a:pPr>
            <a:r>
              <a:rPr lang="en-US" sz="2600" b="1" dirty="0" smtClean="0"/>
              <a:t>Example-Print </a:t>
            </a:r>
            <a:r>
              <a:rPr lang="en-US" sz="2600" b="1" dirty="0"/>
              <a:t>the string passed into the function:</a:t>
            </a:r>
          </a:p>
          <a:p>
            <a:pPr marL="0" indent="0">
              <a:buNone/>
            </a:pPr>
            <a:r>
              <a:rPr lang="en-US" sz="2600" dirty="0"/>
              <a:t>import re</a:t>
            </a:r>
            <a:br>
              <a:rPr lang="en-US" sz="2600" dirty="0"/>
            </a:br>
            <a:r>
              <a:rPr lang="en-US" sz="2600" dirty="0"/>
              <a:t/>
            </a:r>
            <a:br>
              <a:rPr lang="en-US" sz="2600" dirty="0"/>
            </a:br>
            <a:r>
              <a:rPr lang="en-US" sz="2600" dirty="0"/>
              <a:t>txt = "The rain in </a:t>
            </a:r>
            <a:r>
              <a:rPr lang="en-US" sz="2600" dirty="0" smtClean="0"/>
              <a:t>Pune"</a:t>
            </a:r>
            <a:r>
              <a:rPr lang="en-US" sz="2600" dirty="0"/>
              <a:t/>
            </a:r>
            <a:br>
              <a:rPr lang="en-US" sz="2600" dirty="0"/>
            </a:br>
            <a:r>
              <a:rPr lang="en-US" sz="2600" dirty="0"/>
              <a:t>x = </a:t>
            </a:r>
            <a:r>
              <a:rPr lang="en-US" sz="2600" dirty="0" err="1"/>
              <a:t>re.search</a:t>
            </a:r>
            <a:r>
              <a:rPr lang="en-US" sz="2600" dirty="0"/>
              <a:t>(r"\</a:t>
            </a:r>
            <a:r>
              <a:rPr lang="en-US" sz="2600" dirty="0" err="1"/>
              <a:t>bS</a:t>
            </a:r>
            <a:r>
              <a:rPr lang="en-US" sz="2600" dirty="0"/>
              <a:t>\w+", txt)</a:t>
            </a:r>
            <a:br>
              <a:rPr lang="en-US" sz="2600" dirty="0"/>
            </a:br>
            <a:r>
              <a:rPr lang="en-US" sz="2600" dirty="0"/>
              <a:t>print(</a:t>
            </a:r>
            <a:r>
              <a:rPr lang="en-US" sz="2600" b="1" dirty="0" err="1"/>
              <a:t>x.string</a:t>
            </a:r>
            <a:r>
              <a:rPr lang="en-US" sz="2600" dirty="0" smtClean="0"/>
              <a:t>)</a:t>
            </a:r>
          </a:p>
          <a:p>
            <a:pPr marL="0" indent="0">
              <a:buNone/>
            </a:pPr>
            <a:endParaRPr lang="en-US" sz="2600" dirty="0" smtClean="0"/>
          </a:p>
          <a:p>
            <a:pPr marL="0" indent="0">
              <a:buNone/>
            </a:pPr>
            <a:r>
              <a:rPr lang="en-US" sz="2800" b="1" dirty="0" smtClean="0"/>
              <a:t>Example-Print </a:t>
            </a:r>
            <a:r>
              <a:rPr lang="en-US" sz="2800" b="1" dirty="0"/>
              <a:t>the part of the string where there was a match.</a:t>
            </a:r>
          </a:p>
          <a:p>
            <a:pPr marL="0" indent="0">
              <a:buNone/>
            </a:pPr>
            <a:r>
              <a:rPr lang="en-US" sz="2800" dirty="0"/>
              <a:t>The regular expression looks for any words that starts with an upper case "S":</a:t>
            </a:r>
          </a:p>
          <a:p>
            <a:pPr marL="0" indent="0">
              <a:buNone/>
            </a:pPr>
            <a:r>
              <a:rPr lang="en-US" sz="2800" dirty="0"/>
              <a:t>import re</a:t>
            </a:r>
            <a:br>
              <a:rPr lang="en-US" sz="2800" dirty="0"/>
            </a:br>
            <a:r>
              <a:rPr lang="en-US" sz="2800" dirty="0"/>
              <a:t/>
            </a:r>
            <a:br>
              <a:rPr lang="en-US" sz="2800" dirty="0"/>
            </a:br>
            <a:r>
              <a:rPr lang="en-US" sz="2800" dirty="0"/>
              <a:t>txt = "The rain in </a:t>
            </a:r>
            <a:r>
              <a:rPr lang="en-US" sz="2800" dirty="0" smtClean="0"/>
              <a:t>Pune"</a:t>
            </a:r>
            <a:r>
              <a:rPr lang="en-US" sz="2800" dirty="0"/>
              <a:t/>
            </a:r>
            <a:br>
              <a:rPr lang="en-US" sz="2800" dirty="0"/>
            </a:br>
            <a:r>
              <a:rPr lang="en-US" sz="2800" dirty="0"/>
              <a:t>x = </a:t>
            </a:r>
            <a:r>
              <a:rPr lang="en-US" sz="2800" dirty="0" err="1"/>
              <a:t>re.search</a:t>
            </a:r>
            <a:r>
              <a:rPr lang="en-US" sz="2800" dirty="0"/>
              <a:t>(r"\</a:t>
            </a:r>
            <a:r>
              <a:rPr lang="en-US" sz="2800" dirty="0" err="1"/>
              <a:t>bS</a:t>
            </a:r>
            <a:r>
              <a:rPr lang="en-US" sz="2800" dirty="0"/>
              <a:t>\w+", txt)</a:t>
            </a:r>
            <a:br>
              <a:rPr lang="en-US" sz="2800" dirty="0"/>
            </a:br>
            <a:r>
              <a:rPr lang="en-US" sz="2800" dirty="0"/>
              <a:t>print(</a:t>
            </a:r>
            <a:r>
              <a:rPr lang="en-US" sz="2800" b="1" dirty="0" err="1"/>
              <a:t>x.group</a:t>
            </a:r>
            <a:r>
              <a:rPr lang="en-US" sz="2800" b="1" dirty="0"/>
              <a:t>()</a:t>
            </a:r>
            <a:r>
              <a:rPr lang="en-US" sz="2800" dirty="0"/>
              <a:t>)</a:t>
            </a:r>
          </a:p>
          <a:p>
            <a:pPr marL="0" indent="0">
              <a:buNone/>
            </a:pPr>
            <a:endParaRPr lang="en-US" sz="2600" dirty="0"/>
          </a:p>
          <a:p>
            <a:endParaRPr lang="en-US" dirty="0"/>
          </a:p>
        </p:txBody>
      </p:sp>
    </p:spTree>
    <p:extLst>
      <p:ext uri="{BB962C8B-B14F-4D97-AF65-F5344CB8AC3E}">
        <p14:creationId xmlns:p14="http://schemas.microsoft.com/office/powerpoint/2010/main" val="629602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lnSpcReduction="10000"/>
          </a:bodyPr>
          <a:lstStyle/>
          <a:p>
            <a:pPr marL="0" indent="0">
              <a:buNone/>
            </a:pPr>
            <a:r>
              <a:rPr lang="en-US" sz="2000" b="1" dirty="0"/>
              <a:t>String parsing with regular </a:t>
            </a:r>
            <a:r>
              <a:rPr lang="en-US" sz="2000" b="1" dirty="0" smtClean="0"/>
              <a:t>expressions</a:t>
            </a:r>
          </a:p>
          <a:p>
            <a:pPr marL="0" indent="0">
              <a:buNone/>
            </a:pPr>
            <a:endParaRPr lang="en-US" sz="2000" b="1" dirty="0"/>
          </a:p>
          <a:p>
            <a:pPr marL="0" indent="0">
              <a:buNone/>
            </a:pPr>
            <a:r>
              <a:rPr lang="en-US" sz="2000" dirty="0"/>
              <a:t>How do we decompose a complex string? </a:t>
            </a:r>
            <a:endParaRPr lang="en-US" sz="2000" dirty="0" smtClean="0"/>
          </a:p>
          <a:p>
            <a:pPr marL="0" indent="0">
              <a:buNone/>
            </a:pPr>
            <a:r>
              <a:rPr lang="en-US" sz="2000" dirty="0" smtClean="0"/>
              <a:t>What </a:t>
            </a:r>
            <a:r>
              <a:rPr lang="en-US" sz="2000" dirty="0"/>
              <a:t>if we have complex, tricky punctuation? </a:t>
            </a:r>
            <a:endParaRPr lang="en-US" sz="2000" dirty="0" smtClean="0"/>
          </a:p>
          <a:p>
            <a:pPr marL="0" indent="0">
              <a:buNone/>
            </a:pPr>
            <a:r>
              <a:rPr lang="en-US" sz="2000" dirty="0" smtClean="0"/>
              <a:t>Or—worse </a:t>
            </a:r>
            <a:r>
              <a:rPr lang="en-US" sz="2000" dirty="0"/>
              <a:t>yet—what if we don't have punctuation, but have to rely on patterns of digits to locate meaningful information</a:t>
            </a:r>
            <a:r>
              <a:rPr lang="en-US" sz="2000" dirty="0" smtClean="0"/>
              <a:t>?</a:t>
            </a:r>
          </a:p>
          <a:p>
            <a:pPr marL="0" indent="0">
              <a:buNone/>
            </a:pPr>
            <a:endParaRPr lang="en-US" sz="2000" dirty="0"/>
          </a:p>
          <a:p>
            <a:pPr marL="0" indent="0">
              <a:buNone/>
            </a:pPr>
            <a:r>
              <a:rPr lang="en-US" sz="2000" b="1" dirty="0"/>
              <a:t>Getting ready</a:t>
            </a:r>
          </a:p>
          <a:p>
            <a:r>
              <a:rPr lang="en-US" sz="2000" dirty="0"/>
              <a:t>The easiest way to decompose a complex string is by generalizing the string into a pattern and then writing a regular expression that describes that pattern.</a:t>
            </a:r>
          </a:p>
          <a:p>
            <a:r>
              <a:rPr lang="en-US" sz="2000" dirty="0"/>
              <a:t>There are limits to the patterns that regular expressions can describe. </a:t>
            </a:r>
            <a:endParaRPr lang="en-US" sz="2000" dirty="0" smtClean="0"/>
          </a:p>
          <a:p>
            <a:r>
              <a:rPr lang="en-US" sz="2000" dirty="0" smtClean="0"/>
              <a:t>When </a:t>
            </a:r>
            <a:r>
              <a:rPr lang="en-US" sz="2000" dirty="0"/>
              <a:t>we're confronted with deeply-nested documents in a language like HTML, XML, or JSON, we often run into problems, and can't use regular expressions.</a:t>
            </a:r>
          </a:p>
          <a:p>
            <a:r>
              <a:rPr lang="en-US" sz="2000" dirty="0"/>
              <a:t>The re module contains all of the various classes and functions we need to create and use regular expressions</a:t>
            </a:r>
            <a:r>
              <a:rPr lang="en-US" dirty="0"/>
              <a:t>.</a:t>
            </a:r>
          </a:p>
          <a:p>
            <a:pPr marL="0" indent="0">
              <a:buNone/>
            </a:pPr>
            <a:r>
              <a:rPr lang="en-US" sz="2200" dirty="0"/>
              <a:t>Let's say that we want to decompose text from a recipe website. </a:t>
            </a:r>
            <a:endParaRPr lang="en-US" sz="2200" dirty="0" smtClean="0"/>
          </a:p>
          <a:p>
            <a:pPr marL="0" indent="0">
              <a:buNone/>
            </a:pPr>
            <a:r>
              <a:rPr lang="en-US" sz="2200" dirty="0" smtClean="0"/>
              <a:t>Each </a:t>
            </a:r>
            <a:r>
              <a:rPr lang="en-US" sz="2200" dirty="0"/>
              <a:t>line looks like this:</a:t>
            </a:r>
          </a:p>
          <a:p>
            <a:pPr marL="0" indent="0">
              <a:buNone/>
            </a:pPr>
            <a:r>
              <a:rPr lang="en-US" sz="2200" b="1" dirty="0"/>
              <a:t>&gt;&gt;&gt; ingredient = "Kumquat: 2 cups"</a:t>
            </a:r>
            <a:endParaRPr lang="en-US" sz="2200" dirty="0"/>
          </a:p>
          <a:p>
            <a:pPr marL="0" indent="0">
              <a:buNone/>
            </a:pPr>
            <a:r>
              <a:rPr lang="en-US" sz="2200" dirty="0"/>
              <a:t>We want to separate the ingredient from the measurements.</a:t>
            </a:r>
          </a:p>
          <a:p>
            <a:pPr marL="0" indent="0">
              <a:buNone/>
            </a:pPr>
            <a:endParaRPr lang="en-US" dirty="0"/>
          </a:p>
        </p:txBody>
      </p:sp>
    </p:spTree>
    <p:extLst>
      <p:ext uri="{BB962C8B-B14F-4D97-AF65-F5344CB8AC3E}">
        <p14:creationId xmlns:p14="http://schemas.microsoft.com/office/powerpoint/2010/main" val="443757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77500" lnSpcReduction="20000"/>
          </a:bodyPr>
          <a:lstStyle/>
          <a:p>
            <a:pPr marL="0" indent="0">
              <a:buNone/>
            </a:pPr>
            <a:r>
              <a:rPr lang="en-US" sz="2400" b="1" dirty="0"/>
              <a:t>How to do it...</a:t>
            </a:r>
          </a:p>
          <a:p>
            <a:pPr marL="0" lvl="0" indent="0">
              <a:buNone/>
            </a:pPr>
            <a:r>
              <a:rPr lang="en-US" sz="2400" dirty="0" smtClean="0"/>
              <a:t>Generalize </a:t>
            </a:r>
            <a:r>
              <a:rPr lang="en-US" sz="2400" dirty="0"/>
              <a:t>the example. </a:t>
            </a:r>
            <a:endParaRPr lang="en-US" sz="2400" dirty="0" smtClean="0"/>
          </a:p>
          <a:p>
            <a:pPr marL="0" indent="0">
              <a:buNone/>
            </a:pPr>
            <a:r>
              <a:rPr lang="en-US" sz="2400" b="1" dirty="0" smtClean="0"/>
              <a:t> </a:t>
            </a:r>
            <a:r>
              <a:rPr lang="en-US" sz="2400" b="1" dirty="0"/>
              <a:t>(ingredient words): (amount digits) (unit words</a:t>
            </a:r>
            <a:r>
              <a:rPr lang="en-US" sz="2400" b="1" dirty="0" smtClean="0"/>
              <a:t>)</a:t>
            </a:r>
          </a:p>
          <a:p>
            <a:pPr marL="0" indent="0">
              <a:buNone/>
            </a:pPr>
            <a:endParaRPr lang="en-US" sz="2400" dirty="0" smtClean="0">
              <a:effectLst/>
            </a:endParaRPr>
          </a:p>
          <a:p>
            <a:pPr marL="0" lvl="0" indent="0">
              <a:buNone/>
            </a:pPr>
            <a:r>
              <a:rPr lang="en-US" sz="2400" dirty="0"/>
              <a:t>We've replaced literal text with a two-part summary: what it means and how it's represented. </a:t>
            </a:r>
            <a:endParaRPr lang="en-US" sz="2400" dirty="0" smtClean="0"/>
          </a:p>
          <a:p>
            <a:pPr marL="0" lvl="0" indent="0">
              <a:buNone/>
            </a:pPr>
            <a:r>
              <a:rPr lang="en-US" sz="2400" dirty="0" smtClean="0"/>
              <a:t>For </a:t>
            </a:r>
            <a:r>
              <a:rPr lang="en-US" sz="2400" dirty="0"/>
              <a:t>example, ingredient is represented as </a:t>
            </a:r>
            <a:r>
              <a:rPr lang="en-US" sz="2400" b="1" dirty="0"/>
              <a:t>words</a:t>
            </a:r>
            <a:r>
              <a:rPr lang="en-US" sz="2400" dirty="0"/>
              <a:t>, amount is represented as </a:t>
            </a:r>
            <a:r>
              <a:rPr lang="en-US" sz="2400" b="1" dirty="0"/>
              <a:t>digits</a:t>
            </a:r>
            <a:r>
              <a:rPr lang="en-US" sz="2400" dirty="0"/>
              <a:t>. </a:t>
            </a:r>
            <a:endParaRPr lang="en-US" sz="2400" dirty="0" smtClean="0"/>
          </a:p>
          <a:p>
            <a:pPr marL="0" lvl="0" indent="0">
              <a:buNone/>
            </a:pPr>
            <a:endParaRPr lang="en-US" sz="2400" dirty="0" smtClean="0"/>
          </a:p>
          <a:p>
            <a:pPr marL="0" lvl="0" indent="0">
              <a:buNone/>
            </a:pPr>
            <a:r>
              <a:rPr lang="en-US" sz="2400" dirty="0" smtClean="0"/>
              <a:t>Import </a:t>
            </a:r>
            <a:r>
              <a:rPr lang="en-US" sz="2400" dirty="0"/>
              <a:t>the re module</a:t>
            </a:r>
            <a:r>
              <a:rPr lang="en-US" sz="2400" dirty="0" smtClean="0"/>
              <a:t>:</a:t>
            </a:r>
            <a:endParaRPr lang="en-US" sz="2400" dirty="0"/>
          </a:p>
          <a:p>
            <a:pPr marL="0" indent="0">
              <a:buNone/>
            </a:pPr>
            <a:r>
              <a:rPr lang="en-US" sz="2400" b="1" dirty="0"/>
              <a:t>&gt;&gt;&gt; import </a:t>
            </a:r>
            <a:r>
              <a:rPr lang="en-US" sz="2400" b="1" dirty="0" smtClean="0"/>
              <a:t>re</a:t>
            </a:r>
          </a:p>
          <a:p>
            <a:pPr marL="0" indent="0">
              <a:buNone/>
            </a:pPr>
            <a:endParaRPr lang="en-US" sz="2400" dirty="0" smtClean="0">
              <a:effectLst/>
            </a:endParaRPr>
          </a:p>
          <a:p>
            <a:pPr marL="0" lvl="0" indent="0">
              <a:buNone/>
            </a:pPr>
            <a:r>
              <a:rPr lang="en-US" sz="2400" dirty="0"/>
              <a:t>Rewrite the pattern into </a:t>
            </a:r>
            <a:r>
              <a:rPr lang="en-US" sz="2400" b="1" dirty="0"/>
              <a:t>Regular Expression</a:t>
            </a:r>
            <a:r>
              <a:rPr lang="en-US" sz="2400" dirty="0"/>
              <a:t> (</a:t>
            </a:r>
            <a:r>
              <a:rPr lang="en-US" sz="2400" b="1" dirty="0"/>
              <a:t>RE</a:t>
            </a:r>
            <a:r>
              <a:rPr lang="en-US" sz="2400" dirty="0"/>
              <a:t>) notation:</a:t>
            </a:r>
          </a:p>
          <a:p>
            <a:pPr marL="0" indent="0">
              <a:buNone/>
            </a:pPr>
            <a:r>
              <a:rPr lang="en-US" sz="2400" b="1" dirty="0"/>
              <a:t>&gt;&gt;&gt; </a:t>
            </a:r>
            <a:r>
              <a:rPr lang="en-US" sz="2400" b="1" dirty="0" err="1"/>
              <a:t>pattern_text</a:t>
            </a:r>
            <a:r>
              <a:rPr lang="en-US" sz="2400" b="1" dirty="0"/>
              <a:t> = r'(?P&lt;ingredient&gt;\w+):\s+(?P&lt;amount&gt;\d+)\s+(?P&lt;unit&gt;\w</a:t>
            </a:r>
            <a:r>
              <a:rPr lang="en-US" sz="2400" b="1" dirty="0" smtClean="0"/>
              <a:t>+)‘</a:t>
            </a:r>
          </a:p>
          <a:p>
            <a:pPr marL="0" indent="0">
              <a:buNone/>
            </a:pPr>
            <a:endParaRPr lang="en-US" sz="2400" dirty="0" smtClean="0">
              <a:effectLst/>
            </a:endParaRPr>
          </a:p>
          <a:p>
            <a:pPr marL="0" indent="0">
              <a:buNone/>
            </a:pPr>
            <a:r>
              <a:rPr lang="en-US" sz="2400" dirty="0"/>
              <a:t>We've replaced representation hints such as </a:t>
            </a:r>
            <a:r>
              <a:rPr lang="en-US" sz="2400" b="1" dirty="0"/>
              <a:t>words</a:t>
            </a:r>
            <a:r>
              <a:rPr lang="en-US" sz="2400" dirty="0"/>
              <a:t> with \w+. </a:t>
            </a:r>
            <a:endParaRPr lang="en-US" sz="2400" dirty="0" smtClean="0"/>
          </a:p>
          <a:p>
            <a:pPr marL="0" indent="0">
              <a:buNone/>
            </a:pPr>
            <a:r>
              <a:rPr lang="en-US" sz="2400" dirty="0" smtClean="0"/>
              <a:t>We've </a:t>
            </a:r>
            <a:r>
              <a:rPr lang="en-US" sz="2400" dirty="0"/>
              <a:t>replaced </a:t>
            </a:r>
            <a:r>
              <a:rPr lang="en-US" sz="2400" b="1" dirty="0"/>
              <a:t>digits</a:t>
            </a:r>
            <a:r>
              <a:rPr lang="en-US" sz="2400" dirty="0"/>
              <a:t> with \d+. </a:t>
            </a:r>
            <a:endParaRPr lang="en-US" sz="2400" dirty="0" smtClean="0"/>
          </a:p>
          <a:p>
            <a:pPr marL="0" indent="0">
              <a:buNone/>
            </a:pPr>
            <a:r>
              <a:rPr lang="en-US" sz="2400" dirty="0" smtClean="0"/>
              <a:t>And </a:t>
            </a:r>
            <a:r>
              <a:rPr lang="en-US" sz="2400" dirty="0"/>
              <a:t>we've replaced </a:t>
            </a:r>
            <a:r>
              <a:rPr lang="en-US" sz="2400" b="1" dirty="0"/>
              <a:t>single spaces</a:t>
            </a:r>
            <a:r>
              <a:rPr lang="en-US" sz="2400" dirty="0"/>
              <a:t> with \s+ to allow one or more spaces to be used as punctuation. </a:t>
            </a:r>
            <a:endParaRPr lang="en-US" sz="2400" dirty="0" smtClean="0"/>
          </a:p>
          <a:p>
            <a:pPr marL="0" indent="0">
              <a:buNone/>
            </a:pPr>
            <a:r>
              <a:rPr lang="en-US" sz="2400" dirty="0" smtClean="0"/>
              <a:t>We've</a:t>
            </a:r>
            <a:r>
              <a:rPr lang="en-US" sz="2400" dirty="0"/>
              <a:t> left the colon in place, because in the regular expression notation, a colon matches itself</a:t>
            </a:r>
            <a:r>
              <a:rPr lang="en-US" sz="2400" dirty="0" smtClean="0"/>
              <a:t>.</a:t>
            </a:r>
          </a:p>
          <a:p>
            <a:pPr marL="0" indent="0">
              <a:buNone/>
            </a:pPr>
            <a:r>
              <a:rPr lang="en-US" sz="2400" dirty="0"/>
              <a:t>For each of the fields of data, we've used </a:t>
            </a:r>
            <a:r>
              <a:rPr lang="en-US" sz="2400" b="1" dirty="0"/>
              <a:t>?P&lt;name&gt;</a:t>
            </a:r>
            <a:r>
              <a:rPr lang="en-US" sz="2400" dirty="0"/>
              <a:t> to provide a name that identifies the data we want to extract. </a:t>
            </a:r>
            <a:endParaRPr lang="en-US" sz="2400" dirty="0" smtClean="0"/>
          </a:p>
          <a:p>
            <a:pPr marL="0" indent="0">
              <a:buNone/>
            </a:pPr>
            <a:r>
              <a:rPr lang="en-US" sz="2400" dirty="0" smtClean="0"/>
              <a:t>We </a:t>
            </a:r>
            <a:r>
              <a:rPr lang="en-US" sz="2400" dirty="0"/>
              <a:t>didn't do this around the colon or the spaces because we don't want those characters.</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457135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62500" lnSpcReduction="20000"/>
          </a:bodyPr>
          <a:lstStyle/>
          <a:p>
            <a:pPr marL="0" indent="0">
              <a:buNone/>
            </a:pPr>
            <a:r>
              <a:rPr lang="en-US" b="1" dirty="0"/>
              <a:t>REs use a lot of \ characters. </a:t>
            </a:r>
            <a:endParaRPr lang="en-US" b="1" dirty="0" smtClean="0"/>
          </a:p>
          <a:p>
            <a:pPr marL="0" indent="0">
              <a:buNone/>
            </a:pPr>
            <a:r>
              <a:rPr lang="en-US" dirty="0" smtClean="0"/>
              <a:t>To </a:t>
            </a:r>
            <a:r>
              <a:rPr lang="en-US" dirty="0"/>
              <a:t>make this work out nicely in Python, we almost always use </a:t>
            </a:r>
            <a:r>
              <a:rPr lang="en-US" b="1" dirty="0"/>
              <a:t>raw</a:t>
            </a:r>
            <a:r>
              <a:rPr lang="en-US" dirty="0"/>
              <a:t> strings. </a:t>
            </a:r>
            <a:endParaRPr lang="en-US" dirty="0" smtClean="0"/>
          </a:p>
          <a:p>
            <a:pPr marL="0" indent="0">
              <a:buNone/>
            </a:pPr>
            <a:r>
              <a:rPr lang="en-US" dirty="0" smtClean="0"/>
              <a:t>The</a:t>
            </a:r>
            <a:r>
              <a:rPr lang="en-US" dirty="0"/>
              <a:t> r' prefix tells Python not to look at the \ characters and not to replace them with special characters that aren't on our keyboards</a:t>
            </a:r>
            <a:r>
              <a:rPr lang="en-US" dirty="0" smtClean="0"/>
              <a:t>.</a:t>
            </a:r>
          </a:p>
          <a:p>
            <a:pPr marL="0" indent="0">
              <a:buNone/>
            </a:pPr>
            <a:endParaRPr lang="en-US" dirty="0"/>
          </a:p>
          <a:p>
            <a:pPr marL="0" lvl="0" indent="0">
              <a:buNone/>
            </a:pPr>
            <a:r>
              <a:rPr lang="en-US" dirty="0"/>
              <a:t>Compile the pattern:</a:t>
            </a:r>
          </a:p>
          <a:p>
            <a:pPr marL="0" indent="0">
              <a:buNone/>
            </a:pPr>
            <a:r>
              <a:rPr lang="en-US" b="1" dirty="0"/>
              <a:t>&gt;&gt;&gt; pattern = </a:t>
            </a:r>
            <a:r>
              <a:rPr lang="en-US" b="1" dirty="0" err="1"/>
              <a:t>re.compile</a:t>
            </a:r>
            <a:r>
              <a:rPr lang="en-US" b="1" dirty="0"/>
              <a:t>(</a:t>
            </a:r>
            <a:r>
              <a:rPr lang="en-US" b="1" dirty="0" err="1"/>
              <a:t>pattern_text</a:t>
            </a:r>
            <a:r>
              <a:rPr lang="en-US" b="1" dirty="0" smtClean="0"/>
              <a:t>)</a:t>
            </a:r>
          </a:p>
          <a:p>
            <a:pPr marL="0" indent="0">
              <a:buNone/>
            </a:pPr>
            <a:endParaRPr lang="en-US" dirty="0"/>
          </a:p>
          <a:p>
            <a:pPr marL="0" lvl="0" indent="0">
              <a:buNone/>
            </a:pPr>
            <a:r>
              <a:rPr lang="en-US" b="1" dirty="0"/>
              <a:t>Match the pattern against input text. </a:t>
            </a:r>
            <a:endParaRPr lang="en-US" b="1" dirty="0" smtClean="0"/>
          </a:p>
          <a:p>
            <a:pPr marL="0" lvl="0" indent="0">
              <a:buNone/>
            </a:pPr>
            <a:r>
              <a:rPr lang="en-US" dirty="0" smtClean="0"/>
              <a:t>If </a:t>
            </a:r>
            <a:r>
              <a:rPr lang="en-US" dirty="0"/>
              <a:t>the input matches the pattern, we'll get a match object that shows details of the matching:</a:t>
            </a:r>
          </a:p>
          <a:p>
            <a:pPr marL="0" indent="0">
              <a:buNone/>
            </a:pPr>
            <a:r>
              <a:rPr lang="en-US" b="1" dirty="0"/>
              <a:t>&gt;&gt;&gt; match = </a:t>
            </a:r>
            <a:r>
              <a:rPr lang="en-US" b="1" dirty="0" err="1"/>
              <a:t>pattern.match</a:t>
            </a:r>
            <a:r>
              <a:rPr lang="en-US" b="1" dirty="0"/>
              <a:t>(ingredient)&gt;&gt;&gt; match is </a:t>
            </a:r>
            <a:r>
              <a:rPr lang="en-US" b="1" dirty="0" err="1"/>
              <a:t>NoneFalse</a:t>
            </a:r>
            <a:r>
              <a:rPr lang="en-US" b="1" dirty="0"/>
              <a:t>&gt;&gt;&gt; </a:t>
            </a:r>
            <a:r>
              <a:rPr lang="en-US" b="1" dirty="0" err="1"/>
              <a:t>match.groups</a:t>
            </a:r>
            <a:r>
              <a:rPr lang="en-US" b="1" dirty="0"/>
              <a:t>()('Kumquat', '2', 'cups</a:t>
            </a:r>
            <a:r>
              <a:rPr lang="en-US" b="1" dirty="0" smtClean="0"/>
              <a:t>')</a:t>
            </a:r>
          </a:p>
          <a:p>
            <a:pPr marL="0" indent="0">
              <a:buNone/>
            </a:pPr>
            <a:endParaRPr lang="en-US" dirty="0"/>
          </a:p>
          <a:p>
            <a:pPr marL="0" lvl="0" indent="0">
              <a:buNone/>
            </a:pPr>
            <a:r>
              <a:rPr lang="en-US" b="1" dirty="0" smtClean="0"/>
              <a:t>Extract </a:t>
            </a:r>
            <a:r>
              <a:rPr lang="en-US" b="1" dirty="0"/>
              <a:t>the named groups of characters from the match object</a:t>
            </a:r>
            <a:r>
              <a:rPr lang="en-US" b="1" dirty="0" smtClean="0"/>
              <a:t>:</a:t>
            </a:r>
          </a:p>
          <a:p>
            <a:pPr marL="0" lvl="0" indent="0">
              <a:buNone/>
            </a:pPr>
            <a:endParaRPr lang="en-US" b="1" dirty="0"/>
          </a:p>
          <a:p>
            <a:pPr marL="0" indent="0">
              <a:buNone/>
            </a:pPr>
            <a:r>
              <a:rPr lang="en-US" b="1" dirty="0"/>
              <a:t>&gt;&gt;&gt; </a:t>
            </a:r>
            <a:r>
              <a:rPr lang="en-US" b="1" dirty="0" err="1"/>
              <a:t>match.group</a:t>
            </a:r>
            <a:r>
              <a:rPr lang="en-US" b="1" dirty="0"/>
              <a:t>('ingredient')'Kumquat'&gt;&gt;&gt; </a:t>
            </a:r>
            <a:r>
              <a:rPr lang="en-US" b="1" dirty="0" err="1"/>
              <a:t>match.group</a:t>
            </a:r>
            <a:r>
              <a:rPr lang="en-US" b="1" dirty="0"/>
              <a:t>('amount')'2'&gt;&gt;&gt; </a:t>
            </a:r>
            <a:r>
              <a:rPr lang="en-US" b="1" dirty="0" err="1"/>
              <a:t>match.group</a:t>
            </a:r>
            <a:r>
              <a:rPr lang="en-US" b="1" dirty="0"/>
              <a:t>('unit')</a:t>
            </a:r>
            <a:r>
              <a:rPr lang="en-US" b="1" dirty="0" smtClean="0"/>
              <a:t>'cups‘</a:t>
            </a:r>
          </a:p>
          <a:p>
            <a:pPr marL="0" indent="0">
              <a:buNone/>
            </a:pPr>
            <a:endParaRPr lang="en-US" dirty="0"/>
          </a:p>
          <a:p>
            <a:pPr marL="0" indent="0">
              <a:buNone/>
            </a:pPr>
            <a:r>
              <a:rPr lang="en-US" dirty="0"/>
              <a:t>Each group is identified by the name we used in the (?P&lt;name&gt;...) part of the RE.</a:t>
            </a:r>
          </a:p>
          <a:p>
            <a:pPr marL="0" indent="0">
              <a:buNone/>
            </a:pPr>
            <a:endParaRPr lang="en-US" dirty="0"/>
          </a:p>
        </p:txBody>
      </p:sp>
    </p:spTree>
    <p:extLst>
      <p:ext uri="{BB962C8B-B14F-4D97-AF65-F5344CB8AC3E}">
        <p14:creationId xmlns:p14="http://schemas.microsoft.com/office/powerpoint/2010/main" val="3518920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a:bodyPr>
          <a:lstStyle/>
          <a:p>
            <a:pPr marL="0" indent="0" fontAlgn="base">
              <a:buNone/>
            </a:pPr>
            <a:r>
              <a:rPr lang="en-US" sz="2200" b="1" u="sng" dirty="0"/>
              <a:t>Password validation in Python</a:t>
            </a:r>
          </a:p>
          <a:p>
            <a:pPr marL="0" indent="0" fontAlgn="base">
              <a:buNone/>
            </a:pPr>
            <a:r>
              <a:rPr lang="en-US" sz="2200" dirty="0"/>
              <a:t>Let’s take a password as a combination of alphanumeric characters along with special characters, and check whether the password is valid or not with the help of few conditions. </a:t>
            </a:r>
            <a:endParaRPr lang="en-US" sz="2200" dirty="0" smtClean="0"/>
          </a:p>
          <a:p>
            <a:pPr marL="0" indent="0" fontAlgn="base">
              <a:buNone/>
            </a:pPr>
            <a:endParaRPr lang="en-US" sz="2200" dirty="0" smtClean="0"/>
          </a:p>
          <a:p>
            <a:pPr marL="0" indent="0" fontAlgn="base">
              <a:buNone/>
            </a:pPr>
            <a:r>
              <a:rPr lang="en-US" sz="2200" b="1" dirty="0" smtClean="0"/>
              <a:t>Conditions </a:t>
            </a:r>
            <a:r>
              <a:rPr lang="en-US" sz="2200" b="1" dirty="0"/>
              <a:t>for a valid password are:</a:t>
            </a:r>
            <a:endParaRPr lang="en-US" sz="2200" dirty="0"/>
          </a:p>
          <a:p>
            <a:pPr fontAlgn="base"/>
            <a:r>
              <a:rPr lang="en-US" sz="2200" dirty="0"/>
              <a:t>Should have at least one number.</a:t>
            </a:r>
          </a:p>
          <a:p>
            <a:pPr fontAlgn="base"/>
            <a:r>
              <a:rPr lang="en-US" sz="2200" dirty="0"/>
              <a:t>Should have at least one uppercase and one lowercase character.</a:t>
            </a:r>
          </a:p>
          <a:p>
            <a:pPr fontAlgn="base"/>
            <a:r>
              <a:rPr lang="en-US" sz="2200" dirty="0"/>
              <a:t>Should have at least one special symbol.</a:t>
            </a:r>
          </a:p>
          <a:p>
            <a:pPr fontAlgn="base"/>
            <a:r>
              <a:rPr lang="en-US" sz="2200" dirty="0"/>
              <a:t>Should be between 6 to 20 characters long</a:t>
            </a:r>
            <a:r>
              <a:rPr lang="en-US" sz="2200" dirty="0" smtClean="0"/>
              <a:t>.</a:t>
            </a:r>
          </a:p>
          <a:p>
            <a:pPr fontAlgn="base"/>
            <a:endParaRPr lang="en-US" sz="2200" dirty="0"/>
          </a:p>
          <a:p>
            <a:pPr marL="0" indent="0" fontAlgn="base">
              <a:buNone/>
            </a:pPr>
            <a:r>
              <a:rPr lang="en-US" sz="2200" b="1" dirty="0"/>
              <a:t>Input :</a:t>
            </a:r>
            <a:r>
              <a:rPr lang="en-US" sz="2200" dirty="0"/>
              <a:t>  Geek12#</a:t>
            </a:r>
            <a:r>
              <a:rPr lang="en-US" sz="2200" b="1" dirty="0"/>
              <a:t>Output :</a:t>
            </a:r>
            <a:r>
              <a:rPr lang="en-US" sz="2200" dirty="0"/>
              <a:t> Password is valid. </a:t>
            </a:r>
            <a:endParaRPr lang="en-US" sz="2200" dirty="0" smtClean="0"/>
          </a:p>
          <a:p>
            <a:pPr marL="0" indent="0" fontAlgn="base">
              <a:buNone/>
            </a:pPr>
            <a:r>
              <a:rPr lang="en-US" sz="2200" b="1" dirty="0" smtClean="0"/>
              <a:t>Input </a:t>
            </a:r>
            <a:r>
              <a:rPr lang="en-US" sz="2200" b="1" dirty="0"/>
              <a:t>:</a:t>
            </a:r>
            <a:r>
              <a:rPr lang="en-US" sz="2200" dirty="0"/>
              <a:t>  asd123</a:t>
            </a:r>
            <a:r>
              <a:rPr lang="en-US" sz="2200" b="1" dirty="0"/>
              <a:t>Output :</a:t>
            </a:r>
            <a:r>
              <a:rPr lang="en-US" sz="2200" dirty="0"/>
              <a:t> Invalid Password !! </a:t>
            </a:r>
            <a:endParaRPr lang="en-US" sz="2200" dirty="0" smtClean="0"/>
          </a:p>
          <a:p>
            <a:pPr marL="0" indent="0" fontAlgn="base">
              <a:buNone/>
            </a:pPr>
            <a:r>
              <a:rPr lang="en-US" sz="2200" dirty="0" smtClean="0"/>
              <a:t>We </a:t>
            </a:r>
            <a:r>
              <a:rPr lang="en-US" sz="2200" dirty="0"/>
              <a:t>can check if a given string is eligible to be a password or not using multiple ways.</a:t>
            </a:r>
          </a:p>
          <a:p>
            <a:pPr marL="0" indent="0">
              <a:buNone/>
            </a:pPr>
            <a:endParaRPr lang="en-US" dirty="0"/>
          </a:p>
        </p:txBody>
      </p:sp>
    </p:spTree>
    <p:extLst>
      <p:ext uri="{BB962C8B-B14F-4D97-AF65-F5344CB8AC3E}">
        <p14:creationId xmlns:p14="http://schemas.microsoft.com/office/powerpoint/2010/main" val="560780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9067800" cy="6705600"/>
          </a:xfrm>
        </p:spPr>
        <p:txBody>
          <a:bodyPr>
            <a:normAutofit fontScale="25000" lnSpcReduction="20000"/>
          </a:bodyPr>
          <a:lstStyle/>
          <a:p>
            <a:pPr marL="0" indent="0" fontAlgn="base">
              <a:buNone/>
            </a:pPr>
            <a:r>
              <a:rPr lang="en-US" sz="6800" b="1" dirty="0"/>
              <a:t>Method #1:</a:t>
            </a:r>
            <a:r>
              <a:rPr lang="en-US" sz="6800" dirty="0"/>
              <a:t> Naive Method (Without using Regex).</a:t>
            </a:r>
          </a:p>
          <a:p>
            <a:pPr marL="0" indent="0">
              <a:buNone/>
            </a:pPr>
            <a:endParaRPr lang="en-US" sz="6800" dirty="0" smtClean="0"/>
          </a:p>
          <a:p>
            <a:pPr marL="0" indent="0">
              <a:buNone/>
            </a:pPr>
            <a:r>
              <a:rPr lang="en-US" sz="6800" dirty="0" smtClean="0"/>
              <a:t># </a:t>
            </a:r>
            <a:r>
              <a:rPr lang="en-US" sz="6800" dirty="0"/>
              <a:t>Password validation in </a:t>
            </a:r>
            <a:r>
              <a:rPr lang="en-US" sz="6800" dirty="0" smtClean="0"/>
              <a:t>Python using </a:t>
            </a:r>
            <a:r>
              <a:rPr lang="en-US" sz="6800" dirty="0"/>
              <a:t>naive method</a:t>
            </a:r>
          </a:p>
          <a:p>
            <a:pPr marL="0" indent="0">
              <a:buNone/>
            </a:pPr>
            <a:r>
              <a:rPr lang="en-US" sz="6800" dirty="0" smtClean="0"/>
              <a:t># </a:t>
            </a:r>
            <a:r>
              <a:rPr lang="en-US" sz="6800" dirty="0"/>
              <a:t>Function to validate the </a:t>
            </a:r>
            <a:r>
              <a:rPr lang="en-US" sz="6800" dirty="0" smtClean="0"/>
              <a:t>password</a:t>
            </a:r>
          </a:p>
          <a:p>
            <a:pPr marL="0" indent="0">
              <a:buNone/>
            </a:pPr>
            <a:endParaRPr lang="en-US" sz="6800" dirty="0"/>
          </a:p>
          <a:p>
            <a:pPr marL="0" indent="0">
              <a:buNone/>
            </a:pPr>
            <a:r>
              <a:rPr lang="en-US" sz="6800" dirty="0" err="1"/>
              <a:t>def</a:t>
            </a:r>
            <a:r>
              <a:rPr lang="en-US" sz="6800" dirty="0"/>
              <a:t> </a:t>
            </a:r>
            <a:r>
              <a:rPr lang="en-US" sz="6800" dirty="0" err="1"/>
              <a:t>password_check</a:t>
            </a:r>
            <a:r>
              <a:rPr lang="en-US" sz="6800" dirty="0"/>
              <a:t>(</a:t>
            </a:r>
            <a:r>
              <a:rPr lang="en-US" sz="6800" dirty="0" err="1"/>
              <a:t>passwd</a:t>
            </a:r>
            <a:r>
              <a:rPr lang="en-US" sz="6800" dirty="0"/>
              <a:t>):</a:t>
            </a:r>
          </a:p>
          <a:p>
            <a:pPr marL="0" indent="0">
              <a:buNone/>
            </a:pPr>
            <a:r>
              <a:rPr lang="en-US" sz="6800" dirty="0"/>
              <a:t>      </a:t>
            </a:r>
          </a:p>
          <a:p>
            <a:pPr marL="0" indent="0">
              <a:buNone/>
            </a:pPr>
            <a:r>
              <a:rPr lang="en-US" sz="6800" dirty="0"/>
              <a:t>    </a:t>
            </a:r>
            <a:r>
              <a:rPr lang="en-US" sz="6800" dirty="0" err="1"/>
              <a:t>SpecialSym</a:t>
            </a:r>
            <a:r>
              <a:rPr lang="en-US" sz="6800" dirty="0"/>
              <a:t> =['$', '@', '#', '%']</a:t>
            </a:r>
          </a:p>
          <a:p>
            <a:pPr marL="0" indent="0">
              <a:buNone/>
            </a:pPr>
            <a:r>
              <a:rPr lang="en-US" sz="6800" dirty="0"/>
              <a:t>    </a:t>
            </a:r>
            <a:r>
              <a:rPr lang="en-US" sz="6800" dirty="0" err="1"/>
              <a:t>val</a:t>
            </a:r>
            <a:r>
              <a:rPr lang="en-US" sz="6800" dirty="0"/>
              <a:t> = True</a:t>
            </a:r>
          </a:p>
          <a:p>
            <a:pPr marL="0" indent="0">
              <a:buNone/>
            </a:pPr>
            <a:r>
              <a:rPr lang="en-US" sz="6800" dirty="0"/>
              <a:t>      </a:t>
            </a:r>
          </a:p>
          <a:p>
            <a:pPr marL="0" indent="0">
              <a:buNone/>
            </a:pPr>
            <a:r>
              <a:rPr lang="en-US" sz="6800" dirty="0"/>
              <a:t>    if </a:t>
            </a:r>
            <a:r>
              <a:rPr lang="en-US" sz="6800" dirty="0" err="1"/>
              <a:t>len</a:t>
            </a:r>
            <a:r>
              <a:rPr lang="en-US" sz="6800" dirty="0"/>
              <a:t>(</a:t>
            </a:r>
            <a:r>
              <a:rPr lang="en-US" sz="6800" dirty="0" err="1"/>
              <a:t>passwd</a:t>
            </a:r>
            <a:r>
              <a:rPr lang="en-US" sz="6800" dirty="0"/>
              <a:t>) &lt; 6:</a:t>
            </a:r>
          </a:p>
          <a:p>
            <a:pPr marL="0" indent="0">
              <a:buNone/>
            </a:pPr>
            <a:r>
              <a:rPr lang="en-US" sz="6800" dirty="0"/>
              <a:t>        print('length should be at least 6')</a:t>
            </a:r>
          </a:p>
          <a:p>
            <a:pPr marL="0" indent="0">
              <a:buNone/>
            </a:pPr>
            <a:r>
              <a:rPr lang="en-US" sz="6800" dirty="0"/>
              <a:t>        </a:t>
            </a:r>
            <a:r>
              <a:rPr lang="en-US" sz="6800" dirty="0" err="1"/>
              <a:t>val</a:t>
            </a:r>
            <a:r>
              <a:rPr lang="en-US" sz="6800" dirty="0"/>
              <a:t> = False</a:t>
            </a:r>
          </a:p>
          <a:p>
            <a:pPr marL="0" indent="0">
              <a:buNone/>
            </a:pPr>
            <a:r>
              <a:rPr lang="en-US" sz="6800" dirty="0"/>
              <a:t>          </a:t>
            </a:r>
          </a:p>
          <a:p>
            <a:pPr marL="0" indent="0">
              <a:buNone/>
            </a:pPr>
            <a:r>
              <a:rPr lang="en-US" sz="6800" dirty="0"/>
              <a:t>    if </a:t>
            </a:r>
            <a:r>
              <a:rPr lang="en-US" sz="6800" dirty="0" err="1"/>
              <a:t>len</a:t>
            </a:r>
            <a:r>
              <a:rPr lang="en-US" sz="6800" dirty="0"/>
              <a:t>(</a:t>
            </a:r>
            <a:r>
              <a:rPr lang="en-US" sz="6800" dirty="0" err="1"/>
              <a:t>passwd</a:t>
            </a:r>
            <a:r>
              <a:rPr lang="en-US" sz="6800" dirty="0"/>
              <a:t>) &gt; 20:</a:t>
            </a:r>
          </a:p>
          <a:p>
            <a:pPr marL="0" indent="0">
              <a:buNone/>
            </a:pPr>
            <a:r>
              <a:rPr lang="en-US" sz="6800" dirty="0"/>
              <a:t>        print('length should be not be greater than 8')</a:t>
            </a:r>
          </a:p>
          <a:p>
            <a:pPr marL="0" indent="0">
              <a:buNone/>
            </a:pPr>
            <a:r>
              <a:rPr lang="en-US" sz="6800" dirty="0"/>
              <a:t>        </a:t>
            </a:r>
            <a:r>
              <a:rPr lang="en-US" sz="6800" dirty="0" err="1"/>
              <a:t>val</a:t>
            </a:r>
            <a:r>
              <a:rPr lang="en-US" sz="6800" dirty="0"/>
              <a:t> = False</a:t>
            </a:r>
          </a:p>
          <a:p>
            <a:pPr marL="0" indent="0">
              <a:buNone/>
            </a:pPr>
            <a:r>
              <a:rPr lang="en-US" sz="6800" dirty="0"/>
              <a:t>          </a:t>
            </a:r>
          </a:p>
          <a:p>
            <a:pPr marL="0" indent="0">
              <a:buNone/>
            </a:pPr>
            <a:r>
              <a:rPr lang="en-US" sz="6800" dirty="0"/>
              <a:t>    if not any(</a:t>
            </a:r>
            <a:r>
              <a:rPr lang="en-US" sz="6800" dirty="0" err="1"/>
              <a:t>char.isdigit</a:t>
            </a:r>
            <a:r>
              <a:rPr lang="en-US" sz="6800" dirty="0"/>
              <a:t>() for char in </a:t>
            </a:r>
            <a:r>
              <a:rPr lang="en-US" sz="6800" dirty="0" err="1"/>
              <a:t>passwd</a:t>
            </a:r>
            <a:r>
              <a:rPr lang="en-US" sz="6800" dirty="0"/>
              <a:t>):</a:t>
            </a:r>
          </a:p>
          <a:p>
            <a:pPr marL="0" indent="0">
              <a:buNone/>
            </a:pPr>
            <a:r>
              <a:rPr lang="en-US" sz="6800" dirty="0"/>
              <a:t>        print('Password should have at least one numeral')</a:t>
            </a:r>
          </a:p>
          <a:p>
            <a:pPr marL="0" indent="0">
              <a:buNone/>
            </a:pPr>
            <a:r>
              <a:rPr lang="en-US" sz="6800" dirty="0"/>
              <a:t>        </a:t>
            </a:r>
            <a:r>
              <a:rPr lang="en-US" sz="6800" dirty="0" err="1"/>
              <a:t>val</a:t>
            </a:r>
            <a:r>
              <a:rPr lang="en-US" sz="6800" dirty="0"/>
              <a:t> = False</a:t>
            </a:r>
          </a:p>
          <a:p>
            <a:pPr marL="0" indent="0">
              <a:buNone/>
            </a:pPr>
            <a:r>
              <a:rPr lang="en-US" sz="6800" dirty="0"/>
              <a:t>          </a:t>
            </a:r>
          </a:p>
          <a:p>
            <a:pPr marL="0" indent="0">
              <a:buNone/>
            </a:pPr>
            <a:r>
              <a:rPr lang="en-US" sz="6800" dirty="0"/>
              <a:t>    if not any(</a:t>
            </a:r>
            <a:r>
              <a:rPr lang="en-US" sz="6800" dirty="0" err="1"/>
              <a:t>char.isupper</a:t>
            </a:r>
            <a:r>
              <a:rPr lang="en-US" sz="6800" dirty="0"/>
              <a:t>() for char in </a:t>
            </a:r>
            <a:r>
              <a:rPr lang="en-US" sz="6800" dirty="0" err="1"/>
              <a:t>passwd</a:t>
            </a:r>
            <a:r>
              <a:rPr lang="en-US" sz="6800" dirty="0"/>
              <a:t>):</a:t>
            </a:r>
          </a:p>
          <a:p>
            <a:pPr marL="0" indent="0">
              <a:buNone/>
            </a:pPr>
            <a:r>
              <a:rPr lang="en-US" sz="6800" dirty="0"/>
              <a:t>        print('Password should have at least one uppercase letter')</a:t>
            </a:r>
          </a:p>
          <a:p>
            <a:pPr marL="0" indent="0">
              <a:buNone/>
            </a:pPr>
            <a:r>
              <a:rPr lang="en-US" sz="6800" dirty="0"/>
              <a:t>        </a:t>
            </a:r>
            <a:r>
              <a:rPr lang="en-US" sz="6800" dirty="0" err="1"/>
              <a:t>val</a:t>
            </a:r>
            <a:r>
              <a:rPr lang="en-US" sz="6800" dirty="0"/>
              <a:t> = False</a:t>
            </a:r>
          </a:p>
          <a:p>
            <a:pPr marL="0" indent="0">
              <a:buNone/>
            </a:pPr>
            <a:r>
              <a:rPr lang="en-US" sz="4800" dirty="0"/>
              <a:t>          </a:t>
            </a:r>
          </a:p>
          <a:p>
            <a:pPr marL="0" indent="0">
              <a:buNone/>
            </a:pPr>
            <a:endParaRPr lang="en-US" dirty="0"/>
          </a:p>
        </p:txBody>
      </p:sp>
    </p:spTree>
    <p:extLst>
      <p:ext uri="{BB962C8B-B14F-4D97-AF65-F5344CB8AC3E}">
        <p14:creationId xmlns:p14="http://schemas.microsoft.com/office/powerpoint/2010/main" val="3134333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91600" cy="6858000"/>
          </a:xfrm>
        </p:spPr>
        <p:txBody>
          <a:bodyPr>
            <a:normAutofit fontScale="40000" lnSpcReduction="20000"/>
          </a:bodyPr>
          <a:lstStyle/>
          <a:p>
            <a:pPr marL="0" indent="0">
              <a:buNone/>
            </a:pPr>
            <a:r>
              <a:rPr lang="en-US" dirty="0"/>
              <a:t>    </a:t>
            </a:r>
            <a:r>
              <a:rPr lang="en-US" sz="4300" dirty="0"/>
              <a:t>if not any(</a:t>
            </a:r>
            <a:r>
              <a:rPr lang="en-US" sz="4300" dirty="0" err="1"/>
              <a:t>char.islower</a:t>
            </a:r>
            <a:r>
              <a:rPr lang="en-US" sz="4300" dirty="0"/>
              <a:t>() for char in </a:t>
            </a:r>
            <a:r>
              <a:rPr lang="en-US" sz="4300" dirty="0" err="1"/>
              <a:t>passwd</a:t>
            </a:r>
            <a:r>
              <a:rPr lang="en-US" sz="4300" dirty="0"/>
              <a:t>):</a:t>
            </a:r>
          </a:p>
          <a:p>
            <a:pPr marL="0" indent="0">
              <a:buNone/>
            </a:pPr>
            <a:r>
              <a:rPr lang="en-US" sz="4300" dirty="0"/>
              <a:t>        print('Password should have at least one lowercase letter')</a:t>
            </a:r>
          </a:p>
          <a:p>
            <a:pPr marL="0" indent="0">
              <a:buNone/>
            </a:pPr>
            <a:r>
              <a:rPr lang="en-US" sz="4300" dirty="0"/>
              <a:t>        </a:t>
            </a:r>
            <a:r>
              <a:rPr lang="en-US" sz="4300" dirty="0" err="1"/>
              <a:t>val</a:t>
            </a:r>
            <a:r>
              <a:rPr lang="en-US" sz="4300" dirty="0"/>
              <a:t> = False</a:t>
            </a:r>
          </a:p>
          <a:p>
            <a:pPr marL="0" indent="0">
              <a:buNone/>
            </a:pPr>
            <a:r>
              <a:rPr lang="en-US" sz="4300" dirty="0"/>
              <a:t>          </a:t>
            </a:r>
          </a:p>
          <a:p>
            <a:pPr marL="0" indent="0">
              <a:buNone/>
            </a:pPr>
            <a:r>
              <a:rPr lang="en-US" sz="4300" dirty="0"/>
              <a:t>    if not any(char in </a:t>
            </a:r>
            <a:r>
              <a:rPr lang="en-US" sz="4300" dirty="0" err="1"/>
              <a:t>SpecialSym</a:t>
            </a:r>
            <a:r>
              <a:rPr lang="en-US" sz="4300" dirty="0"/>
              <a:t> for char in </a:t>
            </a:r>
            <a:r>
              <a:rPr lang="en-US" sz="4300" dirty="0" err="1"/>
              <a:t>passwd</a:t>
            </a:r>
            <a:r>
              <a:rPr lang="en-US" sz="4300" dirty="0"/>
              <a:t>):</a:t>
            </a:r>
          </a:p>
          <a:p>
            <a:pPr marL="0" indent="0">
              <a:buNone/>
            </a:pPr>
            <a:r>
              <a:rPr lang="en-US" sz="4300" dirty="0"/>
              <a:t>        print('Password should have at least one of the symbols $@#')</a:t>
            </a:r>
          </a:p>
          <a:p>
            <a:pPr marL="0" indent="0">
              <a:buNone/>
            </a:pPr>
            <a:r>
              <a:rPr lang="en-US" sz="4300" dirty="0"/>
              <a:t>        </a:t>
            </a:r>
            <a:r>
              <a:rPr lang="en-US" sz="4300" dirty="0" err="1"/>
              <a:t>val</a:t>
            </a:r>
            <a:r>
              <a:rPr lang="en-US" sz="4300" dirty="0"/>
              <a:t> = False</a:t>
            </a:r>
          </a:p>
          <a:p>
            <a:pPr marL="0" indent="0">
              <a:buNone/>
            </a:pPr>
            <a:r>
              <a:rPr lang="en-US" sz="4300" dirty="0"/>
              <a:t>    if </a:t>
            </a:r>
            <a:r>
              <a:rPr lang="en-US" sz="4300" dirty="0" err="1"/>
              <a:t>val</a:t>
            </a:r>
            <a:r>
              <a:rPr lang="en-US" sz="4300" dirty="0"/>
              <a:t>:</a:t>
            </a:r>
          </a:p>
          <a:p>
            <a:pPr marL="0" indent="0">
              <a:buNone/>
            </a:pPr>
            <a:r>
              <a:rPr lang="en-US" sz="4300" dirty="0"/>
              <a:t>        return </a:t>
            </a:r>
            <a:r>
              <a:rPr lang="en-US" sz="4300" dirty="0" err="1"/>
              <a:t>val</a:t>
            </a:r>
            <a:endParaRPr lang="en-US" sz="4300" dirty="0"/>
          </a:p>
          <a:p>
            <a:pPr marL="0" indent="0">
              <a:buNone/>
            </a:pPr>
            <a:r>
              <a:rPr lang="en-US" sz="4300" dirty="0"/>
              <a:t>  </a:t>
            </a:r>
          </a:p>
          <a:p>
            <a:pPr marL="0" indent="0">
              <a:buNone/>
            </a:pPr>
            <a:r>
              <a:rPr lang="en-US" sz="4300" b="1" dirty="0"/>
              <a:t># Main method</a:t>
            </a:r>
          </a:p>
          <a:p>
            <a:pPr marL="0" indent="0">
              <a:buNone/>
            </a:pPr>
            <a:r>
              <a:rPr lang="en-US" sz="4300" dirty="0" err="1"/>
              <a:t>def</a:t>
            </a:r>
            <a:r>
              <a:rPr lang="en-US" sz="4300" dirty="0"/>
              <a:t> main():</a:t>
            </a:r>
          </a:p>
          <a:p>
            <a:pPr marL="0" indent="0">
              <a:buNone/>
            </a:pPr>
            <a:r>
              <a:rPr lang="en-US" sz="4300" dirty="0"/>
              <a:t>    </a:t>
            </a:r>
            <a:r>
              <a:rPr lang="en-US" sz="4300" dirty="0" err="1"/>
              <a:t>passwd</a:t>
            </a:r>
            <a:r>
              <a:rPr lang="en-US" sz="4300" dirty="0"/>
              <a:t> = 'Geek12@'</a:t>
            </a:r>
          </a:p>
          <a:p>
            <a:pPr marL="0" indent="0">
              <a:buNone/>
            </a:pPr>
            <a:r>
              <a:rPr lang="en-US" sz="4300" dirty="0"/>
              <a:t>      </a:t>
            </a:r>
          </a:p>
          <a:p>
            <a:pPr marL="0" indent="0">
              <a:buNone/>
            </a:pPr>
            <a:r>
              <a:rPr lang="en-US" sz="4300" dirty="0"/>
              <a:t>    if (</a:t>
            </a:r>
            <a:r>
              <a:rPr lang="en-US" sz="4300" dirty="0" err="1"/>
              <a:t>password_check</a:t>
            </a:r>
            <a:r>
              <a:rPr lang="en-US" sz="4300" dirty="0"/>
              <a:t>(</a:t>
            </a:r>
            <a:r>
              <a:rPr lang="en-US" sz="4300" dirty="0" err="1"/>
              <a:t>passwd</a:t>
            </a:r>
            <a:r>
              <a:rPr lang="en-US" sz="4300" dirty="0"/>
              <a:t>)):</a:t>
            </a:r>
          </a:p>
          <a:p>
            <a:pPr marL="0" indent="0">
              <a:buNone/>
            </a:pPr>
            <a:r>
              <a:rPr lang="en-US" sz="4300" dirty="0"/>
              <a:t>        print("Password is valid")</a:t>
            </a:r>
          </a:p>
          <a:p>
            <a:pPr marL="0" indent="0">
              <a:buNone/>
            </a:pPr>
            <a:r>
              <a:rPr lang="en-US" sz="4300" dirty="0"/>
              <a:t>    else:</a:t>
            </a:r>
          </a:p>
          <a:p>
            <a:pPr marL="0" indent="0">
              <a:buNone/>
            </a:pPr>
            <a:r>
              <a:rPr lang="en-US" sz="4300" dirty="0"/>
              <a:t>        print("Invalid Password !!")</a:t>
            </a:r>
          </a:p>
          <a:p>
            <a:pPr marL="0" indent="0">
              <a:buNone/>
            </a:pPr>
            <a:r>
              <a:rPr lang="en-US" sz="4300" dirty="0"/>
              <a:t>          </a:t>
            </a:r>
          </a:p>
          <a:p>
            <a:pPr marL="0" indent="0">
              <a:buNone/>
            </a:pPr>
            <a:r>
              <a:rPr lang="en-US" sz="4300" b="1" dirty="0"/>
              <a:t># Driver Code     </a:t>
            </a:r>
            <a:r>
              <a:rPr lang="en-US" sz="4300" dirty="0"/>
              <a:t>   </a:t>
            </a:r>
          </a:p>
          <a:p>
            <a:pPr marL="0" indent="0">
              <a:buNone/>
            </a:pPr>
            <a:r>
              <a:rPr lang="en-US" sz="4300" dirty="0"/>
              <a:t>if __name__ == '__main__':</a:t>
            </a:r>
          </a:p>
          <a:p>
            <a:pPr marL="0" indent="0">
              <a:buNone/>
            </a:pPr>
            <a:r>
              <a:rPr lang="en-US" sz="4300" dirty="0"/>
              <a:t>    main</a:t>
            </a:r>
            <a:r>
              <a:rPr lang="en-US" sz="4300" dirty="0" smtClean="0"/>
              <a:t>()</a:t>
            </a:r>
          </a:p>
          <a:p>
            <a:pPr marL="0" indent="0">
              <a:buNone/>
            </a:pPr>
            <a:endParaRPr lang="en-US" sz="4300" dirty="0"/>
          </a:p>
          <a:p>
            <a:pPr marL="0" indent="0">
              <a:buNone/>
            </a:pPr>
            <a:r>
              <a:rPr lang="en-US" sz="4300" b="1" dirty="0"/>
              <a:t>Output:</a:t>
            </a:r>
            <a:endParaRPr lang="en-US" sz="4300" dirty="0"/>
          </a:p>
          <a:p>
            <a:pPr marL="0" indent="0" fontAlgn="base">
              <a:buNone/>
            </a:pPr>
            <a:r>
              <a:rPr lang="en-US" sz="4300" dirty="0" smtClean="0"/>
              <a:t>Password </a:t>
            </a:r>
            <a:r>
              <a:rPr lang="en-US" sz="4300" dirty="0"/>
              <a:t>is valid</a:t>
            </a:r>
          </a:p>
          <a:p>
            <a:pPr marL="0" indent="0">
              <a:buNone/>
            </a:pPr>
            <a:endParaRPr lang="en-US" dirty="0"/>
          </a:p>
        </p:txBody>
      </p:sp>
    </p:spTree>
    <p:extLst>
      <p:ext uri="{BB962C8B-B14F-4D97-AF65-F5344CB8AC3E}">
        <p14:creationId xmlns:p14="http://schemas.microsoft.com/office/powerpoint/2010/main" val="356939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067800" cy="6781800"/>
          </a:xfrm>
        </p:spPr>
        <p:txBody>
          <a:bodyPr>
            <a:normAutofit fontScale="25000" lnSpcReduction="20000"/>
          </a:bodyPr>
          <a:lstStyle/>
          <a:p>
            <a:pPr marL="0" indent="0" fontAlgn="base">
              <a:buNone/>
            </a:pPr>
            <a:r>
              <a:rPr lang="en-US" sz="7200" b="1" dirty="0"/>
              <a:t>Method #2:</a:t>
            </a:r>
            <a:r>
              <a:rPr lang="en-US" sz="7200" dirty="0"/>
              <a:t> </a:t>
            </a:r>
            <a:r>
              <a:rPr lang="en-US" sz="7200" b="1" dirty="0"/>
              <a:t>Using </a:t>
            </a:r>
            <a:r>
              <a:rPr lang="en-US" sz="7200" b="1" u="sng" dirty="0" smtClean="0"/>
              <a:t>regex</a:t>
            </a:r>
          </a:p>
          <a:p>
            <a:pPr marL="0" indent="0" fontAlgn="base">
              <a:buNone/>
            </a:pPr>
            <a:endParaRPr lang="en-US" sz="7200" b="1" dirty="0"/>
          </a:p>
          <a:p>
            <a:pPr marL="0" indent="0" fontAlgn="base">
              <a:buNone/>
            </a:pPr>
            <a:r>
              <a:rPr lang="en-US" sz="7200" b="1" dirty="0"/>
              <a:t>compile() method of Regex </a:t>
            </a:r>
            <a:r>
              <a:rPr lang="en-US" sz="7200" dirty="0"/>
              <a:t>module makes a Regex object, making it possible to execute regex functions onto the </a:t>
            </a:r>
            <a:r>
              <a:rPr lang="en-US" sz="7200" i="1" dirty="0"/>
              <a:t>pat </a:t>
            </a:r>
            <a:r>
              <a:rPr lang="en-US" sz="7200" dirty="0"/>
              <a:t>variable. </a:t>
            </a:r>
            <a:endParaRPr lang="en-US" sz="7200" dirty="0" smtClean="0"/>
          </a:p>
          <a:p>
            <a:pPr marL="0" indent="0" fontAlgn="base">
              <a:buNone/>
            </a:pPr>
            <a:r>
              <a:rPr lang="en-US" sz="7200" dirty="0" smtClean="0"/>
              <a:t>Then </a:t>
            </a:r>
            <a:r>
              <a:rPr lang="en-US" sz="7200" dirty="0"/>
              <a:t>we check if the pattern defined by </a:t>
            </a:r>
            <a:r>
              <a:rPr lang="en-US" sz="7200" i="1" dirty="0"/>
              <a:t>pat </a:t>
            </a:r>
            <a:r>
              <a:rPr lang="en-US" sz="7200" dirty="0"/>
              <a:t>is followed by the input string </a:t>
            </a:r>
            <a:r>
              <a:rPr lang="en-US" sz="7200" i="1" dirty="0" err="1"/>
              <a:t>passwd</a:t>
            </a:r>
            <a:r>
              <a:rPr lang="en-US" sz="7200" dirty="0" smtClean="0"/>
              <a:t>.</a:t>
            </a:r>
          </a:p>
          <a:p>
            <a:pPr marL="0" indent="0" fontAlgn="base">
              <a:buNone/>
            </a:pPr>
            <a:r>
              <a:rPr lang="en-US" sz="7200" dirty="0" smtClean="0"/>
              <a:t> </a:t>
            </a:r>
            <a:r>
              <a:rPr lang="en-US" sz="7200" dirty="0"/>
              <a:t>If so, the search method returns </a:t>
            </a:r>
            <a:r>
              <a:rPr lang="en-US" sz="7200" i="1" dirty="0"/>
              <a:t>true</a:t>
            </a:r>
            <a:r>
              <a:rPr lang="en-US" sz="7200" dirty="0"/>
              <a:t>, which would allow the password to be valid</a:t>
            </a:r>
            <a:r>
              <a:rPr lang="en-US" sz="7200" dirty="0" smtClean="0"/>
              <a:t>.</a:t>
            </a:r>
          </a:p>
          <a:p>
            <a:pPr marL="0" indent="0" fontAlgn="base">
              <a:buNone/>
            </a:pPr>
            <a:endParaRPr lang="en-US" sz="7200" dirty="0"/>
          </a:p>
          <a:p>
            <a:pPr marL="0" indent="0">
              <a:buNone/>
            </a:pPr>
            <a:r>
              <a:rPr lang="en-US" sz="7200" b="1" dirty="0"/>
              <a:t># importing re library</a:t>
            </a:r>
          </a:p>
          <a:p>
            <a:pPr marL="0" indent="0">
              <a:buNone/>
            </a:pPr>
            <a:r>
              <a:rPr lang="en-US" sz="7200" dirty="0"/>
              <a:t>import re</a:t>
            </a:r>
          </a:p>
          <a:p>
            <a:pPr marL="0" indent="0">
              <a:buNone/>
            </a:pPr>
            <a:r>
              <a:rPr lang="en-US" sz="7200" dirty="0"/>
              <a:t>  </a:t>
            </a:r>
          </a:p>
          <a:p>
            <a:pPr marL="0" indent="0">
              <a:buNone/>
            </a:pPr>
            <a:r>
              <a:rPr lang="en-US" sz="7200" dirty="0" err="1"/>
              <a:t>def</a:t>
            </a:r>
            <a:r>
              <a:rPr lang="en-US" sz="7200" dirty="0"/>
              <a:t> main():</a:t>
            </a:r>
          </a:p>
          <a:p>
            <a:pPr marL="0" indent="0">
              <a:buNone/>
            </a:pPr>
            <a:r>
              <a:rPr lang="en-US" sz="7200" dirty="0"/>
              <a:t>    </a:t>
            </a:r>
            <a:r>
              <a:rPr lang="en-US" sz="7200" dirty="0" err="1"/>
              <a:t>passwd</a:t>
            </a:r>
            <a:r>
              <a:rPr lang="en-US" sz="7200" dirty="0"/>
              <a:t> = 'Geek12@'</a:t>
            </a:r>
          </a:p>
          <a:p>
            <a:pPr marL="0" indent="0">
              <a:buNone/>
            </a:pPr>
            <a:r>
              <a:rPr lang="en-US" sz="7200" dirty="0"/>
              <a:t>    </a:t>
            </a:r>
            <a:r>
              <a:rPr lang="en-US" sz="7200" dirty="0" err="1"/>
              <a:t>reg</a:t>
            </a:r>
            <a:r>
              <a:rPr lang="en-US" sz="7200" dirty="0"/>
              <a:t> = "^(?=.*[a-z])(?=.*[A-Z])(?=.*\d)(?=.*[@$!%*#?&amp;])[A-</a:t>
            </a:r>
            <a:r>
              <a:rPr lang="en-US" sz="7200" dirty="0" err="1"/>
              <a:t>Za</a:t>
            </a:r>
            <a:r>
              <a:rPr lang="en-US" sz="7200" dirty="0"/>
              <a:t>-z\d@$!#%*?&amp;]{6,20}$"</a:t>
            </a:r>
          </a:p>
          <a:p>
            <a:pPr marL="0" indent="0">
              <a:buNone/>
            </a:pPr>
            <a:r>
              <a:rPr lang="en-US" sz="7200" dirty="0"/>
              <a:t>      </a:t>
            </a:r>
          </a:p>
          <a:p>
            <a:pPr marL="0" indent="0">
              <a:buNone/>
            </a:pPr>
            <a:r>
              <a:rPr lang="en-US" sz="7200" dirty="0"/>
              <a:t>    # compiling regex</a:t>
            </a:r>
          </a:p>
          <a:p>
            <a:pPr marL="0" indent="0">
              <a:buNone/>
            </a:pPr>
            <a:r>
              <a:rPr lang="en-US" sz="7200" dirty="0"/>
              <a:t>    pat = </a:t>
            </a:r>
            <a:r>
              <a:rPr lang="en-US" sz="7200" dirty="0" err="1"/>
              <a:t>re.compile</a:t>
            </a:r>
            <a:r>
              <a:rPr lang="en-US" sz="7200" dirty="0"/>
              <a:t>(</a:t>
            </a:r>
            <a:r>
              <a:rPr lang="en-US" sz="7200" dirty="0" err="1"/>
              <a:t>reg</a:t>
            </a:r>
            <a:r>
              <a:rPr lang="en-US" sz="7200" dirty="0"/>
              <a:t>)</a:t>
            </a:r>
          </a:p>
          <a:p>
            <a:pPr marL="0" indent="0">
              <a:buNone/>
            </a:pPr>
            <a:r>
              <a:rPr lang="en-US" sz="7200" dirty="0"/>
              <a:t>      </a:t>
            </a:r>
          </a:p>
          <a:p>
            <a:pPr marL="0" indent="0">
              <a:buNone/>
            </a:pPr>
            <a:r>
              <a:rPr lang="en-US" sz="7200" dirty="0"/>
              <a:t>    # searching regex                 </a:t>
            </a:r>
          </a:p>
          <a:p>
            <a:pPr marL="0" indent="0">
              <a:buNone/>
            </a:pPr>
            <a:r>
              <a:rPr lang="en-US" sz="7200" dirty="0"/>
              <a:t>    mat = </a:t>
            </a:r>
            <a:r>
              <a:rPr lang="en-US" sz="7200" dirty="0" err="1"/>
              <a:t>re.search</a:t>
            </a:r>
            <a:r>
              <a:rPr lang="en-US" sz="7200" dirty="0"/>
              <a:t>(pat, </a:t>
            </a:r>
            <a:r>
              <a:rPr lang="en-US" sz="7200" dirty="0" err="1"/>
              <a:t>passwd</a:t>
            </a:r>
            <a:r>
              <a:rPr lang="en-US" sz="7200" dirty="0"/>
              <a:t>)</a:t>
            </a:r>
          </a:p>
          <a:p>
            <a:pPr marL="0" indent="0">
              <a:buNone/>
            </a:pPr>
            <a:r>
              <a:rPr lang="en-US" sz="7200" dirty="0"/>
              <a:t>      </a:t>
            </a:r>
          </a:p>
          <a:p>
            <a:pPr marL="0" indent="0">
              <a:buNone/>
            </a:pPr>
            <a:r>
              <a:rPr lang="en-US" sz="7200" dirty="0"/>
              <a:t>    # validating conditions</a:t>
            </a:r>
          </a:p>
          <a:p>
            <a:pPr marL="0" indent="0">
              <a:buNone/>
            </a:pPr>
            <a:r>
              <a:rPr lang="en-US" sz="7200" dirty="0"/>
              <a:t>    if mat:</a:t>
            </a:r>
          </a:p>
          <a:p>
            <a:pPr marL="0" indent="0">
              <a:buNone/>
            </a:pPr>
            <a:r>
              <a:rPr lang="en-US" sz="7200" dirty="0"/>
              <a:t>        print("Password is valid.")</a:t>
            </a:r>
          </a:p>
          <a:p>
            <a:pPr marL="0" indent="0">
              <a:buNone/>
            </a:pPr>
            <a:r>
              <a:rPr lang="en-US" sz="7200" dirty="0"/>
              <a:t>    else:</a:t>
            </a:r>
          </a:p>
          <a:p>
            <a:pPr marL="0" indent="0">
              <a:buNone/>
            </a:pPr>
            <a:r>
              <a:rPr lang="en-US" sz="7200" dirty="0"/>
              <a:t>        print("Password invalid !!")</a:t>
            </a:r>
          </a:p>
          <a:p>
            <a:pPr marL="0" indent="0">
              <a:buNone/>
            </a:pPr>
            <a:r>
              <a:rPr lang="en-US" sz="5600" dirty="0"/>
              <a:t>  </a:t>
            </a:r>
          </a:p>
          <a:p>
            <a:pPr marL="0" indent="0">
              <a:buNone/>
            </a:pPr>
            <a:endParaRPr lang="en-US" dirty="0"/>
          </a:p>
        </p:txBody>
      </p:sp>
    </p:spTree>
    <p:extLst>
      <p:ext uri="{BB962C8B-B14F-4D97-AF65-F5344CB8AC3E}">
        <p14:creationId xmlns:p14="http://schemas.microsoft.com/office/powerpoint/2010/main" val="2788959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70000" lnSpcReduction="20000"/>
          </a:bodyPr>
          <a:lstStyle/>
          <a:p>
            <a:pPr marL="0" indent="0">
              <a:buNone/>
            </a:pPr>
            <a:r>
              <a:rPr lang="en-US" sz="2300" b="1" dirty="0"/>
              <a:t># Driver Code</a:t>
            </a:r>
            <a:r>
              <a:rPr lang="en-US" sz="2300" dirty="0"/>
              <a:t>     </a:t>
            </a:r>
          </a:p>
          <a:p>
            <a:pPr marL="0" indent="0">
              <a:buNone/>
            </a:pPr>
            <a:r>
              <a:rPr lang="en-US" sz="2300" dirty="0"/>
              <a:t>if __name__ == '__main__':</a:t>
            </a:r>
          </a:p>
          <a:p>
            <a:pPr marL="0" indent="0">
              <a:buNone/>
            </a:pPr>
            <a:r>
              <a:rPr lang="en-US" sz="2300" dirty="0"/>
              <a:t>    main()</a:t>
            </a:r>
          </a:p>
          <a:p>
            <a:pPr marL="0" indent="0">
              <a:buNone/>
            </a:pPr>
            <a:endParaRPr lang="en-US" sz="2300" dirty="0"/>
          </a:p>
          <a:p>
            <a:pPr marL="0" indent="0">
              <a:buNone/>
            </a:pPr>
            <a:r>
              <a:rPr lang="en-US" sz="2300" b="1" dirty="0"/>
              <a:t>Output:</a:t>
            </a:r>
            <a:endParaRPr lang="en-US" sz="2300" dirty="0"/>
          </a:p>
          <a:p>
            <a:pPr marL="0" indent="0" fontAlgn="base">
              <a:buNone/>
            </a:pPr>
            <a:r>
              <a:rPr lang="en-US" sz="2300" dirty="0"/>
              <a:t>Password is valid</a:t>
            </a:r>
            <a:r>
              <a:rPr lang="en-US" sz="2300" dirty="0" smtClean="0"/>
              <a:t>.</a:t>
            </a:r>
          </a:p>
          <a:p>
            <a:pPr marL="0" indent="0" fontAlgn="base">
              <a:buNone/>
            </a:pPr>
            <a:endParaRPr lang="en-US" sz="2300" dirty="0"/>
          </a:p>
          <a:p>
            <a:pPr marL="0" indent="0" fontAlgn="base">
              <a:buNone/>
            </a:pPr>
            <a:r>
              <a:rPr lang="en-US" sz="2900" b="1" u="sng" dirty="0"/>
              <a:t>Check if an URL is valid or not using Regular </a:t>
            </a:r>
            <a:r>
              <a:rPr lang="en-US" sz="2900" b="1" u="sng" dirty="0" smtClean="0"/>
              <a:t>Expression</a:t>
            </a:r>
          </a:p>
          <a:p>
            <a:pPr marL="0" indent="0" fontAlgn="base">
              <a:buNone/>
            </a:pPr>
            <a:endParaRPr lang="en-US" sz="2400" b="1" dirty="0"/>
          </a:p>
          <a:p>
            <a:pPr marL="0" indent="0" fontAlgn="base">
              <a:buNone/>
            </a:pPr>
            <a:r>
              <a:rPr lang="en-US" sz="2400" dirty="0"/>
              <a:t>Given a URL as a character string </a:t>
            </a:r>
            <a:r>
              <a:rPr lang="en-US" sz="2400" b="1" dirty="0" err="1"/>
              <a:t>str</a:t>
            </a:r>
            <a:r>
              <a:rPr lang="en-US" sz="2400" dirty="0"/>
              <a:t> of size </a:t>
            </a:r>
            <a:r>
              <a:rPr lang="en-US" sz="2400" b="1" dirty="0"/>
              <a:t>N</a:t>
            </a:r>
            <a:r>
              <a:rPr lang="en-US" sz="2400" dirty="0" smtClean="0"/>
              <a:t>.</a:t>
            </a:r>
          </a:p>
          <a:p>
            <a:pPr marL="0" indent="0" fontAlgn="base">
              <a:buNone/>
            </a:pPr>
            <a:r>
              <a:rPr lang="en-US" sz="2400" dirty="0" smtClean="0"/>
              <a:t>The </a:t>
            </a:r>
            <a:r>
              <a:rPr lang="en-US" sz="2400" dirty="0"/>
              <a:t>task is to check if the given URL is valid or not</a:t>
            </a:r>
            <a:r>
              <a:rPr lang="en-US" sz="2400" dirty="0" smtClean="0"/>
              <a:t>.</a:t>
            </a:r>
          </a:p>
          <a:p>
            <a:pPr marL="0" indent="0" fontAlgn="base">
              <a:buNone/>
            </a:pPr>
            <a:r>
              <a:rPr lang="en-US" sz="2400" dirty="0"/>
              <a:t/>
            </a:r>
            <a:br>
              <a:rPr lang="en-US" sz="2400" dirty="0"/>
            </a:br>
            <a:r>
              <a:rPr lang="en-US" sz="2400" b="1" dirty="0"/>
              <a:t>Examples :</a:t>
            </a:r>
            <a:r>
              <a:rPr lang="en-US" sz="2400" dirty="0"/>
              <a:t> </a:t>
            </a:r>
          </a:p>
          <a:p>
            <a:pPr marL="0" indent="0" fontAlgn="base" latinLnBrk="1">
              <a:buNone/>
            </a:pPr>
            <a:r>
              <a:rPr lang="en-US" sz="2400" b="1" i="1" dirty="0"/>
              <a:t>Input :</a:t>
            </a:r>
            <a:r>
              <a:rPr lang="en-US" sz="2400" i="1" dirty="0"/>
              <a:t> </a:t>
            </a:r>
            <a:r>
              <a:rPr lang="en-US" sz="2400" i="1" dirty="0" err="1"/>
              <a:t>str</a:t>
            </a:r>
            <a:r>
              <a:rPr lang="en-US" sz="2400" i="1" dirty="0"/>
              <a:t> = “https://</a:t>
            </a:r>
            <a:r>
              <a:rPr lang="en-US" sz="2400" i="1" dirty="0" smtClean="0"/>
              <a:t>www.awesome.org</a:t>
            </a:r>
            <a:r>
              <a:rPr lang="en-US" sz="2400" i="1" dirty="0"/>
              <a:t>/” </a:t>
            </a:r>
            <a:br>
              <a:rPr lang="en-US" sz="2400" i="1" dirty="0"/>
            </a:br>
            <a:r>
              <a:rPr lang="en-US" sz="2400" b="1" i="1" dirty="0"/>
              <a:t>Output :</a:t>
            </a:r>
            <a:r>
              <a:rPr lang="en-US" sz="2400" i="1" dirty="0"/>
              <a:t> Yes </a:t>
            </a:r>
            <a:br>
              <a:rPr lang="en-US" sz="2400" i="1" dirty="0"/>
            </a:br>
            <a:r>
              <a:rPr lang="en-US" sz="2400" b="1" i="1" dirty="0"/>
              <a:t>Explanation :</a:t>
            </a:r>
            <a:r>
              <a:rPr lang="en-US" sz="2400" i="1" dirty="0"/>
              <a:t> </a:t>
            </a:r>
            <a:br>
              <a:rPr lang="en-US" sz="2400" i="1" dirty="0"/>
            </a:br>
            <a:r>
              <a:rPr lang="en-US" sz="2400" i="1" dirty="0"/>
              <a:t>The above URL is a valid URL.</a:t>
            </a:r>
            <a:br>
              <a:rPr lang="en-US" sz="2400" i="1" dirty="0"/>
            </a:br>
            <a:r>
              <a:rPr lang="en-US" sz="2400" b="1" i="1" dirty="0"/>
              <a:t>Input :</a:t>
            </a:r>
            <a:r>
              <a:rPr lang="en-US" sz="2400" i="1" dirty="0"/>
              <a:t> </a:t>
            </a:r>
            <a:r>
              <a:rPr lang="en-US" sz="2400" i="1" dirty="0" err="1"/>
              <a:t>str</a:t>
            </a:r>
            <a:r>
              <a:rPr lang="en-US" sz="2400" i="1" dirty="0"/>
              <a:t> = “https:// </a:t>
            </a:r>
            <a:r>
              <a:rPr lang="en-US" sz="2400" i="1" dirty="0" smtClean="0"/>
              <a:t>www.awesome.org</a:t>
            </a:r>
            <a:r>
              <a:rPr lang="en-US" sz="2400" i="1" dirty="0"/>
              <a:t>/” </a:t>
            </a:r>
            <a:br>
              <a:rPr lang="en-US" sz="2400" i="1" dirty="0"/>
            </a:br>
            <a:r>
              <a:rPr lang="en-US" sz="2400" b="1" i="1" dirty="0"/>
              <a:t>Output :</a:t>
            </a:r>
            <a:r>
              <a:rPr lang="en-US" sz="2400" i="1" dirty="0"/>
              <a:t> No </a:t>
            </a:r>
            <a:br>
              <a:rPr lang="en-US" sz="2400" i="1" dirty="0"/>
            </a:br>
            <a:r>
              <a:rPr lang="en-US" sz="2400" b="1" i="1" dirty="0"/>
              <a:t>Explanation :</a:t>
            </a:r>
            <a:r>
              <a:rPr lang="en-US" sz="2400" i="1" dirty="0"/>
              <a:t> </a:t>
            </a:r>
            <a:br>
              <a:rPr lang="en-US" sz="2400" i="1" dirty="0"/>
            </a:br>
            <a:r>
              <a:rPr lang="en-US" sz="2400" i="1" dirty="0"/>
              <a:t>Note that there is a space after https://, hence the URL is invalid. </a:t>
            </a:r>
            <a:endParaRPr lang="en-US" sz="2400" i="1" dirty="0" smtClean="0"/>
          </a:p>
          <a:p>
            <a:pPr marL="0" indent="0" fontAlgn="base" latinLnBrk="1">
              <a:buNone/>
            </a:pPr>
            <a:endParaRPr lang="en-US" sz="2400" i="1" dirty="0" smtClean="0"/>
          </a:p>
          <a:p>
            <a:pPr marL="0" indent="0" fontAlgn="base">
              <a:buNone/>
            </a:pPr>
            <a:r>
              <a:rPr lang="en-US" sz="2400" dirty="0"/>
              <a:t>Here the idea is to use</a:t>
            </a:r>
            <a:r>
              <a:rPr lang="en-US" sz="2400" b="1" dirty="0"/>
              <a:t> </a:t>
            </a:r>
            <a:r>
              <a:rPr lang="en-US" sz="2400" b="1" u="sng" dirty="0"/>
              <a:t>Regular Expression</a:t>
            </a:r>
            <a:r>
              <a:rPr lang="en-US" sz="2400" dirty="0"/>
              <a:t> to validate a URL. </a:t>
            </a:r>
          </a:p>
          <a:p>
            <a:pPr marL="0" indent="0" fontAlgn="base">
              <a:buNone/>
            </a:pPr>
            <a:r>
              <a:rPr lang="en-US" sz="2400" dirty="0"/>
              <a:t>Get the URL.</a:t>
            </a:r>
          </a:p>
          <a:p>
            <a:pPr marL="0" indent="0" fontAlgn="base">
              <a:buNone/>
            </a:pPr>
            <a:r>
              <a:rPr lang="en-US" sz="2400" dirty="0"/>
              <a:t>Create a regular expression to check the valid URL as mentioned below:</a:t>
            </a:r>
          </a:p>
          <a:p>
            <a:pPr marL="0" indent="0">
              <a:buNone/>
            </a:pPr>
            <a:endParaRPr lang="en-US" dirty="0"/>
          </a:p>
        </p:txBody>
      </p:sp>
    </p:spTree>
    <p:extLst>
      <p:ext uri="{BB962C8B-B14F-4D97-AF65-F5344CB8AC3E}">
        <p14:creationId xmlns:p14="http://schemas.microsoft.com/office/powerpoint/2010/main" val="300111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lstStyle/>
          <a:p>
            <a:r>
              <a:rPr lang="en-US" sz="2000" b="1" dirty="0"/>
              <a:t>Regular Expressions </a:t>
            </a:r>
            <a:r>
              <a:rPr lang="en-US" sz="2000" dirty="0"/>
              <a:t>can be used to </a:t>
            </a:r>
            <a:r>
              <a:rPr lang="en-US" sz="2000" b="1" dirty="0"/>
              <a:t>search, edit </a:t>
            </a:r>
            <a:r>
              <a:rPr lang="en-US" sz="2000" dirty="0"/>
              <a:t>and </a:t>
            </a:r>
            <a:r>
              <a:rPr lang="en-US" sz="2000" b="1" dirty="0"/>
              <a:t>manipulate text</a:t>
            </a:r>
            <a:r>
              <a:rPr lang="en-US" sz="2000" dirty="0"/>
              <a:t>. </a:t>
            </a:r>
            <a:endParaRPr lang="en-US" sz="2000" dirty="0" smtClean="0"/>
          </a:p>
          <a:p>
            <a:r>
              <a:rPr lang="en-US" sz="2000" dirty="0" smtClean="0"/>
              <a:t>This </a:t>
            </a:r>
            <a:r>
              <a:rPr lang="en-US" sz="2000" dirty="0"/>
              <a:t>opens up a vast variety of applications in all of the sub-domains under Python. </a:t>
            </a:r>
            <a:endParaRPr lang="en-US" sz="2000" dirty="0" smtClean="0"/>
          </a:p>
          <a:p>
            <a:r>
              <a:rPr lang="en-US" sz="2000" dirty="0" smtClean="0"/>
              <a:t>Python </a:t>
            </a:r>
            <a:r>
              <a:rPr lang="en-US" sz="2000" b="1" dirty="0" err="1"/>
              <a:t>RegEx</a:t>
            </a:r>
            <a:r>
              <a:rPr lang="en-US" sz="2000" dirty="0"/>
              <a:t> is widely used by almost all of the startups and has good industry traction for their applications as well as making Regular Expressions an asset for the modern day programmer.</a:t>
            </a:r>
          </a:p>
          <a:p>
            <a:pPr marL="0" indent="0">
              <a:buNone/>
            </a:pPr>
            <a:r>
              <a:rPr lang="en-US" sz="2000" b="1" dirty="0"/>
              <a:t>Why Use Regular Expression?</a:t>
            </a:r>
          </a:p>
          <a:p>
            <a:pPr marL="0" indent="0">
              <a:buNone/>
            </a:pPr>
            <a:r>
              <a:rPr lang="en-US" sz="2000" dirty="0"/>
              <a:t>Consider the following scenario:</a:t>
            </a:r>
          </a:p>
          <a:p>
            <a:pPr marL="0" indent="0">
              <a:buNone/>
            </a:pPr>
            <a:r>
              <a:rPr lang="en-US" sz="2000" dirty="0"/>
              <a:t>You have a log file which contains a large sum of data. And from this log file, you wish to fetch only the date and time. As you can look at the image, readability of the log file is low upon first glance.</a:t>
            </a:r>
          </a:p>
          <a:p>
            <a:pPr marL="0" indent="0">
              <a:buNone/>
            </a:pPr>
            <a:endParaRPr lang="en-US" dirty="0"/>
          </a:p>
        </p:txBody>
      </p:sp>
      <p:pic>
        <p:nvPicPr>
          <p:cNvPr id="4" name="Picture 3" descr="file log - Python regex - Edurek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886200"/>
            <a:ext cx="2057400" cy="2647950"/>
          </a:xfrm>
          <a:prstGeom prst="rect">
            <a:avLst/>
          </a:prstGeom>
          <a:noFill/>
          <a:ln>
            <a:noFill/>
          </a:ln>
        </p:spPr>
      </p:pic>
      <p:sp>
        <p:nvSpPr>
          <p:cNvPr id="5" name="Rectangle 4"/>
          <p:cNvSpPr/>
          <p:nvPr/>
        </p:nvSpPr>
        <p:spPr>
          <a:xfrm>
            <a:off x="3505200" y="4572000"/>
            <a:ext cx="4572000" cy="923330"/>
          </a:xfrm>
          <a:prstGeom prst="rect">
            <a:avLst/>
          </a:prstGeom>
        </p:spPr>
        <p:txBody>
          <a:bodyPr>
            <a:spAutoFit/>
          </a:bodyPr>
          <a:lstStyle/>
          <a:p>
            <a:r>
              <a:rPr lang="en-US" dirty="0"/>
              <a:t>Regular Expressions can be used in this case to recognize the patterns and extract the required information easily.</a:t>
            </a:r>
          </a:p>
        </p:txBody>
      </p:sp>
    </p:spTree>
    <p:extLst>
      <p:ext uri="{BB962C8B-B14F-4D97-AF65-F5344CB8AC3E}">
        <p14:creationId xmlns:p14="http://schemas.microsoft.com/office/powerpoint/2010/main" val="3043951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9067800" cy="6705600"/>
          </a:xfrm>
        </p:spPr>
        <p:txBody>
          <a:bodyPr>
            <a:normAutofit/>
          </a:bodyPr>
          <a:lstStyle/>
          <a:p>
            <a:pPr marL="0" lvl="0" indent="0" fontAlgn="base" latinLnBrk="1">
              <a:buNone/>
            </a:pPr>
            <a:r>
              <a:rPr lang="en-US" sz="2000" b="1" i="1" dirty="0"/>
              <a:t>regex = “((</a:t>
            </a:r>
            <a:r>
              <a:rPr lang="en-US" sz="2000" b="1" i="1" dirty="0" err="1"/>
              <a:t>http|https</a:t>
            </a:r>
            <a:r>
              <a:rPr lang="en-US" sz="2000" b="1" i="1" dirty="0"/>
              <a:t>)://)(www.)?” </a:t>
            </a:r>
            <a:r>
              <a:rPr lang="en-US" sz="2000" i="1" dirty="0"/>
              <a:t/>
            </a:r>
            <a:br>
              <a:rPr lang="en-US" sz="2000" i="1" dirty="0"/>
            </a:br>
            <a:r>
              <a:rPr lang="en-US" sz="2000" b="1" i="1" dirty="0"/>
              <a:t>+ “[a-zA-Z0-9@:%._\\+~#?&amp;//=]{2,256}\\.[a-z]” </a:t>
            </a:r>
            <a:r>
              <a:rPr lang="en-US" sz="2000" i="1" dirty="0"/>
              <a:t/>
            </a:r>
            <a:br>
              <a:rPr lang="en-US" sz="2000" i="1" dirty="0"/>
            </a:br>
            <a:r>
              <a:rPr lang="en-US" sz="2000" b="1" i="1" dirty="0"/>
              <a:t>+ “{2,6}\\b([-a-zA-Z0-9</a:t>
            </a:r>
            <a:r>
              <a:rPr lang="en-US" sz="2000" b="1" i="1" dirty="0" smtClean="0"/>
              <a:t>@:%._\\+~#?&amp;//=]*)”</a:t>
            </a:r>
          </a:p>
          <a:p>
            <a:pPr marL="0" lvl="0" indent="0" fontAlgn="base" latinLnBrk="1">
              <a:buNone/>
            </a:pPr>
            <a:r>
              <a:rPr lang="en-US" sz="2000" i="1" dirty="0"/>
              <a:t/>
            </a:r>
            <a:br>
              <a:rPr lang="en-US" sz="2000" i="1" dirty="0"/>
            </a:br>
            <a:r>
              <a:rPr lang="en-US" sz="2000" i="1" dirty="0"/>
              <a:t>The URL must start with either http or https </a:t>
            </a:r>
            <a:r>
              <a:rPr lang="en-US" sz="2000" i="1" dirty="0" smtClean="0"/>
              <a:t>and</a:t>
            </a:r>
            <a:r>
              <a:rPr lang="en-US" sz="2000" dirty="0"/>
              <a:t> </a:t>
            </a:r>
            <a:r>
              <a:rPr lang="en-US" sz="2000" i="1" dirty="0" smtClean="0"/>
              <a:t>then </a:t>
            </a:r>
            <a:r>
              <a:rPr lang="en-US" sz="2000" i="1" dirty="0"/>
              <a:t>followed by </a:t>
            </a:r>
            <a:r>
              <a:rPr lang="en-US" sz="2000" b="1" i="1" dirty="0"/>
              <a:t>:// </a:t>
            </a:r>
            <a:r>
              <a:rPr lang="en-US" sz="2000" i="1" dirty="0"/>
              <a:t>and</a:t>
            </a:r>
            <a:endParaRPr lang="en-US" sz="2000" dirty="0"/>
          </a:p>
          <a:p>
            <a:pPr marL="0" lvl="0" indent="0" fontAlgn="base" latinLnBrk="1">
              <a:buNone/>
            </a:pPr>
            <a:r>
              <a:rPr lang="en-US" sz="2000" i="1" dirty="0"/>
              <a:t>then it must contain</a:t>
            </a:r>
            <a:r>
              <a:rPr lang="en-US" sz="2000" b="1" i="1" dirty="0"/>
              <a:t> www.</a:t>
            </a:r>
            <a:r>
              <a:rPr lang="en-US" sz="2000" i="1" dirty="0"/>
              <a:t> </a:t>
            </a:r>
            <a:r>
              <a:rPr lang="en-US" sz="2000" i="1" dirty="0" smtClean="0"/>
              <a:t>And then </a:t>
            </a:r>
            <a:r>
              <a:rPr lang="en-US" sz="2000" i="1" dirty="0"/>
              <a:t>followed by subdomain of length (2, 256) and</a:t>
            </a:r>
            <a:endParaRPr lang="en-US" sz="2000" dirty="0"/>
          </a:p>
          <a:p>
            <a:pPr marL="0" lvl="0" indent="0" fontAlgn="base" latinLnBrk="1">
              <a:buNone/>
            </a:pPr>
            <a:r>
              <a:rPr lang="en-US" sz="2000" i="1" dirty="0"/>
              <a:t>last part contains top level domain like </a:t>
            </a:r>
            <a:r>
              <a:rPr lang="en-US" sz="2000" b="1" i="1" dirty="0"/>
              <a:t>.com, .org </a:t>
            </a:r>
            <a:r>
              <a:rPr lang="en-US" sz="2000" i="1" dirty="0"/>
              <a:t>etc</a:t>
            </a:r>
            <a:r>
              <a:rPr lang="en-US" sz="2000" i="1" dirty="0" smtClean="0"/>
              <a:t>.</a:t>
            </a:r>
          </a:p>
          <a:p>
            <a:pPr marL="0" lvl="0" indent="0" fontAlgn="base" latinLnBrk="1">
              <a:buNone/>
            </a:pPr>
            <a:endParaRPr lang="en-US" sz="2000" dirty="0"/>
          </a:p>
          <a:p>
            <a:pPr marL="0" lvl="0" indent="0" fontAlgn="base">
              <a:buNone/>
            </a:pPr>
            <a:r>
              <a:rPr lang="en-US" sz="2000" dirty="0"/>
              <a:t>Match the given URL with the regular expression. In Java, this can be done by using </a:t>
            </a:r>
            <a:r>
              <a:rPr lang="en-US" sz="2000" b="1" u="sng" dirty="0"/>
              <a:t>Pattern.matcher()</a:t>
            </a:r>
            <a:r>
              <a:rPr lang="en-US" sz="2000" b="1" dirty="0"/>
              <a:t>.</a:t>
            </a:r>
          </a:p>
          <a:p>
            <a:pPr marL="0" lvl="0" indent="0" fontAlgn="base">
              <a:buNone/>
            </a:pPr>
            <a:r>
              <a:rPr lang="en-US" sz="2000" dirty="0"/>
              <a:t>Return true if the URL matches with the given regular expression, else return false.</a:t>
            </a:r>
          </a:p>
          <a:p>
            <a:pPr marL="0" indent="0" fontAlgn="base">
              <a:buNone/>
            </a:pPr>
            <a:r>
              <a:rPr lang="en-US" sz="2000" dirty="0"/>
              <a:t>Below is the implementation of the above approach</a:t>
            </a:r>
            <a:r>
              <a:rPr lang="en-US" sz="2000" dirty="0" smtClean="0"/>
              <a:t>:</a:t>
            </a:r>
          </a:p>
          <a:p>
            <a:pPr marL="0" indent="0" fontAlgn="base">
              <a:buNone/>
            </a:pPr>
            <a:endParaRPr lang="en-US" sz="2000" dirty="0"/>
          </a:p>
          <a:p>
            <a:pPr marL="0" indent="0">
              <a:buNone/>
            </a:pPr>
            <a:endParaRPr lang="en-US" sz="2000" dirty="0" smtClean="0"/>
          </a:p>
          <a:p>
            <a:pPr marL="0" indent="0">
              <a:buNone/>
            </a:pPr>
            <a:endParaRPr lang="en-US" sz="20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03421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629400"/>
          </a:xfrm>
        </p:spPr>
        <p:txBody>
          <a:bodyPr>
            <a:normAutofit fontScale="62500" lnSpcReduction="20000"/>
          </a:bodyPr>
          <a:lstStyle/>
          <a:p>
            <a:pPr marL="0" indent="0">
              <a:buNone/>
            </a:pPr>
            <a:r>
              <a:rPr lang="en-US" b="1" dirty="0"/>
              <a:t># Python3 program to check URL is valid or not using regular expression</a:t>
            </a:r>
          </a:p>
          <a:p>
            <a:pPr marL="0" indent="0">
              <a:buNone/>
            </a:pPr>
            <a:r>
              <a:rPr lang="en-US" dirty="0"/>
              <a:t>import re</a:t>
            </a:r>
          </a:p>
          <a:p>
            <a:pPr marL="0" indent="0">
              <a:buNone/>
            </a:pPr>
            <a:r>
              <a:rPr lang="en-US" dirty="0"/>
              <a:t># Function to validate URL using regular </a:t>
            </a:r>
            <a:r>
              <a:rPr lang="en-US" dirty="0" smtClean="0"/>
              <a:t>expression</a:t>
            </a:r>
          </a:p>
          <a:p>
            <a:pPr marL="0" indent="0">
              <a:buNone/>
            </a:pPr>
            <a:endParaRPr lang="en-US" dirty="0"/>
          </a:p>
          <a:p>
            <a:pPr marL="0" indent="0">
              <a:buNone/>
            </a:pPr>
            <a:r>
              <a:rPr lang="en-US" dirty="0" err="1"/>
              <a:t>def</a:t>
            </a:r>
            <a:r>
              <a:rPr lang="en-US" dirty="0"/>
              <a:t> </a:t>
            </a:r>
            <a:r>
              <a:rPr lang="en-US" dirty="0" err="1"/>
              <a:t>isValidURL</a:t>
            </a:r>
            <a:r>
              <a:rPr lang="en-US" dirty="0"/>
              <a:t>(</a:t>
            </a:r>
            <a:r>
              <a:rPr lang="en-US" dirty="0" err="1"/>
              <a:t>str</a:t>
            </a:r>
            <a:r>
              <a:rPr lang="en-US" dirty="0"/>
              <a:t>):</a:t>
            </a:r>
          </a:p>
          <a:p>
            <a:pPr marL="0" indent="0">
              <a:buNone/>
            </a:pPr>
            <a:r>
              <a:rPr lang="en-US" dirty="0"/>
              <a:t> </a:t>
            </a:r>
          </a:p>
          <a:p>
            <a:pPr marL="0" indent="0">
              <a:buNone/>
            </a:pPr>
            <a:r>
              <a:rPr lang="en-US" dirty="0"/>
              <a:t>    # Regex to check valid URL</a:t>
            </a:r>
          </a:p>
          <a:p>
            <a:pPr marL="0" indent="0">
              <a:buNone/>
            </a:pPr>
            <a:r>
              <a:rPr lang="en-US" dirty="0"/>
              <a:t>    regex = ("((</a:t>
            </a:r>
            <a:r>
              <a:rPr lang="en-US" dirty="0" err="1"/>
              <a:t>http|https</a:t>
            </a:r>
            <a:r>
              <a:rPr lang="en-US" dirty="0"/>
              <a:t>)://)(www.)?" +</a:t>
            </a:r>
          </a:p>
          <a:p>
            <a:pPr marL="0" indent="0">
              <a:buNone/>
            </a:pPr>
            <a:r>
              <a:rPr lang="en-US" dirty="0"/>
              <a:t>             "[a-zA-Z0-9@:%._\\+~#?&amp;//=]" +</a:t>
            </a:r>
          </a:p>
          <a:p>
            <a:pPr marL="0" indent="0">
              <a:buNone/>
            </a:pPr>
            <a:r>
              <a:rPr lang="en-US" dirty="0"/>
              <a:t>             "{2,256}\\.[a-z]" +</a:t>
            </a:r>
          </a:p>
          <a:p>
            <a:pPr marL="0" indent="0">
              <a:buNone/>
            </a:pPr>
            <a:r>
              <a:rPr lang="en-US" dirty="0"/>
              <a:t>             "{2,6}\\b([-a-zA-Z0-9@:%" +</a:t>
            </a:r>
          </a:p>
          <a:p>
            <a:pPr marL="0" indent="0">
              <a:buNone/>
            </a:pPr>
            <a:r>
              <a:rPr lang="en-US" dirty="0"/>
              <a:t>             "._\\+~#?&amp;//=]*)")</a:t>
            </a:r>
          </a:p>
          <a:p>
            <a:pPr marL="0" indent="0">
              <a:buNone/>
            </a:pPr>
            <a:r>
              <a:rPr lang="en-US" dirty="0"/>
              <a:t>     </a:t>
            </a:r>
          </a:p>
          <a:p>
            <a:pPr marL="0" indent="0">
              <a:buNone/>
            </a:pPr>
            <a:r>
              <a:rPr lang="en-US" dirty="0"/>
              <a:t>    # Compile the </a:t>
            </a:r>
            <a:r>
              <a:rPr lang="en-US" dirty="0" err="1"/>
              <a:t>ReGex</a:t>
            </a:r>
            <a:endParaRPr lang="en-US" dirty="0"/>
          </a:p>
          <a:p>
            <a:pPr marL="0" indent="0">
              <a:buNone/>
            </a:pPr>
            <a:r>
              <a:rPr lang="en-US" dirty="0"/>
              <a:t>    p = </a:t>
            </a:r>
            <a:r>
              <a:rPr lang="en-US" dirty="0" err="1"/>
              <a:t>re.compile</a:t>
            </a:r>
            <a:r>
              <a:rPr lang="en-US" dirty="0"/>
              <a:t>(regex)</a:t>
            </a:r>
          </a:p>
          <a:p>
            <a:pPr marL="0" indent="0">
              <a:buNone/>
            </a:pPr>
            <a:r>
              <a:rPr lang="en-US" dirty="0"/>
              <a:t> </a:t>
            </a:r>
          </a:p>
          <a:p>
            <a:pPr marL="0" indent="0">
              <a:buNone/>
            </a:pPr>
            <a:r>
              <a:rPr lang="en-US" dirty="0"/>
              <a:t>    # If the string is empty</a:t>
            </a:r>
          </a:p>
          <a:p>
            <a:pPr marL="0" indent="0">
              <a:buNone/>
            </a:pPr>
            <a:r>
              <a:rPr lang="en-US" dirty="0"/>
              <a:t>    # return false</a:t>
            </a:r>
          </a:p>
          <a:p>
            <a:pPr marL="0" indent="0">
              <a:buNone/>
            </a:pPr>
            <a:r>
              <a:rPr lang="en-US" dirty="0"/>
              <a:t>    if (</a:t>
            </a:r>
            <a:r>
              <a:rPr lang="en-US" dirty="0" err="1"/>
              <a:t>str</a:t>
            </a:r>
            <a:r>
              <a:rPr lang="en-US" dirty="0"/>
              <a:t> == None):</a:t>
            </a:r>
          </a:p>
          <a:p>
            <a:pPr marL="0" indent="0">
              <a:buNone/>
            </a:pPr>
            <a:r>
              <a:rPr lang="en-US" dirty="0"/>
              <a:t>        return False</a:t>
            </a:r>
          </a:p>
          <a:p>
            <a:pPr marL="0" indent="0">
              <a:buNone/>
            </a:pPr>
            <a:endParaRPr lang="en-US" dirty="0"/>
          </a:p>
        </p:txBody>
      </p:sp>
    </p:spTree>
    <p:extLst>
      <p:ext uri="{BB962C8B-B14F-4D97-AF65-F5344CB8AC3E}">
        <p14:creationId xmlns:p14="http://schemas.microsoft.com/office/powerpoint/2010/main" val="3316714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9067800" cy="6705600"/>
          </a:xfrm>
        </p:spPr>
        <p:txBody>
          <a:bodyPr>
            <a:normAutofit fontScale="70000" lnSpcReduction="20000"/>
          </a:bodyPr>
          <a:lstStyle/>
          <a:p>
            <a:pPr marL="0" indent="0">
              <a:buNone/>
            </a:pPr>
            <a:r>
              <a:rPr lang="en-US" dirty="0"/>
              <a:t># Return if the string</a:t>
            </a:r>
          </a:p>
          <a:p>
            <a:pPr marL="0" indent="0">
              <a:buNone/>
            </a:pPr>
            <a:r>
              <a:rPr lang="en-US" dirty="0"/>
              <a:t>    # matched the </a:t>
            </a:r>
            <a:r>
              <a:rPr lang="en-US" dirty="0" err="1"/>
              <a:t>ReGex</a:t>
            </a:r>
            <a:endParaRPr lang="en-US" dirty="0"/>
          </a:p>
          <a:p>
            <a:pPr marL="0" indent="0">
              <a:buNone/>
            </a:pPr>
            <a:r>
              <a:rPr lang="en-US" dirty="0"/>
              <a:t>    if(</a:t>
            </a:r>
            <a:r>
              <a:rPr lang="en-US" dirty="0" err="1"/>
              <a:t>re.search</a:t>
            </a:r>
            <a:r>
              <a:rPr lang="en-US" dirty="0"/>
              <a:t>(p, </a:t>
            </a:r>
            <a:r>
              <a:rPr lang="en-US" dirty="0" err="1"/>
              <a:t>str</a:t>
            </a:r>
            <a:r>
              <a:rPr lang="en-US" dirty="0"/>
              <a:t>)):</a:t>
            </a:r>
          </a:p>
          <a:p>
            <a:pPr marL="0" indent="0">
              <a:buNone/>
            </a:pPr>
            <a:r>
              <a:rPr lang="en-US" dirty="0"/>
              <a:t>        return True</a:t>
            </a:r>
          </a:p>
          <a:p>
            <a:pPr marL="0" indent="0">
              <a:buNone/>
            </a:pPr>
            <a:r>
              <a:rPr lang="en-US" dirty="0"/>
              <a:t>    else:</a:t>
            </a:r>
          </a:p>
          <a:p>
            <a:pPr marL="0" indent="0">
              <a:buNone/>
            </a:pPr>
            <a:r>
              <a:rPr lang="en-US" dirty="0"/>
              <a:t>        return False</a:t>
            </a:r>
          </a:p>
          <a:p>
            <a:pPr marL="0" indent="0">
              <a:buNone/>
            </a:pPr>
            <a:r>
              <a:rPr lang="en-US" dirty="0"/>
              <a:t> </a:t>
            </a:r>
          </a:p>
          <a:p>
            <a:pPr marL="0" indent="0">
              <a:buNone/>
            </a:pPr>
            <a:r>
              <a:rPr lang="en-US" dirty="0"/>
              <a:t># Driver code</a:t>
            </a:r>
          </a:p>
          <a:p>
            <a:pPr marL="0" indent="0">
              <a:buNone/>
            </a:pPr>
            <a:r>
              <a:rPr lang="en-US" dirty="0"/>
              <a:t> </a:t>
            </a:r>
          </a:p>
          <a:p>
            <a:pPr marL="0" indent="0">
              <a:buNone/>
            </a:pPr>
            <a:r>
              <a:rPr lang="en-US" dirty="0"/>
              <a:t># Test Case 1:</a:t>
            </a:r>
          </a:p>
          <a:p>
            <a:pPr marL="0" indent="0">
              <a:buNone/>
            </a:pPr>
            <a:r>
              <a:rPr lang="en-US" dirty="0" err="1"/>
              <a:t>url</a:t>
            </a:r>
            <a:r>
              <a:rPr lang="en-US" dirty="0"/>
              <a:t> = "</a:t>
            </a:r>
            <a:r>
              <a:rPr lang="en-US" u="sng" dirty="0"/>
              <a:t>https://</a:t>
            </a:r>
            <a:r>
              <a:rPr lang="en-US" u="sng" dirty="0" smtClean="0"/>
              <a:t>www.awesome.org</a:t>
            </a:r>
            <a:r>
              <a:rPr lang="en-US" dirty="0"/>
              <a:t>"</a:t>
            </a:r>
          </a:p>
          <a:p>
            <a:pPr marL="0" indent="0">
              <a:buNone/>
            </a:pPr>
            <a:r>
              <a:rPr lang="en-US" dirty="0"/>
              <a:t> </a:t>
            </a:r>
          </a:p>
          <a:p>
            <a:pPr marL="0" indent="0">
              <a:buNone/>
            </a:pPr>
            <a:r>
              <a:rPr lang="en-US" dirty="0"/>
              <a:t>if(</a:t>
            </a:r>
            <a:r>
              <a:rPr lang="en-US" dirty="0" err="1"/>
              <a:t>isValidURL</a:t>
            </a:r>
            <a:r>
              <a:rPr lang="en-US" dirty="0"/>
              <a:t>(</a:t>
            </a:r>
            <a:r>
              <a:rPr lang="en-US" dirty="0" err="1"/>
              <a:t>url</a:t>
            </a:r>
            <a:r>
              <a:rPr lang="en-US" dirty="0"/>
              <a:t>) == True):</a:t>
            </a:r>
          </a:p>
          <a:p>
            <a:pPr marL="0" indent="0">
              <a:buNone/>
            </a:pPr>
            <a:r>
              <a:rPr lang="en-US" dirty="0"/>
              <a:t>    print("Yes")</a:t>
            </a:r>
          </a:p>
          <a:p>
            <a:pPr marL="0" indent="0">
              <a:buNone/>
            </a:pPr>
            <a:r>
              <a:rPr lang="en-US" dirty="0"/>
              <a:t>else:</a:t>
            </a:r>
          </a:p>
          <a:p>
            <a:pPr marL="0" indent="0">
              <a:buNone/>
            </a:pPr>
            <a:r>
              <a:rPr lang="en-US" dirty="0"/>
              <a:t>    print("No")</a:t>
            </a:r>
          </a:p>
          <a:p>
            <a:pPr marL="0" indent="0">
              <a:buNone/>
            </a:pPr>
            <a:r>
              <a:rPr lang="en-US" dirty="0"/>
              <a:t> </a:t>
            </a:r>
          </a:p>
          <a:p>
            <a:pPr marL="0" indent="0" fontAlgn="base">
              <a:buNone/>
            </a:pPr>
            <a:r>
              <a:rPr lang="en-US" b="1" dirty="0" smtClean="0"/>
              <a:t>Output</a:t>
            </a:r>
            <a:r>
              <a:rPr lang="en-US" b="1" dirty="0"/>
              <a:t>:</a:t>
            </a:r>
            <a:r>
              <a:rPr lang="en-US" dirty="0"/>
              <a:t> </a:t>
            </a:r>
          </a:p>
          <a:p>
            <a:pPr marL="0" indent="0" fontAlgn="base">
              <a:buNone/>
            </a:pPr>
            <a:r>
              <a:rPr lang="en-US" dirty="0" smtClean="0"/>
              <a:t>Yes</a:t>
            </a:r>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3207316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a:bodyPr>
          <a:lstStyle/>
          <a:p>
            <a:pPr marL="0" indent="0">
              <a:buNone/>
            </a:pPr>
            <a:r>
              <a:rPr lang="en-US" sz="2000" dirty="0"/>
              <a:t>Consider the next scenario – You are a salesperson and you have a lot of email addresses and a lot of those addresses are fake/invalid. </a:t>
            </a:r>
            <a:endParaRPr lang="en-US" sz="2000" dirty="0" smtClean="0"/>
          </a:p>
          <a:p>
            <a:pPr marL="0" indent="0">
              <a:buNone/>
            </a:pPr>
            <a:endParaRPr lang="en-US" sz="2000"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sz="2000" dirty="0"/>
              <a:t>A </a:t>
            </a:r>
            <a:r>
              <a:rPr lang="en-US" sz="2000" b="1" i="1" dirty="0"/>
              <a:t>regular expression</a:t>
            </a:r>
            <a:r>
              <a:rPr lang="en-US" sz="2000" dirty="0"/>
              <a:t> is a special sequence of characters that helps you match or </a:t>
            </a:r>
            <a:r>
              <a:rPr lang="en-US" sz="2000" dirty="0" smtClean="0"/>
              <a:t>find </a:t>
            </a:r>
            <a:r>
              <a:rPr lang="en-US" sz="2000" dirty="0"/>
              <a:t>other strings or sets of strings, using a specialized syntax held in a pattern. </a:t>
            </a:r>
            <a:endParaRPr lang="en-US" sz="2000" dirty="0" smtClean="0"/>
          </a:p>
          <a:p>
            <a:pPr marL="0" indent="0">
              <a:buNone/>
            </a:pPr>
            <a:endParaRPr lang="en-US" sz="2000" dirty="0" smtClean="0"/>
          </a:p>
          <a:p>
            <a:r>
              <a:rPr lang="en-US" sz="2000" dirty="0"/>
              <a:t>The Python module </a:t>
            </a:r>
            <a:r>
              <a:rPr lang="en-US" sz="2000" b="1" dirty="0"/>
              <a:t>re</a:t>
            </a:r>
            <a:r>
              <a:rPr lang="en-US" sz="2000" dirty="0"/>
              <a:t> provides full support for Perl-like regular expressions in Python. The re module raises the exception </a:t>
            </a:r>
            <a:r>
              <a:rPr lang="en-US" sz="2000" dirty="0" err="1"/>
              <a:t>re.error</a:t>
            </a:r>
            <a:r>
              <a:rPr lang="en-US" sz="2000" dirty="0"/>
              <a:t> if an error occurs while compiling or using a regular expression</a:t>
            </a:r>
          </a:p>
        </p:txBody>
      </p:sp>
      <p:pic>
        <p:nvPicPr>
          <p:cNvPr id="4" name="Picture 3" descr="Verying Email IDs - Python regex - Edurek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066800"/>
            <a:ext cx="3276600" cy="2362200"/>
          </a:xfrm>
          <a:prstGeom prst="rect">
            <a:avLst/>
          </a:prstGeom>
          <a:noFill/>
          <a:ln>
            <a:noFill/>
          </a:ln>
        </p:spPr>
      </p:pic>
      <p:sp>
        <p:nvSpPr>
          <p:cNvPr id="5" name="Rectangle 4"/>
          <p:cNvSpPr/>
          <p:nvPr/>
        </p:nvSpPr>
        <p:spPr>
          <a:xfrm>
            <a:off x="4038600" y="1447800"/>
            <a:ext cx="4572000" cy="1477328"/>
          </a:xfrm>
          <a:prstGeom prst="rect">
            <a:avLst/>
          </a:prstGeom>
        </p:spPr>
        <p:txBody>
          <a:bodyPr>
            <a:spAutoFit/>
          </a:bodyPr>
          <a:lstStyle/>
          <a:p>
            <a:r>
              <a:rPr lang="en-US" dirty="0"/>
              <a:t>What you can do is, you can make use of Regular Expressions you can verify the format of the email addresses and filter out the fake IDs from the genuine ones</a:t>
            </a:r>
            <a:r>
              <a:rPr lang="en-US" dirty="0" smtClean="0"/>
              <a:t>.</a:t>
            </a:r>
          </a:p>
          <a:p>
            <a:endParaRPr lang="en-US" dirty="0"/>
          </a:p>
        </p:txBody>
      </p:sp>
    </p:spTree>
    <p:extLst>
      <p:ext uri="{BB962C8B-B14F-4D97-AF65-F5344CB8AC3E}">
        <p14:creationId xmlns:p14="http://schemas.microsoft.com/office/powerpoint/2010/main" val="101710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lnSpcReduction="10000"/>
          </a:bodyPr>
          <a:lstStyle/>
          <a:p>
            <a:pPr marL="0" indent="0">
              <a:buNone/>
            </a:pPr>
            <a:r>
              <a:rPr lang="en-US" sz="2200" b="1" u="sng" dirty="0"/>
              <a:t>Python </a:t>
            </a:r>
            <a:r>
              <a:rPr lang="en-US" sz="2200" b="1" u="sng" dirty="0" err="1"/>
              <a:t>RegEx</a:t>
            </a:r>
            <a:endParaRPr lang="en-US" sz="2200" b="1" u="sng" dirty="0"/>
          </a:p>
          <a:p>
            <a:pPr marL="0" indent="0">
              <a:buNone/>
            </a:pPr>
            <a:r>
              <a:rPr lang="en-US" sz="2200" dirty="0"/>
              <a:t>A </a:t>
            </a:r>
            <a:r>
              <a:rPr lang="en-US" sz="2200" dirty="0" err="1"/>
              <a:t>RegEx</a:t>
            </a:r>
            <a:r>
              <a:rPr lang="en-US" sz="2200" dirty="0"/>
              <a:t>, or Regular Expression, is a sequence of characters that forms a search pattern.</a:t>
            </a:r>
          </a:p>
          <a:p>
            <a:pPr marL="0" indent="0">
              <a:buNone/>
            </a:pPr>
            <a:r>
              <a:rPr lang="en-US" sz="2200" dirty="0" err="1"/>
              <a:t>RegEx</a:t>
            </a:r>
            <a:r>
              <a:rPr lang="en-US" sz="2200" dirty="0"/>
              <a:t> can be used to check if a string contains the specified search pattern</a:t>
            </a:r>
            <a:r>
              <a:rPr lang="en-US" sz="2200" dirty="0" smtClean="0"/>
              <a:t>.</a:t>
            </a:r>
          </a:p>
          <a:p>
            <a:pPr marL="0" indent="0">
              <a:buNone/>
            </a:pPr>
            <a:endParaRPr lang="en-US" sz="2200" dirty="0"/>
          </a:p>
          <a:p>
            <a:pPr marL="0" indent="0">
              <a:buNone/>
            </a:pPr>
            <a:r>
              <a:rPr lang="en-US" sz="2200" b="1" u="sng" dirty="0" err="1"/>
              <a:t>RegEx</a:t>
            </a:r>
            <a:r>
              <a:rPr lang="en-US" sz="2200" b="1" u="sng" dirty="0"/>
              <a:t> Module</a:t>
            </a:r>
          </a:p>
          <a:p>
            <a:pPr marL="0" indent="0">
              <a:buNone/>
            </a:pPr>
            <a:r>
              <a:rPr lang="en-US" sz="2200" dirty="0"/>
              <a:t>Python has a built-in package called </a:t>
            </a:r>
            <a:r>
              <a:rPr lang="en-US" sz="2200" b="1" dirty="0"/>
              <a:t>re</a:t>
            </a:r>
            <a:r>
              <a:rPr lang="en-US" sz="2200" dirty="0"/>
              <a:t>, which can be used to work with Regular Expressions.</a:t>
            </a:r>
          </a:p>
          <a:p>
            <a:pPr marL="0" indent="0">
              <a:buNone/>
            </a:pPr>
            <a:r>
              <a:rPr lang="en-US" sz="2200" b="1" dirty="0"/>
              <a:t>Import the re module:</a:t>
            </a:r>
          </a:p>
          <a:p>
            <a:pPr marL="0" indent="0">
              <a:buNone/>
            </a:pPr>
            <a:r>
              <a:rPr lang="en-US" sz="2200" dirty="0"/>
              <a:t>import </a:t>
            </a:r>
            <a:r>
              <a:rPr lang="en-US" sz="2200" dirty="0" smtClean="0"/>
              <a:t>re</a:t>
            </a:r>
          </a:p>
          <a:p>
            <a:pPr marL="0" indent="0">
              <a:buNone/>
            </a:pPr>
            <a:endParaRPr lang="en-US" sz="2200" dirty="0"/>
          </a:p>
          <a:p>
            <a:pPr marL="0" indent="0">
              <a:buNone/>
            </a:pPr>
            <a:r>
              <a:rPr lang="en-US" sz="2200" b="1" u="sng" dirty="0" err="1"/>
              <a:t>RegEx</a:t>
            </a:r>
            <a:r>
              <a:rPr lang="en-US" sz="2200" b="1" u="sng" dirty="0"/>
              <a:t> in Python</a:t>
            </a:r>
          </a:p>
          <a:p>
            <a:pPr marL="0" indent="0">
              <a:buNone/>
            </a:pPr>
            <a:r>
              <a:rPr lang="en-US" sz="2200" dirty="0"/>
              <a:t>When you have imported the re module, you can start using regular expressions:</a:t>
            </a:r>
          </a:p>
          <a:p>
            <a:pPr marL="0" indent="0">
              <a:buNone/>
            </a:pPr>
            <a:r>
              <a:rPr lang="en-US" sz="2200" b="1" dirty="0"/>
              <a:t>Example</a:t>
            </a:r>
          </a:p>
          <a:p>
            <a:pPr marL="0" indent="0">
              <a:buNone/>
            </a:pPr>
            <a:r>
              <a:rPr lang="en-US" sz="2200" dirty="0"/>
              <a:t>Search the string to see if it starts with "The" and ends with </a:t>
            </a:r>
            <a:r>
              <a:rPr lang="en-US" sz="2200" dirty="0" smtClean="0"/>
              <a:t>“Pune":</a:t>
            </a:r>
            <a:endParaRPr lang="en-US" sz="2200" dirty="0"/>
          </a:p>
          <a:p>
            <a:pPr marL="0" indent="0">
              <a:buNone/>
            </a:pPr>
            <a:r>
              <a:rPr lang="en-US" sz="2200" dirty="0"/>
              <a:t>import re</a:t>
            </a:r>
            <a:br>
              <a:rPr lang="en-US" sz="2200" dirty="0"/>
            </a:br>
            <a:r>
              <a:rPr lang="en-US" sz="2200" dirty="0" smtClean="0"/>
              <a:t>txt </a:t>
            </a:r>
            <a:r>
              <a:rPr lang="en-US" sz="2200" dirty="0"/>
              <a:t>= "The rain in </a:t>
            </a:r>
            <a:r>
              <a:rPr lang="en-US" sz="2200" dirty="0" smtClean="0"/>
              <a:t>Pune"</a:t>
            </a:r>
            <a:r>
              <a:rPr lang="en-US" sz="2200" dirty="0"/>
              <a:t/>
            </a:r>
            <a:br>
              <a:rPr lang="en-US" sz="2200" dirty="0"/>
            </a:br>
            <a:r>
              <a:rPr lang="en-US" sz="2200" dirty="0"/>
              <a:t>x = </a:t>
            </a:r>
            <a:r>
              <a:rPr lang="en-US" sz="2200" dirty="0" err="1"/>
              <a:t>re.search</a:t>
            </a:r>
            <a:r>
              <a:rPr lang="en-US" sz="2200" dirty="0"/>
              <a:t>("^The</a:t>
            </a:r>
            <a:r>
              <a:rPr lang="en-US" sz="2200" dirty="0" smtClean="0"/>
              <a:t>.*Pune$", </a:t>
            </a:r>
            <a:r>
              <a:rPr lang="en-US" sz="2200" dirty="0"/>
              <a:t>txt)</a:t>
            </a:r>
          </a:p>
          <a:p>
            <a:endParaRPr lang="en-US" dirty="0"/>
          </a:p>
        </p:txBody>
      </p:sp>
    </p:spTree>
    <p:extLst>
      <p:ext uri="{BB962C8B-B14F-4D97-AF65-F5344CB8AC3E}">
        <p14:creationId xmlns:p14="http://schemas.microsoft.com/office/powerpoint/2010/main" val="237801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lstStyle/>
          <a:p>
            <a:pPr marL="0" indent="0">
              <a:buNone/>
            </a:pPr>
            <a:r>
              <a:rPr lang="en-US" sz="2000" b="1" dirty="0" err="1"/>
              <a:t>RegEx</a:t>
            </a:r>
            <a:r>
              <a:rPr lang="en-US" sz="2000" b="1" dirty="0"/>
              <a:t> Functions</a:t>
            </a:r>
          </a:p>
          <a:p>
            <a:r>
              <a:rPr lang="en-US" sz="2000" dirty="0"/>
              <a:t>The re module offers a set of functions that allows us to search a string for a match:</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sz="2000" dirty="0" err="1" smtClean="0"/>
              <a:t>Metacharacters</a:t>
            </a:r>
            <a:endParaRPr lang="en-US" sz="2000" b="1" dirty="0"/>
          </a:p>
          <a:p>
            <a:pPr marL="0" indent="0">
              <a:buNone/>
            </a:pPr>
            <a:r>
              <a:rPr lang="en-US" sz="2000" dirty="0" err="1"/>
              <a:t>Metacharacters</a:t>
            </a:r>
            <a:r>
              <a:rPr lang="en-US" sz="2000" dirty="0"/>
              <a:t> </a:t>
            </a:r>
            <a:r>
              <a:rPr lang="en-US" sz="2000" dirty="0" smtClean="0"/>
              <a:t>are</a:t>
            </a:r>
          </a:p>
          <a:p>
            <a:pPr marL="0" indent="0">
              <a:buNone/>
            </a:pPr>
            <a:r>
              <a:rPr lang="en-US" sz="2000" dirty="0" smtClean="0"/>
              <a:t>Characters with </a:t>
            </a:r>
            <a:r>
              <a:rPr lang="en-US" sz="2000" dirty="0"/>
              <a:t>a </a:t>
            </a:r>
            <a:r>
              <a:rPr lang="en-US" sz="2000" dirty="0" smtClean="0"/>
              <a:t>special</a:t>
            </a:r>
          </a:p>
          <a:p>
            <a:pPr marL="0" indent="0">
              <a:buNone/>
            </a:pPr>
            <a:r>
              <a:rPr lang="en-US" sz="2000" dirty="0" smtClean="0"/>
              <a:t> </a:t>
            </a:r>
            <a:r>
              <a:rPr lang="en-US" sz="2000" dirty="0"/>
              <a:t>meaning:</a:t>
            </a:r>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27881897"/>
              </p:ext>
            </p:extLst>
          </p:nvPr>
        </p:nvGraphicFramePr>
        <p:xfrm>
          <a:off x="1524000" y="914400"/>
          <a:ext cx="4343400" cy="2000388"/>
        </p:xfrm>
        <a:graphic>
          <a:graphicData uri="http://schemas.openxmlformats.org/drawingml/2006/table">
            <a:tbl>
              <a:tblPr firstRow="1" firstCol="1" bandRow="1">
                <a:tableStyleId>{5C22544A-7EE6-4342-B048-85BDC9FD1C3A}</a:tableStyleId>
              </a:tblPr>
              <a:tblGrid>
                <a:gridCol w="1020098"/>
                <a:gridCol w="3323302"/>
              </a:tblGrid>
              <a:tr h="381000">
                <a:tc>
                  <a:txBody>
                    <a:bodyPr/>
                    <a:lstStyle/>
                    <a:p>
                      <a:pPr marL="0" marR="0">
                        <a:lnSpc>
                          <a:spcPct val="115000"/>
                        </a:lnSpc>
                        <a:spcBef>
                          <a:spcPts val="1500"/>
                        </a:spcBef>
                        <a:spcAft>
                          <a:spcPts val="1500"/>
                        </a:spcAft>
                      </a:pPr>
                      <a:r>
                        <a:rPr lang="en-US" sz="900" dirty="0">
                          <a:effectLst/>
                        </a:rPr>
                        <a:t>Function</a:t>
                      </a:r>
                      <a:endParaRPr lang="en-US" sz="900" dirty="0">
                        <a:effectLst/>
                        <a:latin typeface="Calibri"/>
                        <a:ea typeface="Calibri"/>
                        <a:cs typeface="Mangal"/>
                      </a:endParaRPr>
                    </a:p>
                  </a:txBody>
                  <a:tcPr marL="123059" marR="61530" marT="61530" marB="61530"/>
                </a:tc>
                <a:tc>
                  <a:txBody>
                    <a:bodyPr/>
                    <a:lstStyle/>
                    <a:p>
                      <a:pPr marL="0" marR="0">
                        <a:lnSpc>
                          <a:spcPct val="115000"/>
                        </a:lnSpc>
                        <a:spcBef>
                          <a:spcPts val="1500"/>
                        </a:spcBef>
                        <a:spcAft>
                          <a:spcPts val="1500"/>
                        </a:spcAft>
                      </a:pPr>
                      <a:r>
                        <a:rPr lang="en-US" sz="900">
                          <a:effectLst/>
                        </a:rPr>
                        <a:t>Description</a:t>
                      </a:r>
                      <a:endParaRPr lang="en-US" sz="900">
                        <a:effectLst/>
                        <a:latin typeface="Calibri"/>
                        <a:ea typeface="Calibri"/>
                        <a:cs typeface="Mangal"/>
                      </a:endParaRPr>
                    </a:p>
                  </a:txBody>
                  <a:tcPr marL="61530" marR="61530" marT="61530" marB="61530"/>
                </a:tc>
              </a:tr>
              <a:tr h="404847">
                <a:tc>
                  <a:txBody>
                    <a:bodyPr/>
                    <a:lstStyle/>
                    <a:p>
                      <a:pPr marL="0" marR="0">
                        <a:lnSpc>
                          <a:spcPct val="115000"/>
                        </a:lnSpc>
                        <a:spcBef>
                          <a:spcPts val="1500"/>
                        </a:spcBef>
                        <a:spcAft>
                          <a:spcPts val="1500"/>
                        </a:spcAft>
                      </a:pPr>
                      <a:r>
                        <a:rPr lang="en-US" sz="900" u="sng">
                          <a:effectLst/>
                          <a:hlinkClick r:id="rId2"/>
                        </a:rPr>
                        <a:t>findall</a:t>
                      </a:r>
                      <a:endParaRPr lang="en-US" sz="900">
                        <a:effectLst/>
                        <a:latin typeface="Calibri"/>
                        <a:ea typeface="Calibri"/>
                        <a:cs typeface="Mangal"/>
                      </a:endParaRPr>
                    </a:p>
                  </a:txBody>
                  <a:tcPr marL="123059" marR="61530" marT="61530" marB="61530"/>
                </a:tc>
                <a:tc>
                  <a:txBody>
                    <a:bodyPr/>
                    <a:lstStyle/>
                    <a:p>
                      <a:pPr marL="0" marR="0">
                        <a:lnSpc>
                          <a:spcPct val="115000"/>
                        </a:lnSpc>
                        <a:spcBef>
                          <a:spcPts val="1500"/>
                        </a:spcBef>
                        <a:spcAft>
                          <a:spcPts val="1500"/>
                        </a:spcAft>
                      </a:pPr>
                      <a:r>
                        <a:rPr lang="en-US" sz="900">
                          <a:effectLst/>
                        </a:rPr>
                        <a:t>Returns a list containing all matches</a:t>
                      </a:r>
                      <a:endParaRPr lang="en-US" sz="900">
                        <a:effectLst/>
                        <a:latin typeface="Calibri"/>
                        <a:ea typeface="Calibri"/>
                        <a:cs typeface="Mangal"/>
                      </a:endParaRPr>
                    </a:p>
                  </a:txBody>
                  <a:tcPr marL="61530" marR="61530" marT="61530" marB="61530"/>
                </a:tc>
              </a:tr>
              <a:tr h="404847">
                <a:tc>
                  <a:txBody>
                    <a:bodyPr/>
                    <a:lstStyle/>
                    <a:p>
                      <a:pPr marL="0" marR="0">
                        <a:lnSpc>
                          <a:spcPct val="115000"/>
                        </a:lnSpc>
                        <a:spcBef>
                          <a:spcPts val="1500"/>
                        </a:spcBef>
                        <a:spcAft>
                          <a:spcPts val="1500"/>
                        </a:spcAft>
                      </a:pPr>
                      <a:r>
                        <a:rPr lang="en-US" sz="900" u="sng">
                          <a:effectLst/>
                          <a:hlinkClick r:id="rId3"/>
                        </a:rPr>
                        <a:t>search</a:t>
                      </a:r>
                      <a:endParaRPr lang="en-US" sz="900">
                        <a:effectLst/>
                        <a:latin typeface="Calibri"/>
                        <a:ea typeface="Calibri"/>
                        <a:cs typeface="Mangal"/>
                      </a:endParaRPr>
                    </a:p>
                  </a:txBody>
                  <a:tcPr marL="123059" marR="61530" marT="61530" marB="61530"/>
                </a:tc>
                <a:tc>
                  <a:txBody>
                    <a:bodyPr/>
                    <a:lstStyle/>
                    <a:p>
                      <a:pPr marL="0" marR="0">
                        <a:lnSpc>
                          <a:spcPct val="115000"/>
                        </a:lnSpc>
                        <a:spcBef>
                          <a:spcPts val="1500"/>
                        </a:spcBef>
                        <a:spcAft>
                          <a:spcPts val="1500"/>
                        </a:spcAft>
                      </a:pPr>
                      <a:r>
                        <a:rPr lang="en-US" sz="900" dirty="0">
                          <a:effectLst/>
                        </a:rPr>
                        <a:t>Returns a </a:t>
                      </a:r>
                      <a:r>
                        <a:rPr lang="en-US" sz="900" u="sng" dirty="0">
                          <a:effectLst/>
                        </a:rPr>
                        <a:t>Match object</a:t>
                      </a:r>
                      <a:r>
                        <a:rPr lang="en-US" sz="900" dirty="0">
                          <a:effectLst/>
                        </a:rPr>
                        <a:t> if there is a match anywhere in the string</a:t>
                      </a:r>
                      <a:endParaRPr lang="en-US" sz="900" dirty="0">
                        <a:effectLst/>
                        <a:latin typeface="Calibri"/>
                        <a:ea typeface="Calibri"/>
                        <a:cs typeface="Mangal"/>
                      </a:endParaRPr>
                    </a:p>
                  </a:txBody>
                  <a:tcPr marL="61530" marR="61530" marT="61530" marB="61530"/>
                </a:tc>
              </a:tr>
              <a:tr h="404847">
                <a:tc>
                  <a:txBody>
                    <a:bodyPr/>
                    <a:lstStyle/>
                    <a:p>
                      <a:pPr marL="0" marR="0">
                        <a:lnSpc>
                          <a:spcPct val="115000"/>
                        </a:lnSpc>
                        <a:spcBef>
                          <a:spcPts val="1500"/>
                        </a:spcBef>
                        <a:spcAft>
                          <a:spcPts val="1500"/>
                        </a:spcAft>
                      </a:pPr>
                      <a:r>
                        <a:rPr lang="en-US" sz="900" u="sng">
                          <a:effectLst/>
                          <a:hlinkClick r:id="rId4"/>
                        </a:rPr>
                        <a:t>split</a:t>
                      </a:r>
                      <a:endParaRPr lang="en-US" sz="900">
                        <a:effectLst/>
                        <a:latin typeface="Calibri"/>
                        <a:ea typeface="Calibri"/>
                        <a:cs typeface="Mangal"/>
                      </a:endParaRPr>
                    </a:p>
                  </a:txBody>
                  <a:tcPr marL="123059" marR="61530" marT="61530" marB="61530"/>
                </a:tc>
                <a:tc>
                  <a:txBody>
                    <a:bodyPr/>
                    <a:lstStyle/>
                    <a:p>
                      <a:pPr marL="0" marR="0">
                        <a:lnSpc>
                          <a:spcPct val="115000"/>
                        </a:lnSpc>
                        <a:spcBef>
                          <a:spcPts val="1500"/>
                        </a:spcBef>
                        <a:spcAft>
                          <a:spcPts val="1500"/>
                        </a:spcAft>
                      </a:pPr>
                      <a:r>
                        <a:rPr lang="en-US" sz="900">
                          <a:effectLst/>
                        </a:rPr>
                        <a:t>Returns a list where the string has been split at each match</a:t>
                      </a:r>
                      <a:endParaRPr lang="en-US" sz="900">
                        <a:effectLst/>
                        <a:latin typeface="Calibri"/>
                        <a:ea typeface="Calibri"/>
                        <a:cs typeface="Mangal"/>
                      </a:endParaRPr>
                    </a:p>
                  </a:txBody>
                  <a:tcPr marL="61530" marR="61530" marT="61530" marB="61530"/>
                </a:tc>
              </a:tr>
              <a:tr h="404847">
                <a:tc>
                  <a:txBody>
                    <a:bodyPr/>
                    <a:lstStyle/>
                    <a:p>
                      <a:pPr marL="0" marR="0">
                        <a:lnSpc>
                          <a:spcPct val="115000"/>
                        </a:lnSpc>
                        <a:spcBef>
                          <a:spcPts val="1500"/>
                        </a:spcBef>
                        <a:spcAft>
                          <a:spcPts val="1500"/>
                        </a:spcAft>
                      </a:pPr>
                      <a:r>
                        <a:rPr lang="en-US" sz="900" u="sng">
                          <a:effectLst/>
                          <a:hlinkClick r:id="rId5"/>
                        </a:rPr>
                        <a:t>sub</a:t>
                      </a:r>
                      <a:endParaRPr lang="en-US" sz="900">
                        <a:effectLst/>
                        <a:latin typeface="Calibri"/>
                        <a:ea typeface="Calibri"/>
                        <a:cs typeface="Mangal"/>
                      </a:endParaRPr>
                    </a:p>
                  </a:txBody>
                  <a:tcPr marL="123059" marR="61530" marT="61530" marB="61530"/>
                </a:tc>
                <a:tc>
                  <a:txBody>
                    <a:bodyPr/>
                    <a:lstStyle/>
                    <a:p>
                      <a:pPr marL="0" marR="0">
                        <a:lnSpc>
                          <a:spcPct val="115000"/>
                        </a:lnSpc>
                        <a:spcBef>
                          <a:spcPts val="1500"/>
                        </a:spcBef>
                        <a:spcAft>
                          <a:spcPts val="1500"/>
                        </a:spcAft>
                      </a:pPr>
                      <a:r>
                        <a:rPr lang="en-US" sz="900" dirty="0">
                          <a:effectLst/>
                        </a:rPr>
                        <a:t>Replaces one or many matches with a string</a:t>
                      </a:r>
                      <a:endParaRPr lang="en-US" sz="900" dirty="0">
                        <a:effectLst/>
                        <a:latin typeface="Calibri"/>
                        <a:ea typeface="Calibri"/>
                        <a:cs typeface="Mangal"/>
                      </a:endParaRPr>
                    </a:p>
                  </a:txBody>
                  <a:tcPr marL="61530" marR="61530" marT="61530" marB="6153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26937998"/>
              </p:ext>
            </p:extLst>
          </p:nvPr>
        </p:nvGraphicFramePr>
        <p:xfrm>
          <a:off x="2895600" y="3200400"/>
          <a:ext cx="5410200" cy="3477234"/>
        </p:xfrm>
        <a:graphic>
          <a:graphicData uri="http://schemas.openxmlformats.org/drawingml/2006/table">
            <a:tbl>
              <a:tblPr firstRow="1" firstCol="1" bandRow="1">
                <a:tableStyleId>{5C22544A-7EE6-4342-B048-85BDC9FD1C3A}</a:tableStyleId>
              </a:tblPr>
              <a:tblGrid>
                <a:gridCol w="922946"/>
                <a:gridCol w="4487254"/>
              </a:tblGrid>
              <a:tr h="427884">
                <a:tc>
                  <a:txBody>
                    <a:bodyPr/>
                    <a:lstStyle/>
                    <a:p>
                      <a:pPr marL="0" marR="0">
                        <a:lnSpc>
                          <a:spcPct val="115000"/>
                        </a:lnSpc>
                        <a:spcBef>
                          <a:spcPts val="1500"/>
                        </a:spcBef>
                        <a:spcAft>
                          <a:spcPts val="1500"/>
                        </a:spcAft>
                      </a:pPr>
                      <a:r>
                        <a:rPr lang="en-US" sz="900" dirty="0">
                          <a:effectLst/>
                        </a:rPr>
                        <a:t>Character</a:t>
                      </a:r>
                      <a:endParaRPr lang="en-US" sz="900" dirty="0">
                        <a:effectLst/>
                        <a:latin typeface="Calibri"/>
                        <a:ea typeface="Calibri"/>
                        <a:cs typeface="Mangal"/>
                      </a:endParaRPr>
                    </a:p>
                  </a:txBody>
                  <a:tcPr marL="123059" marR="61530" marT="61530" marB="61530"/>
                </a:tc>
                <a:tc>
                  <a:txBody>
                    <a:bodyPr/>
                    <a:lstStyle/>
                    <a:p>
                      <a:pPr marL="0" marR="0">
                        <a:lnSpc>
                          <a:spcPct val="115000"/>
                        </a:lnSpc>
                        <a:spcBef>
                          <a:spcPts val="1500"/>
                        </a:spcBef>
                        <a:spcAft>
                          <a:spcPts val="1500"/>
                        </a:spcAft>
                      </a:pPr>
                      <a:r>
                        <a:rPr lang="en-US" sz="900" dirty="0">
                          <a:effectLst/>
                        </a:rPr>
                        <a:t>Description</a:t>
                      </a:r>
                      <a:endParaRPr lang="en-US" sz="900" dirty="0">
                        <a:effectLst/>
                        <a:latin typeface="Calibri"/>
                        <a:ea typeface="Calibri"/>
                        <a:cs typeface="Mangal"/>
                      </a:endParaRPr>
                    </a:p>
                  </a:txBody>
                  <a:tcPr marL="61530" marR="61530" marT="61530" marB="61530"/>
                </a:tc>
              </a:tr>
              <a:tr h="304935">
                <a:tc>
                  <a:txBody>
                    <a:bodyPr/>
                    <a:lstStyle/>
                    <a:p>
                      <a:pPr marL="0" marR="0">
                        <a:lnSpc>
                          <a:spcPct val="115000"/>
                        </a:lnSpc>
                        <a:spcBef>
                          <a:spcPts val="1500"/>
                        </a:spcBef>
                        <a:spcAft>
                          <a:spcPts val="1500"/>
                        </a:spcAft>
                      </a:pPr>
                      <a:r>
                        <a:rPr lang="en-US" sz="900">
                          <a:effectLst/>
                        </a:rPr>
                        <a:t>[]</a:t>
                      </a:r>
                      <a:endParaRPr lang="en-US" sz="900">
                        <a:effectLst/>
                        <a:latin typeface="Calibri"/>
                        <a:ea typeface="Calibri"/>
                        <a:cs typeface="Mangal"/>
                      </a:endParaRPr>
                    </a:p>
                  </a:txBody>
                  <a:tcPr marL="123059" marR="61530" marT="61530" marB="61530"/>
                </a:tc>
                <a:tc>
                  <a:txBody>
                    <a:bodyPr/>
                    <a:lstStyle/>
                    <a:p>
                      <a:pPr marL="0" marR="0">
                        <a:lnSpc>
                          <a:spcPct val="115000"/>
                        </a:lnSpc>
                        <a:spcBef>
                          <a:spcPts val="1500"/>
                        </a:spcBef>
                        <a:spcAft>
                          <a:spcPts val="1500"/>
                        </a:spcAft>
                      </a:pPr>
                      <a:r>
                        <a:rPr lang="en-US" sz="900" dirty="0">
                          <a:effectLst/>
                        </a:rPr>
                        <a:t>A set of characters</a:t>
                      </a:r>
                      <a:endParaRPr lang="en-US" sz="900" dirty="0">
                        <a:effectLst/>
                        <a:latin typeface="Calibri"/>
                        <a:ea typeface="Calibri"/>
                        <a:cs typeface="Mangal"/>
                      </a:endParaRPr>
                    </a:p>
                  </a:txBody>
                  <a:tcPr marL="61530" marR="61530" marT="61530" marB="61530"/>
                </a:tc>
              </a:tr>
              <a:tr h="304935">
                <a:tc>
                  <a:txBody>
                    <a:bodyPr/>
                    <a:lstStyle/>
                    <a:p>
                      <a:pPr marL="0" marR="0">
                        <a:lnSpc>
                          <a:spcPct val="115000"/>
                        </a:lnSpc>
                        <a:spcBef>
                          <a:spcPts val="1500"/>
                        </a:spcBef>
                        <a:spcAft>
                          <a:spcPts val="1500"/>
                        </a:spcAft>
                      </a:pPr>
                      <a:r>
                        <a:rPr lang="en-US" sz="900">
                          <a:effectLst/>
                        </a:rPr>
                        <a:t>\</a:t>
                      </a:r>
                      <a:endParaRPr lang="en-US" sz="900">
                        <a:effectLst/>
                        <a:latin typeface="Calibri"/>
                        <a:ea typeface="Calibri"/>
                        <a:cs typeface="Mangal"/>
                      </a:endParaRPr>
                    </a:p>
                  </a:txBody>
                  <a:tcPr marL="123059" marR="61530" marT="61530" marB="61530"/>
                </a:tc>
                <a:tc>
                  <a:txBody>
                    <a:bodyPr/>
                    <a:lstStyle/>
                    <a:p>
                      <a:pPr marL="0" marR="0">
                        <a:lnSpc>
                          <a:spcPct val="115000"/>
                        </a:lnSpc>
                        <a:spcBef>
                          <a:spcPts val="1500"/>
                        </a:spcBef>
                        <a:spcAft>
                          <a:spcPts val="1500"/>
                        </a:spcAft>
                      </a:pPr>
                      <a:r>
                        <a:rPr lang="en-US" sz="900">
                          <a:effectLst/>
                        </a:rPr>
                        <a:t>Signals a special sequence (can also be used to escape special characters)</a:t>
                      </a:r>
                      <a:endParaRPr lang="en-US" sz="900">
                        <a:effectLst/>
                        <a:latin typeface="Calibri"/>
                        <a:ea typeface="Calibri"/>
                        <a:cs typeface="Mangal"/>
                      </a:endParaRPr>
                    </a:p>
                  </a:txBody>
                  <a:tcPr marL="61530" marR="61530" marT="61530" marB="61530"/>
                </a:tc>
              </a:tr>
              <a:tr h="304935">
                <a:tc>
                  <a:txBody>
                    <a:bodyPr/>
                    <a:lstStyle/>
                    <a:p>
                      <a:pPr marL="0" marR="0">
                        <a:lnSpc>
                          <a:spcPct val="115000"/>
                        </a:lnSpc>
                        <a:spcBef>
                          <a:spcPts val="1500"/>
                        </a:spcBef>
                        <a:spcAft>
                          <a:spcPts val="1500"/>
                        </a:spcAft>
                      </a:pPr>
                      <a:r>
                        <a:rPr lang="en-US" sz="900">
                          <a:effectLst/>
                        </a:rPr>
                        <a:t>.</a:t>
                      </a:r>
                      <a:endParaRPr lang="en-US" sz="900">
                        <a:effectLst/>
                        <a:latin typeface="Calibri"/>
                        <a:ea typeface="Calibri"/>
                        <a:cs typeface="Mangal"/>
                      </a:endParaRPr>
                    </a:p>
                  </a:txBody>
                  <a:tcPr marL="123059" marR="61530" marT="61530" marB="61530"/>
                </a:tc>
                <a:tc>
                  <a:txBody>
                    <a:bodyPr/>
                    <a:lstStyle/>
                    <a:p>
                      <a:pPr marL="0" marR="0">
                        <a:lnSpc>
                          <a:spcPct val="115000"/>
                        </a:lnSpc>
                        <a:spcBef>
                          <a:spcPts val="1500"/>
                        </a:spcBef>
                        <a:spcAft>
                          <a:spcPts val="1500"/>
                        </a:spcAft>
                      </a:pPr>
                      <a:r>
                        <a:rPr lang="en-US" sz="900" dirty="0">
                          <a:effectLst/>
                        </a:rPr>
                        <a:t>Any character (except newline character)</a:t>
                      </a:r>
                      <a:endParaRPr lang="en-US" sz="900" dirty="0">
                        <a:effectLst/>
                        <a:latin typeface="Calibri"/>
                        <a:ea typeface="Calibri"/>
                        <a:cs typeface="Mangal"/>
                      </a:endParaRPr>
                    </a:p>
                  </a:txBody>
                  <a:tcPr marL="61530" marR="61530" marT="61530" marB="61530"/>
                </a:tc>
              </a:tr>
              <a:tr h="304935">
                <a:tc>
                  <a:txBody>
                    <a:bodyPr/>
                    <a:lstStyle/>
                    <a:p>
                      <a:pPr marL="0" marR="0">
                        <a:lnSpc>
                          <a:spcPct val="115000"/>
                        </a:lnSpc>
                        <a:spcBef>
                          <a:spcPts val="1500"/>
                        </a:spcBef>
                        <a:spcAft>
                          <a:spcPts val="1500"/>
                        </a:spcAft>
                      </a:pPr>
                      <a:r>
                        <a:rPr lang="en-US" sz="900">
                          <a:effectLst/>
                        </a:rPr>
                        <a:t>^</a:t>
                      </a:r>
                      <a:endParaRPr lang="en-US" sz="900">
                        <a:effectLst/>
                        <a:latin typeface="Calibri"/>
                        <a:ea typeface="Calibri"/>
                        <a:cs typeface="Mangal"/>
                      </a:endParaRPr>
                    </a:p>
                  </a:txBody>
                  <a:tcPr marL="123059" marR="61530" marT="61530" marB="61530"/>
                </a:tc>
                <a:tc>
                  <a:txBody>
                    <a:bodyPr/>
                    <a:lstStyle/>
                    <a:p>
                      <a:pPr marL="0" marR="0">
                        <a:lnSpc>
                          <a:spcPct val="115000"/>
                        </a:lnSpc>
                        <a:spcBef>
                          <a:spcPts val="1500"/>
                        </a:spcBef>
                        <a:spcAft>
                          <a:spcPts val="1500"/>
                        </a:spcAft>
                      </a:pPr>
                      <a:r>
                        <a:rPr lang="en-US" sz="900">
                          <a:effectLst/>
                        </a:rPr>
                        <a:t>Starts with</a:t>
                      </a:r>
                      <a:endParaRPr lang="en-US" sz="900">
                        <a:effectLst/>
                        <a:latin typeface="Calibri"/>
                        <a:ea typeface="Calibri"/>
                        <a:cs typeface="Mangal"/>
                      </a:endParaRPr>
                    </a:p>
                  </a:txBody>
                  <a:tcPr marL="61530" marR="61530" marT="61530" marB="61530"/>
                </a:tc>
              </a:tr>
              <a:tr h="304935">
                <a:tc>
                  <a:txBody>
                    <a:bodyPr/>
                    <a:lstStyle/>
                    <a:p>
                      <a:pPr marL="0" marR="0">
                        <a:lnSpc>
                          <a:spcPct val="115000"/>
                        </a:lnSpc>
                        <a:spcBef>
                          <a:spcPts val="1500"/>
                        </a:spcBef>
                        <a:spcAft>
                          <a:spcPts val="1500"/>
                        </a:spcAft>
                      </a:pPr>
                      <a:r>
                        <a:rPr lang="en-US" sz="900">
                          <a:effectLst/>
                        </a:rPr>
                        <a:t>$</a:t>
                      </a:r>
                      <a:endParaRPr lang="en-US" sz="900">
                        <a:effectLst/>
                        <a:latin typeface="Calibri"/>
                        <a:ea typeface="Calibri"/>
                        <a:cs typeface="Mangal"/>
                      </a:endParaRPr>
                    </a:p>
                  </a:txBody>
                  <a:tcPr marL="123059" marR="61530" marT="61530" marB="61530"/>
                </a:tc>
                <a:tc>
                  <a:txBody>
                    <a:bodyPr/>
                    <a:lstStyle/>
                    <a:p>
                      <a:pPr marL="0" marR="0">
                        <a:lnSpc>
                          <a:spcPct val="115000"/>
                        </a:lnSpc>
                        <a:spcBef>
                          <a:spcPts val="1500"/>
                        </a:spcBef>
                        <a:spcAft>
                          <a:spcPts val="1500"/>
                        </a:spcAft>
                      </a:pPr>
                      <a:r>
                        <a:rPr lang="en-US" sz="900">
                          <a:effectLst/>
                        </a:rPr>
                        <a:t>Ends with</a:t>
                      </a:r>
                      <a:endParaRPr lang="en-US" sz="900">
                        <a:effectLst/>
                        <a:latin typeface="Calibri"/>
                        <a:ea typeface="Calibri"/>
                        <a:cs typeface="Mangal"/>
                      </a:endParaRPr>
                    </a:p>
                  </a:txBody>
                  <a:tcPr marL="61530" marR="61530" marT="61530" marB="61530"/>
                </a:tc>
              </a:tr>
              <a:tr h="304935">
                <a:tc>
                  <a:txBody>
                    <a:bodyPr/>
                    <a:lstStyle/>
                    <a:p>
                      <a:pPr marL="0" marR="0">
                        <a:lnSpc>
                          <a:spcPct val="115000"/>
                        </a:lnSpc>
                        <a:spcBef>
                          <a:spcPts val="1500"/>
                        </a:spcBef>
                        <a:spcAft>
                          <a:spcPts val="1500"/>
                        </a:spcAft>
                      </a:pPr>
                      <a:r>
                        <a:rPr lang="en-US" sz="900">
                          <a:effectLst/>
                        </a:rPr>
                        <a:t>*</a:t>
                      </a:r>
                      <a:endParaRPr lang="en-US" sz="900">
                        <a:effectLst/>
                        <a:latin typeface="Calibri"/>
                        <a:ea typeface="Calibri"/>
                        <a:cs typeface="Mangal"/>
                      </a:endParaRPr>
                    </a:p>
                  </a:txBody>
                  <a:tcPr marL="123059" marR="61530" marT="61530" marB="61530"/>
                </a:tc>
                <a:tc>
                  <a:txBody>
                    <a:bodyPr/>
                    <a:lstStyle/>
                    <a:p>
                      <a:pPr marL="0" marR="0">
                        <a:lnSpc>
                          <a:spcPct val="115000"/>
                        </a:lnSpc>
                        <a:spcBef>
                          <a:spcPts val="1500"/>
                        </a:spcBef>
                        <a:spcAft>
                          <a:spcPts val="1500"/>
                        </a:spcAft>
                      </a:pPr>
                      <a:r>
                        <a:rPr lang="en-US" sz="900">
                          <a:effectLst/>
                        </a:rPr>
                        <a:t>Zero or more occurrences</a:t>
                      </a:r>
                      <a:endParaRPr lang="en-US" sz="900">
                        <a:effectLst/>
                        <a:latin typeface="Calibri"/>
                        <a:ea typeface="Calibri"/>
                        <a:cs typeface="Mangal"/>
                      </a:endParaRPr>
                    </a:p>
                  </a:txBody>
                  <a:tcPr marL="61530" marR="61530" marT="61530" marB="61530"/>
                </a:tc>
              </a:tr>
              <a:tr h="304935">
                <a:tc>
                  <a:txBody>
                    <a:bodyPr/>
                    <a:lstStyle/>
                    <a:p>
                      <a:pPr marL="0" marR="0">
                        <a:lnSpc>
                          <a:spcPct val="115000"/>
                        </a:lnSpc>
                        <a:spcBef>
                          <a:spcPts val="1500"/>
                        </a:spcBef>
                        <a:spcAft>
                          <a:spcPts val="1500"/>
                        </a:spcAft>
                      </a:pPr>
                      <a:r>
                        <a:rPr lang="en-US" sz="900">
                          <a:effectLst/>
                        </a:rPr>
                        <a:t>+</a:t>
                      </a:r>
                      <a:endParaRPr lang="en-US" sz="900">
                        <a:effectLst/>
                        <a:latin typeface="Calibri"/>
                        <a:ea typeface="Calibri"/>
                        <a:cs typeface="Mangal"/>
                      </a:endParaRPr>
                    </a:p>
                  </a:txBody>
                  <a:tcPr marL="123059" marR="61530" marT="61530" marB="61530"/>
                </a:tc>
                <a:tc>
                  <a:txBody>
                    <a:bodyPr/>
                    <a:lstStyle/>
                    <a:p>
                      <a:pPr marL="0" marR="0">
                        <a:lnSpc>
                          <a:spcPct val="115000"/>
                        </a:lnSpc>
                        <a:spcBef>
                          <a:spcPts val="1500"/>
                        </a:spcBef>
                        <a:spcAft>
                          <a:spcPts val="1500"/>
                        </a:spcAft>
                      </a:pPr>
                      <a:r>
                        <a:rPr lang="en-US" sz="900">
                          <a:effectLst/>
                        </a:rPr>
                        <a:t>One or more occurrences</a:t>
                      </a:r>
                      <a:endParaRPr lang="en-US" sz="900">
                        <a:effectLst/>
                        <a:latin typeface="Calibri"/>
                        <a:ea typeface="Calibri"/>
                        <a:cs typeface="Mangal"/>
                      </a:endParaRPr>
                    </a:p>
                  </a:txBody>
                  <a:tcPr marL="61530" marR="61530" marT="61530" marB="61530"/>
                </a:tc>
              </a:tr>
              <a:tr h="304935">
                <a:tc>
                  <a:txBody>
                    <a:bodyPr/>
                    <a:lstStyle/>
                    <a:p>
                      <a:pPr marL="0" marR="0">
                        <a:lnSpc>
                          <a:spcPct val="115000"/>
                        </a:lnSpc>
                        <a:spcBef>
                          <a:spcPts val="1500"/>
                        </a:spcBef>
                        <a:spcAft>
                          <a:spcPts val="1500"/>
                        </a:spcAft>
                      </a:pPr>
                      <a:r>
                        <a:rPr lang="en-US" sz="900">
                          <a:effectLst/>
                        </a:rPr>
                        <a:t>{}</a:t>
                      </a:r>
                      <a:endParaRPr lang="en-US" sz="900">
                        <a:effectLst/>
                        <a:latin typeface="Calibri"/>
                        <a:ea typeface="Calibri"/>
                        <a:cs typeface="Mangal"/>
                      </a:endParaRPr>
                    </a:p>
                  </a:txBody>
                  <a:tcPr marL="123059" marR="61530" marT="61530" marB="61530"/>
                </a:tc>
                <a:tc>
                  <a:txBody>
                    <a:bodyPr/>
                    <a:lstStyle/>
                    <a:p>
                      <a:pPr marL="0" marR="0">
                        <a:lnSpc>
                          <a:spcPct val="115000"/>
                        </a:lnSpc>
                        <a:spcBef>
                          <a:spcPts val="1500"/>
                        </a:spcBef>
                        <a:spcAft>
                          <a:spcPts val="1500"/>
                        </a:spcAft>
                      </a:pPr>
                      <a:r>
                        <a:rPr lang="en-US" sz="900">
                          <a:effectLst/>
                        </a:rPr>
                        <a:t>Exactly the specified number of occurrences</a:t>
                      </a:r>
                      <a:endParaRPr lang="en-US" sz="900">
                        <a:effectLst/>
                        <a:latin typeface="Calibri"/>
                        <a:ea typeface="Calibri"/>
                        <a:cs typeface="Mangal"/>
                      </a:endParaRPr>
                    </a:p>
                  </a:txBody>
                  <a:tcPr marL="61530" marR="61530" marT="61530" marB="61530"/>
                </a:tc>
              </a:tr>
              <a:tr h="304935">
                <a:tc>
                  <a:txBody>
                    <a:bodyPr/>
                    <a:lstStyle/>
                    <a:p>
                      <a:pPr marL="0" marR="0">
                        <a:lnSpc>
                          <a:spcPct val="115000"/>
                        </a:lnSpc>
                        <a:spcBef>
                          <a:spcPts val="1500"/>
                        </a:spcBef>
                        <a:spcAft>
                          <a:spcPts val="1500"/>
                        </a:spcAft>
                      </a:pPr>
                      <a:r>
                        <a:rPr lang="en-US" sz="900">
                          <a:effectLst/>
                        </a:rPr>
                        <a:t>|</a:t>
                      </a:r>
                      <a:endParaRPr lang="en-US" sz="900">
                        <a:effectLst/>
                        <a:latin typeface="Calibri"/>
                        <a:ea typeface="Calibri"/>
                        <a:cs typeface="Mangal"/>
                      </a:endParaRPr>
                    </a:p>
                  </a:txBody>
                  <a:tcPr marL="123059" marR="61530" marT="61530" marB="61530"/>
                </a:tc>
                <a:tc>
                  <a:txBody>
                    <a:bodyPr/>
                    <a:lstStyle/>
                    <a:p>
                      <a:pPr marL="0" marR="0">
                        <a:lnSpc>
                          <a:spcPct val="115000"/>
                        </a:lnSpc>
                        <a:spcBef>
                          <a:spcPts val="1500"/>
                        </a:spcBef>
                        <a:spcAft>
                          <a:spcPts val="1500"/>
                        </a:spcAft>
                      </a:pPr>
                      <a:r>
                        <a:rPr lang="en-US" sz="900">
                          <a:effectLst/>
                        </a:rPr>
                        <a:t>Either or</a:t>
                      </a:r>
                      <a:endParaRPr lang="en-US" sz="900">
                        <a:effectLst/>
                        <a:latin typeface="Calibri"/>
                        <a:ea typeface="Calibri"/>
                        <a:cs typeface="Mangal"/>
                      </a:endParaRPr>
                    </a:p>
                  </a:txBody>
                  <a:tcPr marL="61530" marR="61530" marT="61530" marB="61530"/>
                </a:tc>
              </a:tr>
              <a:tr h="304935">
                <a:tc>
                  <a:txBody>
                    <a:bodyPr/>
                    <a:lstStyle/>
                    <a:p>
                      <a:pPr marL="0" marR="0">
                        <a:lnSpc>
                          <a:spcPct val="115000"/>
                        </a:lnSpc>
                        <a:spcBef>
                          <a:spcPts val="1500"/>
                        </a:spcBef>
                        <a:spcAft>
                          <a:spcPts val="1500"/>
                        </a:spcAft>
                      </a:pPr>
                      <a:r>
                        <a:rPr lang="en-US" sz="900">
                          <a:effectLst/>
                        </a:rPr>
                        <a:t>()</a:t>
                      </a:r>
                      <a:endParaRPr lang="en-US" sz="900">
                        <a:effectLst/>
                        <a:latin typeface="Calibri"/>
                        <a:ea typeface="Calibri"/>
                        <a:cs typeface="Mangal"/>
                      </a:endParaRPr>
                    </a:p>
                  </a:txBody>
                  <a:tcPr marL="123059" marR="61530" marT="61530" marB="61530"/>
                </a:tc>
                <a:tc>
                  <a:txBody>
                    <a:bodyPr/>
                    <a:lstStyle/>
                    <a:p>
                      <a:pPr marL="0" marR="0">
                        <a:lnSpc>
                          <a:spcPct val="115000"/>
                        </a:lnSpc>
                        <a:spcBef>
                          <a:spcPts val="1500"/>
                        </a:spcBef>
                        <a:spcAft>
                          <a:spcPts val="1500"/>
                        </a:spcAft>
                      </a:pPr>
                      <a:r>
                        <a:rPr lang="en-US" sz="900" dirty="0">
                          <a:effectLst/>
                        </a:rPr>
                        <a:t>Capture and group</a:t>
                      </a:r>
                      <a:endParaRPr lang="en-US" sz="900" dirty="0">
                        <a:effectLst/>
                        <a:latin typeface="Calibri"/>
                        <a:ea typeface="Calibri"/>
                        <a:cs typeface="Mangal"/>
                      </a:endParaRPr>
                    </a:p>
                  </a:txBody>
                  <a:tcPr marL="61530" marR="61530" marT="61530" marB="61530"/>
                </a:tc>
              </a:tr>
            </a:tbl>
          </a:graphicData>
        </a:graphic>
      </p:graphicFrame>
    </p:spTree>
    <p:extLst>
      <p:ext uri="{BB962C8B-B14F-4D97-AF65-F5344CB8AC3E}">
        <p14:creationId xmlns:p14="http://schemas.microsoft.com/office/powerpoint/2010/main" val="74909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85000" lnSpcReduction="20000"/>
          </a:bodyPr>
          <a:lstStyle/>
          <a:p>
            <a:pPr marL="0" indent="0">
              <a:buNone/>
            </a:pPr>
            <a:r>
              <a:rPr lang="en-US" b="1" dirty="0"/>
              <a:t>The </a:t>
            </a:r>
            <a:r>
              <a:rPr lang="en-US" b="1" dirty="0" err="1"/>
              <a:t>findall</a:t>
            </a:r>
            <a:r>
              <a:rPr lang="en-US" b="1" dirty="0"/>
              <a:t>() </a:t>
            </a:r>
            <a:r>
              <a:rPr lang="en-US" b="1" dirty="0" smtClean="0"/>
              <a:t>Function</a:t>
            </a:r>
          </a:p>
          <a:p>
            <a:pPr marL="0" indent="0">
              <a:buNone/>
            </a:pPr>
            <a:endParaRPr lang="en-US" b="1" dirty="0"/>
          </a:p>
          <a:p>
            <a:pPr marL="0" indent="0">
              <a:buNone/>
            </a:pPr>
            <a:r>
              <a:rPr lang="en-US" dirty="0"/>
              <a:t>The </a:t>
            </a:r>
            <a:r>
              <a:rPr lang="en-US" dirty="0" err="1"/>
              <a:t>findall</a:t>
            </a:r>
            <a:r>
              <a:rPr lang="en-US" dirty="0"/>
              <a:t>() function returns a list containing all matches</a:t>
            </a:r>
            <a:r>
              <a:rPr lang="en-US" dirty="0" smtClean="0"/>
              <a:t>.</a:t>
            </a:r>
          </a:p>
          <a:p>
            <a:pPr marL="0" indent="0">
              <a:buNone/>
            </a:pPr>
            <a:endParaRPr lang="en-US" dirty="0"/>
          </a:p>
          <a:p>
            <a:pPr marL="0" indent="0">
              <a:buNone/>
            </a:pPr>
            <a:r>
              <a:rPr lang="en-US" b="1" dirty="0" smtClean="0"/>
              <a:t>Example-Print </a:t>
            </a:r>
            <a:r>
              <a:rPr lang="en-US" b="1" dirty="0"/>
              <a:t>a list of all matches:</a:t>
            </a:r>
          </a:p>
          <a:p>
            <a:pPr marL="0" indent="0">
              <a:buNone/>
            </a:pPr>
            <a:r>
              <a:rPr lang="en-US" dirty="0"/>
              <a:t>import re</a:t>
            </a:r>
            <a:br>
              <a:rPr lang="en-US" dirty="0"/>
            </a:br>
            <a:r>
              <a:rPr lang="en-US" dirty="0" smtClean="0"/>
              <a:t>txt </a:t>
            </a:r>
            <a:r>
              <a:rPr lang="en-US" dirty="0"/>
              <a:t>= "The rain in </a:t>
            </a:r>
            <a:r>
              <a:rPr lang="en-US" dirty="0" smtClean="0"/>
              <a:t>Pune"</a:t>
            </a:r>
            <a:r>
              <a:rPr lang="en-US" dirty="0"/>
              <a:t/>
            </a:r>
            <a:br>
              <a:rPr lang="en-US" dirty="0"/>
            </a:br>
            <a:r>
              <a:rPr lang="en-US" dirty="0"/>
              <a:t>x = </a:t>
            </a:r>
            <a:r>
              <a:rPr lang="en-US" dirty="0" err="1"/>
              <a:t>re.findall</a:t>
            </a:r>
            <a:r>
              <a:rPr lang="en-US" dirty="0"/>
              <a:t>("</a:t>
            </a:r>
            <a:r>
              <a:rPr lang="en-US" dirty="0" err="1"/>
              <a:t>ai</a:t>
            </a:r>
            <a:r>
              <a:rPr lang="en-US" dirty="0"/>
              <a:t>", txt)</a:t>
            </a:r>
            <a:br>
              <a:rPr lang="en-US" dirty="0"/>
            </a:br>
            <a:r>
              <a:rPr lang="en-US" dirty="0"/>
              <a:t>print(x)</a:t>
            </a:r>
          </a:p>
          <a:p>
            <a:pPr marL="0" indent="0">
              <a:buNone/>
            </a:pPr>
            <a:r>
              <a:rPr lang="en-US" dirty="0"/>
              <a:t>The list contains the matches in the order they are found.</a:t>
            </a:r>
          </a:p>
          <a:p>
            <a:pPr marL="0" indent="0">
              <a:buNone/>
            </a:pPr>
            <a:r>
              <a:rPr lang="en-US" dirty="0"/>
              <a:t>If no matches are found, an empty list is returned:</a:t>
            </a:r>
          </a:p>
          <a:p>
            <a:pPr marL="0" indent="0">
              <a:buNone/>
            </a:pPr>
            <a:endParaRPr lang="en-US" dirty="0" smtClean="0"/>
          </a:p>
          <a:p>
            <a:pPr marL="0" indent="0">
              <a:buNone/>
            </a:pPr>
            <a:r>
              <a:rPr lang="en-US" b="1" dirty="0" smtClean="0"/>
              <a:t>Example=Return </a:t>
            </a:r>
            <a:r>
              <a:rPr lang="en-US" b="1" dirty="0"/>
              <a:t>an empty list if no match was found:</a:t>
            </a:r>
          </a:p>
          <a:p>
            <a:pPr marL="0" indent="0">
              <a:buNone/>
            </a:pPr>
            <a:r>
              <a:rPr lang="en-US" dirty="0"/>
              <a:t>import re</a:t>
            </a:r>
            <a:br>
              <a:rPr lang="en-US" dirty="0"/>
            </a:br>
            <a:r>
              <a:rPr lang="en-US" dirty="0" smtClean="0"/>
              <a:t>txt </a:t>
            </a:r>
            <a:r>
              <a:rPr lang="en-US" dirty="0"/>
              <a:t>= "The rain in </a:t>
            </a:r>
            <a:r>
              <a:rPr lang="en-US" dirty="0" smtClean="0"/>
              <a:t>Pune"</a:t>
            </a:r>
            <a:r>
              <a:rPr lang="en-US" dirty="0"/>
              <a:t/>
            </a:r>
            <a:br>
              <a:rPr lang="en-US" dirty="0"/>
            </a:br>
            <a:r>
              <a:rPr lang="en-US" dirty="0"/>
              <a:t>x = </a:t>
            </a:r>
            <a:r>
              <a:rPr lang="en-US" dirty="0" err="1"/>
              <a:t>re.findall</a:t>
            </a:r>
            <a:r>
              <a:rPr lang="en-US" dirty="0" smtClean="0"/>
              <a:t>(“</a:t>
            </a:r>
            <a:r>
              <a:rPr lang="en-US" dirty="0" err="1" smtClean="0"/>
              <a:t>Swargate</a:t>
            </a:r>
            <a:r>
              <a:rPr lang="en-US" dirty="0" smtClean="0"/>
              <a:t>",</a:t>
            </a:r>
            <a:r>
              <a:rPr lang="en-US" dirty="0"/>
              <a:t> txt)</a:t>
            </a:r>
            <a:br>
              <a:rPr lang="en-US" dirty="0"/>
            </a:br>
            <a:r>
              <a:rPr lang="en-US" dirty="0"/>
              <a:t>print(x)</a:t>
            </a:r>
          </a:p>
          <a:p>
            <a:pPr marL="0" indent="0">
              <a:buNone/>
            </a:pPr>
            <a:endParaRPr lang="en-US" dirty="0"/>
          </a:p>
        </p:txBody>
      </p:sp>
    </p:spTree>
    <p:extLst>
      <p:ext uri="{BB962C8B-B14F-4D97-AF65-F5344CB8AC3E}">
        <p14:creationId xmlns:p14="http://schemas.microsoft.com/office/powerpoint/2010/main" val="244560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70000" lnSpcReduction="20000"/>
          </a:bodyPr>
          <a:lstStyle/>
          <a:p>
            <a:pPr marL="0" indent="0">
              <a:buNone/>
            </a:pPr>
            <a:r>
              <a:rPr lang="en-US" b="1" dirty="0"/>
              <a:t>The search() </a:t>
            </a:r>
            <a:r>
              <a:rPr lang="en-US" b="1" dirty="0" smtClean="0"/>
              <a:t>Function</a:t>
            </a:r>
          </a:p>
          <a:p>
            <a:pPr marL="0" indent="0">
              <a:buNone/>
            </a:pPr>
            <a:endParaRPr lang="en-US" b="1" dirty="0"/>
          </a:p>
          <a:p>
            <a:pPr marL="0" indent="0">
              <a:buNone/>
            </a:pPr>
            <a:r>
              <a:rPr lang="en-US" dirty="0"/>
              <a:t>The search() function searches the string for a match, and returns a </a:t>
            </a:r>
            <a:r>
              <a:rPr lang="en-US" u="sng" dirty="0"/>
              <a:t>Match object</a:t>
            </a:r>
            <a:r>
              <a:rPr lang="en-US" dirty="0"/>
              <a:t> if there is a match.</a:t>
            </a:r>
          </a:p>
          <a:p>
            <a:pPr marL="0" indent="0">
              <a:buNone/>
            </a:pPr>
            <a:r>
              <a:rPr lang="en-US" dirty="0"/>
              <a:t>If there is more than one match, only the first occurrence of the match will be returned</a:t>
            </a:r>
            <a:r>
              <a:rPr lang="en-US" dirty="0" smtClean="0"/>
              <a:t>:</a:t>
            </a:r>
          </a:p>
          <a:p>
            <a:pPr marL="0" indent="0">
              <a:buNone/>
            </a:pPr>
            <a:endParaRPr lang="en-US" dirty="0"/>
          </a:p>
          <a:p>
            <a:pPr marL="0" indent="0">
              <a:buNone/>
            </a:pPr>
            <a:r>
              <a:rPr lang="en-US" b="1" dirty="0" smtClean="0"/>
              <a:t>Example-Search </a:t>
            </a:r>
            <a:r>
              <a:rPr lang="en-US" b="1" dirty="0"/>
              <a:t>for the first white-space character in the string:</a:t>
            </a:r>
          </a:p>
          <a:p>
            <a:pPr marL="0" indent="0">
              <a:buNone/>
            </a:pPr>
            <a:r>
              <a:rPr lang="en-US" dirty="0"/>
              <a:t>import re</a:t>
            </a:r>
            <a:br>
              <a:rPr lang="en-US" dirty="0"/>
            </a:br>
            <a:r>
              <a:rPr lang="en-US" dirty="0" smtClean="0"/>
              <a:t>txt </a:t>
            </a:r>
            <a:r>
              <a:rPr lang="en-US" dirty="0"/>
              <a:t>= "The rain in </a:t>
            </a:r>
            <a:r>
              <a:rPr lang="en-US" dirty="0" smtClean="0"/>
              <a:t>Pune"</a:t>
            </a:r>
            <a:r>
              <a:rPr lang="en-US" dirty="0"/>
              <a:t/>
            </a:r>
            <a:br>
              <a:rPr lang="en-US" dirty="0"/>
            </a:br>
            <a:r>
              <a:rPr lang="en-US" dirty="0"/>
              <a:t>x = </a:t>
            </a:r>
            <a:r>
              <a:rPr lang="en-US" dirty="0" err="1"/>
              <a:t>re.search</a:t>
            </a:r>
            <a:r>
              <a:rPr lang="en-US" dirty="0"/>
              <a:t>("\s", txt)</a:t>
            </a:r>
            <a:br>
              <a:rPr lang="en-US" dirty="0"/>
            </a:br>
            <a:r>
              <a:rPr lang="en-US" dirty="0"/>
              <a:t/>
            </a:r>
            <a:br>
              <a:rPr lang="en-US" dirty="0"/>
            </a:br>
            <a:r>
              <a:rPr lang="en-US" dirty="0"/>
              <a:t>print("The first white-space character is located in position:", </a:t>
            </a:r>
            <a:r>
              <a:rPr lang="en-US" dirty="0" err="1"/>
              <a:t>x.start</a:t>
            </a:r>
            <a:r>
              <a:rPr lang="en-US" dirty="0"/>
              <a:t>())</a:t>
            </a:r>
          </a:p>
          <a:p>
            <a:pPr marL="0" indent="0">
              <a:buNone/>
            </a:pPr>
            <a:r>
              <a:rPr lang="en-US" dirty="0"/>
              <a:t>If no matches are found, the value None is returned</a:t>
            </a:r>
            <a:r>
              <a:rPr lang="en-US" dirty="0" smtClean="0"/>
              <a:t>:</a:t>
            </a:r>
          </a:p>
          <a:p>
            <a:pPr marL="0" indent="0">
              <a:buNone/>
            </a:pPr>
            <a:endParaRPr lang="en-US" dirty="0"/>
          </a:p>
          <a:p>
            <a:pPr marL="0" indent="0">
              <a:buNone/>
            </a:pPr>
            <a:r>
              <a:rPr lang="en-US" b="1" dirty="0" smtClean="0"/>
              <a:t>Example-Make </a:t>
            </a:r>
            <a:r>
              <a:rPr lang="en-US" b="1" dirty="0"/>
              <a:t>a search that returns no match:</a:t>
            </a:r>
          </a:p>
          <a:p>
            <a:pPr marL="0" indent="0">
              <a:buNone/>
            </a:pPr>
            <a:r>
              <a:rPr lang="en-US" dirty="0"/>
              <a:t>import re</a:t>
            </a:r>
            <a:br>
              <a:rPr lang="en-US" dirty="0"/>
            </a:br>
            <a:r>
              <a:rPr lang="en-US" dirty="0" smtClean="0"/>
              <a:t>txt </a:t>
            </a:r>
            <a:r>
              <a:rPr lang="en-US" dirty="0"/>
              <a:t>= "The rain in </a:t>
            </a:r>
            <a:r>
              <a:rPr lang="en-US" dirty="0" smtClean="0"/>
              <a:t>Pune"</a:t>
            </a:r>
            <a:r>
              <a:rPr lang="en-US" dirty="0"/>
              <a:t/>
            </a:r>
            <a:br>
              <a:rPr lang="en-US" dirty="0"/>
            </a:br>
            <a:r>
              <a:rPr lang="en-US" dirty="0"/>
              <a:t>x = </a:t>
            </a:r>
            <a:r>
              <a:rPr lang="en-US" dirty="0" err="1"/>
              <a:t>re.search</a:t>
            </a:r>
            <a:r>
              <a:rPr lang="en-US" dirty="0" smtClean="0"/>
              <a:t>(“</a:t>
            </a:r>
            <a:r>
              <a:rPr lang="en-US" dirty="0" err="1" smtClean="0"/>
              <a:t>Swargate</a:t>
            </a:r>
            <a:r>
              <a:rPr lang="en-US" dirty="0" smtClean="0"/>
              <a:t>",</a:t>
            </a:r>
            <a:r>
              <a:rPr lang="en-US" dirty="0"/>
              <a:t> txt)</a:t>
            </a:r>
            <a:br>
              <a:rPr lang="en-US" dirty="0"/>
            </a:br>
            <a:r>
              <a:rPr lang="en-US" dirty="0"/>
              <a:t>print(x)</a:t>
            </a:r>
          </a:p>
          <a:p>
            <a:pPr marL="0" indent="0">
              <a:buNone/>
            </a:pPr>
            <a:endParaRPr lang="en-US" dirty="0"/>
          </a:p>
        </p:txBody>
      </p:sp>
    </p:spTree>
    <p:extLst>
      <p:ext uri="{BB962C8B-B14F-4D97-AF65-F5344CB8AC3E}">
        <p14:creationId xmlns:p14="http://schemas.microsoft.com/office/powerpoint/2010/main" val="91164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067800" cy="6705600"/>
          </a:xfrm>
        </p:spPr>
        <p:txBody>
          <a:bodyPr>
            <a:normAutofit fontScale="77500" lnSpcReduction="20000"/>
          </a:bodyPr>
          <a:lstStyle/>
          <a:p>
            <a:pPr marL="0" indent="0">
              <a:buNone/>
            </a:pPr>
            <a:r>
              <a:rPr lang="en-US" b="1" dirty="0"/>
              <a:t>The split() </a:t>
            </a:r>
            <a:r>
              <a:rPr lang="en-US" b="1" dirty="0" smtClean="0"/>
              <a:t>Function</a:t>
            </a:r>
          </a:p>
          <a:p>
            <a:pPr marL="0" indent="0">
              <a:buNone/>
            </a:pPr>
            <a:endParaRPr lang="en-US" b="1" dirty="0"/>
          </a:p>
          <a:p>
            <a:pPr marL="0" indent="0">
              <a:buNone/>
            </a:pPr>
            <a:r>
              <a:rPr lang="en-US" dirty="0"/>
              <a:t>The split() function returns a list where the string has been split at each match</a:t>
            </a:r>
            <a:r>
              <a:rPr lang="en-US" dirty="0" smtClean="0"/>
              <a:t>:</a:t>
            </a:r>
          </a:p>
          <a:p>
            <a:pPr marL="0" indent="0">
              <a:buNone/>
            </a:pPr>
            <a:endParaRPr lang="en-US" dirty="0"/>
          </a:p>
          <a:p>
            <a:pPr marL="0" indent="0">
              <a:buNone/>
            </a:pPr>
            <a:r>
              <a:rPr lang="en-US" b="1" dirty="0" smtClean="0"/>
              <a:t>Example-Split </a:t>
            </a:r>
            <a:r>
              <a:rPr lang="en-US" b="1" dirty="0"/>
              <a:t>at each white-space character:</a:t>
            </a:r>
          </a:p>
          <a:p>
            <a:pPr marL="0" indent="0">
              <a:buNone/>
            </a:pPr>
            <a:r>
              <a:rPr lang="en-US" dirty="0"/>
              <a:t>import re</a:t>
            </a:r>
            <a:br>
              <a:rPr lang="en-US" dirty="0"/>
            </a:br>
            <a:r>
              <a:rPr lang="en-US" dirty="0" smtClean="0"/>
              <a:t>txt </a:t>
            </a:r>
            <a:r>
              <a:rPr lang="en-US" dirty="0"/>
              <a:t>= "The rain in </a:t>
            </a:r>
            <a:r>
              <a:rPr lang="en-US" dirty="0" smtClean="0"/>
              <a:t>Pune"</a:t>
            </a:r>
            <a:r>
              <a:rPr lang="en-US" dirty="0"/>
              <a:t/>
            </a:r>
            <a:br>
              <a:rPr lang="en-US" dirty="0"/>
            </a:br>
            <a:r>
              <a:rPr lang="en-US" dirty="0"/>
              <a:t>x = </a:t>
            </a:r>
            <a:r>
              <a:rPr lang="en-US" dirty="0" err="1"/>
              <a:t>re.split</a:t>
            </a:r>
            <a:r>
              <a:rPr lang="en-US" dirty="0"/>
              <a:t>("\s", txt)</a:t>
            </a:r>
            <a:br>
              <a:rPr lang="en-US" dirty="0"/>
            </a:br>
            <a:r>
              <a:rPr lang="en-US" dirty="0"/>
              <a:t>print(x)</a:t>
            </a:r>
          </a:p>
          <a:p>
            <a:pPr marL="0" indent="0">
              <a:buNone/>
            </a:pPr>
            <a:r>
              <a:rPr lang="en-US" dirty="0"/>
              <a:t>You can control the number of occurrences by specifying the </a:t>
            </a:r>
            <a:r>
              <a:rPr lang="en-US" dirty="0" err="1"/>
              <a:t>maxsplit</a:t>
            </a:r>
            <a:r>
              <a:rPr lang="en-US" dirty="0"/>
              <a:t> parameter</a:t>
            </a:r>
            <a:r>
              <a:rPr lang="en-US" dirty="0" smtClean="0"/>
              <a:t>:</a:t>
            </a:r>
          </a:p>
          <a:p>
            <a:pPr marL="0" indent="0">
              <a:buNone/>
            </a:pPr>
            <a:endParaRPr lang="en-US" dirty="0"/>
          </a:p>
          <a:p>
            <a:pPr marL="0" indent="0">
              <a:buNone/>
            </a:pPr>
            <a:r>
              <a:rPr lang="en-US" b="1" dirty="0" smtClean="0"/>
              <a:t>Example-Split </a:t>
            </a:r>
            <a:r>
              <a:rPr lang="en-US" b="1" dirty="0"/>
              <a:t>the string only at the first occurrence:</a:t>
            </a:r>
          </a:p>
          <a:p>
            <a:pPr marL="0" indent="0">
              <a:buNone/>
            </a:pPr>
            <a:r>
              <a:rPr lang="en-US" dirty="0"/>
              <a:t>import re</a:t>
            </a:r>
            <a:br>
              <a:rPr lang="en-US" dirty="0"/>
            </a:br>
            <a:r>
              <a:rPr lang="en-US" dirty="0" smtClean="0"/>
              <a:t>txt </a:t>
            </a:r>
            <a:r>
              <a:rPr lang="en-US" dirty="0"/>
              <a:t>= "The rain in </a:t>
            </a:r>
            <a:r>
              <a:rPr lang="en-US" dirty="0" smtClean="0"/>
              <a:t>Pune"</a:t>
            </a:r>
            <a:r>
              <a:rPr lang="en-US" dirty="0"/>
              <a:t/>
            </a:r>
            <a:br>
              <a:rPr lang="en-US" dirty="0"/>
            </a:br>
            <a:r>
              <a:rPr lang="en-US" dirty="0"/>
              <a:t>x = </a:t>
            </a:r>
            <a:r>
              <a:rPr lang="en-US" dirty="0" err="1"/>
              <a:t>re.split</a:t>
            </a:r>
            <a:r>
              <a:rPr lang="en-US" dirty="0"/>
              <a:t>("\s", txt, 1)</a:t>
            </a:r>
            <a:br>
              <a:rPr lang="en-US" dirty="0"/>
            </a:br>
            <a:r>
              <a:rPr lang="en-US" dirty="0"/>
              <a:t>print(x)</a:t>
            </a:r>
          </a:p>
          <a:p>
            <a:pPr marL="0" indent="0">
              <a:buNone/>
            </a:pPr>
            <a:endParaRPr lang="en-US" dirty="0"/>
          </a:p>
        </p:txBody>
      </p:sp>
    </p:spTree>
    <p:extLst>
      <p:ext uri="{BB962C8B-B14F-4D97-AF65-F5344CB8AC3E}">
        <p14:creationId xmlns:p14="http://schemas.microsoft.com/office/powerpoint/2010/main" val="3803938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77500" lnSpcReduction="20000"/>
          </a:bodyPr>
          <a:lstStyle/>
          <a:p>
            <a:pPr marL="0" indent="0">
              <a:buNone/>
            </a:pPr>
            <a:r>
              <a:rPr lang="en-US" b="1" dirty="0"/>
              <a:t>The sub() Function</a:t>
            </a:r>
          </a:p>
          <a:p>
            <a:pPr marL="0" indent="0">
              <a:buNone/>
            </a:pPr>
            <a:r>
              <a:rPr lang="en-US" dirty="0"/>
              <a:t>The sub() function replaces the matches with the text of your choice</a:t>
            </a:r>
            <a:r>
              <a:rPr lang="en-US" dirty="0" smtClean="0"/>
              <a:t>:</a:t>
            </a:r>
          </a:p>
          <a:p>
            <a:pPr marL="0" indent="0">
              <a:buNone/>
            </a:pPr>
            <a:endParaRPr lang="en-US" dirty="0"/>
          </a:p>
          <a:p>
            <a:pPr marL="0" indent="0">
              <a:buNone/>
            </a:pPr>
            <a:r>
              <a:rPr lang="en-US" b="1" dirty="0" smtClean="0"/>
              <a:t>Example-Replace </a:t>
            </a:r>
            <a:r>
              <a:rPr lang="en-US" b="1" dirty="0"/>
              <a:t>every white-space character with the number 9:</a:t>
            </a:r>
          </a:p>
          <a:p>
            <a:pPr marL="0" indent="0">
              <a:buNone/>
            </a:pPr>
            <a:r>
              <a:rPr lang="en-US" dirty="0"/>
              <a:t>import re</a:t>
            </a:r>
            <a:br>
              <a:rPr lang="en-US" dirty="0"/>
            </a:br>
            <a:r>
              <a:rPr lang="en-US" dirty="0"/>
              <a:t/>
            </a:r>
            <a:br>
              <a:rPr lang="en-US" dirty="0"/>
            </a:br>
            <a:r>
              <a:rPr lang="en-US" dirty="0"/>
              <a:t>txt = "The rain in </a:t>
            </a:r>
            <a:r>
              <a:rPr lang="en-US" dirty="0" smtClean="0"/>
              <a:t>Pune"</a:t>
            </a:r>
            <a:r>
              <a:rPr lang="en-US" dirty="0"/>
              <a:t/>
            </a:r>
            <a:br>
              <a:rPr lang="en-US" dirty="0"/>
            </a:br>
            <a:r>
              <a:rPr lang="en-US" dirty="0"/>
              <a:t>x = </a:t>
            </a:r>
            <a:r>
              <a:rPr lang="en-US" dirty="0" err="1"/>
              <a:t>re.sub</a:t>
            </a:r>
            <a:r>
              <a:rPr lang="en-US" dirty="0"/>
              <a:t>("\s", "9", txt)</a:t>
            </a:r>
            <a:br>
              <a:rPr lang="en-US" dirty="0"/>
            </a:br>
            <a:r>
              <a:rPr lang="en-US" dirty="0"/>
              <a:t>print(x)</a:t>
            </a:r>
          </a:p>
          <a:p>
            <a:pPr marL="0" indent="0">
              <a:buNone/>
            </a:pPr>
            <a:r>
              <a:rPr lang="en-US" dirty="0"/>
              <a:t>You can control the number of replacements by specifying the count parameter</a:t>
            </a:r>
            <a:r>
              <a:rPr lang="en-US" dirty="0" smtClean="0"/>
              <a:t>:</a:t>
            </a:r>
          </a:p>
          <a:p>
            <a:pPr marL="0" indent="0">
              <a:buNone/>
            </a:pPr>
            <a:endParaRPr lang="en-US" dirty="0"/>
          </a:p>
          <a:p>
            <a:pPr marL="0" indent="0">
              <a:buNone/>
            </a:pPr>
            <a:r>
              <a:rPr lang="en-US" b="1" dirty="0" smtClean="0"/>
              <a:t>Example-Replace </a:t>
            </a:r>
            <a:r>
              <a:rPr lang="en-US" b="1" dirty="0"/>
              <a:t>the first 2 occurrences:</a:t>
            </a:r>
          </a:p>
          <a:p>
            <a:pPr marL="0" indent="0">
              <a:buNone/>
            </a:pPr>
            <a:r>
              <a:rPr lang="en-US" dirty="0"/>
              <a:t>import re</a:t>
            </a:r>
            <a:br>
              <a:rPr lang="en-US" dirty="0"/>
            </a:br>
            <a:r>
              <a:rPr lang="en-US" dirty="0"/>
              <a:t/>
            </a:r>
            <a:br>
              <a:rPr lang="en-US" dirty="0"/>
            </a:br>
            <a:r>
              <a:rPr lang="en-US" dirty="0"/>
              <a:t>txt = "The rain in </a:t>
            </a:r>
            <a:r>
              <a:rPr lang="en-US" dirty="0" smtClean="0"/>
              <a:t>Pune"</a:t>
            </a:r>
            <a:r>
              <a:rPr lang="en-US" dirty="0"/>
              <a:t/>
            </a:r>
            <a:br>
              <a:rPr lang="en-US" dirty="0"/>
            </a:br>
            <a:r>
              <a:rPr lang="en-US" dirty="0"/>
              <a:t>x = </a:t>
            </a:r>
            <a:r>
              <a:rPr lang="en-US" dirty="0" err="1"/>
              <a:t>re.sub</a:t>
            </a:r>
            <a:r>
              <a:rPr lang="en-US" dirty="0"/>
              <a:t>("\s", "9", txt, 2)</a:t>
            </a:r>
            <a:br>
              <a:rPr lang="en-US" dirty="0"/>
            </a:br>
            <a:r>
              <a:rPr lang="en-US" dirty="0"/>
              <a:t>print(x)</a:t>
            </a:r>
          </a:p>
          <a:p>
            <a:pPr marL="0" indent="0">
              <a:buNone/>
            </a:pPr>
            <a:endParaRPr lang="en-US" dirty="0"/>
          </a:p>
        </p:txBody>
      </p:sp>
    </p:spTree>
    <p:extLst>
      <p:ext uri="{BB962C8B-B14F-4D97-AF65-F5344CB8AC3E}">
        <p14:creationId xmlns:p14="http://schemas.microsoft.com/office/powerpoint/2010/main" val="2147796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449</Words>
  <Application>Microsoft Office PowerPoint</Application>
  <PresentationFormat>On-screen Show (4:3)</PresentationFormat>
  <Paragraphs>343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Chapter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ismail - [2010]</dc:creator>
  <cp:lastModifiedBy>ismail - [2010]</cp:lastModifiedBy>
  <cp:revision>16</cp:revision>
  <dcterms:created xsi:type="dcterms:W3CDTF">2021-06-02T06:09:17Z</dcterms:created>
  <dcterms:modified xsi:type="dcterms:W3CDTF">2021-06-10T06:33:39Z</dcterms:modified>
</cp:coreProperties>
</file>